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261" autoAdjust="0"/>
    <p:restoredTop sz="94660"/>
  </p:normalViewPr>
  <p:slideViewPr>
    <p:cSldViewPr snapToGrid="0">
      <p:cViewPr varScale="1">
        <p:scale>
          <a:sx n="66" d="100"/>
          <a:sy n="66" d="100"/>
        </p:scale>
        <p:origin x="78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484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213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079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588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421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233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535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819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548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314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096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777182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041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1231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0843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1229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1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209E7E8-332A-4001-A0B3-A013424E4516}" type="datetimeFigureOut">
              <a:rPr lang="en-GB" smtClean="0"/>
              <a:t>20/01/2019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C295D5B-482B-49BB-BDC4-9E519A2C3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556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qualityhumanrights.com/en/our-human-rights-work/what-does-brexit-mean-equality-and-human-rights-uk" TargetMode="External"/><Relationship Id="rId2" Type="http://schemas.openxmlformats.org/officeDocument/2006/relationships/hyperlink" Target="http://www.diversitymckenzie.co.uk/brexit-equality-implications-factshee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ordArt 2">
            <a:extLst>
              <a:ext uri="{FF2B5EF4-FFF2-40B4-BE49-F238E27FC236}">
                <a16:creationId xmlns:a16="http://schemas.microsoft.com/office/drawing/2014/main" id="{A2220FE8-1EA3-4673-A31B-5D0D26470CEF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 rot="-19676765">
            <a:off x="3906681" y="529605"/>
            <a:ext cx="1911350" cy="715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>
              <a:buNone/>
            </a:pPr>
            <a:r>
              <a:rPr lang="en-GB" sz="3600" b="1" kern="10" spc="0" dirty="0">
                <a:ln w="127">
                  <a:solidFill>
                    <a:srgbClr val="C0504D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C0504D">
                        <a:gamma/>
                        <a:tint val="28627"/>
                        <a:invGamma/>
                      </a:srgbClr>
                    </a:gs>
                    <a:gs pos="100000">
                      <a:srgbClr val="C0504D"/>
                    </a:gs>
                  </a:gsLst>
                  <a:lin ang="3476765" scaled="1"/>
                </a:gradFill>
                <a:effectLst>
                  <a:outerShdw dist="29783" dir="3885598" algn="ctr" rotWithShape="0">
                    <a:srgbClr val="000000">
                      <a:alpha val="50000"/>
                    </a:srgbClr>
                  </a:outerShdw>
                </a:effectLst>
                <a:latin typeface="Arial Black" panose="020B0A04020102020204" pitchFamily="34" charset="0"/>
              </a:rPr>
              <a:t>Age </a:t>
            </a:r>
          </a:p>
        </p:txBody>
      </p:sp>
      <p:sp>
        <p:nvSpPr>
          <p:cNvPr id="5" name="WordArt 3">
            <a:extLst>
              <a:ext uri="{FF2B5EF4-FFF2-40B4-BE49-F238E27FC236}">
                <a16:creationId xmlns:a16="http://schemas.microsoft.com/office/drawing/2014/main" id="{CFBAB4EA-B259-451F-B93E-BC69D9BD9948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16346" y="2264023"/>
            <a:ext cx="5067300" cy="6937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>
              <a:buNone/>
            </a:pPr>
            <a:r>
              <a:rPr lang="en-GB" sz="3600" b="1" kern="10" spc="0" dirty="0">
                <a:ln w="28575">
                  <a:solidFill>
                    <a:srgbClr val="373737"/>
                  </a:solidFill>
                  <a:round/>
                  <a:headEnd/>
                  <a:tailEnd/>
                </a:ln>
                <a:solidFill>
                  <a:srgbClr val="0000C0"/>
                </a:solidFill>
                <a:effectLst>
                  <a:outerShdw dist="17961" dir="8100000" algn="ctr" rotWithShape="0">
                    <a:srgbClr val="548DD4">
                      <a:alpha val="50000"/>
                    </a:srgbClr>
                  </a:outerShdw>
                </a:effectLst>
                <a:latin typeface="Arial Black" panose="020B0A04020102020204" pitchFamily="34" charset="0"/>
              </a:rPr>
              <a:t>Intersectionality </a:t>
            </a:r>
          </a:p>
        </p:txBody>
      </p:sp>
      <p:pic>
        <p:nvPicPr>
          <p:cNvPr id="1028" name="Picture 4" descr="Logo_brexit_new_size2[1]">
            <a:extLst>
              <a:ext uri="{FF2B5EF4-FFF2-40B4-BE49-F238E27FC236}">
                <a16:creationId xmlns:a16="http://schemas.microsoft.com/office/drawing/2014/main" id="{C67517EA-1594-4282-8ACF-47673367A9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8" y="26988"/>
            <a:ext cx="3040062" cy="165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373737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FFFFFF"/>
                  </a:outerShdw>
                </a:effectLst>
              </a14:hiddenEffects>
            </a:ext>
          </a:extLst>
        </p:spPr>
      </p:pic>
      <p:sp>
        <p:nvSpPr>
          <p:cNvPr id="6" name="WordArt 5">
            <a:extLst>
              <a:ext uri="{FF2B5EF4-FFF2-40B4-BE49-F238E27FC236}">
                <a16:creationId xmlns:a16="http://schemas.microsoft.com/office/drawing/2014/main" id="{E5920855-DD74-4121-9AC0-843A1E5A17F0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 rot="1192550">
            <a:off x="2849316" y="5080679"/>
            <a:ext cx="1792288" cy="969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>
              <a:buNone/>
            </a:pPr>
            <a:r>
              <a:rPr lang="en-GB" sz="3600" b="1" kern="10" spc="0" dirty="0">
                <a:ln w="15875">
                  <a:solidFill>
                    <a:srgbClr val="000000">
                      <a:alpha val="14999"/>
                    </a:srgbClr>
                  </a:solidFill>
                  <a:round/>
                  <a:headEnd/>
                  <a:tailEnd/>
                </a:ln>
                <a:solidFill>
                  <a:srgbClr val="00B050">
                    <a:alpha val="95000"/>
                  </a:srgbClr>
                </a:solidFill>
                <a:effectLst>
                  <a:outerShdw dist="12700" dir="16200000" algn="ctr" rotWithShape="0">
                    <a:srgbClr val="5A5A5A">
                      <a:alpha val="74998"/>
                    </a:srgbClr>
                  </a:outerShdw>
                </a:effectLst>
                <a:latin typeface="Arial Black" panose="020B0A04020102020204" pitchFamily="34" charset="0"/>
              </a:rPr>
              <a:t>Equality </a:t>
            </a:r>
          </a:p>
        </p:txBody>
      </p:sp>
      <p:sp>
        <p:nvSpPr>
          <p:cNvPr id="7" name="WordArt 6">
            <a:extLst>
              <a:ext uri="{FF2B5EF4-FFF2-40B4-BE49-F238E27FC236}">
                <a16:creationId xmlns:a16="http://schemas.microsoft.com/office/drawing/2014/main" id="{CF1D7DF9-3E0F-42A5-BCEE-245BFB7D99F3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06821" y="6113810"/>
            <a:ext cx="37719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>
              <a:buNone/>
            </a:pPr>
            <a:r>
              <a:rPr lang="en-GB" sz="3600" b="1" kern="10" spc="0" dirty="0">
                <a:ln w="30734">
                  <a:solidFill>
                    <a:srgbClr val="F79646"/>
                  </a:solidFill>
                  <a:round/>
                  <a:headEnd/>
                  <a:tailEnd/>
                </a:ln>
                <a:solidFill>
                  <a:srgbClr val="FFC000"/>
                </a:solidFill>
                <a:effectLst>
                  <a:outerShdw dist="40161" dir="4293903" algn="ctr" rotWithShape="0">
                    <a:srgbClr val="5A5A5A">
                      <a:alpha val="50000"/>
                    </a:srgbClr>
                  </a:outerShdw>
                </a:effectLst>
                <a:latin typeface="Arial Black" panose="020B0A04020102020204" pitchFamily="34" charset="0"/>
              </a:rPr>
              <a:t>Discrimination </a:t>
            </a:r>
          </a:p>
        </p:txBody>
      </p:sp>
      <p:sp>
        <p:nvSpPr>
          <p:cNvPr id="8" name="WordArt 7">
            <a:extLst>
              <a:ext uri="{FF2B5EF4-FFF2-40B4-BE49-F238E27FC236}">
                <a16:creationId xmlns:a16="http://schemas.microsoft.com/office/drawing/2014/main" id="{0DB9DB5F-A24C-4853-BCAD-F468E155DED9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527969" y="3948667"/>
            <a:ext cx="36480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>
              <a:buNone/>
            </a:pPr>
            <a:r>
              <a:rPr lang="en-GB" sz="3600" b="1" kern="10" spc="0" dirty="0">
                <a:ln w="12700">
                  <a:solidFill>
                    <a:srgbClr val="FFFFFF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29783" dir="3885598" algn="ctr" rotWithShape="0">
                    <a:srgbClr val="FFFFFF">
                      <a:gamma/>
                      <a:shade val="60000"/>
                      <a:invGamma/>
                      <a:alpha val="74998"/>
                    </a:srgbClr>
                  </a:outerShdw>
                </a:effectLst>
                <a:latin typeface="Arial Black" panose="020B0A04020102020204" pitchFamily="34" charset="0"/>
              </a:rPr>
              <a:t>Human Rights </a:t>
            </a:r>
          </a:p>
        </p:txBody>
      </p:sp>
      <p:sp>
        <p:nvSpPr>
          <p:cNvPr id="9" name="WordArt 8">
            <a:extLst>
              <a:ext uri="{FF2B5EF4-FFF2-40B4-BE49-F238E27FC236}">
                <a16:creationId xmlns:a16="http://schemas.microsoft.com/office/drawing/2014/main" id="{6FBB32C7-607B-4E57-BE5E-8EE9DC9EDE6A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16346" y="4935865"/>
            <a:ext cx="187642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>
              <a:buNone/>
            </a:pPr>
            <a:r>
              <a:rPr lang="en-GB" sz="3600" b="1" kern="10" spc="0" dirty="0">
                <a:ln w="17780">
                  <a:solidFill>
                    <a:srgbClr val="FFFFFF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000000">
                        <a:gamma/>
                        <a:tint val="50196"/>
                        <a:invGamma/>
                      </a:srgbClr>
                    </a:gs>
                    <a:gs pos="100000">
                      <a:srgbClr val="000000"/>
                    </a:gs>
                  </a:gsLst>
                  <a:lin ang="5400000" scaled="1"/>
                </a:gradFill>
                <a:effectLst>
                  <a:outerShdw dist="26940" algn="ctr" rotWithShape="0">
                    <a:srgbClr val="A5A5A5">
                      <a:alpha val="74998"/>
                    </a:srgbClr>
                  </a:outerShdw>
                </a:effectLst>
                <a:latin typeface="Arial Black" panose="020B0A04020102020204" pitchFamily="34" charset="0"/>
              </a:rPr>
              <a:t>Politics</a:t>
            </a:r>
          </a:p>
        </p:txBody>
      </p:sp>
      <p:sp>
        <p:nvSpPr>
          <p:cNvPr id="10" name="WordArt 9">
            <a:extLst>
              <a:ext uri="{FF2B5EF4-FFF2-40B4-BE49-F238E27FC236}">
                <a16:creationId xmlns:a16="http://schemas.microsoft.com/office/drawing/2014/main" id="{1D61614A-6F49-4993-AE81-DA9E881BEB62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335314" y="3009423"/>
            <a:ext cx="24003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>
              <a:buNone/>
            </a:pPr>
            <a:r>
              <a:rPr lang="en-GB" sz="3600" b="1" kern="10" spc="0" dirty="0">
                <a:ln w="18034">
                  <a:solidFill>
                    <a:srgbClr val="C0504D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17961" dir="8100000" algn="ctr" rotWithShape="0">
                    <a:srgbClr val="A5A5A5">
                      <a:alpha val="74998"/>
                    </a:srgbClr>
                  </a:outerShdw>
                </a:effectLst>
                <a:latin typeface="Arial Black" panose="020B0A04020102020204" pitchFamily="34" charset="0"/>
              </a:rPr>
              <a:t>Statistics</a:t>
            </a:r>
          </a:p>
        </p:txBody>
      </p:sp>
      <p:sp>
        <p:nvSpPr>
          <p:cNvPr id="11" name="WordArt 10">
            <a:extLst>
              <a:ext uri="{FF2B5EF4-FFF2-40B4-BE49-F238E27FC236}">
                <a16:creationId xmlns:a16="http://schemas.microsoft.com/office/drawing/2014/main" id="{CDF93DBA-F9C3-4FA9-A5D6-A45E42D9ACAC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335314" y="1289093"/>
            <a:ext cx="2798536" cy="61386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>
              <a:buNone/>
            </a:pPr>
            <a:r>
              <a:rPr lang="en-GB" sz="3600" b="1" kern="10" spc="0" dirty="0">
                <a:ln w="12700">
                  <a:solidFill>
                    <a:srgbClr val="FFFFFF"/>
                  </a:solidFill>
                  <a:round/>
                  <a:headEnd/>
                  <a:tailEnd/>
                </a:ln>
                <a:solidFill>
                  <a:srgbClr val="080808"/>
                </a:solidFill>
                <a:effectLst>
                  <a:outerShdw dist="29783" dir="3885598" algn="ctr" rotWithShape="0">
                    <a:srgbClr val="FFFFFF">
                      <a:gamma/>
                      <a:shade val="60000"/>
                      <a:invGamma/>
                      <a:alpha val="74998"/>
                    </a:srgbClr>
                  </a:outerShdw>
                </a:effectLst>
                <a:latin typeface="Arial Black" panose="020B0A04020102020204" pitchFamily="34" charset="0"/>
              </a:rPr>
              <a:t>Referendum</a:t>
            </a:r>
          </a:p>
        </p:txBody>
      </p:sp>
      <p:pic>
        <p:nvPicPr>
          <p:cNvPr id="1035" name="Picture 11" descr="_90076860_thinkstockphotos-526561176[1]">
            <a:extLst>
              <a:ext uri="{FF2B5EF4-FFF2-40B4-BE49-F238E27FC236}">
                <a16:creationId xmlns:a16="http://schemas.microsoft.com/office/drawing/2014/main" id="{755677C2-35FE-4EBF-AACC-532BC22F9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2835" y="96490"/>
            <a:ext cx="2217738" cy="1950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373737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FFFFFF"/>
                  </a:outerShdw>
                </a:effectLst>
              </a14:hiddenEffects>
            </a:ext>
          </a:extLst>
        </p:spPr>
      </p:pic>
      <p:sp>
        <p:nvSpPr>
          <p:cNvPr id="12" name="Text Box 12">
            <a:extLst>
              <a:ext uri="{FF2B5EF4-FFF2-40B4-BE49-F238E27FC236}">
                <a16:creationId xmlns:a16="http://schemas.microsoft.com/office/drawing/2014/main" id="{E8B0C763-A184-45EF-A999-BB97FB36B1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30144" y="2105686"/>
            <a:ext cx="2217737" cy="25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D8B00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373737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373737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4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(Hunt and Wheeler, 2019)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37" name="Picture 13" descr="new-piktochart_172_1ba3c3f61d9f950cc735f9cab2fba006081686dc-1-420x330[1]">
            <a:extLst>
              <a:ext uri="{FF2B5EF4-FFF2-40B4-BE49-F238E27FC236}">
                <a16:creationId xmlns:a16="http://schemas.microsoft.com/office/drawing/2014/main" id="{E0797652-6D16-40D9-A41C-A9870DDCE0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3663" y="2105686"/>
            <a:ext cx="2963863" cy="2327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373737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FFFFFF"/>
                  </a:outerShdw>
                </a:effectLst>
              </a14:hiddenEffects>
            </a:ext>
          </a:extLst>
        </p:spPr>
      </p:pic>
      <p:sp>
        <p:nvSpPr>
          <p:cNvPr id="13" name="Text Box 14">
            <a:extLst>
              <a:ext uri="{FF2B5EF4-FFF2-40B4-BE49-F238E27FC236}">
                <a16:creationId xmlns:a16="http://schemas.microsoft.com/office/drawing/2014/main" id="{8DD945C4-D88F-4656-9FA2-3E093D05CF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54259" y="3128894"/>
            <a:ext cx="1338262" cy="28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D8B00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373737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373737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400"/>
              </a:spcAft>
              <a:buClrTx/>
              <a:buSzTx/>
              <a:buFontTx/>
              <a:buNone/>
              <a:tabLst/>
            </a:pP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rgbClr val="373737"/>
                </a:solidFill>
                <a:effectLst/>
                <a:latin typeface="Times New Roman" panose="02020603050405020304" pitchFamily="18" charset="0"/>
              </a:rPr>
              <a:t>(YWCA Boston, 2017)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39" name="Picture 15" descr="WordCloud300[1]">
            <a:extLst>
              <a:ext uri="{FF2B5EF4-FFF2-40B4-BE49-F238E27FC236}">
                <a16:creationId xmlns:a16="http://schemas.microsoft.com/office/drawing/2014/main" id="{2AA99FD6-E016-491E-B99A-4D8A28835F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857544" y="4157129"/>
            <a:ext cx="2876359" cy="1964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373737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FFFFFF"/>
                  </a:outerShdw>
                </a:effectLst>
              </a14:hiddenEffects>
            </a:ext>
          </a:extLst>
        </p:spPr>
      </p:pic>
      <p:sp>
        <p:nvSpPr>
          <p:cNvPr id="14" name="Text Box 16">
            <a:extLst>
              <a:ext uri="{FF2B5EF4-FFF2-40B4-BE49-F238E27FC236}">
                <a16:creationId xmlns:a16="http://schemas.microsoft.com/office/drawing/2014/main" id="{8B47C72C-5385-4646-8DED-62B8A030C5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83523" y="6421383"/>
            <a:ext cx="2057400" cy="31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8D8B00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373737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373737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40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373737"/>
                </a:solidFill>
                <a:effectLst/>
                <a:latin typeface="Times New Roman" panose="02020603050405020304" pitchFamily="18" charset="0"/>
              </a:rPr>
              <a:t>(Branson, 2017)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6339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4E4702F-B345-4C5B-BB33-C19C6E370ED6}"/>
              </a:ext>
            </a:extLst>
          </p:cNvPr>
          <p:cNvSpPr txBox="1"/>
          <p:nvPr/>
        </p:nvSpPr>
        <p:spPr>
          <a:xfrm>
            <a:off x="1016003" y="87115"/>
            <a:ext cx="10421258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 </a:t>
            </a:r>
          </a:p>
          <a:p>
            <a:r>
              <a:rPr lang="en-GB" sz="1400" u="sng" dirty="0"/>
              <a:t>References </a:t>
            </a:r>
            <a:endParaRPr lang="en-GB" sz="1400" dirty="0"/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Ansell, B. et al. (2019) </a:t>
            </a:r>
            <a:r>
              <a:rPr lang="en-GB" sz="1400" i="1" dirty="0"/>
              <a:t>Brexit</a:t>
            </a:r>
            <a:r>
              <a:rPr lang="en-GB" sz="1400" dirty="0"/>
              <a:t>, </a:t>
            </a:r>
            <a:r>
              <a:rPr lang="en-GB" sz="1400" i="1" dirty="0" err="1"/>
              <a:t>OxPol</a:t>
            </a:r>
            <a:r>
              <a:rPr lang="en-GB" sz="1400" dirty="0"/>
              <a:t>. Available at: https://blog.politics.ox.ac.uk/brexit/ (Accessed: 10 January 2019).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 err="1"/>
              <a:t>Beaulaton</a:t>
            </a:r>
            <a:r>
              <a:rPr lang="en-GB" sz="1400" dirty="0"/>
              <a:t>, J. (2018) </a:t>
            </a:r>
            <a:r>
              <a:rPr lang="en-GB" sz="1400" i="1" dirty="0"/>
              <a:t>Intersectionality and Policy-making</a:t>
            </a:r>
            <a:r>
              <a:rPr lang="en-GB" sz="1400" dirty="0"/>
              <a:t>. Available at: https://www.aegee.org/position-paper-on-intersectionality-and-policy-making/ (Accessed: 17 January 2019).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Brexit – Equality and Diversity Implications – Factsheet | Diversity McKenzie (2018). Available at: </a:t>
            </a:r>
            <a:r>
              <a:rPr lang="en-GB" sz="1400" u="sng" dirty="0">
                <a:hlinkClick r:id="rId2"/>
              </a:rPr>
              <a:t>http://www.diversitymckenzie.co.uk/brexit-equality-implications-factsheet/</a:t>
            </a:r>
            <a:r>
              <a:rPr lang="en-GB" sz="1400" dirty="0"/>
              <a:t>  (Accessed: 17 December 2018).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 err="1"/>
              <a:t>Brunell</a:t>
            </a:r>
            <a:r>
              <a:rPr lang="en-GB" sz="1400" dirty="0"/>
              <a:t>, L. and Burkett, E. (2018) feminism | Definition, History, &amp; Examples, </a:t>
            </a:r>
            <a:r>
              <a:rPr lang="en-GB" sz="1400" dirty="0" err="1"/>
              <a:t>Encyclopedia</a:t>
            </a:r>
            <a:r>
              <a:rPr lang="en-GB" sz="1400" dirty="0"/>
              <a:t> Britannica. Available at: https://www.britannica.com/topic/feminism (Accessed: 27 December 2018).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Crenshaw, K. (1989) Demarginalizing the Intersection of Race and Sex: A Black Feminist Critique of Antidiscrimination Doctrine, Feminist Theory and Antiracist Politics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 err="1"/>
              <a:t>Dastagir</a:t>
            </a:r>
            <a:r>
              <a:rPr lang="en-GB" sz="1400" dirty="0"/>
              <a:t>, A. (2017) What is intersectional feminism? A look at the term you may be hearing a lot, Eu.usatoday.com. Available at: https://eu.usatoday.com/story/news/2017/01/19/feminism-intersectionality-racism-sexism-class/96633750/ (Accessed: 15 December 2018).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 err="1"/>
              <a:t>Fredman</a:t>
            </a:r>
            <a:r>
              <a:rPr lang="en-GB" sz="1400" dirty="0"/>
              <a:t>, S. (2016) </a:t>
            </a:r>
            <a:r>
              <a:rPr lang="en-GB" sz="1400" i="1" dirty="0"/>
              <a:t>Intersectional discrimination in EU gender equality and non-discrimination law</a:t>
            </a:r>
            <a:r>
              <a:rPr lang="en-GB" sz="1400" dirty="0"/>
              <a:t>. Luxembourg: Publications Office.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Hervey, G. (2018) "Theresa May faces more gender-based abuse than Jeremy Corbyn: report."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Hunt, A. and Wheeler, B. (2019) </a:t>
            </a:r>
            <a:r>
              <a:rPr lang="en-GB" sz="1400" i="1" dirty="0"/>
              <a:t>Brexit: All you need to know</a:t>
            </a:r>
            <a:r>
              <a:rPr lang="en-GB" sz="1400" dirty="0"/>
              <a:t>, </a:t>
            </a:r>
            <a:r>
              <a:rPr lang="en-GB" sz="1400" i="1" dirty="0"/>
              <a:t>BBC News</a:t>
            </a:r>
            <a:r>
              <a:rPr lang="en-GB" sz="1400" dirty="0"/>
              <a:t>. Available at: https://www.bbc.co.uk/news/uk-politics-32810887 (Accessed: 16 January 2019).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Keen, R. and Cracknell, R. (2018) </a:t>
            </a:r>
            <a:r>
              <a:rPr lang="en-GB" sz="1400" i="1" dirty="0"/>
              <a:t>Women in Parliament and Government</a:t>
            </a:r>
            <a:r>
              <a:rPr lang="en-GB" sz="1400" dirty="0"/>
              <a:t>, </a:t>
            </a:r>
            <a:r>
              <a:rPr lang="en-GB" sz="1400" i="1" dirty="0"/>
              <a:t>Researchbriefings.parliament.uk</a:t>
            </a:r>
            <a:r>
              <a:rPr lang="en-GB" sz="1400" dirty="0"/>
              <a:t>. Available at: https://researchbriefings.parliament.uk/ResearchBriefing/Summary/SN01250 (Accessed: 17 January 2019).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Kenton, W. (2019) Brexit, Investopedia. Available at: https://www.investopedia.com/terms/b/brexit.asp (Accessed: 16 January 2019).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 err="1"/>
              <a:t>Mabbutt</a:t>
            </a:r>
            <a:r>
              <a:rPr lang="en-GB" sz="1400" dirty="0"/>
              <a:t>, A. (2019) </a:t>
            </a:r>
            <a:r>
              <a:rPr lang="en-GB" sz="1400" i="1" dirty="0"/>
              <a:t>The Conservative Party</a:t>
            </a:r>
            <a:r>
              <a:rPr lang="en-GB" sz="1400" dirty="0"/>
              <a:t>, </a:t>
            </a:r>
            <a:r>
              <a:rPr lang="en-GB" sz="1400" i="1" dirty="0"/>
              <a:t>Conservatives.com</a:t>
            </a:r>
            <a:r>
              <a:rPr lang="en-GB" sz="1400" dirty="0"/>
              <a:t>. Available at: https://www.conservatives.com/ (Accessed: 20 January 2019).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i="1" dirty="0"/>
              <a:t>The Labour Party</a:t>
            </a:r>
            <a:r>
              <a:rPr lang="en-GB" sz="1400" dirty="0"/>
              <a:t> (2019). Available at: https://labour.org.uk/ (Accessed: 20 January 2019).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What does Brexit mean for equality and human rights in the UK? | Equality and Human Rights Commission (2017). Available at: </a:t>
            </a:r>
            <a:r>
              <a:rPr lang="en-GB" sz="1400" u="sng" dirty="0">
                <a:hlinkClick r:id="rId3"/>
              </a:rPr>
              <a:t>https://www.equalityhumanrights.com/en/our-human-rights-work/what-does-brexit-mean-equality-and-human-rights-uk</a:t>
            </a:r>
            <a:r>
              <a:rPr lang="en-GB" sz="1400" dirty="0"/>
              <a:t> (Accessed: 10 January 2019).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Williams, S. (2017) What Is Intersectionality, and Why Is It Important? | Care2 Causes, Care2 Causes. Available at: https://www.care2.com/causes/what-is-intersectionality-and-why-is-it-important.html (Accessed: 19 December 2018).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 YWCA Boston (2017) </a:t>
            </a:r>
            <a:r>
              <a:rPr lang="en-GB" sz="1400" i="1" dirty="0"/>
              <a:t>What is intersectionality, and what does it have to do with me?</a:t>
            </a:r>
            <a:r>
              <a:rPr lang="en-GB" sz="1400" dirty="0"/>
              <a:t>, </a:t>
            </a:r>
            <a:r>
              <a:rPr lang="en-GB" sz="1400" i="1" dirty="0"/>
              <a:t>YW Boston</a:t>
            </a:r>
            <a:r>
              <a:rPr lang="en-GB" sz="1400" dirty="0"/>
              <a:t>. Available at: https://www.ywboston.org/2017/03/what-is-intersectionality-and-what-does-it-have-to-do-with-me/ (Accessed: 17 December 2018). 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/>
          </a:p>
          <a:p>
            <a:r>
              <a:rPr lang="en-GB" sz="14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0910704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40</TotalTime>
  <Words>27</Words>
  <Application>Microsoft Office PowerPoint</Application>
  <PresentationFormat>Widescreen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Black</vt:lpstr>
      <vt:lpstr>Times New Roman</vt:lpstr>
      <vt:lpstr>Tw Cen MT</vt:lpstr>
      <vt:lpstr>Droplet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nathan edwards</dc:creator>
  <cp:lastModifiedBy>nathan edwards</cp:lastModifiedBy>
  <cp:revision>5</cp:revision>
  <dcterms:created xsi:type="dcterms:W3CDTF">2019-01-19T18:33:42Z</dcterms:created>
  <dcterms:modified xsi:type="dcterms:W3CDTF">2019-01-20T18:06:25Z</dcterms:modified>
</cp:coreProperties>
</file>