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3" r:id="rId1"/>
  </p:sldMasterIdLst>
  <p:notesMasterIdLst>
    <p:notesMasterId r:id="rId15"/>
  </p:notesMasterIdLst>
  <p:handoutMasterIdLst>
    <p:handoutMasterId r:id="rId16"/>
  </p:handoutMasterIdLst>
  <p:sldIdLst>
    <p:sldId id="261" r:id="rId2"/>
    <p:sldId id="316" r:id="rId3"/>
    <p:sldId id="302" r:id="rId4"/>
    <p:sldId id="306" r:id="rId5"/>
    <p:sldId id="304" r:id="rId6"/>
    <p:sldId id="262" r:id="rId7"/>
    <p:sldId id="266" r:id="rId8"/>
    <p:sldId id="268" r:id="rId9"/>
    <p:sldId id="285" r:id="rId10"/>
    <p:sldId id="301" r:id="rId11"/>
    <p:sldId id="312" r:id="rId12"/>
    <p:sldId id="314" r:id="rId13"/>
    <p:sldId id="317" r:id="rId14"/>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charset="0"/>
        <a:ea typeface="+mn-ea"/>
        <a:cs typeface="+mn-cs"/>
      </a:defRPr>
    </a:lvl2pPr>
    <a:lvl3pPr marL="914400" algn="l" rtl="0" eaLnBrk="0" fontAlgn="base" hangingPunct="0">
      <a:spcBef>
        <a:spcPct val="0"/>
      </a:spcBef>
      <a:spcAft>
        <a:spcPct val="0"/>
      </a:spcAft>
      <a:defRPr kern="1200">
        <a:solidFill>
          <a:schemeClr val="tx1"/>
        </a:solidFill>
        <a:latin typeface="Arial" charset="0"/>
        <a:ea typeface="+mn-ea"/>
        <a:cs typeface="+mn-cs"/>
      </a:defRPr>
    </a:lvl3pPr>
    <a:lvl4pPr marL="1371600" algn="l" rtl="0" eaLnBrk="0" fontAlgn="base" hangingPunct="0">
      <a:spcBef>
        <a:spcPct val="0"/>
      </a:spcBef>
      <a:spcAft>
        <a:spcPct val="0"/>
      </a:spcAft>
      <a:defRPr kern="1200">
        <a:solidFill>
          <a:schemeClr val="tx1"/>
        </a:solidFill>
        <a:latin typeface="Arial" charset="0"/>
        <a:ea typeface="+mn-ea"/>
        <a:cs typeface="+mn-cs"/>
      </a:defRPr>
    </a:lvl4pPr>
    <a:lvl5pPr marL="1828800"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47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113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9113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9114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9114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6D00698-2657-481D-8507-3EBA8BCE3968}" type="slidenum">
              <a:rPr lang="en-GB"/>
              <a:pPr/>
              <a:t>‹#›</a:t>
            </a:fld>
            <a:endParaRPr lang="en-GB"/>
          </a:p>
        </p:txBody>
      </p:sp>
    </p:spTree>
    <p:extLst>
      <p:ext uri="{BB962C8B-B14F-4D97-AF65-F5344CB8AC3E}">
        <p14:creationId xmlns:p14="http://schemas.microsoft.com/office/powerpoint/2010/main" val="42869566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charset="0"/>
              </a:defRPr>
            </a:lvl1pPr>
          </a:lstStyle>
          <a:p>
            <a:endParaRPr lang="en-GB"/>
          </a:p>
        </p:txBody>
      </p:sp>
      <p:sp>
        <p:nvSpPr>
          <p:cNvPr id="46083"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charset="0"/>
              </a:defRPr>
            </a:lvl1pPr>
          </a:lstStyle>
          <a:p>
            <a:endParaRPr lang="en-GB"/>
          </a:p>
        </p:txBody>
      </p:sp>
      <p:sp>
        <p:nvSpPr>
          <p:cNvPr id="4608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608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608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charset="0"/>
              </a:defRPr>
            </a:lvl1pPr>
          </a:lstStyle>
          <a:p>
            <a:endParaRPr lang="en-GB"/>
          </a:p>
        </p:txBody>
      </p:sp>
      <p:sp>
        <p:nvSpPr>
          <p:cNvPr id="4608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charset="0"/>
              </a:defRPr>
            </a:lvl1pPr>
          </a:lstStyle>
          <a:p>
            <a:fld id="{E370D6F8-584F-4BD0-8871-3C47E8351FE8}" type="slidenum">
              <a:rPr lang="en-GB"/>
              <a:pPr/>
              <a:t>‹#›</a:t>
            </a:fld>
            <a:endParaRPr lang="en-GB"/>
          </a:p>
        </p:txBody>
      </p:sp>
    </p:spTree>
    <p:extLst>
      <p:ext uri="{BB962C8B-B14F-4D97-AF65-F5344CB8AC3E}">
        <p14:creationId xmlns:p14="http://schemas.microsoft.com/office/powerpoint/2010/main" val="805874121"/>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charset="0"/>
        <a:ea typeface="+mn-ea"/>
        <a:cs typeface="Arial" charset="0"/>
      </a:defRPr>
    </a:lvl1pPr>
    <a:lvl2pPr marL="457200" algn="l" rtl="0" fontAlgn="base">
      <a:spcBef>
        <a:spcPct val="30000"/>
      </a:spcBef>
      <a:spcAft>
        <a:spcPct val="0"/>
      </a:spcAft>
      <a:defRPr sz="1200" kern="1200">
        <a:solidFill>
          <a:schemeClr val="tx1"/>
        </a:solidFill>
        <a:latin typeface="Times New Roman" charset="0"/>
        <a:ea typeface="+mn-ea"/>
        <a:cs typeface="Arial" charset="0"/>
      </a:defRPr>
    </a:lvl2pPr>
    <a:lvl3pPr marL="914400" algn="l" rtl="0" fontAlgn="base">
      <a:spcBef>
        <a:spcPct val="30000"/>
      </a:spcBef>
      <a:spcAft>
        <a:spcPct val="0"/>
      </a:spcAft>
      <a:defRPr sz="1200" kern="1200">
        <a:solidFill>
          <a:schemeClr val="tx1"/>
        </a:solidFill>
        <a:latin typeface="Times New Roman" charset="0"/>
        <a:ea typeface="+mn-ea"/>
        <a:cs typeface="Arial" charset="0"/>
      </a:defRPr>
    </a:lvl3pPr>
    <a:lvl4pPr marL="1371600" algn="l" rtl="0" fontAlgn="base">
      <a:spcBef>
        <a:spcPct val="30000"/>
      </a:spcBef>
      <a:spcAft>
        <a:spcPct val="0"/>
      </a:spcAft>
      <a:defRPr sz="1200" kern="1200">
        <a:solidFill>
          <a:schemeClr val="tx1"/>
        </a:solidFill>
        <a:latin typeface="Times New Roman" charset="0"/>
        <a:ea typeface="+mn-ea"/>
        <a:cs typeface="Arial" charset="0"/>
      </a:defRPr>
    </a:lvl4pPr>
    <a:lvl5pPr marL="1828800" algn="l" rtl="0" fontAlgn="base">
      <a:spcBef>
        <a:spcPct val="30000"/>
      </a:spcBef>
      <a:spcAft>
        <a:spcPct val="0"/>
      </a:spcAft>
      <a:defRPr sz="1200" kern="1200">
        <a:solidFill>
          <a:schemeClr val="tx1"/>
        </a:solidFill>
        <a:latin typeface="Times New Roman"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19ECAA-226F-4527-9F52-A2936533946E}" type="slidenum">
              <a:rPr lang="en-GB"/>
              <a:pPr/>
              <a:t>3</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34577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showMasterPhAnim="0" type="title" preserve="1">
  <p:cSld name="Title Slide">
    <p:spTree>
      <p:nvGrpSpPr>
        <p:cNvPr id="1" name=""/>
        <p:cNvGrpSpPr/>
        <p:nvPr/>
      </p:nvGrpSpPr>
      <p:grpSpPr>
        <a:xfrm>
          <a:off x="0" y="0"/>
          <a:ext cx="0" cy="0"/>
          <a:chOff x="0" y="0"/>
          <a:chExt cx="0" cy="0"/>
        </a:xfrm>
      </p:grpSpPr>
      <p:grpSp>
        <p:nvGrpSpPr>
          <p:cNvPr id="76802" name="Group 2"/>
          <p:cNvGrpSpPr>
            <a:grpSpLocks/>
          </p:cNvGrpSpPr>
          <p:nvPr/>
        </p:nvGrpSpPr>
        <p:grpSpPr bwMode="auto">
          <a:xfrm>
            <a:off x="0" y="2438400"/>
            <a:ext cx="9009063" cy="1052513"/>
            <a:chOff x="0" y="1536"/>
            <a:chExt cx="5675" cy="663"/>
          </a:xfrm>
        </p:grpSpPr>
        <p:grpSp>
          <p:nvGrpSpPr>
            <p:cNvPr id="76803" name="Group 3"/>
            <p:cNvGrpSpPr>
              <a:grpSpLocks/>
            </p:cNvGrpSpPr>
            <p:nvPr/>
          </p:nvGrpSpPr>
          <p:grpSpPr bwMode="auto">
            <a:xfrm>
              <a:off x="183" y="1604"/>
              <a:ext cx="448" cy="299"/>
              <a:chOff x="720" y="336"/>
              <a:chExt cx="624" cy="432"/>
            </a:xfrm>
          </p:grpSpPr>
          <p:sp>
            <p:nvSpPr>
              <p:cNvPr id="76804" name="Rectangle 4"/>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endParaRPr lang="en-US"/>
              </a:p>
            </p:txBody>
          </p:sp>
          <p:sp>
            <p:nvSpPr>
              <p:cNvPr id="76805"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endParaRPr lang="en-US"/>
              </a:p>
            </p:txBody>
          </p:sp>
        </p:grpSp>
        <p:grpSp>
          <p:nvGrpSpPr>
            <p:cNvPr id="76806" name="Group 6"/>
            <p:cNvGrpSpPr>
              <a:grpSpLocks/>
            </p:cNvGrpSpPr>
            <p:nvPr/>
          </p:nvGrpSpPr>
          <p:grpSpPr bwMode="auto">
            <a:xfrm>
              <a:off x="261" y="1870"/>
              <a:ext cx="465" cy="299"/>
              <a:chOff x="912" y="2640"/>
              <a:chExt cx="672" cy="432"/>
            </a:xfrm>
          </p:grpSpPr>
          <p:sp>
            <p:nvSpPr>
              <p:cNvPr id="76807" name="Rectangle 7"/>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endParaRPr lang="en-US"/>
              </a:p>
            </p:txBody>
          </p:sp>
          <p:sp>
            <p:nvSpPr>
              <p:cNvPr id="76808"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endParaRPr lang="en-US"/>
              </a:p>
            </p:txBody>
          </p:sp>
        </p:grpSp>
        <p:sp>
          <p:nvSpPr>
            <p:cNvPr id="76809"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endParaRPr lang="en-US"/>
            </a:p>
          </p:txBody>
        </p:sp>
        <p:sp>
          <p:nvSpPr>
            <p:cNvPr id="76810" name="Rectangle 10"/>
            <p:cNvSpPr>
              <a:spLocks noChangeArrowheads="1"/>
            </p:cNvSpPr>
            <p:nvPr/>
          </p:nvSpPr>
          <p:spPr bwMode="auto">
            <a:xfrm>
              <a:off x="400" y="1536"/>
              <a:ext cx="20" cy="663"/>
            </a:xfrm>
            <a:prstGeom prst="rect">
              <a:avLst/>
            </a:prstGeom>
            <a:solidFill>
              <a:schemeClr val="bg2"/>
            </a:solidFill>
            <a:ln w="9525">
              <a:noFill/>
              <a:miter lim="800000"/>
              <a:headEnd/>
              <a:tailEnd/>
            </a:ln>
            <a:effectLst/>
          </p:spPr>
          <p:txBody>
            <a:bodyPr wrap="none" anchor="ctr"/>
            <a:lstStyle/>
            <a:p>
              <a:endParaRPr lang="en-US"/>
            </a:p>
          </p:txBody>
        </p:sp>
        <p:sp>
          <p:nvSpPr>
            <p:cNvPr id="76811"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endParaRPr lang="en-US"/>
            </a:p>
          </p:txBody>
        </p:sp>
      </p:grpSp>
      <p:sp>
        <p:nvSpPr>
          <p:cNvPr id="76812" name="Rectangle 12"/>
          <p:cNvSpPr>
            <a:spLocks noGrp="1" noChangeArrowheads="1"/>
          </p:cNvSpPr>
          <p:nvPr>
            <p:ph type="ctrTitle"/>
          </p:nvPr>
        </p:nvSpPr>
        <p:spPr>
          <a:xfrm>
            <a:off x="990600" y="1676400"/>
            <a:ext cx="7772400" cy="1462088"/>
          </a:xfrm>
        </p:spPr>
        <p:txBody>
          <a:bodyPr/>
          <a:lstStyle>
            <a:lvl1pPr>
              <a:defRPr/>
            </a:lvl1pPr>
          </a:lstStyle>
          <a:p>
            <a:r>
              <a:rPr lang="en-GB"/>
              <a:t>Click to edit Master title style</a:t>
            </a:r>
          </a:p>
        </p:txBody>
      </p:sp>
      <p:sp>
        <p:nvSpPr>
          <p:cNvPr id="76813"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76814" name="Rectangle 14"/>
          <p:cNvSpPr>
            <a:spLocks noGrp="1" noChangeArrowheads="1"/>
          </p:cNvSpPr>
          <p:nvPr>
            <p:ph type="dt" sz="half" idx="2"/>
          </p:nvPr>
        </p:nvSpPr>
        <p:spPr>
          <a:xfrm>
            <a:off x="990600" y="6248400"/>
            <a:ext cx="1905000" cy="457200"/>
          </a:xfrm>
        </p:spPr>
        <p:txBody>
          <a:bodyPr/>
          <a:lstStyle>
            <a:lvl1pPr>
              <a:defRPr>
                <a:solidFill>
                  <a:schemeClr val="bg2"/>
                </a:solidFill>
              </a:defRPr>
            </a:lvl1pPr>
          </a:lstStyle>
          <a:p>
            <a:endParaRPr lang="en-GB"/>
          </a:p>
        </p:txBody>
      </p:sp>
      <p:sp>
        <p:nvSpPr>
          <p:cNvPr id="76815" name="Rectangle 15"/>
          <p:cNvSpPr>
            <a:spLocks noGrp="1" noChangeArrowheads="1"/>
          </p:cNvSpPr>
          <p:nvPr>
            <p:ph type="ftr" sz="quarter" idx="3"/>
          </p:nvPr>
        </p:nvSpPr>
        <p:spPr>
          <a:xfrm>
            <a:off x="3429000" y="6248400"/>
            <a:ext cx="2895600" cy="457200"/>
          </a:xfrm>
        </p:spPr>
        <p:txBody>
          <a:bodyPr/>
          <a:lstStyle>
            <a:lvl1pPr>
              <a:defRPr>
                <a:solidFill>
                  <a:schemeClr val="bg2"/>
                </a:solidFill>
              </a:defRPr>
            </a:lvl1pPr>
          </a:lstStyle>
          <a:p>
            <a:r>
              <a:rPr lang="en-GB"/>
              <a:t>Strategy School</a:t>
            </a:r>
          </a:p>
        </p:txBody>
      </p:sp>
      <p:sp>
        <p:nvSpPr>
          <p:cNvPr id="76816" name="Rectangle 16"/>
          <p:cNvSpPr>
            <a:spLocks noGrp="1" noChangeArrowheads="1"/>
          </p:cNvSpPr>
          <p:nvPr>
            <p:ph type="sldNum" sz="quarter" idx="4"/>
          </p:nvPr>
        </p:nvSpPr>
        <p:spPr>
          <a:xfrm>
            <a:off x="6858000" y="6248400"/>
            <a:ext cx="1905000" cy="457200"/>
          </a:xfrm>
        </p:spPr>
        <p:txBody>
          <a:bodyPr/>
          <a:lstStyle>
            <a:lvl1pPr>
              <a:defRPr>
                <a:solidFill>
                  <a:schemeClr val="bg2"/>
                </a:solidFill>
              </a:defRPr>
            </a:lvl1pPr>
          </a:lstStyle>
          <a:p>
            <a:fld id="{2DD791A5-2E86-47A1-A5D3-645CEDA7A95E}" type="slidenum">
              <a:rPr lang="en-GB"/>
              <a:pPr/>
              <a:t>‹#›</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76812"/>
                                        </p:tgtEl>
                                        <p:attrNameLst>
                                          <p:attrName>style.visibility</p:attrName>
                                        </p:attrNameLst>
                                      </p:cBhvr>
                                      <p:to>
                                        <p:strVal val="visible"/>
                                      </p:to>
                                    </p:set>
                                    <p:animEffect transition="in" filter="fade">
                                      <p:cBhvr>
                                        <p:cTn id="7" dur="1000">
                                          <p:stCondLst>
                                            <p:cond delay="0"/>
                                          </p:stCondLst>
                                        </p:cTn>
                                        <p:tgtEl>
                                          <p:spTgt spid="768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iterate type="lt">
                                    <p:tmPct val="10000"/>
                                  </p:iterate>
                                  <p:childTnLst>
                                    <p:set>
                                      <p:cBhvr>
                                        <p:cTn id="11" dur="1" fill="hold">
                                          <p:stCondLst>
                                            <p:cond delay="0"/>
                                          </p:stCondLst>
                                        </p:cTn>
                                        <p:tgtEl>
                                          <p:spTgt spid="76813">
                                            <p:txEl>
                                              <p:pRg st="0" end="0"/>
                                            </p:txEl>
                                          </p:spTgt>
                                        </p:tgtEl>
                                        <p:attrNameLst>
                                          <p:attrName>style.visibility</p:attrName>
                                        </p:attrNameLst>
                                      </p:cBhvr>
                                      <p:to>
                                        <p:strVal val="visible"/>
                                      </p:to>
                                    </p:set>
                                    <p:animEffect transition="in" filter="fade">
                                      <p:cBhvr>
                                        <p:cTn id="12" dur="500">
                                          <p:stCondLst>
                                            <p:cond delay="0"/>
                                          </p:stCondLst>
                                        </p:cTn>
                                        <p:tgtEl>
                                          <p:spTgt spid="768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12" grpId="0"/>
      <p:bldP spid="76813" grpId="0" build="p">
        <p:tmplLst>
          <p:tmpl lvl="1">
            <p:tnLst>
              <p:par>
                <p:cTn presetID="10" presetClass="entr" presetSubtype="0" fill="hold" nodeType="clickEffect">
                  <p:stCondLst>
                    <p:cond delay="0"/>
                  </p:stCondLst>
                  <p:iterate type="lt">
                    <p:tmPct val="10000"/>
                  </p:iterate>
                  <p:childTnLst>
                    <p:set>
                      <p:cBhvr>
                        <p:cTn dur="1" fill="hold">
                          <p:stCondLst>
                            <p:cond delay="0"/>
                          </p:stCondLst>
                        </p:cTn>
                        <p:tgtEl>
                          <p:spTgt spid="76813"/>
                        </p:tgtEl>
                        <p:attrNameLst>
                          <p:attrName>style.visibility</p:attrName>
                        </p:attrNameLst>
                      </p:cBhvr>
                      <p:to>
                        <p:strVal val="visible"/>
                      </p:to>
                    </p:set>
                    <p:animEffect transition="in" filter="fade">
                      <p:cBhvr>
                        <p:cTn dur="500">
                          <p:stCondLst>
                            <p:cond delay="0"/>
                          </p:stCondLst>
                        </p:cTn>
                        <p:tgtEl>
                          <p:spTgt spid="76813"/>
                        </p:tgtEl>
                      </p:cBhvr>
                    </p:animEffect>
                  </p:childTnLst>
                </p:cTn>
              </p:par>
            </p:tnLst>
          </p:tmpl>
        </p:tmplLst>
      </p:b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Strategy School</a:t>
            </a:r>
          </a:p>
        </p:txBody>
      </p:sp>
      <p:sp>
        <p:nvSpPr>
          <p:cNvPr id="6" name="Slide Number Placeholder 5"/>
          <p:cNvSpPr>
            <a:spLocks noGrp="1"/>
          </p:cNvSpPr>
          <p:nvPr>
            <p:ph type="sldNum" sz="quarter" idx="12"/>
          </p:nvPr>
        </p:nvSpPr>
        <p:spPr/>
        <p:txBody>
          <a:bodyPr/>
          <a:lstStyle>
            <a:lvl1pPr>
              <a:defRPr/>
            </a:lvl1pPr>
          </a:lstStyle>
          <a:p>
            <a:fld id="{26E20194-4157-477B-98DA-A22810386FB0}"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Strategy School</a:t>
            </a:r>
          </a:p>
        </p:txBody>
      </p:sp>
      <p:sp>
        <p:nvSpPr>
          <p:cNvPr id="6" name="Slide Number Placeholder 5"/>
          <p:cNvSpPr>
            <a:spLocks noGrp="1"/>
          </p:cNvSpPr>
          <p:nvPr>
            <p:ph type="sldNum" sz="quarter" idx="12"/>
          </p:nvPr>
        </p:nvSpPr>
        <p:spPr/>
        <p:txBody>
          <a:bodyPr/>
          <a:lstStyle>
            <a:lvl1pPr>
              <a:defRPr/>
            </a:lvl1pPr>
          </a:lstStyle>
          <a:p>
            <a:fld id="{80DF1CB8-772E-435A-9A40-05B8215709E5}"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a:t>Strategy School</a:t>
            </a:r>
          </a:p>
        </p:txBody>
      </p:sp>
      <p:sp>
        <p:nvSpPr>
          <p:cNvPr id="7" name="Slide Number Placeholder 6"/>
          <p:cNvSpPr>
            <a:spLocks noGrp="1"/>
          </p:cNvSpPr>
          <p:nvPr>
            <p:ph type="sldNum" sz="quarter" idx="12"/>
          </p:nvPr>
        </p:nvSpPr>
        <p:spPr/>
        <p:txBody>
          <a:bodyPr/>
          <a:lstStyle>
            <a:lvl1pPr>
              <a:defRPr/>
            </a:lvl1pPr>
          </a:lstStyle>
          <a:p>
            <a:fld id="{EA155292-9B8C-41A7-8ADC-C5FCE7A5B2F3}"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r>
              <a:rPr lang="en-GB"/>
              <a:t>Strategy School</a:t>
            </a:r>
          </a:p>
        </p:txBody>
      </p:sp>
      <p:sp>
        <p:nvSpPr>
          <p:cNvPr id="9" name="Slide Number Placeholder 8"/>
          <p:cNvSpPr>
            <a:spLocks noGrp="1"/>
          </p:cNvSpPr>
          <p:nvPr>
            <p:ph type="sldNum" sz="quarter" idx="12"/>
          </p:nvPr>
        </p:nvSpPr>
        <p:spPr/>
        <p:txBody>
          <a:bodyPr/>
          <a:lstStyle>
            <a:lvl1pPr>
              <a:defRPr/>
            </a:lvl1pPr>
          </a:lstStyle>
          <a:p>
            <a:fld id="{923447FE-B599-431C-BE13-530672683691}"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r>
              <a:rPr lang="en-GB"/>
              <a:t>Strategy School</a:t>
            </a:r>
          </a:p>
        </p:txBody>
      </p:sp>
      <p:sp>
        <p:nvSpPr>
          <p:cNvPr id="5" name="Slide Number Placeholder 4"/>
          <p:cNvSpPr>
            <a:spLocks noGrp="1"/>
          </p:cNvSpPr>
          <p:nvPr>
            <p:ph type="sldNum" sz="quarter" idx="12"/>
          </p:nvPr>
        </p:nvSpPr>
        <p:spPr/>
        <p:txBody>
          <a:bodyPr/>
          <a:lstStyle>
            <a:lvl1pPr>
              <a:defRPr/>
            </a:lvl1pPr>
          </a:lstStyle>
          <a:p>
            <a:fld id="{49981AF2-CE61-4F32-935C-B62D0F98E75B}"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r>
              <a:rPr lang="en-GB"/>
              <a:t>Strategy School</a:t>
            </a:r>
          </a:p>
        </p:txBody>
      </p:sp>
      <p:sp>
        <p:nvSpPr>
          <p:cNvPr id="4" name="Slide Number Placeholder 3"/>
          <p:cNvSpPr>
            <a:spLocks noGrp="1"/>
          </p:cNvSpPr>
          <p:nvPr>
            <p:ph type="sldNum" sz="quarter" idx="12"/>
          </p:nvPr>
        </p:nvSpPr>
        <p:spPr/>
        <p:txBody>
          <a:bodyPr/>
          <a:lstStyle>
            <a:lvl1pPr>
              <a:defRPr/>
            </a:lvl1pPr>
          </a:lstStyle>
          <a:p>
            <a:fld id="{D43C717E-172D-4915-8D05-8E01CA6EF7D2}"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a:t>Strategy School</a:t>
            </a:r>
          </a:p>
        </p:txBody>
      </p:sp>
      <p:sp>
        <p:nvSpPr>
          <p:cNvPr id="7" name="Slide Number Placeholder 6"/>
          <p:cNvSpPr>
            <a:spLocks noGrp="1"/>
          </p:cNvSpPr>
          <p:nvPr>
            <p:ph type="sldNum" sz="quarter" idx="12"/>
          </p:nvPr>
        </p:nvSpPr>
        <p:spPr/>
        <p:txBody>
          <a:bodyPr/>
          <a:lstStyle>
            <a:lvl1pPr>
              <a:defRPr/>
            </a:lvl1pPr>
          </a:lstStyle>
          <a:p>
            <a:fld id="{C25C8B30-EBB5-41E1-B13A-7018C5C31950}"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a:t>Strategy School</a:t>
            </a:r>
          </a:p>
        </p:txBody>
      </p:sp>
      <p:sp>
        <p:nvSpPr>
          <p:cNvPr id="7" name="Slide Number Placeholder 6"/>
          <p:cNvSpPr>
            <a:spLocks noGrp="1"/>
          </p:cNvSpPr>
          <p:nvPr>
            <p:ph type="sldNum" sz="quarter" idx="12"/>
          </p:nvPr>
        </p:nvSpPr>
        <p:spPr/>
        <p:txBody>
          <a:bodyPr/>
          <a:lstStyle>
            <a:lvl1pPr>
              <a:defRPr/>
            </a:lvl1pPr>
          </a:lstStyle>
          <a:p>
            <a:fld id="{51ACB03C-CF32-4A76-917B-8F68E6C9795C}"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Strategy School</a:t>
            </a:r>
          </a:p>
        </p:txBody>
      </p:sp>
      <p:sp>
        <p:nvSpPr>
          <p:cNvPr id="6" name="Slide Number Placeholder 5"/>
          <p:cNvSpPr>
            <a:spLocks noGrp="1"/>
          </p:cNvSpPr>
          <p:nvPr>
            <p:ph type="sldNum" sz="quarter" idx="12"/>
          </p:nvPr>
        </p:nvSpPr>
        <p:spPr/>
        <p:txBody>
          <a:bodyPr/>
          <a:lstStyle>
            <a:lvl1pPr>
              <a:defRPr/>
            </a:lvl1pPr>
          </a:lstStyle>
          <a:p>
            <a:fld id="{91A692AB-D0FB-4F91-8680-9A9DDAA0A08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14313"/>
            <a:ext cx="1951038" cy="5918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938" y="214313"/>
            <a:ext cx="5700712" cy="5918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Strategy School</a:t>
            </a:r>
          </a:p>
        </p:txBody>
      </p:sp>
      <p:sp>
        <p:nvSpPr>
          <p:cNvPr id="6" name="Slide Number Placeholder 5"/>
          <p:cNvSpPr>
            <a:spLocks noGrp="1"/>
          </p:cNvSpPr>
          <p:nvPr>
            <p:ph type="sldNum" sz="quarter" idx="12"/>
          </p:nvPr>
        </p:nvSpPr>
        <p:spPr/>
        <p:txBody>
          <a:bodyPr/>
          <a:lstStyle>
            <a:lvl1pPr>
              <a:defRPr/>
            </a:lvl1pPr>
          </a:lstStyle>
          <a:p>
            <a:fld id="{C4C297C5-48D4-49AB-A546-7B44B4E51E7C}"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778" name="Rectangle 2"/>
          <p:cNvSpPr>
            <a:spLocks noChangeArrowheads="1"/>
          </p:cNvSpPr>
          <p:nvPr/>
        </p:nvSpPr>
        <p:spPr bwMode="ltGray">
          <a:xfrm>
            <a:off x="417513" y="1098550"/>
            <a:ext cx="438150" cy="474663"/>
          </a:xfrm>
          <a:prstGeom prst="rect">
            <a:avLst/>
          </a:prstGeom>
          <a:solidFill>
            <a:schemeClr val="accent2"/>
          </a:soli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79"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80" name="Rectangle 4"/>
          <p:cNvSpPr>
            <a:spLocks noChangeArrowheads="1"/>
          </p:cNvSpPr>
          <p:nvPr/>
        </p:nvSpPr>
        <p:spPr bwMode="ltGray">
          <a:xfrm>
            <a:off x="541338" y="1520825"/>
            <a:ext cx="422275" cy="474663"/>
          </a:xfrm>
          <a:prstGeom prst="rect">
            <a:avLst/>
          </a:prstGeom>
          <a:solidFill>
            <a:schemeClr val="folHlink"/>
          </a:soli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81"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82"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83" name="Rectangle 7"/>
          <p:cNvSpPr>
            <a:spLocks noChangeArrowheads="1"/>
          </p:cNvSpPr>
          <p:nvPr/>
        </p:nvSpPr>
        <p:spPr bwMode="gray">
          <a:xfrm>
            <a:off x="762000" y="990600"/>
            <a:ext cx="31750" cy="1052513"/>
          </a:xfrm>
          <a:prstGeom prst="rect">
            <a:avLst/>
          </a:prstGeom>
          <a:solidFill>
            <a:schemeClr val="bg2"/>
          </a:soli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84"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85" name="Rectangle 9"/>
          <p:cNvSpPr>
            <a:spLocks noGrp="1" noChangeArrowheads="1"/>
          </p:cNvSpPr>
          <p:nvPr>
            <p:ph type="title"/>
          </p:nvPr>
        </p:nvSpPr>
        <p:spPr bwMode="auto">
          <a:xfrm>
            <a:off x="1150938" y="214313"/>
            <a:ext cx="7793037" cy="14620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a:t>Click to edit Master title style</a:t>
            </a:r>
          </a:p>
        </p:txBody>
      </p:sp>
      <p:sp>
        <p:nvSpPr>
          <p:cNvPr id="75786" name="Rectangle 10"/>
          <p:cNvSpPr>
            <a:spLocks noGrp="1" noChangeArrowheads="1"/>
          </p:cNvSpPr>
          <p:nvPr>
            <p:ph type="body" idx="1"/>
          </p:nvPr>
        </p:nvSpPr>
        <p:spPr bwMode="auto">
          <a:xfrm>
            <a:off x="1182688" y="2017713"/>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5787" name="Rectangle 11"/>
          <p:cNvSpPr>
            <a:spLocks noGrp="1" noChangeArrowheads="1"/>
          </p:cNvSpPr>
          <p:nvPr>
            <p:ph type="dt" sz="half" idx="2"/>
          </p:nvPr>
        </p:nvSpPr>
        <p:spPr bwMode="auto">
          <a:xfrm>
            <a:off x="1162050" y="6243638"/>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400">
                <a:latin typeface="+mn-lt"/>
              </a:defRPr>
            </a:lvl1pPr>
          </a:lstStyle>
          <a:p>
            <a:endParaRPr lang="en-GB"/>
          </a:p>
        </p:txBody>
      </p:sp>
      <p:sp>
        <p:nvSpPr>
          <p:cNvPr id="75788" name="Rectangle 12"/>
          <p:cNvSpPr>
            <a:spLocks noGrp="1" noChangeArrowheads="1"/>
          </p:cNvSpPr>
          <p:nvPr>
            <p:ph type="ftr" sz="quarter" idx="3"/>
          </p:nvPr>
        </p:nvSpPr>
        <p:spPr bwMode="auto">
          <a:xfrm>
            <a:off x="3657600" y="6243638"/>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400">
                <a:latin typeface="+mn-lt"/>
              </a:defRPr>
            </a:lvl1pPr>
          </a:lstStyle>
          <a:p>
            <a:r>
              <a:rPr lang="en-GB"/>
              <a:t>Strategy School</a:t>
            </a:r>
          </a:p>
        </p:txBody>
      </p:sp>
      <p:sp>
        <p:nvSpPr>
          <p:cNvPr id="75789" name="Rectangle 13"/>
          <p:cNvSpPr>
            <a:spLocks noGrp="1" noChangeArrowheads="1"/>
          </p:cNvSpPr>
          <p:nvPr>
            <p:ph type="sldNum" sz="quarter" idx="4"/>
          </p:nvPr>
        </p:nvSpPr>
        <p:spPr bwMode="auto">
          <a:xfrm>
            <a:off x="7042150" y="6243638"/>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400">
                <a:latin typeface="+mn-lt"/>
              </a:defRPr>
            </a:lvl1pPr>
          </a:lstStyle>
          <a:p>
            <a:fld id="{653EA07A-D3C7-4086-A391-088FA677BEE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75785"/>
                                        </p:tgtEl>
                                        <p:attrNameLst>
                                          <p:attrName>style.visibility</p:attrName>
                                        </p:attrNameLst>
                                      </p:cBhvr>
                                      <p:to>
                                        <p:strVal val="visible"/>
                                      </p:to>
                                    </p:set>
                                    <p:animEffect transition="in" filter="fade">
                                      <p:cBhvr>
                                        <p:cTn id="7" dur="1000">
                                          <p:stCondLst>
                                            <p:cond delay="0"/>
                                          </p:stCondLst>
                                        </p:cTn>
                                        <p:tgtEl>
                                          <p:spTgt spid="7578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iterate type="lt">
                                    <p:tmPct val="10000"/>
                                  </p:iterate>
                                  <p:childTnLst>
                                    <p:set>
                                      <p:cBhvr>
                                        <p:cTn id="11" dur="1" fill="hold">
                                          <p:stCondLst>
                                            <p:cond delay="0"/>
                                          </p:stCondLst>
                                        </p:cTn>
                                        <p:tgtEl>
                                          <p:spTgt spid="75786">
                                            <p:txEl>
                                              <p:pRg st="0" end="0"/>
                                            </p:txEl>
                                          </p:spTgt>
                                        </p:tgtEl>
                                        <p:attrNameLst>
                                          <p:attrName>style.visibility</p:attrName>
                                        </p:attrNameLst>
                                      </p:cBhvr>
                                      <p:to>
                                        <p:strVal val="visible"/>
                                      </p:to>
                                    </p:set>
                                    <p:animEffect transition="in" filter="fade">
                                      <p:cBhvr>
                                        <p:cTn id="12" dur="500">
                                          <p:stCondLst>
                                            <p:cond delay="0"/>
                                          </p:stCondLst>
                                        </p:cTn>
                                        <p:tgtEl>
                                          <p:spTgt spid="75786">
                                            <p:txEl>
                                              <p:pRg st="0" end="0"/>
                                            </p:txEl>
                                          </p:spTgt>
                                        </p:tgtEl>
                                      </p:cBhvr>
                                    </p:animEffect>
                                  </p:childTnLst>
                                </p:cTn>
                              </p:par>
                              <p:par>
                                <p:cTn id="13" presetID="10" presetClass="entr" presetSubtype="0" fill="hold" grpId="0" nodeType="withEffect">
                                  <p:stCondLst>
                                    <p:cond delay="0"/>
                                  </p:stCondLst>
                                  <p:iterate type="lt">
                                    <p:tmPct val="10000"/>
                                  </p:iterate>
                                  <p:childTnLst>
                                    <p:set>
                                      <p:cBhvr>
                                        <p:cTn id="14" dur="1" fill="hold">
                                          <p:stCondLst>
                                            <p:cond delay="0"/>
                                          </p:stCondLst>
                                        </p:cTn>
                                        <p:tgtEl>
                                          <p:spTgt spid="75786">
                                            <p:txEl>
                                              <p:pRg st="1" end="1"/>
                                            </p:txEl>
                                          </p:spTgt>
                                        </p:tgtEl>
                                        <p:attrNameLst>
                                          <p:attrName>style.visibility</p:attrName>
                                        </p:attrNameLst>
                                      </p:cBhvr>
                                      <p:to>
                                        <p:strVal val="visible"/>
                                      </p:to>
                                    </p:set>
                                    <p:animEffect transition="in" filter="fade">
                                      <p:cBhvr>
                                        <p:cTn id="15" dur="500">
                                          <p:stCondLst>
                                            <p:cond delay="0"/>
                                          </p:stCondLst>
                                        </p:cTn>
                                        <p:tgtEl>
                                          <p:spTgt spid="75786">
                                            <p:txEl>
                                              <p:pRg st="1" end="1"/>
                                            </p:txEl>
                                          </p:spTgt>
                                        </p:tgtEl>
                                      </p:cBhvr>
                                    </p:animEffect>
                                  </p:childTnLst>
                                </p:cTn>
                              </p:par>
                              <p:par>
                                <p:cTn id="16" presetID="10" presetClass="entr" presetSubtype="0" fill="hold" grpId="0" nodeType="withEffect">
                                  <p:stCondLst>
                                    <p:cond delay="0"/>
                                  </p:stCondLst>
                                  <p:iterate type="lt">
                                    <p:tmPct val="10000"/>
                                  </p:iterate>
                                  <p:childTnLst>
                                    <p:set>
                                      <p:cBhvr>
                                        <p:cTn id="17" dur="1" fill="hold">
                                          <p:stCondLst>
                                            <p:cond delay="0"/>
                                          </p:stCondLst>
                                        </p:cTn>
                                        <p:tgtEl>
                                          <p:spTgt spid="75786">
                                            <p:txEl>
                                              <p:pRg st="2" end="2"/>
                                            </p:txEl>
                                          </p:spTgt>
                                        </p:tgtEl>
                                        <p:attrNameLst>
                                          <p:attrName>style.visibility</p:attrName>
                                        </p:attrNameLst>
                                      </p:cBhvr>
                                      <p:to>
                                        <p:strVal val="visible"/>
                                      </p:to>
                                    </p:set>
                                    <p:animEffect transition="in" filter="fade">
                                      <p:cBhvr>
                                        <p:cTn id="18" dur="500">
                                          <p:stCondLst>
                                            <p:cond delay="0"/>
                                          </p:stCondLst>
                                        </p:cTn>
                                        <p:tgtEl>
                                          <p:spTgt spid="75786">
                                            <p:txEl>
                                              <p:pRg st="2" end="2"/>
                                            </p:txEl>
                                          </p:spTgt>
                                        </p:tgtEl>
                                      </p:cBhvr>
                                    </p:animEffect>
                                  </p:childTnLst>
                                </p:cTn>
                              </p:par>
                              <p:par>
                                <p:cTn id="19" presetID="10" presetClass="entr" presetSubtype="0" fill="hold" grpId="0" nodeType="withEffect">
                                  <p:stCondLst>
                                    <p:cond delay="0"/>
                                  </p:stCondLst>
                                  <p:iterate type="lt">
                                    <p:tmPct val="10000"/>
                                  </p:iterate>
                                  <p:childTnLst>
                                    <p:set>
                                      <p:cBhvr>
                                        <p:cTn id="20" dur="1" fill="hold">
                                          <p:stCondLst>
                                            <p:cond delay="0"/>
                                          </p:stCondLst>
                                        </p:cTn>
                                        <p:tgtEl>
                                          <p:spTgt spid="75786">
                                            <p:txEl>
                                              <p:pRg st="3" end="3"/>
                                            </p:txEl>
                                          </p:spTgt>
                                        </p:tgtEl>
                                        <p:attrNameLst>
                                          <p:attrName>style.visibility</p:attrName>
                                        </p:attrNameLst>
                                      </p:cBhvr>
                                      <p:to>
                                        <p:strVal val="visible"/>
                                      </p:to>
                                    </p:set>
                                    <p:animEffect transition="in" filter="fade">
                                      <p:cBhvr>
                                        <p:cTn id="21" dur="500">
                                          <p:stCondLst>
                                            <p:cond delay="0"/>
                                          </p:stCondLst>
                                        </p:cTn>
                                        <p:tgtEl>
                                          <p:spTgt spid="75786">
                                            <p:txEl>
                                              <p:pRg st="3" end="3"/>
                                            </p:txEl>
                                          </p:spTgt>
                                        </p:tgtEl>
                                      </p:cBhvr>
                                    </p:animEffect>
                                  </p:childTnLst>
                                </p:cTn>
                              </p:par>
                              <p:par>
                                <p:cTn id="22" presetID="10" presetClass="entr" presetSubtype="0" fill="hold" grpId="0" nodeType="withEffect">
                                  <p:stCondLst>
                                    <p:cond delay="0"/>
                                  </p:stCondLst>
                                  <p:iterate type="lt">
                                    <p:tmPct val="10000"/>
                                  </p:iterate>
                                  <p:childTnLst>
                                    <p:set>
                                      <p:cBhvr>
                                        <p:cTn id="23" dur="1" fill="hold">
                                          <p:stCondLst>
                                            <p:cond delay="0"/>
                                          </p:stCondLst>
                                        </p:cTn>
                                        <p:tgtEl>
                                          <p:spTgt spid="75786">
                                            <p:txEl>
                                              <p:pRg st="4" end="4"/>
                                            </p:txEl>
                                          </p:spTgt>
                                        </p:tgtEl>
                                        <p:attrNameLst>
                                          <p:attrName>style.visibility</p:attrName>
                                        </p:attrNameLst>
                                      </p:cBhvr>
                                      <p:to>
                                        <p:strVal val="visible"/>
                                      </p:to>
                                    </p:set>
                                    <p:animEffect transition="in" filter="fade">
                                      <p:cBhvr>
                                        <p:cTn id="24" dur="500">
                                          <p:stCondLst>
                                            <p:cond delay="0"/>
                                          </p:stCondLst>
                                        </p:cTn>
                                        <p:tgtEl>
                                          <p:spTgt spid="7578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5" grpId="0"/>
      <p:bldP spid="75786" grpId="0" build="p">
        <p:tmplLst>
          <p:tmpl lvl="1">
            <p:tnLst>
              <p:par>
                <p:cTn presetID="10" presetClass="entr" presetSubtype="0" fill="hold" nodeType="clickEffect">
                  <p:stCondLst>
                    <p:cond delay="0"/>
                  </p:stCondLst>
                  <p:iterate type="lt">
                    <p:tmPct val="10000"/>
                  </p:iterate>
                  <p:childTnLst>
                    <p:set>
                      <p:cBhvr>
                        <p:cTn dur="1" fill="hold">
                          <p:stCondLst>
                            <p:cond delay="0"/>
                          </p:stCondLst>
                        </p:cTn>
                        <p:tgtEl>
                          <p:spTgt spid="75786"/>
                        </p:tgtEl>
                        <p:attrNameLst>
                          <p:attrName>style.visibility</p:attrName>
                        </p:attrNameLst>
                      </p:cBhvr>
                      <p:to>
                        <p:strVal val="visible"/>
                      </p:to>
                    </p:set>
                    <p:animEffect transition="in" filter="fade">
                      <p:cBhvr>
                        <p:cTn dur="500">
                          <p:stCondLst>
                            <p:cond delay="0"/>
                          </p:stCondLst>
                        </p:cTn>
                        <p:tgtEl>
                          <p:spTgt spid="75786"/>
                        </p:tgtEl>
                      </p:cBhvr>
                    </p:animEffect>
                  </p:childTnLst>
                </p:cTn>
              </p:par>
            </p:tnLst>
          </p:tmpl>
          <p:tmpl lvl="2">
            <p:tnLst>
              <p:par>
                <p:cTn presetID="10" presetClass="entr" presetSubtype="0" fill="hold" nodeType="withEffect">
                  <p:stCondLst>
                    <p:cond delay="0"/>
                  </p:stCondLst>
                  <p:iterate type="lt">
                    <p:tmPct val="10000"/>
                  </p:iterate>
                  <p:childTnLst>
                    <p:set>
                      <p:cBhvr>
                        <p:cTn dur="1" fill="hold">
                          <p:stCondLst>
                            <p:cond delay="0"/>
                          </p:stCondLst>
                        </p:cTn>
                        <p:tgtEl>
                          <p:spTgt spid="75786"/>
                        </p:tgtEl>
                        <p:attrNameLst>
                          <p:attrName>style.visibility</p:attrName>
                        </p:attrNameLst>
                      </p:cBhvr>
                      <p:to>
                        <p:strVal val="visible"/>
                      </p:to>
                    </p:set>
                    <p:animEffect transition="in" filter="fade">
                      <p:cBhvr>
                        <p:cTn dur="500">
                          <p:stCondLst>
                            <p:cond delay="0"/>
                          </p:stCondLst>
                        </p:cTn>
                        <p:tgtEl>
                          <p:spTgt spid="75786"/>
                        </p:tgtEl>
                      </p:cBhvr>
                    </p:animEffect>
                  </p:childTnLst>
                </p:cTn>
              </p:par>
            </p:tnLst>
          </p:tmpl>
          <p:tmpl lvl="3">
            <p:tnLst>
              <p:par>
                <p:cTn presetID="10" presetClass="entr" presetSubtype="0" fill="hold" nodeType="withEffect">
                  <p:stCondLst>
                    <p:cond delay="0"/>
                  </p:stCondLst>
                  <p:iterate type="lt">
                    <p:tmPct val="10000"/>
                  </p:iterate>
                  <p:childTnLst>
                    <p:set>
                      <p:cBhvr>
                        <p:cTn dur="1" fill="hold">
                          <p:stCondLst>
                            <p:cond delay="0"/>
                          </p:stCondLst>
                        </p:cTn>
                        <p:tgtEl>
                          <p:spTgt spid="75786"/>
                        </p:tgtEl>
                        <p:attrNameLst>
                          <p:attrName>style.visibility</p:attrName>
                        </p:attrNameLst>
                      </p:cBhvr>
                      <p:to>
                        <p:strVal val="visible"/>
                      </p:to>
                    </p:set>
                    <p:animEffect transition="in" filter="fade">
                      <p:cBhvr>
                        <p:cTn dur="500">
                          <p:stCondLst>
                            <p:cond delay="0"/>
                          </p:stCondLst>
                        </p:cTn>
                        <p:tgtEl>
                          <p:spTgt spid="75786"/>
                        </p:tgtEl>
                      </p:cBhvr>
                    </p:animEffect>
                  </p:childTnLst>
                </p:cTn>
              </p:par>
            </p:tnLst>
          </p:tmpl>
          <p:tmpl lvl="4">
            <p:tnLst>
              <p:par>
                <p:cTn presetID="10" presetClass="entr" presetSubtype="0" fill="hold" nodeType="withEffect">
                  <p:stCondLst>
                    <p:cond delay="0"/>
                  </p:stCondLst>
                  <p:iterate type="lt">
                    <p:tmPct val="10000"/>
                  </p:iterate>
                  <p:childTnLst>
                    <p:set>
                      <p:cBhvr>
                        <p:cTn dur="1" fill="hold">
                          <p:stCondLst>
                            <p:cond delay="0"/>
                          </p:stCondLst>
                        </p:cTn>
                        <p:tgtEl>
                          <p:spTgt spid="75786"/>
                        </p:tgtEl>
                        <p:attrNameLst>
                          <p:attrName>style.visibility</p:attrName>
                        </p:attrNameLst>
                      </p:cBhvr>
                      <p:to>
                        <p:strVal val="visible"/>
                      </p:to>
                    </p:set>
                    <p:animEffect transition="in" filter="fade">
                      <p:cBhvr>
                        <p:cTn dur="500">
                          <p:stCondLst>
                            <p:cond delay="0"/>
                          </p:stCondLst>
                        </p:cTn>
                        <p:tgtEl>
                          <p:spTgt spid="75786"/>
                        </p:tgtEl>
                      </p:cBhvr>
                    </p:animEffect>
                  </p:childTnLst>
                </p:cTn>
              </p:par>
            </p:tnLst>
          </p:tmpl>
          <p:tmpl lvl="5">
            <p:tnLst>
              <p:par>
                <p:cTn presetID="10" presetClass="entr" presetSubtype="0" fill="hold" nodeType="withEffect">
                  <p:stCondLst>
                    <p:cond delay="0"/>
                  </p:stCondLst>
                  <p:iterate type="lt">
                    <p:tmPct val="10000"/>
                  </p:iterate>
                  <p:childTnLst>
                    <p:set>
                      <p:cBhvr>
                        <p:cTn dur="1" fill="hold">
                          <p:stCondLst>
                            <p:cond delay="0"/>
                          </p:stCondLst>
                        </p:cTn>
                        <p:tgtEl>
                          <p:spTgt spid="75786"/>
                        </p:tgtEl>
                        <p:attrNameLst>
                          <p:attrName>style.visibility</p:attrName>
                        </p:attrNameLst>
                      </p:cBhvr>
                      <p:to>
                        <p:strVal val="visible"/>
                      </p:to>
                    </p:set>
                    <p:animEffect transition="in" filter="fade">
                      <p:cBhvr>
                        <p:cTn dur="500">
                          <p:stCondLst>
                            <p:cond delay="0"/>
                          </p:stCondLst>
                        </p:cTn>
                        <p:tgtEl>
                          <p:spTgt spid="75786"/>
                        </p:tgtEl>
                      </p:cBhvr>
                    </p:animEffect>
                  </p:childTnLst>
                </p:cTn>
              </p:par>
            </p:tnLst>
          </p:tmpl>
        </p:tmplLst>
      </p:bldP>
    </p:bldLst>
  </p:timing>
  <p:hf hdr="0" dt="0"/>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Tahoma" pitchFamily="34" charset="0"/>
        </a:defRPr>
      </a:lvl2pPr>
      <a:lvl3pPr algn="l" rtl="0" fontAlgn="base">
        <a:spcBef>
          <a:spcPct val="0"/>
        </a:spcBef>
        <a:spcAft>
          <a:spcPct val="0"/>
        </a:spcAft>
        <a:defRPr sz="4400">
          <a:solidFill>
            <a:schemeClr val="tx2"/>
          </a:solidFill>
          <a:latin typeface="Tahoma" pitchFamily="34" charset="0"/>
        </a:defRPr>
      </a:lvl3pPr>
      <a:lvl4pPr algn="l" rtl="0" fontAlgn="base">
        <a:spcBef>
          <a:spcPct val="0"/>
        </a:spcBef>
        <a:spcAft>
          <a:spcPct val="0"/>
        </a:spcAft>
        <a:defRPr sz="4400">
          <a:solidFill>
            <a:schemeClr val="tx2"/>
          </a:solidFill>
          <a:latin typeface="Tahoma" pitchFamily="34" charset="0"/>
        </a:defRPr>
      </a:lvl4pPr>
      <a:lvl5pPr algn="l" rtl="0" fontAlgn="base">
        <a:spcBef>
          <a:spcPct val="0"/>
        </a:spcBef>
        <a:spcAft>
          <a:spcPct val="0"/>
        </a:spcAft>
        <a:defRPr sz="4400">
          <a:solidFill>
            <a:schemeClr val="tx2"/>
          </a:solidFill>
          <a:latin typeface="Tahoma" pitchFamily="34" charset="0"/>
        </a:defRPr>
      </a:lvl5pPr>
      <a:lvl6pPr marL="457200" algn="l" rtl="0" fontAlgn="base">
        <a:spcBef>
          <a:spcPct val="0"/>
        </a:spcBef>
        <a:spcAft>
          <a:spcPct val="0"/>
        </a:spcAft>
        <a:defRPr sz="4400">
          <a:solidFill>
            <a:schemeClr val="tx2"/>
          </a:solidFill>
          <a:latin typeface="Tahoma" pitchFamily="34" charset="0"/>
        </a:defRPr>
      </a:lvl6pPr>
      <a:lvl7pPr marL="914400" algn="l" rtl="0" fontAlgn="base">
        <a:spcBef>
          <a:spcPct val="0"/>
        </a:spcBef>
        <a:spcAft>
          <a:spcPct val="0"/>
        </a:spcAft>
        <a:defRPr sz="4400">
          <a:solidFill>
            <a:schemeClr val="tx2"/>
          </a:solidFill>
          <a:latin typeface="Tahoma" pitchFamily="34" charset="0"/>
        </a:defRPr>
      </a:lvl7pPr>
      <a:lvl8pPr marL="1371600" algn="l" rtl="0" fontAlgn="base">
        <a:spcBef>
          <a:spcPct val="0"/>
        </a:spcBef>
        <a:spcAft>
          <a:spcPct val="0"/>
        </a:spcAft>
        <a:defRPr sz="4400">
          <a:solidFill>
            <a:schemeClr val="tx2"/>
          </a:solidFill>
          <a:latin typeface="Tahoma" pitchFamily="34" charset="0"/>
        </a:defRPr>
      </a:lvl8pPr>
      <a:lvl9pPr marL="1828800" algn="l" rtl="0" fontAlgn="base">
        <a:spcBef>
          <a:spcPct val="0"/>
        </a:spcBef>
        <a:spcAft>
          <a:spcPct val="0"/>
        </a:spcAft>
        <a:defRPr sz="4400">
          <a:solidFill>
            <a:schemeClr val="tx2"/>
          </a:solidFill>
          <a:latin typeface="Tahoma" pitchFamily="34" charset="0"/>
        </a:defRPr>
      </a:lvl9pPr>
    </p:titleStyle>
    <p:bodyStyle>
      <a:lvl1pPr marL="342900" indent="-342900" algn="l" rtl="0" fontAlgn="base">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itchFamily="2" charset="2"/>
        <a:buChar char="n"/>
        <a:defRPr sz="2800">
          <a:solidFill>
            <a:schemeClr val="tx1"/>
          </a:solidFill>
          <a:latin typeface="+mn-lt"/>
        </a:defRPr>
      </a:lvl2pPr>
      <a:lvl3pPr marL="1143000" indent="-228600" algn="l" rtl="0" fontAlgn="base">
        <a:spcBef>
          <a:spcPct val="20000"/>
        </a:spcBef>
        <a:spcAft>
          <a:spcPct val="0"/>
        </a:spcAft>
        <a:buClr>
          <a:schemeClr val="folHlink"/>
        </a:buClr>
        <a:buSzPct val="50000"/>
        <a:buFont typeface="Wingdings" pitchFamily="2" charset="2"/>
        <a:buChar char="n"/>
        <a:defRPr sz="2400">
          <a:solidFill>
            <a:schemeClr val="tx1"/>
          </a:solidFill>
          <a:latin typeface="+mn-lt"/>
        </a:defRPr>
      </a:lvl3pPr>
      <a:lvl4pPr marL="1600200" indent="-228600" algn="l" rtl="0" fontAlgn="base">
        <a:spcBef>
          <a:spcPct val="20000"/>
        </a:spcBef>
        <a:spcAft>
          <a:spcPct val="0"/>
        </a:spcAft>
        <a:buClr>
          <a:schemeClr val="accent2"/>
        </a:buClr>
        <a:buSzPct val="55000"/>
        <a:buFont typeface="Wingdings" pitchFamily="2" charset="2"/>
        <a:buChar char="n"/>
        <a:defRPr sz="2000">
          <a:solidFill>
            <a:schemeClr val="tx1"/>
          </a:solidFill>
          <a:latin typeface="+mn-lt"/>
        </a:defRPr>
      </a:lvl4pPr>
      <a:lvl5pPr marL="20574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915E720-019E-49D6-996F-ECFE2656BE0A}" type="slidenum">
              <a:rPr lang="en-GB"/>
              <a:pPr/>
              <a:t>1</a:t>
            </a:fld>
            <a:endParaRPr lang="en-GB"/>
          </a:p>
        </p:txBody>
      </p:sp>
      <p:sp>
        <p:nvSpPr>
          <p:cNvPr id="7170" name="Rectangle 2"/>
          <p:cNvSpPr>
            <a:spLocks noGrp="1" noChangeArrowheads="1"/>
          </p:cNvSpPr>
          <p:nvPr>
            <p:ph type="title"/>
          </p:nvPr>
        </p:nvSpPr>
        <p:spPr/>
        <p:txBody>
          <a:bodyPr/>
          <a:lstStyle/>
          <a:p>
            <a:r>
              <a:rPr lang="en-US"/>
              <a:t>Business Ethics: What Does It Really Mean?</a:t>
            </a:r>
          </a:p>
        </p:txBody>
      </p:sp>
      <p:sp>
        <p:nvSpPr>
          <p:cNvPr id="7171" name="Rectangle 3"/>
          <p:cNvSpPr>
            <a:spLocks noGrp="1" noChangeArrowheads="1"/>
          </p:cNvSpPr>
          <p:nvPr>
            <p:ph type="body" idx="1"/>
          </p:nvPr>
        </p:nvSpPr>
        <p:spPr/>
        <p:txBody>
          <a:bodyPr/>
          <a:lstStyle/>
          <a:p>
            <a:r>
              <a:rPr lang="en-GB" b="1">
                <a:solidFill>
                  <a:schemeClr val="accent1"/>
                </a:solidFill>
              </a:rPr>
              <a:t>What do we mean by Ethics?</a:t>
            </a:r>
          </a:p>
          <a:p>
            <a:r>
              <a:rPr lang="en-GB" b="1">
                <a:solidFill>
                  <a:schemeClr val="accent1"/>
                </a:solidFill>
              </a:rPr>
              <a:t>That company is unethical – what does this mean?</a:t>
            </a:r>
            <a:endParaRPr lang="en-US" b="1">
              <a:solidFill>
                <a:schemeClr val="accent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0"/>
                                        <p:tgtEl>
                                          <p:spTgt spid="717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71">
                                            <p:txEl>
                                              <p:pRg st="0" end="0"/>
                                            </p:txEl>
                                          </p:spTgt>
                                        </p:tgtEl>
                                        <p:attrNameLst>
                                          <p:attrName>style.visibility</p:attrName>
                                        </p:attrNameLst>
                                      </p:cBhvr>
                                      <p:to>
                                        <p:strVal val="visible"/>
                                      </p:to>
                                    </p:set>
                                    <p:animEffect transition="in" filter="fade">
                                      <p:cBhvr>
                                        <p:cTn id="12" dur="2000"/>
                                        <p:tgtEl>
                                          <p:spTgt spid="717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71">
                                            <p:txEl>
                                              <p:pRg st="1" end="1"/>
                                            </p:txEl>
                                          </p:spTgt>
                                        </p:tgtEl>
                                        <p:attrNameLst>
                                          <p:attrName>style.visibility</p:attrName>
                                        </p:attrNameLst>
                                      </p:cBhvr>
                                      <p:to>
                                        <p:strVal val="visible"/>
                                      </p:to>
                                    </p:set>
                                    <p:animEffect transition="in" filter="fade">
                                      <p:cBhvr>
                                        <p:cTn id="17" dur="2000"/>
                                        <p:tgtEl>
                                          <p:spTgt spid="717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build="p"/>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080B541-3DDF-4532-B0E1-819995605633}" type="slidenum">
              <a:rPr lang="en-GB"/>
              <a:pPr/>
              <a:t>2</a:t>
            </a:fld>
            <a:endParaRPr lang="en-GB"/>
          </a:p>
        </p:txBody>
      </p:sp>
      <p:sp>
        <p:nvSpPr>
          <p:cNvPr id="89090" name="Rectangle 2"/>
          <p:cNvSpPr>
            <a:spLocks noGrp="1" noChangeArrowheads="1"/>
          </p:cNvSpPr>
          <p:nvPr>
            <p:ph type="title"/>
          </p:nvPr>
        </p:nvSpPr>
        <p:spPr/>
        <p:txBody>
          <a:bodyPr/>
          <a:lstStyle/>
          <a:p>
            <a:r>
              <a:rPr lang="en-US"/>
              <a:t>Business Ethics: What Does It Really Mean?</a:t>
            </a:r>
          </a:p>
        </p:txBody>
      </p:sp>
      <p:sp>
        <p:nvSpPr>
          <p:cNvPr id="89091" name="Rectangle 3"/>
          <p:cNvSpPr>
            <a:spLocks noGrp="1" noChangeArrowheads="1"/>
          </p:cNvSpPr>
          <p:nvPr>
            <p:ph type="body" idx="1"/>
          </p:nvPr>
        </p:nvSpPr>
        <p:spPr/>
        <p:txBody>
          <a:bodyPr/>
          <a:lstStyle/>
          <a:p>
            <a:pPr>
              <a:lnSpc>
                <a:spcPct val="90000"/>
              </a:lnSpc>
            </a:pPr>
            <a:r>
              <a:rPr lang="en-US" b="1" dirty="0"/>
              <a:t>Ethics</a:t>
            </a:r>
            <a:r>
              <a:rPr lang="en-US" dirty="0"/>
              <a:t> involves a discipline that examines good or bad practices within the context of a moral duty</a:t>
            </a:r>
          </a:p>
          <a:p>
            <a:pPr>
              <a:lnSpc>
                <a:spcPct val="90000"/>
              </a:lnSpc>
            </a:pPr>
            <a:r>
              <a:rPr lang="en-US" b="1" dirty="0"/>
              <a:t>Moral conduct</a:t>
            </a:r>
            <a:r>
              <a:rPr lang="en-US" dirty="0"/>
              <a:t> is </a:t>
            </a:r>
            <a:r>
              <a:rPr lang="en-US" dirty="0" err="1"/>
              <a:t>behaviour</a:t>
            </a:r>
            <a:r>
              <a:rPr lang="en-US" dirty="0"/>
              <a:t> that is right or wrong</a:t>
            </a:r>
          </a:p>
          <a:p>
            <a:pPr>
              <a:lnSpc>
                <a:spcPct val="90000"/>
              </a:lnSpc>
            </a:pPr>
            <a:r>
              <a:rPr lang="en-US" b="1" dirty="0"/>
              <a:t>Business ethics</a:t>
            </a:r>
            <a:r>
              <a:rPr lang="en-US" dirty="0"/>
              <a:t> include practices and behaviors that are good or bad</a:t>
            </a:r>
            <a:endParaRPr lang="en-US" b="1"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5"/>
                                  </p:iterate>
                                  <p:childTnLst>
                                    <p:set>
                                      <p:cBhvr>
                                        <p:cTn id="6" dur="1" fill="hold">
                                          <p:stCondLst>
                                            <p:cond delay="74"/>
                                          </p:stCondLst>
                                        </p:cTn>
                                        <p:tgtEl>
                                          <p:spTgt spid="890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909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909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90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0" grpId="0" autoUpdateAnimBg="0"/>
      <p:bldP spid="89091"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AFF91E3-8618-4D22-A016-F606EB2852DD}" type="slidenum">
              <a:rPr lang="en-GB"/>
              <a:pPr/>
              <a:t>3</a:t>
            </a:fld>
            <a:endParaRPr lang="en-GB"/>
          </a:p>
        </p:txBody>
      </p:sp>
      <p:sp>
        <p:nvSpPr>
          <p:cNvPr id="52226" name="Rectangle 2"/>
          <p:cNvSpPr>
            <a:spLocks noGrp="1" noChangeArrowheads="1"/>
          </p:cNvSpPr>
          <p:nvPr>
            <p:ph type="title"/>
          </p:nvPr>
        </p:nvSpPr>
        <p:spPr/>
        <p:txBody>
          <a:bodyPr/>
          <a:lstStyle/>
          <a:p>
            <a:r>
              <a:rPr lang="en-US"/>
              <a:t>What are business ethics?</a:t>
            </a:r>
          </a:p>
        </p:txBody>
      </p:sp>
      <p:sp>
        <p:nvSpPr>
          <p:cNvPr id="52227" name="Rectangle 3"/>
          <p:cNvSpPr>
            <a:spLocks noGrp="1" noChangeArrowheads="1"/>
          </p:cNvSpPr>
          <p:nvPr>
            <p:ph type="body" idx="1"/>
          </p:nvPr>
        </p:nvSpPr>
        <p:spPr/>
        <p:txBody>
          <a:bodyPr/>
          <a:lstStyle/>
          <a:p>
            <a:r>
              <a:rPr lang="en-US" b="1" i="1" dirty="0"/>
              <a:t>Business ethics</a:t>
            </a:r>
            <a:r>
              <a:rPr lang="en-US" dirty="0"/>
              <a:t> provide standards or guidelines for the conduct and decision making of employees and managers.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5"/>
                                  </p:iterate>
                                  <p:childTnLst>
                                    <p:set>
                                      <p:cBhvr>
                                        <p:cTn id="6" dur="1" fill="hold">
                                          <p:stCondLst>
                                            <p:cond delay="74"/>
                                          </p:stCondLst>
                                        </p:cTn>
                                        <p:tgtEl>
                                          <p:spTgt spid="522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222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autoUpdateAnimBg="0"/>
      <p:bldP spid="52227"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EC2626A-0D61-479F-B816-4581F572392D}" type="slidenum">
              <a:rPr lang="en-GB"/>
              <a:pPr/>
              <a:t>4</a:t>
            </a:fld>
            <a:endParaRPr lang="en-GB"/>
          </a:p>
        </p:txBody>
      </p:sp>
      <p:sp>
        <p:nvSpPr>
          <p:cNvPr id="78850" name="Rectangle 2"/>
          <p:cNvSpPr>
            <a:spLocks noGrp="1" noChangeArrowheads="1"/>
          </p:cNvSpPr>
          <p:nvPr>
            <p:ph type="title"/>
          </p:nvPr>
        </p:nvSpPr>
        <p:spPr/>
        <p:txBody>
          <a:bodyPr/>
          <a:lstStyle/>
          <a:p>
            <a:r>
              <a:rPr lang="en-US"/>
              <a:t>What are business ethics? </a:t>
            </a:r>
            <a:r>
              <a:rPr lang="en-US" sz="2000"/>
              <a:t>(continued)</a:t>
            </a:r>
            <a:endParaRPr lang="en-US"/>
          </a:p>
        </p:txBody>
      </p:sp>
      <p:sp>
        <p:nvSpPr>
          <p:cNvPr id="78851" name="Rectangle 3"/>
          <p:cNvSpPr>
            <a:spLocks noGrp="1" noChangeArrowheads="1"/>
          </p:cNvSpPr>
          <p:nvPr>
            <p:ph type="body" idx="1"/>
          </p:nvPr>
        </p:nvSpPr>
        <p:spPr/>
        <p:txBody>
          <a:bodyPr/>
          <a:lstStyle/>
          <a:p>
            <a:pPr>
              <a:lnSpc>
                <a:spcPct val="90000"/>
              </a:lnSpc>
              <a:buFont typeface="Wingdings" pitchFamily="2" charset="2"/>
              <a:buNone/>
            </a:pPr>
            <a:r>
              <a:rPr lang="en-US"/>
              <a:t>In the absence of a code of ethics,</a:t>
            </a:r>
          </a:p>
          <a:p>
            <a:pPr>
              <a:lnSpc>
                <a:spcPct val="90000"/>
              </a:lnSpc>
            </a:pPr>
            <a:r>
              <a:rPr lang="en-US"/>
              <a:t>There is usually a lack of consensus about appropriate ethical behavior; and</a:t>
            </a:r>
          </a:p>
          <a:p>
            <a:pPr>
              <a:lnSpc>
                <a:spcPct val="90000"/>
              </a:lnSpc>
            </a:pPr>
            <a:r>
              <a:rPr lang="en-US"/>
              <a:t>Different people use different ethical criteria to determine whether a practice or behaviour is ethical or unethical.</a:t>
            </a:r>
          </a:p>
          <a:p>
            <a:pPr>
              <a:lnSpc>
                <a:spcPct val="90000"/>
              </a:lnSpc>
              <a:buFont typeface="Wingdings" pitchFamily="2" charset="2"/>
              <a:buNone/>
            </a:pPr>
            <a:r>
              <a:rPr lang="en-US"/>
              <a:t>Business ethics are </a:t>
            </a:r>
            <a:r>
              <a:rPr lang="en-US" i="1"/>
              <a:t>not</a:t>
            </a:r>
            <a:r>
              <a:rPr lang="en-US"/>
              <a:t> the same things as laws.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fade">
                                      <p:cBhvr>
                                        <p:cTn id="7" dur="1000"/>
                                        <p:tgtEl>
                                          <p:spTgt spid="78851">
                                            <p:txEl>
                                              <p:pRg st="0" end="0"/>
                                            </p:txEl>
                                          </p:spTgt>
                                        </p:tgtEl>
                                      </p:cBhvr>
                                    </p:animEffect>
                                    <p:anim calcmode="lin" valueType="num">
                                      <p:cBhvr>
                                        <p:cTn id="8" dur="1000" fill="hold"/>
                                        <p:tgtEl>
                                          <p:spTgt spid="7885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885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8851">
                                            <p:txEl>
                                              <p:pRg st="1" end="1"/>
                                            </p:txEl>
                                          </p:spTgt>
                                        </p:tgtEl>
                                        <p:attrNameLst>
                                          <p:attrName>style.visibility</p:attrName>
                                        </p:attrNameLst>
                                      </p:cBhvr>
                                      <p:to>
                                        <p:strVal val="visible"/>
                                      </p:to>
                                    </p:set>
                                    <p:animEffect transition="in" filter="fade">
                                      <p:cBhvr>
                                        <p:cTn id="14" dur="1000"/>
                                        <p:tgtEl>
                                          <p:spTgt spid="78851">
                                            <p:txEl>
                                              <p:pRg st="1" end="1"/>
                                            </p:txEl>
                                          </p:spTgt>
                                        </p:tgtEl>
                                      </p:cBhvr>
                                    </p:animEffect>
                                    <p:anim calcmode="lin" valueType="num">
                                      <p:cBhvr>
                                        <p:cTn id="15" dur="1000" fill="hold"/>
                                        <p:tgtEl>
                                          <p:spTgt spid="7885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885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8851">
                                            <p:txEl>
                                              <p:pRg st="2" end="2"/>
                                            </p:txEl>
                                          </p:spTgt>
                                        </p:tgtEl>
                                        <p:attrNameLst>
                                          <p:attrName>style.visibility</p:attrName>
                                        </p:attrNameLst>
                                      </p:cBhvr>
                                      <p:to>
                                        <p:strVal val="visible"/>
                                      </p:to>
                                    </p:set>
                                    <p:animEffect transition="in" filter="fade">
                                      <p:cBhvr>
                                        <p:cTn id="21" dur="1000"/>
                                        <p:tgtEl>
                                          <p:spTgt spid="78851">
                                            <p:txEl>
                                              <p:pRg st="2" end="2"/>
                                            </p:txEl>
                                          </p:spTgt>
                                        </p:tgtEl>
                                      </p:cBhvr>
                                    </p:animEffect>
                                    <p:anim calcmode="lin" valueType="num">
                                      <p:cBhvr>
                                        <p:cTn id="22" dur="1000" fill="hold"/>
                                        <p:tgtEl>
                                          <p:spTgt spid="7885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885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8851">
                                            <p:txEl>
                                              <p:pRg st="3" end="3"/>
                                            </p:txEl>
                                          </p:spTgt>
                                        </p:tgtEl>
                                        <p:attrNameLst>
                                          <p:attrName>style.visibility</p:attrName>
                                        </p:attrNameLst>
                                      </p:cBhvr>
                                      <p:to>
                                        <p:strVal val="visible"/>
                                      </p:to>
                                    </p:set>
                                    <p:animEffect transition="in" filter="fade">
                                      <p:cBhvr>
                                        <p:cTn id="28" dur="1000"/>
                                        <p:tgtEl>
                                          <p:spTgt spid="78851">
                                            <p:txEl>
                                              <p:pRg st="3" end="3"/>
                                            </p:txEl>
                                          </p:spTgt>
                                        </p:tgtEl>
                                      </p:cBhvr>
                                    </p:animEffect>
                                    <p:anim calcmode="lin" valueType="num">
                                      <p:cBhvr>
                                        <p:cTn id="29" dur="1000" fill="hold"/>
                                        <p:tgtEl>
                                          <p:spTgt spid="7885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885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7FE822-EDD3-4AE6-9259-BF22461C030E}" type="slidenum">
              <a:rPr lang="en-GB"/>
              <a:pPr/>
              <a:t>5</a:t>
            </a:fld>
            <a:endParaRPr lang="en-GB"/>
          </a:p>
        </p:txBody>
      </p:sp>
      <p:sp>
        <p:nvSpPr>
          <p:cNvPr id="54274" name="Rectangle 2"/>
          <p:cNvSpPr>
            <a:spLocks noGrp="1" noChangeArrowheads="1"/>
          </p:cNvSpPr>
          <p:nvPr>
            <p:ph type="title"/>
          </p:nvPr>
        </p:nvSpPr>
        <p:spPr/>
        <p:txBody>
          <a:bodyPr/>
          <a:lstStyle/>
          <a:p>
            <a:r>
              <a:rPr lang="en-US"/>
              <a:t>What are business ethics? </a:t>
            </a:r>
            <a:r>
              <a:rPr lang="en-US" sz="2000"/>
              <a:t>(continued)</a:t>
            </a:r>
          </a:p>
        </p:txBody>
      </p:sp>
      <p:sp>
        <p:nvSpPr>
          <p:cNvPr id="54275" name="Rectangle 3"/>
          <p:cNvSpPr>
            <a:spLocks noGrp="1" noChangeArrowheads="1"/>
          </p:cNvSpPr>
          <p:nvPr>
            <p:ph type="body" idx="1"/>
          </p:nvPr>
        </p:nvSpPr>
        <p:spPr/>
        <p:txBody>
          <a:bodyPr/>
          <a:lstStyle/>
          <a:p>
            <a:pPr marL="609600" indent="-609600">
              <a:buFont typeface="Wingdings" pitchFamily="2" charset="2"/>
              <a:buNone/>
            </a:pPr>
            <a:r>
              <a:rPr lang="en-US" dirty="0"/>
              <a:t>People operate under different ethical value systems depending on their:</a:t>
            </a:r>
          </a:p>
          <a:p>
            <a:pPr marL="609600" indent="-609600">
              <a:buFont typeface="Wingdings" pitchFamily="2" charset="2"/>
              <a:buAutoNum type="arabicPeriod"/>
            </a:pPr>
            <a:r>
              <a:rPr lang="en-US" dirty="0"/>
              <a:t>Personal experiences- Culture of organization/s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animEffect transition="in" filter="fade">
                                      <p:cBhvr>
                                        <p:cTn id="7" dur="1000"/>
                                        <p:tgtEl>
                                          <p:spTgt spid="54275">
                                            <p:txEl>
                                              <p:pRg st="0" end="0"/>
                                            </p:txEl>
                                          </p:spTgt>
                                        </p:tgtEl>
                                      </p:cBhvr>
                                    </p:animEffect>
                                    <p:anim calcmode="lin" valueType="num">
                                      <p:cBhvr>
                                        <p:cTn id="8" dur="1000" fill="hold"/>
                                        <p:tgtEl>
                                          <p:spTgt spid="542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427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4275">
                                            <p:txEl>
                                              <p:pRg st="1" end="1"/>
                                            </p:txEl>
                                          </p:spTgt>
                                        </p:tgtEl>
                                        <p:attrNameLst>
                                          <p:attrName>style.visibility</p:attrName>
                                        </p:attrNameLst>
                                      </p:cBhvr>
                                      <p:to>
                                        <p:strVal val="visible"/>
                                      </p:to>
                                    </p:set>
                                    <p:animEffect transition="in" filter="fade">
                                      <p:cBhvr>
                                        <p:cTn id="14" dur="1000"/>
                                        <p:tgtEl>
                                          <p:spTgt spid="54275">
                                            <p:txEl>
                                              <p:pRg st="1" end="1"/>
                                            </p:txEl>
                                          </p:spTgt>
                                        </p:tgtEl>
                                      </p:cBhvr>
                                    </p:animEffect>
                                    <p:anim calcmode="lin" valueType="num">
                                      <p:cBhvr>
                                        <p:cTn id="15" dur="1000" fill="hold"/>
                                        <p:tgtEl>
                                          <p:spTgt spid="5427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427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B9C3F2-40A7-4397-9EFC-04B20FF79D59}" type="slidenum">
              <a:rPr lang="en-GB"/>
              <a:pPr/>
              <a:t>6</a:t>
            </a:fld>
            <a:endParaRPr lang="en-GB"/>
          </a:p>
        </p:txBody>
      </p:sp>
      <p:sp>
        <p:nvSpPr>
          <p:cNvPr id="8194" name="Rectangle 2"/>
          <p:cNvSpPr>
            <a:spLocks noGrp="1" noChangeArrowheads="1"/>
          </p:cNvSpPr>
          <p:nvPr>
            <p:ph type="title"/>
          </p:nvPr>
        </p:nvSpPr>
        <p:spPr/>
        <p:txBody>
          <a:bodyPr/>
          <a:lstStyle/>
          <a:p>
            <a:r>
              <a:rPr lang="en-US"/>
              <a:t>Business Ethics: What Does It Really Mean?</a:t>
            </a:r>
          </a:p>
        </p:txBody>
      </p:sp>
      <p:sp>
        <p:nvSpPr>
          <p:cNvPr id="8195" name="Rectangle 3"/>
          <p:cNvSpPr>
            <a:spLocks noGrp="1" noChangeArrowheads="1"/>
          </p:cNvSpPr>
          <p:nvPr>
            <p:ph type="body" idx="1"/>
          </p:nvPr>
        </p:nvSpPr>
        <p:spPr/>
        <p:txBody>
          <a:bodyPr/>
          <a:lstStyle/>
          <a:p>
            <a:pPr algn="ctr">
              <a:buFont typeface="Wingdings" pitchFamily="2" charset="2"/>
              <a:buNone/>
            </a:pPr>
            <a:r>
              <a:rPr lang="en-US" sz="2400" b="1" dirty="0"/>
              <a:t>Two Key Branches of Ethics</a:t>
            </a:r>
          </a:p>
          <a:p>
            <a:r>
              <a:rPr lang="en-US" sz="2400" b="1" dirty="0"/>
              <a:t>Descriptive ethics</a:t>
            </a:r>
            <a:r>
              <a:rPr lang="en-US" sz="2400" dirty="0"/>
              <a:t> involves describing, characterizing and studying morality</a:t>
            </a:r>
          </a:p>
          <a:p>
            <a:pPr>
              <a:buFont typeface="Wingdings" pitchFamily="2" charset="2"/>
              <a:buNone/>
            </a:pPr>
            <a:r>
              <a:rPr lang="en-US" sz="2400" dirty="0"/>
              <a:t>what is the CRM policy of the organization? Does it operate in an ‘ethical’ environment.</a:t>
            </a:r>
          </a:p>
          <a:p>
            <a:r>
              <a:rPr lang="en-US" sz="2400" b="1" dirty="0"/>
              <a:t>Normative ethics</a:t>
            </a:r>
            <a:r>
              <a:rPr lang="en-US" sz="2400" dirty="0"/>
              <a:t> involves supplying and justifying moral systems</a:t>
            </a:r>
          </a:p>
          <a:p>
            <a:pPr>
              <a:buFont typeface="Wingdings" pitchFamily="2" charset="2"/>
              <a:buNone/>
            </a:pPr>
            <a:r>
              <a:rPr lang="en-US" sz="2400" dirty="0"/>
              <a:t>what  it should be- How does the organization justify/display/communicate it’s ethical values, beliefs- through policies, mission /value statements.</a:t>
            </a:r>
          </a:p>
          <a:p>
            <a:pPr lvl="1">
              <a:buFont typeface="Wingdings" pitchFamily="2" charset="2"/>
              <a:buNone/>
            </a:pP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195">
                                            <p:txEl>
                                              <p:pRg st="1" end="1"/>
                                            </p:txEl>
                                          </p:spTgt>
                                        </p:tgtEl>
                                        <p:attrNameLst>
                                          <p:attrName>style.visibility</p:attrName>
                                        </p:attrNameLst>
                                      </p:cBhvr>
                                      <p:to>
                                        <p:strVal val="visible"/>
                                      </p:to>
                                    </p:set>
                                    <p:animEffect transition="in" filter="fade">
                                      <p:cBhvr>
                                        <p:cTn id="14" dur="1000"/>
                                        <p:tgtEl>
                                          <p:spTgt spid="8195">
                                            <p:txEl>
                                              <p:pRg st="1" end="1"/>
                                            </p:txEl>
                                          </p:spTgt>
                                        </p:tgtEl>
                                      </p:cBhvr>
                                    </p:animEffect>
                                    <p:anim calcmode="lin" valueType="num">
                                      <p:cBhvr>
                                        <p:cTn id="15" dur="10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19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195">
                                            <p:txEl>
                                              <p:pRg st="2" end="2"/>
                                            </p:txEl>
                                          </p:spTgt>
                                        </p:tgtEl>
                                        <p:attrNameLst>
                                          <p:attrName>style.visibility</p:attrName>
                                        </p:attrNameLst>
                                      </p:cBhvr>
                                      <p:to>
                                        <p:strVal val="visible"/>
                                      </p:to>
                                    </p:set>
                                    <p:animEffect transition="in" filter="fade">
                                      <p:cBhvr>
                                        <p:cTn id="21" dur="1000"/>
                                        <p:tgtEl>
                                          <p:spTgt spid="8195">
                                            <p:txEl>
                                              <p:pRg st="2" end="2"/>
                                            </p:txEl>
                                          </p:spTgt>
                                        </p:tgtEl>
                                      </p:cBhvr>
                                    </p:animEffect>
                                    <p:anim calcmode="lin" valueType="num">
                                      <p:cBhvr>
                                        <p:cTn id="22" dur="10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19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195">
                                            <p:txEl>
                                              <p:pRg st="3" end="3"/>
                                            </p:txEl>
                                          </p:spTgt>
                                        </p:tgtEl>
                                        <p:attrNameLst>
                                          <p:attrName>style.visibility</p:attrName>
                                        </p:attrNameLst>
                                      </p:cBhvr>
                                      <p:to>
                                        <p:strVal val="visible"/>
                                      </p:to>
                                    </p:set>
                                    <p:animEffect transition="in" filter="fade">
                                      <p:cBhvr>
                                        <p:cTn id="28" dur="1000"/>
                                        <p:tgtEl>
                                          <p:spTgt spid="8195">
                                            <p:txEl>
                                              <p:pRg st="3" end="3"/>
                                            </p:txEl>
                                          </p:spTgt>
                                        </p:tgtEl>
                                      </p:cBhvr>
                                    </p:animEffect>
                                    <p:anim calcmode="lin" valueType="num">
                                      <p:cBhvr>
                                        <p:cTn id="29" dur="1000" fill="hold"/>
                                        <p:tgtEl>
                                          <p:spTgt spid="819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19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195">
                                            <p:txEl>
                                              <p:pRg st="4" end="4"/>
                                            </p:txEl>
                                          </p:spTgt>
                                        </p:tgtEl>
                                        <p:attrNameLst>
                                          <p:attrName>style.visibility</p:attrName>
                                        </p:attrNameLst>
                                      </p:cBhvr>
                                      <p:to>
                                        <p:strVal val="visible"/>
                                      </p:to>
                                    </p:set>
                                    <p:animEffect transition="in" filter="fade">
                                      <p:cBhvr>
                                        <p:cTn id="35" dur="1000"/>
                                        <p:tgtEl>
                                          <p:spTgt spid="8195">
                                            <p:txEl>
                                              <p:pRg st="4" end="4"/>
                                            </p:txEl>
                                          </p:spTgt>
                                        </p:tgtEl>
                                      </p:cBhvr>
                                    </p:animEffect>
                                    <p:anim calcmode="lin" valueType="num">
                                      <p:cBhvr>
                                        <p:cTn id="36" dur="10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819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ooter Placeholder 3"/>
          <p:cNvSpPr>
            <a:spLocks noGrp="1"/>
          </p:cNvSpPr>
          <p:nvPr>
            <p:ph type="ftr" sz="quarter" idx="11"/>
          </p:nvPr>
        </p:nvSpPr>
        <p:spPr/>
        <p:txBody>
          <a:bodyPr/>
          <a:lstStyle/>
          <a:p>
            <a:endParaRPr lang="en-GB" dirty="0"/>
          </a:p>
        </p:txBody>
      </p:sp>
      <p:sp>
        <p:nvSpPr>
          <p:cNvPr id="13" name="Slide Number Placeholder 4"/>
          <p:cNvSpPr>
            <a:spLocks noGrp="1"/>
          </p:cNvSpPr>
          <p:nvPr>
            <p:ph type="sldNum" sz="quarter" idx="12"/>
          </p:nvPr>
        </p:nvSpPr>
        <p:spPr/>
        <p:txBody>
          <a:bodyPr/>
          <a:lstStyle/>
          <a:p>
            <a:fld id="{971E287D-896A-4342-8F97-9D4D85561297}" type="slidenum">
              <a:rPr lang="en-GB"/>
              <a:pPr/>
              <a:t>7</a:t>
            </a:fld>
            <a:endParaRPr lang="en-GB"/>
          </a:p>
        </p:txBody>
      </p:sp>
      <p:sp>
        <p:nvSpPr>
          <p:cNvPr id="12290" name="Rectangle 2"/>
          <p:cNvSpPr>
            <a:spLocks noGrp="1" noChangeArrowheads="1"/>
          </p:cNvSpPr>
          <p:nvPr>
            <p:ph type="title"/>
          </p:nvPr>
        </p:nvSpPr>
        <p:spPr/>
        <p:txBody>
          <a:bodyPr/>
          <a:lstStyle/>
          <a:p>
            <a:r>
              <a:rPr lang="en-US"/>
              <a:t>Making Ethical Judgments</a:t>
            </a:r>
          </a:p>
        </p:txBody>
      </p:sp>
      <p:sp>
        <p:nvSpPr>
          <p:cNvPr id="12291" name="Rectangle 3"/>
          <p:cNvSpPr>
            <a:spLocks noChangeArrowheads="1"/>
          </p:cNvSpPr>
          <p:nvPr/>
        </p:nvSpPr>
        <p:spPr bwMode="auto">
          <a:xfrm>
            <a:off x="609600" y="228600"/>
            <a:ext cx="4264025" cy="514350"/>
          </a:xfrm>
          <a:prstGeom prst="rect">
            <a:avLst/>
          </a:prstGeom>
          <a:noFill/>
          <a:ln w="12700">
            <a:noFill/>
            <a:miter lim="800000"/>
            <a:headEnd/>
            <a:tailEnd/>
          </a:ln>
          <a:effectLst/>
        </p:spPr>
        <p:txBody>
          <a:bodyPr lIns="90488" tIns="44450" rIns="90488" bIns="44450">
            <a:spAutoFit/>
          </a:bodyPr>
          <a:lstStyle/>
          <a:p>
            <a:pPr>
              <a:spcBef>
                <a:spcPct val="50000"/>
              </a:spcBef>
            </a:pPr>
            <a:r>
              <a:rPr lang="en-US" sz="1400" b="1"/>
              <a:t/>
            </a:r>
            <a:br>
              <a:rPr lang="en-US" sz="1400" b="1"/>
            </a:br>
            <a:endParaRPr lang="en-US" sz="1400" b="1"/>
          </a:p>
        </p:txBody>
      </p:sp>
      <p:sp>
        <p:nvSpPr>
          <p:cNvPr id="12292" name="Text Box 4"/>
          <p:cNvSpPr txBox="1">
            <a:spLocks noChangeArrowheads="1"/>
          </p:cNvSpPr>
          <p:nvPr/>
        </p:nvSpPr>
        <p:spPr bwMode="auto">
          <a:xfrm>
            <a:off x="1524000" y="1905000"/>
            <a:ext cx="1905000" cy="1371600"/>
          </a:xfrm>
          <a:prstGeom prst="rect">
            <a:avLst/>
          </a:prstGeom>
          <a:solidFill>
            <a:srgbClr val="FFFFCC"/>
          </a:solidFill>
          <a:ln w="12700">
            <a:solidFill>
              <a:srgbClr val="000000"/>
            </a:solidFill>
            <a:miter lim="800000"/>
            <a:headEnd/>
            <a:tailEnd/>
          </a:ln>
          <a:effectLst/>
        </p:spPr>
        <p:txBody>
          <a:bodyPr anchor="ctr" anchorCtr="1"/>
          <a:lstStyle/>
          <a:p>
            <a:pPr>
              <a:spcBef>
                <a:spcPct val="50000"/>
              </a:spcBef>
            </a:pPr>
            <a:r>
              <a:rPr lang="en-US">
                <a:solidFill>
                  <a:schemeClr val="folHlink"/>
                </a:solidFill>
                <a:latin typeface="Times New Roman" charset="0"/>
              </a:rPr>
              <a:t>Behavior or act that has been committed</a:t>
            </a:r>
          </a:p>
        </p:txBody>
      </p:sp>
      <p:sp>
        <p:nvSpPr>
          <p:cNvPr id="12293" name="Text Box 5"/>
          <p:cNvSpPr txBox="1">
            <a:spLocks noChangeArrowheads="1"/>
          </p:cNvSpPr>
          <p:nvPr/>
        </p:nvSpPr>
        <p:spPr bwMode="auto">
          <a:xfrm>
            <a:off x="5715000" y="1905000"/>
            <a:ext cx="1905000" cy="1371600"/>
          </a:xfrm>
          <a:prstGeom prst="rect">
            <a:avLst/>
          </a:prstGeom>
          <a:solidFill>
            <a:srgbClr val="FFFFCC"/>
          </a:solidFill>
          <a:ln w="12700">
            <a:solidFill>
              <a:srgbClr val="000000"/>
            </a:solidFill>
            <a:miter lim="800000"/>
            <a:headEnd/>
            <a:tailEnd/>
          </a:ln>
          <a:effectLst/>
        </p:spPr>
        <p:txBody>
          <a:bodyPr anchor="ctr" anchorCtr="1"/>
          <a:lstStyle/>
          <a:p>
            <a:pPr>
              <a:spcBef>
                <a:spcPct val="50000"/>
              </a:spcBef>
            </a:pPr>
            <a:r>
              <a:rPr lang="en-US">
                <a:solidFill>
                  <a:schemeClr val="folHlink"/>
                </a:solidFill>
                <a:latin typeface="Times New Roman" charset="0"/>
              </a:rPr>
              <a:t>Prevailing norms of acceptability</a:t>
            </a:r>
          </a:p>
        </p:txBody>
      </p:sp>
      <p:sp>
        <p:nvSpPr>
          <p:cNvPr id="12294" name="Text Box 6"/>
          <p:cNvSpPr txBox="1">
            <a:spLocks noChangeArrowheads="1"/>
          </p:cNvSpPr>
          <p:nvPr/>
        </p:nvSpPr>
        <p:spPr bwMode="auto">
          <a:xfrm>
            <a:off x="3657600" y="4114800"/>
            <a:ext cx="1905000" cy="1371600"/>
          </a:xfrm>
          <a:prstGeom prst="rect">
            <a:avLst/>
          </a:prstGeom>
          <a:solidFill>
            <a:srgbClr val="FFFFCC"/>
          </a:solidFill>
          <a:ln w="12700">
            <a:solidFill>
              <a:srgbClr val="000000"/>
            </a:solidFill>
            <a:miter lim="800000"/>
            <a:headEnd/>
            <a:tailEnd/>
          </a:ln>
          <a:effectLst/>
        </p:spPr>
        <p:txBody>
          <a:bodyPr anchor="ctr" anchorCtr="1"/>
          <a:lstStyle/>
          <a:p>
            <a:pPr>
              <a:spcBef>
                <a:spcPct val="50000"/>
              </a:spcBef>
            </a:pPr>
            <a:r>
              <a:rPr lang="en-US">
                <a:solidFill>
                  <a:schemeClr val="folHlink"/>
                </a:solidFill>
                <a:latin typeface="Times New Roman" charset="0"/>
              </a:rPr>
              <a:t>Value judgments and perceptions of the observer</a:t>
            </a:r>
          </a:p>
        </p:txBody>
      </p:sp>
      <p:cxnSp>
        <p:nvCxnSpPr>
          <p:cNvPr id="12295" name="AutoShape 7"/>
          <p:cNvCxnSpPr>
            <a:cxnSpLocks noChangeShapeType="1"/>
            <a:stCxn id="12294" idx="1"/>
            <a:endCxn id="12292" idx="2"/>
          </p:cNvCxnSpPr>
          <p:nvPr/>
        </p:nvCxnSpPr>
        <p:spPr bwMode="auto">
          <a:xfrm rot="10800000">
            <a:off x="2476500" y="3276600"/>
            <a:ext cx="1181100" cy="1524000"/>
          </a:xfrm>
          <a:prstGeom prst="bentConnector2">
            <a:avLst/>
          </a:prstGeom>
          <a:noFill/>
          <a:ln w="12700">
            <a:solidFill>
              <a:schemeClr val="tx1"/>
            </a:solidFill>
            <a:miter lim="800000"/>
            <a:headEnd/>
            <a:tailEnd type="triangle" w="med" len="med"/>
          </a:ln>
          <a:effectLst/>
        </p:spPr>
      </p:cxnSp>
      <p:cxnSp>
        <p:nvCxnSpPr>
          <p:cNvPr id="12296" name="AutoShape 8"/>
          <p:cNvCxnSpPr>
            <a:cxnSpLocks noChangeShapeType="1"/>
            <a:stCxn id="12294" idx="3"/>
            <a:endCxn id="12293" idx="2"/>
          </p:cNvCxnSpPr>
          <p:nvPr/>
        </p:nvCxnSpPr>
        <p:spPr bwMode="auto">
          <a:xfrm flipV="1">
            <a:off x="5562600" y="3276600"/>
            <a:ext cx="1104900" cy="1524000"/>
          </a:xfrm>
          <a:prstGeom prst="bentConnector2">
            <a:avLst/>
          </a:prstGeom>
          <a:noFill/>
          <a:ln w="12700">
            <a:solidFill>
              <a:schemeClr val="tx1"/>
            </a:solidFill>
            <a:miter lim="800000"/>
            <a:headEnd/>
            <a:tailEnd type="triangle" w="med" len="med"/>
          </a:ln>
          <a:effectLst/>
        </p:spPr>
      </p:cxnSp>
      <p:sp>
        <p:nvSpPr>
          <p:cNvPr id="12297" name="Text Box 9"/>
          <p:cNvSpPr txBox="1">
            <a:spLocks noChangeArrowheads="1"/>
          </p:cNvSpPr>
          <p:nvPr/>
        </p:nvSpPr>
        <p:spPr bwMode="auto">
          <a:xfrm>
            <a:off x="3733800" y="2133600"/>
            <a:ext cx="1676400" cy="366713"/>
          </a:xfrm>
          <a:prstGeom prst="rect">
            <a:avLst/>
          </a:prstGeom>
          <a:noFill/>
          <a:ln w="12700">
            <a:noFill/>
            <a:miter lim="800000"/>
            <a:headEnd/>
            <a:tailEnd/>
          </a:ln>
          <a:effectLst/>
        </p:spPr>
        <p:txBody>
          <a:bodyPr>
            <a:spAutoFit/>
          </a:bodyPr>
          <a:lstStyle/>
          <a:p>
            <a:pPr>
              <a:spcBef>
                <a:spcPct val="50000"/>
              </a:spcBef>
            </a:pPr>
            <a:r>
              <a:rPr lang="en-US">
                <a:latin typeface="Times New Roman" charset="0"/>
              </a:rPr>
              <a:t>compared with</a:t>
            </a:r>
          </a:p>
        </p:txBody>
      </p:sp>
      <p:cxnSp>
        <p:nvCxnSpPr>
          <p:cNvPr id="12298" name="AutoShape 10"/>
          <p:cNvCxnSpPr>
            <a:cxnSpLocks noChangeShapeType="1"/>
          </p:cNvCxnSpPr>
          <p:nvPr/>
        </p:nvCxnSpPr>
        <p:spPr bwMode="auto">
          <a:xfrm>
            <a:off x="3429000" y="2590800"/>
            <a:ext cx="2286000" cy="0"/>
          </a:xfrm>
          <a:prstGeom prst="straightConnector1">
            <a:avLst/>
          </a:prstGeom>
          <a:noFill/>
          <a:ln w="12700">
            <a:solidFill>
              <a:schemeClr val="tx1"/>
            </a:solidFill>
            <a:round/>
            <a:headEnd type="triangle" w="med" len="med"/>
            <a:tailEnd type="triangle" w="med" len="med"/>
          </a:ln>
          <a:effectLst/>
        </p:spPr>
      </p:cxn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5000" fill="hold"/>
                                        <p:tgtEl>
                                          <p:spTgt spid="1229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5000" fill="hold"/>
                                        <p:tgtEl>
                                          <p:spTgt spid="12293"/>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grpId="0" nodeType="clickEffect">
                                  <p:stCondLst>
                                    <p:cond delay="0"/>
                                  </p:stCondLst>
                                  <p:childTnLst>
                                    <p:animScale>
                                      <p:cBhvr>
                                        <p:cTn id="14" dur="5000" fill="hold"/>
                                        <p:tgtEl>
                                          <p:spTgt spid="1229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2" grpId="0" animBg="1"/>
      <p:bldP spid="12293" grpId="0" animBg="1"/>
      <p:bldP spid="12294"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028D5AD-846A-427C-862E-A3F42DB41887}" type="slidenum">
              <a:rPr lang="en-GB"/>
              <a:pPr/>
              <a:t>8</a:t>
            </a:fld>
            <a:endParaRPr lang="en-GB"/>
          </a:p>
        </p:txBody>
      </p:sp>
      <p:sp>
        <p:nvSpPr>
          <p:cNvPr id="14338" name="Rectangle 2"/>
          <p:cNvSpPr>
            <a:spLocks noGrp="1" noChangeArrowheads="1"/>
          </p:cNvSpPr>
          <p:nvPr>
            <p:ph type="title"/>
          </p:nvPr>
        </p:nvSpPr>
        <p:spPr/>
        <p:txBody>
          <a:bodyPr/>
          <a:lstStyle/>
          <a:p>
            <a:r>
              <a:rPr lang="en-US"/>
              <a:t>Four Important Ethical Questions</a:t>
            </a:r>
          </a:p>
        </p:txBody>
      </p:sp>
      <p:sp>
        <p:nvSpPr>
          <p:cNvPr id="14339" name="Rectangle 3"/>
          <p:cNvSpPr>
            <a:spLocks noGrp="1" noChangeArrowheads="1"/>
          </p:cNvSpPr>
          <p:nvPr>
            <p:ph type="body" idx="1"/>
          </p:nvPr>
        </p:nvSpPr>
        <p:spPr/>
        <p:txBody>
          <a:bodyPr/>
          <a:lstStyle/>
          <a:p>
            <a:r>
              <a:rPr lang="en-US" sz="2000" dirty="0"/>
              <a:t>What is- the current ‘ethical’ policy /behavior of the organization/stakeholders</a:t>
            </a:r>
          </a:p>
          <a:p>
            <a:r>
              <a:rPr lang="en-US" sz="2000" dirty="0"/>
              <a:t>What ought it to be- Examples of organization ‘best practice’</a:t>
            </a:r>
          </a:p>
          <a:p>
            <a:r>
              <a:rPr lang="en-US" sz="2000" dirty="0"/>
              <a:t>How do we get from what it is to what  it ought to be- collect data/information, </a:t>
            </a:r>
            <a:r>
              <a:rPr lang="en-US" sz="2000" dirty="0" err="1"/>
              <a:t>analyse</a:t>
            </a:r>
            <a:r>
              <a:rPr lang="en-US" sz="2000" dirty="0"/>
              <a:t>, implement change to meet customers </a:t>
            </a:r>
            <a:r>
              <a:rPr lang="en-US" sz="2000" dirty="0" err="1"/>
              <a:t>etc</a:t>
            </a:r>
            <a:r>
              <a:rPr lang="en-US" sz="2000" dirty="0"/>
              <a:t> needs, points of view.</a:t>
            </a:r>
          </a:p>
          <a:p>
            <a:r>
              <a:rPr lang="en-US" sz="2000" dirty="0"/>
              <a:t>What is our motivation for acting ethically- Values of organization embedded into CRM system, Competitors operate ‘ethical’ policies- competitive advantage, stakeholders demand this, use ‘ethical’ values as a USP.</a:t>
            </a:r>
          </a:p>
          <a:p>
            <a:endParaRPr lang="en-US" sz="20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5"/>
                                  </p:iterate>
                                  <p:childTnLst>
                                    <p:set>
                                      <p:cBhvr>
                                        <p:cTn id="6" dur="1" fill="hold">
                                          <p:stCondLst>
                                            <p:cond delay="74"/>
                                          </p:stCondLst>
                                        </p:cTn>
                                        <p:tgtEl>
                                          <p:spTgt spid="143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43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433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43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autoUpdateAnimBg="0"/>
      <p:bldP spid="14339"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0D114FB-AD69-431A-B005-14C9E07BC003}" type="slidenum">
              <a:rPr lang="en-GB"/>
              <a:pPr/>
              <a:t>9</a:t>
            </a:fld>
            <a:endParaRPr lang="en-GB"/>
          </a:p>
        </p:txBody>
      </p:sp>
      <p:sp>
        <p:nvSpPr>
          <p:cNvPr id="31746" name="Rectangle 2"/>
          <p:cNvSpPr>
            <a:spLocks noGrp="1" noChangeArrowheads="1"/>
          </p:cNvSpPr>
          <p:nvPr>
            <p:ph type="title"/>
          </p:nvPr>
        </p:nvSpPr>
        <p:spPr/>
        <p:txBody>
          <a:bodyPr/>
          <a:lstStyle/>
          <a:p>
            <a:pPr>
              <a:lnSpc>
                <a:spcPct val="90000"/>
              </a:lnSpc>
            </a:pPr>
            <a:r>
              <a:rPr lang="en-US" sz="3200"/>
              <a:t>Management skills needed to make ethical decisions and deal with concerns of stakeholders:</a:t>
            </a:r>
          </a:p>
        </p:txBody>
      </p:sp>
      <p:sp>
        <p:nvSpPr>
          <p:cNvPr id="31747" name="Rectangle 3"/>
          <p:cNvSpPr>
            <a:spLocks noGrp="1" noChangeArrowheads="1"/>
          </p:cNvSpPr>
          <p:nvPr>
            <p:ph type="body" idx="1"/>
          </p:nvPr>
        </p:nvSpPr>
        <p:spPr/>
        <p:txBody>
          <a:bodyPr/>
          <a:lstStyle/>
          <a:p>
            <a:r>
              <a:rPr lang="en-US" sz="2000" b="1" dirty="0"/>
              <a:t>Ethical decision making skills</a:t>
            </a:r>
          </a:p>
          <a:p>
            <a:pPr>
              <a:buClr>
                <a:schemeClr val="accent1"/>
              </a:buClr>
            </a:pPr>
            <a:r>
              <a:rPr lang="en-US" sz="2000" dirty="0"/>
              <a:t>The Ability to see beyond own self-interest.</a:t>
            </a:r>
          </a:p>
          <a:p>
            <a:pPr>
              <a:buClr>
                <a:schemeClr val="accent1"/>
              </a:buClr>
            </a:pPr>
            <a:r>
              <a:rPr lang="en-US" sz="2000" dirty="0"/>
              <a:t>Move towards balancing profitability with acting in an ‘ethical’ capacity </a:t>
            </a:r>
            <a:r>
              <a:rPr lang="en-US" sz="2000" dirty="0" err="1"/>
              <a:t>eg</a:t>
            </a:r>
            <a:r>
              <a:rPr lang="en-US" sz="2000" dirty="0"/>
              <a:t> sourcing materials from </a:t>
            </a:r>
            <a:r>
              <a:rPr lang="en-US" sz="2000" dirty="0" err="1"/>
              <a:t>organisations</a:t>
            </a:r>
            <a:r>
              <a:rPr lang="en-US" sz="2000" dirty="0"/>
              <a:t> that pay fair wages, no child </a:t>
            </a:r>
            <a:r>
              <a:rPr lang="en-US" sz="2000" dirty="0" err="1"/>
              <a:t>labour</a:t>
            </a:r>
            <a:r>
              <a:rPr lang="en-US" sz="2000" dirty="0"/>
              <a:t> etc.</a:t>
            </a:r>
          </a:p>
          <a:p>
            <a:pPr>
              <a:buClr>
                <a:schemeClr val="accent1"/>
              </a:buClr>
            </a:pPr>
            <a:r>
              <a:rPr lang="en-US" sz="2000" dirty="0"/>
              <a:t>Incorporate ethical decision making into all aspects of business not just ‘front facing’- part of culture, policies and work practices.</a:t>
            </a:r>
          </a:p>
          <a:p>
            <a:pPr>
              <a:buFont typeface="Wingdings" pitchFamily="2" charset="2"/>
              <a:buNone/>
            </a:pP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1000"/>
                                        <p:tgtEl>
                                          <p:spTgt spid="31747">
                                            <p:txEl>
                                              <p:pRg st="0" end="0"/>
                                            </p:txEl>
                                          </p:spTgt>
                                        </p:tgtEl>
                                      </p:cBhvr>
                                    </p:animEffect>
                                    <p:anim calcmode="lin" valueType="num">
                                      <p:cBhvr>
                                        <p:cTn id="8" dur="10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7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1747">
                                            <p:txEl>
                                              <p:pRg st="1" end="1"/>
                                            </p:txEl>
                                          </p:spTgt>
                                        </p:tgtEl>
                                        <p:attrNameLst>
                                          <p:attrName>style.visibility</p:attrName>
                                        </p:attrNameLst>
                                      </p:cBhvr>
                                      <p:to>
                                        <p:strVal val="visible"/>
                                      </p:to>
                                    </p:set>
                                    <p:animEffect transition="in" filter="fade">
                                      <p:cBhvr>
                                        <p:cTn id="14" dur="1000"/>
                                        <p:tgtEl>
                                          <p:spTgt spid="31747">
                                            <p:txEl>
                                              <p:pRg st="1" end="1"/>
                                            </p:txEl>
                                          </p:spTgt>
                                        </p:tgtEl>
                                      </p:cBhvr>
                                    </p:animEffect>
                                    <p:anim calcmode="lin" valueType="num">
                                      <p:cBhvr>
                                        <p:cTn id="15" dur="1000" fill="hold"/>
                                        <p:tgtEl>
                                          <p:spTgt spid="3174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17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1747">
                                            <p:txEl>
                                              <p:pRg st="2" end="2"/>
                                            </p:txEl>
                                          </p:spTgt>
                                        </p:tgtEl>
                                        <p:attrNameLst>
                                          <p:attrName>style.visibility</p:attrName>
                                        </p:attrNameLst>
                                      </p:cBhvr>
                                      <p:to>
                                        <p:strVal val="visible"/>
                                      </p:to>
                                    </p:set>
                                    <p:animEffect transition="in" filter="fade">
                                      <p:cBhvr>
                                        <p:cTn id="21" dur="1000"/>
                                        <p:tgtEl>
                                          <p:spTgt spid="31747">
                                            <p:txEl>
                                              <p:pRg st="2" end="2"/>
                                            </p:txEl>
                                          </p:spTgt>
                                        </p:tgtEl>
                                      </p:cBhvr>
                                    </p:animEffect>
                                    <p:anim calcmode="lin" valueType="num">
                                      <p:cBhvr>
                                        <p:cTn id="22" dur="10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17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1747">
                                            <p:txEl>
                                              <p:pRg st="3" end="3"/>
                                            </p:txEl>
                                          </p:spTgt>
                                        </p:tgtEl>
                                        <p:attrNameLst>
                                          <p:attrName>style.visibility</p:attrName>
                                        </p:attrNameLst>
                                      </p:cBhvr>
                                      <p:to>
                                        <p:strVal val="visible"/>
                                      </p:to>
                                    </p:set>
                                    <p:animEffect transition="in" filter="fade">
                                      <p:cBhvr>
                                        <p:cTn id="28" dur="1000"/>
                                        <p:tgtEl>
                                          <p:spTgt spid="31747">
                                            <p:txEl>
                                              <p:pRg st="3" end="3"/>
                                            </p:txEl>
                                          </p:spTgt>
                                        </p:tgtEl>
                                      </p:cBhvr>
                                    </p:animEffect>
                                    <p:anim calcmode="lin" valueType="num">
                                      <p:cBhvr>
                                        <p:cTn id="29" dur="1000" fill="hold"/>
                                        <p:tgtEl>
                                          <p:spTgt spid="3174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174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88356DE-79EE-4FD2-B2D3-8C746E8C40B0}" type="slidenum">
              <a:rPr lang="en-GB"/>
              <a:pPr/>
              <a:t>10</a:t>
            </a:fld>
            <a:endParaRPr lang="en-GB"/>
          </a:p>
        </p:txBody>
      </p:sp>
      <p:sp>
        <p:nvSpPr>
          <p:cNvPr id="51202" name="Rectangle 2"/>
          <p:cNvSpPr>
            <a:spLocks noGrp="1" noChangeArrowheads="1"/>
          </p:cNvSpPr>
          <p:nvPr>
            <p:ph type="title"/>
          </p:nvPr>
        </p:nvSpPr>
        <p:spPr/>
        <p:txBody>
          <a:bodyPr/>
          <a:lstStyle/>
          <a:p>
            <a:pPr>
              <a:lnSpc>
                <a:spcPct val="90000"/>
              </a:lnSpc>
            </a:pPr>
            <a:r>
              <a:rPr lang="en-US" sz="3200"/>
              <a:t>Applications of Management Perspectives:</a:t>
            </a:r>
            <a:br>
              <a:rPr lang="en-US" sz="3200"/>
            </a:br>
            <a:r>
              <a:rPr lang="en-US" sz="2800" i="1"/>
              <a:t>For Individuals</a:t>
            </a:r>
            <a:endParaRPr lang="en-US" sz="3200"/>
          </a:p>
        </p:txBody>
      </p:sp>
      <p:sp>
        <p:nvSpPr>
          <p:cNvPr id="51203" name="Rectangle 3"/>
          <p:cNvSpPr>
            <a:spLocks noGrp="1" noChangeArrowheads="1"/>
          </p:cNvSpPr>
          <p:nvPr>
            <p:ph type="body" idx="1"/>
          </p:nvPr>
        </p:nvSpPr>
        <p:spPr/>
        <p:txBody>
          <a:bodyPr/>
          <a:lstStyle/>
          <a:p>
            <a:r>
              <a:rPr lang="en-US" b="1"/>
              <a:t>Front-page ethical test.</a:t>
            </a:r>
          </a:p>
          <a:p>
            <a:pPr>
              <a:buClr>
                <a:schemeClr val="accent1"/>
              </a:buClr>
            </a:pPr>
            <a:r>
              <a:rPr lang="en-US"/>
              <a:t>How would I feel if my decision became a headline in a local newspaper?</a:t>
            </a:r>
          </a:p>
          <a:p>
            <a:pPr>
              <a:buClr>
                <a:schemeClr val="accent1"/>
              </a:buClr>
            </a:pPr>
            <a:r>
              <a:rPr lang="en-US"/>
              <a:t>Would I feel comfortable describing my actions or decision to a customer or stockholder?</a:t>
            </a:r>
          </a:p>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Effect transition="in" filter="fade">
                                      <p:cBhvr>
                                        <p:cTn id="7" dur="1000"/>
                                        <p:tgtEl>
                                          <p:spTgt spid="51203">
                                            <p:txEl>
                                              <p:pRg st="0" end="0"/>
                                            </p:txEl>
                                          </p:spTgt>
                                        </p:tgtEl>
                                      </p:cBhvr>
                                    </p:animEffect>
                                    <p:anim calcmode="lin" valueType="num">
                                      <p:cBhvr>
                                        <p:cTn id="8" dur="1000" fill="hold"/>
                                        <p:tgtEl>
                                          <p:spTgt spid="5120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120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1203">
                                            <p:txEl>
                                              <p:pRg st="1" end="1"/>
                                            </p:txEl>
                                          </p:spTgt>
                                        </p:tgtEl>
                                        <p:attrNameLst>
                                          <p:attrName>style.visibility</p:attrName>
                                        </p:attrNameLst>
                                      </p:cBhvr>
                                      <p:to>
                                        <p:strVal val="visible"/>
                                      </p:to>
                                    </p:set>
                                    <p:animEffect transition="in" filter="fade">
                                      <p:cBhvr>
                                        <p:cTn id="14" dur="1000"/>
                                        <p:tgtEl>
                                          <p:spTgt spid="51203">
                                            <p:txEl>
                                              <p:pRg st="1" end="1"/>
                                            </p:txEl>
                                          </p:spTgt>
                                        </p:tgtEl>
                                      </p:cBhvr>
                                    </p:animEffect>
                                    <p:anim calcmode="lin" valueType="num">
                                      <p:cBhvr>
                                        <p:cTn id="15" dur="1000" fill="hold"/>
                                        <p:tgtEl>
                                          <p:spTgt spid="5120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120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1203">
                                            <p:txEl>
                                              <p:pRg st="2" end="2"/>
                                            </p:txEl>
                                          </p:spTgt>
                                        </p:tgtEl>
                                        <p:attrNameLst>
                                          <p:attrName>style.visibility</p:attrName>
                                        </p:attrNameLst>
                                      </p:cBhvr>
                                      <p:to>
                                        <p:strVal val="visible"/>
                                      </p:to>
                                    </p:set>
                                    <p:animEffect transition="in" filter="fade">
                                      <p:cBhvr>
                                        <p:cTn id="21" dur="1000"/>
                                        <p:tgtEl>
                                          <p:spTgt spid="51203">
                                            <p:txEl>
                                              <p:pRg st="2" end="2"/>
                                            </p:txEl>
                                          </p:spTgt>
                                        </p:tgtEl>
                                      </p:cBhvr>
                                    </p:animEffect>
                                    <p:anim calcmode="lin" valueType="num">
                                      <p:cBhvr>
                                        <p:cTn id="22" dur="1000" fill="hold"/>
                                        <p:tgtEl>
                                          <p:spTgt spid="5120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120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2AFC863-A912-460E-9ABF-C4B563915697}" type="slidenum">
              <a:rPr lang="en-GB"/>
              <a:pPr/>
              <a:t>11</a:t>
            </a:fld>
            <a:endParaRPr lang="en-GB"/>
          </a:p>
        </p:txBody>
      </p:sp>
      <p:sp>
        <p:nvSpPr>
          <p:cNvPr id="84994" name="Rectangle 2"/>
          <p:cNvSpPr>
            <a:spLocks noGrp="1" noChangeArrowheads="1"/>
          </p:cNvSpPr>
          <p:nvPr>
            <p:ph type="title"/>
          </p:nvPr>
        </p:nvSpPr>
        <p:spPr/>
        <p:txBody>
          <a:bodyPr/>
          <a:lstStyle/>
          <a:p>
            <a:pPr>
              <a:lnSpc>
                <a:spcPct val="90000"/>
              </a:lnSpc>
            </a:pPr>
            <a:r>
              <a:rPr lang="en-US" sz="3200"/>
              <a:t>Applications of Management Perspectives:</a:t>
            </a:r>
            <a:br>
              <a:rPr lang="en-US" sz="3200"/>
            </a:br>
            <a:r>
              <a:rPr lang="en-US" sz="2800" i="1"/>
              <a:t>For Individuals</a:t>
            </a:r>
            <a:endParaRPr lang="en-US" sz="3200"/>
          </a:p>
        </p:txBody>
      </p:sp>
      <p:sp>
        <p:nvSpPr>
          <p:cNvPr id="84995" name="Rectangle 3"/>
          <p:cNvSpPr>
            <a:spLocks noGrp="1" noChangeArrowheads="1"/>
          </p:cNvSpPr>
          <p:nvPr>
            <p:ph type="body" idx="1"/>
          </p:nvPr>
        </p:nvSpPr>
        <p:spPr/>
        <p:txBody>
          <a:bodyPr/>
          <a:lstStyle/>
          <a:p>
            <a:r>
              <a:rPr lang="en-US" b="1"/>
              <a:t>Golden rule ethical test.</a:t>
            </a:r>
          </a:p>
          <a:p>
            <a:pPr>
              <a:buClr>
                <a:schemeClr val="accent1"/>
              </a:buClr>
            </a:pPr>
            <a:r>
              <a:rPr lang="en-US"/>
              <a:t>Would I be willing to be treated in the same manner?</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4995">
                                            <p:txEl>
                                              <p:pRg st="0" end="0"/>
                                            </p:txEl>
                                          </p:spTgt>
                                        </p:tgtEl>
                                        <p:attrNameLst>
                                          <p:attrName>style.visibility</p:attrName>
                                        </p:attrNameLst>
                                      </p:cBhvr>
                                      <p:to>
                                        <p:strVal val="visible"/>
                                      </p:to>
                                    </p:set>
                                    <p:animEffect transition="in" filter="fade">
                                      <p:cBhvr>
                                        <p:cTn id="7" dur="1000"/>
                                        <p:tgtEl>
                                          <p:spTgt spid="84995">
                                            <p:txEl>
                                              <p:pRg st="0" end="0"/>
                                            </p:txEl>
                                          </p:spTgt>
                                        </p:tgtEl>
                                      </p:cBhvr>
                                    </p:animEffect>
                                    <p:anim calcmode="lin" valueType="num">
                                      <p:cBhvr>
                                        <p:cTn id="8" dur="1000" fill="hold"/>
                                        <p:tgtEl>
                                          <p:spTgt spid="849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49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4995">
                                            <p:txEl>
                                              <p:pRg st="1" end="1"/>
                                            </p:txEl>
                                          </p:spTgt>
                                        </p:tgtEl>
                                        <p:attrNameLst>
                                          <p:attrName>style.visibility</p:attrName>
                                        </p:attrNameLst>
                                      </p:cBhvr>
                                      <p:to>
                                        <p:strVal val="visible"/>
                                      </p:to>
                                    </p:set>
                                    <p:animEffect transition="in" filter="fade">
                                      <p:cBhvr>
                                        <p:cTn id="14" dur="1000"/>
                                        <p:tgtEl>
                                          <p:spTgt spid="84995">
                                            <p:txEl>
                                              <p:pRg st="1" end="1"/>
                                            </p:txEl>
                                          </p:spTgt>
                                        </p:tgtEl>
                                      </p:cBhvr>
                                    </p:animEffect>
                                    <p:anim calcmode="lin" valueType="num">
                                      <p:cBhvr>
                                        <p:cTn id="15" dur="1000" fill="hold"/>
                                        <p:tgtEl>
                                          <p:spTgt spid="8499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499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5"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0AB6BA-FA6C-4EC5-956A-226A14B8440D}" type="slidenum">
              <a:rPr lang="en-GB"/>
              <a:pPr/>
              <a:t>12</a:t>
            </a:fld>
            <a:endParaRPr lang="en-GB"/>
          </a:p>
        </p:txBody>
      </p:sp>
      <p:sp>
        <p:nvSpPr>
          <p:cNvPr id="87042" name="Rectangle 2"/>
          <p:cNvSpPr>
            <a:spLocks noGrp="1" noChangeArrowheads="1"/>
          </p:cNvSpPr>
          <p:nvPr>
            <p:ph type="title"/>
          </p:nvPr>
        </p:nvSpPr>
        <p:spPr/>
        <p:txBody>
          <a:bodyPr/>
          <a:lstStyle/>
          <a:p>
            <a:pPr>
              <a:lnSpc>
                <a:spcPct val="90000"/>
              </a:lnSpc>
            </a:pPr>
            <a:r>
              <a:rPr lang="en-US" sz="3600"/>
              <a:t>Recent Examples</a:t>
            </a:r>
          </a:p>
        </p:txBody>
      </p:sp>
      <p:sp>
        <p:nvSpPr>
          <p:cNvPr id="87043" name="Rectangle 3"/>
          <p:cNvSpPr>
            <a:spLocks noGrp="1" noChangeArrowheads="1"/>
          </p:cNvSpPr>
          <p:nvPr>
            <p:ph type="body" idx="1"/>
          </p:nvPr>
        </p:nvSpPr>
        <p:spPr/>
        <p:txBody>
          <a:bodyPr/>
          <a:lstStyle/>
          <a:p>
            <a:r>
              <a:rPr lang="en-US" dirty="0"/>
              <a:t>BHS- Sold for £1</a:t>
            </a:r>
          </a:p>
          <a:p>
            <a:r>
              <a:rPr lang="en-US" dirty="0"/>
              <a:t>Chelsea Football Club/Saracens</a:t>
            </a:r>
          </a:p>
          <a:p>
            <a:r>
              <a:rPr lang="en-US" dirty="0"/>
              <a:t>Primark</a:t>
            </a:r>
          </a:p>
          <a:p>
            <a:r>
              <a:rPr lang="en-US" dirty="0"/>
              <a:t>Nissen Executive in Japan</a:t>
            </a:r>
          </a:p>
          <a:p>
            <a:r>
              <a:rPr lang="en-US" dirty="0" err="1"/>
              <a:t>Wowcher</a:t>
            </a:r>
            <a:endParaRPr lang="en-US" dirty="0"/>
          </a:p>
          <a:p>
            <a:endParaRPr lang="en-US" dirty="0"/>
          </a:p>
          <a:p>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Effect transition="in" filter="fade">
                                      <p:cBhvr>
                                        <p:cTn id="7" dur="1000"/>
                                        <p:tgtEl>
                                          <p:spTgt spid="87043">
                                            <p:txEl>
                                              <p:pRg st="0" end="0"/>
                                            </p:txEl>
                                          </p:spTgt>
                                        </p:tgtEl>
                                      </p:cBhvr>
                                    </p:animEffect>
                                    <p:anim calcmode="lin" valueType="num">
                                      <p:cBhvr>
                                        <p:cTn id="8" dur="1000" fill="hold"/>
                                        <p:tgtEl>
                                          <p:spTgt spid="870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704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7043">
                                            <p:txEl>
                                              <p:pRg st="1" end="1"/>
                                            </p:txEl>
                                          </p:spTgt>
                                        </p:tgtEl>
                                        <p:attrNameLst>
                                          <p:attrName>style.visibility</p:attrName>
                                        </p:attrNameLst>
                                      </p:cBhvr>
                                      <p:to>
                                        <p:strVal val="visible"/>
                                      </p:to>
                                    </p:set>
                                    <p:animEffect transition="in" filter="fade">
                                      <p:cBhvr>
                                        <p:cTn id="14" dur="1000"/>
                                        <p:tgtEl>
                                          <p:spTgt spid="87043">
                                            <p:txEl>
                                              <p:pRg st="1" end="1"/>
                                            </p:txEl>
                                          </p:spTgt>
                                        </p:tgtEl>
                                      </p:cBhvr>
                                    </p:animEffect>
                                    <p:anim calcmode="lin" valueType="num">
                                      <p:cBhvr>
                                        <p:cTn id="15" dur="1000" fill="hold"/>
                                        <p:tgtEl>
                                          <p:spTgt spid="8704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704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7043">
                                            <p:txEl>
                                              <p:pRg st="2" end="2"/>
                                            </p:txEl>
                                          </p:spTgt>
                                        </p:tgtEl>
                                        <p:attrNameLst>
                                          <p:attrName>style.visibility</p:attrName>
                                        </p:attrNameLst>
                                      </p:cBhvr>
                                      <p:to>
                                        <p:strVal val="visible"/>
                                      </p:to>
                                    </p:set>
                                    <p:animEffect transition="in" filter="fade">
                                      <p:cBhvr>
                                        <p:cTn id="21" dur="1000"/>
                                        <p:tgtEl>
                                          <p:spTgt spid="87043">
                                            <p:txEl>
                                              <p:pRg st="2" end="2"/>
                                            </p:txEl>
                                          </p:spTgt>
                                        </p:tgtEl>
                                      </p:cBhvr>
                                    </p:animEffect>
                                    <p:anim calcmode="lin" valueType="num">
                                      <p:cBhvr>
                                        <p:cTn id="22" dur="1000" fill="hold"/>
                                        <p:tgtEl>
                                          <p:spTgt spid="8704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704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7043">
                                            <p:txEl>
                                              <p:pRg st="3" end="3"/>
                                            </p:txEl>
                                          </p:spTgt>
                                        </p:tgtEl>
                                        <p:attrNameLst>
                                          <p:attrName>style.visibility</p:attrName>
                                        </p:attrNameLst>
                                      </p:cBhvr>
                                      <p:to>
                                        <p:strVal val="visible"/>
                                      </p:to>
                                    </p:set>
                                    <p:animEffect transition="in" filter="fade">
                                      <p:cBhvr>
                                        <p:cTn id="28" dur="1000"/>
                                        <p:tgtEl>
                                          <p:spTgt spid="87043">
                                            <p:txEl>
                                              <p:pRg st="3" end="3"/>
                                            </p:txEl>
                                          </p:spTgt>
                                        </p:tgtEl>
                                      </p:cBhvr>
                                    </p:animEffect>
                                    <p:anim calcmode="lin" valueType="num">
                                      <p:cBhvr>
                                        <p:cTn id="29" dur="1000" fill="hold"/>
                                        <p:tgtEl>
                                          <p:spTgt spid="8704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704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7043">
                                            <p:txEl>
                                              <p:pRg st="4" end="4"/>
                                            </p:txEl>
                                          </p:spTgt>
                                        </p:tgtEl>
                                        <p:attrNameLst>
                                          <p:attrName>style.visibility</p:attrName>
                                        </p:attrNameLst>
                                      </p:cBhvr>
                                      <p:to>
                                        <p:strVal val="visible"/>
                                      </p:to>
                                    </p:set>
                                    <p:animEffect transition="in" filter="fade">
                                      <p:cBhvr>
                                        <p:cTn id="35" dur="1000"/>
                                        <p:tgtEl>
                                          <p:spTgt spid="87043">
                                            <p:txEl>
                                              <p:pRg st="4" end="4"/>
                                            </p:txEl>
                                          </p:spTgt>
                                        </p:tgtEl>
                                      </p:cBhvr>
                                    </p:animEffect>
                                    <p:anim calcmode="lin" valueType="num">
                                      <p:cBhvr>
                                        <p:cTn id="36" dur="1000" fill="hold"/>
                                        <p:tgtEl>
                                          <p:spTgt spid="8704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8704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t>Ethical Dilemma</a:t>
            </a:r>
          </a:p>
        </p:txBody>
      </p:sp>
      <p:sp>
        <p:nvSpPr>
          <p:cNvPr id="32771" name="Rectangle 3"/>
          <p:cNvSpPr>
            <a:spLocks noGrp="1" noChangeArrowheads="1"/>
          </p:cNvSpPr>
          <p:nvPr>
            <p:ph type="body" idx="1"/>
          </p:nvPr>
        </p:nvSpPr>
        <p:spPr/>
        <p:txBody>
          <a:bodyPr/>
          <a:lstStyle/>
          <a:p>
            <a:pPr>
              <a:lnSpc>
                <a:spcPct val="90000"/>
              </a:lnSpc>
              <a:buFont typeface="Wingdings" pitchFamily="2" charset="2"/>
              <a:buNone/>
            </a:pPr>
            <a:r>
              <a:rPr lang="en-US" sz="2800" dirty="0"/>
              <a:t>  You are the Assistant Manager of a Toy Store that has ordered 20 of this year’s most popular toy.  These are very hard to get and cost over </a:t>
            </a:r>
            <a:r>
              <a:rPr lang="en-US" sz="2800" dirty="0" smtClean="0"/>
              <a:t>£300</a:t>
            </a:r>
            <a:r>
              <a:rPr lang="en-US" sz="2800" dirty="0"/>
              <a:t>.  A woman calls you begging for one of the toys for </a:t>
            </a:r>
            <a:r>
              <a:rPr lang="en-US" sz="2800"/>
              <a:t>her </a:t>
            </a:r>
            <a:r>
              <a:rPr lang="en-US" sz="2800" smtClean="0"/>
              <a:t>sick </a:t>
            </a:r>
            <a:r>
              <a:rPr lang="en-US" sz="2800" dirty="0"/>
              <a:t>child, but 20 customers have already placed deposits on the toy and are expecting them for Christmas.   You could tell the customers that only 19 toys arrived since they will be delivered directly to you.  What do you do?</a:t>
            </a:r>
          </a:p>
          <a:p>
            <a:pPr>
              <a:lnSpc>
                <a:spcPct val="90000"/>
              </a:lnSpc>
            </a:pPr>
            <a:endParaRPr lang="en-US" sz="2800" dirty="0"/>
          </a:p>
        </p:txBody>
      </p:sp>
    </p:spTree>
    <p:extLst>
      <p:ext uri="{BB962C8B-B14F-4D97-AF65-F5344CB8AC3E}">
        <p14:creationId xmlns:p14="http://schemas.microsoft.com/office/powerpoint/2010/main" val="1309132129"/>
      </p:ext>
    </p:extLst>
  </p:cSld>
  <p:clrMapOvr>
    <a:masterClrMapping/>
  </p:clrMapOvr>
</p:sld>
</file>

<file path=ppt/theme/theme1.xml><?xml version="1.0" encoding="utf-8"?>
<a:theme xmlns:a="http://schemas.openxmlformats.org/drawingml/2006/main" name="Blends">
  <a:themeElements>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4">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192</TotalTime>
  <Words>626</Words>
  <Application>Microsoft Office PowerPoint</Application>
  <PresentationFormat>On-screen Show (4:3)</PresentationFormat>
  <Paragraphs>67</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Tahoma</vt:lpstr>
      <vt:lpstr>Times New Roman</vt:lpstr>
      <vt:lpstr>Wingdings</vt:lpstr>
      <vt:lpstr>Blends</vt:lpstr>
      <vt:lpstr>Business Ethics: What Does It Really Mean?</vt:lpstr>
      <vt:lpstr>Business Ethics: What Does It Really Mean?</vt:lpstr>
      <vt:lpstr>What are business ethics?</vt:lpstr>
      <vt:lpstr>What are business ethics? (continued)</vt:lpstr>
      <vt:lpstr>What are business ethics? (continued)</vt:lpstr>
      <vt:lpstr>Business Ethics: What Does It Really Mean?</vt:lpstr>
      <vt:lpstr>Making Ethical Judgments</vt:lpstr>
      <vt:lpstr>Four Important Ethical Questions</vt:lpstr>
      <vt:lpstr>Management skills needed to make ethical decisions and deal with concerns of stakeholders:</vt:lpstr>
      <vt:lpstr>Applications of Management Perspectives: For Individuals</vt:lpstr>
      <vt:lpstr>Applications of Management Perspectives: For Individuals</vt:lpstr>
      <vt:lpstr>Recent Examples</vt:lpstr>
      <vt:lpstr>Ethical Dilemma</vt:lpstr>
    </vt:vector>
  </TitlesOfParts>
  <Company>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Chapter Six</dc:title>
  <dc:creator>Ken &amp; Lesley Long</dc:creator>
  <cp:lastModifiedBy>Maria Heffernan</cp:lastModifiedBy>
  <cp:revision>23</cp:revision>
  <dcterms:created xsi:type="dcterms:W3CDTF">2003-09-14T10:05:58Z</dcterms:created>
  <dcterms:modified xsi:type="dcterms:W3CDTF">2020-01-29T12:27:05Z</dcterms:modified>
</cp:coreProperties>
</file>