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18288000" cy="10287000"/>
  <p:notesSz cx="6858000" cy="9144000"/>
  <p:embeddedFontLst>
    <p:embeddedFont>
      <p:font typeface="DM Sans" pitchFamily="2" charset="0"/>
      <p:regular r:id="rId15"/>
    </p:embeddedFont>
    <p:embeddedFont>
      <p:font typeface="DM Sans Bold" panose="020B0604020202020204" charset="0"/>
      <p:regular r:id="rId16"/>
    </p:embeddedFont>
    <p:embeddedFont>
      <p:font typeface="Glacial Indifference Bold" panose="020B0604020202020204" charset="0"/>
      <p:regular r:id="rId1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39" d="100"/>
          <a:sy n="39" d="100"/>
        </p:scale>
        <p:origin x="940" y="5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5/20/2025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yougov.co.uk" TargetMode="External"/><Relationship Id="rId3" Type="http://schemas.openxmlformats.org/officeDocument/2006/relationships/hyperlink" Target="https://www.cardiff.gov.uk" TargetMode="External"/><Relationship Id="rId7" Type="http://schemas.openxmlformats.org/officeDocument/2006/relationships/hyperlink" Target="https://traveltrade.visitwales.com" TargetMode="External"/><Relationship Id="rId2" Type="http://schemas.openxmlformats.org/officeDocument/2006/relationships/hyperlink" Target="https://www.agreenerfuture.co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statswales.gov.wales" TargetMode="External"/><Relationship Id="rId5" Type="http://schemas.openxmlformats.org/officeDocument/2006/relationships/hyperlink" Target="https://gov.wales" TargetMode="External"/><Relationship Id="rId4" Type="http://schemas.openxmlformats.org/officeDocument/2006/relationships/hyperlink" Target="https://esgrid.com/blog/corporate-governan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219200" y="419100"/>
            <a:ext cx="16078200" cy="8320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0"/>
              </a:spcAft>
            </a:pPr>
            <a:r>
              <a:rPr lang="en-GB" sz="48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AI Acknowledgement:</a:t>
            </a:r>
            <a:endParaRPr lang="en-GB" sz="4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0"/>
              </a:spcAft>
            </a:pPr>
            <a:r>
              <a:rPr lang="en-GB" sz="48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4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48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 conﬁrm that I have not used any AI tools in the research and creation of this assignment. I conﬁrm that I have not presented any AI generated materials as my own work. I conﬁrm I have copies of my drafts, notes, and other resources I used, which I may be asked to provide in evidence.</a:t>
            </a:r>
            <a:endParaRPr lang="en-GB" sz="4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55584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09FC2">
                <a:alpha val="100000"/>
              </a:srgbClr>
            </a:gs>
            <a:gs pos="100000">
              <a:srgbClr val="004EE1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7259300" y="8968898"/>
            <a:ext cx="2183979" cy="751215"/>
            <a:chOff x="0" y="0"/>
            <a:chExt cx="1181511" cy="4064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181512" cy="406400"/>
            </a:xfrm>
            <a:custGeom>
              <a:avLst/>
              <a:gdLst/>
              <a:ahLst/>
              <a:cxnLst/>
              <a:rect l="l" t="t" r="r" b="b"/>
              <a:pathLst>
                <a:path w="1181512" h="406400">
                  <a:moveTo>
                    <a:pt x="978312" y="0"/>
                  </a:moveTo>
                  <a:cubicBezTo>
                    <a:pt x="1090536" y="0"/>
                    <a:pt x="1181512" y="90976"/>
                    <a:pt x="1181512" y="203200"/>
                  </a:cubicBezTo>
                  <a:cubicBezTo>
                    <a:pt x="1181512" y="315424"/>
                    <a:pt x="1090536" y="406400"/>
                    <a:pt x="978312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181511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0716036" y="-1387703"/>
            <a:ext cx="9314955" cy="9314955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17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1169002" y="-934737"/>
            <a:ext cx="8409024" cy="8409024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2"/>
              <a:stretch>
                <a:fillRect l="-24999" r="-25000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17668684" y="9105363"/>
            <a:ext cx="619316" cy="4306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61"/>
              </a:lnSpc>
              <a:spcBef>
                <a:spcPct val="0"/>
              </a:spcBef>
            </a:pPr>
            <a:r>
              <a:rPr lang="en-US" sz="2543" b="1">
                <a:solidFill>
                  <a:srgbClr val="005DDB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01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93034" y="4050825"/>
            <a:ext cx="9235257" cy="25060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497"/>
              </a:lnSpc>
            </a:pPr>
            <a:r>
              <a:rPr lang="en-US" sz="10671" b="1" spc="-309" dirty="0">
                <a:solidFill>
                  <a:srgbClr val="FFFFFF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Event Management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90600" y="6556917"/>
            <a:ext cx="7607114" cy="55399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Name</a:t>
            </a:r>
            <a:r>
              <a:rPr lang="en-US" dirty="0">
                <a:solidFill>
                  <a:schemeClr val="bg1"/>
                </a:solidFill>
              </a:rPr>
              <a:t>: Syed Ahsan Ali</a:t>
            </a:r>
          </a:p>
          <a:p>
            <a:r>
              <a:rPr lang="en-US" b="1" dirty="0">
                <a:solidFill>
                  <a:schemeClr val="bg1"/>
                </a:solidFill>
              </a:rPr>
              <a:t>Student No:</a:t>
            </a:r>
            <a:r>
              <a:rPr lang="en-US" dirty="0">
                <a:solidFill>
                  <a:schemeClr val="bg1"/>
                </a:solidFill>
              </a:rPr>
              <a:t> 2126965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812122" y="-2284732"/>
            <a:ext cx="9279410" cy="9279410"/>
          </a:xfrm>
          <a:custGeom>
            <a:avLst/>
            <a:gdLst/>
            <a:ahLst/>
            <a:cxnLst/>
            <a:rect l="l" t="t" r="r" b="b"/>
            <a:pathLst>
              <a:path w="9279410" h="9279410">
                <a:moveTo>
                  <a:pt x="0" y="0"/>
                </a:moveTo>
                <a:lnTo>
                  <a:pt x="9279410" y="0"/>
                </a:lnTo>
                <a:lnTo>
                  <a:pt x="9279410" y="9279410"/>
                </a:lnTo>
                <a:lnTo>
                  <a:pt x="0" y="927941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7259300" y="8968898"/>
            <a:ext cx="2183979" cy="751215"/>
            <a:chOff x="0" y="0"/>
            <a:chExt cx="1181511" cy="4064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181512" cy="406400"/>
            </a:xfrm>
            <a:custGeom>
              <a:avLst/>
              <a:gdLst/>
              <a:ahLst/>
              <a:cxnLst/>
              <a:rect l="l" t="t" r="r" b="b"/>
              <a:pathLst>
                <a:path w="1181512" h="406400">
                  <a:moveTo>
                    <a:pt x="978312" y="0"/>
                  </a:moveTo>
                  <a:cubicBezTo>
                    <a:pt x="1090536" y="0"/>
                    <a:pt x="1181512" y="90976"/>
                    <a:pt x="1181512" y="203200"/>
                  </a:cubicBezTo>
                  <a:cubicBezTo>
                    <a:pt x="1181512" y="315424"/>
                    <a:pt x="1090536" y="406400"/>
                    <a:pt x="978312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1181511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274170" y="2187495"/>
            <a:ext cx="8140213" cy="11897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386"/>
              </a:lnSpc>
            </a:pPr>
            <a:r>
              <a:rPr lang="en-US" sz="7569" b="1">
                <a:solidFill>
                  <a:srgbClr val="000000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Table of 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7668684" y="9105363"/>
            <a:ext cx="619316" cy="4306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61"/>
              </a:lnSpc>
              <a:spcBef>
                <a:spcPct val="0"/>
              </a:spcBef>
            </a:pPr>
            <a:r>
              <a:rPr lang="en-US" sz="2543" b="1">
                <a:solidFill>
                  <a:srgbClr val="FFFFFF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1317949" y="3740968"/>
            <a:ext cx="1508747" cy="0"/>
          </a:xfrm>
          <a:prstGeom prst="line">
            <a:avLst/>
          </a:prstGeom>
          <a:ln w="123825" cap="flat">
            <a:gradFill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9" name="Group 9"/>
          <p:cNvGrpSpPr/>
          <p:nvPr/>
        </p:nvGrpSpPr>
        <p:grpSpPr>
          <a:xfrm>
            <a:off x="10157761" y="2032635"/>
            <a:ext cx="5963178" cy="5963178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4"/>
              <a:stretch>
                <a:fillRect l="-25046" r="-25046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1317949" y="4179045"/>
            <a:ext cx="6342459" cy="39897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17"/>
              </a:lnSpc>
              <a:spcBef>
                <a:spcPct val="0"/>
              </a:spcBef>
            </a:pPr>
            <a:r>
              <a:rPr lang="en-US" sz="2298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Green Horizons: Sustainable Living Festival</a:t>
            </a:r>
          </a:p>
          <a:p>
            <a:pPr algn="l">
              <a:lnSpc>
                <a:spcPts val="3217"/>
              </a:lnSpc>
              <a:spcBef>
                <a:spcPct val="0"/>
              </a:spcBef>
            </a:pPr>
            <a:r>
              <a:rPr lang="en-US" sz="2298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Event Content &amp; Context</a:t>
            </a:r>
          </a:p>
          <a:p>
            <a:pPr algn="l">
              <a:lnSpc>
                <a:spcPts val="3217"/>
              </a:lnSpc>
              <a:spcBef>
                <a:spcPct val="0"/>
              </a:spcBef>
            </a:pPr>
            <a:r>
              <a:rPr lang="en-US" sz="2298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Year of Croeso Alignment</a:t>
            </a:r>
          </a:p>
          <a:p>
            <a:pPr algn="l">
              <a:lnSpc>
                <a:spcPts val="3217"/>
              </a:lnSpc>
              <a:spcBef>
                <a:spcPct val="0"/>
              </a:spcBef>
            </a:pPr>
            <a:r>
              <a:rPr lang="en-US" sz="2298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Market Factors – Target Market</a:t>
            </a:r>
          </a:p>
          <a:p>
            <a:pPr algn="l">
              <a:lnSpc>
                <a:spcPts val="3217"/>
              </a:lnSpc>
              <a:spcBef>
                <a:spcPct val="0"/>
              </a:spcBef>
            </a:pPr>
            <a:r>
              <a:rPr lang="en-US" sz="2298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Market Factors – Demand, Supply, Competition</a:t>
            </a:r>
          </a:p>
          <a:p>
            <a:pPr algn="l">
              <a:lnSpc>
                <a:spcPts val="3217"/>
              </a:lnSpc>
              <a:spcBef>
                <a:spcPct val="0"/>
              </a:spcBef>
            </a:pPr>
            <a:r>
              <a:rPr lang="en-US" sz="2298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Marketing Strategy</a:t>
            </a:r>
          </a:p>
          <a:p>
            <a:pPr algn="l">
              <a:lnSpc>
                <a:spcPts val="3217"/>
              </a:lnSpc>
              <a:spcBef>
                <a:spcPct val="0"/>
              </a:spcBef>
            </a:pPr>
            <a:r>
              <a:rPr lang="en-US" sz="2298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Operational Factors – Venue</a:t>
            </a:r>
          </a:p>
          <a:p>
            <a:pPr algn="l">
              <a:lnSpc>
                <a:spcPts val="3217"/>
              </a:lnSpc>
              <a:spcBef>
                <a:spcPct val="0"/>
              </a:spcBef>
            </a:pPr>
            <a:r>
              <a:rPr lang="en-US" sz="2298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Financial Factors – Budget</a:t>
            </a:r>
          </a:p>
          <a:p>
            <a:pPr algn="l">
              <a:lnSpc>
                <a:spcPts val="3217"/>
              </a:lnSpc>
              <a:spcBef>
                <a:spcPct val="0"/>
              </a:spcBef>
            </a:pPr>
            <a:r>
              <a:rPr lang="en-US" sz="2298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Feasibility Summary</a:t>
            </a:r>
          </a:p>
          <a:p>
            <a:pPr algn="l">
              <a:lnSpc>
                <a:spcPts val="3217"/>
              </a:lnSpc>
              <a:spcBef>
                <a:spcPct val="0"/>
              </a:spcBef>
            </a:pPr>
            <a:r>
              <a:rPr lang="en-US" sz="2298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References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-47001"/>
            <a:ext cx="6439827" cy="10295231"/>
            <a:chOff x="0" y="0"/>
            <a:chExt cx="1696086" cy="2711501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696086" cy="2711501"/>
            </a:xfrm>
            <a:custGeom>
              <a:avLst/>
              <a:gdLst/>
              <a:ahLst/>
              <a:cxnLst/>
              <a:rect l="l" t="t" r="r" b="b"/>
              <a:pathLst>
                <a:path w="1696086" h="2711501">
                  <a:moveTo>
                    <a:pt x="0" y="0"/>
                  </a:moveTo>
                  <a:lnTo>
                    <a:pt x="1696086" y="0"/>
                  </a:lnTo>
                  <a:lnTo>
                    <a:pt x="1696086" y="2711501"/>
                  </a:lnTo>
                  <a:lnTo>
                    <a:pt x="0" y="2711501"/>
                  </a:lnTo>
                  <a:close/>
                </a:path>
              </a:pathLst>
            </a:custGeom>
            <a:gradFill rotWithShape="1"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696086" cy="274960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7259300" y="8968898"/>
            <a:ext cx="2183979" cy="751215"/>
            <a:chOff x="0" y="0"/>
            <a:chExt cx="1181511" cy="4064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181512" cy="406400"/>
            </a:xfrm>
            <a:custGeom>
              <a:avLst/>
              <a:gdLst/>
              <a:ahLst/>
              <a:cxnLst/>
              <a:rect l="l" t="t" r="r" b="b"/>
              <a:pathLst>
                <a:path w="1181512" h="406400">
                  <a:moveTo>
                    <a:pt x="978312" y="0"/>
                  </a:moveTo>
                  <a:cubicBezTo>
                    <a:pt x="1090536" y="0"/>
                    <a:pt x="1181512" y="90976"/>
                    <a:pt x="1181512" y="203200"/>
                  </a:cubicBezTo>
                  <a:cubicBezTo>
                    <a:pt x="1181512" y="315424"/>
                    <a:pt x="1090536" y="406400"/>
                    <a:pt x="978312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1181511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8193894" y="1367786"/>
            <a:ext cx="9474790" cy="14536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50"/>
              </a:lnSpc>
            </a:pPr>
            <a:r>
              <a:rPr lang="en-US" sz="5663" b="1">
                <a:solidFill>
                  <a:srgbClr val="000000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Green Horizons: Sustainable Living Festival 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083819" y="3177056"/>
            <a:ext cx="9244918" cy="60366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07606" lvl="1" indent="-253803" algn="l">
              <a:lnSpc>
                <a:spcPts val="3738"/>
              </a:lnSpc>
              <a:buFont typeface="Arial"/>
              <a:buChar char="•"/>
            </a:pPr>
            <a:r>
              <a:rPr lang="en-US" sz="2351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An original, eco-conscious community festival promoting sustainability in Wales hosted at Bute Park, Cardiff — a green, central, accessible location </a:t>
            </a:r>
          </a:p>
          <a:p>
            <a:pPr marL="507606" lvl="1" indent="-253803" algn="l">
              <a:lnSpc>
                <a:spcPts val="3738"/>
              </a:lnSpc>
              <a:buFont typeface="Arial"/>
              <a:buChar char="•"/>
            </a:pPr>
            <a:r>
              <a:rPr lang="en-US" sz="2351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Supports Year of Croeso 2025 by highlighting Wales’ warm welcome (Visit Wales, 2025)</a:t>
            </a:r>
          </a:p>
          <a:p>
            <a:pPr marL="507606" lvl="1" indent="-253803" algn="l">
              <a:lnSpc>
                <a:spcPts val="3738"/>
              </a:lnSpc>
              <a:buFont typeface="Arial"/>
              <a:buChar char="•"/>
            </a:pPr>
            <a:r>
              <a:rPr lang="en-US" sz="2351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Event values: Community | Environment | Culture | Education | Inclusivity </a:t>
            </a:r>
          </a:p>
          <a:p>
            <a:pPr marL="507606" lvl="1" indent="-253803" algn="l">
              <a:lnSpc>
                <a:spcPts val="3738"/>
              </a:lnSpc>
              <a:buFont typeface="Arial"/>
              <a:buChar char="•"/>
            </a:pPr>
            <a:r>
              <a:rPr lang="en-US" sz="2351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Backed by research on public interest in sustainability and green events </a:t>
            </a:r>
          </a:p>
          <a:p>
            <a:pPr marL="507606" lvl="1" indent="-253803" algn="l">
              <a:lnSpc>
                <a:spcPts val="3738"/>
              </a:lnSpc>
              <a:buFont typeface="Arial"/>
              <a:buChar char="•"/>
            </a:pPr>
            <a:r>
              <a:rPr lang="en-US" sz="2351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Designed for 500–800 attendees, delivered within a budget of £12k–15k </a:t>
            </a:r>
          </a:p>
          <a:p>
            <a:pPr marL="507606" lvl="1" indent="-253803" algn="l">
              <a:lnSpc>
                <a:spcPts val="3738"/>
              </a:lnSpc>
              <a:buFont typeface="Arial"/>
              <a:buChar char="•"/>
            </a:pPr>
            <a:r>
              <a:rPr lang="en-US" sz="2351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Multilingual, family-friendly, and carbon-conscious (Cardiff Council, 2024)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7668684" y="9105363"/>
            <a:ext cx="619316" cy="4306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61"/>
              </a:lnSpc>
              <a:spcBef>
                <a:spcPct val="0"/>
              </a:spcBef>
            </a:pPr>
            <a:r>
              <a:rPr lang="en-US" sz="2543" b="1">
                <a:solidFill>
                  <a:srgbClr val="FFFFFF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03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16543521" y="808550"/>
            <a:ext cx="220150" cy="220150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17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6881092" y="808550"/>
            <a:ext cx="220150" cy="220150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17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7218663" y="808550"/>
            <a:ext cx="220150" cy="220150"/>
            <a:chOff x="0" y="0"/>
            <a:chExt cx="812800" cy="8128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17"/>
                </a:lnSpc>
              </a:pPr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-780640" y="3505652"/>
            <a:ext cx="8324340" cy="8324340"/>
            <a:chOff x="0" y="0"/>
            <a:chExt cx="812800" cy="812800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2"/>
              <a:stretch>
                <a:fillRect t="-24906" b="-24906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2335259" y="3947201"/>
            <a:ext cx="9279410" cy="9279410"/>
          </a:xfrm>
          <a:custGeom>
            <a:avLst/>
            <a:gdLst/>
            <a:ahLst/>
            <a:cxnLst/>
            <a:rect l="l" t="t" r="r" b="b"/>
            <a:pathLst>
              <a:path w="9279410" h="9279410">
                <a:moveTo>
                  <a:pt x="0" y="0"/>
                </a:moveTo>
                <a:lnTo>
                  <a:pt x="9279411" y="0"/>
                </a:lnTo>
                <a:lnTo>
                  <a:pt x="9279411" y="9279410"/>
                </a:lnTo>
                <a:lnTo>
                  <a:pt x="0" y="927941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028700" y="1401214"/>
            <a:ext cx="11306559" cy="11299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040"/>
              </a:lnSpc>
            </a:pPr>
            <a:r>
              <a:rPr lang="en-US" sz="7290" b="1">
                <a:solidFill>
                  <a:srgbClr val="000000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Event Content &amp; Context 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67665" y="3310839"/>
            <a:ext cx="8949721" cy="55463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5094" lvl="1" indent="-217547" algn="l">
              <a:lnSpc>
                <a:spcPts val="3446"/>
              </a:lnSpc>
              <a:buFont typeface="Arial"/>
              <a:buChar char="•"/>
            </a:pPr>
            <a:r>
              <a:rPr lang="en-US" sz="2015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Green Horizons is a day-long outdoor artefact sustainability and cultural festival. </a:t>
            </a:r>
          </a:p>
          <a:p>
            <a:pPr marL="435094" lvl="1" indent="-217547" algn="l">
              <a:lnSpc>
                <a:spcPts val="3446"/>
              </a:lnSpc>
              <a:buFont typeface="Arial"/>
              <a:buChar char="•"/>
            </a:pPr>
            <a:r>
              <a:rPr lang="en-US" sz="2015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Schooling of the public on green lifestyles, innovation and community action. </a:t>
            </a:r>
          </a:p>
          <a:p>
            <a:pPr marL="435094" lvl="1" indent="-217547" algn="l">
              <a:lnSpc>
                <a:spcPts val="3446"/>
              </a:lnSpc>
              <a:buFont typeface="Arial"/>
              <a:buChar char="•"/>
            </a:pPr>
            <a:r>
              <a:rPr lang="en-US" sz="2015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Includes music stage powered by solar, eco vendors and compost workshops (StatsWales, 2023). </a:t>
            </a:r>
          </a:p>
          <a:p>
            <a:pPr marL="435094" lvl="1" indent="-217547" algn="l">
              <a:lnSpc>
                <a:spcPts val="3446"/>
              </a:lnSpc>
              <a:buFont typeface="Arial"/>
              <a:buChar char="•"/>
            </a:pPr>
            <a:r>
              <a:rPr lang="en-US" sz="2015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Provides interactive stalls about recycling, green energy, plant-based food and transport. </a:t>
            </a:r>
          </a:p>
          <a:p>
            <a:pPr marL="435094" lvl="1" indent="-217547" algn="l">
              <a:lnSpc>
                <a:spcPts val="3446"/>
              </a:lnSpc>
              <a:buFont typeface="Arial"/>
              <a:buChar char="•"/>
            </a:pPr>
            <a:r>
              <a:rPr lang="en-US" sz="2015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Fully inclusive: activities for children, students, families and older adults </a:t>
            </a:r>
          </a:p>
          <a:p>
            <a:pPr marL="435094" lvl="1" indent="-217547" algn="l">
              <a:lnSpc>
                <a:spcPts val="3446"/>
              </a:lnSpc>
              <a:buFont typeface="Arial"/>
              <a:buChar char="•"/>
            </a:pPr>
            <a:r>
              <a:rPr lang="en-US" sz="2015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Built to correspond with Welsh Government targets in Net Zero and community climate action (Sakurai et al., 2011). </a:t>
            </a:r>
          </a:p>
          <a:p>
            <a:pPr marL="435094" lvl="1" indent="-217547" algn="l">
              <a:lnSpc>
                <a:spcPts val="3446"/>
              </a:lnSpc>
              <a:buFont typeface="Arial"/>
              <a:buChar char="•"/>
            </a:pPr>
            <a:r>
              <a:rPr lang="en-US" sz="2015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Festival type: Cultural and environmental educational public engagement (A Greener Future, 2024). </a:t>
            </a:r>
          </a:p>
        </p:txBody>
      </p:sp>
      <p:sp>
        <p:nvSpPr>
          <p:cNvPr id="5" name="AutoShape 5"/>
          <p:cNvSpPr/>
          <p:nvPr/>
        </p:nvSpPr>
        <p:spPr>
          <a:xfrm>
            <a:off x="1067665" y="2972701"/>
            <a:ext cx="1508747" cy="0"/>
          </a:xfrm>
          <a:prstGeom prst="line">
            <a:avLst/>
          </a:prstGeom>
          <a:ln w="123825" cap="flat">
            <a:gradFill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6" name="Group 6"/>
          <p:cNvGrpSpPr/>
          <p:nvPr/>
        </p:nvGrpSpPr>
        <p:grpSpPr>
          <a:xfrm>
            <a:off x="16543521" y="808550"/>
            <a:ext cx="220150" cy="220150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17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6881092" y="808550"/>
            <a:ext cx="220150" cy="220150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17"/>
                </a:lnSpc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7218663" y="808550"/>
            <a:ext cx="220150" cy="220150"/>
            <a:chOff x="0" y="0"/>
            <a:chExt cx="812800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17"/>
                </a:lnSpc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11466747" y="2669716"/>
            <a:ext cx="5264459" cy="5264459"/>
            <a:chOff x="0" y="0"/>
            <a:chExt cx="812800" cy="8128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4"/>
              <a:stretch>
                <a:fillRect l="-25046" r="-25046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4280049" y="1709312"/>
            <a:ext cx="2915147" cy="2915147"/>
            <a:chOff x="0" y="0"/>
            <a:chExt cx="812800" cy="8128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5"/>
              <a:stretch>
                <a:fillRect t="-25046" b="-25046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10614786" y="6416358"/>
            <a:ext cx="2916451" cy="2916451"/>
            <a:chOff x="0" y="0"/>
            <a:chExt cx="812800" cy="812800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6"/>
              <a:stretch>
                <a:fillRect l="-25046" r="-25046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559321" y="-1131648"/>
            <a:ext cx="6952834" cy="6952834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2"/>
              <a:stretch>
                <a:fillRect t="-11298" b="-38795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588429" y="2734627"/>
            <a:ext cx="10512813" cy="6801362"/>
            <a:chOff x="0" y="0"/>
            <a:chExt cx="2428980" cy="1571451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428980" cy="1571451"/>
            </a:xfrm>
            <a:custGeom>
              <a:avLst/>
              <a:gdLst/>
              <a:ahLst/>
              <a:cxnLst/>
              <a:rect l="l" t="t" r="r" b="b"/>
              <a:pathLst>
                <a:path w="2428980" h="1571451">
                  <a:moveTo>
                    <a:pt x="37558" y="0"/>
                  </a:moveTo>
                  <a:lnTo>
                    <a:pt x="2391422" y="0"/>
                  </a:lnTo>
                  <a:cubicBezTo>
                    <a:pt x="2412165" y="0"/>
                    <a:pt x="2428980" y="16815"/>
                    <a:pt x="2428980" y="37558"/>
                  </a:cubicBezTo>
                  <a:lnTo>
                    <a:pt x="2428980" y="1533894"/>
                  </a:lnTo>
                  <a:cubicBezTo>
                    <a:pt x="2428980" y="1543855"/>
                    <a:pt x="2425023" y="1553408"/>
                    <a:pt x="2417980" y="1560451"/>
                  </a:cubicBezTo>
                  <a:cubicBezTo>
                    <a:pt x="2410936" y="1567494"/>
                    <a:pt x="2401383" y="1571451"/>
                    <a:pt x="2391422" y="1571451"/>
                  </a:cubicBezTo>
                  <a:lnTo>
                    <a:pt x="37558" y="1571451"/>
                  </a:lnTo>
                  <a:cubicBezTo>
                    <a:pt x="16815" y="1571451"/>
                    <a:pt x="0" y="1554636"/>
                    <a:pt x="0" y="1533894"/>
                  </a:cubicBezTo>
                  <a:lnTo>
                    <a:pt x="0" y="37558"/>
                  </a:lnTo>
                  <a:cubicBezTo>
                    <a:pt x="0" y="16815"/>
                    <a:pt x="16815" y="0"/>
                    <a:pt x="37558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9FC2">
                    <a:alpha val="100000"/>
                  </a:srgbClr>
                </a:gs>
                <a:gs pos="100000">
                  <a:srgbClr val="004EE1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2428980" cy="161907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17"/>
                </a:lnSpc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7259300" y="8968898"/>
            <a:ext cx="2183979" cy="751215"/>
            <a:chOff x="0" y="0"/>
            <a:chExt cx="1181511" cy="4064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181512" cy="406400"/>
            </a:xfrm>
            <a:custGeom>
              <a:avLst/>
              <a:gdLst/>
              <a:ahLst/>
              <a:cxnLst/>
              <a:rect l="l" t="t" r="r" b="b"/>
              <a:pathLst>
                <a:path w="1181512" h="406400">
                  <a:moveTo>
                    <a:pt x="978312" y="0"/>
                  </a:moveTo>
                  <a:cubicBezTo>
                    <a:pt x="1090536" y="0"/>
                    <a:pt x="1181512" y="90976"/>
                    <a:pt x="1181512" y="203200"/>
                  </a:cubicBezTo>
                  <a:cubicBezTo>
                    <a:pt x="1181512" y="315424"/>
                    <a:pt x="1090536" y="406400"/>
                    <a:pt x="978312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38100"/>
              <a:ext cx="1181511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6588429" y="1256466"/>
            <a:ext cx="9654075" cy="7230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282"/>
              </a:lnSpc>
            </a:pPr>
            <a:r>
              <a:rPr lang="en-US" sz="6002" b="1">
                <a:solidFill>
                  <a:srgbClr val="000000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Year of Croeso Alignment 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061798" y="3261281"/>
            <a:ext cx="9566074" cy="57076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67568" lvl="1" indent="-233784" algn="l">
              <a:lnSpc>
                <a:spcPts val="3031"/>
              </a:lnSpc>
              <a:buFont typeface="Arial"/>
              <a:buChar char="•"/>
            </a:pPr>
            <a:r>
              <a:rPr lang="en-US" sz="2165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Croeso 2025 encourages Welsh culture, openness, language and welcoming greetings respectively. </a:t>
            </a:r>
          </a:p>
          <a:p>
            <a:pPr marL="467568" lvl="1" indent="-233784" algn="l">
              <a:lnSpc>
                <a:spcPts val="3031"/>
              </a:lnSpc>
              <a:buFont typeface="Arial"/>
              <a:buChar char="•"/>
            </a:pPr>
            <a:r>
              <a:rPr lang="en-US" sz="2165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Green Horizons honours these through a festival of connection and culture (YouGov, 2023). </a:t>
            </a:r>
          </a:p>
          <a:p>
            <a:pPr marL="467568" lvl="1" indent="-233784" algn="l">
              <a:lnSpc>
                <a:spcPts val="3031"/>
              </a:lnSpc>
              <a:buFont typeface="Arial"/>
              <a:buChar char="•"/>
            </a:pPr>
            <a:r>
              <a:rPr lang="en-US" sz="2165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The venue showcases Wales ‘natural beauty and urban green spaces. </a:t>
            </a:r>
          </a:p>
          <a:p>
            <a:pPr marL="467568" lvl="1" indent="-233784" algn="l">
              <a:lnSpc>
                <a:spcPts val="3031"/>
              </a:lnSpc>
              <a:buFont typeface="Arial"/>
              <a:buChar char="•"/>
            </a:pPr>
            <a:r>
              <a:rPr lang="en-US" sz="2165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Bilingual content (Welsh/English) delivered to promote linguistic diversity. </a:t>
            </a:r>
          </a:p>
          <a:p>
            <a:pPr marL="467568" lvl="1" indent="-233784" algn="l">
              <a:lnSpc>
                <a:spcPts val="3031"/>
              </a:lnSpc>
              <a:buFont typeface="Arial"/>
              <a:buChar char="•"/>
            </a:pPr>
            <a:r>
              <a:rPr lang="en-US" sz="2165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Create a sense of place – local identity with global sustainability themes </a:t>
            </a:r>
          </a:p>
          <a:p>
            <a:pPr marL="467568" lvl="1" indent="-233784" algn="l">
              <a:lnSpc>
                <a:spcPts val="3031"/>
              </a:lnSpc>
              <a:buFont typeface="Arial"/>
              <a:buChar char="•"/>
            </a:pPr>
            <a:r>
              <a:rPr lang="en-US" sz="2165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Community first tourism for national and regional tourism (Bowdin et al., 2011). </a:t>
            </a:r>
          </a:p>
          <a:p>
            <a:pPr marL="467568" lvl="1" indent="-233784" algn="l">
              <a:lnSpc>
                <a:spcPts val="3031"/>
              </a:lnSpc>
              <a:buFont typeface="Arial"/>
              <a:buChar char="•"/>
            </a:pPr>
            <a:r>
              <a:rPr lang="en-US" sz="2165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Supports local tourism with a sense of community-first approach in the region </a:t>
            </a:r>
          </a:p>
          <a:p>
            <a:pPr marL="467568" lvl="1" indent="-233784" algn="l">
              <a:lnSpc>
                <a:spcPts val="3031"/>
              </a:lnSpc>
              <a:buFont typeface="Arial"/>
              <a:buChar char="•"/>
            </a:pPr>
            <a:r>
              <a:rPr lang="en-US" sz="2165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Promotes pride in Welsh green innovation as well as rural-urban cooperation. 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7668684" y="9105363"/>
            <a:ext cx="527191" cy="4306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61"/>
              </a:lnSpc>
              <a:spcBef>
                <a:spcPct val="0"/>
              </a:spcBef>
            </a:pPr>
            <a:r>
              <a:rPr lang="en-US" sz="2543" b="1">
                <a:solidFill>
                  <a:srgbClr val="FFFFFF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05</a:t>
            </a:r>
          </a:p>
        </p:txBody>
      </p:sp>
      <p:sp>
        <p:nvSpPr>
          <p:cNvPr id="13" name="AutoShape 13"/>
          <p:cNvSpPr/>
          <p:nvPr/>
        </p:nvSpPr>
        <p:spPr>
          <a:xfrm>
            <a:off x="6588429" y="2282856"/>
            <a:ext cx="1508747" cy="0"/>
          </a:xfrm>
          <a:prstGeom prst="line">
            <a:avLst/>
          </a:prstGeom>
          <a:ln w="123825" cap="flat">
            <a:gradFill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14" name="Group 14"/>
          <p:cNvGrpSpPr/>
          <p:nvPr/>
        </p:nvGrpSpPr>
        <p:grpSpPr>
          <a:xfrm>
            <a:off x="16543521" y="808550"/>
            <a:ext cx="220150" cy="220150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17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6881092" y="808550"/>
            <a:ext cx="220150" cy="220150"/>
            <a:chOff x="0" y="0"/>
            <a:chExt cx="812800" cy="8128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17"/>
                </a:lnSpc>
              </a:pPr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17218663" y="808550"/>
            <a:ext cx="220150" cy="220150"/>
            <a:chOff x="0" y="0"/>
            <a:chExt cx="812800" cy="812800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17"/>
                </a:lnSpc>
              </a:pPr>
              <a:endParaRPr/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3139350" y="503795"/>
            <a:ext cx="9279410" cy="9279410"/>
          </a:xfrm>
          <a:custGeom>
            <a:avLst/>
            <a:gdLst/>
            <a:ahLst/>
            <a:cxnLst/>
            <a:rect l="l" t="t" r="r" b="b"/>
            <a:pathLst>
              <a:path w="9279410" h="9279410">
                <a:moveTo>
                  <a:pt x="0" y="0"/>
                </a:moveTo>
                <a:lnTo>
                  <a:pt x="9279410" y="0"/>
                </a:lnTo>
                <a:lnTo>
                  <a:pt x="9279410" y="9279410"/>
                </a:lnTo>
                <a:lnTo>
                  <a:pt x="0" y="927941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214772" y="1453194"/>
            <a:ext cx="13444200" cy="11109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290"/>
              </a:lnSpc>
            </a:pPr>
            <a:r>
              <a:rPr lang="en-US" sz="8635" b="1">
                <a:solidFill>
                  <a:srgbClr val="000000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Market Factors 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4772" y="3147270"/>
            <a:ext cx="8705937" cy="66541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30533" lvl="1" indent="-265266" algn="l">
              <a:lnSpc>
                <a:spcPts val="4103"/>
              </a:lnSpc>
              <a:buFont typeface="Arial"/>
              <a:buChar char="•"/>
            </a:pPr>
            <a:r>
              <a:rPr lang="en-US" sz="2457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The surveys (YouGov, Eventbrite) indicate the growing interest in sustainable living events. Cardiff Uni + search local families (student groups) on green events (Cameron and Green, 2019). </a:t>
            </a:r>
          </a:p>
          <a:p>
            <a:pPr marL="530533" lvl="1" indent="-265266" algn="l">
              <a:lnSpc>
                <a:spcPts val="4103"/>
              </a:lnSpc>
              <a:buFont typeface="Arial"/>
              <a:buChar char="•"/>
            </a:pPr>
            <a:r>
              <a:rPr lang="en-US" sz="2457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Festival satisfies the demand for educational, affordable, child-oriented events. </a:t>
            </a:r>
          </a:p>
          <a:p>
            <a:pPr marL="530533" lvl="1" indent="-265266" algn="l">
              <a:lnSpc>
                <a:spcPts val="4103"/>
              </a:lnSpc>
              <a:buFont typeface="Arial"/>
              <a:buChar char="•"/>
            </a:pPr>
            <a:r>
              <a:rPr lang="en-US" sz="2457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Additional target: Welsh Diasporic consciousness seeking attachment to heritage and environment. </a:t>
            </a:r>
          </a:p>
          <a:p>
            <a:pPr marL="530533" lvl="1" indent="-265266" algn="l">
              <a:lnSpc>
                <a:spcPts val="4103"/>
              </a:lnSpc>
              <a:buFont typeface="Arial"/>
              <a:buChar char="•"/>
            </a:pPr>
            <a:r>
              <a:rPr lang="en-US" sz="2457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Marketing will separate depending on interests: climate, craft, food, learning (Get Climate Ready, 2023)</a:t>
            </a:r>
          </a:p>
          <a:p>
            <a:pPr marL="530533" lvl="1" indent="-265266" algn="l">
              <a:lnSpc>
                <a:spcPts val="4103"/>
              </a:lnSpc>
              <a:buFont typeface="Arial"/>
              <a:buChar char="•"/>
            </a:pPr>
            <a:r>
              <a:rPr lang="en-US" sz="2457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Organic growth in the audience is because of word-of-mouth and local pride. </a:t>
            </a:r>
          </a:p>
          <a:p>
            <a:pPr algn="l">
              <a:lnSpc>
                <a:spcPts val="4103"/>
              </a:lnSpc>
            </a:pPr>
            <a:endParaRPr lang="en-US" sz="2457">
              <a:solidFill>
                <a:srgbClr val="000000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1214772" y="2748729"/>
            <a:ext cx="1508747" cy="0"/>
          </a:xfrm>
          <a:prstGeom prst="line">
            <a:avLst/>
          </a:prstGeom>
          <a:ln w="123825" cap="flat">
            <a:gradFill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6" name="Group 6"/>
          <p:cNvGrpSpPr/>
          <p:nvPr/>
        </p:nvGrpSpPr>
        <p:grpSpPr>
          <a:xfrm>
            <a:off x="10516764" y="2686816"/>
            <a:ext cx="5963178" cy="5963178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4"/>
              <a:stretch>
                <a:fillRect l="-25046" r="-25046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5894588" cy="10432111"/>
            <a:chOff x="0" y="0"/>
            <a:chExt cx="913226" cy="1616207"/>
          </a:xfrm>
        </p:grpSpPr>
        <p:sp>
          <p:nvSpPr>
            <p:cNvPr id="3" name="Freeform 3"/>
            <p:cNvSpPr/>
            <p:nvPr/>
          </p:nvSpPr>
          <p:spPr>
            <a:xfrm flipH="1">
              <a:off x="0" y="0"/>
              <a:ext cx="913226" cy="1616207"/>
            </a:xfrm>
            <a:custGeom>
              <a:avLst/>
              <a:gdLst/>
              <a:ahLst/>
              <a:cxnLst/>
              <a:rect l="l" t="t" r="r" b="b"/>
              <a:pathLst>
                <a:path w="913226" h="1616207">
                  <a:moveTo>
                    <a:pt x="913226" y="0"/>
                  </a:moveTo>
                  <a:lnTo>
                    <a:pt x="0" y="0"/>
                  </a:lnTo>
                  <a:lnTo>
                    <a:pt x="0" y="1616207"/>
                  </a:lnTo>
                  <a:lnTo>
                    <a:pt x="913226" y="1616207"/>
                  </a:lnTo>
                  <a:close/>
                </a:path>
              </a:pathLst>
            </a:custGeom>
            <a:blipFill>
              <a:blip r:embed="rId2"/>
              <a:stretch>
                <a:fillRect l="-82816" r="-82816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894588" y="3413483"/>
            <a:ext cx="12393412" cy="6873517"/>
            <a:chOff x="0" y="0"/>
            <a:chExt cx="3264109" cy="1810309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3264109" cy="1810309"/>
            </a:xfrm>
            <a:custGeom>
              <a:avLst/>
              <a:gdLst/>
              <a:ahLst/>
              <a:cxnLst/>
              <a:rect l="l" t="t" r="r" b="b"/>
              <a:pathLst>
                <a:path w="3264109" h="1810309">
                  <a:moveTo>
                    <a:pt x="0" y="0"/>
                  </a:moveTo>
                  <a:lnTo>
                    <a:pt x="3264109" y="0"/>
                  </a:lnTo>
                  <a:lnTo>
                    <a:pt x="3264109" y="1810309"/>
                  </a:lnTo>
                  <a:lnTo>
                    <a:pt x="0" y="1810309"/>
                  </a:lnTo>
                  <a:close/>
                </a:path>
              </a:pathLst>
            </a:custGeom>
            <a:gradFill rotWithShape="1"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3264109" cy="185793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17"/>
                </a:lnSpc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2764948" y="2616304"/>
            <a:ext cx="4828363" cy="4828363"/>
            <a:chOff x="0" y="0"/>
            <a:chExt cx="812800" cy="812800"/>
          </a:xfrm>
        </p:grpSpPr>
        <p:sp>
          <p:nvSpPr>
            <p:cNvPr id="8" name="Freeform 8"/>
            <p:cNvSpPr/>
            <p:nvPr/>
          </p:nvSpPr>
          <p:spPr>
            <a:xfrm flipH="1"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812800" y="0"/>
                  </a:moveTo>
                  <a:lnTo>
                    <a:pt x="0" y="0"/>
                  </a:lnTo>
                  <a:lnTo>
                    <a:pt x="0" y="812800"/>
                  </a:lnTo>
                  <a:lnTo>
                    <a:pt x="812800" y="812800"/>
                  </a:lnTo>
                  <a:close/>
                </a:path>
              </a:pathLst>
            </a:custGeom>
            <a:blipFill>
              <a:blip r:embed="rId3"/>
              <a:stretch>
                <a:fillRect l="-55837" t="-5650" r="-24576" b="-14550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8214801" y="1270324"/>
            <a:ext cx="7752986" cy="11418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49"/>
              </a:lnSpc>
            </a:pPr>
            <a:r>
              <a:rPr lang="en-US" sz="4676" b="1">
                <a:solidFill>
                  <a:srgbClr val="000000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Market Factors – Demand, Supply, Competition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14801" y="4128950"/>
            <a:ext cx="9406317" cy="5129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25086" lvl="1" indent="-262543" algn="l">
              <a:lnSpc>
                <a:spcPts val="3404"/>
              </a:lnSpc>
              <a:buFont typeface="Arial"/>
              <a:buChar char="•"/>
            </a:pPr>
            <a:r>
              <a:rPr lang="en-US" sz="2432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Increasing needs for climate-oriented grassroots events after COVID (Estanyol, 2022). </a:t>
            </a:r>
          </a:p>
          <a:p>
            <a:pPr marL="525086" lvl="1" indent="-262543" algn="l">
              <a:lnSpc>
                <a:spcPts val="3404"/>
              </a:lnSpc>
              <a:buFont typeface="Arial"/>
              <a:buChar char="•"/>
            </a:pPr>
            <a:r>
              <a:rPr lang="en-US" sz="2432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Eco-festivals that are family-friendly and fully integrate culture. </a:t>
            </a:r>
          </a:p>
          <a:p>
            <a:pPr marL="525086" lvl="1" indent="-262543" algn="l">
              <a:lnSpc>
                <a:spcPts val="3404"/>
              </a:lnSpc>
              <a:buFont typeface="Arial"/>
              <a:buChar char="•"/>
            </a:pPr>
            <a:r>
              <a:rPr lang="en-US" sz="2432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Green Horizons fills a niche: local, low-cost, community-centred sustainability event </a:t>
            </a:r>
          </a:p>
          <a:p>
            <a:pPr marL="525086" lvl="1" indent="-262543" algn="l">
              <a:lnSpc>
                <a:spcPts val="3404"/>
              </a:lnSpc>
              <a:buFont typeface="Arial"/>
              <a:buChar char="•"/>
            </a:pPr>
            <a:r>
              <a:rPr lang="en-US" sz="2432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Comparison events (for example, Hub Festival) have a one-priority focus on music or nightlife, not education </a:t>
            </a:r>
          </a:p>
          <a:p>
            <a:pPr marL="525086" lvl="1" indent="-262543" algn="l">
              <a:lnSpc>
                <a:spcPts val="3404"/>
              </a:lnSpc>
              <a:buFont typeface="Arial"/>
              <a:buChar char="•"/>
            </a:pPr>
            <a:r>
              <a:rPr lang="en-US" sz="2432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Events in Cardiff are scheduled to avoid overlapping with music or food festivals. </a:t>
            </a:r>
          </a:p>
          <a:p>
            <a:pPr marL="525086" lvl="1" indent="-262543" algn="l">
              <a:lnSpc>
                <a:spcPts val="3404"/>
              </a:lnSpc>
              <a:buFont typeface="Arial"/>
              <a:buChar char="•"/>
            </a:pPr>
            <a:r>
              <a:rPr lang="en-US" sz="2432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In line with the preferred strategy for the council to support local eco initiatives (Bocken and Short, 2020)</a:t>
            </a:r>
          </a:p>
        </p:txBody>
      </p:sp>
      <p:sp>
        <p:nvSpPr>
          <p:cNvPr id="11" name="AutoShape 11"/>
          <p:cNvSpPr/>
          <p:nvPr/>
        </p:nvSpPr>
        <p:spPr>
          <a:xfrm>
            <a:off x="8214801" y="2912200"/>
            <a:ext cx="1508747" cy="0"/>
          </a:xfrm>
          <a:prstGeom prst="line">
            <a:avLst/>
          </a:prstGeom>
          <a:ln w="123825" cap="flat">
            <a:gradFill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12" name="Group 12"/>
          <p:cNvGrpSpPr/>
          <p:nvPr/>
        </p:nvGrpSpPr>
        <p:grpSpPr>
          <a:xfrm>
            <a:off x="16543521" y="808550"/>
            <a:ext cx="220150" cy="220150"/>
            <a:chOff x="0" y="0"/>
            <a:chExt cx="812800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17"/>
                </a:lnSpc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16881092" y="808550"/>
            <a:ext cx="220150" cy="220150"/>
            <a:chOff x="0" y="0"/>
            <a:chExt cx="812800" cy="8128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17"/>
                </a:lnSpc>
              </a:pPr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17218663" y="808550"/>
            <a:ext cx="220150" cy="220150"/>
            <a:chOff x="0" y="0"/>
            <a:chExt cx="812800" cy="8128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17"/>
                </a:lnSpc>
              </a:pPr>
              <a:endParaRPr/>
            </a:p>
          </p:txBody>
        </p: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38225" y="3601228"/>
            <a:ext cx="10959994" cy="56070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7323" lvl="1" indent="-228662" algn="l">
              <a:lnSpc>
                <a:spcPts val="4066"/>
              </a:lnSpc>
              <a:buFont typeface="Arial"/>
              <a:buChar char="•"/>
            </a:pPr>
            <a:r>
              <a:rPr lang="en-US" sz="2118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A combined campaign for hyperlocal outreach + digital engagement </a:t>
            </a:r>
          </a:p>
          <a:p>
            <a:pPr marL="457323" lvl="1" indent="-228662" algn="l">
              <a:lnSpc>
                <a:spcPts val="4066"/>
              </a:lnSpc>
              <a:buFont typeface="Arial"/>
              <a:buChar char="•"/>
            </a:pPr>
            <a:r>
              <a:rPr lang="en-US" sz="2118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Flyers/posters in schools, libraries, the community centres all over the city of Cardiff. </a:t>
            </a:r>
          </a:p>
          <a:p>
            <a:pPr marL="457323" lvl="1" indent="-228662" algn="l">
              <a:lnSpc>
                <a:spcPts val="4066"/>
              </a:lnSpc>
              <a:buFont typeface="Arial"/>
              <a:buChar char="•"/>
            </a:pPr>
            <a:r>
              <a:rPr lang="en-US" sz="2118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PR in WalesOnline, Western Mail, Cardiff Life Magazine </a:t>
            </a:r>
          </a:p>
          <a:p>
            <a:pPr marL="457323" lvl="1" indent="-228662" algn="l">
              <a:lnSpc>
                <a:spcPts val="4066"/>
              </a:lnSpc>
              <a:buFont typeface="Arial"/>
              <a:buChar char="•"/>
            </a:pPr>
            <a:r>
              <a:rPr lang="en-US" sz="2118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Social media: Instagram, Facebook, TikTok, geo-targeted content (Romanova, 2024). </a:t>
            </a:r>
          </a:p>
          <a:p>
            <a:pPr marL="457323" lvl="1" indent="-228662" algn="l">
              <a:lnSpc>
                <a:spcPts val="4066"/>
              </a:lnSpc>
              <a:buFont typeface="Arial"/>
              <a:buChar char="•"/>
            </a:pPr>
            <a:r>
              <a:rPr lang="en-US" sz="2118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Newsletters and curriculum-based workshops invited schools to participate. </a:t>
            </a:r>
          </a:p>
          <a:p>
            <a:pPr marL="457323" lvl="1" indent="-228662" algn="l">
              <a:lnSpc>
                <a:spcPts val="4066"/>
              </a:lnSpc>
              <a:buFont typeface="Arial"/>
              <a:buChar char="•"/>
            </a:pPr>
            <a:r>
              <a:rPr lang="en-US" sz="2118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Bilingual content usage in all platforms (Welsh/ English) </a:t>
            </a:r>
          </a:p>
          <a:p>
            <a:pPr marL="457323" lvl="1" indent="-228662" algn="l">
              <a:lnSpc>
                <a:spcPts val="4066"/>
              </a:lnSpc>
              <a:buFont typeface="Arial"/>
              <a:buChar char="•"/>
            </a:pPr>
            <a:r>
              <a:rPr lang="en-US" sz="2118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Use of a Croeso-branded identity to develop trust and visibility with domestic tourists. </a:t>
            </a:r>
          </a:p>
          <a:p>
            <a:pPr marL="457323" lvl="1" indent="-228662" algn="l">
              <a:lnSpc>
                <a:spcPts val="4066"/>
              </a:lnSpc>
              <a:buFont typeface="Arial"/>
              <a:buChar char="•"/>
            </a:pPr>
            <a:r>
              <a:rPr lang="en-US" sz="2118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Monitoring engagement with the help of Google Analytics, feedback surveys, and hashtag tracking (Hartell and Jeffrey, 2021). 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7259300" y="8968898"/>
            <a:ext cx="2183979" cy="751215"/>
            <a:chOff x="0" y="0"/>
            <a:chExt cx="1181511" cy="4064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181512" cy="406400"/>
            </a:xfrm>
            <a:custGeom>
              <a:avLst/>
              <a:gdLst/>
              <a:ahLst/>
              <a:cxnLst/>
              <a:rect l="l" t="t" r="r" b="b"/>
              <a:pathLst>
                <a:path w="1181512" h="406400">
                  <a:moveTo>
                    <a:pt x="978312" y="0"/>
                  </a:moveTo>
                  <a:cubicBezTo>
                    <a:pt x="1090536" y="0"/>
                    <a:pt x="1181512" y="90976"/>
                    <a:pt x="1181512" y="203200"/>
                  </a:cubicBezTo>
                  <a:cubicBezTo>
                    <a:pt x="1181512" y="315424"/>
                    <a:pt x="1090536" y="406400"/>
                    <a:pt x="978312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1181511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6" name="AutoShape 6"/>
          <p:cNvSpPr/>
          <p:nvPr/>
        </p:nvSpPr>
        <p:spPr>
          <a:xfrm>
            <a:off x="1038225" y="3189278"/>
            <a:ext cx="1508747" cy="0"/>
          </a:xfrm>
          <a:prstGeom prst="line">
            <a:avLst/>
          </a:prstGeom>
          <a:ln w="123825" cap="flat">
            <a:gradFill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7" name="Group 7"/>
          <p:cNvGrpSpPr/>
          <p:nvPr/>
        </p:nvGrpSpPr>
        <p:grpSpPr>
          <a:xfrm>
            <a:off x="-122309" y="-197622"/>
            <a:ext cx="21064572" cy="1226322"/>
            <a:chOff x="0" y="0"/>
            <a:chExt cx="5547871" cy="322982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5547871" cy="322982"/>
            </a:xfrm>
            <a:custGeom>
              <a:avLst/>
              <a:gdLst/>
              <a:ahLst/>
              <a:cxnLst/>
              <a:rect l="l" t="t" r="r" b="b"/>
              <a:pathLst>
                <a:path w="5547871" h="322982">
                  <a:moveTo>
                    <a:pt x="0" y="0"/>
                  </a:moveTo>
                  <a:lnTo>
                    <a:pt x="5547871" y="0"/>
                  </a:lnTo>
                  <a:lnTo>
                    <a:pt x="5547871" y="322982"/>
                  </a:lnTo>
                  <a:lnTo>
                    <a:pt x="0" y="322982"/>
                  </a:lnTo>
                  <a:close/>
                </a:path>
              </a:pathLst>
            </a:custGeom>
            <a:solidFill>
              <a:srgbClr val="005DD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47625"/>
              <a:ext cx="5547871" cy="37060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17"/>
                </a:lnSpc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12906613" y="1792335"/>
            <a:ext cx="4762071" cy="7035692"/>
          </a:xfrm>
          <a:custGeom>
            <a:avLst/>
            <a:gdLst/>
            <a:ahLst/>
            <a:cxnLst/>
            <a:rect l="l" t="t" r="r" b="b"/>
            <a:pathLst>
              <a:path w="4762071" h="7035692">
                <a:moveTo>
                  <a:pt x="0" y="0"/>
                </a:moveTo>
                <a:lnTo>
                  <a:pt x="4762071" y="0"/>
                </a:lnTo>
                <a:lnTo>
                  <a:pt x="4762071" y="7035692"/>
                </a:lnTo>
                <a:lnTo>
                  <a:pt x="0" y="703569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TextBox 11"/>
          <p:cNvSpPr txBox="1"/>
          <p:nvPr/>
        </p:nvSpPr>
        <p:spPr>
          <a:xfrm>
            <a:off x="1028700" y="1718015"/>
            <a:ext cx="10969519" cy="11704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664"/>
              </a:lnSpc>
            </a:pPr>
            <a:r>
              <a:rPr lang="en-US" sz="9026" b="1">
                <a:solidFill>
                  <a:srgbClr val="000000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Marketing Strategy 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7668684" y="9105363"/>
            <a:ext cx="619316" cy="4306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61"/>
              </a:lnSpc>
              <a:spcBef>
                <a:spcPct val="0"/>
              </a:spcBef>
            </a:pPr>
            <a:r>
              <a:rPr lang="en-US" sz="2543" b="1">
                <a:solidFill>
                  <a:srgbClr val="FFFFFF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08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7259300" y="8968898"/>
            <a:ext cx="2183979" cy="751215"/>
            <a:chOff x="0" y="0"/>
            <a:chExt cx="1181511" cy="4064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181512" cy="406400"/>
            </a:xfrm>
            <a:custGeom>
              <a:avLst/>
              <a:gdLst/>
              <a:ahLst/>
              <a:cxnLst/>
              <a:rect l="l" t="t" r="r" b="b"/>
              <a:pathLst>
                <a:path w="1181512" h="406400">
                  <a:moveTo>
                    <a:pt x="978312" y="0"/>
                  </a:moveTo>
                  <a:cubicBezTo>
                    <a:pt x="1090536" y="0"/>
                    <a:pt x="1181512" y="90976"/>
                    <a:pt x="1181512" y="203200"/>
                  </a:cubicBezTo>
                  <a:cubicBezTo>
                    <a:pt x="1181512" y="315424"/>
                    <a:pt x="1090536" y="406400"/>
                    <a:pt x="978312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181511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" name="AutoShape 5"/>
          <p:cNvSpPr/>
          <p:nvPr/>
        </p:nvSpPr>
        <p:spPr>
          <a:xfrm>
            <a:off x="8389626" y="2622015"/>
            <a:ext cx="1508747" cy="0"/>
          </a:xfrm>
          <a:prstGeom prst="line">
            <a:avLst/>
          </a:prstGeom>
          <a:ln w="123825" cap="flat">
            <a:gradFill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6" name="Group 6"/>
          <p:cNvGrpSpPr/>
          <p:nvPr/>
        </p:nvGrpSpPr>
        <p:grpSpPr>
          <a:xfrm>
            <a:off x="16543521" y="808550"/>
            <a:ext cx="220150" cy="220150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17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6881092" y="808550"/>
            <a:ext cx="220150" cy="220150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17"/>
                </a:lnSpc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7218663" y="808550"/>
            <a:ext cx="220150" cy="220150"/>
            <a:chOff x="0" y="0"/>
            <a:chExt cx="812800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17"/>
                </a:lnSpc>
              </a:pPr>
              <a:endParaRPr/>
            </a:p>
          </p:txBody>
        </p:sp>
      </p:grpSp>
      <p:sp>
        <p:nvSpPr>
          <p:cNvPr id="15" name="Freeform 15"/>
          <p:cNvSpPr/>
          <p:nvPr/>
        </p:nvSpPr>
        <p:spPr>
          <a:xfrm>
            <a:off x="878756" y="2767876"/>
            <a:ext cx="5621180" cy="6768113"/>
          </a:xfrm>
          <a:custGeom>
            <a:avLst/>
            <a:gdLst/>
            <a:ahLst/>
            <a:cxnLst/>
            <a:rect l="l" t="t" r="r" b="b"/>
            <a:pathLst>
              <a:path w="5621180" h="6768113">
                <a:moveTo>
                  <a:pt x="0" y="0"/>
                </a:moveTo>
                <a:lnTo>
                  <a:pt x="5621180" y="0"/>
                </a:lnTo>
                <a:lnTo>
                  <a:pt x="5621180" y="6768113"/>
                </a:lnTo>
                <a:lnTo>
                  <a:pt x="0" y="676811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756" r="-8493" b="-19339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TextBox 16"/>
          <p:cNvSpPr txBox="1"/>
          <p:nvPr/>
        </p:nvSpPr>
        <p:spPr>
          <a:xfrm>
            <a:off x="4104703" y="595620"/>
            <a:ext cx="10078594" cy="16663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598"/>
              </a:lnSpc>
            </a:pPr>
            <a:r>
              <a:rPr lang="en-US" sz="5321" b="1">
                <a:solidFill>
                  <a:srgbClr val="000000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Operational Factors – Venue, Staffing &amp; Resources  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7668684" y="9105363"/>
            <a:ext cx="619316" cy="4306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61"/>
              </a:lnSpc>
              <a:spcBef>
                <a:spcPct val="0"/>
              </a:spcBef>
            </a:pPr>
            <a:r>
              <a:rPr lang="en-US" sz="2543" b="1">
                <a:solidFill>
                  <a:srgbClr val="FFFFFF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09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136929" y="3170036"/>
            <a:ext cx="9964313" cy="60866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96159" lvl="1" indent="-248080" algn="just">
              <a:lnSpc>
                <a:spcPts val="3056"/>
              </a:lnSpc>
              <a:buFont typeface="Arial"/>
              <a:buChar char="•"/>
            </a:pPr>
            <a:r>
              <a:rPr lang="en-US" sz="2298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Venue: Bute Park, Cardiff - memorable, green, core, accessible. </a:t>
            </a:r>
          </a:p>
          <a:p>
            <a:pPr marL="496159" lvl="1" indent="-248080" algn="just">
              <a:lnSpc>
                <a:spcPts val="3056"/>
              </a:lnSpc>
              <a:buFont typeface="Arial"/>
              <a:buChar char="•"/>
            </a:pPr>
            <a:r>
              <a:rPr lang="en-US" sz="2298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Free high space, access to water and infrastructure for medium-sized events </a:t>
            </a:r>
          </a:p>
          <a:p>
            <a:pPr marL="496159" lvl="1" indent="-248080" algn="just">
              <a:lnSpc>
                <a:spcPts val="3056"/>
              </a:lnSpc>
              <a:buFont typeface="Arial"/>
              <a:buChar char="•"/>
            </a:pPr>
            <a:r>
              <a:rPr lang="en-US" sz="2298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Cardiff Council already offers sustainable use for the park as far as festivals are concerned (Fox, 2014). </a:t>
            </a:r>
          </a:p>
          <a:p>
            <a:pPr marL="496159" lvl="1" indent="-248080" algn="just">
              <a:lnSpc>
                <a:spcPts val="3056"/>
              </a:lnSpc>
              <a:buFont typeface="Arial"/>
              <a:buChar char="•"/>
            </a:pPr>
            <a:r>
              <a:rPr lang="en-US" sz="2298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Needs: Sustainable toilets, greywater system, volunteer for waste (on-site) (Osazefua, 2019)</a:t>
            </a:r>
          </a:p>
          <a:p>
            <a:pPr marL="496159" lvl="1" indent="-248080" algn="just">
              <a:lnSpc>
                <a:spcPts val="3056"/>
              </a:lnSpc>
              <a:buFont typeface="Arial"/>
              <a:buChar char="•"/>
            </a:pPr>
            <a:r>
              <a:rPr lang="en-US" sz="2298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Footfall is enhanced from students and tourists around the central Cardiff area through location (Getz and Page, 2019). </a:t>
            </a:r>
          </a:p>
          <a:p>
            <a:pPr marL="496159" lvl="1" indent="-248080" algn="just">
              <a:lnSpc>
                <a:spcPts val="3056"/>
              </a:lnSpc>
              <a:buFont typeface="Arial"/>
              <a:buChar char="•"/>
            </a:pPr>
            <a:r>
              <a:rPr lang="en-US" sz="2298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30+ volunteers were hired from local universities, charities and Croeso partners. </a:t>
            </a:r>
          </a:p>
          <a:p>
            <a:pPr marL="496159" lvl="1" indent="-248080" algn="just">
              <a:lnSpc>
                <a:spcPts val="3056"/>
              </a:lnSpc>
              <a:buFont typeface="Arial"/>
              <a:buChar char="•"/>
            </a:pPr>
            <a:r>
              <a:rPr lang="en-US" sz="2298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Banners and bunting (if reusable) and low-energy lighting if needed (Fox, 2014). </a:t>
            </a:r>
          </a:p>
          <a:p>
            <a:pPr marL="496159" lvl="1" indent="-248080" algn="just">
              <a:lnSpc>
                <a:spcPts val="3056"/>
              </a:lnSpc>
              <a:buFont typeface="Arial"/>
              <a:buChar char="•"/>
            </a:pPr>
            <a:r>
              <a:rPr lang="en-US" sz="2298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Each vendor complies with zero-plastic, compostable packaging guidelines (Stern and Britain, 2007). </a:t>
            </a:r>
          </a:p>
          <a:p>
            <a:pPr marL="496159" lvl="1" indent="-248080" algn="just">
              <a:lnSpc>
                <a:spcPts val="3056"/>
              </a:lnSpc>
              <a:buFont typeface="Arial"/>
              <a:buChar char="•"/>
            </a:pPr>
            <a:r>
              <a:rPr lang="en-US" sz="2298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Workshops use only recycled or natural materials.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04EE1">
                <a:alpha val="100000"/>
              </a:srgbClr>
            </a:gs>
            <a:gs pos="100000">
              <a:srgbClr val="009FC2">
                <a:alpha val="100000"/>
              </a:srgbClr>
            </a:gs>
          </a:gsLst>
          <a:path path="circle">
            <a:fillToRect r="100000" b="100000"/>
          </a:path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7259300" y="8968898"/>
            <a:ext cx="2183979" cy="751215"/>
            <a:chOff x="0" y="0"/>
            <a:chExt cx="1181511" cy="4064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181512" cy="406400"/>
            </a:xfrm>
            <a:custGeom>
              <a:avLst/>
              <a:gdLst/>
              <a:ahLst/>
              <a:cxnLst/>
              <a:rect l="l" t="t" r="r" b="b"/>
              <a:pathLst>
                <a:path w="1181512" h="406400">
                  <a:moveTo>
                    <a:pt x="978312" y="0"/>
                  </a:moveTo>
                  <a:cubicBezTo>
                    <a:pt x="1090536" y="0"/>
                    <a:pt x="1181512" y="90976"/>
                    <a:pt x="1181512" y="203200"/>
                  </a:cubicBezTo>
                  <a:cubicBezTo>
                    <a:pt x="1181512" y="315424"/>
                    <a:pt x="1090536" y="406400"/>
                    <a:pt x="978312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181511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" name="AutoShape 5"/>
          <p:cNvSpPr/>
          <p:nvPr/>
        </p:nvSpPr>
        <p:spPr>
          <a:xfrm>
            <a:off x="917230" y="1937242"/>
            <a:ext cx="16230600" cy="0"/>
          </a:xfrm>
          <a:prstGeom prst="line">
            <a:avLst/>
          </a:prstGeom>
          <a:ln w="3810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6" name="AutoShape 6"/>
          <p:cNvSpPr/>
          <p:nvPr/>
        </p:nvSpPr>
        <p:spPr>
          <a:xfrm>
            <a:off x="1091357" y="8858409"/>
            <a:ext cx="16230600" cy="0"/>
          </a:xfrm>
          <a:prstGeom prst="line">
            <a:avLst/>
          </a:prstGeom>
          <a:ln w="3810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7" name="Group 7"/>
          <p:cNvGrpSpPr/>
          <p:nvPr/>
        </p:nvGrpSpPr>
        <p:grpSpPr>
          <a:xfrm>
            <a:off x="16543521" y="808550"/>
            <a:ext cx="220150" cy="220150"/>
            <a:chOff x="0" y="0"/>
            <a:chExt cx="812800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17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6881092" y="808550"/>
            <a:ext cx="220150" cy="220150"/>
            <a:chOff x="0" y="0"/>
            <a:chExt cx="812800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17"/>
                </a:lnSpc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17218663" y="808550"/>
            <a:ext cx="220150" cy="220150"/>
            <a:chOff x="0" y="0"/>
            <a:chExt cx="812800" cy="81280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17"/>
                </a:lnSpc>
              </a:pPr>
              <a:endParaRPr/>
            </a:p>
          </p:txBody>
        </p:sp>
      </p:grpSp>
      <p:sp>
        <p:nvSpPr>
          <p:cNvPr id="16" name="TextBox 16"/>
          <p:cNvSpPr txBox="1"/>
          <p:nvPr/>
        </p:nvSpPr>
        <p:spPr>
          <a:xfrm>
            <a:off x="1797705" y="3724886"/>
            <a:ext cx="7090172" cy="27896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17"/>
              </a:lnSpc>
            </a:pPr>
            <a:r>
              <a:rPr lang="en-US" sz="2298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Revenue Sources: </a:t>
            </a:r>
          </a:p>
          <a:p>
            <a:pPr marL="496159" lvl="1" indent="-248080" algn="l">
              <a:lnSpc>
                <a:spcPts val="3217"/>
              </a:lnSpc>
              <a:buFont typeface="Arial"/>
              <a:buChar char="•"/>
            </a:pPr>
            <a:r>
              <a:rPr lang="en-US" sz="2298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Exhibitor/Vendor Fees: £3,000 </a:t>
            </a:r>
          </a:p>
          <a:p>
            <a:pPr marL="496159" lvl="1" indent="-248080" algn="l">
              <a:lnSpc>
                <a:spcPts val="3217"/>
              </a:lnSpc>
              <a:buFont typeface="Arial"/>
              <a:buChar char="•"/>
            </a:pPr>
            <a:r>
              <a:rPr lang="en-US" sz="2298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Grants (e.g., Arts Council, Welsh Gov): £4,000 </a:t>
            </a:r>
          </a:p>
          <a:p>
            <a:pPr marL="496159" lvl="1" indent="-248080" algn="l">
              <a:lnSpc>
                <a:spcPts val="3217"/>
              </a:lnSpc>
              <a:buFont typeface="Arial"/>
              <a:buChar char="•"/>
            </a:pPr>
            <a:r>
              <a:rPr lang="en-US" sz="2298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Sponsorships (e.g., Welsh Water, Co-op): £5,000 </a:t>
            </a:r>
          </a:p>
          <a:p>
            <a:pPr marL="496159" lvl="1" indent="-248080" algn="l">
              <a:lnSpc>
                <a:spcPts val="3217"/>
              </a:lnSpc>
              <a:buFont typeface="Arial"/>
              <a:buChar char="•"/>
            </a:pPr>
            <a:r>
              <a:rPr lang="en-US" sz="2298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Donations / Entry by Contribution: £2,000 </a:t>
            </a:r>
          </a:p>
          <a:p>
            <a:pPr marL="496159" lvl="1" indent="-248080" algn="l">
              <a:lnSpc>
                <a:spcPts val="3217"/>
              </a:lnSpc>
              <a:buFont typeface="Arial"/>
              <a:buChar char="•"/>
            </a:pPr>
            <a:r>
              <a:rPr lang="en-US" sz="2298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Total Income: £14,000 </a:t>
            </a:r>
          </a:p>
          <a:p>
            <a:pPr marL="496159" lvl="1" indent="-248080" algn="l">
              <a:lnSpc>
                <a:spcPts val="3217"/>
              </a:lnSpc>
              <a:buFont typeface="Arial"/>
              <a:buChar char="•"/>
            </a:pPr>
            <a:r>
              <a:rPr lang="en-US" sz="2298">
                <a:solidFill>
                  <a:srgbClr val="FFFFFF"/>
                </a:solidFill>
                <a:latin typeface="DM Sans"/>
                <a:ea typeface="DM Sans"/>
                <a:cs typeface="DM Sans"/>
                <a:sym typeface="DM Sans"/>
              </a:rPr>
              <a:t>Projected Surplus: £800 – ensures no loss  </a:t>
            </a:r>
          </a:p>
        </p:txBody>
      </p:sp>
      <p:sp>
        <p:nvSpPr>
          <p:cNvPr id="17" name="Freeform 17"/>
          <p:cNvSpPr/>
          <p:nvPr/>
        </p:nvSpPr>
        <p:spPr>
          <a:xfrm>
            <a:off x="10472531" y="2855492"/>
            <a:ext cx="6966281" cy="5259197"/>
          </a:xfrm>
          <a:custGeom>
            <a:avLst/>
            <a:gdLst/>
            <a:ahLst/>
            <a:cxnLst/>
            <a:rect l="l" t="t" r="r" b="b"/>
            <a:pathLst>
              <a:path w="6966281" h="5259197">
                <a:moveTo>
                  <a:pt x="0" y="0"/>
                </a:moveTo>
                <a:lnTo>
                  <a:pt x="6966281" y="0"/>
                </a:lnTo>
                <a:lnTo>
                  <a:pt x="6966281" y="5259197"/>
                </a:lnTo>
                <a:lnTo>
                  <a:pt x="0" y="525919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TextBox 18"/>
          <p:cNvSpPr txBox="1"/>
          <p:nvPr/>
        </p:nvSpPr>
        <p:spPr>
          <a:xfrm>
            <a:off x="17668684" y="9105363"/>
            <a:ext cx="619316" cy="4306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61"/>
              </a:lnSpc>
              <a:spcBef>
                <a:spcPct val="0"/>
              </a:spcBef>
            </a:pPr>
            <a:r>
              <a:rPr lang="en-US" sz="2543" b="1">
                <a:solidFill>
                  <a:srgbClr val="005DDB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10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766718" y="1024443"/>
            <a:ext cx="6754564" cy="7055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37"/>
              </a:lnSpc>
              <a:spcBef>
                <a:spcPct val="0"/>
              </a:spcBef>
            </a:pPr>
            <a:r>
              <a:rPr lang="en-US" sz="4098" b="1">
                <a:solidFill>
                  <a:srgbClr val="FFFFFF"/>
                </a:solidFill>
                <a:latin typeface="DM Sans Bold"/>
                <a:ea typeface="DM Sans Bold"/>
                <a:cs typeface="DM Sans Bold"/>
                <a:sym typeface="DM Sans Bold"/>
              </a:rPr>
              <a:t>Financial Factors – Budget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7259300" y="8968898"/>
            <a:ext cx="2183979" cy="751215"/>
            <a:chOff x="0" y="0"/>
            <a:chExt cx="1181511" cy="4064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181512" cy="406400"/>
            </a:xfrm>
            <a:custGeom>
              <a:avLst/>
              <a:gdLst/>
              <a:ahLst/>
              <a:cxnLst/>
              <a:rect l="l" t="t" r="r" b="b"/>
              <a:pathLst>
                <a:path w="1181512" h="406400">
                  <a:moveTo>
                    <a:pt x="978312" y="0"/>
                  </a:moveTo>
                  <a:cubicBezTo>
                    <a:pt x="1090536" y="0"/>
                    <a:pt x="1181512" y="90976"/>
                    <a:pt x="1181512" y="203200"/>
                  </a:cubicBezTo>
                  <a:cubicBezTo>
                    <a:pt x="1181512" y="315424"/>
                    <a:pt x="1090536" y="406400"/>
                    <a:pt x="978312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181511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" name="AutoShape 5"/>
          <p:cNvSpPr/>
          <p:nvPr/>
        </p:nvSpPr>
        <p:spPr>
          <a:xfrm>
            <a:off x="1461278" y="2233679"/>
            <a:ext cx="1508747" cy="0"/>
          </a:xfrm>
          <a:prstGeom prst="line">
            <a:avLst/>
          </a:prstGeom>
          <a:ln w="123825" cap="flat">
            <a:gradFill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6" name="Group 6"/>
          <p:cNvGrpSpPr/>
          <p:nvPr/>
        </p:nvGrpSpPr>
        <p:grpSpPr>
          <a:xfrm>
            <a:off x="16543521" y="808550"/>
            <a:ext cx="220150" cy="220150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17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6881092" y="808550"/>
            <a:ext cx="220150" cy="220150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17"/>
                </a:lnSpc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7218663" y="808550"/>
            <a:ext cx="220150" cy="220150"/>
            <a:chOff x="0" y="0"/>
            <a:chExt cx="812800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17"/>
                </a:lnSpc>
              </a:pPr>
              <a:endParaRPr/>
            </a:p>
          </p:txBody>
        </p:sp>
      </p:grpSp>
      <p:sp>
        <p:nvSpPr>
          <p:cNvPr id="15" name="Freeform 15"/>
          <p:cNvSpPr/>
          <p:nvPr/>
        </p:nvSpPr>
        <p:spPr>
          <a:xfrm>
            <a:off x="2799710" y="5435687"/>
            <a:ext cx="12975790" cy="3908801"/>
          </a:xfrm>
          <a:custGeom>
            <a:avLst/>
            <a:gdLst/>
            <a:ahLst/>
            <a:cxnLst/>
            <a:rect l="l" t="t" r="r" b="b"/>
            <a:pathLst>
              <a:path w="12975790" h="3908801">
                <a:moveTo>
                  <a:pt x="0" y="0"/>
                </a:moveTo>
                <a:lnTo>
                  <a:pt x="12975790" y="0"/>
                </a:lnTo>
                <a:lnTo>
                  <a:pt x="12975790" y="3908801"/>
                </a:lnTo>
                <a:lnTo>
                  <a:pt x="0" y="390880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TextBox 16"/>
          <p:cNvSpPr txBox="1"/>
          <p:nvPr/>
        </p:nvSpPr>
        <p:spPr>
          <a:xfrm>
            <a:off x="1461278" y="1009650"/>
            <a:ext cx="10078594" cy="8206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598"/>
              </a:lnSpc>
            </a:pPr>
            <a:r>
              <a:rPr lang="en-US" sz="5321" b="1">
                <a:solidFill>
                  <a:srgbClr val="000000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Feasibility Summary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7668684" y="9105363"/>
            <a:ext cx="619316" cy="4306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61"/>
              </a:lnSpc>
              <a:spcBef>
                <a:spcPct val="0"/>
              </a:spcBef>
            </a:pPr>
            <a:r>
              <a:rPr lang="en-US" sz="2543" b="1">
                <a:solidFill>
                  <a:srgbClr val="FFFFFF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11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61278" y="2608441"/>
            <a:ext cx="15091920" cy="26576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96159" lvl="1" indent="-248080" algn="just">
              <a:lnSpc>
                <a:spcPts val="3056"/>
              </a:lnSpc>
              <a:buFont typeface="Arial"/>
              <a:buChar char="•"/>
            </a:pPr>
            <a:r>
              <a:rPr lang="en-US" sz="2298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Green Horizons is operationally feasible, financially healthy and audience-ready. </a:t>
            </a:r>
          </a:p>
          <a:p>
            <a:pPr marL="496159" lvl="1" indent="-248080" algn="just">
              <a:lnSpc>
                <a:spcPts val="3056"/>
              </a:lnSpc>
              <a:buFont typeface="Arial"/>
              <a:buChar char="•"/>
            </a:pPr>
            <a:r>
              <a:rPr lang="en-US" sz="2298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Serves local needs for education in sustainability and events, inclusive. </a:t>
            </a:r>
          </a:p>
          <a:p>
            <a:pPr marL="496159" lvl="1" indent="-248080" algn="just">
              <a:lnSpc>
                <a:spcPts val="3056"/>
              </a:lnSpc>
              <a:buFont typeface="Arial"/>
              <a:buChar char="•"/>
            </a:pPr>
            <a:r>
              <a:rPr lang="en-US" sz="2298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Good cultural and strategic alignment with Year of Croeso 2025 (Hoffman, 2015) </a:t>
            </a:r>
          </a:p>
          <a:p>
            <a:pPr marL="496159" lvl="1" indent="-248080" algn="just">
              <a:lnSpc>
                <a:spcPts val="3056"/>
              </a:lnSpc>
              <a:buFont typeface="Arial"/>
              <a:buChar char="•"/>
            </a:pPr>
            <a:r>
              <a:rPr lang="en-US" sz="2298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Cardiff’s strength in public transport, nature and diversity is used </a:t>
            </a:r>
          </a:p>
          <a:p>
            <a:pPr marL="496159" lvl="1" indent="-248080" algn="just">
              <a:lnSpc>
                <a:spcPts val="3056"/>
              </a:lnSpc>
              <a:buFont typeface="Arial"/>
              <a:buChar char="•"/>
            </a:pPr>
            <a:r>
              <a:rPr lang="en-US" sz="2298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Appropriate to tourism and climate strategies in Wales (Sparks, 2014) </a:t>
            </a:r>
          </a:p>
          <a:p>
            <a:pPr marL="496159" lvl="1" indent="-248080" algn="just">
              <a:lnSpc>
                <a:spcPts val="3056"/>
              </a:lnSpc>
              <a:buFont typeface="Arial"/>
              <a:buChar char="•"/>
            </a:pPr>
            <a:r>
              <a:rPr lang="en-US" sz="2298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Shows that sustainability festivals can be cheap and high-impact (Ogutu et al., 2023). </a:t>
            </a:r>
          </a:p>
          <a:p>
            <a:pPr algn="just">
              <a:lnSpc>
                <a:spcPts val="3056"/>
              </a:lnSpc>
            </a:pPr>
            <a:endParaRPr lang="en-US" sz="2298">
              <a:solidFill>
                <a:srgbClr val="000000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7259300" y="8968898"/>
            <a:ext cx="2183979" cy="751215"/>
            <a:chOff x="0" y="0"/>
            <a:chExt cx="1181511" cy="4064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181512" cy="406400"/>
            </a:xfrm>
            <a:custGeom>
              <a:avLst/>
              <a:gdLst/>
              <a:ahLst/>
              <a:cxnLst/>
              <a:rect l="l" t="t" r="r" b="b"/>
              <a:pathLst>
                <a:path w="1181512" h="406400">
                  <a:moveTo>
                    <a:pt x="978312" y="0"/>
                  </a:moveTo>
                  <a:cubicBezTo>
                    <a:pt x="1090536" y="0"/>
                    <a:pt x="1181512" y="90976"/>
                    <a:pt x="1181512" y="203200"/>
                  </a:cubicBezTo>
                  <a:cubicBezTo>
                    <a:pt x="1181512" y="315424"/>
                    <a:pt x="1090536" y="406400"/>
                    <a:pt x="978312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181511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" name="AutoShape 5"/>
          <p:cNvSpPr/>
          <p:nvPr/>
        </p:nvSpPr>
        <p:spPr>
          <a:xfrm>
            <a:off x="1477202" y="1771876"/>
            <a:ext cx="1508747" cy="0"/>
          </a:xfrm>
          <a:prstGeom prst="line">
            <a:avLst/>
          </a:prstGeom>
          <a:ln w="123825" cap="flat">
            <a:gradFill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6" name="Group 6"/>
          <p:cNvGrpSpPr/>
          <p:nvPr/>
        </p:nvGrpSpPr>
        <p:grpSpPr>
          <a:xfrm>
            <a:off x="16543521" y="808550"/>
            <a:ext cx="220150" cy="220150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17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6881092" y="808550"/>
            <a:ext cx="220150" cy="220150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17"/>
                </a:lnSpc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7218663" y="808550"/>
            <a:ext cx="220150" cy="220150"/>
            <a:chOff x="0" y="0"/>
            <a:chExt cx="812800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4EE1">
                    <a:alpha val="100000"/>
                  </a:srgbClr>
                </a:gs>
                <a:gs pos="100000">
                  <a:srgbClr val="009FC2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17"/>
                </a:lnSpc>
              </a:pPr>
              <a:endParaRPr/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1477202" y="547847"/>
            <a:ext cx="10078594" cy="8206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598"/>
              </a:lnSpc>
            </a:pPr>
            <a:r>
              <a:rPr lang="en-US" sz="5321" b="1">
                <a:solidFill>
                  <a:srgbClr val="000000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References: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7668684" y="9105363"/>
            <a:ext cx="619316" cy="4306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61"/>
              </a:lnSpc>
              <a:spcBef>
                <a:spcPct val="0"/>
              </a:spcBef>
            </a:pPr>
            <a:r>
              <a:rPr lang="en-US" sz="2543" b="1">
                <a:solidFill>
                  <a:srgbClr val="FFFFFF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12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477202" y="2096357"/>
            <a:ext cx="13924306" cy="71619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154863" lvl="1" indent="-77431" algn="just">
              <a:lnSpc>
                <a:spcPts val="953"/>
              </a:lnSpc>
              <a:buFont typeface="Arial"/>
              <a:buChar char="•"/>
            </a:pPr>
            <a:r>
              <a:rPr lang="en-US" sz="717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A Greener Future (2024) Sustainable Events Toolkit [Online] Available at: </a:t>
            </a:r>
            <a:r>
              <a:rPr lang="en-US" sz="717" u="sng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  <a:hlinkClick r:id="rId2" tooltip="https://www.agreenerfuture.com"/>
              </a:rPr>
              <a:t>Green Horizons is operationally feasible, financially healthy and audience-ready. </a:t>
            </a:r>
          </a:p>
          <a:p>
            <a:pPr marL="154863" lvl="1" indent="-77431" algn="just">
              <a:lnSpc>
                <a:spcPts val="953"/>
              </a:lnSpc>
              <a:buFont typeface="Arial"/>
              <a:buChar char="•"/>
            </a:pPr>
            <a:r>
              <a:rPr lang="en-US" sz="717" u="sng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  <a:hlinkClick r:id="rId2" tooltip="https://www.agreenerfuture.com"/>
              </a:rPr>
              <a:t>Serves local needs for education in sustainability and events, inclusive. </a:t>
            </a:r>
          </a:p>
          <a:p>
            <a:pPr marL="154863" lvl="1" indent="-77431" algn="just">
              <a:lnSpc>
                <a:spcPts val="953"/>
              </a:lnSpc>
              <a:buFont typeface="Arial"/>
              <a:buChar char="•"/>
            </a:pPr>
            <a:r>
              <a:rPr lang="en-US" sz="717" u="sng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  <a:hlinkClick r:id="rId2" tooltip="https://www.agreenerfuture.com"/>
              </a:rPr>
              <a:t>Good cultural and strategic alignment with Year of Croeso 2025 (Hoffman, 2015) </a:t>
            </a:r>
          </a:p>
          <a:p>
            <a:pPr marL="154863" lvl="1" indent="-77431" algn="just">
              <a:lnSpc>
                <a:spcPts val="953"/>
              </a:lnSpc>
              <a:buFont typeface="Arial"/>
              <a:buChar char="•"/>
            </a:pPr>
            <a:r>
              <a:rPr lang="en-US" sz="717" u="sng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  <a:hlinkClick r:id="rId2" tooltip="https://www.agreenerfuture.com"/>
              </a:rPr>
              <a:t>Cardiff’s strength in public transport, nature and diversity is used </a:t>
            </a:r>
          </a:p>
          <a:p>
            <a:pPr marL="154863" lvl="1" indent="-77431" algn="just">
              <a:lnSpc>
                <a:spcPts val="953"/>
              </a:lnSpc>
              <a:buFont typeface="Arial"/>
              <a:buChar char="•"/>
            </a:pPr>
            <a:r>
              <a:rPr lang="en-US" sz="717" u="sng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  <a:hlinkClick r:id="rId2" tooltip="https://www.agreenerfuture.com"/>
              </a:rPr>
              <a:t>Appropriate to tourism and climate strategies in Wales (Sparks, 2014) </a:t>
            </a:r>
          </a:p>
          <a:p>
            <a:pPr marL="154863" lvl="1" indent="-77431" algn="just">
              <a:lnSpc>
                <a:spcPts val="953"/>
              </a:lnSpc>
              <a:buFont typeface="Arial"/>
              <a:buChar char="•"/>
            </a:pPr>
            <a:r>
              <a:rPr lang="en-US" sz="717" u="sng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  <a:hlinkClick r:id="rId2" tooltip="https://www.agreenerfuture.com"/>
              </a:rPr>
              <a:t>Shows that sustainability festivals can be cheap and high-impact (Ogutu et al., 2023). </a:t>
            </a:r>
          </a:p>
          <a:p>
            <a:pPr marL="154863" lvl="1" indent="-77431" algn="just">
              <a:lnSpc>
                <a:spcPts val="953"/>
              </a:lnSpc>
              <a:buFont typeface="Arial"/>
              <a:buChar char="•"/>
            </a:pPr>
            <a:r>
              <a:rPr lang="en-US" sz="717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 [Accessed: 9 May 2025].</a:t>
            </a:r>
          </a:p>
          <a:p>
            <a:pPr marL="154863" lvl="1" indent="-77431" algn="just">
              <a:lnSpc>
                <a:spcPts val="953"/>
              </a:lnSpc>
              <a:buFont typeface="Arial"/>
              <a:buChar char="•"/>
            </a:pPr>
            <a:r>
              <a:rPr lang="en-US" sz="717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Bocken, N.M.P. and Short, S.W. (2020) 'Sustainability and Competitive Advantage: Case Studies from the Banking Sector'. Journal of Business Ethics. pp. 89-102.</a:t>
            </a:r>
          </a:p>
          <a:p>
            <a:pPr marL="154863" lvl="1" indent="-77431" algn="just">
              <a:lnSpc>
                <a:spcPts val="953"/>
              </a:lnSpc>
              <a:buFont typeface="Arial"/>
              <a:buChar char="•"/>
            </a:pPr>
            <a:r>
              <a:rPr lang="en-US" sz="717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Bowdin, G., Allen, J., O'Toole, W., Harris, R. and McDonnell, I. (2011) Events Management. London: Routledge.</a:t>
            </a:r>
          </a:p>
          <a:p>
            <a:pPr marL="154863" lvl="1" indent="-77431" algn="just">
              <a:lnSpc>
                <a:spcPts val="953"/>
              </a:lnSpc>
              <a:buFont typeface="Arial"/>
              <a:buChar char="•"/>
            </a:pPr>
            <a:r>
              <a:rPr lang="en-US" sz="717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Cameron, E. and Green, M. (2019) Making Sense of Change Management: A Complete Guide to the Models, Tools and Techniques of Organizational Change. London: Kogan Page.</a:t>
            </a:r>
          </a:p>
          <a:p>
            <a:pPr marL="154863" lvl="1" indent="-77431" algn="just">
              <a:lnSpc>
                <a:spcPts val="953"/>
              </a:lnSpc>
              <a:buFont typeface="Arial"/>
              <a:buChar char="•"/>
            </a:pPr>
            <a:r>
              <a:rPr lang="en-US" sz="717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Cardiff Council (2024) Event Planning Guidelines for Bute Park [Online] Available at: </a:t>
            </a:r>
            <a:r>
              <a:rPr lang="en-US" sz="717" u="sng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  <a:hlinkClick r:id="rId3" tooltip="https://www.cardiff.gov.uk"/>
              </a:rPr>
              <a:t>Green Horizons is operationally feasible, financially healthy and audience-ready. </a:t>
            </a:r>
          </a:p>
          <a:p>
            <a:pPr marL="154863" lvl="1" indent="-77431" algn="just">
              <a:lnSpc>
                <a:spcPts val="953"/>
              </a:lnSpc>
              <a:buFont typeface="Arial"/>
              <a:buChar char="•"/>
            </a:pPr>
            <a:r>
              <a:rPr lang="en-US" sz="717" u="sng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  <a:hlinkClick r:id="rId3" tooltip="https://www.cardiff.gov.uk"/>
              </a:rPr>
              <a:t>Serves local needs for education in sustainability and events, inclusive. </a:t>
            </a:r>
          </a:p>
          <a:p>
            <a:pPr marL="154863" lvl="1" indent="-77431" algn="just">
              <a:lnSpc>
                <a:spcPts val="953"/>
              </a:lnSpc>
              <a:buFont typeface="Arial"/>
              <a:buChar char="•"/>
            </a:pPr>
            <a:r>
              <a:rPr lang="en-US" sz="717" u="sng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  <a:hlinkClick r:id="rId3" tooltip="https://www.cardiff.gov.uk"/>
              </a:rPr>
              <a:t>Good cultural and strategic alignment with Year of Croeso 2025 (Hoffman, 2015) </a:t>
            </a:r>
          </a:p>
          <a:p>
            <a:pPr marL="154863" lvl="1" indent="-77431" algn="just">
              <a:lnSpc>
                <a:spcPts val="953"/>
              </a:lnSpc>
              <a:buFont typeface="Arial"/>
              <a:buChar char="•"/>
            </a:pPr>
            <a:r>
              <a:rPr lang="en-US" sz="717" u="sng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  <a:hlinkClick r:id="rId3" tooltip="https://www.cardiff.gov.uk"/>
              </a:rPr>
              <a:t>Cardiff’s strength in public transport, nature and diversity is used </a:t>
            </a:r>
          </a:p>
          <a:p>
            <a:pPr marL="154863" lvl="1" indent="-77431" algn="just">
              <a:lnSpc>
                <a:spcPts val="953"/>
              </a:lnSpc>
              <a:buFont typeface="Arial"/>
              <a:buChar char="•"/>
            </a:pPr>
            <a:r>
              <a:rPr lang="en-US" sz="717" u="sng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  <a:hlinkClick r:id="rId3" tooltip="https://www.cardiff.gov.uk"/>
              </a:rPr>
              <a:t>Appropriate to tourism and climate strategies in Wales (Sparks, 2014) </a:t>
            </a:r>
          </a:p>
          <a:p>
            <a:pPr marL="154863" lvl="1" indent="-77431" algn="just">
              <a:lnSpc>
                <a:spcPts val="953"/>
              </a:lnSpc>
              <a:buFont typeface="Arial"/>
              <a:buChar char="•"/>
            </a:pPr>
            <a:r>
              <a:rPr lang="en-US" sz="717" u="sng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  <a:hlinkClick r:id="rId3" tooltip="https://www.cardiff.gov.uk"/>
              </a:rPr>
              <a:t>Shows that sustainability festivals can be cheap and high-impact (Ogutu et al., 2023). </a:t>
            </a:r>
          </a:p>
          <a:p>
            <a:pPr marL="154863" lvl="1" indent="-77431" algn="just">
              <a:lnSpc>
                <a:spcPts val="953"/>
              </a:lnSpc>
              <a:buFont typeface="Arial"/>
              <a:buChar char="•"/>
            </a:pPr>
            <a:r>
              <a:rPr lang="en-US" sz="717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 [Accessed: 9 May 2025].</a:t>
            </a:r>
          </a:p>
          <a:p>
            <a:pPr marL="154863" lvl="1" indent="-77431" algn="just">
              <a:lnSpc>
                <a:spcPts val="953"/>
              </a:lnSpc>
              <a:buFont typeface="Arial"/>
              <a:buChar char="•"/>
            </a:pPr>
            <a:r>
              <a:rPr lang="en-US" sz="717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Esgrid (2024) Corporate Governance for Sustainable Business Practices [Online] Available at: </a:t>
            </a:r>
            <a:r>
              <a:rPr lang="en-US" sz="717" u="sng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  <a:hlinkClick r:id="rId4" tooltip="https://esgrid.com/blog/corporate-governance"/>
              </a:rPr>
              <a:t>Green Horizons is operationally feasible, financially healthy and audience-ready. </a:t>
            </a:r>
          </a:p>
          <a:p>
            <a:pPr marL="154863" lvl="1" indent="-77431" algn="just">
              <a:lnSpc>
                <a:spcPts val="953"/>
              </a:lnSpc>
              <a:buFont typeface="Arial"/>
              <a:buChar char="•"/>
            </a:pPr>
            <a:r>
              <a:rPr lang="en-US" sz="717" u="sng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  <a:hlinkClick r:id="rId4" tooltip="https://esgrid.com/blog/corporate-governance"/>
              </a:rPr>
              <a:t>Serves local needs for education in sustainability and events, inclusive. </a:t>
            </a:r>
          </a:p>
          <a:p>
            <a:pPr marL="154863" lvl="1" indent="-77431" algn="just">
              <a:lnSpc>
                <a:spcPts val="953"/>
              </a:lnSpc>
              <a:buFont typeface="Arial"/>
              <a:buChar char="•"/>
            </a:pPr>
            <a:r>
              <a:rPr lang="en-US" sz="717" u="sng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  <a:hlinkClick r:id="rId4" tooltip="https://esgrid.com/blog/corporate-governance"/>
              </a:rPr>
              <a:t>Good cultural and strategic alignment with Year of Croeso 2025 (Hoffman, 2015) </a:t>
            </a:r>
          </a:p>
          <a:p>
            <a:pPr marL="154863" lvl="1" indent="-77431" algn="just">
              <a:lnSpc>
                <a:spcPts val="953"/>
              </a:lnSpc>
              <a:buFont typeface="Arial"/>
              <a:buChar char="•"/>
            </a:pPr>
            <a:r>
              <a:rPr lang="en-US" sz="717" u="sng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  <a:hlinkClick r:id="rId4" tooltip="https://esgrid.com/blog/corporate-governance"/>
              </a:rPr>
              <a:t>Cardiff’s strength in public transport, nature and diversity is used </a:t>
            </a:r>
          </a:p>
          <a:p>
            <a:pPr marL="154863" lvl="1" indent="-77431" algn="just">
              <a:lnSpc>
                <a:spcPts val="953"/>
              </a:lnSpc>
              <a:buFont typeface="Arial"/>
              <a:buChar char="•"/>
            </a:pPr>
            <a:r>
              <a:rPr lang="en-US" sz="717" u="sng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  <a:hlinkClick r:id="rId4" tooltip="https://esgrid.com/blog/corporate-governance"/>
              </a:rPr>
              <a:t>Appropriate to tourism and climate strategies in Wales (Sparks, 2014) </a:t>
            </a:r>
          </a:p>
          <a:p>
            <a:pPr marL="154863" lvl="1" indent="-77431" algn="just">
              <a:lnSpc>
                <a:spcPts val="953"/>
              </a:lnSpc>
              <a:buFont typeface="Arial"/>
              <a:buChar char="•"/>
            </a:pPr>
            <a:r>
              <a:rPr lang="en-US" sz="717" u="sng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  <a:hlinkClick r:id="rId4" tooltip="https://esgrid.com/blog/corporate-governance"/>
              </a:rPr>
              <a:t>Shows that sustainability festivals can be cheap and high-impact (Ogutu et al., 2023). </a:t>
            </a:r>
          </a:p>
          <a:p>
            <a:pPr marL="154863" lvl="1" indent="-77431" algn="just">
              <a:lnSpc>
                <a:spcPts val="953"/>
              </a:lnSpc>
              <a:buFont typeface="Arial"/>
              <a:buChar char="•"/>
            </a:pPr>
            <a:r>
              <a:rPr lang="en-US" sz="717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 [Accessed: 24 April 2025].</a:t>
            </a:r>
          </a:p>
          <a:p>
            <a:pPr marL="154863" lvl="1" indent="-77431" algn="just">
              <a:lnSpc>
                <a:spcPts val="953"/>
              </a:lnSpc>
              <a:buFont typeface="Arial"/>
              <a:buChar char="•"/>
            </a:pPr>
            <a:r>
              <a:rPr lang="en-US" sz="717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Estanyol, E. (2022) 'Traditional festivals and COVID-19: Event management and digitalization in times of physical distancing'. Event Management. pp. 647-659.</a:t>
            </a:r>
          </a:p>
          <a:p>
            <a:pPr marL="154863" lvl="1" indent="-77431" algn="just">
              <a:lnSpc>
                <a:spcPts val="953"/>
              </a:lnSpc>
              <a:buFont typeface="Arial"/>
              <a:buChar char="•"/>
            </a:pPr>
            <a:r>
              <a:rPr lang="en-US" sz="717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Fox, D. (2014) Doing events research: from theory to practice. Oxford : Routledge.</a:t>
            </a:r>
          </a:p>
          <a:p>
            <a:pPr marL="154863" lvl="1" indent="-77431" algn="just">
              <a:lnSpc>
                <a:spcPts val="953"/>
              </a:lnSpc>
              <a:buFont typeface="Arial"/>
              <a:buChar char="•"/>
            </a:pPr>
            <a:r>
              <a:rPr lang="en-US" sz="717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Get Climate Ready (2023) Wales Climate Change Adaptation Plan [Online] Available at: </a:t>
            </a:r>
            <a:r>
              <a:rPr lang="en-US" sz="717" u="sng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  <a:hlinkClick r:id="rId5" tooltip="https://gov.wales"/>
              </a:rPr>
              <a:t>Green Horizons is operationally feasible, financially healthy and audience-ready. </a:t>
            </a:r>
          </a:p>
          <a:p>
            <a:pPr marL="154863" lvl="1" indent="-77431" algn="just">
              <a:lnSpc>
                <a:spcPts val="953"/>
              </a:lnSpc>
              <a:buFont typeface="Arial"/>
              <a:buChar char="•"/>
            </a:pPr>
            <a:r>
              <a:rPr lang="en-US" sz="717" u="sng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  <a:hlinkClick r:id="rId5" tooltip="https://gov.wales"/>
              </a:rPr>
              <a:t>Serves local needs for education in sustainability and events, inclusive. </a:t>
            </a:r>
          </a:p>
          <a:p>
            <a:pPr marL="154863" lvl="1" indent="-77431" algn="just">
              <a:lnSpc>
                <a:spcPts val="953"/>
              </a:lnSpc>
              <a:buFont typeface="Arial"/>
              <a:buChar char="•"/>
            </a:pPr>
            <a:r>
              <a:rPr lang="en-US" sz="717" u="sng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  <a:hlinkClick r:id="rId5" tooltip="https://gov.wales"/>
              </a:rPr>
              <a:t>Good cultural and strategic alignment with Year of Croeso 2025 (Hoffman, 2015) </a:t>
            </a:r>
          </a:p>
          <a:p>
            <a:pPr marL="154863" lvl="1" indent="-77431" algn="just">
              <a:lnSpc>
                <a:spcPts val="953"/>
              </a:lnSpc>
              <a:buFont typeface="Arial"/>
              <a:buChar char="•"/>
            </a:pPr>
            <a:r>
              <a:rPr lang="en-US" sz="717" u="sng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  <a:hlinkClick r:id="rId5" tooltip="https://gov.wales"/>
              </a:rPr>
              <a:t>Cardiff’s strength in public transport, nature and diversity is used </a:t>
            </a:r>
          </a:p>
          <a:p>
            <a:pPr marL="154863" lvl="1" indent="-77431" algn="just">
              <a:lnSpc>
                <a:spcPts val="953"/>
              </a:lnSpc>
              <a:buFont typeface="Arial"/>
              <a:buChar char="•"/>
            </a:pPr>
            <a:r>
              <a:rPr lang="en-US" sz="717" u="sng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  <a:hlinkClick r:id="rId5" tooltip="https://gov.wales"/>
              </a:rPr>
              <a:t>Appropriate to tourism and climate strategies in Wales (Sparks, 2014) </a:t>
            </a:r>
          </a:p>
          <a:p>
            <a:pPr marL="154863" lvl="1" indent="-77431" algn="just">
              <a:lnSpc>
                <a:spcPts val="953"/>
              </a:lnSpc>
              <a:buFont typeface="Arial"/>
              <a:buChar char="•"/>
            </a:pPr>
            <a:r>
              <a:rPr lang="en-US" sz="717" u="sng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  <a:hlinkClick r:id="rId5" tooltip="https://gov.wales"/>
              </a:rPr>
              <a:t>Shows that sustainability festivals can be cheap and high-impact (Ogutu et al., 2023). </a:t>
            </a:r>
          </a:p>
          <a:p>
            <a:pPr marL="154863" lvl="1" indent="-77431" algn="just">
              <a:lnSpc>
                <a:spcPts val="953"/>
              </a:lnSpc>
              <a:buFont typeface="Arial"/>
              <a:buChar char="•"/>
            </a:pPr>
            <a:r>
              <a:rPr lang="en-US" sz="717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 [Accessed: 4 May 2025].</a:t>
            </a:r>
          </a:p>
          <a:p>
            <a:pPr marL="154863" lvl="1" indent="-77431" algn="just">
              <a:lnSpc>
                <a:spcPts val="953"/>
              </a:lnSpc>
              <a:buFont typeface="Arial"/>
              <a:buChar char="•"/>
            </a:pPr>
            <a:r>
              <a:rPr lang="en-US" sz="717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Getz, D. and Page, S. (2019) Event studies: theory, research and policy for planned events. Oxford : Routledge.</a:t>
            </a:r>
          </a:p>
          <a:p>
            <a:pPr marL="154863" lvl="1" indent="-77431" algn="just">
              <a:lnSpc>
                <a:spcPts val="953"/>
              </a:lnSpc>
              <a:buFont typeface="Arial"/>
              <a:buChar char="•"/>
            </a:pPr>
            <a:r>
              <a:rPr lang="en-US" sz="717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Hartell, E. and Jeffrey, B. (2021) 'Comparative judgment: An overview.'. Handbook for Online Learning Contexts: Digital, Mobile and Open: Policy and Practiced. pp. 289-307.</a:t>
            </a:r>
          </a:p>
          <a:p>
            <a:pPr marL="154863" lvl="1" indent="-77431" algn="just">
              <a:lnSpc>
                <a:spcPts val="953"/>
              </a:lnSpc>
              <a:buFont typeface="Arial"/>
              <a:buChar char="•"/>
            </a:pPr>
            <a:r>
              <a:rPr lang="en-US" sz="717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Hoffman, A.J. (2015) How culture shapes the climate change debate, Stanford. California: Stanford University Press.</a:t>
            </a:r>
          </a:p>
          <a:p>
            <a:pPr marL="154863" lvl="1" indent="-77431" algn="just">
              <a:lnSpc>
                <a:spcPts val="953"/>
              </a:lnSpc>
              <a:buFont typeface="Arial"/>
              <a:buChar char="•"/>
            </a:pPr>
            <a:r>
              <a:rPr lang="en-US" sz="717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Ogutu, H., El Archi, Y. and Dénes, D.L. (2023) 'Current trends in sustainable organization management: A bibliometric analysis'. Oeconomia Copernicana. pp. 11-45.</a:t>
            </a:r>
          </a:p>
          <a:p>
            <a:pPr marL="154863" lvl="1" indent="-77431" algn="just">
              <a:lnSpc>
                <a:spcPts val="953"/>
              </a:lnSpc>
              <a:buFont typeface="Arial"/>
              <a:buChar char="•"/>
            </a:pPr>
            <a:r>
              <a:rPr lang="en-US" sz="717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Osazefua, I.J. (2019) 'Operational efficiency and financial sustainability of listed manufacturing companies in Nigeria'. Journal of Accounting and Taxation. pp. 17-31.</a:t>
            </a:r>
          </a:p>
          <a:p>
            <a:pPr marL="154863" lvl="1" indent="-77431" algn="just">
              <a:lnSpc>
                <a:spcPts val="953"/>
              </a:lnSpc>
              <a:buFont typeface="Arial"/>
              <a:buChar char="•"/>
            </a:pPr>
            <a:r>
              <a:rPr lang="en-US" sz="717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Romanova, A. (2024) 'Digitalization in the event industry: a bibliometric analysis. '. EuroMed Journal of Business.</a:t>
            </a:r>
          </a:p>
          <a:p>
            <a:pPr marL="154863" lvl="1" indent="-77431" algn="just">
              <a:lnSpc>
                <a:spcPts val="953"/>
              </a:lnSpc>
              <a:buFont typeface="Arial"/>
              <a:buChar char="•"/>
            </a:pPr>
            <a:r>
              <a:rPr lang="en-US" sz="717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Sakurai, R., Jacobson, S.K., Kobori, H., Primack, R., Oka, K., Komatsu, N. and Machida, R. (2011) 'Culture and climate change: Japanese cherry blossom festivals and stakeholders’ knowledge and attitudes about global climate change'. Biological Conservation. pp. 654–658.</a:t>
            </a:r>
          </a:p>
          <a:p>
            <a:pPr marL="154863" lvl="1" indent="-77431" algn="just">
              <a:lnSpc>
                <a:spcPts val="953"/>
              </a:lnSpc>
              <a:buFont typeface="Arial"/>
              <a:buChar char="•"/>
            </a:pPr>
            <a:r>
              <a:rPr lang="en-US" sz="717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Sparks, T.H. (2014) 'Local-scale adaptation to climate change: The village flower festival.'. Climate Research. pp. 87–89.</a:t>
            </a:r>
          </a:p>
          <a:p>
            <a:pPr marL="154863" lvl="1" indent="-77431" algn="just">
              <a:lnSpc>
                <a:spcPts val="953"/>
              </a:lnSpc>
              <a:buFont typeface="Arial"/>
              <a:buChar char="•"/>
            </a:pPr>
            <a:r>
              <a:rPr lang="en-US" sz="717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StatsWales (2023) Cardiff Local Authority Statistics [Online] Available at: </a:t>
            </a:r>
            <a:r>
              <a:rPr lang="en-US" sz="717" u="sng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  <a:hlinkClick r:id="rId6" tooltip="https://statswales.gov.wales"/>
              </a:rPr>
              <a:t>Green Horizons is operationally feasible, financially healthy and audience-ready. </a:t>
            </a:r>
          </a:p>
          <a:p>
            <a:pPr marL="154863" lvl="1" indent="-77431" algn="just">
              <a:lnSpc>
                <a:spcPts val="953"/>
              </a:lnSpc>
              <a:buFont typeface="Arial"/>
              <a:buChar char="•"/>
            </a:pPr>
            <a:r>
              <a:rPr lang="en-US" sz="717" u="sng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  <a:hlinkClick r:id="rId6" tooltip="https://statswales.gov.wales"/>
              </a:rPr>
              <a:t>Serves local needs for education in sustainability and events, inclusive. </a:t>
            </a:r>
          </a:p>
          <a:p>
            <a:pPr marL="154863" lvl="1" indent="-77431" algn="just">
              <a:lnSpc>
                <a:spcPts val="953"/>
              </a:lnSpc>
              <a:buFont typeface="Arial"/>
              <a:buChar char="•"/>
            </a:pPr>
            <a:r>
              <a:rPr lang="en-US" sz="717" u="sng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  <a:hlinkClick r:id="rId6" tooltip="https://statswales.gov.wales"/>
              </a:rPr>
              <a:t>Good cultural and strategic alignment with Year of Croeso 2025 (Hoffman, 2015) </a:t>
            </a:r>
          </a:p>
          <a:p>
            <a:pPr marL="154863" lvl="1" indent="-77431" algn="just">
              <a:lnSpc>
                <a:spcPts val="953"/>
              </a:lnSpc>
              <a:buFont typeface="Arial"/>
              <a:buChar char="•"/>
            </a:pPr>
            <a:r>
              <a:rPr lang="en-US" sz="717" u="sng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  <a:hlinkClick r:id="rId6" tooltip="https://statswales.gov.wales"/>
              </a:rPr>
              <a:t>Cardiff’s strength in public transport, nature and diversity is used </a:t>
            </a:r>
          </a:p>
          <a:p>
            <a:pPr marL="154863" lvl="1" indent="-77431" algn="just">
              <a:lnSpc>
                <a:spcPts val="953"/>
              </a:lnSpc>
              <a:buFont typeface="Arial"/>
              <a:buChar char="•"/>
            </a:pPr>
            <a:r>
              <a:rPr lang="en-US" sz="717" u="sng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  <a:hlinkClick r:id="rId6" tooltip="https://statswales.gov.wales"/>
              </a:rPr>
              <a:t>Appropriate to tourism and climate strategies in Wales (Sparks, 2014) </a:t>
            </a:r>
          </a:p>
          <a:p>
            <a:pPr marL="154863" lvl="1" indent="-77431" algn="just">
              <a:lnSpc>
                <a:spcPts val="953"/>
              </a:lnSpc>
              <a:buFont typeface="Arial"/>
              <a:buChar char="•"/>
            </a:pPr>
            <a:r>
              <a:rPr lang="en-US" sz="717" u="sng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  <a:hlinkClick r:id="rId6" tooltip="https://statswales.gov.wales"/>
              </a:rPr>
              <a:t>Shows that sustainability festivals can be cheap and high-impact (Ogutu et al., 2023). </a:t>
            </a:r>
          </a:p>
          <a:p>
            <a:pPr marL="154863" lvl="1" indent="-77431" algn="just">
              <a:lnSpc>
                <a:spcPts val="953"/>
              </a:lnSpc>
              <a:buFont typeface="Arial"/>
              <a:buChar char="•"/>
            </a:pPr>
            <a:r>
              <a:rPr lang="en-US" sz="717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 [Accessed: 5 May 2025].</a:t>
            </a:r>
          </a:p>
          <a:p>
            <a:pPr marL="154863" lvl="1" indent="-77431" algn="just">
              <a:lnSpc>
                <a:spcPts val="953"/>
              </a:lnSpc>
              <a:buFont typeface="Arial"/>
              <a:buChar char="•"/>
            </a:pPr>
            <a:r>
              <a:rPr lang="en-US" sz="717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Stern, N.H. and Britain, G. (2007) The economics of climate change: the Stern review. Cambridge: Cambridge University Press.</a:t>
            </a:r>
          </a:p>
          <a:p>
            <a:pPr marL="154863" lvl="1" indent="-77431" algn="just">
              <a:lnSpc>
                <a:spcPts val="953"/>
              </a:lnSpc>
              <a:buFont typeface="Arial"/>
              <a:buChar char="•"/>
            </a:pPr>
            <a:r>
              <a:rPr lang="en-US" sz="717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Visit Wales (2025) Year of Croeso Campaign Toolkit [Online] Available at: </a:t>
            </a:r>
            <a:r>
              <a:rPr lang="en-US" sz="717" u="sng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  <a:hlinkClick r:id="rId7" tooltip="https://traveltrade.visitwales.com"/>
              </a:rPr>
              <a:t>Green Horizons is operationally feasible, financially healthy and audience-ready. </a:t>
            </a:r>
          </a:p>
          <a:p>
            <a:pPr marL="154863" lvl="1" indent="-77431" algn="just">
              <a:lnSpc>
                <a:spcPts val="953"/>
              </a:lnSpc>
              <a:buFont typeface="Arial"/>
              <a:buChar char="•"/>
            </a:pPr>
            <a:r>
              <a:rPr lang="en-US" sz="717" u="sng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  <a:hlinkClick r:id="rId7" tooltip="https://traveltrade.visitwales.com"/>
              </a:rPr>
              <a:t>Serves local needs for education in sustainability and events, inclusive. </a:t>
            </a:r>
          </a:p>
          <a:p>
            <a:pPr marL="154863" lvl="1" indent="-77431" algn="just">
              <a:lnSpc>
                <a:spcPts val="953"/>
              </a:lnSpc>
              <a:buFont typeface="Arial"/>
              <a:buChar char="•"/>
            </a:pPr>
            <a:r>
              <a:rPr lang="en-US" sz="717" u="sng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  <a:hlinkClick r:id="rId7" tooltip="https://traveltrade.visitwales.com"/>
              </a:rPr>
              <a:t>Good cultural and strategic alignment with Year of Croeso 2025 (Hoffman, 2015) </a:t>
            </a:r>
          </a:p>
          <a:p>
            <a:pPr marL="154863" lvl="1" indent="-77431" algn="just">
              <a:lnSpc>
                <a:spcPts val="953"/>
              </a:lnSpc>
              <a:buFont typeface="Arial"/>
              <a:buChar char="•"/>
            </a:pPr>
            <a:r>
              <a:rPr lang="en-US" sz="717" u="sng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  <a:hlinkClick r:id="rId7" tooltip="https://traveltrade.visitwales.com"/>
              </a:rPr>
              <a:t>Cardiff’s strength in public transport, nature and diversity is used </a:t>
            </a:r>
          </a:p>
          <a:p>
            <a:pPr marL="154863" lvl="1" indent="-77431" algn="just">
              <a:lnSpc>
                <a:spcPts val="953"/>
              </a:lnSpc>
              <a:buFont typeface="Arial"/>
              <a:buChar char="•"/>
            </a:pPr>
            <a:r>
              <a:rPr lang="en-US" sz="717" u="sng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  <a:hlinkClick r:id="rId7" tooltip="https://traveltrade.visitwales.com"/>
              </a:rPr>
              <a:t>Appropriate to tourism and climate strategies in Wales (Sparks, 2014) </a:t>
            </a:r>
          </a:p>
          <a:p>
            <a:pPr marL="154863" lvl="1" indent="-77431" algn="just">
              <a:lnSpc>
                <a:spcPts val="953"/>
              </a:lnSpc>
              <a:buFont typeface="Arial"/>
              <a:buChar char="•"/>
            </a:pPr>
            <a:r>
              <a:rPr lang="en-US" sz="717" u="sng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  <a:hlinkClick r:id="rId7" tooltip="https://traveltrade.visitwales.com"/>
              </a:rPr>
              <a:t>Shows that sustainability festivals can be cheap and high-impact (Ogutu et al., 2023). </a:t>
            </a:r>
          </a:p>
          <a:p>
            <a:pPr marL="154863" lvl="1" indent="-77431" algn="just">
              <a:lnSpc>
                <a:spcPts val="953"/>
              </a:lnSpc>
              <a:buFont typeface="Arial"/>
              <a:buChar char="•"/>
            </a:pPr>
            <a:r>
              <a:rPr lang="en-US" sz="717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 [Accessed: 7 May 2025].</a:t>
            </a:r>
          </a:p>
          <a:p>
            <a:pPr marL="154863" lvl="1" indent="-77431" algn="just">
              <a:lnSpc>
                <a:spcPts val="953"/>
              </a:lnSpc>
              <a:buFont typeface="Arial"/>
              <a:buChar char="•"/>
            </a:pPr>
            <a:r>
              <a:rPr lang="en-US" sz="717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YouGov (2023) Consumer Attitudes Towards Sustainability in the UK [Online] Available at: </a:t>
            </a:r>
            <a:r>
              <a:rPr lang="en-US" sz="717" u="sng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  <a:hlinkClick r:id="rId8" tooltip="https://yougov.co.uk"/>
              </a:rPr>
              <a:t>Green Horizons is operationally feasible, financially healthy and audience-ready. </a:t>
            </a:r>
          </a:p>
          <a:p>
            <a:pPr marL="154863" lvl="1" indent="-77431" algn="just">
              <a:lnSpc>
                <a:spcPts val="953"/>
              </a:lnSpc>
              <a:buFont typeface="Arial"/>
              <a:buChar char="•"/>
            </a:pPr>
            <a:r>
              <a:rPr lang="en-US" sz="717" u="sng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  <a:hlinkClick r:id="rId8" tooltip="https://yougov.co.uk"/>
              </a:rPr>
              <a:t>Serves local needs for education in sustainability and events, inclusive. </a:t>
            </a:r>
          </a:p>
          <a:p>
            <a:pPr marL="154863" lvl="1" indent="-77431" algn="just">
              <a:lnSpc>
                <a:spcPts val="953"/>
              </a:lnSpc>
              <a:buFont typeface="Arial"/>
              <a:buChar char="•"/>
            </a:pPr>
            <a:r>
              <a:rPr lang="en-US" sz="717" u="sng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  <a:hlinkClick r:id="rId8" tooltip="https://yougov.co.uk"/>
              </a:rPr>
              <a:t>Good cultural and strategic alignment with Year of Croeso 2025 (Hoffman, 2015) </a:t>
            </a:r>
          </a:p>
          <a:p>
            <a:pPr marL="154863" lvl="1" indent="-77431" algn="just">
              <a:lnSpc>
                <a:spcPts val="953"/>
              </a:lnSpc>
              <a:buFont typeface="Arial"/>
              <a:buChar char="•"/>
            </a:pPr>
            <a:r>
              <a:rPr lang="en-US" sz="717" u="sng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  <a:hlinkClick r:id="rId8" tooltip="https://yougov.co.uk"/>
              </a:rPr>
              <a:t>Cardiff’s strength in public transport, nature and diversity is used </a:t>
            </a:r>
          </a:p>
          <a:p>
            <a:pPr marL="154863" lvl="1" indent="-77431" algn="just">
              <a:lnSpc>
                <a:spcPts val="953"/>
              </a:lnSpc>
              <a:buFont typeface="Arial"/>
              <a:buChar char="•"/>
            </a:pPr>
            <a:r>
              <a:rPr lang="en-US" sz="717" u="sng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  <a:hlinkClick r:id="rId8" tooltip="https://yougov.co.uk"/>
              </a:rPr>
              <a:t>Appropriate to tourism and climate strategies in Wales (Sparks, 2014) </a:t>
            </a:r>
          </a:p>
          <a:p>
            <a:pPr marL="154863" lvl="1" indent="-77431" algn="just">
              <a:lnSpc>
                <a:spcPts val="953"/>
              </a:lnSpc>
              <a:buFont typeface="Arial"/>
              <a:buChar char="•"/>
            </a:pPr>
            <a:r>
              <a:rPr lang="en-US" sz="717" u="sng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  <a:hlinkClick r:id="rId8" tooltip="https://yougov.co.uk"/>
              </a:rPr>
              <a:t>Shows that sustainability festivals can be cheap and high-impact (Ogutu et al., 2023). </a:t>
            </a:r>
          </a:p>
          <a:p>
            <a:pPr marL="154863" lvl="1" indent="-77431" algn="just">
              <a:lnSpc>
                <a:spcPts val="953"/>
              </a:lnSpc>
              <a:buFont typeface="Arial"/>
              <a:buChar char="•"/>
            </a:pPr>
            <a:r>
              <a:rPr lang="en-US" sz="717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 [Accessed: 7 May 2025].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2216</Words>
  <Application>Microsoft Office PowerPoint</Application>
  <PresentationFormat>Custom</PresentationFormat>
  <Paragraphs>161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DM Sans Bold</vt:lpstr>
      <vt:lpstr>Calibri</vt:lpstr>
      <vt:lpstr>Glacial Indifference Bold</vt:lpstr>
      <vt:lpstr>DM Sans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Blue and White Modern Business Risk Management Presentation</dc:title>
  <dc:creator>Ahsan</dc:creator>
  <cp:lastModifiedBy>Ahsan Ali</cp:lastModifiedBy>
  <cp:revision>6</cp:revision>
  <dcterms:created xsi:type="dcterms:W3CDTF">2006-08-16T00:00:00Z</dcterms:created>
  <dcterms:modified xsi:type="dcterms:W3CDTF">2025-05-20T15:51:48Z</dcterms:modified>
  <dc:identifier>DAGnBbOpkX4</dc:identifier>
</cp:coreProperties>
</file>