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  <p:sldMasterId id="2147483660" r:id="rId5"/>
  </p:sldMasterIdLst>
  <p:notesMasterIdLst>
    <p:notesMasterId r:id="rId41"/>
  </p:notesMasterIdLst>
  <p:sldIdLst>
    <p:sldId id="258" r:id="rId6"/>
    <p:sldId id="556" r:id="rId7"/>
    <p:sldId id="557" r:id="rId8"/>
    <p:sldId id="554" r:id="rId9"/>
    <p:sldId id="558" r:id="rId10"/>
    <p:sldId id="530" r:id="rId11"/>
    <p:sldId id="274" r:id="rId12"/>
    <p:sldId id="529" r:id="rId13"/>
    <p:sldId id="275" r:id="rId14"/>
    <p:sldId id="273" r:id="rId15"/>
    <p:sldId id="272" r:id="rId16"/>
    <p:sldId id="270" r:id="rId17"/>
    <p:sldId id="531" r:id="rId18"/>
    <p:sldId id="532" r:id="rId19"/>
    <p:sldId id="538" r:id="rId20"/>
    <p:sldId id="537" r:id="rId21"/>
    <p:sldId id="535" r:id="rId22"/>
    <p:sldId id="533" r:id="rId23"/>
    <p:sldId id="539" r:id="rId24"/>
    <p:sldId id="536" r:id="rId25"/>
    <p:sldId id="543" r:id="rId26"/>
    <p:sldId id="544" r:id="rId27"/>
    <p:sldId id="542" r:id="rId28"/>
    <p:sldId id="541" r:id="rId29"/>
    <p:sldId id="540" r:id="rId30"/>
    <p:sldId id="545" r:id="rId31"/>
    <p:sldId id="548" r:id="rId32"/>
    <p:sldId id="547" r:id="rId33"/>
    <p:sldId id="551" r:id="rId34"/>
    <p:sldId id="546" r:id="rId35"/>
    <p:sldId id="550" r:id="rId36"/>
    <p:sldId id="549" r:id="rId37"/>
    <p:sldId id="553" r:id="rId38"/>
    <p:sldId id="552" r:id="rId39"/>
    <p:sldId id="259" r:id="rId40"/>
  </p:sldIdLst>
  <p:sldSz cx="12192000" cy="6858000"/>
  <p:notesSz cx="6858000" cy="9144000"/>
  <p:embeddedFontLst>
    <p:embeddedFont>
      <p:font typeface="Arial Unicode MS" panose="020B0604020202020204" pitchFamily="34" charset="-128"/>
      <p:regular r:id="rId42"/>
    </p:embeddedFont>
    <p:embeddedFont>
      <p:font typeface="Tahoma" panose="020B0604030504040204" pitchFamily="34" charset="0"/>
      <p:regular r:id="rId43"/>
      <p:bold r:id="rId4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316" autoAdjust="0"/>
  </p:normalViewPr>
  <p:slideViewPr>
    <p:cSldViewPr snapToGrid="0">
      <p:cViewPr varScale="1">
        <p:scale>
          <a:sx n="91" d="100"/>
          <a:sy n="91" d="100"/>
        </p:scale>
        <p:origin x="135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font" Target="fonts/font1.fntdata"/><Relationship Id="rId47" Type="http://schemas.openxmlformats.org/officeDocument/2006/relationships/theme" Target="theme/theme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font" Target="fonts/font3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font" Target="fonts/font2.fntdata"/><Relationship Id="rId48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vin Rogers" userId="3f80ce43-efd0-4788-9524-c53e024f9363" providerId="ADAL" clId="{A0145DED-C2D6-4DC7-B6D6-7922C6F24C23}"/>
    <pc:docChg chg="modSld sldOrd">
      <pc:chgData name="Kevin Rogers" userId="3f80ce43-efd0-4788-9524-c53e024f9363" providerId="ADAL" clId="{A0145DED-C2D6-4DC7-B6D6-7922C6F24C23}" dt="2024-09-19T12:39:20.295" v="3"/>
      <pc:docMkLst>
        <pc:docMk/>
      </pc:docMkLst>
      <pc:sldChg chg="ord">
        <pc:chgData name="Kevin Rogers" userId="3f80ce43-efd0-4788-9524-c53e024f9363" providerId="ADAL" clId="{A0145DED-C2D6-4DC7-B6D6-7922C6F24C23}" dt="2024-09-19T12:39:20.295" v="3"/>
        <pc:sldMkLst>
          <pc:docMk/>
          <pc:sldMk cId="3889285905" sldId="537"/>
        </pc:sldMkLst>
      </pc:sldChg>
      <pc:sldChg chg="ord">
        <pc:chgData name="Kevin Rogers" userId="3f80ce43-efd0-4788-9524-c53e024f9363" providerId="ADAL" clId="{A0145DED-C2D6-4DC7-B6D6-7922C6F24C23}" dt="2024-09-19T12:39:18.609" v="1"/>
        <pc:sldMkLst>
          <pc:docMk/>
          <pc:sldMk cId="2203492501" sldId="538"/>
        </pc:sldMkLst>
      </pc:sldChg>
    </pc:docChg>
  </pc:docChgLst>
  <pc:docChgLst>
    <pc:chgData name="Kevin Rogers" userId="3f80ce43-efd0-4788-9524-c53e024f9363" providerId="ADAL" clId="{73DBFE53-74FB-462F-9962-722B2CD6EE2D}"/>
    <pc:docChg chg="modSld">
      <pc:chgData name="Kevin Rogers" userId="3f80ce43-efd0-4788-9524-c53e024f9363" providerId="ADAL" clId="{73DBFE53-74FB-462F-9962-722B2CD6EE2D}" dt="2025-01-27T08:24:13.036" v="18" actId="20577"/>
      <pc:docMkLst>
        <pc:docMk/>
      </pc:docMkLst>
      <pc:sldChg chg="modSp mod">
        <pc:chgData name="Kevin Rogers" userId="3f80ce43-efd0-4788-9524-c53e024f9363" providerId="ADAL" clId="{73DBFE53-74FB-462F-9962-722B2CD6EE2D}" dt="2025-01-27T08:24:13.036" v="18" actId="20577"/>
        <pc:sldMkLst>
          <pc:docMk/>
          <pc:sldMk cId="3902249124" sldId="530"/>
        </pc:sldMkLst>
        <pc:spChg chg="mod">
          <ac:chgData name="Kevin Rogers" userId="3f80ce43-efd0-4788-9524-c53e024f9363" providerId="ADAL" clId="{73DBFE53-74FB-462F-9962-722B2CD6EE2D}" dt="2025-01-27T08:24:13.036" v="18" actId="20577"/>
          <ac:spMkLst>
            <pc:docMk/>
            <pc:sldMk cId="3902249124" sldId="530"/>
            <ac:spMk id="6" creationId="{4F629E25-C3E2-E2E1-0B3F-4F4734EB34A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2DD91B-897B-45CA-8BC3-E25F5B37A28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500DC2-0FCB-43E7-B526-74E40325E6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3174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500DC2-0FCB-43E7-B526-74E40325E6A4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746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C9D3B-F335-4F87-B459-5A781B0B2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FABED7-AAAA-473F-9EF6-CEE8E70A22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B658AF-E290-475F-8851-DDC0655163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AF4CB-E894-4B77-A2FB-3A25954FB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BD263-7356-48E9-8DA1-FEEDFA83B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440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63101-DF48-4A6C-AE6E-206A2159C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FDC6D4-71F6-4ADB-9C92-00B6AC0F27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A24ECC-27BD-41FB-961B-2C644055F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27932-5787-4ED1-8805-70C3A8368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B30C6C-CC4C-45CF-BE35-6080D29E1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854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8389F-A3F7-413D-8729-DC7918905C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461040-42B9-42BD-8A1C-C473B2311E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AE937-2103-43C4-8F68-5DC63284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346ACA-686A-4356-A6FB-40F64ECABA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B4BF-A4FF-4688-A74D-AB821FAE7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14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B2797-FF70-4CC6-A0E7-6C55482C2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0CE74-E650-4E1B-8109-FBF461347D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55EFDD-7EAC-4D1F-B04F-D217FA5DCC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275EE2-05AD-45EE-BC16-A83B6F5D3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A373D0-3467-49CB-9B27-F3AA5A542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6AB0-F333-4F2D-9639-1B22A02AF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6404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67F3A-D99F-4035-9E30-99C0C0C14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8112DF-E1A5-4756-84EA-4B14FF2C76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EAE392-9CBF-4E09-B136-3AC625249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4CB1F89-4929-46F6-B600-F0EF7DE0DE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1C3AA9-C957-4750-8FA3-F17405F276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576CDE5-E091-499E-BF7A-654FB741F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0623330-A2AD-4C0F-95E3-BE0696448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5EC550-2061-40C6-8F02-7A6C26AE62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295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7106B-ED88-4A54-9357-19B0734F63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6878D88-BE1F-4945-8881-1F50690D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B1E761-ECB1-4B54-BDA1-93E5488B6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5959C9-5963-48DC-809E-ED18A1F20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2387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3D908-761C-46C2-9854-FD19C9236C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798B063-281C-4B39-89C1-E1805BDBAD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09DDA-6728-43EF-9CCB-900F98EBD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69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F89DA9-6389-4F0D-BFD5-56B50D15F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56E00A-3785-4B63-8FBC-3FD12A45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874E12-D019-4282-A60D-135F4ACBC7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E31CC-95F5-4BC9-8EA1-9D4E84A9A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05083-3712-4C96-A281-6D6EC06C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A637D0-A6E0-4D05-8BA8-39FD1F7A6E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915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F69C3-BE30-40C1-BEF5-133AD4A6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2BF854D-1B02-4154-8E02-9A02CA236D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AF550-237F-4E03-BAE9-4553268CBB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BA4B2-6963-42B6-B84A-AB9F567D7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8A61B-1D48-460E-8619-625D73F27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8DBB46-AF67-4563-83DC-C59F92312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985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4F7EB-1BFC-455D-8234-22D92841F1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097E5-D24D-464D-B7B3-0B29CBD60D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DC28D-1411-426B-84E7-B60663E32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DFB90-B92E-4F14-B76D-024589158E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D8CF5D-7F08-42E2-9869-C8C2F9D19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263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9EC7A1-148C-492E-90F7-2358F38108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9EA322-DD58-4E5C-A22A-038DDAAC76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ED49E3-1197-4E83-85FE-C1A340AF88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FFFB2D-3D1A-413C-9A0B-D435545BA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E7B9F2-B2F7-4CCE-961B-28C7062CC2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85510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60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4795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5059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867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6174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2253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924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35712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203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4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019FE1-9C25-4334-A115-0C6F85B07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A7738D-8D3D-43A7-B163-CAFD2A4524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174B67-E7C0-4FA7-AF72-037FEE2DCB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4A536-DDDB-43AC-AAE5-E9062F1BA00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96C3CA-F296-46C9-A33E-4630D0A5A5B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287A5-79A9-4FE7-869E-609517E61E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6191B1-1783-4925-945E-16C281DB9C0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2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52AC3-FAD8-47A9-9B89-C3DCCFA5EE4D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703BF-AC4E-40B2-B6C5-6DCD5D8418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842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8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8.png"/><Relationship Id="rId4" Type="http://schemas.openxmlformats.org/officeDocument/2006/relationships/image" Target="../media/image31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3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8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3">
            <a:extLst>
              <a:ext uri="{FF2B5EF4-FFF2-40B4-BE49-F238E27FC236}">
                <a16:creationId xmlns:a16="http://schemas.microsoft.com/office/drawing/2014/main" id="{97FCB4AC-74E0-4CC3-95D6-E6158D6ECE7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4">
            <a:extLst>
              <a:ext uri="{FF2B5EF4-FFF2-40B4-BE49-F238E27FC236}">
                <a16:creationId xmlns:a16="http://schemas.microsoft.com/office/drawing/2014/main" id="{5C4527E1-0008-421A-B31C-AEA4C2A6A7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1344" y="1793501"/>
            <a:ext cx="5516229" cy="3738331"/>
          </a:xfrm>
        </p:spPr>
        <p:txBody>
          <a:bodyPr anchor="t"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endParaRPr lang="en-GB" sz="7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25791" y="2399374"/>
            <a:ext cx="2693195" cy="1552286"/>
          </a:xfrm>
        </p:spPr>
        <p:txBody>
          <a:bodyPr anchor="b">
            <a:noAutofit/>
          </a:bodyPr>
          <a:lstStyle/>
          <a:p>
            <a:pPr algn="l"/>
            <a:r>
              <a:rPr lang="en-GB" sz="1400" dirty="0"/>
              <a:t>Computer Aided Engineering</a:t>
            </a:r>
          </a:p>
          <a:p>
            <a:pPr algn="l"/>
            <a:r>
              <a:rPr lang="en-GB" sz="2000" b="1" dirty="0"/>
              <a:t>Dr Kevin Rogers</a:t>
            </a:r>
          </a:p>
          <a:p>
            <a:pPr algn="l"/>
            <a:r>
              <a:rPr lang="en-GB" sz="2000" b="1" dirty="0"/>
              <a:t>k.rogers@uwtsd.ac.uk</a:t>
            </a:r>
          </a:p>
        </p:txBody>
      </p:sp>
      <p:pic>
        <p:nvPicPr>
          <p:cNvPr id="8" name="Picture 32">
            <a:extLst>
              <a:ext uri="{FF2B5EF4-FFF2-40B4-BE49-F238E27FC236}">
                <a16:creationId xmlns:a16="http://schemas.microsoft.com/office/drawing/2014/main" id="{B7DE179B-ADB0-4FCA-8C47-D0A309DF5E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4" name="Picture 39">
            <a:extLst>
              <a:ext uri="{FF2B5EF4-FFF2-40B4-BE49-F238E27FC236}">
                <a16:creationId xmlns:a16="http://schemas.microsoft.com/office/drawing/2014/main" id="{E44449A5-6CD3-41B3-A6AE-BCE0524533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A9C8975-868A-44CB-B3D5-615CE80FFE6A}"/>
              </a:ext>
            </a:extLst>
          </p:cNvPr>
          <p:cNvSpPr txBox="1"/>
          <p:nvPr/>
        </p:nvSpPr>
        <p:spPr>
          <a:xfrm>
            <a:off x="985421" y="2764686"/>
            <a:ext cx="435005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CAD Introduction and Technical Drawings</a:t>
            </a:r>
          </a:p>
        </p:txBody>
      </p:sp>
    </p:spTree>
    <p:extLst>
      <p:ext uri="{BB962C8B-B14F-4D97-AF65-F5344CB8AC3E}">
        <p14:creationId xmlns:p14="http://schemas.microsoft.com/office/powerpoint/2010/main" val="11265740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Module Intro – Engineering Design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832504" y="1951380"/>
            <a:ext cx="8102311" cy="26715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4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introduce students to both 2D and 3D Computer Aided Design, Drafting and Solid Modelling and a familiarity with the engineering design process and to give an understanding of the theory and application of design methodologies and processes.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4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develop a knowledge base and understanding of the structure, properties and basic selection of classes of materials and appreciation of the processes used in the manufacture of components with a view to providing basic process selection parameters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44F33E-4567-EC3C-E68F-5ABD9ABAE2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3597304"/>
              </p:ext>
            </p:extLst>
          </p:nvPr>
        </p:nvGraphicFramePr>
        <p:xfrm>
          <a:off x="2329852" y="4980950"/>
          <a:ext cx="5490845" cy="1329692"/>
        </p:xfrm>
        <a:graphic>
          <a:graphicData uri="http://schemas.openxmlformats.org/drawingml/2006/table">
            <a:tbl>
              <a:tblPr firstRow="1" firstCol="1" bandRow="1"/>
              <a:tblGrid>
                <a:gridCol w="426662">
                  <a:extLst>
                    <a:ext uri="{9D8B030D-6E8A-4147-A177-3AD203B41FA5}">
                      <a16:colId xmlns:a16="http://schemas.microsoft.com/office/drawing/2014/main" val="3463283366"/>
                    </a:ext>
                  </a:extLst>
                </a:gridCol>
                <a:gridCol w="5064183">
                  <a:extLst>
                    <a:ext uri="{9D8B030D-6E8A-4147-A177-3AD203B41FA5}">
                      <a16:colId xmlns:a16="http://schemas.microsoft.com/office/drawing/2014/main" val="1735943130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 b="1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Engineering Council AHEP3 Learning Outcomes Assessed in this Module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10366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*SM3b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Ability to apply and integrate knowledge and understanding of other engineering disciplines to support study of their own engineering discipline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368488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Understand and evaluate business, customer and user needs, including considerations such as the wider engineering context, public perception and aesthetics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87408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Investigate and define the problem, identifying any constraints including environmental and sustainability limitations; ethical, health, safety, security and risk issues; intellectual property; codes of practice and standards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83922396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D5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Plan and manage the design process, including cost drivers, and evaluate outcomes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99032411"/>
                  </a:ext>
                </a:extLst>
              </a:tr>
              <a:tr h="19050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80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800" dirty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Ability to apply relevant practical and laboratory skills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4761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3047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Module Intro – PT Engineering Design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51D973D-9246-D676-2D6C-44D5F4E153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5217938"/>
              </p:ext>
            </p:extLst>
          </p:nvPr>
        </p:nvGraphicFramePr>
        <p:xfrm>
          <a:off x="3161415" y="2615609"/>
          <a:ext cx="5316278" cy="2719950"/>
        </p:xfrm>
        <a:graphic>
          <a:graphicData uri="http://schemas.openxmlformats.org/drawingml/2006/table">
            <a:tbl>
              <a:tblPr firstRow="1" firstCol="1" bandRow="1"/>
              <a:tblGrid>
                <a:gridCol w="2505449">
                  <a:extLst>
                    <a:ext uri="{9D8B030D-6E8A-4147-A177-3AD203B41FA5}">
                      <a16:colId xmlns:a16="http://schemas.microsoft.com/office/drawing/2014/main" val="3154076846"/>
                    </a:ext>
                  </a:extLst>
                </a:gridCol>
                <a:gridCol w="1068361">
                  <a:extLst>
                    <a:ext uri="{9D8B030D-6E8A-4147-A177-3AD203B41FA5}">
                      <a16:colId xmlns:a16="http://schemas.microsoft.com/office/drawing/2014/main" val="718895106"/>
                    </a:ext>
                  </a:extLst>
                </a:gridCol>
                <a:gridCol w="1742468">
                  <a:extLst>
                    <a:ext uri="{9D8B030D-6E8A-4147-A177-3AD203B41FA5}">
                      <a16:colId xmlns:a16="http://schemas.microsoft.com/office/drawing/2014/main" val="1124157372"/>
                    </a:ext>
                  </a:extLst>
                </a:gridCol>
              </a:tblGrid>
              <a:tr h="510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Activity type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Hours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Percentage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0078512"/>
                  </a:ext>
                </a:extLst>
              </a:tr>
              <a:tr h="510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Scheduled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48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83552649"/>
                  </a:ext>
                </a:extLst>
              </a:tr>
              <a:tr h="510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152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76%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18584814"/>
                  </a:ext>
                </a:extLst>
              </a:tr>
              <a:tr h="510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Placement learning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11550985"/>
                  </a:ext>
                </a:extLst>
              </a:tr>
              <a:tr h="5103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20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240025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29708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Module Intro – PT Engineering Design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3B2DF9F-C42D-9AB5-9972-CD71D2322C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9560766"/>
              </p:ext>
            </p:extLst>
          </p:nvPr>
        </p:nvGraphicFramePr>
        <p:xfrm>
          <a:off x="3207635" y="2731550"/>
          <a:ext cx="6014336" cy="2421696"/>
        </p:xfrm>
        <a:graphic>
          <a:graphicData uri="http://schemas.openxmlformats.org/drawingml/2006/table">
            <a:tbl>
              <a:tblPr firstRow="1" firstCol="1" bandRow="1"/>
              <a:tblGrid>
                <a:gridCol w="2170067">
                  <a:extLst>
                    <a:ext uri="{9D8B030D-6E8A-4147-A177-3AD203B41FA5}">
                      <a16:colId xmlns:a16="http://schemas.microsoft.com/office/drawing/2014/main" val="155861022"/>
                    </a:ext>
                  </a:extLst>
                </a:gridCol>
                <a:gridCol w="1766179">
                  <a:extLst>
                    <a:ext uri="{9D8B030D-6E8A-4147-A177-3AD203B41FA5}">
                      <a16:colId xmlns:a16="http://schemas.microsoft.com/office/drawing/2014/main" val="32569292"/>
                    </a:ext>
                  </a:extLst>
                </a:gridCol>
                <a:gridCol w="1039045">
                  <a:extLst>
                    <a:ext uri="{9D8B030D-6E8A-4147-A177-3AD203B41FA5}">
                      <a16:colId xmlns:a16="http://schemas.microsoft.com/office/drawing/2014/main" val="1211634101"/>
                    </a:ext>
                  </a:extLst>
                </a:gridCol>
                <a:gridCol w="1039045">
                  <a:extLst>
                    <a:ext uri="{9D8B030D-6E8A-4147-A177-3AD203B41FA5}">
                      <a16:colId xmlns:a16="http://schemas.microsoft.com/office/drawing/2014/main" val="772451360"/>
                    </a:ext>
                  </a:extLst>
                </a:gridCol>
              </a:tblGrid>
              <a:tr h="807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4670345"/>
                  </a:ext>
                </a:extLst>
              </a:tr>
              <a:tr h="807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 Assessment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 Assessment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50%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8/11/24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739770"/>
                  </a:ext>
                </a:extLst>
              </a:tr>
              <a:tr h="807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Written Technical Report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2000-word report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50%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20/1/25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4014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71171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Module Intro – FT Engineering Design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3B2DF9F-C42D-9AB5-9972-CD71D2322C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3234088"/>
              </p:ext>
            </p:extLst>
          </p:nvPr>
        </p:nvGraphicFramePr>
        <p:xfrm>
          <a:off x="3207635" y="2731550"/>
          <a:ext cx="6014336" cy="2421696"/>
        </p:xfrm>
        <a:graphic>
          <a:graphicData uri="http://schemas.openxmlformats.org/drawingml/2006/table">
            <a:tbl>
              <a:tblPr firstRow="1" firstCol="1" bandRow="1"/>
              <a:tblGrid>
                <a:gridCol w="2170067">
                  <a:extLst>
                    <a:ext uri="{9D8B030D-6E8A-4147-A177-3AD203B41FA5}">
                      <a16:colId xmlns:a16="http://schemas.microsoft.com/office/drawing/2014/main" val="155861022"/>
                    </a:ext>
                  </a:extLst>
                </a:gridCol>
                <a:gridCol w="1766179">
                  <a:extLst>
                    <a:ext uri="{9D8B030D-6E8A-4147-A177-3AD203B41FA5}">
                      <a16:colId xmlns:a16="http://schemas.microsoft.com/office/drawing/2014/main" val="32569292"/>
                    </a:ext>
                  </a:extLst>
                </a:gridCol>
                <a:gridCol w="1039045">
                  <a:extLst>
                    <a:ext uri="{9D8B030D-6E8A-4147-A177-3AD203B41FA5}">
                      <a16:colId xmlns:a16="http://schemas.microsoft.com/office/drawing/2014/main" val="1211634101"/>
                    </a:ext>
                  </a:extLst>
                </a:gridCol>
                <a:gridCol w="1039045">
                  <a:extLst>
                    <a:ext uri="{9D8B030D-6E8A-4147-A177-3AD203B41FA5}">
                      <a16:colId xmlns:a16="http://schemas.microsoft.com/office/drawing/2014/main" val="772451360"/>
                    </a:ext>
                  </a:extLst>
                </a:gridCol>
              </a:tblGrid>
              <a:tr h="807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Mode of assessment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Volume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Weighting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Date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64670345"/>
                  </a:ext>
                </a:extLst>
              </a:tr>
              <a:tr h="807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Practical Assessment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 Hour Assessment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50%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8/11/24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2739770"/>
                  </a:ext>
                </a:extLst>
              </a:tr>
              <a:tr h="807232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Written Technical Report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2000-word report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50%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24/3/25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401495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55083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Computational Engineering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629E25-C3E2-E2E1-0B3F-4F4734EB34A9}"/>
              </a:ext>
            </a:extLst>
          </p:cNvPr>
          <p:cNvSpPr txBox="1"/>
          <p:nvPr/>
        </p:nvSpPr>
        <p:spPr>
          <a:xfrm>
            <a:off x="1059872" y="2397948"/>
            <a:ext cx="8102311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/>
              <a:t>What are CAD, CAE and CAM?</a:t>
            </a:r>
          </a:p>
          <a:p>
            <a:r>
              <a:rPr lang="en-US" sz="3200" dirty="0"/>
              <a:t>What are some </a:t>
            </a:r>
            <a:r>
              <a:rPr lang="en-US" sz="3200"/>
              <a:t>uses for CAD</a:t>
            </a:r>
            <a:r>
              <a:rPr lang="en-US" sz="3200" dirty="0"/>
              <a:t>?</a:t>
            </a:r>
          </a:p>
          <a:p>
            <a:r>
              <a:rPr lang="en-US" sz="3200" dirty="0"/>
              <a:t>What CAD software packages do you know?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02249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Computational Engineering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7C4E39-9A3C-492F-9791-802CDEAF1B31}"/>
              </a:ext>
            </a:extLst>
          </p:cNvPr>
          <p:cNvSpPr txBox="1"/>
          <p:nvPr/>
        </p:nvSpPr>
        <p:spPr>
          <a:xfrm>
            <a:off x="5415379" y="1745370"/>
            <a:ext cx="563879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Modern engineering relies heavily on computational methods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Often the first phase of design and testing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Allows rapid testing of designs without the need for prototype manufacture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Main Subsects: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Computer Aided Design (CAD)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Computer Aided Engineering (CAE)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Computer Aided Manufacturing (CAM)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74548A7-31A5-4C08-8293-236622221B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00" y="4154938"/>
            <a:ext cx="4260298" cy="218210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671983-BDDC-4887-949C-0ED9E68A979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600" y="1650944"/>
            <a:ext cx="4190881" cy="2200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80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CAD?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59450C5B-85E0-2F3F-3093-A164A709A14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269" y="2050472"/>
            <a:ext cx="4708232" cy="338386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72178E-6A5B-85F2-0613-BBA09131C3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5118" y="2161309"/>
            <a:ext cx="4919494" cy="327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2055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CAD?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09C1B8-B3A7-46EE-B31C-E925D0BE1B2D}"/>
              </a:ext>
            </a:extLst>
          </p:cNvPr>
          <p:cNvSpPr txBox="1"/>
          <p:nvPr/>
        </p:nvSpPr>
        <p:spPr>
          <a:xfrm>
            <a:off x="914399" y="2062073"/>
            <a:ext cx="518160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CAD – Computer Aided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Using computer systems to design, test, optimise and analyse components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  <a:p>
            <a:r>
              <a:rPr lang="en-GB" b="1" dirty="0"/>
              <a:t>Typical Uses: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Component Design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Assembly creation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Testing fit/tolerance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Motion Simulation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Finite Element Simulation modelling</a:t>
            </a:r>
          </a:p>
          <a:p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7A663C6-8127-4479-9F2A-17DCD885AC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6951" y="2220002"/>
            <a:ext cx="5325029" cy="31619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998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CAM?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320EA4-7AB1-4F44-9722-FDF92E6102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35" y="1689842"/>
            <a:ext cx="5286375" cy="239077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393E278-24C0-4E37-B3B0-B38529831E9A}"/>
              </a:ext>
            </a:extLst>
          </p:cNvPr>
          <p:cNvSpPr txBox="1"/>
          <p:nvPr/>
        </p:nvSpPr>
        <p:spPr>
          <a:xfrm>
            <a:off x="6551720" y="1953087"/>
            <a:ext cx="500700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Computer Aided Manufacturing</a:t>
            </a:r>
          </a:p>
          <a:p>
            <a:endParaRPr lang="en-GB" b="1" dirty="0"/>
          </a:p>
          <a:p>
            <a:r>
              <a:rPr lang="en-GB" b="1" dirty="0"/>
              <a:t>Using computer systems to plan, control &amp; manage manufacturing processes</a:t>
            </a:r>
          </a:p>
          <a:p>
            <a:endParaRPr lang="en-GB" b="1" dirty="0"/>
          </a:p>
          <a:p>
            <a:r>
              <a:rPr lang="en-GB" b="1" dirty="0"/>
              <a:t>Numerical control of manufacturing machinery (G-Code)</a:t>
            </a:r>
          </a:p>
          <a:p>
            <a:endParaRPr lang="en-GB" b="1" dirty="0"/>
          </a:p>
          <a:p>
            <a:r>
              <a:rPr lang="en-GB" b="1" dirty="0"/>
              <a:t>Programming of production robots</a:t>
            </a:r>
          </a:p>
          <a:p>
            <a:endParaRPr lang="en-GB" b="1" dirty="0"/>
          </a:p>
          <a:p>
            <a:r>
              <a:rPr lang="en-GB" b="1" dirty="0"/>
              <a:t>Direct or indirect connection from the engineer's computer to the manufacturing plant equipment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81054AD-1E69-4F94-81CE-BA3214EC2B3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257" b="14259"/>
          <a:stretch/>
        </p:blipFill>
        <p:spPr>
          <a:xfrm>
            <a:off x="1637476" y="4330964"/>
            <a:ext cx="3034693" cy="2169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0216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What is CAE?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C9E4000-144E-4E73-BE5E-D22E85CA6833}"/>
              </a:ext>
            </a:extLst>
          </p:cNvPr>
          <p:cNvSpPr txBox="1"/>
          <p:nvPr/>
        </p:nvSpPr>
        <p:spPr>
          <a:xfrm>
            <a:off x="550416" y="1909852"/>
            <a:ext cx="498925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Computer Aided Engineering</a:t>
            </a:r>
          </a:p>
          <a:p>
            <a:endParaRPr lang="en-GB" b="1" dirty="0"/>
          </a:p>
          <a:p>
            <a:r>
              <a:rPr lang="en-GB" b="1" dirty="0"/>
              <a:t>Use of computer simulation software to analyse the performance of components</a:t>
            </a:r>
          </a:p>
          <a:p>
            <a:endParaRPr lang="en-GB" b="1" dirty="0"/>
          </a:p>
          <a:p>
            <a:r>
              <a:rPr lang="en-GB" b="1" dirty="0"/>
              <a:t>Allows user to study: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Component Interaction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Forces, stresses, deformations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Temperatures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Fluid Flow</a:t>
            </a:r>
          </a:p>
          <a:p>
            <a:endParaRPr lang="en-GB" b="1" dirty="0"/>
          </a:p>
          <a:p>
            <a:r>
              <a:rPr lang="en-GB" b="1" dirty="0"/>
              <a:t>Uses Finite Element Methods to divide the large problem into many smaller ones, making solving easier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7343746A-3748-41BB-B75A-335D2D93E3C3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5956621" y="4140294"/>
            <a:ext cx="5419336" cy="252683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929FB81-7BD2-4B82-A2CD-695F301D5BB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3382"/>
          <a:stretch/>
        </p:blipFill>
        <p:spPr>
          <a:xfrm>
            <a:off x="5956621" y="1494980"/>
            <a:ext cx="5419337" cy="2645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066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83099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Benefits of Computational Engineering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122C4E5-6F11-45D7-B9E4-9A6C5C251D4C}"/>
              </a:ext>
            </a:extLst>
          </p:cNvPr>
          <p:cNvSpPr txBox="1"/>
          <p:nvPr/>
        </p:nvSpPr>
        <p:spPr>
          <a:xfrm>
            <a:off x="1337341" y="1969933"/>
            <a:ext cx="9516862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dirty="0"/>
          </a:p>
          <a:p>
            <a:pPr algn="ctr"/>
            <a:r>
              <a:rPr lang="en-GB" sz="2000" b="1" dirty="0"/>
              <a:t>Improves engineering accuracy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Increases productivity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Allows tracking of workflow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Facilitates better transfer of knowledge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Changes to parts can be easily applied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/>
              <a:t>Easy documenting of a design</a:t>
            </a:r>
          </a:p>
          <a:p>
            <a:pPr algn="ctr"/>
            <a:endParaRPr lang="en-GB" sz="2000" b="1" dirty="0"/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Many of these factors depend on the skill of the operator!</a:t>
            </a:r>
          </a:p>
        </p:txBody>
      </p:sp>
    </p:spTree>
    <p:extLst>
      <p:ext uri="{BB962C8B-B14F-4D97-AF65-F5344CB8AC3E}">
        <p14:creationId xmlns:p14="http://schemas.microsoft.com/office/powerpoint/2010/main" val="2587969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 dirty="0"/>
              <a:t>Lecture Aims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9F4F19-B675-44EB-81FE-BE31CBD9E91E}"/>
              </a:ext>
            </a:extLst>
          </p:cNvPr>
          <p:cNvSpPr txBox="1"/>
          <p:nvPr/>
        </p:nvSpPr>
        <p:spPr>
          <a:xfrm>
            <a:off x="1549941" y="2435559"/>
            <a:ext cx="909211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Introduction to Course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Understand the purpose of CAD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Understand the SolidWorks interface</a:t>
            </a:r>
          </a:p>
          <a:p>
            <a:pPr marL="457200" indent="-457200" algn="ctr">
              <a:buFont typeface="Arial" panose="020B0604020202020204" pitchFamily="34" charset="0"/>
              <a:buChar char="•"/>
            </a:pPr>
            <a:r>
              <a:rPr lang="en-GB" sz="3200" dirty="0"/>
              <a:t>Interpret Engineering Drawings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67133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Technical Drawings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B9D7936-D3DB-254F-2B2F-75C546778715}"/>
              </a:ext>
            </a:extLst>
          </p:cNvPr>
          <p:cNvSpPr txBox="1">
            <a:spLocks/>
          </p:cNvSpPr>
          <p:nvPr/>
        </p:nvSpPr>
        <p:spPr>
          <a:xfrm>
            <a:off x="1377101" y="2675860"/>
            <a:ext cx="431386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/>
              <a:t>What is a technical drawing?</a:t>
            </a:r>
          </a:p>
          <a:p>
            <a:r>
              <a:rPr lang="en-US" sz="2800" dirty="0"/>
              <a:t>What is it’s purpose?</a:t>
            </a:r>
          </a:p>
          <a:p>
            <a:r>
              <a:rPr lang="en-US" sz="2800" dirty="0"/>
              <a:t>What does it need to have/be?</a:t>
            </a:r>
            <a:endParaRPr lang="en-GB" sz="2800" dirty="0"/>
          </a:p>
        </p:txBody>
      </p:sp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842409AC-4F00-7C69-352A-E22D489FC7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375" y="2425183"/>
            <a:ext cx="4313238" cy="3179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0559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Drawing Standards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4951EF-C25B-DF37-40E4-9769FDDBA2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62383" y="1669676"/>
            <a:ext cx="6267231" cy="4688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492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British Standards for Technical Drawings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7BB1A692-4739-000C-AC52-CE2F68269E10}"/>
              </a:ext>
            </a:extLst>
          </p:cNvPr>
          <p:cNvSpPr txBox="1">
            <a:spLocks/>
          </p:cNvSpPr>
          <p:nvPr/>
        </p:nvSpPr>
        <p:spPr>
          <a:xfrm>
            <a:off x="2514784" y="2689787"/>
            <a:ext cx="4313864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BS 8888</a:t>
            </a:r>
          </a:p>
          <a:p>
            <a:r>
              <a:rPr lang="en-US"/>
              <a:t>100 pages long</a:t>
            </a:r>
          </a:p>
          <a:p>
            <a:r>
              <a:rPr lang="en-US"/>
              <a:t>Very dull</a:t>
            </a:r>
          </a:p>
          <a:p>
            <a:r>
              <a:rPr lang="en-US"/>
              <a:t>References a bunch of ISO standards</a:t>
            </a:r>
          </a:p>
          <a:p>
            <a:r>
              <a:rPr lang="en-US"/>
              <a:t>Should be used for reference</a:t>
            </a:r>
            <a:endParaRPr lang="en-GB" dirty="0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FB9EEF91-7288-3774-5BF9-2ECEA1138EA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3921" t="18908" r="35029" b="6096"/>
          <a:stretch/>
        </p:blipFill>
        <p:spPr>
          <a:xfrm>
            <a:off x="7102227" y="1808827"/>
            <a:ext cx="3472872" cy="471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928590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Compound Shapes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DDCB65E2-B9CA-935F-6FAC-816862AD28B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54" t="9045" r="13415" b="13705"/>
          <a:stretch/>
        </p:blipFill>
        <p:spPr>
          <a:xfrm>
            <a:off x="2867783" y="2139827"/>
            <a:ext cx="6862619" cy="4122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0992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Lines Types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29291CBB-4339-9ADC-AD73-6C11E4E61D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4336" y="1294365"/>
            <a:ext cx="23955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 dirty="0">
                <a:solidFill>
                  <a:srgbClr val="00368D"/>
                </a:solidFill>
              </a:rPr>
              <a:t>The appearance of a line uses technical standards.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7EE64269-5F33-F0EC-D36A-E9D4C81512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4335" y="2799315"/>
            <a:ext cx="21510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A solid line shows the visible part of an object.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5F1192B8-A28A-2868-0FFB-91EB9AEDF3A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4336" y="4302678"/>
            <a:ext cx="239553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A dashed line represents parts hidden from view.</a:t>
            </a:r>
          </a:p>
        </p:txBody>
      </p:sp>
      <p:sp>
        <p:nvSpPr>
          <p:cNvPr id="8" name="Text Box 31">
            <a:extLst>
              <a:ext uri="{FF2B5EF4-FFF2-40B4-BE49-F238E27FC236}">
                <a16:creationId xmlns:a16="http://schemas.microsoft.com/office/drawing/2014/main" id="{E2974B46-4548-230B-2EB6-AE245BF326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4335" y="5806040"/>
            <a:ext cx="27051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The axis of a radial feature uses alternating long and short dashes.</a:t>
            </a:r>
          </a:p>
        </p:txBody>
      </p:sp>
      <p:pic>
        <p:nvPicPr>
          <p:cNvPr id="9" name="Picture 9" descr="T:\SciTex\source\25df37b8-cfaa-4a84-97cc-8afccf849d9d\GB\Graphics\lineStyles.png">
            <a:extLst>
              <a:ext uri="{FF2B5EF4-FFF2-40B4-BE49-F238E27FC236}">
                <a16:creationId xmlns:a16="http://schemas.microsoft.com/office/drawing/2014/main" id="{3C24F056-6259-8A89-68EE-2D16B1D23D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56"/>
          <a:stretch>
            <a:fillRect/>
          </a:stretch>
        </p:blipFill>
        <p:spPr bwMode="auto">
          <a:xfrm>
            <a:off x="6096000" y="2218290"/>
            <a:ext cx="3057525" cy="3221038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6">
            <a:extLst>
              <a:ext uri="{FF2B5EF4-FFF2-40B4-BE49-F238E27FC236}">
                <a16:creationId xmlns:a16="http://schemas.microsoft.com/office/drawing/2014/main" id="{92ABA1FC-85A2-ED95-72A2-AF5C8B3798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00987" y="4089954"/>
            <a:ext cx="6334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Solid</a:t>
            </a:r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3B9D286B-EB9A-A584-E299-656CA8BCE1D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91463" y="4566204"/>
            <a:ext cx="909637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Dashed</a:t>
            </a: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A73F618B-A71F-205C-4D67-296DB7D7FB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56537" y="3566079"/>
            <a:ext cx="798512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200"/>
              <a:t>Centre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326C5AD-F98A-8D6F-2C61-7C05E4AFFB69}"/>
              </a:ext>
            </a:extLst>
          </p:cNvPr>
          <p:cNvCxnSpPr/>
          <p:nvPr/>
        </p:nvCxnSpPr>
        <p:spPr>
          <a:xfrm rot="5400000" flipH="1" flipV="1">
            <a:off x="8131175" y="3499403"/>
            <a:ext cx="250825" cy="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23DB892-4489-A7C0-8592-1C4DE4999E3E}"/>
              </a:ext>
            </a:extLst>
          </p:cNvPr>
          <p:cNvCxnSpPr/>
          <p:nvPr/>
        </p:nvCxnSpPr>
        <p:spPr>
          <a:xfrm rot="10800000" flipV="1">
            <a:off x="7567613" y="4226478"/>
            <a:ext cx="376237" cy="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7D60F32-6FDF-74F5-FB1D-7FFF981093B1}"/>
              </a:ext>
            </a:extLst>
          </p:cNvPr>
          <p:cNvCxnSpPr/>
          <p:nvPr/>
        </p:nvCxnSpPr>
        <p:spPr>
          <a:xfrm rot="10800000" flipV="1">
            <a:off x="7440613" y="4696378"/>
            <a:ext cx="503237" cy="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9473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6" grpId="0"/>
      <p:bldP spid="8" grpId="0"/>
      <p:bldP spid="10" grpId="0"/>
      <p:bldP spid="11" grpId="0"/>
      <p:bldP spid="1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Geometric Tolerancing Symbols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937395-56CE-7F5C-EC4C-923E3988B07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3228" y="1773127"/>
            <a:ext cx="6965543" cy="4666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3888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Could I make this Part?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81FF9681-FAFC-6B08-0AA2-3976D33C8EE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55" t="6927" r="58741" b="46248"/>
          <a:stretch/>
        </p:blipFill>
        <p:spPr>
          <a:xfrm>
            <a:off x="3677478" y="1905000"/>
            <a:ext cx="4403035" cy="3938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90964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Could I make this Part?</a:t>
            </a:r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C9492DD8-A065-6938-661B-926C627A3D7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2737" t="43756" r="32686" b="25992"/>
          <a:stretch/>
        </p:blipFill>
        <p:spPr>
          <a:xfrm>
            <a:off x="3101008" y="1600200"/>
            <a:ext cx="5426766" cy="4727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8592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Could I make this Part?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DECB0A00-D5D5-AEAF-9FDF-AC800F82322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2203" y="1547191"/>
            <a:ext cx="6856806" cy="4846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90355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Orthographic Projection</a:t>
            </a:r>
          </a:p>
        </p:txBody>
      </p:sp>
      <p:sp>
        <p:nvSpPr>
          <p:cNvPr id="18" name="Text Box 4">
            <a:extLst>
              <a:ext uri="{FF2B5EF4-FFF2-40B4-BE49-F238E27FC236}">
                <a16:creationId xmlns:a16="http://schemas.microsoft.com/office/drawing/2014/main" id="{F27DE137-BFB4-D73B-330E-CB19B4CA26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417" y="1347162"/>
            <a:ext cx="2395537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Orthographic projection shows how the object looks from the front, back, top, bottom, left and right.</a:t>
            </a:r>
          </a:p>
        </p:txBody>
      </p:sp>
      <p:sp>
        <p:nvSpPr>
          <p:cNvPr id="19" name="Text Box 31">
            <a:extLst>
              <a:ext uri="{FF2B5EF4-FFF2-40B4-BE49-F238E27FC236}">
                <a16:creationId xmlns:a16="http://schemas.microsoft.com/office/drawing/2014/main" id="{D57FA654-9BFC-036E-A26C-9EC9E411D8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417" y="5173037"/>
            <a:ext cx="280828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Two types of orthographic projection are the </a:t>
            </a:r>
            <a:br>
              <a:rPr lang="en-US" altLang="en-US" sz="1800">
                <a:solidFill>
                  <a:srgbClr val="00368D"/>
                </a:solidFill>
              </a:rPr>
            </a:br>
            <a:r>
              <a:rPr lang="en-US" altLang="en-US" sz="1800">
                <a:solidFill>
                  <a:srgbClr val="00368D"/>
                </a:solidFill>
              </a:rPr>
              <a:t>first-angle projection and third-angle projection.</a:t>
            </a:r>
          </a:p>
        </p:txBody>
      </p:sp>
      <p:grpSp>
        <p:nvGrpSpPr>
          <p:cNvPr id="20" name="Group 20">
            <a:extLst>
              <a:ext uri="{FF2B5EF4-FFF2-40B4-BE49-F238E27FC236}">
                <a16:creationId xmlns:a16="http://schemas.microsoft.com/office/drawing/2014/main" id="{79D34E82-C73A-97CA-5743-7A7B780B658B}"/>
              </a:ext>
            </a:extLst>
          </p:cNvPr>
          <p:cNvGrpSpPr>
            <a:grpSpLocks/>
          </p:cNvGrpSpPr>
          <p:nvPr/>
        </p:nvGrpSpPr>
        <p:grpSpPr bwMode="auto">
          <a:xfrm>
            <a:off x="5600517" y="2939424"/>
            <a:ext cx="3989387" cy="3678238"/>
            <a:chOff x="4649788" y="1550194"/>
            <a:chExt cx="3989386" cy="3679031"/>
          </a:xfrm>
        </p:grpSpPr>
        <p:pic>
          <p:nvPicPr>
            <p:cNvPr id="21" name="Picture 8" descr="T:\SciTex\source\8190aeda-0ac5-491a-9130-cbe0410b2594\GB\Graphics\orthographicDemo.png">
              <a:extLst>
                <a:ext uri="{FF2B5EF4-FFF2-40B4-BE49-F238E27FC236}">
                  <a16:creationId xmlns:a16="http://schemas.microsoft.com/office/drawing/2014/main" id="{E2C37DB2-2888-3623-E5CA-A675A13D8CB8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33950" y="1550194"/>
              <a:ext cx="3429000" cy="36790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TextBox 7">
              <a:extLst>
                <a:ext uri="{FF2B5EF4-FFF2-40B4-BE49-F238E27FC236}">
                  <a16:creationId xmlns:a16="http://schemas.microsoft.com/office/drawing/2014/main" id="{D0F36315-35A5-F830-70D0-32AA1C2F0E8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97439" y="4210050"/>
              <a:ext cx="703261" cy="277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Front</a:t>
              </a:r>
            </a:p>
          </p:txBody>
        </p:sp>
        <p:sp>
          <p:nvSpPr>
            <p:cNvPr id="23" name="TextBox 7">
              <a:extLst>
                <a:ext uri="{FF2B5EF4-FFF2-40B4-BE49-F238E27FC236}">
                  <a16:creationId xmlns:a16="http://schemas.microsoft.com/office/drawing/2014/main" id="{3FDD0B89-0FE9-AD2C-678B-E4C032758B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649788" y="2038548"/>
              <a:ext cx="703261" cy="277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Left</a:t>
              </a:r>
            </a:p>
          </p:txBody>
        </p:sp>
        <p:sp>
          <p:nvSpPr>
            <p:cNvPr id="24" name="TextBox 7">
              <a:extLst>
                <a:ext uri="{FF2B5EF4-FFF2-40B4-BE49-F238E27FC236}">
                  <a16:creationId xmlns:a16="http://schemas.microsoft.com/office/drawing/2014/main" id="{8F69ECF4-02DE-5ACB-13AB-56413368C29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659563" y="1562298"/>
              <a:ext cx="703261" cy="277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Top</a:t>
              </a:r>
            </a:p>
          </p:txBody>
        </p:sp>
        <p:sp>
          <p:nvSpPr>
            <p:cNvPr id="25" name="TextBox 7">
              <a:extLst>
                <a:ext uri="{FF2B5EF4-FFF2-40B4-BE49-F238E27FC236}">
                  <a16:creationId xmlns:a16="http://schemas.microsoft.com/office/drawing/2014/main" id="{57F64D94-5B7A-D5F1-88B6-DF8A9EF5EB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02563" y="2146300"/>
              <a:ext cx="703261" cy="277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Back</a:t>
              </a:r>
            </a:p>
          </p:txBody>
        </p:sp>
        <p:sp>
          <p:nvSpPr>
            <p:cNvPr id="26" name="TextBox 7">
              <a:extLst>
                <a:ext uri="{FF2B5EF4-FFF2-40B4-BE49-F238E27FC236}">
                  <a16:creationId xmlns:a16="http://schemas.microsoft.com/office/drawing/2014/main" id="{9C84EF6D-4B8B-B0A5-207F-1CEED03634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35913" y="4308476"/>
              <a:ext cx="703261" cy="277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Right</a:t>
              </a:r>
            </a:p>
          </p:txBody>
        </p:sp>
        <p:sp>
          <p:nvSpPr>
            <p:cNvPr id="27" name="TextBox 7">
              <a:extLst>
                <a:ext uri="{FF2B5EF4-FFF2-40B4-BE49-F238E27FC236}">
                  <a16:creationId xmlns:a16="http://schemas.microsoft.com/office/drawing/2014/main" id="{BC2D26CB-1A41-21DC-9378-25341DAEFF6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02463" y="4940498"/>
              <a:ext cx="836612" cy="27705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Bottom</a:t>
              </a:r>
            </a:p>
          </p:txBody>
        </p:sp>
      </p:grpSp>
      <p:pic>
        <p:nvPicPr>
          <p:cNvPr id="28" name="Picture 10" descr="T:\SciTex\source\8190aeda-0ac5-491a-9130-cbe0410b2594\GB\Graphics\1stAngleOrth.png">
            <a:extLst>
              <a:ext uri="{FF2B5EF4-FFF2-40B4-BE49-F238E27FC236}">
                <a16:creationId xmlns:a16="http://schemas.microsoft.com/office/drawing/2014/main" id="{0F3C9615-5BE9-A993-1209-EB63CC4DD4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471" t="55502" r="3152" b="2411"/>
          <a:stretch>
            <a:fillRect/>
          </a:stretch>
        </p:blipFill>
        <p:spPr bwMode="auto">
          <a:xfrm>
            <a:off x="6078353" y="1355100"/>
            <a:ext cx="1944688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" name="TextBox 7">
            <a:extLst>
              <a:ext uri="{FF2B5EF4-FFF2-40B4-BE49-F238E27FC236}">
                <a16:creationId xmlns:a16="http://schemas.microsoft.com/office/drawing/2014/main" id="{2730C00B-A334-8F4E-B075-72D05ED355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75392" y="1756738"/>
            <a:ext cx="158908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1400"/>
              <a:t>Orthographic view of top</a:t>
            </a:r>
          </a:p>
        </p:txBody>
      </p:sp>
      <p:sp>
        <p:nvSpPr>
          <p:cNvPr id="30" name="Text Box 4">
            <a:extLst>
              <a:ext uri="{FF2B5EF4-FFF2-40B4-BE49-F238E27FC236}">
                <a16:creationId xmlns:a16="http://schemas.microsoft.com/office/drawing/2014/main" id="{B3D6DDDD-5BDA-4549-D1D4-4B4E7ECD23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14417" y="3537913"/>
            <a:ext cx="259238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Each of the three planes of projection are at 90° to each other.</a:t>
            </a:r>
          </a:p>
        </p:txBody>
      </p:sp>
    </p:spTree>
    <p:extLst>
      <p:ext uri="{BB962C8B-B14F-4D97-AF65-F5344CB8AC3E}">
        <p14:creationId xmlns:p14="http://schemas.microsoft.com/office/powerpoint/2010/main" val="405959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3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900" decel="100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allAtOnce"/>
      <p:bldP spid="19" grpId="0" build="allAtOnce"/>
      <p:bldP spid="29" grpId="0"/>
      <p:bldP spid="30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First Angle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484B0C8C-4265-27C1-74C6-57E5DA0793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3152" y="1439495"/>
            <a:ext cx="2522537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First-angle projections originate in the viewer’s eye, sending </a:t>
            </a:r>
            <a:br>
              <a:rPr lang="en-US" altLang="en-US" sz="1800">
                <a:solidFill>
                  <a:srgbClr val="00368D"/>
                </a:solidFill>
              </a:rPr>
            </a:br>
            <a:r>
              <a:rPr lang="en-US" altLang="en-US" sz="1800">
                <a:solidFill>
                  <a:srgbClr val="00368D"/>
                </a:solidFill>
              </a:rPr>
              <a:t>a 2D image of a 3D object onto the plane behind it.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D72A6A17-3149-9ABF-8076-E4F67F62B4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3152" y="3628656"/>
            <a:ext cx="2395537" cy="120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The top view is under the front view, and the right view is to the left of the front view.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2B1EC126-7423-5199-65DF-7A918ECD95E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93152" y="5265370"/>
            <a:ext cx="23955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This is the ISO standard used in most of Europe.</a:t>
            </a:r>
          </a:p>
        </p:txBody>
      </p:sp>
      <p:pic>
        <p:nvPicPr>
          <p:cNvPr id="8" name="Picture 14" descr="T:\SciTex\source\25df37b8-cfaa-4a84-97cc-8afccf849d9d\GB\Graphics\1stAngleSymbol.png">
            <a:extLst>
              <a:ext uri="{FF2B5EF4-FFF2-40B4-BE49-F238E27FC236}">
                <a16:creationId xmlns:a16="http://schemas.microsoft.com/office/drawing/2014/main" id="{109542AF-D31D-DFCF-AD28-DA144264F3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9176" y="1736356"/>
            <a:ext cx="2476500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6">
            <a:extLst>
              <a:ext uri="{FF2B5EF4-FFF2-40B4-BE49-F238E27FC236}">
                <a16:creationId xmlns:a16="http://schemas.microsoft.com/office/drawing/2014/main" id="{6E8D4EA1-D535-72B3-D592-5565844DD9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60277" y="1466482"/>
            <a:ext cx="28209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First-angle projection symbol </a:t>
            </a:r>
          </a:p>
        </p:txBody>
      </p:sp>
      <p:grpSp>
        <p:nvGrpSpPr>
          <p:cNvPr id="10" name="Group 20">
            <a:extLst>
              <a:ext uri="{FF2B5EF4-FFF2-40B4-BE49-F238E27FC236}">
                <a16:creationId xmlns:a16="http://schemas.microsoft.com/office/drawing/2014/main" id="{AD147990-8070-C77C-9A66-48E782E35BB0}"/>
              </a:ext>
            </a:extLst>
          </p:cNvPr>
          <p:cNvGrpSpPr>
            <a:grpSpLocks/>
          </p:cNvGrpSpPr>
          <p:nvPr/>
        </p:nvGrpSpPr>
        <p:grpSpPr bwMode="auto">
          <a:xfrm>
            <a:off x="5544327" y="3304806"/>
            <a:ext cx="2663825" cy="3282950"/>
            <a:chOff x="5367338" y="3095625"/>
            <a:chExt cx="2664618" cy="3283194"/>
          </a:xfrm>
        </p:grpSpPr>
        <p:pic>
          <p:nvPicPr>
            <p:cNvPr id="11" name="Picture 11" descr="T:\SciTex\source\8190aeda-0ac5-491a-9130-cbe0410b2594\GB\Graphics\part2_1stAngle.png">
              <a:extLst>
                <a:ext uri="{FF2B5EF4-FFF2-40B4-BE49-F238E27FC236}">
                  <a16:creationId xmlns:a16="http://schemas.microsoft.com/office/drawing/2014/main" id="{E02C5FC7-3FB5-1DD8-D126-41544DF7D5D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67338" y="3095625"/>
              <a:ext cx="2664618" cy="3143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TextBox 7">
              <a:extLst>
                <a:ext uri="{FF2B5EF4-FFF2-40B4-BE49-F238E27FC236}">
                  <a16:creationId xmlns:a16="http://schemas.microsoft.com/office/drawing/2014/main" id="{8B764535-0904-B94D-23C7-A67CB97916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73914" y="4710909"/>
              <a:ext cx="703261" cy="2770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Front</a:t>
              </a:r>
            </a:p>
          </p:txBody>
        </p:sp>
        <p:sp>
          <p:nvSpPr>
            <p:cNvPr id="13" name="TextBox 7">
              <a:extLst>
                <a:ext uri="{FF2B5EF4-FFF2-40B4-BE49-F238E27FC236}">
                  <a16:creationId xmlns:a16="http://schemas.microsoft.com/office/drawing/2014/main" id="{4614941D-6E2C-39DD-8C42-8F9C8FCE70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192963" y="6101754"/>
              <a:ext cx="703261" cy="2770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Top</a:t>
              </a:r>
            </a:p>
          </p:txBody>
        </p:sp>
        <p:sp>
          <p:nvSpPr>
            <p:cNvPr id="14" name="TextBox 7">
              <a:extLst>
                <a:ext uri="{FF2B5EF4-FFF2-40B4-BE49-F238E27FC236}">
                  <a16:creationId xmlns:a16="http://schemas.microsoft.com/office/drawing/2014/main" id="{BE98A83D-ABFA-7A4C-F4A0-0B3C7A13A3A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92763" y="4711905"/>
              <a:ext cx="703261" cy="2770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Right</a:t>
              </a:r>
            </a:p>
          </p:txBody>
        </p:sp>
      </p:grpSp>
      <p:pic>
        <p:nvPicPr>
          <p:cNvPr id="15" name="Picture 14" descr="T:\SciTex\source\8190aeda-0ac5-491a-9130-cbe0410b2594\GB\Graphics\part2IsoFilled.png">
            <a:extLst>
              <a:ext uri="{FF2B5EF4-FFF2-40B4-BE49-F238E27FC236}">
                <a16:creationId xmlns:a16="http://schemas.microsoft.com/office/drawing/2014/main" id="{F905A45F-DC16-5F74-726C-042FF4F3A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7252" y="3311157"/>
            <a:ext cx="1144587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861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/>
      <p:bldP spid="6" grpId="0"/>
      <p:bldP spid="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Third Angle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1EB94647-762F-18A9-E666-6704ECD15F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4" y="1439495"/>
            <a:ext cx="2551112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Third-angle projections originate in the object itself. The 2D image appears in front of the object.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5D52FF0C-E48A-3CC9-BFF7-448E7B6A11C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4" y="3565157"/>
            <a:ext cx="2532062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The right view appears on the right of the front view, with the top view above the front view.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4463606A-4B84-3615-9E60-974BC77ED8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92424" y="5414596"/>
            <a:ext cx="22463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This is the British and North American standard. </a:t>
            </a:r>
          </a:p>
        </p:txBody>
      </p:sp>
      <p:pic>
        <p:nvPicPr>
          <p:cNvPr id="8" name="Picture 14" descr="T:\SciTex\source\25df37b8-cfaa-4a84-97cc-8afccf849d9d\GB\Graphics\1stAngleSymbol.png">
            <a:extLst>
              <a:ext uri="{FF2B5EF4-FFF2-40B4-BE49-F238E27FC236}">
                <a16:creationId xmlns:a16="http://schemas.microsoft.com/office/drawing/2014/main" id="{FEF5430F-7C56-9BCA-4CB3-2DAD509292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5274" y="1736357"/>
            <a:ext cx="2476500" cy="133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extBox 6">
            <a:extLst>
              <a:ext uri="{FF2B5EF4-FFF2-40B4-BE49-F238E27FC236}">
                <a16:creationId xmlns:a16="http://schemas.microsoft.com/office/drawing/2014/main" id="{ADC3D6BA-26D6-DE42-9A34-B75970D3D32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37325" y="1466483"/>
            <a:ext cx="28209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Third-angle projection symbol </a:t>
            </a:r>
          </a:p>
        </p:txBody>
      </p:sp>
      <p:grpSp>
        <p:nvGrpSpPr>
          <p:cNvPr id="10" name="Group 19">
            <a:extLst>
              <a:ext uri="{FF2B5EF4-FFF2-40B4-BE49-F238E27FC236}">
                <a16:creationId xmlns:a16="http://schemas.microsoft.com/office/drawing/2014/main" id="{D6031A0E-CCB8-381E-D084-CF59D6823A9B}"/>
              </a:ext>
            </a:extLst>
          </p:cNvPr>
          <p:cNvGrpSpPr>
            <a:grpSpLocks/>
          </p:cNvGrpSpPr>
          <p:nvPr/>
        </p:nvGrpSpPr>
        <p:grpSpPr bwMode="auto">
          <a:xfrm>
            <a:off x="6096000" y="3304807"/>
            <a:ext cx="2663825" cy="3303588"/>
            <a:chOff x="5453063" y="3095625"/>
            <a:chExt cx="2664618" cy="3302972"/>
          </a:xfrm>
        </p:grpSpPr>
        <p:pic>
          <p:nvPicPr>
            <p:cNvPr id="11" name="Picture 12" descr="T:\SciTex\source\8190aeda-0ac5-491a-9130-cbe0410b2594\GB\Graphics\part2_3rdAngle.png">
              <a:extLst>
                <a:ext uri="{FF2B5EF4-FFF2-40B4-BE49-F238E27FC236}">
                  <a16:creationId xmlns:a16="http://schemas.microsoft.com/office/drawing/2014/main" id="{B55E35A1-9FCA-27FC-7BA0-EE407523A66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53063" y="3095625"/>
              <a:ext cx="2664618" cy="3143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" name="TextBox 7">
              <a:extLst>
                <a:ext uri="{FF2B5EF4-FFF2-40B4-BE49-F238E27FC236}">
                  <a16:creationId xmlns:a16="http://schemas.microsoft.com/office/drawing/2014/main" id="{8C5AF4CD-17E1-DB2F-7762-6B57C1E1506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64189" y="6120606"/>
              <a:ext cx="703261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Front</a:t>
              </a:r>
            </a:p>
          </p:txBody>
        </p:sp>
        <p:sp>
          <p:nvSpPr>
            <p:cNvPr id="13" name="TextBox 7">
              <a:extLst>
                <a:ext uri="{FF2B5EF4-FFF2-40B4-BE49-F238E27FC236}">
                  <a16:creationId xmlns:a16="http://schemas.microsoft.com/office/drawing/2014/main" id="{757FEEAF-2435-B62E-CBD2-9A02ECEDCE6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583238" y="3987204"/>
              <a:ext cx="703261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Top</a:t>
              </a:r>
            </a:p>
          </p:txBody>
        </p:sp>
        <p:sp>
          <p:nvSpPr>
            <p:cNvPr id="14" name="TextBox 7">
              <a:extLst>
                <a:ext uri="{FF2B5EF4-FFF2-40B4-BE49-F238E27FC236}">
                  <a16:creationId xmlns:a16="http://schemas.microsoft.com/office/drawing/2014/main" id="{20177C04-A301-FB88-EC26-6D3FB76D59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373938" y="6121598"/>
              <a:ext cx="703261" cy="2769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/>
                <a:t>Right</a:t>
              </a:r>
            </a:p>
          </p:txBody>
        </p:sp>
      </p:grpSp>
      <p:pic>
        <p:nvPicPr>
          <p:cNvPr id="15" name="Picture 14" descr="T:\SciTex\source\8190aeda-0ac5-491a-9130-cbe0410b2594\GB\Graphics\part2IsoFilled.png">
            <a:extLst>
              <a:ext uri="{FF2B5EF4-FFF2-40B4-BE49-F238E27FC236}">
                <a16:creationId xmlns:a16="http://schemas.microsoft.com/office/drawing/2014/main" id="{5A1F6BFA-BF82-8607-0BA6-264809C7E1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26525" y="3311158"/>
            <a:ext cx="1144587" cy="1717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3473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/>
      <p:bldP spid="6" grpId="0"/>
      <p:bldP spid="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81B65B8-1BE5-1B0E-146A-42FF276C8C68}"/>
              </a:ext>
            </a:extLst>
          </p:cNvPr>
          <p:cNvSpPr txBox="1"/>
          <p:nvPr/>
        </p:nvSpPr>
        <p:spPr>
          <a:xfrm>
            <a:off x="3048886" y="2679703"/>
            <a:ext cx="6097772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What units should we use?</a:t>
            </a:r>
          </a:p>
          <a:p>
            <a:endParaRPr lang="en-US" sz="2800" dirty="0"/>
          </a:p>
          <a:p>
            <a:r>
              <a:rPr lang="en-US" sz="2800" dirty="0"/>
              <a:t>Can we mix and match?</a:t>
            </a:r>
          </a:p>
          <a:p>
            <a:endParaRPr lang="en-US" sz="2800" dirty="0"/>
          </a:p>
          <a:p>
            <a:r>
              <a:rPr lang="en-US" sz="2800" dirty="0"/>
              <a:t>Why is it important?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6242767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47B12B5B-27CC-89EA-2628-6D8DDF3E925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2" y="1827281"/>
            <a:ext cx="27717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In order to produce an object, an engineering drawing must include dimensions.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82D9D20B-965E-E238-88EF-1C19936669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2" y="3762445"/>
            <a:ext cx="2522537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These dimensions are numbers representing lengths in millimetres.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1DC9C06D-2395-425D-0253-9241ACEA63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2" y="5418207"/>
            <a:ext cx="2636837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They must be shown to the correct standard so they are not ambiguous.</a:t>
            </a:r>
          </a:p>
        </p:txBody>
      </p:sp>
      <p:pic>
        <p:nvPicPr>
          <p:cNvPr id="8" name="Picture 9" descr="T:\SciTex\source\d6c96c4f-bb7f-436f-a654-12b6d976ac58\GB\Graphics\introShape.png">
            <a:extLst>
              <a:ext uri="{FF2B5EF4-FFF2-40B4-BE49-F238E27FC236}">
                <a16:creationId xmlns:a16="http://schemas.microsoft.com/office/drawing/2014/main" id="{C794CE45-A160-7FC3-EBFA-09086C60E9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1208" y="1995557"/>
            <a:ext cx="371475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9" name="Group 21">
            <a:extLst>
              <a:ext uri="{FF2B5EF4-FFF2-40B4-BE49-F238E27FC236}">
                <a16:creationId xmlns:a16="http://schemas.microsoft.com/office/drawing/2014/main" id="{68554B02-4D96-721F-C58F-8963C074B3D2}"/>
              </a:ext>
            </a:extLst>
          </p:cNvPr>
          <p:cNvGrpSpPr>
            <a:grpSpLocks/>
          </p:cNvGrpSpPr>
          <p:nvPr/>
        </p:nvGrpSpPr>
        <p:grpSpPr bwMode="auto">
          <a:xfrm>
            <a:off x="5822472" y="2870270"/>
            <a:ext cx="593725" cy="1684337"/>
            <a:chOff x="4287839" y="1939032"/>
            <a:chExt cx="593419" cy="1684337"/>
          </a:xfrm>
        </p:grpSpPr>
        <p:sp>
          <p:nvSpPr>
            <p:cNvPr id="10" name="TextBox 12">
              <a:extLst>
                <a:ext uri="{FF2B5EF4-FFF2-40B4-BE49-F238E27FC236}">
                  <a16:creationId xmlns:a16="http://schemas.microsoft.com/office/drawing/2014/main" id="{0B4AF769-E1FE-D06E-A87E-063D8F62A2D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5400000">
              <a:off x="4071018" y="3098828"/>
              <a:ext cx="741362" cy="307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3 cm</a:t>
              </a:r>
            </a:p>
          </p:txBody>
        </p:sp>
        <p:sp>
          <p:nvSpPr>
            <p:cNvPr id="11" name="TextBox 13">
              <a:extLst>
                <a:ext uri="{FF2B5EF4-FFF2-40B4-BE49-F238E27FC236}">
                  <a16:creationId xmlns:a16="http://schemas.microsoft.com/office/drawing/2014/main" id="{ED049DA6-7DF4-C6E2-F449-3520C40C1D2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5400000">
              <a:off x="4356717" y="2155853"/>
              <a:ext cx="741362" cy="3077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0.5 cm</a:t>
              </a:r>
            </a:p>
          </p:txBody>
        </p:sp>
      </p:grpSp>
      <p:grpSp>
        <p:nvGrpSpPr>
          <p:cNvPr id="12" name="Group 22">
            <a:extLst>
              <a:ext uri="{FF2B5EF4-FFF2-40B4-BE49-F238E27FC236}">
                <a16:creationId xmlns:a16="http://schemas.microsoft.com/office/drawing/2014/main" id="{76A0DD9B-81AC-69E0-F7A6-F6BC1920C1F5}"/>
              </a:ext>
            </a:extLst>
          </p:cNvPr>
          <p:cNvGrpSpPr>
            <a:grpSpLocks/>
          </p:cNvGrpSpPr>
          <p:nvPr/>
        </p:nvGrpSpPr>
        <p:grpSpPr bwMode="auto">
          <a:xfrm>
            <a:off x="6049484" y="2975044"/>
            <a:ext cx="766763" cy="1433512"/>
            <a:chOff x="4515220" y="2042789"/>
            <a:chExt cx="766899" cy="1434517"/>
          </a:xfrm>
        </p:grpSpPr>
        <p:sp>
          <p:nvSpPr>
            <p:cNvPr id="13" name="TextBox 17">
              <a:extLst>
                <a:ext uri="{FF2B5EF4-FFF2-40B4-BE49-F238E27FC236}">
                  <a16:creationId xmlns:a16="http://schemas.microsoft.com/office/drawing/2014/main" id="{CE6FA867-B84A-9691-87A6-A0EA04BF1EB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44373" y="2042789"/>
              <a:ext cx="437746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400">
                  <a:solidFill>
                    <a:srgbClr val="FF0000"/>
                  </a:solidFill>
                  <a:latin typeface="Arial Unicode MS" pitchFamily="34" charset="-128"/>
                  <a:ea typeface="Arial Unicode MS" pitchFamily="34" charset="-128"/>
                </a:rPr>
                <a:t>✘</a:t>
              </a:r>
              <a:endParaRPr lang="en-US" altLang="en-US" sz="2400">
                <a:solidFill>
                  <a:srgbClr val="FF0000"/>
                </a:solidFill>
              </a:endParaRPr>
            </a:p>
          </p:txBody>
        </p:sp>
        <p:sp>
          <p:nvSpPr>
            <p:cNvPr id="14" name="TextBox 20">
              <a:extLst>
                <a:ext uri="{FF2B5EF4-FFF2-40B4-BE49-F238E27FC236}">
                  <a16:creationId xmlns:a16="http://schemas.microsoft.com/office/drawing/2014/main" id="{0C02A467-7006-F068-AE23-340302AB856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15220" y="3015641"/>
              <a:ext cx="437746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400">
                  <a:solidFill>
                    <a:srgbClr val="FF0000"/>
                  </a:solidFill>
                  <a:latin typeface="Arial Unicode MS" pitchFamily="34" charset="-128"/>
                  <a:ea typeface="Arial Unicode MS" pitchFamily="34" charset="-128"/>
                </a:rPr>
                <a:t>✘</a:t>
              </a:r>
              <a:endParaRPr lang="en-US" altLang="en-US" sz="2400">
                <a:solidFill>
                  <a:srgbClr val="FF0000"/>
                </a:solidFill>
              </a:endParaRPr>
            </a:p>
          </p:txBody>
        </p:sp>
      </p:grpSp>
      <p:grpSp>
        <p:nvGrpSpPr>
          <p:cNvPr id="15" name="Group 20">
            <a:extLst>
              <a:ext uri="{FF2B5EF4-FFF2-40B4-BE49-F238E27FC236}">
                <a16:creationId xmlns:a16="http://schemas.microsoft.com/office/drawing/2014/main" id="{62F970CF-6F3B-DB6D-7BEF-9DD4E2120D87}"/>
              </a:ext>
            </a:extLst>
          </p:cNvPr>
          <p:cNvGrpSpPr>
            <a:grpSpLocks/>
          </p:cNvGrpSpPr>
          <p:nvPr/>
        </p:nvGrpSpPr>
        <p:grpSpPr bwMode="auto">
          <a:xfrm>
            <a:off x="6903559" y="1889195"/>
            <a:ext cx="1514475" cy="612775"/>
            <a:chOff x="5451970" y="5345113"/>
            <a:chExt cx="1513881" cy="612775"/>
          </a:xfrm>
        </p:grpSpPr>
        <p:sp>
          <p:nvSpPr>
            <p:cNvPr id="16" name="TextBox 9">
              <a:extLst>
                <a:ext uri="{FF2B5EF4-FFF2-40B4-BE49-F238E27FC236}">
                  <a16:creationId xmlns:a16="http://schemas.microsoft.com/office/drawing/2014/main" id="{656FB113-D9D3-7AEC-57E4-77027E5E034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51970" y="5649913"/>
              <a:ext cx="53488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5</a:t>
              </a:r>
            </a:p>
          </p:txBody>
        </p:sp>
        <p:sp>
          <p:nvSpPr>
            <p:cNvPr id="17" name="TextBox 10">
              <a:extLst>
                <a:ext uri="{FF2B5EF4-FFF2-40B4-BE49-F238E27FC236}">
                  <a16:creationId xmlns:a16="http://schemas.microsoft.com/office/drawing/2014/main" id="{75751EA6-B986-5532-B607-10C017E84F8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30963" y="5345113"/>
              <a:ext cx="534888" cy="3079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30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00537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D9151E68-D272-2127-2D38-F6D2D53B0C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0880" y="1439495"/>
            <a:ext cx="23971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Extension lines are constructed on a diagram to show dimensions.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BBE2AE1F-BCF6-BCA9-49C8-78F5C01B5D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0880" y="3352433"/>
            <a:ext cx="23971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They are thinner than the drawing outline and separated from it by a small gap. 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6F8CB01C-0253-8CF3-A251-B4CAE1BFAA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0879" y="5265371"/>
            <a:ext cx="21320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An extension line is usually outside the object.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5F9F96-2A77-3335-2576-956E13EB688B}"/>
              </a:ext>
            </a:extLst>
          </p:cNvPr>
          <p:cNvCxnSpPr/>
          <p:nvPr/>
        </p:nvCxnSpPr>
        <p:spPr>
          <a:xfrm rot="5400000">
            <a:off x="6841254" y="4389071"/>
            <a:ext cx="5111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2E1AF58-1C2E-70CA-BA04-09D4F553AF59}"/>
              </a:ext>
            </a:extLst>
          </p:cNvPr>
          <p:cNvCxnSpPr/>
          <p:nvPr/>
        </p:nvCxnSpPr>
        <p:spPr>
          <a:xfrm rot="5400000">
            <a:off x="8346204" y="4389071"/>
            <a:ext cx="5111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6">
            <a:extLst>
              <a:ext uri="{FF2B5EF4-FFF2-40B4-BE49-F238E27FC236}">
                <a16:creationId xmlns:a16="http://schemas.microsoft.com/office/drawing/2014/main" id="{CADA01CD-A533-9880-7677-DF8981CCEED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4616" y="5244734"/>
            <a:ext cx="150653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Extension lines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46B2FEE-39ED-E617-1984-D3EDE4147E19}"/>
              </a:ext>
            </a:extLst>
          </p:cNvPr>
          <p:cNvCxnSpPr>
            <a:stCxn id="10" idx="0"/>
          </p:cNvCxnSpPr>
          <p:nvPr/>
        </p:nvCxnSpPr>
        <p:spPr>
          <a:xfrm rot="16200000" flipV="1">
            <a:off x="7194473" y="4610527"/>
            <a:ext cx="569913" cy="698500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BE564601-4619-7ECC-A4B8-9DFB2485075D}"/>
              </a:ext>
            </a:extLst>
          </p:cNvPr>
          <p:cNvCxnSpPr>
            <a:stCxn id="10" idx="0"/>
          </p:cNvCxnSpPr>
          <p:nvPr/>
        </p:nvCxnSpPr>
        <p:spPr>
          <a:xfrm rot="5400000" flipH="1" flipV="1">
            <a:off x="7904879" y="4581158"/>
            <a:ext cx="585788" cy="741363"/>
          </a:xfrm>
          <a:prstGeom prst="line">
            <a:avLst/>
          </a:prstGeom>
          <a:ln w="127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20" descr="T:\SciTex\source\d6c96c4f-bb7f-436f-a654-12b6d976ac58\GB\Graphics\part1.png">
            <a:extLst>
              <a:ext uri="{FF2B5EF4-FFF2-40B4-BE49-F238E27FC236}">
                <a16:creationId xmlns:a16="http://schemas.microsoft.com/office/drawing/2014/main" id="{F5885EC0-F4A1-11BD-AD99-52AB83C69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7730" y="1576020"/>
            <a:ext cx="2536825" cy="253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411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500"/>
                            </p:stCondLst>
                            <p:childTnLst>
                              <p:par>
                                <p:cTn id="2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6" grpId="0"/>
      <p:bldP spid="10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9E056AAA-17F3-7CF3-3BE7-742A84717B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1" y="1660895"/>
            <a:ext cx="226536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Measurements are placed between the extension lines.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8C0ACC3B-CF9B-7C19-77A5-F97304E829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2" y="3040433"/>
            <a:ext cx="2397125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They should be the same size as normal text and should not include the unit.  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BC6E4F1C-5B3B-FFA3-0A53-ACDFF53A296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1" y="4697782"/>
            <a:ext cx="2132012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The dimension is shown by the use of an arrowed line between the extension lines.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FA50C2B-F6DD-1399-AFED-EDB6BA3BFAA8}"/>
              </a:ext>
            </a:extLst>
          </p:cNvPr>
          <p:cNvCxnSpPr/>
          <p:nvPr/>
        </p:nvCxnSpPr>
        <p:spPr>
          <a:xfrm>
            <a:off x="6986109" y="4800969"/>
            <a:ext cx="1476375" cy="0"/>
          </a:xfrm>
          <a:prstGeom prst="line">
            <a:avLst/>
          </a:prstGeom>
          <a:ln w="12700">
            <a:solidFill>
              <a:schemeClr val="tx1"/>
            </a:solidFill>
            <a:headEnd type="triangle" w="med" len="lg"/>
            <a:tailEnd type="triangle" w="med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76D1B5A6-056C-603F-B95F-03F41647A2E7}"/>
              </a:ext>
            </a:extLst>
          </p:cNvPr>
          <p:cNvCxnSpPr/>
          <p:nvPr/>
        </p:nvCxnSpPr>
        <p:spPr>
          <a:xfrm rot="5400000">
            <a:off x="6720996" y="4629520"/>
            <a:ext cx="5111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8F33865-C2FB-4D80-053E-058D842897F2}"/>
              </a:ext>
            </a:extLst>
          </p:cNvPr>
          <p:cNvCxnSpPr/>
          <p:nvPr/>
        </p:nvCxnSpPr>
        <p:spPr>
          <a:xfrm rot="5400000">
            <a:off x="8225946" y="4629520"/>
            <a:ext cx="51117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927B627E-0836-CD75-92B9-A7B2B07EA84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433783" y="4540620"/>
            <a:ext cx="53498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30</a:t>
            </a:r>
          </a:p>
        </p:txBody>
      </p:sp>
      <p:pic>
        <p:nvPicPr>
          <p:cNvPr id="12" name="Picture 20" descr="T:\SciTex\source\d6c96c4f-bb7f-436f-a654-12b6d976ac58\GB\Graphics\part1.png">
            <a:extLst>
              <a:ext uri="{FF2B5EF4-FFF2-40B4-BE49-F238E27FC236}">
                <a16:creationId xmlns:a16="http://schemas.microsoft.com/office/drawing/2014/main" id="{918D6B50-CD96-3102-9E17-DDF10A0A34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472" y="1797419"/>
            <a:ext cx="2536825" cy="253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46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6" grpId="0"/>
      <p:bldP spid="11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pic>
        <p:nvPicPr>
          <p:cNvPr id="17" name="Picture 30" descr="T:\SciTex\source\d6c96c4f-bb7f-436f-a654-12b6d976ac58\GB\Graphics\part1_A1.png">
            <a:extLst>
              <a:ext uri="{FF2B5EF4-FFF2-40B4-BE49-F238E27FC236}">
                <a16:creationId xmlns:a16="http://schemas.microsoft.com/office/drawing/2014/main" id="{4846A8E7-C84F-B041-DE1B-C6DF209998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071" y="2417135"/>
            <a:ext cx="3622675" cy="258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31" descr="T:\SciTex\source\d6c96c4f-bb7f-436f-a654-12b6d976ac58\GB\Graphics\part1_A2.png">
            <a:extLst>
              <a:ext uri="{FF2B5EF4-FFF2-40B4-BE49-F238E27FC236}">
                <a16:creationId xmlns:a16="http://schemas.microsoft.com/office/drawing/2014/main" id="{9B1BFFB6-FDFE-82A4-E475-87D06A5FE5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4071" y="2417135"/>
            <a:ext cx="3622675" cy="2586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 Box 4">
            <a:extLst>
              <a:ext uri="{FF2B5EF4-FFF2-40B4-BE49-F238E27FC236}">
                <a16:creationId xmlns:a16="http://schemas.microsoft.com/office/drawing/2014/main" id="{608776B3-BEA7-A288-F99D-346C736AC6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1" y="1788486"/>
            <a:ext cx="23971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If space is limited, the arrows can be shown outside the space.</a:t>
            </a:r>
          </a:p>
        </p:txBody>
      </p:sp>
      <p:sp>
        <p:nvSpPr>
          <p:cNvPr id="20" name="Text Box 31">
            <a:extLst>
              <a:ext uri="{FF2B5EF4-FFF2-40B4-BE49-F238E27FC236}">
                <a16:creationId xmlns:a16="http://schemas.microsoft.com/office/drawing/2014/main" id="{E3EEF177-5C12-DE7C-5E4A-C7BA82F697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1" y="3101348"/>
            <a:ext cx="2141537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Side dimensions can be shown vertically </a:t>
            </a:r>
            <a:br>
              <a:rPr lang="en-US" altLang="en-US" sz="1800">
                <a:solidFill>
                  <a:srgbClr val="00368D"/>
                </a:solidFill>
              </a:rPr>
            </a:br>
            <a:r>
              <a:rPr lang="en-US" altLang="en-US" sz="1800">
                <a:solidFill>
                  <a:srgbClr val="00368D"/>
                </a:solidFill>
              </a:rPr>
              <a:t>or horizontally.</a:t>
            </a:r>
          </a:p>
        </p:txBody>
      </p:sp>
      <p:sp>
        <p:nvSpPr>
          <p:cNvPr id="21" name="Text Box 31">
            <a:extLst>
              <a:ext uri="{FF2B5EF4-FFF2-40B4-BE49-F238E27FC236}">
                <a16:creationId xmlns:a16="http://schemas.microsoft.com/office/drawing/2014/main" id="{265450C2-F5BD-179F-EB6B-A5FAF5E1A5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0621" y="4690436"/>
            <a:ext cx="2065337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Styles should not be mixed on side dimensions. Use all horizontal or all vertical.</a:t>
            </a:r>
          </a:p>
        </p:txBody>
      </p:sp>
      <p:pic>
        <p:nvPicPr>
          <p:cNvPr id="22" name="Picture 20" descr="T:\SciTex\source\d6c96c4f-bb7f-436f-a654-12b6d976ac58\GB\Graphics\part1.png">
            <a:extLst>
              <a:ext uri="{FF2B5EF4-FFF2-40B4-BE49-F238E27FC236}">
                <a16:creationId xmlns:a16="http://schemas.microsoft.com/office/drawing/2014/main" id="{79358CC1-2119-831D-928F-A2A108F68F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471" y="1925010"/>
            <a:ext cx="2536825" cy="253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C544DD1A-0368-5FE7-6103-5295116AABB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1596" y="4668211"/>
            <a:ext cx="5349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10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2FC9472-D51E-48E0-8F6C-4B3E59CD3DF5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5590696" y="3042611"/>
            <a:ext cx="5365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30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F017EB3-67D9-DE6D-A8F1-FC33B51147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5896" y="3045786"/>
            <a:ext cx="5349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30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EF4790C0-AC31-3B86-48DB-B3AC59E9C19A}"/>
              </a:ext>
            </a:extLst>
          </p:cNvPr>
          <p:cNvSpPr/>
          <p:nvPr/>
        </p:nvSpPr>
        <p:spPr bwMode="auto">
          <a:xfrm>
            <a:off x="9116532" y="2998160"/>
            <a:ext cx="488950" cy="40005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E11D572-810C-2173-623A-D535845EEBCB}"/>
              </a:ext>
            </a:extLst>
          </p:cNvPr>
          <p:cNvSpPr/>
          <p:nvPr/>
        </p:nvSpPr>
        <p:spPr bwMode="auto">
          <a:xfrm>
            <a:off x="5609745" y="3007685"/>
            <a:ext cx="488950" cy="40005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34ED0D98-5BDB-AC16-D389-8F1F4F18C09F}"/>
              </a:ext>
            </a:extLst>
          </p:cNvPr>
          <p:cNvSpPr/>
          <p:nvPr/>
        </p:nvSpPr>
        <p:spPr bwMode="auto">
          <a:xfrm>
            <a:off x="9113357" y="2998160"/>
            <a:ext cx="488950" cy="400050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62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"/>
                            </p:stCondLst>
                            <p:childTnLst>
                              <p:par>
                                <p:cTn id="56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-5400000">
                                      <p:cBhvr>
                                        <p:cTn id="5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allAtOnce"/>
      <p:bldP spid="20" grpId="0" build="allAtOnce"/>
      <p:bldP spid="21" grpId="0"/>
      <p:bldP spid="23" grpId="0"/>
      <p:bldP spid="24" grpId="0"/>
      <p:bldP spid="25" grpId="0"/>
      <p:bldP spid="25" grpId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pic>
        <p:nvPicPr>
          <p:cNvPr id="3" name="Picture 45" descr="T:\SciTex\source\d6c96c4f-bb7f-436f-a654-12b6d976ac58\GB\Graphics\part1_B.png">
            <a:extLst>
              <a:ext uri="{FF2B5EF4-FFF2-40B4-BE49-F238E27FC236}">
                <a16:creationId xmlns:a16="http://schemas.microsoft.com/office/drawing/2014/main" id="{932FE8C3-2D80-AB4F-E02F-62AE9B2772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120" y="1779993"/>
            <a:ext cx="3679825" cy="3671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4">
            <a:extLst>
              <a:ext uri="{FF2B5EF4-FFF2-40B4-BE49-F238E27FC236}">
                <a16:creationId xmlns:a16="http://schemas.microsoft.com/office/drawing/2014/main" id="{34D8C324-EF96-86D1-5B8F-58F20368DEF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845" y="1554568"/>
            <a:ext cx="233997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An object should be dimensioned with the minimum number of dimensions.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A3EA8D54-95D8-7BCA-33B2-B109B34231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845" y="3278593"/>
            <a:ext cx="2397125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This helps to keep the drawing uncluttered. It also avoids duplication.</a:t>
            </a:r>
          </a:p>
        </p:txBody>
      </p:sp>
      <p:sp>
        <p:nvSpPr>
          <p:cNvPr id="8" name="Text Box 31">
            <a:extLst>
              <a:ext uri="{FF2B5EF4-FFF2-40B4-BE49-F238E27FC236}">
                <a16:creationId xmlns:a16="http://schemas.microsoft.com/office/drawing/2014/main" id="{B9DB12ED-03B4-F232-E401-D732D9C231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88845" y="5004207"/>
            <a:ext cx="2598737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Datum dimensioning improves accuracy. All the dimensions in one direction are measured from the same point.</a:t>
            </a:r>
          </a:p>
        </p:txBody>
      </p:sp>
      <p:pic>
        <p:nvPicPr>
          <p:cNvPr id="9" name="Picture 20" descr="T:\SciTex\source\d6c96c4f-bb7f-436f-a654-12b6d976ac58\GB\Graphics\part1.png">
            <a:extLst>
              <a:ext uri="{FF2B5EF4-FFF2-40B4-BE49-F238E27FC236}">
                <a16:creationId xmlns:a16="http://schemas.microsoft.com/office/drawing/2014/main" id="{A33AA6C2-9209-D005-B310-BD58F810AC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4820" y="2919818"/>
            <a:ext cx="2536825" cy="2535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067366E-F79F-0514-7F36-54893F9D88C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8945" y="2160994"/>
            <a:ext cx="5349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10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FF764F-1E4F-B417-D9EA-A72047F69E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45070" y="1859368"/>
            <a:ext cx="536575" cy="306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40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997DC2-EA35-C4FF-0D2C-999A7C432A3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49857" y="1559332"/>
            <a:ext cx="536575" cy="30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50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B74568-FBE8-2FB5-BE26-F4A1D12ED94E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6319470" y="5012144"/>
            <a:ext cx="53657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10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79F56F5-03FE-F514-267E-16B67FFB5D2A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6044038" y="4296975"/>
            <a:ext cx="534988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40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DA80860-CEF9-EC9A-3C11-7A9A2334FA0A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5734476" y="4035038"/>
            <a:ext cx="534987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1400"/>
              <a:t>50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00F590FB-E898-0051-664A-FCA8AD2AF81A}"/>
              </a:ext>
            </a:extLst>
          </p:cNvPr>
          <p:cNvSpPr/>
          <p:nvPr/>
        </p:nvSpPr>
        <p:spPr>
          <a:xfrm>
            <a:off x="7095756" y="5297893"/>
            <a:ext cx="279400" cy="279400"/>
          </a:xfrm>
          <a:prstGeom prst="ellipse">
            <a:avLst/>
          </a:prstGeom>
          <a:noFill/>
          <a:ln>
            <a:solidFill>
              <a:srgbClr val="00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1FB7C30F-EBB2-D9BF-10A8-BD4FCE026373}"/>
              </a:ext>
            </a:extLst>
          </p:cNvPr>
          <p:cNvCxnSpPr>
            <a:endCxn id="16" idx="5"/>
          </p:cNvCxnSpPr>
          <p:nvPr/>
        </p:nvCxnSpPr>
        <p:spPr>
          <a:xfrm rot="10800000">
            <a:off x="7333882" y="5536019"/>
            <a:ext cx="447675" cy="333375"/>
          </a:xfrm>
          <a:prstGeom prst="straightConnector1">
            <a:avLst/>
          </a:prstGeom>
          <a:ln w="12700">
            <a:solidFill>
              <a:srgbClr val="003399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67">
            <a:extLst>
              <a:ext uri="{FF2B5EF4-FFF2-40B4-BE49-F238E27FC236}">
                <a16:creationId xmlns:a16="http://schemas.microsoft.com/office/drawing/2014/main" id="{E63D3BAB-ABDA-6E9B-5E79-52D6010D87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22819" y="5775732"/>
            <a:ext cx="1111250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rgbClr val="003399"/>
                </a:solidFill>
              </a:rPr>
              <a:t>Origin point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ECE20FF-36B4-7EC9-BF56-8DA61C4F0F2E}"/>
              </a:ext>
            </a:extLst>
          </p:cNvPr>
          <p:cNvCxnSpPr/>
          <p:nvPr/>
        </p:nvCxnSpPr>
        <p:spPr>
          <a:xfrm rot="5400000" flipH="1" flipV="1">
            <a:off x="7002888" y="5217725"/>
            <a:ext cx="460375" cy="1588"/>
          </a:xfrm>
          <a:prstGeom prst="line">
            <a:avLst/>
          </a:prstGeom>
          <a:ln w="15875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6543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500"/>
                            </p:stCondLst>
                            <p:childTnLst>
                              <p:par>
                                <p:cTn id="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build="allAtOnce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  <p:bldP spid="1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sp>
        <p:nvSpPr>
          <p:cNvPr id="3" name="Text Box 4">
            <a:extLst>
              <a:ext uri="{FF2B5EF4-FFF2-40B4-BE49-F238E27FC236}">
                <a16:creationId xmlns:a16="http://schemas.microsoft.com/office/drawing/2014/main" id="{C0F6D8FE-44AF-088F-5EA2-579DB11493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6826" y="1533305"/>
            <a:ext cx="2397125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A hole needs to have both its position and size shown.</a:t>
            </a:r>
          </a:p>
        </p:txBody>
      </p:sp>
      <p:sp>
        <p:nvSpPr>
          <p:cNvPr id="4" name="Text Box 31">
            <a:extLst>
              <a:ext uri="{FF2B5EF4-FFF2-40B4-BE49-F238E27FC236}">
                <a16:creationId xmlns:a16="http://schemas.microsoft.com/office/drawing/2014/main" id="{687B0F99-1149-DC3D-DB81-DA6D666BCCA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6826" y="3212879"/>
            <a:ext cx="2397125" cy="922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1800">
                <a:solidFill>
                  <a:srgbClr val="00368D"/>
                </a:solidFill>
              </a:rPr>
              <a:t>The position is usually indicated from the centre point.</a:t>
            </a:r>
          </a:p>
        </p:txBody>
      </p:sp>
      <p:sp>
        <p:nvSpPr>
          <p:cNvPr id="6" name="Text Box 31">
            <a:extLst>
              <a:ext uri="{FF2B5EF4-FFF2-40B4-BE49-F238E27FC236}">
                <a16:creationId xmlns:a16="http://schemas.microsoft.com/office/drawing/2014/main" id="{EC152EC6-1921-A957-6247-A231BEC3E4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86826" y="4890867"/>
            <a:ext cx="2790825" cy="1477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6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None/>
            </a:pPr>
            <a:r>
              <a:rPr lang="en-US" altLang="en-US" sz="1800">
                <a:solidFill>
                  <a:srgbClr val="00368D"/>
                </a:solidFill>
              </a:rPr>
              <a:t>Diameters are shown by their symbol (</a:t>
            </a:r>
            <a:r>
              <a:rPr lang="en-GB" altLang="en-US" sz="1800">
                <a:solidFill>
                  <a:srgbClr val="00368D"/>
                </a:solidFill>
              </a:rPr>
              <a:t>Ø). </a:t>
            </a:r>
            <a:r>
              <a:rPr lang="en-US" altLang="en-US" sz="1800">
                <a:solidFill>
                  <a:srgbClr val="00368D"/>
                </a:solidFill>
              </a:rPr>
              <a:t>The diameter is shown diagonally across the hole if there is room. </a:t>
            </a:r>
          </a:p>
        </p:txBody>
      </p:sp>
      <p:grpSp>
        <p:nvGrpSpPr>
          <p:cNvPr id="8" name="Group 34">
            <a:extLst>
              <a:ext uri="{FF2B5EF4-FFF2-40B4-BE49-F238E27FC236}">
                <a16:creationId xmlns:a16="http://schemas.microsoft.com/office/drawing/2014/main" id="{8AB9DFE0-A6A5-F5F4-3B80-1297F29263DC}"/>
              </a:ext>
            </a:extLst>
          </p:cNvPr>
          <p:cNvGrpSpPr>
            <a:grpSpLocks/>
          </p:cNvGrpSpPr>
          <p:nvPr/>
        </p:nvGrpSpPr>
        <p:grpSpPr bwMode="auto">
          <a:xfrm>
            <a:off x="6509562" y="1590454"/>
            <a:ext cx="3113088" cy="2571750"/>
            <a:chOff x="5315404" y="1232353"/>
            <a:chExt cx="3112316" cy="2571750"/>
          </a:xfrm>
        </p:grpSpPr>
        <p:pic>
          <p:nvPicPr>
            <p:cNvPr id="9" name="Picture 28" descr="T:\SciTex\source\d6c96c4f-bb7f-436f-a654-12b6d976ac58\GB\Graphics\part2.png">
              <a:extLst>
                <a:ext uri="{FF2B5EF4-FFF2-40B4-BE49-F238E27FC236}">
                  <a16:creationId xmlns:a16="http://schemas.microsoft.com/office/drawing/2014/main" id="{F7773041-C5C3-22E4-D769-9D9E131D5DC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15404" y="1232353"/>
              <a:ext cx="2857500" cy="25717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TextBox 71">
              <a:extLst>
                <a:ext uri="{FF2B5EF4-FFF2-40B4-BE49-F238E27FC236}">
                  <a16:creationId xmlns:a16="http://schemas.microsoft.com/office/drawing/2014/main" id="{7C0545D6-EA8A-95CA-6C20-2ACE38C2D97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24721" y="3327681"/>
              <a:ext cx="44513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20</a:t>
              </a:r>
            </a:p>
          </p:txBody>
        </p:sp>
        <p:sp>
          <p:nvSpPr>
            <p:cNvPr id="11" name="TextBox 72">
              <a:extLst>
                <a:ext uri="{FF2B5EF4-FFF2-40B4-BE49-F238E27FC236}">
                  <a16:creationId xmlns:a16="http://schemas.microsoft.com/office/drawing/2014/main" id="{B1A0BC0A-E67F-B403-270A-6843C0022F8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944485" y="2654704"/>
              <a:ext cx="483235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18</a:t>
              </a:r>
            </a:p>
          </p:txBody>
        </p:sp>
      </p:grpSp>
      <p:grpSp>
        <p:nvGrpSpPr>
          <p:cNvPr id="12" name="Group 53">
            <a:extLst>
              <a:ext uri="{FF2B5EF4-FFF2-40B4-BE49-F238E27FC236}">
                <a16:creationId xmlns:a16="http://schemas.microsoft.com/office/drawing/2014/main" id="{14386635-9647-E41F-A530-95E41F847534}"/>
              </a:ext>
            </a:extLst>
          </p:cNvPr>
          <p:cNvGrpSpPr>
            <a:grpSpLocks/>
          </p:cNvGrpSpPr>
          <p:nvPr/>
        </p:nvGrpSpPr>
        <p:grpSpPr bwMode="auto">
          <a:xfrm>
            <a:off x="6195979" y="4405496"/>
            <a:ext cx="1943100" cy="2143125"/>
            <a:chOff x="5845175" y="1141412"/>
            <a:chExt cx="1943100" cy="2143125"/>
          </a:xfrm>
        </p:grpSpPr>
        <p:pic>
          <p:nvPicPr>
            <p:cNvPr id="13" name="Picture 32" descr="T:\SciTex\source\d6c96c4f-bb7f-436f-a654-12b6d976ac58\GB\Graphics\part3B.png">
              <a:extLst>
                <a:ext uri="{FF2B5EF4-FFF2-40B4-BE49-F238E27FC236}">
                  <a16:creationId xmlns:a16="http://schemas.microsoft.com/office/drawing/2014/main" id="{7A7878E3-2198-6F0B-9CDA-DCC101B903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5175" y="1141412"/>
              <a:ext cx="1943100" cy="21431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4" name="TextBox 71">
              <a:extLst>
                <a:ext uri="{FF2B5EF4-FFF2-40B4-BE49-F238E27FC236}">
                  <a16:creationId xmlns:a16="http://schemas.microsoft.com/office/drawing/2014/main" id="{77325B01-DFA9-08FF-3BE0-626AEA06EBE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439096" y="2943506"/>
              <a:ext cx="666554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Ø</a:t>
              </a:r>
              <a:r>
                <a:rPr lang="en-GB" altLang="en-US" sz="1400" i="1"/>
                <a:t> </a:t>
              </a:r>
              <a:r>
                <a:rPr lang="en-GB" altLang="en-US" sz="1400"/>
                <a:t>25</a:t>
              </a:r>
            </a:p>
          </p:txBody>
        </p:sp>
      </p:grpSp>
      <p:grpSp>
        <p:nvGrpSpPr>
          <p:cNvPr id="15" name="Group 49">
            <a:extLst>
              <a:ext uri="{FF2B5EF4-FFF2-40B4-BE49-F238E27FC236}">
                <a16:creationId xmlns:a16="http://schemas.microsoft.com/office/drawing/2014/main" id="{BC1CF419-68E2-3D74-D0B0-7512C9353DCD}"/>
              </a:ext>
            </a:extLst>
          </p:cNvPr>
          <p:cNvGrpSpPr>
            <a:grpSpLocks/>
          </p:cNvGrpSpPr>
          <p:nvPr/>
        </p:nvGrpSpPr>
        <p:grpSpPr bwMode="auto">
          <a:xfrm>
            <a:off x="8576220" y="4895688"/>
            <a:ext cx="1412875" cy="1323975"/>
            <a:chOff x="6248400" y="3724495"/>
            <a:chExt cx="1412666" cy="1323755"/>
          </a:xfrm>
        </p:grpSpPr>
        <p:pic>
          <p:nvPicPr>
            <p:cNvPr id="16" name="Picture 31" descr="T:\SciTex\source\d6c96c4f-bb7f-436f-a654-12b6d976ac58\GB\Graphics\part4.png">
              <a:extLst>
                <a:ext uri="{FF2B5EF4-FFF2-40B4-BE49-F238E27FC236}">
                  <a16:creationId xmlns:a16="http://schemas.microsoft.com/office/drawing/2014/main" id="{738CA389-D3C3-10D2-3477-54B910BEC6C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48400" y="3905250"/>
              <a:ext cx="1143000" cy="11430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TextBox 71">
              <a:extLst>
                <a:ext uri="{FF2B5EF4-FFF2-40B4-BE49-F238E27FC236}">
                  <a16:creationId xmlns:a16="http://schemas.microsoft.com/office/drawing/2014/main" id="{DE5A6D14-0E3A-4DB9-940A-810684A01DF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2700000">
              <a:off x="7191903" y="3724495"/>
              <a:ext cx="469163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Ø</a:t>
              </a:r>
              <a:r>
                <a:rPr lang="en-GB" altLang="en-US" sz="1400" i="1"/>
                <a:t> </a:t>
              </a:r>
              <a:r>
                <a:rPr lang="en-GB" altLang="en-US" sz="1400"/>
                <a:t>9</a:t>
              </a:r>
            </a:p>
          </p:txBody>
        </p:sp>
      </p:grpSp>
      <p:grpSp>
        <p:nvGrpSpPr>
          <p:cNvPr id="18" name="Group 50">
            <a:extLst>
              <a:ext uri="{FF2B5EF4-FFF2-40B4-BE49-F238E27FC236}">
                <a16:creationId xmlns:a16="http://schemas.microsoft.com/office/drawing/2014/main" id="{73049998-F456-995F-9DCA-202DAE6CA3AE}"/>
              </a:ext>
            </a:extLst>
          </p:cNvPr>
          <p:cNvGrpSpPr>
            <a:grpSpLocks/>
          </p:cNvGrpSpPr>
          <p:nvPr/>
        </p:nvGrpSpPr>
        <p:grpSpPr bwMode="auto">
          <a:xfrm>
            <a:off x="10647408" y="5205287"/>
            <a:ext cx="1016000" cy="809625"/>
            <a:chOff x="6665913" y="5467414"/>
            <a:chExt cx="1016632" cy="809561"/>
          </a:xfrm>
        </p:grpSpPr>
        <p:pic>
          <p:nvPicPr>
            <p:cNvPr id="19" name="Picture 33" descr="T:\SciTex\source\d6c96c4f-bb7f-436f-a654-12b6d976ac58\GB\Graphics\part5.png">
              <a:extLst>
                <a:ext uri="{FF2B5EF4-FFF2-40B4-BE49-F238E27FC236}">
                  <a16:creationId xmlns:a16="http://schemas.microsoft.com/office/drawing/2014/main" id="{BE807380-8191-40ED-70B1-98AD15ADBFC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65913" y="5819775"/>
              <a:ext cx="428625" cy="4572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0" name="TextBox 71">
              <a:extLst>
                <a:ext uri="{FF2B5EF4-FFF2-40B4-BE49-F238E27FC236}">
                  <a16:creationId xmlns:a16="http://schemas.microsoft.com/office/drawing/2014/main" id="{07675033-B530-A7E1-CCCE-3896CFD8572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2700000">
              <a:off x="6919273" y="5467414"/>
              <a:ext cx="763272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400"/>
                <a:t>Ø</a:t>
              </a:r>
              <a:r>
                <a:rPr lang="en-GB" altLang="en-US" sz="1400" i="1"/>
                <a:t> </a:t>
              </a:r>
              <a:r>
                <a:rPr lang="en-GB" altLang="en-US" sz="1400"/>
                <a:t>0</a:t>
              </a:r>
              <a:r>
                <a:rPr lang="en-GB" altLang="en-US" sz="1400" i="1"/>
                <a:t>.</a:t>
              </a:r>
              <a:r>
                <a:rPr lang="en-GB" altLang="en-US" sz="1400"/>
                <a:t>9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8481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4" grpId="0" build="allAtOnce"/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grpSp>
        <p:nvGrpSpPr>
          <p:cNvPr id="3" name="Group 18">
            <a:extLst>
              <a:ext uri="{FF2B5EF4-FFF2-40B4-BE49-F238E27FC236}">
                <a16:creationId xmlns:a16="http://schemas.microsoft.com/office/drawing/2014/main" id="{9A6DA0FD-244E-2870-B5DF-2000B1D8001F}"/>
              </a:ext>
            </a:extLst>
          </p:cNvPr>
          <p:cNvGrpSpPr>
            <a:grpSpLocks/>
          </p:cNvGrpSpPr>
          <p:nvPr/>
        </p:nvGrpSpPr>
        <p:grpSpPr bwMode="auto">
          <a:xfrm>
            <a:off x="1816579" y="3139006"/>
            <a:ext cx="3429000" cy="1857375"/>
            <a:chOff x="4989513" y="1284288"/>
            <a:chExt cx="3429000" cy="1857374"/>
          </a:xfrm>
        </p:grpSpPr>
        <p:pic>
          <p:nvPicPr>
            <p:cNvPr id="4" name="Picture 15" descr="T:\SciTex\source\d6c96c4f-bb7f-436f-a654-12b6d976ac58\GB\Graphics\part6.png">
              <a:extLst>
                <a:ext uri="{FF2B5EF4-FFF2-40B4-BE49-F238E27FC236}">
                  <a16:creationId xmlns:a16="http://schemas.microsoft.com/office/drawing/2014/main" id="{AD21CA62-AA4A-7AEF-B8C3-C62719D66F6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89513" y="1284288"/>
              <a:ext cx="3429000" cy="185737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TextBox 71">
              <a:extLst>
                <a:ext uri="{FF2B5EF4-FFF2-40B4-BE49-F238E27FC236}">
                  <a16:creationId xmlns:a16="http://schemas.microsoft.com/office/drawing/2014/main" id="{E23BD8BB-2CB4-0FDB-E7F5-685110A7D9E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2700000">
              <a:off x="5253882" y="1412709"/>
              <a:ext cx="469163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R5</a:t>
              </a:r>
            </a:p>
          </p:txBody>
        </p:sp>
      </p:grpSp>
      <p:sp>
        <p:nvSpPr>
          <p:cNvPr id="8" name="Oval 7">
            <a:extLst>
              <a:ext uri="{FF2B5EF4-FFF2-40B4-BE49-F238E27FC236}">
                <a16:creationId xmlns:a16="http://schemas.microsoft.com/office/drawing/2014/main" id="{3BE4A52A-DA97-57B8-2F2F-D22BBA4DD56E}"/>
              </a:ext>
            </a:extLst>
          </p:cNvPr>
          <p:cNvSpPr/>
          <p:nvPr/>
        </p:nvSpPr>
        <p:spPr>
          <a:xfrm>
            <a:off x="1902304" y="3221555"/>
            <a:ext cx="869950" cy="869950"/>
          </a:xfrm>
          <a:prstGeom prst="ellipse">
            <a:avLst/>
          </a:prstGeom>
          <a:noFill/>
          <a:ln w="12700">
            <a:solidFill>
              <a:srgbClr val="003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grpSp>
        <p:nvGrpSpPr>
          <p:cNvPr id="9" name="Group 13">
            <a:extLst>
              <a:ext uri="{FF2B5EF4-FFF2-40B4-BE49-F238E27FC236}">
                <a16:creationId xmlns:a16="http://schemas.microsoft.com/office/drawing/2014/main" id="{66139D80-2BFB-09A2-C27C-AA0D319AEC00}"/>
              </a:ext>
            </a:extLst>
          </p:cNvPr>
          <p:cNvGrpSpPr>
            <a:grpSpLocks/>
          </p:cNvGrpSpPr>
          <p:nvPr/>
        </p:nvGrpSpPr>
        <p:grpSpPr bwMode="auto">
          <a:xfrm>
            <a:off x="7451873" y="2598332"/>
            <a:ext cx="1800225" cy="2657475"/>
            <a:chOff x="5810251" y="1266826"/>
            <a:chExt cx="1800225" cy="2657475"/>
          </a:xfrm>
        </p:grpSpPr>
        <p:pic>
          <p:nvPicPr>
            <p:cNvPr id="10" name="Picture 12" descr="T:\SciTex\source\d6c96c4f-bb7f-436f-a654-12b6d976ac58\GB\Graphics\part7.png">
              <a:extLst>
                <a:ext uri="{FF2B5EF4-FFF2-40B4-BE49-F238E27FC236}">
                  <a16:creationId xmlns:a16="http://schemas.microsoft.com/office/drawing/2014/main" id="{83587F39-4CD3-C236-F4D2-29830EC3116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0251" y="1266826"/>
              <a:ext cx="1800225" cy="26574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TextBox 71">
              <a:extLst>
                <a:ext uri="{FF2B5EF4-FFF2-40B4-BE49-F238E27FC236}">
                  <a16:creationId xmlns:a16="http://schemas.microsoft.com/office/drawing/2014/main" id="{D5B0B7AD-D991-80D2-B1AC-2D34C6C3D99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1320000">
              <a:off x="6342907" y="1298409"/>
              <a:ext cx="469163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16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400"/>
                <a:t>45</a:t>
              </a:r>
              <a:r>
                <a:rPr lang="en-US" altLang="en-US" sz="1400">
                  <a:latin typeface="Tahoma" panose="020B0604030504040204" pitchFamily="34" charset="0"/>
                </a:rPr>
                <a:t>°</a:t>
              </a:r>
              <a:endParaRPr lang="en-GB" altLang="en-US" sz="1400"/>
            </a:p>
          </p:txBody>
        </p:sp>
      </p:grpSp>
    </p:spTree>
    <p:extLst>
      <p:ext uri="{BB962C8B-B14F-4D97-AF65-F5344CB8AC3E}">
        <p14:creationId xmlns:p14="http://schemas.microsoft.com/office/powerpoint/2010/main" val="2305084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7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2">
            <a:extLst>
              <a:ext uri="{FF2B5EF4-FFF2-40B4-BE49-F238E27FC236}">
                <a16:creationId xmlns:a16="http://schemas.microsoft.com/office/drawing/2014/main" id="{336CB6F3-DAA6-4052-B04A-81F34A6C6E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413304" y="-5431536"/>
            <a:ext cx="1365395" cy="121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7" name="Picture 39">
            <a:extLst>
              <a:ext uri="{FF2B5EF4-FFF2-40B4-BE49-F238E27FC236}">
                <a16:creationId xmlns:a16="http://schemas.microsoft.com/office/drawing/2014/main" id="{66092D5E-F313-416A-9B8D-59259FEB5D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34" y="134583"/>
            <a:ext cx="1595452" cy="52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3E661F-0802-479B-B4E4-3F8E5D13D324}"/>
              </a:ext>
            </a:extLst>
          </p:cNvPr>
          <p:cNvSpPr txBox="1"/>
          <p:nvPr/>
        </p:nvSpPr>
        <p:spPr>
          <a:xfrm>
            <a:off x="3636885" y="977830"/>
            <a:ext cx="49182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Dimensions</a:t>
            </a:r>
          </a:p>
        </p:txBody>
      </p: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F92E353B-4482-A1C6-3EAC-AFCDB11A6DE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474" t="37307" r="59600" b="39830"/>
          <a:stretch/>
        </p:blipFill>
        <p:spPr>
          <a:xfrm>
            <a:off x="2995227" y="2178092"/>
            <a:ext cx="6201544" cy="34359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535361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58141" y="2133600"/>
            <a:ext cx="7177543" cy="3778250"/>
          </a:xfrm>
        </p:spPr>
      </p:pic>
    </p:spTree>
    <p:extLst>
      <p:ext uri="{BB962C8B-B14F-4D97-AF65-F5344CB8AC3E}">
        <p14:creationId xmlns:p14="http://schemas.microsoft.com/office/powerpoint/2010/main" val="1255099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809f32-1e9f-4ec7-9e49-2578c7830762" xsi:nil="true"/>
    <lcf76f155ced4ddcb4097134ff3c332f xmlns="0c3bee9f-8afb-42b0-b06d-82d7e39b6c42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A320488B44A44B86D7D1214440BBCC" ma:contentTypeVersion="10" ma:contentTypeDescription="Create a new document." ma:contentTypeScope="" ma:versionID="546773b23609e0e7610b70840258dbb1">
  <xsd:schema xmlns:xsd="http://www.w3.org/2001/XMLSchema" xmlns:xs="http://www.w3.org/2001/XMLSchema" xmlns:p="http://schemas.microsoft.com/office/2006/metadata/properties" xmlns:ns2="0c3bee9f-8afb-42b0-b06d-82d7e39b6c42" xmlns:ns3="21809f32-1e9f-4ec7-9e49-2578c7830762" targetNamespace="http://schemas.microsoft.com/office/2006/metadata/properties" ma:root="true" ma:fieldsID="323bbc4e95f858adb4f2af2f2db82edb" ns2:_="" ns3:_="">
    <xsd:import namespace="0c3bee9f-8afb-42b0-b06d-82d7e39b6c42"/>
    <xsd:import namespace="21809f32-1e9f-4ec7-9e49-2578c783076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3bee9f-8afb-42b0-b06d-82d7e39b6c4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809f32-1e9f-4ec7-9e49-2578c7830762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8bc8da67-9bef-4a05-b166-a8e6d21169f3}" ma:internalName="TaxCatchAll" ma:showField="CatchAllData" ma:web="21809f32-1e9f-4ec7-9e49-2578c783076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A250C6A-AC4A-4DB0-BF35-647009934ADB}">
  <ds:schemaRefs>
    <ds:schemaRef ds:uri="http://schemas.openxmlformats.org/package/2006/metadata/core-properties"/>
    <ds:schemaRef ds:uri="http://purl.org/dc/terms/"/>
    <ds:schemaRef ds:uri="http://www.w3.org/XML/1998/namespace"/>
    <ds:schemaRef ds:uri="http://purl.org/dc/elements/1.1/"/>
    <ds:schemaRef ds:uri="0c3bee9f-8afb-42b0-b06d-82d7e39b6c42"/>
    <ds:schemaRef ds:uri="http://schemas.microsoft.com/office/2006/documentManagement/types"/>
    <ds:schemaRef ds:uri="http://purl.org/dc/dcmitype/"/>
    <ds:schemaRef ds:uri="http://schemas.microsoft.com/office/infopath/2007/PartnerControls"/>
    <ds:schemaRef ds:uri="21809f32-1e9f-4ec7-9e49-2578c7830762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08F00CF4-81A9-418E-A21C-62817BBC33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3bee9f-8afb-42b0-b06d-82d7e39b6c42"/>
    <ds:schemaRef ds:uri="21809f32-1e9f-4ec7-9e49-2578c783076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A8385CC-838B-41A5-AB07-9643D8BD9AB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1171</Words>
  <Application>Microsoft Office PowerPoint</Application>
  <PresentationFormat>Widescreen</PresentationFormat>
  <Paragraphs>244</Paragraphs>
  <Slides>35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Calibri</vt:lpstr>
      <vt:lpstr>Wingdings</vt:lpstr>
      <vt:lpstr>Symbol</vt:lpstr>
      <vt:lpstr>Calibri Light</vt:lpstr>
      <vt:lpstr>Arial Unicode MS</vt:lpstr>
      <vt:lpstr>Arial</vt:lpstr>
      <vt:lpstr>Tahoma</vt:lpstr>
      <vt:lpstr>Office Theme</vt:lpstr>
      <vt:lpstr>1_Office Theme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Andrew Noble (P151458)</dc:creator>
  <cp:lastModifiedBy>Kevin Rogers</cp:lastModifiedBy>
  <cp:revision>27</cp:revision>
  <dcterms:created xsi:type="dcterms:W3CDTF">2020-09-09T10:57:11Z</dcterms:created>
  <dcterms:modified xsi:type="dcterms:W3CDTF">2025-01-27T08:24:15Z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0x0101007BA320488B44A44B86D7D1214440BBCC</vt:lpwstr>
  </property>
</Properties>
</file>