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7"/>
  </p:notesMasterIdLst>
  <p:sldIdLst>
    <p:sldId id="270" r:id="rId2"/>
    <p:sldId id="269" r:id="rId3"/>
    <p:sldId id="257" r:id="rId4"/>
    <p:sldId id="258" r:id="rId5"/>
    <p:sldId id="259" r:id="rId6"/>
    <p:sldId id="260" r:id="rId7"/>
    <p:sldId id="261" r:id="rId8"/>
    <p:sldId id="262" r:id="rId9"/>
    <p:sldId id="265" r:id="rId10"/>
    <p:sldId id="263" r:id="rId11"/>
    <p:sldId id="266" r:id="rId12"/>
    <p:sldId id="271" r:id="rId13"/>
    <p:sldId id="264" r:id="rId14"/>
    <p:sldId id="268" r:id="rId15"/>
    <p:sldId id="267" r:id="rId1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4128" autoAdjust="0"/>
  </p:normalViewPr>
  <p:slideViewPr>
    <p:cSldViewPr>
      <p:cViewPr varScale="1">
        <p:scale>
          <a:sx n="48" d="100"/>
          <a:sy n="48" d="100"/>
        </p:scale>
        <p:origin x="1450" y="3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10E7AB5-85C9-4F8F-9778-B76327F46041}" type="datetimeFigureOut">
              <a:rPr lang="en-US" smtClean="0"/>
              <a:pPr/>
              <a:t>11/6/2022</a:t>
            </a:fld>
            <a:endParaRPr lang="en-IN"/>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5FF8008-6851-4648-9930-91C2099C2D0B}" type="slidenum">
              <a:rPr lang="en-IN" smtClean="0"/>
              <a:pPr/>
              <a:t>‹#›</a:t>
            </a:fld>
            <a:endParaRPr lang="en-IN"/>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IN" sz="1200" b="0" i="0" u="none" strike="noStrike" kern="1200" dirty="0">
                <a:solidFill>
                  <a:schemeClr val="tx1"/>
                </a:solidFill>
                <a:latin typeface="+mn-lt"/>
                <a:ea typeface="+mn-ea"/>
                <a:cs typeface="+mn-cs"/>
              </a:rPr>
              <a:t>The study will mainly be focused on the management of knowledge and skills in the workplace. It will present a major discussion on the overview of the company and the SWOT analysis of the ecommerce companies like Amazon and </a:t>
            </a:r>
            <a:r>
              <a:rPr lang="en-IN" sz="1200" b="0" i="0" u="none" strike="noStrike" kern="1200" dirty="0" err="1">
                <a:solidFill>
                  <a:schemeClr val="tx1"/>
                </a:solidFill>
                <a:latin typeface="+mn-lt"/>
                <a:ea typeface="+mn-ea"/>
                <a:cs typeface="+mn-cs"/>
              </a:rPr>
              <a:t>Deliveroo</a:t>
            </a:r>
            <a:r>
              <a:rPr lang="en-IN" sz="1200" b="0" i="0" u="none" strike="noStrike" kern="1200" dirty="0">
                <a:solidFill>
                  <a:schemeClr val="tx1"/>
                </a:solidFill>
                <a:latin typeface="+mn-lt"/>
                <a:ea typeface="+mn-ea"/>
                <a:cs typeface="+mn-cs"/>
              </a:rPr>
              <a:t>. The discussion will mainly be based on the key points discussed in the report in addition to the major issues faced by the companies in the marketplace.</a:t>
            </a:r>
            <a:endParaRPr lang="en-IN" dirty="0"/>
          </a:p>
        </p:txBody>
      </p:sp>
      <p:sp>
        <p:nvSpPr>
          <p:cNvPr id="4" name="Slide Number Placeholder 3"/>
          <p:cNvSpPr>
            <a:spLocks noGrp="1"/>
          </p:cNvSpPr>
          <p:nvPr>
            <p:ph type="sldNum" sz="quarter" idx="10"/>
          </p:nvPr>
        </p:nvSpPr>
        <p:spPr/>
        <p:txBody>
          <a:bodyPr/>
          <a:lstStyle/>
          <a:p>
            <a:fld id="{95FF8008-6851-4648-9930-91C2099C2D0B}" type="slidenum">
              <a:rPr lang="en-IN" smtClean="0"/>
              <a:pPr/>
              <a:t>3</a:t>
            </a:fld>
            <a:endParaRPr lang="en-IN"/>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IN" sz="1200" b="0" i="0" u="none" strike="noStrike" kern="1200" dirty="0">
                <a:solidFill>
                  <a:schemeClr val="tx1"/>
                </a:solidFill>
                <a:latin typeface="+mn-lt"/>
                <a:ea typeface="+mn-ea"/>
                <a:cs typeface="+mn-cs"/>
              </a:rPr>
              <a:t>Amazon and </a:t>
            </a:r>
            <a:r>
              <a:rPr lang="en-IN" sz="1200" b="0" i="0" u="none" strike="noStrike" kern="1200" dirty="0" err="1">
                <a:solidFill>
                  <a:schemeClr val="tx1"/>
                </a:solidFill>
                <a:latin typeface="+mn-lt"/>
                <a:ea typeface="+mn-ea"/>
                <a:cs typeface="+mn-cs"/>
              </a:rPr>
              <a:t>Deliveroo</a:t>
            </a:r>
            <a:r>
              <a:rPr lang="en-IN" sz="1200" b="0" i="0" u="none" strike="noStrike" kern="1200" dirty="0">
                <a:solidFill>
                  <a:schemeClr val="tx1"/>
                </a:solidFill>
                <a:latin typeface="+mn-lt"/>
                <a:ea typeface="+mn-ea"/>
                <a:cs typeface="+mn-cs"/>
              </a:rPr>
              <a:t> are both companies that especially deal in </a:t>
            </a:r>
            <a:r>
              <a:rPr lang="en-IN" sz="1200" b="0" i="0" u="none" strike="noStrike" kern="1200" dirty="0" err="1">
                <a:solidFill>
                  <a:schemeClr val="tx1"/>
                </a:solidFill>
                <a:latin typeface="+mn-lt"/>
                <a:ea typeface="+mn-ea"/>
                <a:cs typeface="+mn-cs"/>
              </a:rPr>
              <a:t>eCommerce</a:t>
            </a:r>
            <a:r>
              <a:rPr lang="en-IN" sz="1200" b="0" i="0" u="none" strike="noStrike" kern="1200" dirty="0">
                <a:solidFill>
                  <a:schemeClr val="tx1"/>
                </a:solidFill>
                <a:latin typeface="+mn-lt"/>
                <a:ea typeface="+mn-ea"/>
                <a:cs typeface="+mn-cs"/>
              </a:rPr>
              <a:t> and have been significantly flourishing in the international market. It started as an online book-selling company in the marketplace and has significantly enhanced its business in the global market (Amazon.co.uk, 2022). Amazon is considered the largest ecommerce organisation in the whole globe which also deals in the manufacturing of electronic books for their users. However, </a:t>
            </a:r>
            <a:r>
              <a:rPr lang="en-IN" sz="1200" b="0" i="0" u="none" strike="noStrike" kern="1200" dirty="0" err="1">
                <a:solidFill>
                  <a:schemeClr val="tx1"/>
                </a:solidFill>
                <a:latin typeface="+mn-lt"/>
                <a:ea typeface="+mn-ea"/>
                <a:cs typeface="+mn-cs"/>
              </a:rPr>
              <a:t>Deliveroo</a:t>
            </a:r>
            <a:r>
              <a:rPr lang="en-IN" sz="1200" b="0" i="0" u="none" strike="noStrike" kern="1200" dirty="0">
                <a:solidFill>
                  <a:schemeClr val="tx1"/>
                </a:solidFill>
                <a:latin typeface="+mn-lt"/>
                <a:ea typeface="+mn-ea"/>
                <a:cs typeface="+mn-cs"/>
              </a:rPr>
              <a:t> is a company that is based in the UK and mainly deals in the delivery of food. The major objective of the founder Will </a:t>
            </a:r>
            <a:r>
              <a:rPr lang="en-IN" sz="1200" b="0" i="0" u="none" strike="noStrike" kern="1200" dirty="0" err="1">
                <a:solidFill>
                  <a:schemeClr val="tx1"/>
                </a:solidFill>
                <a:latin typeface="+mn-lt"/>
                <a:ea typeface="+mn-ea"/>
                <a:cs typeface="+mn-cs"/>
              </a:rPr>
              <a:t>Shu</a:t>
            </a:r>
            <a:r>
              <a:rPr lang="en-IN" sz="1200" b="0" i="0" u="none" strike="noStrike" kern="1200" dirty="0">
                <a:solidFill>
                  <a:schemeClr val="tx1"/>
                </a:solidFill>
                <a:latin typeface="+mn-lt"/>
                <a:ea typeface="+mn-ea"/>
                <a:cs typeface="+mn-cs"/>
              </a:rPr>
              <a:t> for the establishment of </a:t>
            </a:r>
            <a:r>
              <a:rPr lang="en-IN" sz="1200" b="0" i="0" u="none" strike="noStrike" kern="1200" dirty="0" err="1">
                <a:solidFill>
                  <a:schemeClr val="tx1"/>
                </a:solidFill>
                <a:latin typeface="+mn-lt"/>
                <a:ea typeface="+mn-ea"/>
                <a:cs typeface="+mn-cs"/>
              </a:rPr>
              <a:t>Deliveroo</a:t>
            </a:r>
            <a:r>
              <a:rPr lang="en-IN" sz="1200" b="0" i="0" u="none" strike="noStrike" kern="1200" dirty="0">
                <a:solidFill>
                  <a:schemeClr val="tx1"/>
                </a:solidFill>
                <a:latin typeface="+mn-lt"/>
                <a:ea typeface="+mn-ea"/>
                <a:cs typeface="+mn-cs"/>
              </a:rPr>
              <a:t> was to tackle the situation of poor food delivery in the city of London. </a:t>
            </a:r>
            <a:endParaRPr lang="en-IN" b="0" dirty="0"/>
          </a:p>
          <a:p>
            <a:br>
              <a:rPr lang="en-IN" dirty="0"/>
            </a:br>
            <a:endParaRPr lang="en-IN" dirty="0"/>
          </a:p>
        </p:txBody>
      </p:sp>
      <p:sp>
        <p:nvSpPr>
          <p:cNvPr id="4" name="Slide Number Placeholder 3"/>
          <p:cNvSpPr>
            <a:spLocks noGrp="1"/>
          </p:cNvSpPr>
          <p:nvPr>
            <p:ph type="sldNum" sz="quarter" idx="10"/>
          </p:nvPr>
        </p:nvSpPr>
        <p:spPr/>
        <p:txBody>
          <a:bodyPr/>
          <a:lstStyle/>
          <a:p>
            <a:fld id="{95FF8008-6851-4648-9930-91C2099C2D0B}" type="slidenum">
              <a:rPr lang="en-IN" smtClean="0"/>
              <a:pPr/>
              <a:t>4</a:t>
            </a:fld>
            <a:endParaRPr lang="en-IN"/>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b="0" i="0" u="none" strike="noStrike" kern="1200" dirty="0">
                <a:solidFill>
                  <a:schemeClr val="tx1"/>
                </a:solidFill>
                <a:latin typeface="+mn-lt"/>
                <a:ea typeface="+mn-ea"/>
                <a:cs typeface="+mn-cs"/>
              </a:rPr>
              <a:t>Amazon is the company that mainly deals in the global market while </a:t>
            </a:r>
            <a:r>
              <a:rPr lang="en-IN" sz="1200" b="0" i="0" u="none" strike="noStrike" kern="1200" dirty="0" err="1">
                <a:solidFill>
                  <a:schemeClr val="tx1"/>
                </a:solidFill>
                <a:latin typeface="+mn-lt"/>
                <a:ea typeface="+mn-ea"/>
                <a:cs typeface="+mn-cs"/>
              </a:rPr>
              <a:t>Deliveroo</a:t>
            </a:r>
            <a:r>
              <a:rPr lang="en-IN" sz="1200" b="0" i="0" u="none" strike="noStrike" kern="1200" dirty="0">
                <a:solidFill>
                  <a:schemeClr val="tx1"/>
                </a:solidFill>
                <a:latin typeface="+mn-lt"/>
                <a:ea typeface="+mn-ea"/>
                <a:cs typeface="+mn-cs"/>
              </a:rPr>
              <a:t> is significantly growing in the domestic market of the UK. The major strength of Amazon and </a:t>
            </a:r>
            <a:r>
              <a:rPr lang="en-IN" sz="1200" b="0" i="0" u="none" strike="noStrike" kern="1200" dirty="0" err="1">
                <a:solidFill>
                  <a:schemeClr val="tx1"/>
                </a:solidFill>
                <a:latin typeface="+mn-lt"/>
                <a:ea typeface="+mn-ea"/>
                <a:cs typeface="+mn-cs"/>
              </a:rPr>
              <a:t>Deliveroo</a:t>
            </a:r>
            <a:r>
              <a:rPr lang="en-IN" sz="1200" b="0" i="0" u="none" strike="noStrike" kern="1200" dirty="0">
                <a:solidFill>
                  <a:schemeClr val="tx1"/>
                </a:solidFill>
                <a:latin typeface="+mn-lt"/>
                <a:ea typeface="+mn-ea"/>
                <a:cs typeface="+mn-cs"/>
              </a:rPr>
              <a:t> is the brand value they possess and the development of the local languages in their business operations respectively </a:t>
            </a:r>
            <a:r>
              <a:rPr lang="en-GB" dirty="0"/>
              <a:t>(Cant, 2019).</a:t>
            </a:r>
            <a:r>
              <a:rPr lang="en-IN" sz="1200" b="0" i="0" u="none" strike="noStrike" kern="1200" dirty="0">
                <a:solidFill>
                  <a:schemeClr val="tx1"/>
                </a:solidFill>
                <a:latin typeface="+mn-lt"/>
                <a:ea typeface="+mn-ea"/>
                <a:cs typeface="+mn-cs"/>
              </a:rPr>
              <a:t>. The weakness for Amazon can be the limitation of its business model which limits its capability of penetrating the global market. On the other hand, an important weakness of </a:t>
            </a:r>
            <a:r>
              <a:rPr lang="en-IN" sz="1200" b="0" i="0" u="none" strike="noStrike" kern="1200" dirty="0" err="1">
                <a:solidFill>
                  <a:schemeClr val="tx1"/>
                </a:solidFill>
                <a:latin typeface="+mn-lt"/>
                <a:ea typeface="+mn-ea"/>
                <a:cs typeface="+mn-cs"/>
              </a:rPr>
              <a:t>Deliveroo</a:t>
            </a:r>
            <a:r>
              <a:rPr lang="en-IN" sz="1200" b="0" i="0" u="none" strike="noStrike" kern="1200" dirty="0">
                <a:solidFill>
                  <a:schemeClr val="tx1"/>
                </a:solidFill>
                <a:latin typeface="+mn-lt"/>
                <a:ea typeface="+mn-ea"/>
                <a:cs typeface="+mn-cs"/>
              </a:rPr>
              <a:t> is the gaps in the Human resource and poor treatment of the employees. Opportunities for Amazon are the global presence and development of its own products and for </a:t>
            </a:r>
            <a:r>
              <a:rPr lang="en-IN" sz="1200" b="0" i="0" u="none" strike="noStrike" kern="1200" dirty="0" err="1">
                <a:solidFill>
                  <a:schemeClr val="tx1"/>
                </a:solidFill>
                <a:latin typeface="+mn-lt"/>
                <a:ea typeface="+mn-ea"/>
                <a:cs typeface="+mn-cs"/>
              </a:rPr>
              <a:t>Deliveroo</a:t>
            </a:r>
            <a:r>
              <a:rPr lang="en-IN" sz="1200" b="0" i="0" u="none" strike="noStrike" kern="1200" dirty="0">
                <a:solidFill>
                  <a:schemeClr val="tx1"/>
                </a:solidFill>
                <a:latin typeface="+mn-lt"/>
                <a:ea typeface="+mn-ea"/>
                <a:cs typeface="+mn-cs"/>
              </a:rPr>
              <a:t> is the improvement of its base in the global market. Lastly, the major threat to Amazon is cyber-security. The threat for </a:t>
            </a:r>
            <a:r>
              <a:rPr lang="en-IN" sz="1200" b="0" i="0" u="none" strike="noStrike" kern="1200" dirty="0" err="1">
                <a:solidFill>
                  <a:schemeClr val="tx1"/>
                </a:solidFill>
                <a:latin typeface="+mn-lt"/>
                <a:ea typeface="+mn-ea"/>
                <a:cs typeface="+mn-cs"/>
              </a:rPr>
              <a:t>Deliveroo</a:t>
            </a:r>
            <a:r>
              <a:rPr lang="en-IN" sz="1200" b="0" i="0" u="none" strike="noStrike" kern="1200" dirty="0">
                <a:solidFill>
                  <a:schemeClr val="tx1"/>
                </a:solidFill>
                <a:latin typeface="+mn-lt"/>
                <a:ea typeface="+mn-ea"/>
                <a:cs typeface="+mn-cs"/>
              </a:rPr>
              <a:t> </a:t>
            </a:r>
            <a:r>
              <a:rPr lang="en-IN" sz="1200" b="0" i="0" u="none" strike="noStrike" kern="1200" dirty="0" err="1">
                <a:solidFill>
                  <a:schemeClr val="tx1"/>
                </a:solidFill>
                <a:latin typeface="+mn-lt"/>
                <a:ea typeface="+mn-ea"/>
                <a:cs typeface="+mn-cs"/>
              </a:rPr>
              <a:t>majr</a:t>
            </a:r>
            <a:r>
              <a:rPr lang="en-IN" sz="1200" b="0" i="0" u="none" strike="noStrike" kern="1200" dirty="0">
                <a:solidFill>
                  <a:schemeClr val="tx1"/>
                </a:solidFill>
                <a:latin typeface="+mn-lt"/>
                <a:ea typeface="+mn-ea"/>
                <a:cs typeface="+mn-cs"/>
              </a:rPr>
              <a:t> lies in the competition of food delivery services in the competitive market such as </a:t>
            </a:r>
            <a:r>
              <a:rPr lang="en-IN" sz="1200" b="0" i="0" u="none" strike="noStrike" kern="1200" dirty="0" err="1">
                <a:solidFill>
                  <a:schemeClr val="tx1"/>
                </a:solidFill>
                <a:latin typeface="+mn-lt"/>
                <a:ea typeface="+mn-ea"/>
                <a:cs typeface="+mn-cs"/>
              </a:rPr>
              <a:t>Uber</a:t>
            </a:r>
            <a:r>
              <a:rPr lang="en-IN" sz="1200" b="0" i="0" u="none" strike="noStrike" kern="1200" dirty="0">
                <a:solidFill>
                  <a:schemeClr val="tx1"/>
                </a:solidFill>
                <a:latin typeface="+mn-lt"/>
                <a:ea typeface="+mn-ea"/>
                <a:cs typeface="+mn-cs"/>
              </a:rPr>
              <a:t> eats.  </a:t>
            </a:r>
            <a:endParaRPr lang="en-IN" dirty="0"/>
          </a:p>
        </p:txBody>
      </p:sp>
      <p:sp>
        <p:nvSpPr>
          <p:cNvPr id="4" name="Slide Number Placeholder 3"/>
          <p:cNvSpPr>
            <a:spLocks noGrp="1"/>
          </p:cNvSpPr>
          <p:nvPr>
            <p:ph type="sldNum" sz="quarter" idx="10"/>
          </p:nvPr>
        </p:nvSpPr>
        <p:spPr/>
        <p:txBody>
          <a:bodyPr/>
          <a:lstStyle/>
          <a:p>
            <a:fld id="{95FF8008-6851-4648-9930-91C2099C2D0B}" type="slidenum">
              <a:rPr lang="en-IN" smtClean="0"/>
              <a:pPr/>
              <a:t>5</a:t>
            </a:fld>
            <a:endParaRPr lang="en-IN"/>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IN" sz="1200" b="0" i="0" u="none" strike="noStrike" kern="1200" dirty="0">
                <a:solidFill>
                  <a:schemeClr val="tx1"/>
                </a:solidFill>
                <a:latin typeface="+mn-lt"/>
                <a:ea typeface="+mn-ea"/>
                <a:cs typeface="+mn-cs"/>
              </a:rPr>
              <a:t>The knowledge management system is basically the system of IT which helps companies to retrieve and store knowledge and share those (</a:t>
            </a:r>
            <a:r>
              <a:rPr lang="en-IN" sz="1200" b="0" i="0" u="none" strike="noStrike" kern="1200" dirty="0" err="1">
                <a:solidFill>
                  <a:schemeClr val="tx1"/>
                </a:solidFill>
                <a:latin typeface="+mn-lt"/>
                <a:ea typeface="+mn-ea"/>
                <a:cs typeface="+mn-cs"/>
              </a:rPr>
              <a:t>Fahrurrozi</a:t>
            </a:r>
            <a:r>
              <a:rPr lang="en-IN" sz="1200" b="0" i="0" u="none" strike="noStrike" kern="1200" dirty="0">
                <a:solidFill>
                  <a:schemeClr val="tx1"/>
                </a:solidFill>
                <a:latin typeface="+mn-lt"/>
                <a:ea typeface="+mn-ea"/>
                <a:cs typeface="+mn-cs"/>
              </a:rPr>
              <a:t> </a:t>
            </a:r>
            <a:r>
              <a:rPr lang="en-IN" sz="1200" b="0" i="1" u="none" strike="noStrike" kern="1200" dirty="0">
                <a:solidFill>
                  <a:schemeClr val="tx1"/>
                </a:solidFill>
                <a:latin typeface="+mn-lt"/>
                <a:ea typeface="+mn-ea"/>
                <a:cs typeface="+mn-cs"/>
              </a:rPr>
              <a:t>et al</a:t>
            </a:r>
            <a:r>
              <a:rPr lang="en-IN" sz="1200" b="0" i="0" u="none" strike="noStrike" kern="1200" dirty="0">
                <a:solidFill>
                  <a:schemeClr val="tx1"/>
                </a:solidFill>
                <a:latin typeface="+mn-lt"/>
                <a:ea typeface="+mn-ea"/>
                <a:cs typeface="+mn-cs"/>
              </a:rPr>
              <a:t>., 2020). It plays a major role in gathering, sharing and even organising the necessary information in the companies. The Knowledge Management System of Amazon includes the implementation of the SECI model. The model comprises major processes that help in establishing the management of knowledge as well as information. </a:t>
            </a:r>
            <a:r>
              <a:rPr lang="en-IN" sz="1200" b="0" i="0" u="none" strike="noStrike" kern="1200" dirty="0" err="1">
                <a:solidFill>
                  <a:schemeClr val="tx1"/>
                </a:solidFill>
                <a:latin typeface="+mn-lt"/>
                <a:ea typeface="+mn-ea"/>
                <a:cs typeface="+mn-cs"/>
              </a:rPr>
              <a:t>Deliveroo</a:t>
            </a:r>
            <a:r>
              <a:rPr lang="en-IN" sz="1200" b="0" i="0" u="none" strike="noStrike" kern="1200" dirty="0">
                <a:solidFill>
                  <a:schemeClr val="tx1"/>
                </a:solidFill>
                <a:latin typeface="+mn-lt"/>
                <a:ea typeface="+mn-ea"/>
                <a:cs typeface="+mn-cs"/>
              </a:rPr>
              <a:t> on the other hand implements the data of IT systems rather than the software for the enhancement of customer services. </a:t>
            </a:r>
            <a:endParaRPr lang="en-IN" b="0" dirty="0"/>
          </a:p>
          <a:p>
            <a:br>
              <a:rPr lang="en-IN" dirty="0"/>
            </a:br>
            <a:endParaRPr lang="en-IN" dirty="0"/>
          </a:p>
        </p:txBody>
      </p:sp>
      <p:sp>
        <p:nvSpPr>
          <p:cNvPr id="4" name="Slide Number Placeholder 3"/>
          <p:cNvSpPr>
            <a:spLocks noGrp="1"/>
          </p:cNvSpPr>
          <p:nvPr>
            <p:ph type="sldNum" sz="quarter" idx="10"/>
          </p:nvPr>
        </p:nvSpPr>
        <p:spPr/>
        <p:txBody>
          <a:bodyPr/>
          <a:lstStyle/>
          <a:p>
            <a:fld id="{95FF8008-6851-4648-9930-91C2099C2D0B}" type="slidenum">
              <a:rPr lang="en-IN" smtClean="0"/>
              <a:pPr/>
              <a:t>6</a:t>
            </a:fld>
            <a:endParaRPr lang="en-IN"/>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IN" sz="1200" b="0" i="0" u="none" strike="noStrike" kern="1200" dirty="0">
                <a:solidFill>
                  <a:schemeClr val="tx1"/>
                </a:solidFill>
                <a:latin typeface="+mn-lt"/>
                <a:ea typeface="+mn-ea"/>
                <a:cs typeface="+mn-cs"/>
              </a:rPr>
              <a:t>KM volume chain is mainly the tasks which involve sharing of knowledge and helps in establishing the competitive advantage in the market. The KMN value chain significantly provides assistance in increasing the overall knowledge within the workplace and improvement in efficiency (Andrews and Smits, 2021). One portal, one interface is the vital way that helps the company to build up Knowledge Management. The business of the company is carried out through the same portal. </a:t>
            </a:r>
            <a:r>
              <a:rPr lang="en-IN" sz="1200" b="0" i="0" u="none" strike="noStrike" kern="1200" dirty="0" err="1">
                <a:solidFill>
                  <a:schemeClr val="tx1"/>
                </a:solidFill>
                <a:latin typeface="+mn-lt"/>
                <a:ea typeface="+mn-ea"/>
                <a:cs typeface="+mn-cs"/>
              </a:rPr>
              <a:t>Deliveroo</a:t>
            </a:r>
            <a:r>
              <a:rPr lang="en-IN" sz="1200" b="0" i="0" u="none" strike="noStrike" kern="1200" dirty="0">
                <a:solidFill>
                  <a:schemeClr val="tx1"/>
                </a:solidFill>
                <a:latin typeface="+mn-lt"/>
                <a:ea typeface="+mn-ea"/>
                <a:cs typeface="+mn-cs"/>
              </a:rPr>
              <a:t> uses the one portal interface which provides customers with fewer implications for shopping.  </a:t>
            </a:r>
            <a:endParaRPr lang="en-IN" dirty="0"/>
          </a:p>
        </p:txBody>
      </p:sp>
      <p:sp>
        <p:nvSpPr>
          <p:cNvPr id="4" name="Slide Number Placeholder 3"/>
          <p:cNvSpPr>
            <a:spLocks noGrp="1"/>
          </p:cNvSpPr>
          <p:nvPr>
            <p:ph type="sldNum" sz="quarter" idx="10"/>
          </p:nvPr>
        </p:nvSpPr>
        <p:spPr/>
        <p:txBody>
          <a:bodyPr/>
          <a:lstStyle/>
          <a:p>
            <a:fld id="{95FF8008-6851-4648-9930-91C2099C2D0B}" type="slidenum">
              <a:rPr lang="en-IN" smtClean="0"/>
              <a:pPr/>
              <a:t>7</a:t>
            </a:fld>
            <a:endParaRPr lang="en-IN"/>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IN" sz="1200" b="0" i="0" u="none" strike="noStrike" kern="1200" dirty="0">
                <a:solidFill>
                  <a:schemeClr val="tx1"/>
                </a:solidFill>
                <a:latin typeface="+mn-lt"/>
                <a:ea typeface="+mn-ea"/>
                <a:cs typeface="+mn-cs"/>
              </a:rPr>
              <a:t>Information technology systems are mainly the use of computerised applications that significantly help in storing programs and data. It significantly assists in building up the networks of communication which is vital for the major operations within the companies (</a:t>
            </a:r>
            <a:r>
              <a:rPr lang="en-IN" sz="1200" b="0" i="0" u="none" strike="noStrike" kern="1200" dirty="0" err="1">
                <a:solidFill>
                  <a:schemeClr val="tx1"/>
                </a:solidFill>
                <a:latin typeface="+mn-lt"/>
                <a:ea typeface="+mn-ea"/>
                <a:cs typeface="+mn-cs"/>
              </a:rPr>
              <a:t>Mehmood</a:t>
            </a:r>
            <a:r>
              <a:rPr lang="en-IN" sz="1200" b="0" i="0" u="none" strike="noStrike" kern="1200" dirty="0">
                <a:solidFill>
                  <a:schemeClr val="tx1"/>
                </a:solidFill>
                <a:latin typeface="+mn-lt"/>
                <a:ea typeface="+mn-ea"/>
                <a:cs typeface="+mn-cs"/>
              </a:rPr>
              <a:t>, 2021). The implementation of the Information technology system by Amazon is the introduction of the cashless transaction. </a:t>
            </a:r>
            <a:r>
              <a:rPr lang="en-IN" sz="1200" b="0" i="0" u="none" strike="noStrike" kern="1200" dirty="0" err="1">
                <a:solidFill>
                  <a:schemeClr val="tx1"/>
                </a:solidFill>
                <a:latin typeface="+mn-lt"/>
                <a:ea typeface="+mn-ea"/>
                <a:cs typeface="+mn-cs"/>
              </a:rPr>
              <a:t>Deliveroo</a:t>
            </a:r>
            <a:r>
              <a:rPr lang="en-IN" sz="1200" b="0" i="0" u="none" strike="noStrike" kern="1200" dirty="0">
                <a:solidFill>
                  <a:schemeClr val="tx1"/>
                </a:solidFill>
                <a:latin typeface="+mn-lt"/>
                <a:ea typeface="+mn-ea"/>
                <a:cs typeface="+mn-cs"/>
              </a:rPr>
              <a:t> on the other hand uses AI for the improvement of their sales. Information Technology through AI helped the business to significantly enhance its market base. </a:t>
            </a:r>
            <a:endParaRPr lang="en-IN" dirty="0"/>
          </a:p>
        </p:txBody>
      </p:sp>
      <p:sp>
        <p:nvSpPr>
          <p:cNvPr id="4" name="Slide Number Placeholder 3"/>
          <p:cNvSpPr>
            <a:spLocks noGrp="1"/>
          </p:cNvSpPr>
          <p:nvPr>
            <p:ph type="sldNum" sz="quarter" idx="10"/>
          </p:nvPr>
        </p:nvSpPr>
        <p:spPr/>
        <p:txBody>
          <a:bodyPr/>
          <a:lstStyle/>
          <a:p>
            <a:fld id="{95FF8008-6851-4648-9930-91C2099C2D0B}" type="slidenum">
              <a:rPr lang="en-IN" smtClean="0"/>
              <a:pPr/>
              <a:t>8</a:t>
            </a:fld>
            <a:endParaRPr lang="en-IN"/>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IN" sz="1200" b="0" i="0" u="none" strike="noStrike" kern="1200" dirty="0">
                <a:solidFill>
                  <a:schemeClr val="tx1"/>
                </a:solidFill>
                <a:latin typeface="+mn-lt"/>
                <a:ea typeface="+mn-ea"/>
                <a:cs typeface="+mn-cs"/>
              </a:rPr>
              <a:t>Establishing the parameters is vital for the companies like Amazon and </a:t>
            </a:r>
            <a:r>
              <a:rPr lang="en-IN" sz="1200" b="0" i="0" u="none" strike="noStrike" kern="1200" dirty="0" err="1">
                <a:solidFill>
                  <a:schemeClr val="tx1"/>
                </a:solidFill>
                <a:latin typeface="+mn-lt"/>
                <a:ea typeface="+mn-ea"/>
                <a:cs typeface="+mn-cs"/>
              </a:rPr>
              <a:t>Deliveroo</a:t>
            </a:r>
            <a:r>
              <a:rPr lang="en-IN" sz="1200" b="0" i="0" u="none" strike="noStrike" kern="1200" dirty="0">
                <a:solidFill>
                  <a:schemeClr val="tx1"/>
                </a:solidFill>
                <a:latin typeface="+mn-lt"/>
                <a:ea typeface="+mn-ea"/>
                <a:cs typeface="+mn-cs"/>
              </a:rPr>
              <a:t> before the creation of knowledge. It also comprises the identification and documentation of the major problems faced by the companies in the management of knowledge (Almeida </a:t>
            </a:r>
            <a:r>
              <a:rPr lang="en-IN" sz="1200" b="0" i="1" u="none" strike="noStrike" kern="1200" dirty="0">
                <a:solidFill>
                  <a:schemeClr val="tx1"/>
                </a:solidFill>
                <a:latin typeface="+mn-lt"/>
                <a:ea typeface="+mn-ea"/>
                <a:cs typeface="+mn-cs"/>
              </a:rPr>
              <a:t>et al</a:t>
            </a:r>
            <a:r>
              <a:rPr lang="en-IN" sz="1200" b="0" i="0" u="none" strike="noStrike" kern="1200" dirty="0">
                <a:solidFill>
                  <a:schemeClr val="tx1"/>
                </a:solidFill>
                <a:latin typeface="+mn-lt"/>
                <a:ea typeface="+mn-ea"/>
                <a:cs typeface="+mn-cs"/>
              </a:rPr>
              <a:t>., 2019). Amazon is a company which needs to significantly innovate and commit itself to providing better services to its customers which is a vital aspect of managing knowledge. Crucial problems and issues for </a:t>
            </a:r>
            <a:r>
              <a:rPr lang="en-IN" sz="1200" b="0" i="0" u="none" strike="noStrike" kern="1200" dirty="0" err="1">
                <a:solidFill>
                  <a:schemeClr val="tx1"/>
                </a:solidFill>
                <a:latin typeface="+mn-lt"/>
                <a:ea typeface="+mn-ea"/>
                <a:cs typeface="+mn-cs"/>
              </a:rPr>
              <a:t>Deliveroo</a:t>
            </a:r>
            <a:r>
              <a:rPr lang="en-IN" sz="1200" b="0" i="0" u="none" strike="noStrike" kern="1200" dirty="0">
                <a:solidFill>
                  <a:schemeClr val="tx1"/>
                </a:solidFill>
                <a:latin typeface="+mn-lt"/>
                <a:ea typeface="+mn-ea"/>
                <a:cs typeface="+mn-cs"/>
              </a:rPr>
              <a:t> to establish goals and objectives is the improper Human resource and improper treatment of the employees </a:t>
            </a:r>
            <a:r>
              <a:rPr lang="en-US" dirty="0"/>
              <a:t>(</a:t>
            </a:r>
            <a:r>
              <a:rPr lang="en-GB" dirty="0" err="1"/>
              <a:t>Deliveroo</a:t>
            </a:r>
            <a:r>
              <a:rPr lang="en-GB" dirty="0"/>
              <a:t>, 2022</a:t>
            </a:r>
            <a:r>
              <a:rPr lang="en-US" dirty="0"/>
              <a:t>)</a:t>
            </a:r>
            <a:r>
              <a:rPr lang="en-IN" sz="1200" b="0" i="0" u="none" strike="noStrike" kern="1200" dirty="0">
                <a:solidFill>
                  <a:schemeClr val="tx1"/>
                </a:solidFill>
                <a:latin typeface="+mn-lt"/>
                <a:ea typeface="+mn-ea"/>
                <a:cs typeface="+mn-cs"/>
              </a:rPr>
              <a:t>.  </a:t>
            </a:r>
            <a:endParaRPr lang="en-IN" b="0" dirty="0"/>
          </a:p>
          <a:p>
            <a:br>
              <a:rPr lang="en-IN" dirty="0"/>
            </a:br>
            <a:endParaRPr lang="en-IN" dirty="0"/>
          </a:p>
        </p:txBody>
      </p:sp>
      <p:sp>
        <p:nvSpPr>
          <p:cNvPr id="4" name="Slide Number Placeholder 3"/>
          <p:cNvSpPr>
            <a:spLocks noGrp="1"/>
          </p:cNvSpPr>
          <p:nvPr>
            <p:ph type="sldNum" sz="quarter" idx="10"/>
          </p:nvPr>
        </p:nvSpPr>
        <p:spPr/>
        <p:txBody>
          <a:bodyPr/>
          <a:lstStyle/>
          <a:p>
            <a:fld id="{95FF8008-6851-4648-9930-91C2099C2D0B}" type="slidenum">
              <a:rPr lang="en-IN" smtClean="0"/>
              <a:pPr/>
              <a:t>9</a:t>
            </a:fld>
            <a:endParaRPr lang="en-IN"/>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b="0" i="0" u="none" strike="noStrike" kern="1200" dirty="0">
                <a:solidFill>
                  <a:schemeClr val="tx1"/>
                </a:solidFill>
                <a:latin typeface="+mn-lt"/>
                <a:ea typeface="+mn-ea"/>
                <a:cs typeface="+mn-cs"/>
              </a:rPr>
              <a:t>Change implementation is a vital factor for the management of change within the company. Employees of organisations need to adapt to the changes in a significant manner and involve themselves in sharing knowledge in the organisation. Amazon is a company that must continuously involve the employees in the activities of change which is crucial for them to adapt to the changes. </a:t>
            </a:r>
            <a:r>
              <a:rPr lang="en-IN" sz="1200" b="0" i="0" u="none" strike="noStrike" kern="1200" dirty="0" err="1">
                <a:solidFill>
                  <a:schemeClr val="tx1"/>
                </a:solidFill>
                <a:latin typeface="+mn-lt"/>
                <a:ea typeface="+mn-ea"/>
                <a:cs typeface="+mn-cs"/>
              </a:rPr>
              <a:t>Deliveroo</a:t>
            </a:r>
            <a:r>
              <a:rPr lang="en-IN" sz="1200" b="0" i="0" u="none" strike="noStrike" kern="1200" dirty="0">
                <a:solidFill>
                  <a:schemeClr val="tx1"/>
                </a:solidFill>
                <a:latin typeface="+mn-lt"/>
                <a:ea typeface="+mn-ea"/>
                <a:cs typeface="+mn-cs"/>
              </a:rPr>
              <a:t> on the other hand must treat the employees in an effective manner and improve Human Resources for the development of change management within the workplace.</a:t>
            </a:r>
            <a:endParaRPr lang="en-IN" dirty="0"/>
          </a:p>
        </p:txBody>
      </p:sp>
      <p:sp>
        <p:nvSpPr>
          <p:cNvPr id="4" name="Slide Number Placeholder 3"/>
          <p:cNvSpPr>
            <a:spLocks noGrp="1"/>
          </p:cNvSpPr>
          <p:nvPr>
            <p:ph type="sldNum" sz="quarter" idx="10"/>
          </p:nvPr>
        </p:nvSpPr>
        <p:spPr/>
        <p:txBody>
          <a:bodyPr/>
          <a:lstStyle/>
          <a:p>
            <a:fld id="{95FF8008-6851-4648-9930-91C2099C2D0B}" type="slidenum">
              <a:rPr lang="en-IN" smtClean="0"/>
              <a:pPr/>
              <a:t>10</a:t>
            </a:fld>
            <a:endParaRPr lang="en-IN"/>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b="0" i="0" u="none" strike="noStrike" kern="1200" dirty="0">
                <a:solidFill>
                  <a:schemeClr val="tx1"/>
                </a:solidFill>
                <a:latin typeface="+mn-lt"/>
                <a:ea typeface="+mn-ea"/>
                <a:cs typeface="+mn-cs"/>
              </a:rPr>
              <a:t>Technological advancement in the current era significantly results in the employees developing learning about the changed system which causes fatigue in technology. Due to this reason, employees face problems in focusing on their job roles and performing in an efficient manner (Zhao and </a:t>
            </a:r>
            <a:r>
              <a:rPr lang="en-IN" sz="1200" b="0" i="0" u="none" strike="noStrike" kern="1200" dirty="0" err="1">
                <a:solidFill>
                  <a:schemeClr val="tx1"/>
                </a:solidFill>
                <a:latin typeface="+mn-lt"/>
                <a:ea typeface="+mn-ea"/>
                <a:cs typeface="+mn-cs"/>
              </a:rPr>
              <a:t>O’Mahony</a:t>
            </a:r>
            <a:r>
              <a:rPr lang="en-IN" sz="1200" b="0" i="0" u="none" strike="noStrike" kern="1200" dirty="0">
                <a:solidFill>
                  <a:schemeClr val="tx1"/>
                </a:solidFill>
                <a:latin typeface="+mn-lt"/>
                <a:ea typeface="+mn-ea"/>
                <a:cs typeface="+mn-cs"/>
              </a:rPr>
              <a:t>, 2020). Amazon is one of the largest tech companies which significantly changes the system of their operations which causes various issues for both the employees and the customers. Being one of the top food delivery companies in the nation of United Kingdom, </a:t>
            </a:r>
            <a:r>
              <a:rPr lang="en-IN" sz="1200" b="0" i="0" u="none" strike="noStrike" kern="1200" dirty="0" err="1">
                <a:solidFill>
                  <a:schemeClr val="tx1"/>
                </a:solidFill>
                <a:latin typeface="+mn-lt"/>
                <a:ea typeface="+mn-ea"/>
                <a:cs typeface="+mn-cs"/>
              </a:rPr>
              <a:t>Deliveroo</a:t>
            </a:r>
            <a:r>
              <a:rPr lang="en-IN" sz="1200" b="0" i="0" u="none" strike="noStrike" kern="1200" dirty="0">
                <a:solidFill>
                  <a:schemeClr val="tx1"/>
                </a:solidFill>
                <a:latin typeface="+mn-lt"/>
                <a:ea typeface="+mn-ea"/>
                <a:cs typeface="+mn-cs"/>
              </a:rPr>
              <a:t> is insignificant towards the use of digital platforms in an effective manner. </a:t>
            </a:r>
            <a:endParaRPr lang="en-IN" dirty="0"/>
          </a:p>
        </p:txBody>
      </p:sp>
      <p:sp>
        <p:nvSpPr>
          <p:cNvPr id="4" name="Slide Number Placeholder 3"/>
          <p:cNvSpPr>
            <a:spLocks noGrp="1"/>
          </p:cNvSpPr>
          <p:nvPr>
            <p:ph type="sldNum" sz="quarter" idx="10"/>
          </p:nvPr>
        </p:nvSpPr>
        <p:spPr/>
        <p:txBody>
          <a:bodyPr/>
          <a:lstStyle/>
          <a:p>
            <a:fld id="{95FF8008-6851-4648-9930-91C2099C2D0B}" type="slidenum">
              <a:rPr lang="en-IN" smtClean="0"/>
              <a:pPr/>
              <a:t>11</a:t>
            </a:fld>
            <a:endParaRPr lang="en-IN"/>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IN" sz="1200" b="0" i="0" u="none" strike="noStrike" kern="1200" dirty="0">
                <a:solidFill>
                  <a:schemeClr val="tx1"/>
                </a:solidFill>
                <a:latin typeface="+mn-lt"/>
                <a:ea typeface="+mn-ea"/>
                <a:cs typeface="+mn-cs"/>
              </a:rPr>
              <a:t>Significant discussion on the study was mainly the background of the companies like Deliveroo and Amazon, the SWOT analysis, Management of Knowledge and even Information technology. It also highlighted the major points based on the KM management and Information Technology system related to Deliveroo and Amazon. Further in the study, the assessment of the issues has been discussed, which included the establishment of the goals and objectives by the companies. Other issues addressed in the study are the management of change strategy and fatigue in technology.   </a:t>
            </a:r>
            <a:endParaRPr lang="en-IN" dirty="0"/>
          </a:p>
        </p:txBody>
      </p:sp>
      <p:sp>
        <p:nvSpPr>
          <p:cNvPr id="4" name="Slide Number Placeholder 3"/>
          <p:cNvSpPr>
            <a:spLocks noGrp="1"/>
          </p:cNvSpPr>
          <p:nvPr>
            <p:ph type="sldNum" sz="quarter" idx="10"/>
          </p:nvPr>
        </p:nvSpPr>
        <p:spPr/>
        <p:txBody>
          <a:bodyPr/>
          <a:lstStyle/>
          <a:p>
            <a:fld id="{95FF8008-6851-4648-9930-91C2099C2D0B}" type="slidenum">
              <a:rPr lang="en-IN" smtClean="0"/>
              <a:pPr/>
              <a:t>13</a:t>
            </a:fld>
            <a:endParaRPr lang="en-IN"/>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4" name="Title 13"/>
          <p:cNvSpPr>
            <a:spLocks noGrp="1"/>
          </p:cNvSpPr>
          <p:nvPr>
            <p:ph type="ctrTitle"/>
          </p:nvPr>
        </p:nvSpPr>
        <p:spPr>
          <a:xfrm>
            <a:off x="1432560" y="359898"/>
            <a:ext cx="7406640" cy="1472184"/>
          </a:xfrm>
        </p:spPr>
        <p:txBody>
          <a:bodyPr anchor="b"/>
          <a:lstStyle>
            <a:lvl1pPr algn="l">
              <a:defRPr/>
            </a:lvl1pPr>
            <a:extLst/>
          </a:lstStyle>
          <a:p>
            <a:r>
              <a:rPr kumimoji="0" lang="en-US"/>
              <a:t>Click to edit Master title style</a:t>
            </a:r>
          </a:p>
        </p:txBody>
      </p:sp>
      <p:sp>
        <p:nvSpPr>
          <p:cNvPr id="22" name="Subtitle 21"/>
          <p:cNvSpPr>
            <a:spLocks noGrp="1"/>
          </p:cNvSpPr>
          <p:nvPr>
            <p:ph type="subTitle" idx="1"/>
          </p:nvPr>
        </p:nvSpPr>
        <p:spPr>
          <a:xfrm>
            <a:off x="1432560" y="1850064"/>
            <a:ext cx="740664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p>
        </p:txBody>
      </p:sp>
      <p:sp>
        <p:nvSpPr>
          <p:cNvPr id="7" name="Date Placeholder 6"/>
          <p:cNvSpPr>
            <a:spLocks noGrp="1"/>
          </p:cNvSpPr>
          <p:nvPr>
            <p:ph type="dt" sz="half" idx="10"/>
          </p:nvPr>
        </p:nvSpPr>
        <p:spPr/>
        <p:txBody>
          <a:bodyPr/>
          <a:lstStyle/>
          <a:p>
            <a:fld id="{AF1B3CB3-3888-4828-9531-5E8D363FF834}" type="datetimeFigureOut">
              <a:rPr lang="en-US" smtClean="0"/>
              <a:pPr/>
              <a:t>11/6/2022</a:t>
            </a:fld>
            <a:endParaRPr lang="en-IN"/>
          </a:p>
        </p:txBody>
      </p:sp>
      <p:sp>
        <p:nvSpPr>
          <p:cNvPr id="20" name="Footer Placeholder 19"/>
          <p:cNvSpPr>
            <a:spLocks noGrp="1"/>
          </p:cNvSpPr>
          <p:nvPr>
            <p:ph type="ftr" sz="quarter" idx="11"/>
          </p:nvPr>
        </p:nvSpPr>
        <p:spPr/>
        <p:txBody>
          <a:bodyPr/>
          <a:lstStyle/>
          <a:p>
            <a:endParaRPr lang="en-IN"/>
          </a:p>
        </p:txBody>
      </p:sp>
      <p:sp>
        <p:nvSpPr>
          <p:cNvPr id="10" name="Slide Number Placeholder 9"/>
          <p:cNvSpPr>
            <a:spLocks noGrp="1"/>
          </p:cNvSpPr>
          <p:nvPr>
            <p:ph type="sldNum" sz="quarter" idx="12"/>
          </p:nvPr>
        </p:nvSpPr>
        <p:spPr/>
        <p:txBody>
          <a:bodyPr/>
          <a:lstStyle/>
          <a:p>
            <a:fld id="{6D2E7731-EC05-43C6-A2C3-E1EC994A4FD2}" type="slidenum">
              <a:rPr lang="en-IN" smtClean="0"/>
              <a:pPr/>
              <a:t>‹#›</a:t>
            </a:fld>
            <a:endParaRPr lang="en-IN"/>
          </a:p>
        </p:txBody>
      </p:sp>
      <p:sp>
        <p:nvSpPr>
          <p:cNvPr id="8" name="Oval 7"/>
          <p:cNvSpPr/>
          <p:nvPr/>
        </p:nvSpPr>
        <p:spPr>
          <a:xfrm>
            <a:off x="921433" y="1413802"/>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latinLnBrk="0" hangingPunct="1"/>
            <a:endParaRPr kumimoji="0" lang="en-US"/>
          </a:p>
        </p:txBody>
      </p:sp>
      <p:sp>
        <p:nvSpPr>
          <p:cNvPr id="9" name="Oval 8"/>
          <p:cNvSpPr/>
          <p:nvPr/>
        </p:nvSpPr>
        <p:spPr>
          <a:xfrm>
            <a:off x="1157176" y="1345016"/>
            <a:ext cx="64008"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latinLnBrk="0" hangingPunct="1"/>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AF1B3CB3-3888-4828-9531-5E8D363FF834}" type="datetimeFigureOut">
              <a:rPr lang="en-US" smtClean="0"/>
              <a:pPr/>
              <a:t>11/6/2022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D2E7731-EC05-43C6-A2C3-E1EC994A4FD2}" type="slidenum">
              <a:rPr lang="en-IN" smtClean="0"/>
              <a:pPr/>
              <a:t>‹#›</a:t>
            </a:fld>
            <a:endParaRPr lang="en-IN"/>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2282890" y="-54"/>
            <a:ext cx="6858000" cy="6858054"/>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2578392" y="2600325"/>
            <a:ext cx="6400800" cy="2286000"/>
          </a:xfrm>
        </p:spPr>
        <p:txBody>
          <a:bodyPr anchor="t"/>
          <a:lstStyle>
            <a:lvl1pPr algn="l">
              <a:lnSpc>
                <a:spcPts val="4500"/>
              </a:lnSpc>
              <a:buNone/>
              <a:defRPr sz="4000" b="1" cap="all"/>
            </a:lvl1pPr>
            <a:extLst/>
          </a:lstStyle>
          <a:p>
            <a:r>
              <a:rPr kumimoji="0" lang="en-US"/>
              <a:t>Click to edit Master title style</a:t>
            </a:r>
          </a:p>
        </p:txBody>
      </p:sp>
      <p:sp>
        <p:nvSpPr>
          <p:cNvPr id="3" name="Text Placeholder 2"/>
          <p:cNvSpPr>
            <a:spLocks noGrp="1"/>
          </p:cNvSpPr>
          <p:nvPr>
            <p:ph type="body" idx="1"/>
          </p:nvPr>
        </p:nvSpPr>
        <p:spPr>
          <a:xfrm>
            <a:off x="2578392" y="1066800"/>
            <a:ext cx="6400800" cy="1509712"/>
          </a:xfrm>
        </p:spPr>
        <p:txBody>
          <a:bodyPr anchor="b"/>
          <a:lstStyle>
            <a:lvl1pPr marL="18288" indent="0">
              <a:lnSpc>
                <a:spcPts val="2300"/>
              </a:lnSpc>
              <a:spcBef>
                <a:spcPts val="0"/>
              </a:spcBef>
              <a:buNone/>
              <a:defRPr sz="2000">
                <a:solidFill>
                  <a:schemeClr val="tx2">
                    <a:shade val="30000"/>
                    <a:satMod val="150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AF1B3CB3-3888-4828-9531-5E8D363FF834}" type="datetimeFigureOut">
              <a:rPr lang="en-US" smtClean="0"/>
              <a:pPr/>
              <a:t>11/6/2022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D2E7731-EC05-43C6-A2C3-E1EC994A4FD2}" type="slidenum">
              <a:rPr lang="en-IN" smtClean="0"/>
              <a:pPr/>
              <a:t>‹#›</a:t>
            </a:fld>
            <a:endParaRPr lang="en-IN"/>
          </a:p>
        </p:txBody>
      </p:sp>
      <p:sp>
        <p:nvSpPr>
          <p:cNvPr id="10" name="Rectangle 9"/>
          <p:cNvSpPr/>
          <p:nvPr/>
        </p:nvSpPr>
        <p:spPr bwMode="invGray">
          <a:xfrm>
            <a:off x="2286000" y="0"/>
            <a:ext cx="76200"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Oval 7"/>
          <p:cNvSpPr/>
          <p:nvPr/>
        </p:nvSpPr>
        <p:spPr>
          <a:xfrm>
            <a:off x="2172321" y="2814656"/>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latinLnBrk="0" hangingPunct="1"/>
            <a:endParaRPr kumimoji="0" lang="en-US"/>
          </a:p>
        </p:txBody>
      </p:sp>
      <p:sp>
        <p:nvSpPr>
          <p:cNvPr id="9" name="Oval 8"/>
          <p:cNvSpPr/>
          <p:nvPr/>
        </p:nvSpPr>
        <p:spPr>
          <a:xfrm>
            <a:off x="2408064" y="2745870"/>
            <a:ext cx="64008"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latinLnBrk="0" hangingPunct="1"/>
            <a:endParaRPr kumimoji="0"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320"/>
            <a:ext cx="7498080" cy="1143000"/>
          </a:xfrm>
        </p:spPr>
        <p:txBody>
          <a:bodyPr/>
          <a:lstStyle/>
          <a:p>
            <a:r>
              <a:rPr kumimoji="0" lang="en-US"/>
              <a:t>Click to edit Master title style</a:t>
            </a:r>
          </a:p>
        </p:txBody>
      </p:sp>
      <p:sp>
        <p:nvSpPr>
          <p:cNvPr id="3" name="Content Placeholder 2"/>
          <p:cNvSpPr>
            <a:spLocks noGrp="1"/>
          </p:cNvSpPr>
          <p:nvPr>
            <p:ph sz="half" idx="1"/>
          </p:nvPr>
        </p:nvSpPr>
        <p:spPr>
          <a:xfrm>
            <a:off x="1435608" y="1524000"/>
            <a:ext cx="3657600" cy="466344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5276088" y="1524000"/>
            <a:ext cx="3657600" cy="466344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AF1B3CB3-3888-4828-9531-5E8D363FF834}" type="datetimeFigureOut">
              <a:rPr lang="en-US" smtClean="0"/>
              <a:pPr/>
              <a:t>11/6/2022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6D2E7731-EC05-43C6-A2C3-E1EC994A4FD2}" type="slidenum">
              <a:rPr lang="en-IN" smtClean="0"/>
              <a:pPr/>
              <a:t>‹#›</a:t>
            </a:fld>
            <a:endParaRPr lang="en-IN"/>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5160336"/>
            <a:ext cx="8229600" cy="1143000"/>
          </a:xfrm>
        </p:spPr>
        <p:txBody>
          <a:bodyPr anchor="ctr"/>
          <a:lstStyle>
            <a:lvl1pPr algn="ctr">
              <a:defRPr sz="4500" b="1" cap="none" baseline="0"/>
            </a:lvl1pPr>
            <a:extLst/>
          </a:lstStyle>
          <a:p>
            <a:r>
              <a:rPr kumimoji="0" lang="en-US"/>
              <a:t>Click to edit Master title style</a:t>
            </a:r>
          </a:p>
        </p:txBody>
      </p:sp>
      <p:sp>
        <p:nvSpPr>
          <p:cNvPr id="3" name="Text Placeholder 2"/>
          <p:cNvSpPr>
            <a:spLocks noGrp="1"/>
          </p:cNvSpPr>
          <p:nvPr>
            <p:ph type="body" idx="1"/>
          </p:nvPr>
        </p:nvSpPr>
        <p:spPr>
          <a:xfrm>
            <a:off x="457200" y="328278"/>
            <a:ext cx="402336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63440" y="328278"/>
            <a:ext cx="402336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6344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AF1B3CB3-3888-4828-9531-5E8D363FF834}" type="datetimeFigureOut">
              <a:rPr lang="en-US" smtClean="0"/>
              <a:pPr/>
              <a:t>11/6/2022</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6D2E7731-EC05-43C6-A2C3-E1EC994A4FD2}" type="slidenum">
              <a:rPr lang="en-IN" smtClean="0"/>
              <a:pPr/>
              <a:t>‹#›</a:t>
            </a:fld>
            <a:endParaRPr lang="en-IN"/>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320"/>
            <a:ext cx="7498080" cy="1143000"/>
          </a:xfrm>
        </p:spPr>
        <p:txBody>
          <a:bodyPr anchor="ctr"/>
          <a:lstStyle/>
          <a:p>
            <a:r>
              <a:rPr kumimoji="0" lang="en-US"/>
              <a:t>Click to edit Master title style</a:t>
            </a:r>
          </a:p>
        </p:txBody>
      </p:sp>
      <p:sp>
        <p:nvSpPr>
          <p:cNvPr id="3" name="Date Placeholder 2"/>
          <p:cNvSpPr>
            <a:spLocks noGrp="1"/>
          </p:cNvSpPr>
          <p:nvPr>
            <p:ph type="dt" sz="half" idx="10"/>
          </p:nvPr>
        </p:nvSpPr>
        <p:spPr/>
        <p:txBody>
          <a:bodyPr/>
          <a:lstStyle/>
          <a:p>
            <a:fld id="{AF1B3CB3-3888-4828-9531-5E8D363FF834}" type="datetimeFigureOut">
              <a:rPr lang="en-US" smtClean="0"/>
              <a:pPr/>
              <a:t>11/6/2022</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6D2E7731-EC05-43C6-A2C3-E1EC994A4FD2}" type="slidenum">
              <a:rPr lang="en-IN" smtClean="0"/>
              <a:pPr/>
              <a:t>‹#›</a:t>
            </a:fld>
            <a:endParaRPr lang="en-IN"/>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1014984" y="0"/>
            <a:ext cx="8129016" cy="6858000"/>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Date Placeholder 1"/>
          <p:cNvSpPr>
            <a:spLocks noGrp="1"/>
          </p:cNvSpPr>
          <p:nvPr>
            <p:ph type="dt" sz="half" idx="10"/>
          </p:nvPr>
        </p:nvSpPr>
        <p:spPr/>
        <p:txBody>
          <a:bodyPr/>
          <a:lstStyle/>
          <a:p>
            <a:fld id="{AF1B3CB3-3888-4828-9531-5E8D363FF834}" type="datetimeFigureOut">
              <a:rPr lang="en-US" smtClean="0"/>
              <a:pPr/>
              <a:t>11/6/2022</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6D2E7731-EC05-43C6-A2C3-E1EC994A4FD2}" type="slidenum">
              <a:rPr lang="en-IN" smtClean="0"/>
              <a:pPr/>
              <a:t>‹#›</a:t>
            </a:fld>
            <a:endParaRPr lang="en-IN"/>
          </a:p>
        </p:txBody>
      </p:sp>
      <p:sp>
        <p:nvSpPr>
          <p:cNvPr id="6" name="Rectangle 5"/>
          <p:cNvSpPr/>
          <p:nvPr/>
        </p:nvSpPr>
        <p:spPr bwMode="invGray">
          <a:xfrm>
            <a:off x="1014984" y="-54"/>
            <a:ext cx="73152"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16778"/>
            <a:ext cx="3810000" cy="1162050"/>
          </a:xfrm>
          <a:ln>
            <a:noFill/>
          </a:ln>
        </p:spPr>
        <p:txBody>
          <a:bodyPr anchor="b"/>
          <a:lstStyle>
            <a:lvl1pPr algn="l">
              <a:lnSpc>
                <a:spcPts val="2000"/>
              </a:lnSpc>
              <a:buNone/>
              <a:defRPr sz="2200" b="1" cap="all" baseline="0"/>
            </a:lvl1pPr>
            <a:extLst/>
          </a:lstStyle>
          <a:p>
            <a:r>
              <a:rPr kumimoji="0" lang="en-US"/>
              <a:t>Click to edit Master title style</a:t>
            </a:r>
          </a:p>
        </p:txBody>
      </p:sp>
      <p:sp>
        <p:nvSpPr>
          <p:cNvPr id="3" name="Text Placeholder 2"/>
          <p:cNvSpPr>
            <a:spLocks noGrp="1"/>
          </p:cNvSpPr>
          <p:nvPr>
            <p:ph type="body" idx="2"/>
          </p:nvPr>
        </p:nvSpPr>
        <p:spPr>
          <a:xfrm>
            <a:off x="457200" y="1406964"/>
            <a:ext cx="3810000" cy="698500"/>
          </a:xfrm>
        </p:spPr>
        <p:txBody>
          <a:bodyPr/>
          <a:lstStyle>
            <a:lvl1pPr marL="45720" indent="0">
              <a:lnSpc>
                <a:spcPct val="100000"/>
              </a:lnSpc>
              <a:spcBef>
                <a:spcPts val="0"/>
              </a:spcBef>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en-US"/>
              <a:t>Click to edit Master text styles</a:t>
            </a:r>
          </a:p>
        </p:txBody>
      </p:sp>
      <p:sp>
        <p:nvSpPr>
          <p:cNvPr id="4" name="Content Placeholder 3"/>
          <p:cNvSpPr>
            <a:spLocks noGrp="1"/>
          </p:cNvSpPr>
          <p:nvPr>
            <p:ph sz="half" idx="1"/>
          </p:nvPr>
        </p:nvSpPr>
        <p:spPr>
          <a:xfrm>
            <a:off x="457200" y="2133600"/>
            <a:ext cx="8153400" cy="3992563"/>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AF1B3CB3-3888-4828-9531-5E8D363FF834}" type="datetimeFigureOut">
              <a:rPr lang="en-US" smtClean="0"/>
              <a:pPr/>
              <a:t>11/6/2022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6D2E7731-EC05-43C6-A2C3-E1EC994A4FD2}" type="slidenum">
              <a:rPr lang="en-IN" smtClean="0"/>
              <a:pPr/>
              <a:t>‹#›</a:t>
            </a:fld>
            <a:endParaRPr lang="en-IN"/>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86896" y="1066800"/>
            <a:ext cx="2743200" cy="1981200"/>
          </a:xfrm>
        </p:spPr>
        <p:txBody>
          <a:bodyPr anchor="b">
            <a:noAutofit/>
          </a:bodyPr>
          <a:lstStyle>
            <a:lvl1pPr algn="l">
              <a:buNone/>
              <a:defRPr sz="2100" b="1">
                <a:effectLst/>
              </a:defRPr>
            </a:lvl1pPr>
            <a:extLst/>
          </a:lstStyle>
          <a:p>
            <a:r>
              <a:rPr kumimoji="0" lang="en-US"/>
              <a:t>Click to edit Master title style</a:t>
            </a:r>
          </a:p>
        </p:txBody>
      </p:sp>
      <p:sp>
        <p:nvSpPr>
          <p:cNvPr id="5" name="Date Placeholder 4"/>
          <p:cNvSpPr>
            <a:spLocks noGrp="1"/>
          </p:cNvSpPr>
          <p:nvPr>
            <p:ph type="dt" sz="half" idx="10"/>
          </p:nvPr>
        </p:nvSpPr>
        <p:spPr/>
        <p:txBody>
          <a:bodyPr/>
          <a:lstStyle/>
          <a:p>
            <a:fld id="{AF1B3CB3-3888-4828-9531-5E8D363FF834}" type="datetimeFigureOut">
              <a:rPr lang="en-US" smtClean="0"/>
              <a:pPr/>
              <a:t>11/6/2022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6D2E7731-EC05-43C6-A2C3-E1EC994A4FD2}" type="slidenum">
              <a:rPr lang="en-IN" smtClean="0"/>
              <a:pPr/>
              <a:t>‹#›</a:t>
            </a:fld>
            <a:endParaRPr lang="en-IN"/>
          </a:p>
        </p:txBody>
      </p:sp>
      <p:sp>
        <p:nvSpPr>
          <p:cNvPr id="8" name="Rectangle 7"/>
          <p:cNvSpPr/>
          <p:nvPr/>
        </p:nvSpPr>
        <p:spPr>
          <a:xfrm>
            <a:off x="762000" y="1066800"/>
            <a:ext cx="4572000" cy="4572000"/>
          </a:xfrm>
          <a:prstGeom prst="rect">
            <a:avLst/>
          </a:prstGeom>
          <a:solidFill>
            <a:srgbClr val="FFFFFF"/>
          </a:solidFill>
          <a:ln w="88900" cap="sq">
            <a:solidFill>
              <a:srgbClr val="FFFFFF"/>
            </a:solidFill>
            <a:miter lim="800000"/>
          </a:ln>
          <a:effectLst>
            <a:outerShdw blurRad="55500" dist="18500" dir="5400000" algn="tl" rotWithShape="0">
              <a:srgbClr val="000000">
                <a:alpha val="35000"/>
              </a:srgbClr>
            </a:outerShdw>
          </a:effectLst>
          <a:scene3d>
            <a:camera prst="orthographicFront"/>
            <a:lightRig rig="twoPt" dir="t">
              <a:rot lat="0" lon="0" rev="7200000"/>
            </a:lightRig>
          </a:scene3d>
          <a:sp3d contourW="635">
            <a:bevelT w="25400" h="19050"/>
            <a:contourClr>
              <a:srgbClr val="969696"/>
            </a:contourClr>
          </a:sp3d>
        </p:spPr>
        <p:txBody>
          <a:bodyPr lIns="91440" tIns="274320" rtlCol="0" anchor="t">
            <a:normAutofit/>
          </a:bodyPr>
          <a:lstStyle/>
          <a:p>
            <a:pPr marL="0" indent="-283464" algn="l" rtl="0" eaLnBrk="1" latinLnBrk="0" hangingPunct="1">
              <a:lnSpc>
                <a:spcPts val="3000"/>
              </a:lnSpc>
              <a:spcBef>
                <a:spcPts val="600"/>
              </a:spcBef>
              <a:buClr>
                <a:schemeClr val="accent1"/>
              </a:buClr>
              <a:buSzPct val="80000"/>
              <a:buFont typeface="Wingdings 2"/>
              <a:buNone/>
            </a:pPr>
            <a:endParaRPr kumimoji="0" lang="en-US" sz="3200" kern="1200">
              <a:solidFill>
                <a:schemeClr val="tx1"/>
              </a:solidFill>
              <a:latin typeface="+mn-lt"/>
              <a:ea typeface="+mn-ea"/>
              <a:cs typeface="+mn-cs"/>
            </a:endParaRPr>
          </a:p>
        </p:txBody>
      </p:sp>
      <p:sp>
        <p:nvSpPr>
          <p:cNvPr id="3" name="Picture Placeholder 2"/>
          <p:cNvSpPr>
            <a:spLocks noGrp="1"/>
          </p:cNvSpPr>
          <p:nvPr>
            <p:ph type="pic" idx="1"/>
          </p:nvPr>
        </p:nvSpPr>
        <p:spPr>
          <a:xfrm>
            <a:off x="838200" y="1143003"/>
            <a:ext cx="4419600" cy="3514531"/>
          </a:xfrm>
          <a:prstGeom prst="roundRect">
            <a:avLst>
              <a:gd name="adj" fmla="val 783"/>
            </a:avLst>
          </a:prstGeom>
          <a:solidFill>
            <a:schemeClr val="bg2"/>
          </a:solidFill>
          <a:ln w="127000">
            <a:noFill/>
            <a:miter lim="800000"/>
          </a:ln>
          <a:effectLst/>
        </p:spPr>
        <p:txBody>
          <a:bodyPr lIns="91440" tIns="274320" anchor="t"/>
          <a:lstStyle>
            <a:lvl1pPr indent="0">
              <a:buNone/>
              <a:defRPr sz="3200"/>
            </a:lvl1pPr>
            <a:extLst/>
          </a:lstStyle>
          <a:p>
            <a:pPr marL="0" algn="l" eaLnBrk="1" latinLnBrk="0" hangingPunct="1"/>
            <a:r>
              <a:rPr kumimoji="0" lang="en-US"/>
              <a:t>Click icon to add picture</a:t>
            </a:r>
            <a:endParaRPr kumimoji="0" lang="en-US" dirty="0"/>
          </a:p>
        </p:txBody>
      </p:sp>
      <p:sp>
        <p:nvSpPr>
          <p:cNvPr id="9" name="Flowchart: Process 8"/>
          <p:cNvSpPr/>
          <p:nvPr/>
        </p:nvSpPr>
        <p:spPr>
          <a:xfrm rot="19468671">
            <a:off x="396725" y="954341"/>
            <a:ext cx="685800"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shade val="90000"/>
                <a:satMod val="200000"/>
                <a:alpha val="40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Flowchart: Process 9"/>
          <p:cNvSpPr/>
          <p:nvPr/>
        </p:nvSpPr>
        <p:spPr>
          <a:xfrm rot="2103354" flipH="1">
            <a:off x="5003667" y="936786"/>
            <a:ext cx="649224"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alpha val="20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4" name="Text Placeholder 3"/>
          <p:cNvSpPr>
            <a:spLocks noGrp="1"/>
          </p:cNvSpPr>
          <p:nvPr>
            <p:ph type="body" sz="half" idx="2"/>
          </p:nvPr>
        </p:nvSpPr>
        <p:spPr>
          <a:xfrm>
            <a:off x="838200" y="4800600"/>
            <a:ext cx="4419600" cy="762000"/>
          </a:xfrm>
        </p:spPr>
        <p:txBody>
          <a:bodyPr anchor="ctr"/>
          <a:lstStyle>
            <a:lvl1pPr marL="0" indent="0" algn="l">
              <a:lnSpc>
                <a:spcPts val="1600"/>
              </a:lnSpc>
              <a:spcBef>
                <a:spcPts val="0"/>
              </a:spcBef>
              <a:buNone/>
              <a:defRPr sz="1400">
                <a:solidFill>
                  <a:srgbClr val="777777"/>
                </a:solidFill>
              </a:defRPr>
            </a:lvl1pPr>
            <a:lvl2pPr>
              <a:defRPr sz="1200"/>
            </a:lvl2pPr>
            <a:lvl3pPr>
              <a:defRPr sz="1000"/>
            </a:lvl3pPr>
            <a:lvl4pPr>
              <a:defRPr sz="900"/>
            </a:lvl4pPr>
            <a:lvl5pPr>
              <a:defRPr sz="900"/>
            </a:lvl5pPr>
            <a:extLst/>
          </a:lstStyle>
          <a:p>
            <a:pPr lvl="0" eaLnBrk="1" latinLnBrk="0" hangingPunct="1"/>
            <a:r>
              <a:rPr kumimoji="0" lang="en-US"/>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AF1B3CB3-3888-4828-9531-5E8D363FF834}" type="datetimeFigureOut">
              <a:rPr lang="en-US" smtClean="0"/>
              <a:pPr/>
              <a:t>11/6/2022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D2E7731-EC05-43C6-A2C3-E1EC994A4FD2}" type="slidenum">
              <a:rPr lang="en-IN" smtClean="0"/>
              <a:pPr/>
              <a:t>‹#›</a:t>
            </a:fld>
            <a:endParaRPr lang="en-IN"/>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58000" y="274639"/>
            <a:ext cx="18288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1143000" y="274640"/>
            <a:ext cx="55626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AF1B3CB3-3888-4828-9531-5E8D363FF834}" type="datetimeFigureOut">
              <a:rPr lang="en-US" smtClean="0"/>
              <a:pPr/>
              <a:t>11/6/2022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D2E7731-EC05-43C6-A2C3-E1EC994A4FD2}" type="slidenum">
              <a:rPr lang="en-IN" smtClean="0"/>
              <a:pPr/>
              <a:t>‹#›</a:t>
            </a:fld>
            <a:endParaRPr lang="en-IN"/>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Pie 6"/>
          <p:cNvSpPr/>
          <p:nvPr/>
        </p:nvSpPr>
        <p:spPr>
          <a:xfrm>
            <a:off x="-815927" y="-815922"/>
            <a:ext cx="1638887" cy="1638887"/>
          </a:xfrm>
          <a:prstGeom prst="pie">
            <a:avLst>
              <a:gd name="adj1" fmla="val 0"/>
              <a:gd name="adj2" fmla="val 5402120"/>
            </a:avLst>
          </a:prstGeom>
          <a:solidFill>
            <a:schemeClr val="bg2">
              <a:tint val="18000"/>
              <a:satMod val="220000"/>
              <a:alpha val="33000"/>
            </a:schemeClr>
          </a:solidFill>
          <a:ln w="3175" cap="rnd" cmpd="sng" algn="ctr">
            <a:solidFill>
              <a:schemeClr val="bg2">
                <a:shade val="70000"/>
                <a:satMod val="200000"/>
                <a:alpha val="100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Oval 7"/>
          <p:cNvSpPr/>
          <p:nvPr/>
        </p:nvSpPr>
        <p:spPr>
          <a:xfrm>
            <a:off x="168816" y="21102"/>
            <a:ext cx="1702191" cy="1702191"/>
          </a:xfrm>
          <a:prstGeom prst="ellipse">
            <a:avLst/>
          </a:prstGeom>
          <a:noFill/>
          <a:ln w="27305" cap="rnd" cmpd="sng" algn="ctr">
            <a:solidFill>
              <a:schemeClr val="bg2">
                <a:tint val="45000"/>
                <a:satMod val="325000"/>
                <a:alpha val="100000"/>
              </a:schemeClr>
            </a:solidFill>
            <a:prstDash val="solid"/>
          </a:ln>
          <a:effectLst>
            <a:outerShdw blurRad="25400" dist="25400" dir="5400000" algn="tl" rotWithShape="0">
              <a:schemeClr val="bg2">
                <a:shade val="50000"/>
                <a:satMod val="150000"/>
                <a:alpha val="8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Donut 10"/>
          <p:cNvSpPr/>
          <p:nvPr/>
        </p:nvSpPr>
        <p:spPr>
          <a:xfrm rot="2315675">
            <a:off x="182881" y="1055077"/>
            <a:ext cx="1125717" cy="1102624"/>
          </a:xfrm>
          <a:prstGeom prst="donut">
            <a:avLst>
              <a:gd name="adj" fmla="val 11833"/>
            </a:avLst>
          </a:prstGeom>
          <a:gradFill rotWithShape="1">
            <a:gsLst>
              <a:gs pos="0">
                <a:schemeClr val="bg2">
                  <a:tint val="10000"/>
                  <a:shade val="99000"/>
                  <a:satMod val="355000"/>
                  <a:alpha val="70000"/>
                </a:schemeClr>
              </a:gs>
              <a:gs pos="70000">
                <a:schemeClr val="bg2">
                  <a:tint val="6000"/>
                  <a:shade val="100000"/>
                  <a:satMod val="400000"/>
                  <a:alpha val="55000"/>
                </a:schemeClr>
              </a:gs>
              <a:gs pos="100000">
                <a:schemeClr val="bg2">
                  <a:tint val="100000"/>
                  <a:shade val="75000"/>
                  <a:satMod val="370000"/>
                  <a:alpha val="60000"/>
                </a:schemeClr>
              </a:gs>
            </a:gsLst>
            <a:path path="circle">
              <a:fillToRect l="-407500" t="-50000" r="507500" b="150000"/>
            </a:path>
          </a:gradFill>
          <a:ln w="7350" cap="rnd" cmpd="sng" algn="ctr">
            <a:solidFill>
              <a:schemeClr val="bg2">
                <a:shade val="60000"/>
                <a:satMod val="220000"/>
                <a:alpha val="100000"/>
              </a:schemeClr>
            </a:solidFill>
            <a:prstDash val="solid"/>
          </a:ln>
          <a:effectLst>
            <a:outerShdw blurRad="12700" dist="15000" dir="4500000" algn="tl" rotWithShape="0">
              <a:schemeClr val="bg2">
                <a:shade val="10000"/>
                <a:satMod val="200000"/>
                <a:alpha val="3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a:xfrm>
            <a:off x="1012873" y="-54"/>
            <a:ext cx="8131127" cy="6858054"/>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5" name="Title Placeholder 4"/>
          <p:cNvSpPr>
            <a:spLocks noGrp="1"/>
          </p:cNvSpPr>
          <p:nvPr>
            <p:ph type="title"/>
          </p:nvPr>
        </p:nvSpPr>
        <p:spPr>
          <a:xfrm>
            <a:off x="1435608" y="274638"/>
            <a:ext cx="7498080" cy="1143000"/>
          </a:xfrm>
          <a:prstGeom prst="rect">
            <a:avLst/>
          </a:prstGeom>
        </p:spPr>
        <p:txBody>
          <a:bodyPr anchor="ctr">
            <a:normAutofit/>
          </a:bodyPr>
          <a:lstStyle/>
          <a:p>
            <a:r>
              <a:rPr kumimoji="0" lang="en-US"/>
              <a:t>Click to edit Master title style</a:t>
            </a:r>
          </a:p>
        </p:txBody>
      </p:sp>
      <p:sp>
        <p:nvSpPr>
          <p:cNvPr id="9" name="Text Placeholder 8"/>
          <p:cNvSpPr>
            <a:spLocks noGrp="1"/>
          </p:cNvSpPr>
          <p:nvPr>
            <p:ph type="body" idx="1"/>
          </p:nvPr>
        </p:nvSpPr>
        <p:spPr>
          <a:xfrm>
            <a:off x="1435608" y="1447800"/>
            <a:ext cx="7498080" cy="4800600"/>
          </a:xfrm>
          <a:prstGeom prst="rect">
            <a:avLst/>
          </a:prstGeom>
        </p:spPr>
        <p:txBody>
          <a:bodyPr>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24" name="Date Placeholder 23"/>
          <p:cNvSpPr>
            <a:spLocks noGrp="1"/>
          </p:cNvSpPr>
          <p:nvPr>
            <p:ph type="dt" sz="half" idx="2"/>
          </p:nvPr>
        </p:nvSpPr>
        <p:spPr>
          <a:xfrm>
            <a:off x="3581400" y="6305550"/>
            <a:ext cx="2133600" cy="476250"/>
          </a:xfrm>
          <a:prstGeom prst="rect">
            <a:avLst/>
          </a:prstGeom>
        </p:spPr>
        <p:txBody>
          <a:bodyPr anchor="b"/>
          <a:lstStyle>
            <a:lvl1pPr algn="r" eaLnBrk="1" latinLnBrk="0" hangingPunct="1">
              <a:defRPr kumimoji="0" sz="1200">
                <a:solidFill>
                  <a:schemeClr val="bg2">
                    <a:shade val="50000"/>
                    <a:satMod val="200000"/>
                  </a:schemeClr>
                </a:solidFill>
              </a:defRPr>
            </a:lvl1pPr>
            <a:extLst/>
          </a:lstStyle>
          <a:p>
            <a:fld id="{AF1B3CB3-3888-4828-9531-5E8D363FF834}" type="datetimeFigureOut">
              <a:rPr lang="en-US" smtClean="0"/>
              <a:pPr/>
              <a:t>11/6/2022</a:t>
            </a:fld>
            <a:endParaRPr lang="en-IN"/>
          </a:p>
        </p:txBody>
      </p:sp>
      <p:sp>
        <p:nvSpPr>
          <p:cNvPr id="10" name="Footer Placeholder 9"/>
          <p:cNvSpPr>
            <a:spLocks noGrp="1"/>
          </p:cNvSpPr>
          <p:nvPr>
            <p:ph type="ftr" sz="quarter" idx="3"/>
          </p:nvPr>
        </p:nvSpPr>
        <p:spPr>
          <a:xfrm>
            <a:off x="5715000" y="6305550"/>
            <a:ext cx="2895600" cy="476250"/>
          </a:xfrm>
          <a:prstGeom prst="rect">
            <a:avLst/>
          </a:prstGeom>
        </p:spPr>
        <p:txBody>
          <a:bodyPr anchor="b"/>
          <a:lstStyle>
            <a:lvl1pPr eaLnBrk="1" latinLnBrk="0" hangingPunct="1">
              <a:defRPr kumimoji="0" sz="1200">
                <a:solidFill>
                  <a:schemeClr val="bg2">
                    <a:shade val="50000"/>
                    <a:satMod val="200000"/>
                  </a:schemeClr>
                </a:solidFill>
                <a:effectLst/>
              </a:defRPr>
            </a:lvl1pPr>
            <a:extLst/>
          </a:lstStyle>
          <a:p>
            <a:endParaRPr lang="en-IN"/>
          </a:p>
        </p:txBody>
      </p:sp>
      <p:sp>
        <p:nvSpPr>
          <p:cNvPr id="22" name="Slide Number Placeholder 21"/>
          <p:cNvSpPr>
            <a:spLocks noGrp="1"/>
          </p:cNvSpPr>
          <p:nvPr>
            <p:ph type="sldNum" sz="quarter" idx="4"/>
          </p:nvPr>
        </p:nvSpPr>
        <p:spPr>
          <a:xfrm>
            <a:off x="8613648" y="6305550"/>
            <a:ext cx="457200" cy="476250"/>
          </a:xfrm>
          <a:prstGeom prst="rect">
            <a:avLst/>
          </a:prstGeom>
        </p:spPr>
        <p:txBody>
          <a:bodyPr anchor="b"/>
          <a:lstStyle>
            <a:lvl1pPr algn="ctr" eaLnBrk="1" latinLnBrk="0" hangingPunct="1">
              <a:defRPr kumimoji="0" sz="1200">
                <a:solidFill>
                  <a:schemeClr val="bg2">
                    <a:shade val="50000"/>
                    <a:satMod val="200000"/>
                  </a:schemeClr>
                </a:solidFill>
                <a:effectLst/>
              </a:defRPr>
            </a:lvl1pPr>
            <a:extLst/>
          </a:lstStyle>
          <a:p>
            <a:fld id="{6D2E7731-EC05-43C6-A2C3-E1EC994A4FD2}" type="slidenum">
              <a:rPr lang="en-IN" smtClean="0"/>
              <a:pPr/>
              <a:t>‹#›</a:t>
            </a:fld>
            <a:endParaRPr lang="en-IN"/>
          </a:p>
        </p:txBody>
      </p:sp>
      <p:sp>
        <p:nvSpPr>
          <p:cNvPr id="15" name="Rectangle 14"/>
          <p:cNvSpPr/>
          <p:nvPr/>
        </p:nvSpPr>
        <p:spPr bwMode="invGray">
          <a:xfrm>
            <a:off x="1014984" y="-54"/>
            <a:ext cx="73152"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300" kern="1200">
          <a:solidFill>
            <a:schemeClr val="tx2">
              <a:satMod val="130000"/>
            </a:schemeClr>
          </a:solidFill>
          <a:effectLst>
            <a:outerShdw blurRad="50000" dist="30000" dir="5400000" algn="tl" rotWithShape="0">
              <a:srgbClr val="000000">
                <a:alpha val="30000"/>
              </a:srgbClr>
            </a:outerShdw>
          </a:effectLst>
          <a:latin typeface="+mj-lt"/>
          <a:ea typeface="+mj-ea"/>
          <a:cs typeface="+mj-cs"/>
        </a:defRPr>
      </a:lvl1pPr>
      <a:extLst/>
    </p:titleStyle>
    <p:bodyStyle>
      <a:lvl1pPr marL="365760" indent="-283464" algn="l" rtl="0" eaLnBrk="1" latinLnBrk="0" hangingPunct="1">
        <a:lnSpc>
          <a:spcPct val="100000"/>
        </a:lnSpc>
        <a:spcBef>
          <a:spcPts val="600"/>
        </a:spcBef>
        <a:buClr>
          <a:schemeClr val="accent1"/>
        </a:buClr>
        <a:buSzPct val="80000"/>
        <a:buFont typeface="Wingdings 2"/>
        <a:buChar char=""/>
        <a:defRPr kumimoji="0" sz="3200" kern="1200">
          <a:solidFill>
            <a:schemeClr val="tx1"/>
          </a:solidFill>
          <a:latin typeface="+mn-lt"/>
          <a:ea typeface="+mn-ea"/>
          <a:cs typeface="+mn-cs"/>
        </a:defRPr>
      </a:lvl1pPr>
      <a:lvl2pPr marL="640080" indent="-237744" algn="l" rtl="0" eaLnBrk="1" latinLnBrk="0" hangingPunct="1">
        <a:lnSpc>
          <a:spcPct val="100000"/>
        </a:lnSpc>
        <a:spcBef>
          <a:spcPts val="550"/>
        </a:spcBef>
        <a:buClr>
          <a:schemeClr val="accent1"/>
        </a:buClr>
        <a:buFont typeface="Verdana"/>
        <a:buChar char="◦"/>
        <a:defRPr kumimoji="0" sz="2800" kern="1200">
          <a:solidFill>
            <a:schemeClr val="tx1"/>
          </a:solidFill>
          <a:latin typeface="+mn-lt"/>
          <a:ea typeface="+mn-ea"/>
          <a:cs typeface="+mn-cs"/>
        </a:defRPr>
      </a:lvl2pPr>
      <a:lvl3pPr marL="886968" indent="-228600" algn="l" rtl="0" eaLnBrk="1" latinLnBrk="0" hangingPunct="1">
        <a:lnSpc>
          <a:spcPct val="100000"/>
        </a:lnSpc>
        <a:spcBef>
          <a:spcPct val="20000"/>
        </a:spcBef>
        <a:buClr>
          <a:schemeClr val="accent2"/>
        </a:buClr>
        <a:buFont typeface="Wingdings 2"/>
        <a:buChar char=""/>
        <a:defRPr kumimoji="0" sz="2400" kern="1200">
          <a:solidFill>
            <a:schemeClr val="tx1"/>
          </a:solidFill>
          <a:latin typeface="+mn-lt"/>
          <a:ea typeface="+mn-ea"/>
          <a:cs typeface="+mn-cs"/>
        </a:defRPr>
      </a:lvl3pPr>
      <a:lvl4pPr marL="1097280" indent="-173736" algn="l" rtl="0" eaLnBrk="1" latinLnBrk="0" hangingPunct="1">
        <a:lnSpc>
          <a:spcPct val="100000"/>
        </a:lnSpc>
        <a:spcBef>
          <a:spcPct val="20000"/>
        </a:spcBef>
        <a:buClr>
          <a:schemeClr val="accent3"/>
        </a:buClr>
        <a:buFont typeface="Wingdings 2"/>
        <a:buChar char=""/>
        <a:defRPr kumimoji="0" sz="2000" kern="1200">
          <a:solidFill>
            <a:schemeClr val="tx1"/>
          </a:solidFill>
          <a:latin typeface="+mn-lt"/>
          <a:ea typeface="+mn-ea"/>
          <a:cs typeface="+mn-cs"/>
        </a:defRPr>
      </a:lvl4pPr>
      <a:lvl5pPr marL="1298448" indent="-182880" algn="l" rtl="0" eaLnBrk="1" latinLnBrk="0" hangingPunct="1">
        <a:lnSpc>
          <a:spcPct val="100000"/>
        </a:lnSpc>
        <a:spcBef>
          <a:spcPct val="20000"/>
        </a:spcBef>
        <a:buClr>
          <a:schemeClr val="accent4"/>
        </a:buClr>
        <a:buFont typeface="Wingdings 2"/>
        <a:buChar char=""/>
        <a:defRPr kumimoji="0" sz="2000" kern="1200">
          <a:solidFill>
            <a:schemeClr val="tx1"/>
          </a:solidFill>
          <a:latin typeface="+mn-lt"/>
          <a:ea typeface="+mn-ea"/>
          <a:cs typeface="+mn-cs"/>
        </a:defRPr>
      </a:lvl5pPr>
      <a:lvl6pPr marL="1508760" indent="-182880" algn="l" rtl="0" eaLnBrk="1" latinLnBrk="0" hangingPunct="1">
        <a:lnSpc>
          <a:spcPct val="100000"/>
        </a:lnSpc>
        <a:spcBef>
          <a:spcPct val="20000"/>
        </a:spcBef>
        <a:buClr>
          <a:schemeClr val="accent5"/>
        </a:buClr>
        <a:buFont typeface="Wingdings 2"/>
        <a:buChar char=""/>
        <a:defRPr kumimoji="0" sz="2000" kern="1200">
          <a:solidFill>
            <a:schemeClr val="tx1"/>
          </a:solidFill>
          <a:latin typeface="+mn-lt"/>
          <a:ea typeface="+mn-ea"/>
          <a:cs typeface="+mn-cs"/>
        </a:defRPr>
      </a:lvl6pPr>
      <a:lvl7pPr marL="171907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7pPr>
      <a:lvl8pPr marL="1920240"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8pPr>
      <a:lvl9pPr marL="213055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F7796E-EDA2-06A6-4162-41C904FAB43F}"/>
              </a:ext>
            </a:extLst>
          </p:cNvPr>
          <p:cNvSpPr>
            <a:spLocks noGrp="1"/>
          </p:cNvSpPr>
          <p:nvPr>
            <p:ph type="ctrTitle"/>
          </p:nvPr>
        </p:nvSpPr>
        <p:spPr>
          <a:xfrm>
            <a:off x="1432560" y="359898"/>
            <a:ext cx="7406640" cy="1700950"/>
          </a:xfrm>
        </p:spPr>
        <p:txBody>
          <a:bodyPr>
            <a:normAutofit fontScale="90000"/>
          </a:bodyPr>
          <a:lstStyle/>
          <a:p>
            <a:r>
              <a:rPr lang="en-US" dirty="0"/>
              <a:t>Knowledge and information management in the selected </a:t>
            </a:r>
            <a:r>
              <a:rPr lang="en-US" dirty="0" err="1"/>
              <a:t>organisations</a:t>
            </a:r>
            <a:endParaRPr lang="en-GB" dirty="0"/>
          </a:p>
        </p:txBody>
      </p:sp>
      <p:sp>
        <p:nvSpPr>
          <p:cNvPr id="3" name="Subtitle 2">
            <a:extLst>
              <a:ext uri="{FF2B5EF4-FFF2-40B4-BE49-F238E27FC236}">
                <a16:creationId xmlns:a16="http://schemas.microsoft.com/office/drawing/2014/main" id="{D5AB9E47-1CA5-35BD-B093-D6E666BEB119}"/>
              </a:ext>
            </a:extLst>
          </p:cNvPr>
          <p:cNvSpPr>
            <a:spLocks noGrp="1"/>
          </p:cNvSpPr>
          <p:nvPr>
            <p:ph type="subTitle" idx="1"/>
          </p:nvPr>
        </p:nvSpPr>
        <p:spPr>
          <a:xfrm>
            <a:off x="1432560" y="2420888"/>
            <a:ext cx="7406640" cy="3312368"/>
          </a:xfrm>
        </p:spPr>
        <p:txBody>
          <a:bodyPr>
            <a:normAutofit lnSpcReduction="10000"/>
          </a:bodyPr>
          <a:lstStyle/>
          <a:p>
            <a:r>
              <a:rPr lang="en-US" sz="3600" dirty="0"/>
              <a:t>           Amazon and Deliveroo</a:t>
            </a:r>
          </a:p>
          <a:p>
            <a:endParaRPr lang="en-US" dirty="0"/>
          </a:p>
          <a:p>
            <a:endParaRPr lang="en-US" dirty="0"/>
          </a:p>
          <a:p>
            <a:endParaRPr lang="en-US" dirty="0"/>
          </a:p>
          <a:p>
            <a:endParaRPr lang="en-US" dirty="0"/>
          </a:p>
          <a:p>
            <a:r>
              <a:rPr lang="en-US" sz="1600" dirty="0"/>
              <a:t>                                                                    Student : Mariana Grigorita(2014974)     </a:t>
            </a:r>
          </a:p>
          <a:p>
            <a:r>
              <a:rPr lang="en-US" sz="1600" dirty="0"/>
              <a:t>                                                                    Lecturer: Dr </a:t>
            </a:r>
            <a:r>
              <a:rPr lang="en-US" sz="1600" dirty="0" err="1"/>
              <a:t>Oluwaseun</a:t>
            </a:r>
            <a:r>
              <a:rPr lang="en-US" sz="1600" dirty="0"/>
              <a:t>(Olu) Adegbite</a:t>
            </a:r>
          </a:p>
          <a:p>
            <a:r>
              <a:rPr lang="en-US" sz="1600" dirty="0"/>
              <a:t>                                                                    Module: BMSW5106</a:t>
            </a:r>
            <a:endParaRPr lang="en-GB" sz="1600" dirty="0"/>
          </a:p>
        </p:txBody>
      </p:sp>
    </p:spTree>
    <p:extLst>
      <p:ext uri="{BB962C8B-B14F-4D97-AF65-F5344CB8AC3E}">
        <p14:creationId xmlns:p14="http://schemas.microsoft.com/office/powerpoint/2010/main" val="21211224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Table of Contents</a:t>
            </a:r>
            <a:endParaRPr lang="en-IN" b="1" dirty="0"/>
          </a:p>
        </p:txBody>
      </p:sp>
      <p:sp>
        <p:nvSpPr>
          <p:cNvPr id="3" name="Content Placeholder 2"/>
          <p:cNvSpPr>
            <a:spLocks noGrp="1"/>
          </p:cNvSpPr>
          <p:nvPr>
            <p:ph idx="1"/>
          </p:nvPr>
        </p:nvSpPr>
        <p:spPr/>
        <p:txBody>
          <a:bodyPr>
            <a:normAutofit fontScale="70000" lnSpcReduction="20000"/>
          </a:bodyPr>
          <a:lstStyle/>
          <a:p>
            <a:r>
              <a:rPr lang="en-GB" u="sng" dirty="0"/>
              <a:t>Introduction</a:t>
            </a:r>
            <a:endParaRPr lang="en-IN" dirty="0"/>
          </a:p>
          <a:p>
            <a:r>
              <a:rPr lang="en-GB" u="sng" dirty="0"/>
              <a:t>Background of Amazon and </a:t>
            </a:r>
            <a:r>
              <a:rPr lang="en-GB" u="sng" dirty="0" err="1"/>
              <a:t>Deliveroo</a:t>
            </a:r>
            <a:endParaRPr lang="en-IN" dirty="0"/>
          </a:p>
          <a:p>
            <a:r>
              <a:rPr lang="en-GB" u="sng" dirty="0"/>
              <a:t>SWOT Analysis of Amazon and </a:t>
            </a:r>
            <a:r>
              <a:rPr lang="en-GB" u="sng" dirty="0" err="1"/>
              <a:t>Deliveroo</a:t>
            </a:r>
            <a:endParaRPr lang="en-IN" dirty="0"/>
          </a:p>
          <a:p>
            <a:r>
              <a:rPr lang="en-GB" u="sng" dirty="0"/>
              <a:t>Knowledge Management System</a:t>
            </a:r>
            <a:r>
              <a:rPr lang="en-GB" dirty="0"/>
              <a:t>	</a:t>
            </a:r>
            <a:endParaRPr lang="en-IN" dirty="0"/>
          </a:p>
          <a:p>
            <a:r>
              <a:rPr lang="en-GB" u="sng" dirty="0"/>
              <a:t>KM value chain in relation to Amazon and </a:t>
            </a:r>
            <a:r>
              <a:rPr lang="en-GB" u="sng" dirty="0" err="1"/>
              <a:t>Deliveroo</a:t>
            </a:r>
            <a:endParaRPr lang="en-IN" dirty="0"/>
          </a:p>
          <a:p>
            <a:r>
              <a:rPr lang="en-GB" u="sng" dirty="0"/>
              <a:t>Information Technology System</a:t>
            </a:r>
            <a:endParaRPr lang="en-IN" dirty="0"/>
          </a:p>
          <a:p>
            <a:r>
              <a:rPr lang="en-GB" u="sng" dirty="0"/>
              <a:t>Issues in establishing goals and objectives of the companies</a:t>
            </a:r>
            <a:endParaRPr lang="en-IN" dirty="0"/>
          </a:p>
          <a:p>
            <a:r>
              <a:rPr lang="en-GB" u="sng" dirty="0"/>
              <a:t>Development of Change Management Strategy</a:t>
            </a:r>
            <a:r>
              <a:rPr lang="en-GB" dirty="0"/>
              <a:t>	</a:t>
            </a:r>
            <a:endParaRPr lang="en-IN" dirty="0"/>
          </a:p>
          <a:p>
            <a:r>
              <a:rPr lang="en-GB" u="sng" dirty="0"/>
              <a:t>Fatigue in technology</a:t>
            </a:r>
          </a:p>
          <a:p>
            <a:r>
              <a:rPr lang="en-IN" dirty="0" err="1"/>
              <a:t>Recommandations</a:t>
            </a:r>
            <a:endParaRPr lang="en-IN" dirty="0"/>
          </a:p>
          <a:p>
            <a:r>
              <a:rPr lang="en-GB" u="sng" dirty="0"/>
              <a:t>Conclusion</a:t>
            </a:r>
            <a:endParaRPr lang="en-IN" dirty="0"/>
          </a:p>
          <a:p>
            <a:r>
              <a:rPr lang="en-GB" u="sng" dirty="0"/>
              <a:t>References</a:t>
            </a:r>
            <a:endParaRPr lang="en-IN"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Introduction</a:t>
            </a:r>
            <a:endParaRPr lang="en-IN" b="1" dirty="0"/>
          </a:p>
        </p:txBody>
      </p:sp>
      <p:sp>
        <p:nvSpPr>
          <p:cNvPr id="3" name="Content Placeholder 2"/>
          <p:cNvSpPr>
            <a:spLocks noGrp="1"/>
          </p:cNvSpPr>
          <p:nvPr>
            <p:ph idx="1"/>
          </p:nvPr>
        </p:nvSpPr>
        <p:spPr>
          <a:xfrm>
            <a:off x="457200" y="1600200"/>
            <a:ext cx="5329246" cy="4525963"/>
          </a:xfrm>
        </p:spPr>
        <p:txBody>
          <a:bodyPr>
            <a:normAutofit fontScale="77500" lnSpcReduction="20000"/>
          </a:bodyPr>
          <a:lstStyle/>
          <a:p>
            <a:pPr lvl="0"/>
            <a:r>
              <a:rPr lang="en-GB" dirty="0"/>
              <a:t>The major discussion of the study is on the management of knowledge and information for the workplace. </a:t>
            </a:r>
            <a:endParaRPr lang="en-IN" dirty="0"/>
          </a:p>
          <a:p>
            <a:pPr lvl="0"/>
            <a:r>
              <a:rPr lang="en-GB" dirty="0"/>
              <a:t>It will also discuss the overview of the companies and the Swot analysis. </a:t>
            </a:r>
            <a:endParaRPr lang="en-IN" dirty="0"/>
          </a:p>
          <a:p>
            <a:pPr lvl="0"/>
            <a:r>
              <a:rPr lang="en-GB" dirty="0"/>
              <a:t>The analysis will evaluate the key points discussed in the report of Amazon and </a:t>
            </a:r>
            <a:r>
              <a:rPr lang="en-GB" dirty="0" err="1"/>
              <a:t>Deliveroo</a:t>
            </a:r>
            <a:r>
              <a:rPr lang="en-GB" dirty="0"/>
              <a:t> in the global market. </a:t>
            </a:r>
            <a:endParaRPr lang="en-IN" dirty="0"/>
          </a:p>
          <a:p>
            <a:pPr lvl="0"/>
            <a:r>
              <a:rPr lang="en-GB" dirty="0"/>
              <a:t>The study will also highlight major issues faced by the companies Amazon and </a:t>
            </a:r>
            <a:r>
              <a:rPr lang="en-GB" dirty="0" err="1"/>
              <a:t>Deliveroo</a:t>
            </a:r>
            <a:r>
              <a:rPr lang="en-GB" dirty="0"/>
              <a:t> in the market.</a:t>
            </a:r>
            <a:endParaRPr lang="en-IN" dirty="0"/>
          </a:p>
        </p:txBody>
      </p:sp>
      <p:pic>
        <p:nvPicPr>
          <p:cNvPr id="1026" name="Picture 2"/>
          <p:cNvPicPr>
            <a:picLocks noChangeAspect="1" noChangeArrowheads="1"/>
          </p:cNvPicPr>
          <p:nvPr/>
        </p:nvPicPr>
        <p:blipFill>
          <a:blip r:embed="rId3"/>
          <a:srcRect/>
          <a:stretch>
            <a:fillRect/>
          </a:stretch>
        </p:blipFill>
        <p:spPr bwMode="auto">
          <a:xfrm>
            <a:off x="6115038" y="1928802"/>
            <a:ext cx="2800370" cy="3000396"/>
          </a:xfrm>
          <a:prstGeom prst="rect">
            <a:avLst/>
          </a:prstGeom>
          <a:noFill/>
          <a:ln w="9525">
            <a:noFill/>
            <a:miter lim="800000"/>
            <a:headEnd/>
            <a:tailEnd/>
          </a:ln>
          <a:effec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Background of Amazon and </a:t>
            </a:r>
            <a:r>
              <a:rPr lang="en-GB" b="1" dirty="0" err="1"/>
              <a:t>Deliveroo</a:t>
            </a:r>
            <a:endParaRPr lang="en-IN" b="1" dirty="0"/>
          </a:p>
        </p:txBody>
      </p:sp>
      <p:sp>
        <p:nvSpPr>
          <p:cNvPr id="3" name="Content Placeholder 2"/>
          <p:cNvSpPr>
            <a:spLocks noGrp="1"/>
          </p:cNvSpPr>
          <p:nvPr>
            <p:ph idx="1"/>
          </p:nvPr>
        </p:nvSpPr>
        <p:spPr>
          <a:xfrm>
            <a:off x="457200" y="1600200"/>
            <a:ext cx="4900618" cy="4525963"/>
          </a:xfrm>
        </p:spPr>
        <p:txBody>
          <a:bodyPr>
            <a:normAutofit fontScale="70000" lnSpcReduction="20000"/>
          </a:bodyPr>
          <a:lstStyle/>
          <a:p>
            <a:pPr lvl="0"/>
            <a:r>
              <a:rPr lang="en-GB" dirty="0" err="1"/>
              <a:t>Deliveroo</a:t>
            </a:r>
            <a:r>
              <a:rPr lang="en-GB" dirty="0"/>
              <a:t> and Amazon are both the fastest-growing e-commerce businesses that operate in the global market (Amazon.co.uk, 2022).</a:t>
            </a:r>
            <a:endParaRPr lang="en-IN" dirty="0"/>
          </a:p>
          <a:p>
            <a:pPr lvl="0"/>
            <a:r>
              <a:rPr lang="en-GB" dirty="0"/>
              <a:t>Amazon is the top ecommerce business which also deals in eBooks manufacturing.</a:t>
            </a:r>
            <a:endParaRPr lang="en-IN" dirty="0"/>
          </a:p>
          <a:p>
            <a:pPr lvl="0"/>
            <a:r>
              <a:rPr lang="en-GB" dirty="0" err="1"/>
              <a:t>Deliveroo</a:t>
            </a:r>
            <a:r>
              <a:rPr lang="en-GB" dirty="0"/>
              <a:t> on the other hand is the company that mainly operates in the UK and is major food delivery ecommerce group. </a:t>
            </a:r>
            <a:endParaRPr lang="en-IN" dirty="0"/>
          </a:p>
          <a:p>
            <a:r>
              <a:rPr lang="en-GB" dirty="0" err="1"/>
              <a:t>Deliveroo</a:t>
            </a:r>
            <a:r>
              <a:rPr lang="en-GB" dirty="0"/>
              <a:t> was mainly established to cope with the problems related to the poor delivery of food in the London city. </a:t>
            </a:r>
            <a:endParaRPr lang="en-IN" dirty="0"/>
          </a:p>
        </p:txBody>
      </p:sp>
      <p:pic>
        <p:nvPicPr>
          <p:cNvPr id="1026" name="Picture 2"/>
          <p:cNvPicPr>
            <a:picLocks noChangeAspect="1" noChangeArrowheads="1"/>
          </p:cNvPicPr>
          <p:nvPr/>
        </p:nvPicPr>
        <p:blipFill>
          <a:blip r:embed="rId3"/>
          <a:srcRect/>
          <a:stretch>
            <a:fillRect/>
          </a:stretch>
        </p:blipFill>
        <p:spPr bwMode="auto">
          <a:xfrm>
            <a:off x="5929322" y="2143116"/>
            <a:ext cx="2500330" cy="857256"/>
          </a:xfrm>
          <a:prstGeom prst="rect">
            <a:avLst/>
          </a:prstGeom>
          <a:noFill/>
          <a:ln w="9525">
            <a:noFill/>
            <a:miter lim="800000"/>
            <a:headEnd/>
            <a:tailEnd/>
          </a:ln>
          <a:effectLst/>
        </p:spPr>
      </p:pic>
      <p:pic>
        <p:nvPicPr>
          <p:cNvPr id="1027" name="Picture 3"/>
          <p:cNvPicPr>
            <a:picLocks noChangeAspect="1" noChangeArrowheads="1"/>
          </p:cNvPicPr>
          <p:nvPr/>
        </p:nvPicPr>
        <p:blipFill>
          <a:blip r:embed="rId4"/>
          <a:srcRect/>
          <a:stretch>
            <a:fillRect/>
          </a:stretch>
        </p:blipFill>
        <p:spPr bwMode="auto">
          <a:xfrm>
            <a:off x="6215074" y="3500438"/>
            <a:ext cx="1876425" cy="1695450"/>
          </a:xfrm>
          <a:prstGeom prst="rect">
            <a:avLst/>
          </a:prstGeom>
          <a:noFill/>
          <a:ln w="9525">
            <a:noFill/>
            <a:miter lim="800000"/>
            <a:headEnd/>
            <a:tailEnd/>
          </a:ln>
          <a:effec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SWOT Analysis of Amazon and </a:t>
            </a:r>
            <a:r>
              <a:rPr lang="en-GB" b="1" dirty="0" err="1"/>
              <a:t>Deliveroo</a:t>
            </a:r>
            <a:br>
              <a:rPr lang="en-IN" b="1" dirty="0"/>
            </a:br>
            <a:endParaRPr lang="en-IN" dirty="0"/>
          </a:p>
        </p:txBody>
      </p:sp>
      <p:sp>
        <p:nvSpPr>
          <p:cNvPr id="3" name="Content Placeholder 2"/>
          <p:cNvSpPr>
            <a:spLocks noGrp="1"/>
          </p:cNvSpPr>
          <p:nvPr>
            <p:ph idx="1"/>
          </p:nvPr>
        </p:nvSpPr>
        <p:spPr>
          <a:xfrm>
            <a:off x="457200" y="1600200"/>
            <a:ext cx="4471990" cy="4525963"/>
          </a:xfrm>
        </p:spPr>
        <p:txBody>
          <a:bodyPr>
            <a:normAutofit fontScale="70000" lnSpcReduction="20000"/>
          </a:bodyPr>
          <a:lstStyle/>
          <a:p>
            <a:pPr lvl="0"/>
            <a:r>
              <a:rPr lang="en-GB" dirty="0"/>
              <a:t>The major strength of both companies is the brand value and the development of local languages (Cant, 2019). </a:t>
            </a:r>
            <a:endParaRPr lang="en-IN" dirty="0"/>
          </a:p>
          <a:p>
            <a:pPr lvl="0"/>
            <a:r>
              <a:rPr lang="en-GB" dirty="0"/>
              <a:t>The weaknesses of Amazon and </a:t>
            </a:r>
            <a:r>
              <a:rPr lang="en-GB" dirty="0" err="1"/>
              <a:t>Deliveroo</a:t>
            </a:r>
            <a:r>
              <a:rPr lang="en-GB" dirty="0"/>
              <a:t> are business models and competition in the market respectively.</a:t>
            </a:r>
            <a:endParaRPr lang="en-IN" dirty="0"/>
          </a:p>
          <a:p>
            <a:pPr lvl="0"/>
            <a:r>
              <a:rPr lang="en-GB" dirty="0"/>
              <a:t>Opportunities for Amazon and </a:t>
            </a:r>
            <a:r>
              <a:rPr lang="en-GB" dirty="0" err="1"/>
              <a:t>Deliveroo</a:t>
            </a:r>
            <a:r>
              <a:rPr lang="en-GB" dirty="0"/>
              <a:t> can increase its market base internationally.  </a:t>
            </a:r>
            <a:endParaRPr lang="en-IN" dirty="0"/>
          </a:p>
          <a:p>
            <a:r>
              <a:rPr lang="en-GB" dirty="0"/>
              <a:t>Threats for Amazon and </a:t>
            </a:r>
            <a:r>
              <a:rPr lang="en-GB" dirty="0" err="1"/>
              <a:t>Deliveroo</a:t>
            </a:r>
            <a:r>
              <a:rPr lang="en-GB" dirty="0"/>
              <a:t> are the cyber-security and competition in the market respectively. </a:t>
            </a:r>
            <a:endParaRPr lang="en-IN" dirty="0"/>
          </a:p>
        </p:txBody>
      </p:sp>
      <p:pic>
        <p:nvPicPr>
          <p:cNvPr id="4" name="Picture 2"/>
          <p:cNvPicPr>
            <a:picLocks noChangeAspect="1" noChangeArrowheads="1"/>
          </p:cNvPicPr>
          <p:nvPr/>
        </p:nvPicPr>
        <p:blipFill>
          <a:blip r:embed="rId3"/>
          <a:srcRect/>
          <a:stretch>
            <a:fillRect/>
          </a:stretch>
        </p:blipFill>
        <p:spPr bwMode="auto">
          <a:xfrm>
            <a:off x="5143504" y="2285992"/>
            <a:ext cx="3657600" cy="2524125"/>
          </a:xfrm>
          <a:prstGeom prst="rect">
            <a:avLst/>
          </a:prstGeom>
          <a:noFill/>
          <a:ln w="9525">
            <a:noFill/>
            <a:miter lim="800000"/>
            <a:headEnd/>
            <a:tailEnd/>
          </a:ln>
          <a:effec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Knowledge Management System</a:t>
            </a:r>
            <a:endParaRPr lang="en-IN" b="1" dirty="0"/>
          </a:p>
        </p:txBody>
      </p:sp>
      <p:sp>
        <p:nvSpPr>
          <p:cNvPr id="3" name="Content Placeholder 2"/>
          <p:cNvSpPr>
            <a:spLocks noGrp="1"/>
          </p:cNvSpPr>
          <p:nvPr>
            <p:ph idx="1"/>
          </p:nvPr>
        </p:nvSpPr>
        <p:spPr>
          <a:xfrm>
            <a:off x="457200" y="1600200"/>
            <a:ext cx="4757742" cy="4525963"/>
          </a:xfrm>
        </p:spPr>
        <p:txBody>
          <a:bodyPr>
            <a:normAutofit fontScale="70000" lnSpcReduction="20000"/>
          </a:bodyPr>
          <a:lstStyle/>
          <a:p>
            <a:pPr lvl="0"/>
            <a:r>
              <a:rPr lang="en-GB" dirty="0"/>
              <a:t>Knowledge management systems are mainly the system of IT which retrieves and stores knowledge (</a:t>
            </a:r>
            <a:r>
              <a:rPr lang="en-GB" dirty="0" err="1"/>
              <a:t>Fahrurrozi</a:t>
            </a:r>
            <a:r>
              <a:rPr lang="en-GB" dirty="0"/>
              <a:t> </a:t>
            </a:r>
            <a:r>
              <a:rPr lang="en-GB" i="1" dirty="0"/>
              <a:t>et al</a:t>
            </a:r>
            <a:r>
              <a:rPr lang="en-GB" dirty="0"/>
              <a:t>., 2020). </a:t>
            </a:r>
            <a:endParaRPr lang="en-IN" dirty="0"/>
          </a:p>
          <a:p>
            <a:pPr lvl="0"/>
            <a:r>
              <a:rPr lang="en-GB" dirty="0"/>
              <a:t>The system of knowledge management helps to gather, share and even organise various information.</a:t>
            </a:r>
            <a:endParaRPr lang="en-IN" dirty="0"/>
          </a:p>
          <a:p>
            <a:pPr lvl="0"/>
            <a:r>
              <a:rPr lang="en-GB" dirty="0"/>
              <a:t>Amazon uses the model of SECI in the market for knowledge management at the organisation.</a:t>
            </a:r>
            <a:endParaRPr lang="en-IN" dirty="0"/>
          </a:p>
          <a:p>
            <a:pPr lvl="0"/>
            <a:r>
              <a:rPr lang="en-GB" dirty="0" err="1"/>
              <a:t>Deliveroo</a:t>
            </a:r>
            <a:r>
              <a:rPr lang="en-GB" dirty="0"/>
              <a:t> on the other hand, implements the IT system rather than the software for increasing the customer service.</a:t>
            </a:r>
            <a:endParaRPr lang="en-IN" dirty="0"/>
          </a:p>
        </p:txBody>
      </p:sp>
      <p:pic>
        <p:nvPicPr>
          <p:cNvPr id="3074" name="Picture 2"/>
          <p:cNvPicPr>
            <a:picLocks noChangeAspect="1" noChangeArrowheads="1"/>
          </p:cNvPicPr>
          <p:nvPr/>
        </p:nvPicPr>
        <p:blipFill>
          <a:blip r:embed="rId3"/>
          <a:srcRect/>
          <a:stretch>
            <a:fillRect/>
          </a:stretch>
        </p:blipFill>
        <p:spPr bwMode="auto">
          <a:xfrm>
            <a:off x="5857884" y="2428868"/>
            <a:ext cx="2919418" cy="2428885"/>
          </a:xfrm>
          <a:prstGeom prst="rect">
            <a:avLst/>
          </a:prstGeom>
          <a:noFill/>
          <a:ln w="9525">
            <a:noFill/>
            <a:miter lim="800000"/>
            <a:headEnd/>
            <a:tailEnd/>
          </a:ln>
          <a:effec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KM value chain in relation to Amazon and </a:t>
            </a:r>
            <a:r>
              <a:rPr lang="en-GB" b="1" dirty="0" err="1"/>
              <a:t>Deliveroo</a:t>
            </a:r>
            <a:br>
              <a:rPr lang="en-IN" b="1" dirty="0"/>
            </a:br>
            <a:endParaRPr lang="en-IN" dirty="0"/>
          </a:p>
        </p:txBody>
      </p:sp>
      <p:sp>
        <p:nvSpPr>
          <p:cNvPr id="3" name="Content Placeholder 2"/>
          <p:cNvSpPr>
            <a:spLocks noGrp="1"/>
          </p:cNvSpPr>
          <p:nvPr>
            <p:ph idx="1"/>
          </p:nvPr>
        </p:nvSpPr>
        <p:spPr>
          <a:xfrm>
            <a:off x="457200" y="1600200"/>
            <a:ext cx="4757742" cy="4525963"/>
          </a:xfrm>
        </p:spPr>
        <p:txBody>
          <a:bodyPr>
            <a:normAutofit fontScale="70000" lnSpcReduction="20000"/>
          </a:bodyPr>
          <a:lstStyle/>
          <a:p>
            <a:pPr lvl="0"/>
            <a:r>
              <a:rPr lang="en-GB" dirty="0"/>
              <a:t>KM value chain mainly helps the companies for the establishment of competitive advantage in the market. </a:t>
            </a:r>
            <a:endParaRPr lang="en-IN" dirty="0"/>
          </a:p>
          <a:p>
            <a:pPr lvl="0"/>
            <a:r>
              <a:rPr lang="en-GB" dirty="0"/>
              <a:t>It helps in increasing the overall knowledge of the workforce and improves efficiency (Andrews and Smits, 2021). </a:t>
            </a:r>
            <a:endParaRPr lang="en-IN" dirty="0"/>
          </a:p>
          <a:p>
            <a:pPr lvl="0"/>
            <a:r>
              <a:rPr lang="en-GB" dirty="0"/>
              <a:t>One of the ways of establishing the KM value chain in the company is one portal, one interface.</a:t>
            </a:r>
            <a:endParaRPr lang="en-IN" dirty="0"/>
          </a:p>
          <a:p>
            <a:r>
              <a:rPr lang="en-GB" dirty="0" err="1"/>
              <a:t>Deliveroo</a:t>
            </a:r>
            <a:r>
              <a:rPr lang="en-GB" dirty="0"/>
              <a:t> also implements the one portal one interface which provides the customers a major help with less implications during shopping.</a:t>
            </a:r>
            <a:endParaRPr lang="en-IN" dirty="0"/>
          </a:p>
        </p:txBody>
      </p:sp>
      <p:pic>
        <p:nvPicPr>
          <p:cNvPr id="4098" name="Picture 2"/>
          <p:cNvPicPr>
            <a:picLocks noChangeAspect="1" noChangeArrowheads="1"/>
          </p:cNvPicPr>
          <p:nvPr/>
        </p:nvPicPr>
        <p:blipFill>
          <a:blip r:embed="rId3"/>
          <a:srcRect/>
          <a:stretch>
            <a:fillRect/>
          </a:stretch>
        </p:blipFill>
        <p:spPr bwMode="auto">
          <a:xfrm>
            <a:off x="5572132" y="2000240"/>
            <a:ext cx="3362325" cy="3343275"/>
          </a:xfrm>
          <a:prstGeom prst="rect">
            <a:avLst/>
          </a:prstGeom>
          <a:noFill/>
          <a:ln w="9525">
            <a:noFill/>
            <a:miter lim="800000"/>
            <a:headEnd/>
            <a:tailEnd/>
          </a:ln>
          <a:effec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Information Technology System</a:t>
            </a:r>
            <a:br>
              <a:rPr lang="en-IN" b="1" dirty="0"/>
            </a:br>
            <a:endParaRPr lang="en-IN" dirty="0"/>
          </a:p>
        </p:txBody>
      </p:sp>
      <p:sp>
        <p:nvSpPr>
          <p:cNvPr id="3" name="Content Placeholder 2"/>
          <p:cNvSpPr>
            <a:spLocks noGrp="1"/>
          </p:cNvSpPr>
          <p:nvPr>
            <p:ph idx="1"/>
          </p:nvPr>
        </p:nvSpPr>
        <p:spPr>
          <a:xfrm>
            <a:off x="457200" y="1600200"/>
            <a:ext cx="5050904" cy="4525963"/>
          </a:xfrm>
        </p:spPr>
        <p:txBody>
          <a:bodyPr>
            <a:noAutofit/>
          </a:bodyPr>
          <a:lstStyle/>
          <a:p>
            <a:pPr lvl="0"/>
            <a:r>
              <a:rPr lang="en-GB" sz="2000" dirty="0"/>
              <a:t>Information Technology Systems are the use of computer apps that help in storing programmes and data.</a:t>
            </a:r>
            <a:endParaRPr lang="en-IN" sz="2000" dirty="0"/>
          </a:p>
          <a:p>
            <a:pPr lvl="0"/>
            <a:r>
              <a:rPr lang="en-GB" sz="2000" dirty="0"/>
              <a:t>Information Technology Systems can be significantly helpful to build networks of communication for organisations (</a:t>
            </a:r>
            <a:r>
              <a:rPr lang="en-GB" sz="2000" dirty="0" err="1"/>
              <a:t>Mehmood</a:t>
            </a:r>
            <a:r>
              <a:rPr lang="en-GB" sz="2000" dirty="0"/>
              <a:t>, 2021). </a:t>
            </a:r>
            <a:endParaRPr lang="en-IN" sz="2000" dirty="0"/>
          </a:p>
          <a:p>
            <a:pPr lvl="0"/>
            <a:r>
              <a:rPr lang="en-GB" sz="2000" dirty="0"/>
              <a:t>Cashless transaction is one of the crucial aspects that have been achieved by Amazon with the Information Technology system. </a:t>
            </a:r>
            <a:endParaRPr lang="en-IN" sz="2000" dirty="0"/>
          </a:p>
          <a:p>
            <a:pPr lvl="0"/>
            <a:r>
              <a:rPr lang="en-GB" sz="2000" dirty="0" err="1"/>
              <a:t>Deliveroo</a:t>
            </a:r>
            <a:r>
              <a:rPr lang="en-GB" sz="2000" dirty="0"/>
              <a:t> being the ecommerce company uses the AI mechanisms as the IT to enhance their business. </a:t>
            </a:r>
            <a:endParaRPr lang="en-IN" sz="2000" dirty="0"/>
          </a:p>
        </p:txBody>
      </p:sp>
      <p:pic>
        <p:nvPicPr>
          <p:cNvPr id="5122" name="Picture 2"/>
          <p:cNvPicPr>
            <a:picLocks noChangeAspect="1" noChangeArrowheads="1"/>
          </p:cNvPicPr>
          <p:nvPr/>
        </p:nvPicPr>
        <p:blipFill>
          <a:blip r:embed="rId3"/>
          <a:srcRect/>
          <a:stretch>
            <a:fillRect/>
          </a:stretch>
        </p:blipFill>
        <p:spPr bwMode="auto">
          <a:xfrm>
            <a:off x="5357818" y="928670"/>
            <a:ext cx="3400425" cy="2924175"/>
          </a:xfrm>
          <a:prstGeom prst="rect">
            <a:avLst/>
          </a:prstGeom>
          <a:noFill/>
          <a:ln w="9525">
            <a:noFill/>
            <a:miter lim="800000"/>
            <a:headEnd/>
            <a:tailEnd/>
          </a:ln>
          <a:effectLst/>
        </p:spPr>
      </p:pic>
      <p:pic>
        <p:nvPicPr>
          <p:cNvPr id="2050" name="Picture 2"/>
          <p:cNvPicPr>
            <a:picLocks noChangeAspect="1" noChangeArrowheads="1"/>
          </p:cNvPicPr>
          <p:nvPr/>
        </p:nvPicPr>
        <p:blipFill>
          <a:blip r:embed="rId4"/>
          <a:srcRect/>
          <a:stretch>
            <a:fillRect/>
          </a:stretch>
        </p:blipFill>
        <p:spPr bwMode="auto">
          <a:xfrm>
            <a:off x="6000760" y="4286256"/>
            <a:ext cx="2447925" cy="1685925"/>
          </a:xfrm>
          <a:prstGeom prst="rect">
            <a:avLst/>
          </a:prstGeom>
          <a:noFill/>
          <a:ln w="9525">
            <a:noFill/>
            <a:miter lim="800000"/>
            <a:headEnd/>
            <a:tailEnd/>
          </a:ln>
          <a:effec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Issues in establishing goals and objectives of the companies</a:t>
            </a:r>
            <a:br>
              <a:rPr lang="en-IN" b="1" dirty="0"/>
            </a:br>
            <a:endParaRPr lang="en-IN" dirty="0"/>
          </a:p>
        </p:txBody>
      </p:sp>
      <p:sp>
        <p:nvSpPr>
          <p:cNvPr id="3" name="Content Placeholder 2"/>
          <p:cNvSpPr>
            <a:spLocks noGrp="1"/>
          </p:cNvSpPr>
          <p:nvPr>
            <p:ph idx="1"/>
          </p:nvPr>
        </p:nvSpPr>
        <p:spPr>
          <a:xfrm>
            <a:off x="457200" y="1600201"/>
            <a:ext cx="4186238" cy="4472006"/>
          </a:xfrm>
        </p:spPr>
        <p:txBody>
          <a:bodyPr>
            <a:normAutofit fontScale="55000" lnSpcReduction="20000"/>
          </a:bodyPr>
          <a:lstStyle/>
          <a:p>
            <a:pPr lvl="0"/>
            <a:r>
              <a:rPr lang="en-GB" dirty="0"/>
              <a:t>The establishment of the parameters is vital prior to the knowledge created by the companies. </a:t>
            </a:r>
            <a:endParaRPr lang="en-IN" dirty="0"/>
          </a:p>
          <a:p>
            <a:pPr lvl="0"/>
            <a:r>
              <a:rPr lang="en-GB" dirty="0"/>
              <a:t>Identification and documentation of the problems of business is vital for the implementation of the management of knowledge (Almeida </a:t>
            </a:r>
            <a:r>
              <a:rPr lang="en-GB" i="1" dirty="0"/>
              <a:t>et al</a:t>
            </a:r>
            <a:r>
              <a:rPr lang="en-GB" dirty="0"/>
              <a:t>., 2019). </a:t>
            </a:r>
            <a:endParaRPr lang="en-IN" dirty="0"/>
          </a:p>
          <a:p>
            <a:pPr lvl="0"/>
            <a:r>
              <a:rPr lang="en-GB" dirty="0"/>
              <a:t>Amazon must commit them in a proper manner to provide the absolute experience to their customers.</a:t>
            </a:r>
            <a:endParaRPr lang="en-IN" dirty="0"/>
          </a:p>
          <a:p>
            <a:pPr lvl="0"/>
            <a:r>
              <a:rPr lang="en-US" dirty="0"/>
              <a:t>Major issues related to the </a:t>
            </a:r>
            <a:r>
              <a:rPr lang="en-US" dirty="0" err="1"/>
              <a:t>Deliveroo</a:t>
            </a:r>
            <a:r>
              <a:rPr lang="en-US" dirty="0"/>
              <a:t> are the improper HR management and poor treatment towards employees (</a:t>
            </a:r>
            <a:r>
              <a:rPr lang="en-GB" dirty="0" err="1"/>
              <a:t>Deliveroo</a:t>
            </a:r>
            <a:r>
              <a:rPr lang="en-GB" dirty="0"/>
              <a:t>, 2022</a:t>
            </a:r>
            <a:r>
              <a:rPr lang="en-US" dirty="0"/>
              <a:t>).   </a:t>
            </a:r>
            <a:endParaRPr lang="en-IN" dirty="0"/>
          </a:p>
          <a:p>
            <a:endParaRPr lang="en-IN" dirty="0"/>
          </a:p>
        </p:txBody>
      </p:sp>
      <p:pic>
        <p:nvPicPr>
          <p:cNvPr id="6146" name="Picture 2"/>
          <p:cNvPicPr>
            <a:picLocks noChangeAspect="1" noChangeArrowheads="1"/>
          </p:cNvPicPr>
          <p:nvPr/>
        </p:nvPicPr>
        <p:blipFill>
          <a:blip r:embed="rId3"/>
          <a:srcRect/>
          <a:stretch>
            <a:fillRect/>
          </a:stretch>
        </p:blipFill>
        <p:spPr bwMode="auto">
          <a:xfrm>
            <a:off x="5500694" y="2357430"/>
            <a:ext cx="3157542" cy="2776548"/>
          </a:xfrm>
          <a:prstGeom prst="rect">
            <a:avLst/>
          </a:prstGeom>
          <a:noFill/>
          <a:ln w="9525">
            <a:noFill/>
            <a:miter lim="800000"/>
            <a:headEnd/>
            <a:tailEnd/>
          </a:ln>
          <a:effec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Development of Change Management Strategy </a:t>
            </a:r>
            <a:br>
              <a:rPr lang="en-IN" b="1" dirty="0"/>
            </a:br>
            <a:endParaRPr lang="en-IN" dirty="0"/>
          </a:p>
        </p:txBody>
      </p:sp>
      <p:sp>
        <p:nvSpPr>
          <p:cNvPr id="3" name="Content Placeholder 2"/>
          <p:cNvSpPr>
            <a:spLocks noGrp="1"/>
          </p:cNvSpPr>
          <p:nvPr>
            <p:ph idx="1"/>
          </p:nvPr>
        </p:nvSpPr>
        <p:spPr>
          <a:xfrm>
            <a:off x="457200" y="1600200"/>
            <a:ext cx="4257676" cy="4525963"/>
          </a:xfrm>
        </p:spPr>
        <p:txBody>
          <a:bodyPr>
            <a:normAutofit fontScale="62500" lnSpcReduction="20000"/>
          </a:bodyPr>
          <a:lstStyle/>
          <a:p>
            <a:pPr lvl="0"/>
            <a:r>
              <a:rPr lang="en-GB" dirty="0"/>
              <a:t>Implementation of change is also a vital aspect of managing knowledge within the organisation. </a:t>
            </a:r>
            <a:endParaRPr lang="en-IN" dirty="0"/>
          </a:p>
          <a:p>
            <a:pPr lvl="0"/>
            <a:r>
              <a:rPr lang="en-GB" dirty="0"/>
              <a:t>Workers within the organisation need to significantly adapt to the changes and share knowledge in a culture that is knowledge driven. </a:t>
            </a:r>
            <a:endParaRPr lang="en-IN" dirty="0"/>
          </a:p>
          <a:p>
            <a:pPr lvl="0"/>
            <a:r>
              <a:rPr lang="en-GB" dirty="0"/>
              <a:t>Amazon must involve the employees which can be helpful for them to adapt to the change in the company (Lestari </a:t>
            </a:r>
            <a:r>
              <a:rPr lang="en-GB" i="1" dirty="0"/>
              <a:t>et al</a:t>
            </a:r>
            <a:r>
              <a:rPr lang="en-GB" dirty="0"/>
              <a:t>., 2020). </a:t>
            </a:r>
            <a:endParaRPr lang="en-IN" dirty="0"/>
          </a:p>
          <a:p>
            <a:pPr lvl="0"/>
            <a:r>
              <a:rPr lang="en-GB" dirty="0" err="1"/>
              <a:t>Deliveroo</a:t>
            </a:r>
            <a:r>
              <a:rPr lang="en-GB" dirty="0"/>
              <a:t> in order to manage change in an effective manner must significantly make an improvement in the Human Resource and treatment towards the employees. </a:t>
            </a:r>
            <a:endParaRPr lang="en-IN" dirty="0"/>
          </a:p>
        </p:txBody>
      </p:sp>
      <p:pic>
        <p:nvPicPr>
          <p:cNvPr id="7170" name="Picture 2"/>
          <p:cNvPicPr>
            <a:picLocks noChangeAspect="1" noChangeArrowheads="1"/>
          </p:cNvPicPr>
          <p:nvPr/>
        </p:nvPicPr>
        <p:blipFill>
          <a:blip r:embed="rId3"/>
          <a:srcRect/>
          <a:stretch>
            <a:fillRect/>
          </a:stretch>
        </p:blipFill>
        <p:spPr bwMode="auto">
          <a:xfrm>
            <a:off x="5572132" y="2214554"/>
            <a:ext cx="3286125" cy="2390775"/>
          </a:xfrm>
          <a:prstGeom prst="rect">
            <a:avLst/>
          </a:prstGeom>
          <a:noFill/>
          <a:ln w="9525">
            <a:noFill/>
            <a:miter lim="800000"/>
            <a:headEnd/>
            <a:tailEnd/>
          </a:ln>
          <a:effec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Fatigue in technology  </a:t>
            </a:r>
            <a:br>
              <a:rPr lang="en-IN" b="1" dirty="0"/>
            </a:br>
            <a:endParaRPr lang="en-IN" dirty="0"/>
          </a:p>
        </p:txBody>
      </p:sp>
      <p:sp>
        <p:nvSpPr>
          <p:cNvPr id="3" name="Content Placeholder 2"/>
          <p:cNvSpPr>
            <a:spLocks noGrp="1"/>
          </p:cNvSpPr>
          <p:nvPr>
            <p:ph idx="1"/>
          </p:nvPr>
        </p:nvSpPr>
        <p:spPr>
          <a:xfrm>
            <a:off x="457200" y="1600200"/>
            <a:ext cx="4471990" cy="4525963"/>
          </a:xfrm>
        </p:spPr>
        <p:txBody>
          <a:bodyPr>
            <a:normAutofit fontScale="62500" lnSpcReduction="20000"/>
          </a:bodyPr>
          <a:lstStyle/>
          <a:p>
            <a:pPr lvl="0"/>
            <a:r>
              <a:rPr lang="en-GB" dirty="0"/>
              <a:t>The advancement of technology results in the workers learning about the new systems, as a result, they experience technology fatigue. </a:t>
            </a:r>
            <a:endParaRPr lang="en-IN" dirty="0"/>
          </a:p>
          <a:p>
            <a:pPr lvl="0"/>
            <a:r>
              <a:rPr lang="en-GB" dirty="0"/>
              <a:t>Due to this, workers face difficulties focusing on their jobs and the job roles are not fulfilled efficiently (Zhao and </a:t>
            </a:r>
            <a:r>
              <a:rPr lang="en-GB" dirty="0" err="1"/>
              <a:t>O’Mahony</a:t>
            </a:r>
            <a:r>
              <a:rPr lang="en-GB" dirty="0"/>
              <a:t>, 2020). </a:t>
            </a:r>
            <a:endParaRPr lang="en-IN" dirty="0"/>
          </a:p>
          <a:p>
            <a:pPr lvl="0"/>
            <a:r>
              <a:rPr lang="en-GB" dirty="0"/>
              <a:t>Amazon is a tech company which frequently innovate its system of operations which causes difficulties for employees. </a:t>
            </a:r>
            <a:endParaRPr lang="en-IN" dirty="0"/>
          </a:p>
          <a:p>
            <a:pPr lvl="0"/>
            <a:r>
              <a:rPr lang="en-GB" dirty="0"/>
              <a:t>Insignificance in the use of digital platforms in one of the vital technological fatigue in the operation of the </a:t>
            </a:r>
            <a:r>
              <a:rPr lang="en-GB" dirty="0" err="1"/>
              <a:t>Deliveroo</a:t>
            </a:r>
            <a:r>
              <a:rPr lang="en-GB" dirty="0"/>
              <a:t>. </a:t>
            </a:r>
            <a:endParaRPr lang="en-IN" dirty="0"/>
          </a:p>
        </p:txBody>
      </p:sp>
      <p:pic>
        <p:nvPicPr>
          <p:cNvPr id="8194" name="Picture 2"/>
          <p:cNvPicPr>
            <a:picLocks noChangeAspect="1" noChangeArrowheads="1"/>
          </p:cNvPicPr>
          <p:nvPr/>
        </p:nvPicPr>
        <p:blipFill>
          <a:blip r:embed="rId3"/>
          <a:srcRect/>
          <a:stretch>
            <a:fillRect/>
          </a:stretch>
        </p:blipFill>
        <p:spPr bwMode="auto">
          <a:xfrm>
            <a:off x="5500694" y="2000240"/>
            <a:ext cx="3224219" cy="3324225"/>
          </a:xfrm>
          <a:prstGeom prst="rect">
            <a:avLst/>
          </a:prstGeom>
          <a:noFill/>
          <a:ln w="9525">
            <a:noFill/>
            <a:miter lim="800000"/>
            <a:headEnd/>
            <a:tailEnd/>
          </a:ln>
          <a:effec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2BECB0-E96D-3A5E-C188-08F08A2D5E0E}"/>
              </a:ext>
            </a:extLst>
          </p:cNvPr>
          <p:cNvSpPr>
            <a:spLocks noGrp="1"/>
          </p:cNvSpPr>
          <p:nvPr>
            <p:ph type="title"/>
          </p:nvPr>
        </p:nvSpPr>
        <p:spPr/>
        <p:txBody>
          <a:bodyPr/>
          <a:lstStyle/>
          <a:p>
            <a:r>
              <a:rPr lang="en-US" b="1" dirty="0" err="1">
                <a:cs typeface="Arial" panose="020B0604020202020204" pitchFamily="34" charset="0"/>
              </a:rPr>
              <a:t>Recommandations</a:t>
            </a:r>
            <a:r>
              <a:rPr lang="en-US" dirty="0"/>
              <a:t> </a:t>
            </a:r>
            <a:endParaRPr lang="en-GB" dirty="0"/>
          </a:p>
        </p:txBody>
      </p:sp>
      <p:sp>
        <p:nvSpPr>
          <p:cNvPr id="3" name="Content Placeholder 2">
            <a:extLst>
              <a:ext uri="{FF2B5EF4-FFF2-40B4-BE49-F238E27FC236}">
                <a16:creationId xmlns:a16="http://schemas.microsoft.com/office/drawing/2014/main" id="{F1954756-6DC8-682F-249F-65374F38974D}"/>
              </a:ext>
            </a:extLst>
          </p:cNvPr>
          <p:cNvSpPr>
            <a:spLocks noGrp="1"/>
          </p:cNvSpPr>
          <p:nvPr>
            <p:ph idx="1"/>
          </p:nvPr>
        </p:nvSpPr>
        <p:spPr>
          <a:xfrm>
            <a:off x="1435608" y="1447800"/>
            <a:ext cx="7498080" cy="5135562"/>
          </a:xfrm>
        </p:spPr>
        <p:txBody>
          <a:bodyPr>
            <a:normAutofit/>
          </a:bodyPr>
          <a:lstStyle/>
          <a:p>
            <a:r>
              <a:rPr lang="en-US" sz="2800" b="1" dirty="0"/>
              <a:t>Both:</a:t>
            </a:r>
          </a:p>
          <a:p>
            <a:pPr marL="82296" indent="0">
              <a:buNone/>
            </a:pPr>
            <a:r>
              <a:rPr lang="en-US" sz="2800" i="0" dirty="0">
                <a:effectLst/>
                <a:cs typeface="Arial" panose="020B0604020202020204" pitchFamily="34" charset="0"/>
              </a:rPr>
              <a:t>Strengthen the security of data and sensitive information </a:t>
            </a:r>
          </a:p>
          <a:p>
            <a:pPr marL="82296" indent="0">
              <a:buNone/>
            </a:pPr>
            <a:r>
              <a:rPr lang="en-US" sz="2800" i="0" dirty="0">
                <a:effectLst/>
                <a:cs typeface="Arial" panose="020B0604020202020204" pitchFamily="34" charset="0"/>
              </a:rPr>
              <a:t>Need to focus on employees in terms of limiting operational </a:t>
            </a:r>
            <a:r>
              <a:rPr lang="en-US" sz="2800" b="0" i="0" dirty="0">
                <a:effectLst/>
                <a:cs typeface="Arial" panose="020B0604020202020204" pitchFamily="34" charset="0"/>
              </a:rPr>
              <a:t>losses</a:t>
            </a:r>
            <a:endParaRPr lang="en-US" sz="2800" dirty="0">
              <a:cs typeface="Arial" panose="020B0604020202020204" pitchFamily="34" charset="0"/>
            </a:endParaRPr>
          </a:p>
          <a:p>
            <a:r>
              <a:rPr lang="en-US" sz="2800" b="1" dirty="0"/>
              <a:t>Amazon:</a:t>
            </a:r>
          </a:p>
          <a:p>
            <a:pPr marL="82296" indent="0">
              <a:buNone/>
            </a:pPr>
            <a:r>
              <a:rPr lang="en-US" sz="2800" dirty="0"/>
              <a:t>Attracting more stakeholders to invest in the company</a:t>
            </a:r>
          </a:p>
          <a:p>
            <a:r>
              <a:rPr lang="en-US" sz="2800" b="1" dirty="0"/>
              <a:t>Deliveroo:</a:t>
            </a:r>
          </a:p>
          <a:p>
            <a:pPr marL="82296" indent="0">
              <a:buNone/>
            </a:pPr>
            <a:r>
              <a:rPr lang="en-US" sz="2800" dirty="0"/>
              <a:t>Hiring permanent employees</a:t>
            </a:r>
          </a:p>
          <a:p>
            <a:endParaRPr lang="en-GB" dirty="0"/>
          </a:p>
        </p:txBody>
      </p:sp>
    </p:spTree>
    <p:extLst>
      <p:ext uri="{BB962C8B-B14F-4D97-AF65-F5344CB8AC3E}">
        <p14:creationId xmlns:p14="http://schemas.microsoft.com/office/powerpoint/2010/main" val="38610264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Conclusion</a:t>
            </a:r>
            <a:endParaRPr lang="en-IN" b="1" dirty="0"/>
          </a:p>
        </p:txBody>
      </p:sp>
      <p:sp>
        <p:nvSpPr>
          <p:cNvPr id="3" name="Content Placeholder 2"/>
          <p:cNvSpPr>
            <a:spLocks noGrp="1"/>
          </p:cNvSpPr>
          <p:nvPr>
            <p:ph idx="1"/>
          </p:nvPr>
        </p:nvSpPr>
        <p:spPr>
          <a:xfrm>
            <a:off x="457200" y="1600200"/>
            <a:ext cx="4757742" cy="4525963"/>
          </a:xfrm>
        </p:spPr>
        <p:txBody>
          <a:bodyPr>
            <a:normAutofit fontScale="70000" lnSpcReduction="20000"/>
          </a:bodyPr>
          <a:lstStyle/>
          <a:p>
            <a:pPr lvl="0"/>
            <a:r>
              <a:rPr lang="en-GB" dirty="0"/>
              <a:t>The study highlighted the major points such as the overview of the companies, SWOT analysis, Knowledge management and Information Technology. </a:t>
            </a:r>
            <a:endParaRPr lang="en-IN" dirty="0"/>
          </a:p>
          <a:p>
            <a:pPr lvl="0"/>
            <a:r>
              <a:rPr lang="en-GB" dirty="0"/>
              <a:t>The report also discussed the KM value chain in relation to Amazon and Deliveroo. </a:t>
            </a:r>
            <a:endParaRPr lang="en-IN" dirty="0"/>
          </a:p>
          <a:p>
            <a:pPr lvl="0"/>
            <a:r>
              <a:rPr lang="en-GB" dirty="0"/>
              <a:t>Further, the study discussed the major issues faced by Amazon and Deliveroo.</a:t>
            </a:r>
            <a:endParaRPr lang="en-IN" dirty="0"/>
          </a:p>
          <a:p>
            <a:pPr lvl="0"/>
            <a:r>
              <a:rPr lang="en-GB" dirty="0"/>
              <a:t>Major issues found in the study are the establishment of goals and objectives, change management and technology fatigue. </a:t>
            </a:r>
            <a:endParaRPr lang="en-IN" dirty="0"/>
          </a:p>
        </p:txBody>
      </p:sp>
      <p:pic>
        <p:nvPicPr>
          <p:cNvPr id="9218" name="Picture 2"/>
          <p:cNvPicPr>
            <a:picLocks noChangeAspect="1" noChangeArrowheads="1"/>
          </p:cNvPicPr>
          <p:nvPr/>
        </p:nvPicPr>
        <p:blipFill>
          <a:blip r:embed="rId3"/>
          <a:srcRect/>
          <a:stretch>
            <a:fillRect/>
          </a:stretch>
        </p:blipFill>
        <p:spPr bwMode="auto">
          <a:xfrm>
            <a:off x="6229350" y="2285992"/>
            <a:ext cx="2914650" cy="2743200"/>
          </a:xfrm>
          <a:prstGeom prst="rect">
            <a:avLst/>
          </a:prstGeom>
          <a:noFill/>
          <a:ln w="9525">
            <a:noFill/>
            <a:miter lim="800000"/>
            <a:headEnd/>
            <a:tailEnd/>
          </a:ln>
          <a:effectLst/>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IN"/>
          </a:p>
        </p:txBody>
      </p:sp>
      <p:pic>
        <p:nvPicPr>
          <p:cNvPr id="10242" name="Picture 2"/>
          <p:cNvPicPr>
            <a:picLocks noGrp="1" noChangeAspect="1" noChangeArrowheads="1"/>
          </p:cNvPicPr>
          <p:nvPr>
            <p:ph idx="1"/>
          </p:nvPr>
        </p:nvPicPr>
        <p:blipFill>
          <a:blip r:embed="rId2"/>
          <a:srcRect/>
          <a:stretch>
            <a:fillRect/>
          </a:stretch>
        </p:blipFill>
        <p:spPr bwMode="auto">
          <a:xfrm>
            <a:off x="-1556036" y="-1"/>
            <a:ext cx="10700036" cy="6858001"/>
          </a:xfrm>
          <a:prstGeom prst="rect">
            <a:avLst/>
          </a:prstGeom>
          <a:noFill/>
          <a:ln w="9525">
            <a:noFill/>
            <a:miter lim="800000"/>
            <a:headEnd/>
            <a:tailEnd/>
          </a:ln>
          <a:effec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References </a:t>
            </a:r>
            <a:br>
              <a:rPr lang="en-IN" b="1" dirty="0"/>
            </a:br>
            <a:endParaRPr lang="en-IN" dirty="0"/>
          </a:p>
        </p:txBody>
      </p:sp>
      <p:sp>
        <p:nvSpPr>
          <p:cNvPr id="3" name="Content Placeholder 2"/>
          <p:cNvSpPr>
            <a:spLocks noGrp="1"/>
          </p:cNvSpPr>
          <p:nvPr>
            <p:ph idx="1"/>
          </p:nvPr>
        </p:nvSpPr>
        <p:spPr/>
        <p:txBody>
          <a:bodyPr>
            <a:noAutofit/>
          </a:bodyPr>
          <a:lstStyle/>
          <a:p>
            <a:r>
              <a:rPr lang="en-GB" sz="1400" dirty="0"/>
              <a:t>Almeida, F., Miranda, E. and </a:t>
            </a:r>
            <a:r>
              <a:rPr lang="en-GB" sz="1400" dirty="0" err="1"/>
              <a:t>Falcão</a:t>
            </a:r>
            <a:r>
              <a:rPr lang="en-GB" sz="1400" dirty="0"/>
              <a:t>, J., 2019. Challenges and facilitators practices for knowledge management in large-scale scrum teams. </a:t>
            </a:r>
            <a:r>
              <a:rPr lang="en-GB" sz="1400" i="1" dirty="0"/>
              <a:t>Journal of Information Technology Case and Application Research</a:t>
            </a:r>
            <a:r>
              <a:rPr lang="en-GB" sz="1400" dirty="0"/>
              <a:t>, </a:t>
            </a:r>
            <a:r>
              <a:rPr lang="en-GB" sz="1400" i="1" dirty="0"/>
              <a:t>21</a:t>
            </a:r>
            <a:r>
              <a:rPr lang="en-GB" sz="1400" dirty="0"/>
              <a:t>(2), pp.90-102.</a:t>
            </a:r>
            <a:endParaRPr lang="en-IN" sz="1400" dirty="0"/>
          </a:p>
          <a:p>
            <a:r>
              <a:rPr lang="en-GB" sz="1400" dirty="0"/>
              <a:t>Amazon.co.uk. 2022. </a:t>
            </a:r>
            <a:r>
              <a:rPr lang="en-GB" sz="1400" i="1" dirty="0"/>
              <a:t>Amazon.co.uk: Low Prices in Electronics, Books, Sports Equipment &amp; more</a:t>
            </a:r>
            <a:r>
              <a:rPr lang="en-GB" sz="1400" dirty="0"/>
              <a:t>. [online] Available at: https://www.amazon.co.uk/ [Accessed 11 Oct. 2022].</a:t>
            </a:r>
            <a:endParaRPr lang="en-IN" sz="1400" dirty="0"/>
          </a:p>
          <a:p>
            <a:r>
              <a:rPr lang="en-GB" sz="1400" dirty="0"/>
              <a:t>Andrews, M. and Smits, S.J., 2021. The Role of Knowledge Management in Balancing Exploration and Exploitation in E-Commerce Firms. </a:t>
            </a:r>
            <a:r>
              <a:rPr lang="en-GB" sz="1400" i="1" dirty="0"/>
              <a:t>Journal of Organizational Psychology</a:t>
            </a:r>
            <a:r>
              <a:rPr lang="en-GB" sz="1400" dirty="0"/>
              <a:t>, </a:t>
            </a:r>
            <a:r>
              <a:rPr lang="en-GB" sz="1400" i="1" dirty="0"/>
              <a:t>21</a:t>
            </a:r>
            <a:r>
              <a:rPr lang="en-GB" sz="1400" dirty="0"/>
              <a:t>(2), pp.96-108.</a:t>
            </a:r>
            <a:endParaRPr lang="en-IN" sz="1400" dirty="0"/>
          </a:p>
          <a:p>
            <a:r>
              <a:rPr lang="en-GB" sz="1400" dirty="0"/>
              <a:t>Cant, C., 2019. </a:t>
            </a:r>
            <a:r>
              <a:rPr lang="en-IN" sz="1400" i="1" dirty="0"/>
              <a:t>Riding for </a:t>
            </a:r>
            <a:r>
              <a:rPr lang="en-IN" sz="1400" i="1" dirty="0" err="1"/>
              <a:t>Deliveroo</a:t>
            </a:r>
            <a:r>
              <a:rPr lang="en-IN" sz="1400" i="1" dirty="0"/>
              <a:t>: resistance in the new economy</a:t>
            </a:r>
            <a:r>
              <a:rPr lang="en-IN" sz="1400" dirty="0"/>
              <a:t>. John Wiley &amp; Sons.</a:t>
            </a:r>
          </a:p>
          <a:p>
            <a:r>
              <a:rPr lang="en-IN" sz="1400" dirty="0" err="1"/>
              <a:t>Deliveroo</a:t>
            </a:r>
            <a:r>
              <a:rPr lang="en-IN" sz="1400" dirty="0"/>
              <a:t>. 2022. </a:t>
            </a:r>
            <a:r>
              <a:rPr lang="en-IN" sz="1400" i="1" dirty="0" err="1"/>
              <a:t>Deliveroo</a:t>
            </a:r>
            <a:r>
              <a:rPr lang="en-IN" sz="1400" dirty="0"/>
              <a:t>. [online] Available at: https://deliveroo.co.uk/ [Accessed 25 Oct. 2022].</a:t>
            </a:r>
          </a:p>
          <a:p>
            <a:r>
              <a:rPr lang="en-GB" sz="1400" dirty="0" err="1"/>
              <a:t>Fahrurrozi</a:t>
            </a:r>
            <a:r>
              <a:rPr lang="en-GB" sz="1400" dirty="0"/>
              <a:t>, M., </a:t>
            </a:r>
            <a:r>
              <a:rPr lang="en-GB" sz="1400" dirty="0" err="1"/>
              <a:t>Soekiman</a:t>
            </a:r>
            <a:r>
              <a:rPr lang="en-GB" sz="1400" dirty="0"/>
              <a:t>, J.F.X., </a:t>
            </a:r>
            <a:r>
              <a:rPr lang="en-GB" sz="1400" dirty="0" err="1"/>
              <a:t>Philipus</a:t>
            </a:r>
            <a:r>
              <a:rPr lang="en-GB" sz="1400" dirty="0"/>
              <a:t> </a:t>
            </a:r>
            <a:r>
              <a:rPr lang="en-GB" sz="1400" dirty="0" err="1"/>
              <a:t>Kurniawan</a:t>
            </a:r>
            <a:r>
              <a:rPr lang="en-GB" sz="1400" dirty="0"/>
              <a:t> </a:t>
            </a:r>
            <a:r>
              <a:rPr lang="en-GB" sz="1400" dirty="0" err="1"/>
              <a:t>Gheta</a:t>
            </a:r>
            <a:r>
              <a:rPr lang="en-GB" sz="1400" dirty="0"/>
              <a:t>, A., </a:t>
            </a:r>
            <a:r>
              <a:rPr lang="en-GB" sz="1400" dirty="0" err="1"/>
              <a:t>Sudaryana</a:t>
            </a:r>
            <a:r>
              <a:rPr lang="en-GB" sz="1400" dirty="0"/>
              <a:t>, Y. and Husain, T., 2020. Business to Business ecommerce and role of Knowledge Management. </a:t>
            </a:r>
            <a:r>
              <a:rPr lang="en-GB" sz="1400" i="1" dirty="0"/>
              <a:t>Business to Business ecommerce and role of Knowledge Management</a:t>
            </a:r>
            <a:r>
              <a:rPr lang="en-GB" sz="1400" dirty="0"/>
              <a:t>, </a:t>
            </a:r>
            <a:r>
              <a:rPr lang="en-GB" sz="1400" i="1" dirty="0"/>
              <a:t>82</a:t>
            </a:r>
            <a:r>
              <a:rPr lang="en-GB" sz="1400" dirty="0"/>
              <a:t>. </a:t>
            </a:r>
            <a:endParaRPr lang="en-IN" sz="1400" dirty="0"/>
          </a:p>
          <a:p>
            <a:r>
              <a:rPr lang="en-GB" sz="1400" dirty="0"/>
              <a:t>Lestari, S.D., MUHDALIHA, E. and Putra, A.H.P.K., 2020. E-commerce performance based on knowledge management and organizational innovativeness. </a:t>
            </a:r>
            <a:r>
              <a:rPr lang="en-GB" sz="1400" i="1" dirty="0"/>
              <a:t>Journal of Distribution Science</a:t>
            </a:r>
            <a:r>
              <a:rPr lang="en-GB" sz="1400" dirty="0"/>
              <a:t>, </a:t>
            </a:r>
            <a:r>
              <a:rPr lang="en-GB" sz="1400" i="1" dirty="0"/>
              <a:t>18</a:t>
            </a:r>
            <a:r>
              <a:rPr lang="en-GB" sz="1400" dirty="0"/>
              <a:t>(2), pp.49-58.</a:t>
            </a:r>
            <a:endParaRPr lang="en-IN" sz="1400" dirty="0"/>
          </a:p>
          <a:p>
            <a:r>
              <a:rPr lang="en-GB" sz="1400" dirty="0" err="1"/>
              <a:t>Mehmood</a:t>
            </a:r>
            <a:r>
              <a:rPr lang="en-GB" sz="1400" dirty="0"/>
              <a:t>, T., 2021. Does Information Technology Competencies and Fleet Management Practices lead to Effective Service Delivery? Empirical Evidence from E-Commerce Industry. </a:t>
            </a:r>
            <a:r>
              <a:rPr lang="en-GB" sz="1400" i="1" dirty="0"/>
              <a:t>International Journal of Technology, Innovation and Management (IJTIM)</a:t>
            </a:r>
            <a:r>
              <a:rPr lang="en-GB" sz="1400" dirty="0"/>
              <a:t>, </a:t>
            </a:r>
            <a:r>
              <a:rPr lang="en-GB" sz="1400" i="1" dirty="0"/>
              <a:t>1</a:t>
            </a:r>
            <a:r>
              <a:rPr lang="en-GB" sz="1400" dirty="0"/>
              <a:t>(2), pp.14-41.</a:t>
            </a:r>
            <a:endParaRPr lang="en-IN" sz="1400" dirty="0"/>
          </a:p>
          <a:p>
            <a:r>
              <a:rPr lang="en-GB" sz="1400" dirty="0"/>
              <a:t>Zhao, S. and </a:t>
            </a:r>
            <a:r>
              <a:rPr lang="en-GB" sz="1400" dirty="0" err="1"/>
              <a:t>O’Mahony</a:t>
            </a:r>
            <a:r>
              <a:rPr lang="en-GB" sz="1400" dirty="0"/>
              <a:t>, D., 2020. Applying </a:t>
            </a:r>
            <a:r>
              <a:rPr lang="en-GB" sz="1400" dirty="0" err="1"/>
              <a:t>blockchain</a:t>
            </a:r>
            <a:r>
              <a:rPr lang="en-GB" sz="1400" dirty="0"/>
              <a:t> layer2 technology to mass e-commerce. </a:t>
            </a:r>
            <a:r>
              <a:rPr lang="en-GB" sz="1400" i="1" dirty="0"/>
              <a:t>Cryptology </a:t>
            </a:r>
            <a:r>
              <a:rPr lang="en-GB" sz="1400" i="1" dirty="0" err="1"/>
              <a:t>ePrint</a:t>
            </a:r>
            <a:r>
              <a:rPr lang="en-GB" sz="1400" i="1" dirty="0"/>
              <a:t> Archive</a:t>
            </a:r>
            <a:r>
              <a:rPr lang="en-GB" sz="1400" dirty="0"/>
              <a:t>.</a:t>
            </a:r>
            <a:endParaRPr lang="en-IN" sz="1400"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olstice">
  <a:themeElements>
    <a:clrScheme name="Solstice">
      <a:dk1>
        <a:sysClr val="windowText" lastClr="000000"/>
      </a:dk1>
      <a:lt1>
        <a:sysClr val="window" lastClr="FFFFFF"/>
      </a:lt1>
      <a:dk2>
        <a:srgbClr val="4F271C"/>
      </a:dk2>
      <a:lt2>
        <a:srgbClr val="E7DEC9"/>
      </a:lt2>
      <a:accent1>
        <a:srgbClr val="3891A7"/>
      </a:accent1>
      <a:accent2>
        <a:srgbClr val="FEB80A"/>
      </a:accent2>
      <a:accent3>
        <a:srgbClr val="C32D2E"/>
      </a:accent3>
      <a:accent4>
        <a:srgbClr val="84AA33"/>
      </a:accent4>
      <a:accent5>
        <a:srgbClr val="964305"/>
      </a:accent5>
      <a:accent6>
        <a:srgbClr val="475A8D"/>
      </a:accent6>
      <a:hlink>
        <a:srgbClr val="8DC765"/>
      </a:hlink>
      <a:folHlink>
        <a:srgbClr val="AA8A14"/>
      </a:folHlink>
    </a:clrScheme>
    <a:fontScheme name="Solstice">
      <a:majorFont>
        <a:latin typeface="Gill Sans MT"/>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Gill Sans MT"/>
        <a:ea typeface=""/>
        <a:cs typeface=""/>
        <a:font script="Grek" typeface="Corbel"/>
        <a:font script="Cyrl" typeface="Corbel"/>
        <a:font script="Jpan" typeface="HGｺﾞｼｯｸE"/>
        <a:font script="Hang" typeface="HY엽서L"/>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Solstice">
      <a:fillStyleLst>
        <a:solidFill>
          <a:schemeClr val="phClr"/>
        </a:solidFill>
        <a:gradFill rotWithShape="1">
          <a:gsLst>
            <a:gs pos="0">
              <a:schemeClr val="phClr">
                <a:tint val="35000"/>
                <a:satMod val="253000"/>
              </a:schemeClr>
            </a:gs>
            <a:gs pos="50000">
              <a:schemeClr val="phClr">
                <a:tint val="42000"/>
                <a:satMod val="255000"/>
              </a:schemeClr>
            </a:gs>
            <a:gs pos="97000">
              <a:schemeClr val="phClr">
                <a:tint val="53000"/>
                <a:satMod val="260000"/>
              </a:schemeClr>
            </a:gs>
            <a:gs pos="100000">
              <a:schemeClr val="phClr">
                <a:tint val="56000"/>
                <a:satMod val="275000"/>
              </a:schemeClr>
            </a:gs>
          </a:gsLst>
          <a:path path="circle">
            <a:fillToRect l="50000" t="50000" r="50000" b="50000"/>
          </a:path>
        </a:gradFill>
        <a:gradFill rotWithShape="1">
          <a:gsLst>
            <a:gs pos="0">
              <a:schemeClr val="phClr">
                <a:tint val="92000"/>
                <a:satMod val="170000"/>
              </a:schemeClr>
            </a:gs>
            <a:gs pos="15000">
              <a:schemeClr val="phClr">
                <a:tint val="92000"/>
                <a:shade val="99000"/>
                <a:satMod val="170000"/>
              </a:schemeClr>
            </a:gs>
            <a:gs pos="62000">
              <a:schemeClr val="phClr">
                <a:tint val="96000"/>
                <a:shade val="80000"/>
                <a:satMod val="170000"/>
              </a:schemeClr>
            </a:gs>
            <a:gs pos="97000">
              <a:schemeClr val="phClr">
                <a:tint val="98000"/>
                <a:shade val="63000"/>
                <a:satMod val="170000"/>
              </a:schemeClr>
            </a:gs>
            <a:gs pos="100000">
              <a:schemeClr val="phClr">
                <a:shade val="62000"/>
                <a:satMod val="170000"/>
              </a:schemeClr>
            </a:gs>
          </a:gsLst>
          <a:path path="circle">
            <a:fillToRect l="50000" t="50000" r="50000" b="50000"/>
          </a:path>
        </a:gradFill>
      </a:fillStyleLst>
      <a:lnStyleLst>
        <a:ln w="9525" cap="flat" cmpd="sng" algn="ctr">
          <a:solidFill>
            <a:schemeClr val="phClr"/>
          </a:solidFill>
          <a:prstDash val="solid"/>
        </a:ln>
        <a:ln w="25400" cap="flat" cmpd="sng" algn="ctr">
          <a:solidFill>
            <a:schemeClr val="phClr"/>
          </a:solidFill>
          <a:prstDash val="solid"/>
        </a:ln>
        <a:ln w="25400" cap="flat" cmpd="sng" algn="ctr">
          <a:solidFill>
            <a:schemeClr val="phClr"/>
          </a:solidFill>
          <a:prstDash val="solid"/>
        </a:ln>
      </a:lnStyleLst>
      <a:effectStyleLst>
        <a:effectStyle>
          <a:effectLst>
            <a:outerShdw blurRad="63500" dist="25400" dir="5400000" rotWithShape="0">
              <a:srgbClr val="000000">
                <a:alpha val="43137"/>
              </a:srgbClr>
            </a:outerShdw>
          </a:effectLst>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chemeClr val="phClr">
                <a:shade val="80000"/>
              </a:schemeClr>
            </a:contourClr>
          </a:sp3d>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chemeClr val="phClr"/>
            </a:contourClr>
          </a:sp3d>
        </a:effectStyle>
      </a:effectStyleLst>
      <a:bgFillStyleLst>
        <a:solidFill>
          <a:schemeClr val="phClr"/>
        </a:solidFill>
        <a:gradFill rotWithShape="1">
          <a:gsLst>
            <a:gs pos="0">
              <a:schemeClr val="phClr">
                <a:tint val="60000"/>
                <a:satMod val="355000"/>
              </a:schemeClr>
            </a:gs>
            <a:gs pos="40000">
              <a:schemeClr val="phClr">
                <a:tint val="85000"/>
                <a:satMod val="320000"/>
              </a:schemeClr>
            </a:gs>
            <a:gs pos="100000">
              <a:schemeClr val="phClr">
                <a:shade val="55000"/>
                <a:satMod val="300000"/>
              </a:schemeClr>
            </a:gs>
          </a:gsLst>
          <a:path path="circle">
            <a:fillToRect l="-24500" t="-20000" r="124500" b="120000"/>
          </a:path>
        </a:gradFill>
        <a:blipFill>
          <a:blip xmlns:r="http://schemas.openxmlformats.org/officeDocument/2006/relationships" r:embed="rId1">
            <a:duotone>
              <a:schemeClr val="phClr">
                <a:shade val="9000"/>
                <a:satMod val="300000"/>
              </a:schemeClr>
              <a:schemeClr val="phClr">
                <a:tint val="90000"/>
                <a:satMod val="225000"/>
              </a:schemeClr>
            </a:duotone>
          </a:blip>
          <a:tile tx="0" ty="0" sx="90000" sy="90000" flip="xy"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Solstice</Template>
  <TotalTime>390</TotalTime>
  <Words>2323</Words>
  <Application>Microsoft Office PowerPoint</Application>
  <PresentationFormat>On-screen Show (4:3)</PresentationFormat>
  <Paragraphs>113</Paragraphs>
  <Slides>15</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Calibri</vt:lpstr>
      <vt:lpstr>Gill Sans MT</vt:lpstr>
      <vt:lpstr>Verdana</vt:lpstr>
      <vt:lpstr>Wingdings 2</vt:lpstr>
      <vt:lpstr>Solstice</vt:lpstr>
      <vt:lpstr>Knowledge and information management in the selected organisations</vt:lpstr>
      <vt:lpstr>Table of Contents</vt:lpstr>
      <vt:lpstr>Introduction</vt:lpstr>
      <vt:lpstr>Background of Amazon and Deliveroo</vt:lpstr>
      <vt:lpstr>SWOT Analysis of Amazon and Deliveroo </vt:lpstr>
      <vt:lpstr>Knowledge Management System</vt:lpstr>
      <vt:lpstr>KM value chain in relation to Amazon and Deliveroo </vt:lpstr>
      <vt:lpstr>Information Technology System </vt:lpstr>
      <vt:lpstr>Issues in establishing goals and objectives of the companies </vt:lpstr>
      <vt:lpstr>Development of Change Management Strategy  </vt:lpstr>
      <vt:lpstr>Fatigue in technology   </vt:lpstr>
      <vt:lpstr>Recommandations </vt:lpstr>
      <vt:lpstr>Conclusion</vt:lpstr>
      <vt:lpstr>PowerPoint Presentation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name: Knowledge and Information Management Skills for the Workplace Module Code: BMSW5106 Student Name: Mariana Grigorita Student ID:</dc:title>
  <dc:creator>mac</dc:creator>
  <cp:lastModifiedBy>mariana grigorita</cp:lastModifiedBy>
  <cp:revision>22</cp:revision>
  <dcterms:created xsi:type="dcterms:W3CDTF">2022-10-11T12:31:03Z</dcterms:created>
  <dcterms:modified xsi:type="dcterms:W3CDTF">2022-11-06T18:50:32Z</dcterms:modified>
</cp:coreProperties>
</file>