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76" r:id="rId4"/>
    <p:sldId id="284" r:id="rId5"/>
    <p:sldId id="278" r:id="rId6"/>
    <p:sldId id="285" r:id="rId7"/>
    <p:sldId id="279" r:id="rId8"/>
    <p:sldId id="286" r:id="rId9"/>
    <p:sldId id="280" r:id="rId10"/>
    <p:sldId id="287" r:id="rId11"/>
    <p:sldId id="282" r:id="rId12"/>
    <p:sldId id="28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0" autoAdjust="0"/>
    <p:restoredTop sz="94660"/>
  </p:normalViewPr>
  <p:slideViewPr>
    <p:cSldViewPr snapToGrid="0">
      <p:cViewPr varScale="1">
        <p:scale>
          <a:sx n="70" d="100"/>
          <a:sy n="70" d="100"/>
        </p:scale>
        <p:origin x="10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4BEA6-40FB-57B2-AB01-8AB51A2F11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320B890-ABF2-C859-67FB-8961377065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33A40C1-5F91-2E8B-0923-F784B5074DE1}"/>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E6F3684E-D906-D58F-400C-DFD3148EA7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D7C23-C4FB-1716-8A08-BED94ED6AEC6}"/>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78306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BF226B-65AC-6E8B-BA3E-FE49E58244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3C72F33-7169-CEE6-70CC-0FB02C4949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E32537-E794-137E-365B-B6053AD77B00}"/>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801B9332-EABB-552F-9731-1DD28B0E2C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B9EDCA-6CC9-A65F-E76F-2D64EB79A29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3312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72D1B-FC1D-4D9E-2839-7DF241FA45D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6D8CCA1-E457-CAD6-8B6A-8FE4A6CE19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05921F-9A7B-9E2E-DB49-592F282446AF}"/>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19359ECB-E7F6-50E9-9818-7C7DAA3DD0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20EB4A-8C10-56CA-A417-9495F7488840}"/>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3985977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D83E1E-6CB7-7C2D-571B-103C04FF46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38D68F-2D41-ACCB-5544-02CE0750652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E329A6C-4B65-43C2-798E-1002EFD6CB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F3F0208-1EA6-E2FA-7597-D75DB9D83DC5}"/>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6" name="Footer Placeholder 5">
            <a:extLst>
              <a:ext uri="{FF2B5EF4-FFF2-40B4-BE49-F238E27FC236}">
                <a16:creationId xmlns:a16="http://schemas.microsoft.com/office/drawing/2014/main" id="{6963286E-2F4B-F6DC-23AB-FCBEC563C1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106A2D-253E-1BAA-3C08-A49210F86A3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626734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6B71D-BF37-F0A0-0DAF-A5D217677B0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BDC848D-8335-4306-5B8F-DCF8A06059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89F186-7CD1-E5C0-09FC-947E9586A68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B2994D0-1C91-6C56-A1BE-2D04C74F03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CE2867-2593-6788-BC53-C6D5BB7359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188C56-8836-91A9-BFE9-78E0043667F7}"/>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8" name="Footer Placeholder 7">
            <a:extLst>
              <a:ext uri="{FF2B5EF4-FFF2-40B4-BE49-F238E27FC236}">
                <a16:creationId xmlns:a16="http://schemas.microsoft.com/office/drawing/2014/main" id="{139C8C01-11EA-82DC-D540-8A9E046BB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522C59-E580-8FC5-0A73-558E087EC7C9}"/>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5998204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504E9-8AF9-CD1C-99BA-E802717241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DDF22D1-4C72-6891-5FDA-36CB0DDD0F26}"/>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4" name="Footer Placeholder 3">
            <a:extLst>
              <a:ext uri="{FF2B5EF4-FFF2-40B4-BE49-F238E27FC236}">
                <a16:creationId xmlns:a16="http://schemas.microsoft.com/office/drawing/2014/main" id="{B879A598-8B62-1E09-7C8E-D99C2099786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B6293E8-EBB5-3DBA-F0D8-D425A864D4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59358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09C6F68-61F5-59AC-9D43-5887FFA187BD}"/>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3" name="Footer Placeholder 2">
            <a:extLst>
              <a:ext uri="{FF2B5EF4-FFF2-40B4-BE49-F238E27FC236}">
                <a16:creationId xmlns:a16="http://schemas.microsoft.com/office/drawing/2014/main" id="{565F2C03-EC70-DF42-8321-6CB1E97D91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9938A-050D-F32E-E727-6D523E063955}"/>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439560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1B5E3-FE68-B6DE-8708-4D1E29061B5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F03F278-EDC3-44D0-8950-AC7BFB58FEE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4E2804D-F364-6F0C-D22B-45710D802B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0E0ED4-04A9-8B6F-750B-50B5DCF9FAF6}"/>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6" name="Footer Placeholder 5">
            <a:extLst>
              <a:ext uri="{FF2B5EF4-FFF2-40B4-BE49-F238E27FC236}">
                <a16:creationId xmlns:a16="http://schemas.microsoft.com/office/drawing/2014/main" id="{068DAB59-17FD-2A44-7A5E-057F3021A7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460A41-C14C-2559-F449-D0D5113303B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2678855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22AAB9-DDC8-091A-6B9A-15A9E3641E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7A11E8-1AEC-072F-1E39-5165D63DDB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21CA9F0-6A95-35BC-E16C-CD2F307AC8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677103-069C-0B7A-9222-42F6DB85C7E2}"/>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6" name="Footer Placeholder 5">
            <a:extLst>
              <a:ext uri="{FF2B5EF4-FFF2-40B4-BE49-F238E27FC236}">
                <a16:creationId xmlns:a16="http://schemas.microsoft.com/office/drawing/2014/main" id="{267F84A5-26BB-F82A-7469-F007C44956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979785-7212-F314-D465-D6FAC5D3C90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1891765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1D754-D98B-F35D-898F-3ABD741C0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A56BF-2CC5-A951-F136-75982D99D2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60752-DD17-1B78-FD09-BDD48B5B2E0C}"/>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519EAAA8-2C90-BB07-FB64-55E0A9EBBF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F27B09-23F0-B576-BD8C-59C8C1D49328}"/>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3108105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CE2230-31D3-71D3-A23E-47E1FABCA17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28CCB5-06DA-42BA-B375-AF4F336FBC8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976F436-C689-95B0-072A-FBA0E2BA6583}"/>
              </a:ext>
            </a:extLst>
          </p:cNvPr>
          <p:cNvSpPr>
            <a:spLocks noGrp="1"/>
          </p:cNvSpPr>
          <p:nvPr>
            <p:ph type="dt" sz="half" idx="10"/>
          </p:nvPr>
        </p:nvSpPr>
        <p:spPr/>
        <p:txBody>
          <a:body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FF1F3455-1A99-54CF-F050-38B85A6E3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08BE59-2A8F-CDD3-6C98-68F93F232C2C}"/>
              </a:ext>
            </a:extLst>
          </p:cNvPr>
          <p:cNvSpPr>
            <a:spLocks noGrp="1"/>
          </p:cNvSpPr>
          <p:nvPr>
            <p:ph type="sldNum" sz="quarter" idx="12"/>
          </p:nvPr>
        </p:nvSpPr>
        <p:spPr/>
        <p:txBody>
          <a:bodyPr/>
          <a:lstStyle/>
          <a:p>
            <a:fld id="{A4637343-0A74-448A-BC3B-0884AE5B08C2}" type="slidenum">
              <a:rPr lang="en-GB" smtClean="0"/>
              <a:t>‹#›</a:t>
            </a:fld>
            <a:endParaRPr lang="en-GB"/>
          </a:p>
        </p:txBody>
      </p:sp>
    </p:spTree>
    <p:extLst>
      <p:ext uri="{BB962C8B-B14F-4D97-AF65-F5344CB8AC3E}">
        <p14:creationId xmlns:p14="http://schemas.microsoft.com/office/powerpoint/2010/main" val="4277320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A056CFE-08C5-AD6B-4E13-915289066B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E6C1FB-EAF1-7B59-C316-D4090AAF1A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9900C-4BA4-075F-AE1B-67EE27B10D0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094C089-3582-44F6-A52C-A0943213FCFA}" type="datetimeFigureOut">
              <a:rPr lang="en-GB" smtClean="0"/>
              <a:t>26/10/2025</a:t>
            </a:fld>
            <a:endParaRPr lang="en-GB"/>
          </a:p>
        </p:txBody>
      </p:sp>
      <p:sp>
        <p:nvSpPr>
          <p:cNvPr id="5" name="Footer Placeholder 4">
            <a:extLst>
              <a:ext uri="{FF2B5EF4-FFF2-40B4-BE49-F238E27FC236}">
                <a16:creationId xmlns:a16="http://schemas.microsoft.com/office/drawing/2014/main" id="{E5C9CBA1-E8F5-A6F2-95E6-50DB8F7B00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AB5052B-E94F-7B48-DB1D-DD6F1C9595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637343-0A74-448A-BC3B-0884AE5B08C2}" type="slidenum">
              <a:rPr lang="en-GB" smtClean="0"/>
              <a:t>‹#›</a:t>
            </a:fld>
            <a:endParaRPr lang="en-GB"/>
          </a:p>
        </p:txBody>
      </p:sp>
    </p:spTree>
    <p:extLst>
      <p:ext uri="{BB962C8B-B14F-4D97-AF65-F5344CB8AC3E}">
        <p14:creationId xmlns:p14="http://schemas.microsoft.com/office/powerpoint/2010/main" val="1704040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2F631-4028-DBAF-26B0-13D753BC2148}"/>
              </a:ext>
            </a:extLst>
          </p:cNvPr>
          <p:cNvSpPr>
            <a:spLocks noGrp="1"/>
          </p:cNvSpPr>
          <p:nvPr>
            <p:ph type="ctrTitle"/>
          </p:nvPr>
        </p:nvSpPr>
        <p:spPr>
          <a:xfrm>
            <a:off x="4528895" y="2218854"/>
            <a:ext cx="7663105" cy="964919"/>
          </a:xfrm>
        </p:spPr>
        <p:txBody>
          <a:bodyPr>
            <a:normAutofit fontScale="90000"/>
          </a:bodyPr>
          <a:lstStyle/>
          <a:p>
            <a:r>
              <a:rPr lang="en-GB" sz="4000" dirty="0">
                <a:latin typeface="Arial" panose="020B0604020202020204" pitchFamily="34" charset="0"/>
                <a:cs typeface="Arial" panose="020B0604020202020204" pitchFamily="34" charset="0"/>
              </a:rPr>
              <a:t>Digital Skills and Research Methods</a:t>
            </a:r>
            <a:br>
              <a:rPr lang="en-GB" sz="2800" dirty="0">
                <a:latin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LCHS4007</a:t>
            </a:r>
            <a:br>
              <a:rPr lang="en-US" sz="2800" b="1" spc="-10" dirty="0">
                <a:effectLst/>
                <a:latin typeface="Arial" panose="020B0604020202020204" pitchFamily="34" charset="0"/>
                <a:ea typeface="Arial" panose="020B0604020202020204" pitchFamily="34" charset="0"/>
                <a:cs typeface="Arial" panose="020B0604020202020204" pitchFamily="34" charset="0"/>
              </a:rPr>
            </a:br>
            <a:br>
              <a:rPr lang="en-US" sz="2800" b="1" spc="-10" dirty="0">
                <a:effectLst/>
                <a:latin typeface="Arial" panose="020B0604020202020204" pitchFamily="34" charset="0"/>
                <a:ea typeface="Arial" panose="020B0604020202020204" pitchFamily="34" charset="0"/>
                <a:cs typeface="Arial" panose="020B0604020202020204" pitchFamily="34" charset="0"/>
              </a:rPr>
            </a:br>
            <a:r>
              <a:rPr lang="en-US" sz="2800" b="1" spc="-10" dirty="0">
                <a:effectLst/>
                <a:latin typeface="Arial" panose="020B0604020202020204" pitchFamily="34" charset="0"/>
                <a:ea typeface="Arial" panose="020B0604020202020204" pitchFamily="34" charset="0"/>
                <a:cs typeface="Arial" panose="020B0604020202020204" pitchFamily="34" charset="0"/>
              </a:rPr>
              <a:t>Assessment 1: </a:t>
            </a:r>
            <a:r>
              <a:rPr lang="en-US" sz="2800" b="1" spc="-10" dirty="0">
                <a:latin typeface="Arial" panose="020B0604020202020204" pitchFamily="34" charset="0"/>
                <a:ea typeface="Arial" panose="020B0604020202020204" pitchFamily="34" charset="0"/>
                <a:cs typeface="Arial" panose="020B0604020202020204" pitchFamily="34" charset="0"/>
              </a:rPr>
              <a:t>Group</a:t>
            </a:r>
            <a:r>
              <a:rPr lang="en-US" sz="2800" b="1" spc="-10" dirty="0">
                <a:effectLst/>
                <a:latin typeface="Arial" panose="020B0604020202020204" pitchFamily="34" charset="0"/>
                <a:ea typeface="Arial" panose="020B0604020202020204" pitchFamily="34" charset="0"/>
                <a:cs typeface="Arial" panose="020B0604020202020204" pitchFamily="34" charset="0"/>
              </a:rPr>
              <a:t>  Presentation </a:t>
            </a:r>
            <a:r>
              <a:rPr lang="en-US" sz="2800" b="1" spc="-10" dirty="0">
                <a:solidFill>
                  <a:srgbClr val="FF0000"/>
                </a:solidFill>
                <a:effectLst/>
                <a:latin typeface="Arial" panose="020B0604020202020204" pitchFamily="34" charset="0"/>
                <a:ea typeface="Arial" panose="020B0604020202020204" pitchFamily="34" charset="0"/>
                <a:cs typeface="Arial" panose="020B0604020202020204" pitchFamily="34" charset="0"/>
              </a:rPr>
              <a:t>&lt;Insert Group Number Here&gt;</a:t>
            </a:r>
            <a:endParaRPr lang="en-GB" sz="2800" dirty="0">
              <a:solidFill>
                <a:srgbClr val="FF0000"/>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45E17B86-1AF6-8C57-4B14-0F4C5868F5C0}"/>
              </a:ext>
            </a:extLst>
          </p:cNvPr>
          <p:cNvSpPr>
            <a:spLocks noGrp="1"/>
          </p:cNvSpPr>
          <p:nvPr>
            <p:ph type="subTitle" idx="1"/>
          </p:nvPr>
        </p:nvSpPr>
        <p:spPr>
          <a:xfrm>
            <a:off x="1262003" y="3469051"/>
            <a:ext cx="9460588" cy="3177409"/>
          </a:xfrm>
        </p:spPr>
        <p:txBody>
          <a:bodyPr>
            <a:normAutofit/>
          </a:bodyPr>
          <a:lstStyle/>
          <a:p>
            <a:pPr algn="l"/>
            <a:endParaRPr lang="en-GB" dirty="0"/>
          </a:p>
          <a:p>
            <a:pPr algn="l"/>
            <a:r>
              <a:rPr lang="en-GB" dirty="0"/>
              <a:t>Programme: Certificate of Higher Education in Health and Social Care</a:t>
            </a:r>
          </a:p>
          <a:p>
            <a:pPr algn="l"/>
            <a:r>
              <a:rPr lang="en-GB" dirty="0"/>
              <a:t>				</a:t>
            </a:r>
          </a:p>
          <a:p>
            <a:pPr algn="l"/>
            <a:r>
              <a:rPr lang="en-GB" dirty="0"/>
              <a:t>Lecturer name: </a:t>
            </a:r>
            <a:r>
              <a:rPr lang="en-GB" dirty="0">
                <a:solidFill>
                  <a:srgbClr val="FF0000"/>
                </a:solidFill>
              </a:rPr>
              <a:t>&lt;Insert Lecturer Name Here&gt;</a:t>
            </a:r>
          </a:p>
          <a:p>
            <a:endParaRPr lang="en-GB" dirty="0"/>
          </a:p>
        </p:txBody>
      </p:sp>
      <p:pic>
        <p:nvPicPr>
          <p:cNvPr id="3074" name="Picture 2" descr="University of wales Logos">
            <a:extLst>
              <a:ext uri="{FF2B5EF4-FFF2-40B4-BE49-F238E27FC236}">
                <a16:creationId xmlns:a16="http://schemas.microsoft.com/office/drawing/2014/main" id="{EB2DB8C7-FBDE-53E9-BABD-14CE3F53CB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219076"/>
            <a:ext cx="451485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2499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818FE-795F-0E4A-2DAB-A76E4C28911E}"/>
              </a:ext>
            </a:extLst>
          </p:cNvPr>
          <p:cNvSpPr>
            <a:spLocks noGrp="1"/>
          </p:cNvSpPr>
          <p:nvPr>
            <p:ph type="ctrTitle"/>
          </p:nvPr>
        </p:nvSpPr>
        <p:spPr>
          <a:xfrm>
            <a:off x="541361" y="2249476"/>
            <a:ext cx="9144000" cy="873456"/>
          </a:xfrm>
        </p:spPr>
        <p:txBody>
          <a:bodyPr>
            <a:normAutofit fontScale="90000"/>
          </a:bodyPr>
          <a:lstStyle/>
          <a:p>
            <a:r>
              <a:rPr lang="en-GB" dirty="0">
                <a:solidFill>
                  <a:srgbClr val="FF0000"/>
                </a:solidFill>
              </a:rPr>
              <a:t>&lt;Insert topic Here</a:t>
            </a:r>
            <a:r>
              <a:rPr lang="en-GB" dirty="0"/>
              <a:t>&gt; </a:t>
            </a:r>
          </a:p>
        </p:txBody>
      </p:sp>
      <p:sp>
        <p:nvSpPr>
          <p:cNvPr id="3" name="Subtitle 2">
            <a:extLst>
              <a:ext uri="{FF2B5EF4-FFF2-40B4-BE49-F238E27FC236}">
                <a16:creationId xmlns:a16="http://schemas.microsoft.com/office/drawing/2014/main" id="{F4825D79-B6B5-F318-A12D-AA288B3D5B6B}"/>
              </a:ext>
            </a:extLst>
          </p:cNvPr>
          <p:cNvSpPr>
            <a:spLocks noGrp="1"/>
          </p:cNvSpPr>
          <p:nvPr>
            <p:ph type="subTitle" idx="1"/>
          </p:nvPr>
        </p:nvSpPr>
        <p:spPr>
          <a:xfrm>
            <a:off x="1551295" y="3338891"/>
            <a:ext cx="9144000" cy="2802601"/>
          </a:xfrm>
        </p:spPr>
        <p:txBody>
          <a:bodyPr>
            <a:normAutofit/>
          </a:bodyPr>
          <a:lstStyle/>
          <a:p>
            <a:endParaRPr lang="en-GB" dirty="0"/>
          </a:p>
          <a:p>
            <a:pPr algn="l"/>
            <a:r>
              <a:rPr lang="en-GB" dirty="0"/>
              <a:t>		</a:t>
            </a:r>
            <a:endParaRPr lang="en-GB" dirty="0">
              <a:solidFill>
                <a:srgbClr val="FF0000"/>
              </a:solidFill>
            </a:endParaRPr>
          </a:p>
        </p:txBody>
      </p:sp>
      <p:pic>
        <p:nvPicPr>
          <p:cNvPr id="5" name="Picture 4" descr="Robot hands and technology">
            <a:extLst>
              <a:ext uri="{FF2B5EF4-FFF2-40B4-BE49-F238E27FC236}">
                <a16:creationId xmlns:a16="http://schemas.microsoft.com/office/drawing/2014/main" id="{BD907039-4929-182E-6866-396AE9004D9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48160" y="-31715"/>
            <a:ext cx="3078323" cy="2065231"/>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465918358"/>
              </p:ext>
            </p:extLst>
          </p:nvPr>
        </p:nvGraphicFramePr>
        <p:xfrm>
          <a:off x="2059296" y="3572048"/>
          <a:ext cx="8128000" cy="2225040"/>
        </p:xfrm>
        <a:graphic>
          <a:graphicData uri="http://schemas.openxmlformats.org/drawingml/2006/table">
            <a:tbl>
              <a:tblPr firstRow="1" bandRow="1">
                <a:tableStyleId>{D27102A9-8310-4765-A935-A1911B00CA55}</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a:txBody>
                    <a:bodyPr/>
                    <a:lstStyle/>
                    <a:p>
                      <a:r>
                        <a:rPr lang="en-GB" dirty="0"/>
                        <a:t>Student Name</a:t>
                      </a:r>
                    </a:p>
                  </a:txBody>
                  <a:tcPr/>
                </a:tc>
                <a:tc>
                  <a:txBody>
                    <a:bodyPr/>
                    <a:lstStyle/>
                    <a:p>
                      <a:r>
                        <a:rPr lang="en-GB" dirty="0"/>
                        <a:t>Student Number</a:t>
                      </a:r>
                    </a:p>
                  </a:txBody>
                  <a:tcPr/>
                </a:tc>
                <a:extLst>
                  <a:ext uri="{0D108BD9-81ED-4DB2-BD59-A6C34878D82A}">
                    <a16:rowId xmlns:a16="http://schemas.microsoft.com/office/drawing/2014/main" val="10000"/>
                  </a:ext>
                </a:extLst>
              </a:tr>
              <a:tr h="370840">
                <a:tc>
                  <a:txBody>
                    <a:bodyPr/>
                    <a:lstStyle/>
                    <a:p>
                      <a:r>
                        <a:rPr lang="en-GB" dirty="0"/>
                        <a:t>&lt;Name</a:t>
                      </a:r>
                      <a:r>
                        <a:rPr lang="en-GB" baseline="0" dirty="0"/>
                        <a:t> 1&gt;</a:t>
                      </a:r>
                      <a:endParaRPr lang="en-GB" dirty="0"/>
                    </a:p>
                  </a:txBody>
                  <a:tcPr/>
                </a:tc>
                <a:tc>
                  <a:txBody>
                    <a:bodyPr/>
                    <a:lstStyle/>
                    <a:p>
                      <a:r>
                        <a:rPr lang="en-GB" dirty="0"/>
                        <a:t>Student Number</a:t>
                      </a:r>
                      <a:r>
                        <a:rPr lang="en-GB" baseline="0" dirty="0"/>
                        <a:t> 1</a:t>
                      </a:r>
                      <a:endParaRPr lang="en-GB" dirty="0"/>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&lt;Name</a:t>
                      </a:r>
                      <a:r>
                        <a:rPr lang="en-GB" baseline="0" dirty="0"/>
                        <a:t> 2&gt;</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2</a:t>
                      </a:r>
                      <a:endParaRPr lang="en-GB" dirty="0"/>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&lt;Name</a:t>
                      </a:r>
                      <a:r>
                        <a:rPr lang="en-GB" baseline="0" dirty="0"/>
                        <a:t> 3&gt;</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3</a:t>
                      </a:r>
                      <a:endParaRPr lang="en-GB" dirty="0"/>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&lt;Name</a:t>
                      </a:r>
                      <a:r>
                        <a:rPr lang="en-GB" baseline="0" dirty="0"/>
                        <a:t> 4&gt;</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4</a:t>
                      </a:r>
                      <a:endParaRPr lang="en-GB" dirty="0"/>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&lt;Name</a:t>
                      </a:r>
                      <a:r>
                        <a:rPr lang="en-GB" baseline="0" dirty="0"/>
                        <a:t> 5&gt;</a:t>
                      </a:r>
                      <a:endParaRPr lang="en-GB"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Student Number</a:t>
                      </a:r>
                      <a:r>
                        <a:rPr lang="en-GB" baseline="0" dirty="0"/>
                        <a:t> 5</a:t>
                      </a:r>
                      <a:endParaRPr lang="en-GB"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66210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FBFDDE-2C8C-5A39-6F9A-52BDE9328728}"/>
              </a:ext>
            </a:extLst>
          </p:cNvPr>
          <p:cNvSpPr>
            <a:spLocks noGrp="1"/>
          </p:cNvSpPr>
          <p:nvPr>
            <p:ph type="title"/>
          </p:nvPr>
        </p:nvSpPr>
        <p:spPr/>
        <p:txBody>
          <a:bodyPr/>
          <a:lstStyle/>
          <a:p>
            <a:r>
              <a:rPr lang="en-GB" b="1" dirty="0"/>
              <a:t>Acknowledgement of the use of AI</a:t>
            </a:r>
          </a:p>
        </p:txBody>
      </p:sp>
      <p:sp>
        <p:nvSpPr>
          <p:cNvPr id="3" name="Content Placeholder 2">
            <a:extLst>
              <a:ext uri="{FF2B5EF4-FFF2-40B4-BE49-F238E27FC236}">
                <a16:creationId xmlns:a16="http://schemas.microsoft.com/office/drawing/2014/main" id="{4CFD6A52-6E3E-BE67-A347-56E7595A8AE0}"/>
              </a:ext>
            </a:extLst>
          </p:cNvPr>
          <p:cNvSpPr>
            <a:spLocks noGrp="1"/>
          </p:cNvSpPr>
          <p:nvPr>
            <p:ph idx="1"/>
          </p:nvPr>
        </p:nvSpPr>
        <p:spPr>
          <a:xfrm>
            <a:off x="838200" y="1453896"/>
            <a:ext cx="10515600" cy="4723067"/>
          </a:xfrm>
        </p:spPr>
        <p:txBody>
          <a:bodyPr>
            <a:normAutofit fontScale="92500" lnSpcReduction="20000"/>
          </a:bodyPr>
          <a:lstStyle/>
          <a:p>
            <a:pPr marL="0" indent="0">
              <a:buNone/>
            </a:pPr>
            <a:endParaRPr lang="en-GB" sz="2400" dirty="0"/>
          </a:p>
          <a:p>
            <a:pPr marL="0" indent="0">
              <a:buNone/>
            </a:pPr>
            <a:r>
              <a:rPr lang="en-GB" sz="3200" dirty="0"/>
              <a:t>I acknowledge the use of Grammarly (https://www.grammarly.com/) on </a:t>
            </a:r>
            <a:r>
              <a:rPr lang="en-GB" sz="3200" dirty="0">
                <a:solidFill>
                  <a:srgbClr val="FF0000"/>
                </a:solidFill>
              </a:rPr>
              <a:t>ADD DATE OF ACCESS HERE </a:t>
            </a:r>
            <a:r>
              <a:rPr lang="en-GB" sz="3200" dirty="0"/>
              <a:t>to support to check my work using the prompt(s): </a:t>
            </a:r>
          </a:p>
          <a:p>
            <a:pPr marL="0" indent="0">
              <a:buNone/>
            </a:pPr>
            <a:endParaRPr lang="en-GB" sz="3200" dirty="0"/>
          </a:p>
          <a:p>
            <a:pPr marL="514350" indent="-514350">
              <a:buAutoNum type="arabicPeriod"/>
            </a:pPr>
            <a:r>
              <a:rPr lang="en-GB" sz="3200" dirty="0"/>
              <a:t>Please check the following text for readability, grammar and syntax. </a:t>
            </a:r>
          </a:p>
          <a:p>
            <a:pPr marL="0" indent="0">
              <a:buNone/>
            </a:pPr>
            <a:endParaRPr lang="en-GB" sz="3200" dirty="0"/>
          </a:p>
          <a:p>
            <a:pPr marL="0" indent="0">
              <a:buNone/>
            </a:pPr>
            <a:r>
              <a:rPr lang="en-GB" sz="3200" dirty="0"/>
              <a:t>I confirm that I have not presented any AI generated text as my own work. I confirm I have copies of my drafts, notes, and other resources I used before, and after the use of AI tools which I may be asked to provide in evidence. </a:t>
            </a:r>
          </a:p>
        </p:txBody>
      </p:sp>
    </p:spTree>
    <p:extLst>
      <p:ext uri="{BB962C8B-B14F-4D97-AF65-F5344CB8AC3E}">
        <p14:creationId xmlns:p14="http://schemas.microsoft.com/office/powerpoint/2010/main" val="324164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a:t>
            </a:r>
          </a:p>
        </p:txBody>
      </p:sp>
      <p:sp>
        <p:nvSpPr>
          <p:cNvPr id="3" name="Content Placeholder 2"/>
          <p:cNvSpPr>
            <a:spLocks noGrp="1"/>
          </p:cNvSpPr>
          <p:nvPr>
            <p:ph idx="1"/>
          </p:nvPr>
        </p:nvSpPr>
        <p:spPr>
          <a:xfrm>
            <a:off x="838200" y="1347953"/>
            <a:ext cx="11049000" cy="4351338"/>
          </a:xfrm>
        </p:spPr>
        <p:txBody>
          <a:bodyPr>
            <a:normAutofit/>
          </a:bodyPr>
          <a:lstStyle/>
          <a:p>
            <a:pPr>
              <a:buFont typeface="Wingdings" panose="05000000000000000000" pitchFamily="2" charset="2"/>
              <a:buChar char="q"/>
            </a:pPr>
            <a:r>
              <a:rPr lang="en-GB" dirty="0"/>
              <a:t>Introduction - Explanation of the chosen MS 365 application</a:t>
            </a:r>
          </a:p>
          <a:p>
            <a:pPr lvl="1">
              <a:buFont typeface="Wingdings" panose="05000000000000000000" pitchFamily="2" charset="2"/>
              <a:buChar char="§"/>
            </a:pPr>
            <a:r>
              <a:rPr lang="en-GB" dirty="0"/>
              <a:t>Benefits and Limitations within Sunrise Residential Care Home</a:t>
            </a:r>
          </a:p>
          <a:p>
            <a:pPr>
              <a:buFont typeface="Wingdings" panose="05000000000000000000" pitchFamily="2" charset="2"/>
              <a:buChar char="q"/>
            </a:pPr>
            <a:r>
              <a:rPr lang="en-GB" dirty="0"/>
              <a:t>Evaluation of the chosen communication or collaboration tool</a:t>
            </a:r>
          </a:p>
          <a:p>
            <a:pPr lvl="1">
              <a:buFont typeface="Wingdings" panose="05000000000000000000" pitchFamily="2" charset="2"/>
              <a:buChar char="§"/>
            </a:pPr>
            <a:r>
              <a:rPr lang="en-GB" dirty="0"/>
              <a:t> Benefits and Limitations within Sunrise Residential Care Home</a:t>
            </a:r>
          </a:p>
          <a:p>
            <a:pPr>
              <a:buFont typeface="Wingdings" panose="05000000000000000000" pitchFamily="2" charset="2"/>
              <a:buChar char="q"/>
            </a:pPr>
            <a:r>
              <a:rPr lang="en-GB" dirty="0"/>
              <a:t>Impact of limited digital skills or literacy</a:t>
            </a:r>
          </a:p>
          <a:p>
            <a:pPr>
              <a:buFont typeface="Wingdings" panose="05000000000000000000" pitchFamily="2" charset="2"/>
              <a:buChar char="q"/>
            </a:pPr>
            <a:r>
              <a:rPr lang="en-GB" dirty="0"/>
              <a:t>Checklist for digital safety practices</a:t>
            </a:r>
          </a:p>
          <a:p>
            <a:pPr>
              <a:buFont typeface="Wingdings" panose="05000000000000000000" pitchFamily="2" charset="2"/>
              <a:buChar char="q"/>
            </a:pPr>
            <a:r>
              <a:rPr lang="en-GB" dirty="0"/>
              <a:t>Conclusion</a:t>
            </a:r>
          </a:p>
          <a:p>
            <a:pPr>
              <a:buFont typeface="Wingdings" panose="05000000000000000000" pitchFamily="2" charset="2"/>
              <a:buChar char="q"/>
            </a:pPr>
            <a:endParaRPr lang="en-US"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21663065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27FD0-029D-10B5-C2D3-AB3C78D986CB}"/>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BA399E23-AC4E-FD0B-03C4-77BE3599F132}"/>
              </a:ext>
            </a:extLst>
          </p:cNvPr>
          <p:cNvSpPr>
            <a:spLocks noGrp="1"/>
          </p:cNvSpPr>
          <p:nvPr>
            <p:ph idx="1"/>
          </p:nvPr>
        </p:nvSpPr>
        <p:spPr/>
        <p:txBody>
          <a:bodyPr/>
          <a:lstStyle/>
          <a:p>
            <a:r>
              <a:rPr lang="en-US" dirty="0"/>
              <a:t>The use of </a:t>
            </a:r>
            <a:r>
              <a:rPr lang="en-US" b="1" dirty="0"/>
              <a:t>one </a:t>
            </a:r>
            <a:r>
              <a:rPr lang="en-US" dirty="0"/>
              <a:t>of the MS 365 apps (Word, PowerPoint, Excel) in your chosen health and social care setting. </a:t>
            </a:r>
          </a:p>
          <a:p>
            <a:r>
              <a:rPr lang="en-US" dirty="0">
                <a:solidFill>
                  <a:srgbClr val="FF0000"/>
                </a:solidFill>
              </a:rPr>
              <a:t>Brief introduction on MS 365 apps</a:t>
            </a:r>
          </a:p>
          <a:p>
            <a:r>
              <a:rPr lang="en-GB" dirty="0">
                <a:solidFill>
                  <a:srgbClr val="FF0000"/>
                </a:solidFill>
              </a:rPr>
              <a:t>Explanation of the chosen MS 365 application</a:t>
            </a:r>
          </a:p>
        </p:txBody>
      </p:sp>
    </p:spTree>
    <p:extLst>
      <p:ext uri="{BB962C8B-B14F-4D97-AF65-F5344CB8AC3E}">
        <p14:creationId xmlns:p14="http://schemas.microsoft.com/office/powerpoint/2010/main" val="90993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17214" y="644403"/>
            <a:ext cx="3455821" cy="1616203"/>
          </a:xfrm>
        </p:spPr>
        <p:txBody>
          <a:bodyPr anchor="b">
            <a:normAutofit/>
          </a:bodyPr>
          <a:lstStyle/>
          <a:p>
            <a:br>
              <a:rPr lang="en-GB" sz="2200" dirty="0"/>
            </a:br>
            <a:r>
              <a:rPr lang="en-GB" sz="2200" dirty="0"/>
              <a:t>Benefits and Limitations within Sunrise Residential Care Home and Limitation</a:t>
            </a:r>
            <a:br>
              <a:rPr lang="en-GB" sz="2200" dirty="0"/>
            </a:br>
            <a:endParaRPr lang="en-GB" sz="2200" dirty="0"/>
          </a:p>
        </p:txBody>
      </p:sp>
      <p:sp>
        <p:nvSpPr>
          <p:cNvPr id="3" name="Content Placeholder 2"/>
          <p:cNvSpPr>
            <a:spLocks noGrp="1"/>
          </p:cNvSpPr>
          <p:nvPr>
            <p:ph idx="1"/>
          </p:nvPr>
        </p:nvSpPr>
        <p:spPr>
          <a:xfrm>
            <a:off x="876693" y="2533476"/>
            <a:ext cx="3455821" cy="3447832"/>
          </a:xfrm>
        </p:spPr>
        <p:txBody>
          <a:bodyPr anchor="t">
            <a:normAutofit/>
          </a:bodyPr>
          <a:lstStyle/>
          <a:p>
            <a:pPr marL="0" indent="0">
              <a:buNone/>
            </a:pPr>
            <a:endParaRPr lang="en-GB" sz="2000"/>
          </a:p>
          <a:p>
            <a:pPr marL="0" indent="0">
              <a:buNone/>
            </a:pPr>
            <a:endParaRPr lang="en-GB" sz="2000"/>
          </a:p>
        </p:txBody>
      </p:sp>
      <p:grpSp>
        <p:nvGrpSpPr>
          <p:cNvPr id="9" name="Group 8">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0" name="Rectangle 9">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4" name="Table 3">
            <a:extLst>
              <a:ext uri="{FF2B5EF4-FFF2-40B4-BE49-F238E27FC236}">
                <a16:creationId xmlns:a16="http://schemas.microsoft.com/office/drawing/2014/main" id="{A64DB64C-E671-A417-9015-08B4C86E157F}"/>
              </a:ext>
            </a:extLst>
          </p:cNvPr>
          <p:cNvGraphicFramePr>
            <a:graphicFrameLocks noGrp="1"/>
          </p:cNvGraphicFramePr>
          <p:nvPr>
            <p:extLst>
              <p:ext uri="{D42A27DB-BD31-4B8C-83A1-F6EECF244321}">
                <p14:modId xmlns:p14="http://schemas.microsoft.com/office/powerpoint/2010/main" val="3762366204"/>
              </p:ext>
            </p:extLst>
          </p:nvPr>
        </p:nvGraphicFramePr>
        <p:xfrm>
          <a:off x="5140072" y="383146"/>
          <a:ext cx="6389347" cy="5366604"/>
        </p:xfrm>
        <a:graphic>
          <a:graphicData uri="http://schemas.openxmlformats.org/drawingml/2006/table">
            <a:tbl>
              <a:tblPr firstRow="1" bandRow="1">
                <a:tableStyleId>{5C22544A-7EE6-4342-B048-85BDC9FD1C3A}</a:tableStyleId>
              </a:tblPr>
              <a:tblGrid>
                <a:gridCol w="3179785">
                  <a:extLst>
                    <a:ext uri="{9D8B030D-6E8A-4147-A177-3AD203B41FA5}">
                      <a16:colId xmlns:a16="http://schemas.microsoft.com/office/drawing/2014/main" val="1607449065"/>
                    </a:ext>
                  </a:extLst>
                </a:gridCol>
                <a:gridCol w="3209562">
                  <a:extLst>
                    <a:ext uri="{9D8B030D-6E8A-4147-A177-3AD203B41FA5}">
                      <a16:colId xmlns:a16="http://schemas.microsoft.com/office/drawing/2014/main" val="443945616"/>
                    </a:ext>
                  </a:extLst>
                </a:gridCol>
              </a:tblGrid>
              <a:tr h="317624">
                <a:tc>
                  <a:txBody>
                    <a:bodyPr/>
                    <a:lstStyle/>
                    <a:p>
                      <a:r>
                        <a:rPr lang="en-GB" sz="1500"/>
                        <a:t>Benefits </a:t>
                      </a:r>
                    </a:p>
                  </a:txBody>
                  <a:tcPr marL="58819" marR="58819" marT="29410" marB="29410"/>
                </a:tc>
                <a:tc>
                  <a:txBody>
                    <a:bodyPr/>
                    <a:lstStyle/>
                    <a:p>
                      <a:r>
                        <a:rPr lang="en-GB" sz="1500"/>
                        <a:t>Limitations</a:t>
                      </a:r>
                    </a:p>
                  </a:txBody>
                  <a:tcPr marL="58819" marR="58819" marT="29410" marB="29410"/>
                </a:tc>
                <a:extLst>
                  <a:ext uri="{0D108BD9-81ED-4DB2-BD59-A6C34878D82A}">
                    <a16:rowId xmlns:a16="http://schemas.microsoft.com/office/drawing/2014/main" val="831906386"/>
                  </a:ext>
                </a:extLst>
              </a:tr>
              <a:tr h="788176">
                <a:tc>
                  <a:txBody>
                    <a:bodyPr/>
                    <a:lstStyle/>
                    <a:p>
                      <a:r>
                        <a:rPr lang="en-GB" sz="1200" dirty="0"/>
                        <a:t>Collaboration- staff can make adaptations and edits at the same time. Which saves time. Therefore,  more time can be spent with the service users. </a:t>
                      </a:r>
                    </a:p>
                  </a:txBody>
                  <a:tcPr marL="58819" marR="58819" marT="29410" marB="29410"/>
                </a:tc>
                <a:tc>
                  <a:txBody>
                    <a:bodyPr/>
                    <a:lstStyle/>
                    <a:p>
                      <a:r>
                        <a:rPr lang="en-GB" sz="1200"/>
                        <a:t>Unable to implement and collect data on  word so then staff will be spending less time with residents </a:t>
                      </a:r>
                    </a:p>
                  </a:txBody>
                  <a:tcPr marL="58819" marR="58819" marT="29410" marB="29410"/>
                </a:tc>
                <a:extLst>
                  <a:ext uri="{0D108BD9-81ED-4DB2-BD59-A6C34878D82A}">
                    <a16:rowId xmlns:a16="http://schemas.microsoft.com/office/drawing/2014/main" val="2882987392"/>
                  </a:ext>
                </a:extLst>
              </a:tr>
              <a:tr h="1494005">
                <a:tc>
                  <a:txBody>
                    <a:bodyPr/>
                    <a:lstStyle/>
                    <a:p>
                      <a:r>
                        <a:rPr lang="en-GB" sz="1200" dirty="0"/>
                        <a:t>Accessible to all including those staff members who are dyslexic. This will then allow work to be done quicker and faster.  </a:t>
                      </a:r>
                    </a:p>
                  </a:txBody>
                  <a:tcPr marL="58819" marR="58819" marT="29410" marB="29410"/>
                </a:tc>
                <a:tc>
                  <a:txBody>
                    <a:bodyPr/>
                    <a:lstStyle/>
                    <a:p>
                      <a:r>
                        <a:rPr lang="en-GB" sz="1200" dirty="0"/>
                        <a:t>If there is no internet access work will not be saved on to the shared network so not everyone will be able access the updated care plan. Key information about the residents will not be up to date. Having key information missing can lead to the individual not being safeguarded appropriately and their needs not being fully assist. </a:t>
                      </a:r>
                    </a:p>
                  </a:txBody>
                  <a:tcPr marL="58819" marR="58819" marT="29410" marB="29410"/>
                </a:tc>
                <a:extLst>
                  <a:ext uri="{0D108BD9-81ED-4DB2-BD59-A6C34878D82A}">
                    <a16:rowId xmlns:a16="http://schemas.microsoft.com/office/drawing/2014/main" val="3160413561"/>
                  </a:ext>
                </a:extLst>
              </a:tr>
              <a:tr h="1141091">
                <a:tc>
                  <a:txBody>
                    <a:bodyPr/>
                    <a:lstStyle/>
                    <a:p>
                      <a:r>
                        <a:rPr lang="en-GB" sz="1200" dirty="0"/>
                        <a:t>Staff on shift at the Sunrise residential Care home can makes changes  on word from anywhere. So, while on  the shift they can make changes to their service users care plan, so more time can be spent with the residentials. </a:t>
                      </a:r>
                    </a:p>
                  </a:txBody>
                  <a:tcPr marL="58819" marR="58819" marT="29410" marB="29410"/>
                </a:tc>
                <a:tc>
                  <a:txBody>
                    <a:bodyPr/>
                    <a:lstStyle/>
                    <a:p>
                      <a:r>
                        <a:rPr lang="en-GB" sz="1200"/>
                        <a:t>Staff members will need training to use the complex features of Microsoft word. So, less time spent with building a relationship with the service users. </a:t>
                      </a:r>
                    </a:p>
                  </a:txBody>
                  <a:tcPr marL="58819" marR="58819" marT="29410" marB="29410"/>
                </a:tc>
                <a:extLst>
                  <a:ext uri="{0D108BD9-81ED-4DB2-BD59-A6C34878D82A}">
                    <a16:rowId xmlns:a16="http://schemas.microsoft.com/office/drawing/2014/main" val="3484592418"/>
                  </a:ext>
                </a:extLst>
              </a:tr>
              <a:tr h="781766">
                <a:tc>
                  <a:txBody>
                    <a:bodyPr/>
                    <a:lstStyle/>
                    <a:p>
                      <a:r>
                        <a:rPr lang="en-GB" sz="1200"/>
                        <a:t>Templates are pre created for  to use for forms, reports etc..</a:t>
                      </a:r>
                    </a:p>
                    <a:p>
                      <a:r>
                        <a:rPr lang="en-GB" sz="1200"/>
                        <a:t>Saves time  </a:t>
                      </a:r>
                    </a:p>
                  </a:txBody>
                  <a:tcPr marL="58819" marR="58819" marT="29410" marB="29410"/>
                </a:tc>
                <a:tc>
                  <a:txBody>
                    <a:bodyPr/>
                    <a:lstStyle/>
                    <a:p>
                      <a:r>
                        <a:rPr lang="en-GB" sz="1200"/>
                        <a:t>Requires a Microsoft 365 subscription which can be expensive. If no budget is formed. May affect the budgets of the individuals at the residing Sunrise residential home.</a:t>
                      </a:r>
                    </a:p>
                  </a:txBody>
                  <a:tcPr marL="58819" marR="58819" marT="29410" marB="29410"/>
                </a:tc>
                <a:extLst>
                  <a:ext uri="{0D108BD9-81ED-4DB2-BD59-A6C34878D82A}">
                    <a16:rowId xmlns:a16="http://schemas.microsoft.com/office/drawing/2014/main" val="247985416"/>
                  </a:ext>
                </a:extLst>
              </a:tr>
              <a:tr h="788176">
                <a:tc>
                  <a:txBody>
                    <a:bodyPr/>
                    <a:lstStyle/>
                    <a:p>
                      <a:r>
                        <a:rPr lang="en-GB" sz="1200"/>
                        <a:t>Grammar and spell checks </a:t>
                      </a:r>
                    </a:p>
                  </a:txBody>
                  <a:tcPr marL="58819" marR="58819" marT="29410" marB="29410"/>
                </a:tc>
                <a:tc>
                  <a:txBody>
                    <a:bodyPr/>
                    <a:lstStyle/>
                    <a:p>
                      <a:r>
                        <a:rPr lang="en-GB" sz="1200" dirty="0"/>
                        <a:t>The files can be hacked and corrupted so breech of data and privacy. This puts the residentials at the Sunrise residential Care home at risk. </a:t>
                      </a:r>
                    </a:p>
                  </a:txBody>
                  <a:tcPr marL="58819" marR="58819" marT="29410" marB="29410"/>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770023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173C0-AC73-C234-5FCD-37078E6FBA8B}"/>
              </a:ext>
            </a:extLst>
          </p:cNvPr>
          <p:cNvSpPr>
            <a:spLocks noGrp="1"/>
          </p:cNvSpPr>
          <p:nvPr>
            <p:ph type="title"/>
          </p:nvPr>
        </p:nvSpPr>
        <p:spPr>
          <a:xfrm>
            <a:off x="409433" y="365125"/>
            <a:ext cx="10944367" cy="1325563"/>
          </a:xfrm>
        </p:spPr>
        <p:txBody>
          <a:bodyPr/>
          <a:lstStyle/>
          <a:p>
            <a:pPr algn="ctr"/>
            <a:r>
              <a:rPr lang="en-GB" dirty="0"/>
              <a:t>Communication and Collaboration tool</a:t>
            </a:r>
          </a:p>
        </p:txBody>
      </p:sp>
      <p:sp>
        <p:nvSpPr>
          <p:cNvPr id="3" name="Content Placeholder 2">
            <a:extLst>
              <a:ext uri="{FF2B5EF4-FFF2-40B4-BE49-F238E27FC236}">
                <a16:creationId xmlns:a16="http://schemas.microsoft.com/office/drawing/2014/main" id="{1535A29A-8F6A-40B2-078A-46F62ED8BAB8}"/>
              </a:ext>
            </a:extLst>
          </p:cNvPr>
          <p:cNvSpPr>
            <a:spLocks noGrp="1"/>
          </p:cNvSpPr>
          <p:nvPr>
            <p:ph idx="1"/>
          </p:nvPr>
        </p:nvSpPr>
        <p:spPr/>
        <p:txBody>
          <a:bodyPr/>
          <a:lstStyle/>
          <a:p>
            <a:pPr marL="0" indent="0">
              <a:buNone/>
            </a:pPr>
            <a:endParaRPr lang="en-US" dirty="0"/>
          </a:p>
          <a:p>
            <a:r>
              <a:rPr lang="en-GB" dirty="0">
                <a:solidFill>
                  <a:srgbClr val="FF0000"/>
                </a:solidFill>
              </a:rPr>
              <a:t>Explain the rationale for choosing one of the apps (MS Teams, OneDrive, or Outlook)</a:t>
            </a:r>
          </a:p>
        </p:txBody>
      </p:sp>
    </p:spTree>
    <p:extLst>
      <p:ext uri="{BB962C8B-B14F-4D97-AF65-F5344CB8AC3E}">
        <p14:creationId xmlns:p14="http://schemas.microsoft.com/office/powerpoint/2010/main" val="4771219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8D502-410B-CE2B-D683-612A22B18701}"/>
              </a:ext>
            </a:extLst>
          </p:cNvPr>
          <p:cNvSpPr>
            <a:spLocks noGrp="1"/>
          </p:cNvSpPr>
          <p:nvPr>
            <p:ph type="title"/>
          </p:nvPr>
        </p:nvSpPr>
        <p:spPr/>
        <p:txBody>
          <a:bodyPr/>
          <a:lstStyle/>
          <a:p>
            <a:r>
              <a:rPr lang="en-GB" dirty="0"/>
              <a:t>Advantages and Limitations</a:t>
            </a:r>
          </a:p>
        </p:txBody>
      </p:sp>
      <p:graphicFrame>
        <p:nvGraphicFramePr>
          <p:cNvPr id="4" name="Content Placeholder 3">
            <a:extLst>
              <a:ext uri="{FF2B5EF4-FFF2-40B4-BE49-F238E27FC236}">
                <a16:creationId xmlns:a16="http://schemas.microsoft.com/office/drawing/2014/main" id="{EB545995-7888-F44D-8084-FEE7A2A240AE}"/>
              </a:ext>
            </a:extLst>
          </p:cNvPr>
          <p:cNvGraphicFramePr>
            <a:graphicFrameLocks noGrp="1"/>
          </p:cNvGraphicFramePr>
          <p:nvPr>
            <p:ph idx="1"/>
            <p:extLst>
              <p:ext uri="{D42A27DB-BD31-4B8C-83A1-F6EECF244321}">
                <p14:modId xmlns:p14="http://schemas.microsoft.com/office/powerpoint/2010/main" val="2259180121"/>
              </p:ext>
            </p:extLst>
          </p:nvPr>
        </p:nvGraphicFramePr>
        <p:xfrm>
          <a:off x="838200" y="1825621"/>
          <a:ext cx="10515600" cy="2882856"/>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1492186870"/>
                    </a:ext>
                  </a:extLst>
                </a:gridCol>
                <a:gridCol w="5257800">
                  <a:extLst>
                    <a:ext uri="{9D8B030D-6E8A-4147-A177-3AD203B41FA5}">
                      <a16:colId xmlns:a16="http://schemas.microsoft.com/office/drawing/2014/main" val="3245328862"/>
                    </a:ext>
                  </a:extLst>
                </a:gridCol>
              </a:tblGrid>
              <a:tr h="480476">
                <a:tc>
                  <a:txBody>
                    <a:bodyPr/>
                    <a:lstStyle/>
                    <a:p>
                      <a:r>
                        <a:rPr lang="en-GB" dirty="0"/>
                        <a:t>Advantages </a:t>
                      </a:r>
                    </a:p>
                  </a:txBody>
                  <a:tcPr/>
                </a:tc>
                <a:tc>
                  <a:txBody>
                    <a:bodyPr/>
                    <a:lstStyle/>
                    <a:p>
                      <a:r>
                        <a:rPr lang="en-GB" dirty="0"/>
                        <a:t>Disadvantages</a:t>
                      </a:r>
                    </a:p>
                  </a:txBody>
                  <a:tcPr/>
                </a:tc>
                <a:extLst>
                  <a:ext uri="{0D108BD9-81ED-4DB2-BD59-A6C34878D82A}">
                    <a16:rowId xmlns:a16="http://schemas.microsoft.com/office/drawing/2014/main" val="2184396433"/>
                  </a:ext>
                </a:extLst>
              </a:tr>
              <a:tr h="480476">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929977270"/>
                  </a:ext>
                </a:extLst>
              </a:tr>
              <a:tr h="480476">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856759452"/>
                  </a:ext>
                </a:extLst>
              </a:tr>
              <a:tr h="480476">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715959377"/>
                  </a:ext>
                </a:extLst>
              </a:tr>
              <a:tr h="480476">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4"/>
                  </a:ext>
                </a:extLst>
              </a:tr>
              <a:tr h="480476">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681798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F5868-2650-0C20-7350-BB62E2FE158A}"/>
              </a:ext>
            </a:extLst>
          </p:cNvPr>
          <p:cNvSpPr>
            <a:spLocks noGrp="1"/>
          </p:cNvSpPr>
          <p:nvPr>
            <p:ph type="title"/>
          </p:nvPr>
        </p:nvSpPr>
        <p:spPr/>
        <p:txBody>
          <a:bodyPr/>
          <a:lstStyle/>
          <a:p>
            <a:r>
              <a:rPr lang="en-GB" dirty="0"/>
              <a:t>Digital Literacy</a:t>
            </a:r>
          </a:p>
        </p:txBody>
      </p:sp>
      <p:sp>
        <p:nvSpPr>
          <p:cNvPr id="3" name="Content Placeholder 2">
            <a:extLst>
              <a:ext uri="{FF2B5EF4-FFF2-40B4-BE49-F238E27FC236}">
                <a16:creationId xmlns:a16="http://schemas.microsoft.com/office/drawing/2014/main" id="{21133BE0-F079-8F70-1C6E-68D31389D151}"/>
              </a:ext>
            </a:extLst>
          </p:cNvPr>
          <p:cNvSpPr>
            <a:spLocks noGrp="1"/>
          </p:cNvSpPr>
          <p:nvPr>
            <p:ph idx="1"/>
          </p:nvPr>
        </p:nvSpPr>
        <p:spPr/>
        <p:txBody>
          <a:bodyPr/>
          <a:lstStyle/>
          <a:p>
            <a:pPr marL="0" indent="0">
              <a:buNone/>
            </a:pPr>
            <a:endParaRPr lang="en-US" dirty="0"/>
          </a:p>
          <a:p>
            <a:r>
              <a:rPr lang="en-US" dirty="0">
                <a:solidFill>
                  <a:srgbClr val="FF0000"/>
                </a:solidFill>
              </a:rPr>
              <a:t>Why digital literacy</a:t>
            </a:r>
          </a:p>
          <a:p>
            <a:r>
              <a:rPr lang="en-US" dirty="0">
                <a:solidFill>
                  <a:srgbClr val="FF0000"/>
                </a:solidFill>
              </a:rPr>
              <a:t>Talk about challenges of Digital Literacy </a:t>
            </a:r>
            <a:r>
              <a:rPr lang="en-GB" dirty="0">
                <a:solidFill>
                  <a:srgbClr val="FF0000"/>
                </a:solidFill>
              </a:rPr>
              <a:t>among staff in the Sunrise Residential Care Home, considering its effect on care delivery, communication, and teamwork</a:t>
            </a:r>
            <a:endParaRPr lang="en-GB" dirty="0"/>
          </a:p>
        </p:txBody>
      </p:sp>
    </p:spTree>
    <p:extLst>
      <p:ext uri="{BB962C8B-B14F-4D97-AF65-F5344CB8AC3E}">
        <p14:creationId xmlns:p14="http://schemas.microsoft.com/office/powerpoint/2010/main" val="26371466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Checklist for Digital Safety</a:t>
            </a:r>
          </a:p>
        </p:txBody>
      </p:sp>
      <p:sp>
        <p:nvSpPr>
          <p:cNvPr id="3" name="Content Placeholder 2"/>
          <p:cNvSpPr>
            <a:spLocks noGrp="1"/>
          </p:cNvSpPr>
          <p:nvPr>
            <p:ph idx="1"/>
          </p:nvPr>
        </p:nvSpPr>
        <p:spPr/>
        <p:txBody>
          <a:bodyPr>
            <a:normAutofit/>
          </a:bodyPr>
          <a:lstStyle/>
          <a:p>
            <a:r>
              <a:rPr lang="en-GB" dirty="0">
                <a:solidFill>
                  <a:srgbClr val="FF0000"/>
                </a:solidFill>
              </a:rPr>
              <a:t>Design of a checklist for digital safety practices in Sunrise Residential Care Home, covering:</a:t>
            </a:r>
          </a:p>
          <a:p>
            <a:pPr marL="0" indent="0">
              <a:buNone/>
            </a:pPr>
            <a:r>
              <a:rPr lang="en-GB" dirty="0">
                <a:solidFill>
                  <a:srgbClr val="FF0000"/>
                </a:solidFill>
              </a:rPr>
              <a:t>a. Secure logins, email safety, safe document storage, and maintaining patient/citizens/residents confidentiality.</a:t>
            </a:r>
          </a:p>
          <a:p>
            <a:pPr marL="0" indent="0">
              <a:buNone/>
            </a:pPr>
            <a:r>
              <a:rPr lang="en-GB" dirty="0">
                <a:solidFill>
                  <a:srgbClr val="FF0000"/>
                </a:solidFill>
              </a:rPr>
              <a:t>b. Staff training and awareness on digital safety procedures to ensure compliance and protect sensitive information.</a:t>
            </a:r>
          </a:p>
        </p:txBody>
      </p:sp>
    </p:spTree>
    <p:extLst>
      <p:ext uri="{BB962C8B-B14F-4D97-AF65-F5344CB8AC3E}">
        <p14:creationId xmlns:p14="http://schemas.microsoft.com/office/powerpoint/2010/main" val="2124799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E42E-3F9C-2838-6033-F0B4DE020F91}"/>
              </a:ext>
            </a:extLst>
          </p:cNvPr>
          <p:cNvSpPr>
            <a:spLocks noGrp="1"/>
          </p:cNvSpPr>
          <p:nvPr>
            <p:ph type="title"/>
          </p:nvPr>
        </p:nvSpPr>
        <p:spPr/>
        <p:txBody>
          <a:bodyPr/>
          <a:lstStyle/>
          <a:p>
            <a:r>
              <a:rPr lang="en-GB" dirty="0"/>
              <a:t>Conclusion</a:t>
            </a:r>
          </a:p>
        </p:txBody>
      </p:sp>
      <p:sp>
        <p:nvSpPr>
          <p:cNvPr id="3" name="Content Placeholder 2">
            <a:extLst>
              <a:ext uri="{FF2B5EF4-FFF2-40B4-BE49-F238E27FC236}">
                <a16:creationId xmlns:a16="http://schemas.microsoft.com/office/drawing/2014/main" id="{B81567CC-0949-5D26-64C0-5A61C92FF082}"/>
              </a:ext>
            </a:extLst>
          </p:cNvPr>
          <p:cNvSpPr>
            <a:spLocks noGrp="1"/>
          </p:cNvSpPr>
          <p:nvPr>
            <p:ph idx="1"/>
          </p:nvPr>
        </p:nvSpPr>
        <p:spPr/>
        <p:txBody>
          <a:bodyPr/>
          <a:lstStyle/>
          <a:p>
            <a:r>
              <a:rPr lang="en-GB" dirty="0">
                <a:solidFill>
                  <a:srgbClr val="FF0000"/>
                </a:solidFill>
              </a:rPr>
              <a:t>Provide the concluding summary for the presentation</a:t>
            </a:r>
          </a:p>
        </p:txBody>
      </p:sp>
    </p:spTree>
    <p:extLst>
      <p:ext uri="{BB962C8B-B14F-4D97-AF65-F5344CB8AC3E}">
        <p14:creationId xmlns:p14="http://schemas.microsoft.com/office/powerpoint/2010/main" val="665794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4C661-6CC5-0D06-77D7-296AD5D447D3}"/>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A9C9E669-D8B9-1A47-49A1-33E198BBF41E}"/>
              </a:ext>
            </a:extLst>
          </p:cNvPr>
          <p:cNvSpPr>
            <a:spLocks noGrp="1"/>
          </p:cNvSpPr>
          <p:nvPr>
            <p:ph idx="1"/>
          </p:nvPr>
        </p:nvSpPr>
        <p:spPr/>
        <p:txBody>
          <a:bodyPr/>
          <a:lstStyle/>
          <a:p>
            <a:r>
              <a:rPr lang="en-GB" dirty="0">
                <a:solidFill>
                  <a:srgbClr val="FF0000"/>
                </a:solidFill>
              </a:rPr>
              <a:t>Advantages + Disadvantages </a:t>
            </a:r>
          </a:p>
          <a:p>
            <a:r>
              <a:rPr lang="en-GB" dirty="0">
                <a:solidFill>
                  <a:srgbClr val="FF0000"/>
                </a:solidFill>
              </a:rPr>
              <a:t>https://www.wps.com/blog/wps-office-vs-office-365-an-office-suite-comparison-post</a:t>
            </a:r>
          </a:p>
          <a:p>
            <a:r>
              <a:rPr lang="en-GB" dirty="0">
                <a:solidFill>
                  <a:srgbClr val="FF0000"/>
                </a:solidFill>
              </a:rPr>
              <a:t>httphttps://www.corbel.co.uk/2022/09/05/windows-365-pros-cons/s://www.corbel.co.uk/2022/09/05/windows-365-pros-cons</a:t>
            </a:r>
          </a:p>
          <a:p>
            <a:endParaRPr lang="en-GB" dirty="0">
              <a:solidFill>
                <a:srgbClr val="FF0000"/>
              </a:solidFill>
            </a:endParaRPr>
          </a:p>
        </p:txBody>
      </p:sp>
    </p:spTree>
    <p:extLst>
      <p:ext uri="{BB962C8B-B14F-4D97-AF65-F5344CB8AC3E}">
        <p14:creationId xmlns:p14="http://schemas.microsoft.com/office/powerpoint/2010/main" val="9103402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326</TotalTime>
  <Words>739</Words>
  <Application>Microsoft Office PowerPoint</Application>
  <PresentationFormat>Widescreen</PresentationFormat>
  <Paragraphs>75</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Wingdings</vt:lpstr>
      <vt:lpstr>Office Theme</vt:lpstr>
      <vt:lpstr>Digital Skills and Research Methods LCHS4007  Assessment 1: Group  Presentation &lt;Insert Group Number Here&gt;</vt:lpstr>
      <vt:lpstr>&lt;Insert topic Here&gt; </vt:lpstr>
      <vt:lpstr>Acknowledgement of the use of AI</vt:lpstr>
      <vt:lpstr>Content</vt:lpstr>
      <vt:lpstr>Introduction</vt:lpstr>
      <vt:lpstr> Benefits and Limitations within Sunrise Residential Care Home and Limitation </vt:lpstr>
      <vt:lpstr>Communication and Collaboration tool</vt:lpstr>
      <vt:lpstr>Advantages and Limitations</vt:lpstr>
      <vt:lpstr>Digital Literacy</vt:lpstr>
      <vt:lpstr>Checklist for Digital Safety</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LCHS4007  Assessment 1: Group  Presentation</dc:title>
  <dc:creator>Shaila Hussain</dc:creator>
  <cp:lastModifiedBy>sonya kaur</cp:lastModifiedBy>
  <cp:revision>18</cp:revision>
  <dcterms:created xsi:type="dcterms:W3CDTF">2025-07-04T16:22:41Z</dcterms:created>
  <dcterms:modified xsi:type="dcterms:W3CDTF">2025-10-26T22:27:55Z</dcterms:modified>
</cp:coreProperties>
</file>