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86"/>
    <p:restoredTop sz="94651"/>
  </p:normalViewPr>
  <p:slideViewPr>
    <p:cSldViewPr snapToGrid="0" snapToObjects="1">
      <p:cViewPr>
        <p:scale>
          <a:sx n="120" d="100"/>
          <a:sy n="120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72043B-3A1D-794E-AABD-BD8814C77599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4A86FA-9FBE-384C-A771-22595FF2DE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763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4A86FA-9FBE-384C-A771-22595FF2DE5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344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6C8EB-B992-5842-841F-42798E85A0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414F1A-F15B-164A-941C-C25001F9CD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B6366-0F2B-7A41-B201-66A451948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99D48-CAE2-0C4A-9D5D-7C75597FA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DA1ED-1080-F64D-81D5-C5E858E24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689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063DE-F314-C246-BE71-262CA87C9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C1B2B-1B8C-CD43-BABA-E944ECAB9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12800-98AD-CE4F-88B5-4F585B358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0712F-85AB-EB45-A446-0C47888A9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A7BA0-90DD-CC4B-915F-BB5A4E7AF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0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F875-FFEC-B541-A708-A187D3AB9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3F6DD-1932-7645-9474-33057D7CC6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04EE3F-E109-0B4F-9932-33DCA19E1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30365-D461-6142-8FFC-D33A5F844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53165-64E6-A848-99F3-027B26779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84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80063-F310-7341-91BD-56AB83D27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09854-52FC-3341-987C-0EE2B74E22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D79E95-5197-A243-9D56-881D895CC2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38B781-9215-BE43-AF78-222A80842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09CFB-E689-BC4F-AEEB-CA41879D9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761CC1-801A-2441-8DBB-E6B43A067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512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6D42C-1D53-7541-88F2-A9EE1B4B3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F2F28E-38B3-3245-92EA-5C16AB91A2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0EE9C-3FE5-4347-B083-2F4F57A989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1ADC66-7855-8044-9CCD-A237D01852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5633E0-329A-E94F-A42B-02004DE6E8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D3E7E3-D5E2-F741-B7AB-C71602517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06B421-C061-9041-AF85-3BBD599BE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A8DFBD-E38F-DB40-9336-3AAFC4970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241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1F199-BB2B-AB4C-9E02-34D3854C4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08BFB9-8FAF-4940-A180-08940DA5A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03B982-BE13-2F4C-A838-183CD3FBE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23E03E-7DF1-3442-AAF9-F7B34F454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395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57FE2C-D429-7A4A-8D8E-D9BF03299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0A3E46-4B23-0E4C-B087-CE0F7B516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54C8C2-41BA-3442-A677-0F1019BE7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588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42FC6-9D14-014C-ABE9-4BE0D1987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A1044-00D5-184C-8BF2-5B00703CC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4FF880-8FB8-F845-9DB4-1699354906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A362E-42B5-AD4E-8B00-42AE6BDB4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216318-8029-0F46-9BA4-D5D7B8D76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CDAFFC-C64B-3F47-B2B3-0080F8B5F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66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76145-CA7C-1841-9329-7CBEB31BB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C144D9-667E-3A46-AF18-A3BB9F7A3B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1C99C7-3A32-F843-99ED-1AE410D525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1DB577-4AF6-214F-8E89-EDDBDFBE3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3C37DA-4D12-7144-89D3-0CC55FAE5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2FEB6-FF0F-C548-92E0-A12511C82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107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9400C-8D2B-D042-80C2-FDD46CB5A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575D0A-1EB1-8441-917C-39EF151C06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541EE-ED4D-6F45-9F65-065C7A7F1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9E9B51-D997-C34C-98F6-132B608C7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D4C5C-65EF-9D49-A9BD-8B87F2B6D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388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3CCF56-8B67-BA48-BF1F-B1220B50EB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701CAA-035D-0543-9DE6-05A46D8D73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7378A-96EE-1145-A0EB-82521C8CB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F822D-38E9-5349-8E7A-4806B37BF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A0068-EDFB-8041-9A62-037EF7CE4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899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86522-E6E5-A04C-87B0-EE749FD5A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C36489-3263-3543-8474-CAF96A340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3F1B1-447A-924A-A029-B237F6E26D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053EB2-95FD-1F4C-9CB9-9137A4A7AD78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549920-0CD7-3346-B007-AAB8D21F4D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58935-92B2-894F-84DF-DF9D61EFD9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98D6E-198C-7F4A-A93B-4DC429EC8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845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comwales.org.uk/wp-content/uploads/2017/05/The-Right-Way-Education.pdf" TargetMode="External"/><Relationship Id="rId13" Type="http://schemas.openxmlformats.org/officeDocument/2006/relationships/hyperlink" Target="https://www.eyalliance.org.uk/special-educational-needs-and-disability-send" TargetMode="External"/><Relationship Id="rId18" Type="http://schemas.openxmlformats.org/officeDocument/2006/relationships/hyperlink" Target="https://www.voanews.com/world-news/middle-east-dont-use/unicef-says-children-main-victims-war" TargetMode="External"/><Relationship Id="rId3" Type="http://schemas.openxmlformats.org/officeDocument/2006/relationships/hyperlink" Target="https://abcdoes.com/abc-does-a-blog/2019/04/27/susan-isaacs-on-play/" TargetMode="External"/><Relationship Id="rId7" Type="http://schemas.openxmlformats.org/officeDocument/2006/relationships/hyperlink" Target="https://www.childreninwales.org.uk/our-work/disability/" TargetMode="External"/><Relationship Id="rId12" Type="http://schemas.openxmlformats.org/officeDocument/2006/relationships/hyperlink" Target="https://www.learning-theories.com/montessori-method-montessori.html" TargetMode="External"/><Relationship Id="rId17" Type="http://schemas.openxmlformats.org/officeDocument/2006/relationships/hyperlink" Target="https://www.gov.uk/help-for-disabled-child" TargetMode="External"/><Relationship Id="rId2" Type="http://schemas.openxmlformats.org/officeDocument/2006/relationships/hyperlink" Target="https://www.actionforchildren.org.uk/what-we-do/children-young-people/support-for-disabled-children/" TargetMode="External"/><Relationship Id="rId16" Type="http://schemas.openxmlformats.org/officeDocument/2006/relationships/hyperlink" Target="http://www.playscotland.org/wp-content/uploads/The-Play-Return-A-review-of-the-wider-impact-of-play-initiatives1.pdf" TargetMode="External"/><Relationship Id="rId20" Type="http://schemas.openxmlformats.org/officeDocument/2006/relationships/hyperlink" Target="https://gov.wales/sites/default/files/publications/2018-02/foundation-phase-framework-revised-2015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uncilfordisabledchildren.org.uk/help-resources/resources/disabled-children-and-equality-act-2010-early-years" TargetMode="External"/><Relationship Id="rId11" Type="http://schemas.openxmlformats.org/officeDocument/2006/relationships/hyperlink" Target="http://www.redcross.int/EN/mag/magazine2003_3/4-9.html" TargetMode="External"/><Relationship Id="rId5" Type="http://schemas.openxmlformats.org/officeDocument/2006/relationships/hyperlink" Target="file:////Users/jess/Library/Containers/com.apple.mail/Data/Library/Mail%20Downloads/3351B65D-124F-433E-9610-A238480F97F8/contact%20(dim%20dyddiad)%20support%20in%20the%20early%20years.%20Available%20at:%20https:/www.contact.org.uk/advice-and-support/education-learning/support-in-the-early-years" TargetMode="External"/><Relationship Id="rId15" Type="http://schemas.openxmlformats.org/officeDocument/2006/relationships/hyperlink" Target="https://futuregenerations.wales/about-us/future-generations-act/" TargetMode="External"/><Relationship Id="rId10" Type="http://schemas.openxmlformats.org/officeDocument/2006/relationships/hyperlink" Target="https://childrensplaypolicyforum.wordpress.com/publications/" TargetMode="External"/><Relationship Id="rId19" Type="http://schemas.openxmlformats.org/officeDocument/2006/relationships/hyperlink" Target="https://gov.wales/sites/default/files/publications/2019-07/wales-a-play-friendly-country.pdf" TargetMode="External"/><Relationship Id="rId4" Type="http://schemas.openxmlformats.org/officeDocument/2006/relationships/hyperlink" Target="http://sites.cardiff.ac.uk/childrens-social-care-law/other-resources/disability/" TargetMode="External"/><Relationship Id="rId9" Type="http://schemas.openxmlformats.org/officeDocument/2006/relationships/hyperlink" Target="https://childrensplaypolicyforum.wordpress.com/play-builds-children/" TargetMode="External"/><Relationship Id="rId14" Type="http://schemas.openxmlformats.org/officeDocument/2006/relationships/hyperlink" Target="https://www.firstdiscoverers.co.uk/lev-vygotsky-child-development-theories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spcc.org.uk/what-is-child-abuse/types-of-abuse/neglect/" TargetMode="External"/><Relationship Id="rId13" Type="http://schemas.openxmlformats.org/officeDocument/2006/relationships/hyperlink" Target="https://www.savethechildren.org.uk/what-we-do/child-protection/children-in-conflict" TargetMode="External"/><Relationship Id="rId3" Type="http://schemas.openxmlformats.org/officeDocument/2006/relationships/hyperlink" Target="https://www.scie.org.uk/news/opinions/therapeutic-interventions" TargetMode="External"/><Relationship Id="rId7" Type="http://schemas.openxmlformats.org/officeDocument/2006/relationships/hyperlink" Target="http://northamptonshirescb.proceduresonline.com/p_ch_protection_enq.html" TargetMode="External"/><Relationship Id="rId12" Type="http://schemas.openxmlformats.org/officeDocument/2006/relationships/hyperlink" Target="https://www.childcomwales.org.uk/wp-content/uploads/2018/04/Play-FINAL.pdf" TargetMode="External"/><Relationship Id="rId17" Type="http://schemas.openxmlformats.org/officeDocument/2006/relationships/hyperlink" Target="https://www.waterford.org/education/15-activities-teaching-strategies-and-resources-for-teaching-children-with-autism/" TargetMode="External"/><Relationship Id="rId2" Type="http://schemas.openxmlformats.org/officeDocument/2006/relationships/hyperlink" Target="https://gov.wales/curriculum-wales-overview" TargetMode="External"/><Relationship Id="rId16" Type="http://schemas.openxmlformats.org/officeDocument/2006/relationships/hyperlink" Target="https://downloads.unicef.org.uk/wp-content/uploads/2019/10/UNCRC_summary-1_1.pdf?_ga=2.71333914.881841133.1588849111-1980151414.15888491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utism.org.uk/about/behaviour/obsessions-repetitive-routines.aspx" TargetMode="External"/><Relationship Id="rId11" Type="http://schemas.openxmlformats.org/officeDocument/2006/relationships/hyperlink" Target="https://playwales.org.uk/eng/inclusion" TargetMode="External"/><Relationship Id="rId5" Type="http://schemas.openxmlformats.org/officeDocument/2006/relationships/hyperlink" Target="https://www.montessori.org.uk/about-us/what-is-montessori" TargetMode="External"/><Relationship Id="rId15" Type="http://schemas.openxmlformats.org/officeDocument/2006/relationships/hyperlink" Target="https://www.workingtogetheronline.co.uk/chapters/chapter_one.html" TargetMode="External"/><Relationship Id="rId10" Type="http://schemas.openxmlformats.org/officeDocument/2006/relationships/hyperlink" Target="https://www.playwales.org.uk/eng/playpolicyforum" TargetMode="External"/><Relationship Id="rId4" Type="http://schemas.openxmlformats.org/officeDocument/2006/relationships/hyperlink" Target="https://www.mencap.org.uk/advice-and-support/children-and-young-people/childcare" TargetMode="External"/><Relationship Id="rId9" Type="http://schemas.openxmlformats.org/officeDocument/2006/relationships/hyperlink" Target="https://www.gov.uk/government/publications/protecting-disabled-children-thematic-inspection" TargetMode="External"/><Relationship Id="rId14" Type="http://schemas.openxmlformats.org/officeDocument/2006/relationships/hyperlink" Target="https://www.scope.org.uk/about-us/social-model-of-disabil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E0D7D7A-9734-4B4C-B1B9-9E188A72E93D}"/>
              </a:ext>
            </a:extLst>
          </p:cNvPr>
          <p:cNvSpPr/>
          <p:nvPr/>
        </p:nvSpPr>
        <p:spPr>
          <a:xfrm>
            <a:off x="0" y="1320800"/>
            <a:ext cx="5960533" cy="553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95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95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23- Plant ag </a:t>
            </a:r>
            <a:r>
              <a:rPr lang="en-GB" sz="95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endParaRPr lang="en-GB" sz="95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Flwyddyn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“Early Years Foundation Stage” (EYFS)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 -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(Contact, dim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EYFS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anghydraddoldebau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wahaniaethu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Theuluoedd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2014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cyd-fynd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Cydraddoldeb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cynhwysol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caniatáu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â'u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cyfoedion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(Council for Disabled Children, 2015).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Sylfaen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gosodiadau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“Rights to Action” (2015)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gwelliannau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gynyddu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cyfranogiad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fformatau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arbenning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“Disability Code of Practice” (2015)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chefnogaeth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synhwyrau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iechyd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chorfforol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(Early Years Alliance,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Y CYNGOR LLEOL - O dan y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1989,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ddyletswydd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Gynghorau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phlentyn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gwasanaethau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egwyl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gwyliau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gartref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cymhorthion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chymorth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ariannol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dim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Mae Mencap (dim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ariannol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15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rai plant 2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3 -4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Ofsted (2012)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arolygiadau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thematig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werthuso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effeithiolrwydd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Nododd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Cardiff (dim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Gwasanaethau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Llesiant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(Cymru) 2014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anableddau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gofalwyr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hasesu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dan ran 3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2001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rhwymedigaeth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briodol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ELUSENNAU -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Elusennau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Llywodraeth “Action for Children in Wales”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cynyddu'r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oresgyn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anghydraddoldeb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annibyniaeth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(Action for Children, dim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 (dim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elusen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ariennir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Lywodraeth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cynhwysol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foesol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chyfreithiol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cymuned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elwa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iechyd,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Cyflwynodd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Scope,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elusen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cydraddoldeb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Lloegr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“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Cydraddoldeb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- model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chydnabod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ganddo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mlynedd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- 2017-2022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feithrin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tegwch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cyfiawnder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gartref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cymunedau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cyflawni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potensial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bod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lwyddo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(Scope, dim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(dim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model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gyfranogi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cyflawniad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ganolbwyntio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gall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22B3A9-02D6-454A-9A7A-60CC13176F33}"/>
              </a:ext>
            </a:extLst>
          </p:cNvPr>
          <p:cNvSpPr/>
          <p:nvPr/>
        </p:nvSpPr>
        <p:spPr>
          <a:xfrm>
            <a:off x="6096000" y="1320798"/>
            <a:ext cx="6095999" cy="553720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95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95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29- </a:t>
            </a:r>
            <a:r>
              <a:rPr lang="en-GB" sz="95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sz="95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Nododd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Lev Vygotsky (1962)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ryngweithio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(First Discoverers, 2020)</a:t>
            </a: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darpariaeth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well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annibyniaeth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plant.</a:t>
            </a:r>
          </a:p>
          <a:p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dan do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gyffrous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chwilfrydedd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brofiadau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uniongyrchol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annibyniaeth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Dylai'r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ddarpariaeth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gyfannol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wraidd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gwricwlwm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gynlluniwyd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cydbwysedd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strwythuredig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weithgareddau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gychwynnir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gyfarwyddir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dan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(UNCRC)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Weithredu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Llywodraeth Cymru (2004),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gwricwlwm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sylfaen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ymhellach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2002,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ddyletswydd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cyfartal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mhob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(Llywodraeth Cymru, 2015)</a:t>
            </a: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Montessori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gyfannol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nod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bod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hunan-ysgogol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gadarnhaol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amdanynt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(Montessori Group, dim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Dywedodd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Cymru (2017)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gyflawni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dyletswyddau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statudol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weithredu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barch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urddas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Dywedodd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Sally Holland,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Comisiwnwr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Cymru, “Investing in Children`s human rights for education settings to enable children to participate in decision making.”</a:t>
            </a: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Adolygodd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Graham Donaldson (2014) y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Awgrymodd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modern.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diddorol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ffynnu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llwyddo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“shape a successful and exciting future”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Cymru. </a:t>
            </a: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Nododd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Siraj-Blatchford et al (2002)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Addysgeg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blaenoriaethau'r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mwyafrif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bod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annibyniol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Canfu’r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e.e.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Canfu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gor-bwyslais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uniongyrchol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Llywodraeth Cymru (2017)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Cymru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brofiadau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hangen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cyflogaeth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ddinasyddion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2022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chytbwys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llesiant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chenedlaethol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afael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anwybodaeth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chamwybodaeth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integredig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cefnogi'r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ddylunio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6C2F5FE-E699-E042-A469-55E7C9ACC742}"/>
              </a:ext>
            </a:extLst>
          </p:cNvPr>
          <p:cNvSpPr/>
          <p:nvPr/>
        </p:nvSpPr>
        <p:spPr>
          <a:xfrm>
            <a:off x="0" y="0"/>
            <a:ext cx="12192000" cy="132079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9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en-GB" sz="9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cenhedloedd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hawliau'r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(UNCRC)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sylfaen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UNICEF.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datganiad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cyflawn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gynhyrchwyd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erioed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cytundeb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cadarn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hanes</a:t>
            </a:r>
            <a:endParaRPr lang="en-GB" sz="9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54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(41 am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13 am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weithredu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ymdrin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sifil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gwleidyddol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diwylliannol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mhobman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egluro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lywodraethau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endParaRPr lang="en-GB" sz="9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Cyhoeddodd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Llywodraeth Cymru,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7 Nod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Craidd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Iechyd,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rhyddid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camdriniaeth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erledigaeth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chwaraeon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penderfyniadau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Cartref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chymuned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dan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anfantais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tlodi</a:t>
            </a:r>
            <a:endParaRPr lang="en-GB" sz="9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Daeth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Cymru’r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DU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UNCRC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o’i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chyfraith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ddomestig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 dan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Fesur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(Cymru) 2011-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danlinellu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plant.</a:t>
            </a:r>
          </a:p>
          <a:p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wedi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Pedair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endParaRPr lang="en-GB" sz="9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7312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E0D7D7A-9734-4B4C-B1B9-9E188A72E93D}"/>
              </a:ext>
            </a:extLst>
          </p:cNvPr>
          <p:cNvSpPr/>
          <p:nvPr/>
        </p:nvSpPr>
        <p:spPr>
          <a:xfrm>
            <a:off x="0" y="0"/>
            <a:ext cx="6096000" cy="553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05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05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31 - </a:t>
            </a:r>
            <a:r>
              <a:rPr lang="en-GB" sz="105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endParaRPr lang="en-GB" sz="105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Cyhoeddodd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Susan Isaacs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astudiaethau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deallusol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chymdeithasol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mudiad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Ysgrifennodd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“The educational value of the nursery school”.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iddo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gyhoeddi’n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1937,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disgrifiodd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Alistair Bryce-Clegg (2019)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Isaacs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Isaacs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arloeswr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theimladau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wraidd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hymarfer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ymrwymedig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ddatrys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daethant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traws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bywydau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Seiliodd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awyddus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dynnu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cam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Anogodd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ddiwallu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ynddo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(Bryce-Clegg, 2019)</a:t>
            </a:r>
          </a:p>
          <a:p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mis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2018,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ysgrifennodd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Cymru, Sally Holland RHAGAIR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dywedodd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“As Children’s Commissioner for Wales I want all children in Wales to have equal opportunities to be the best they can be and to realise their rights”.</a:t>
            </a:r>
          </a:p>
          <a:p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Fform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(2019)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credu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chwarae’n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adeiladwr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pwerus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hapus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galluog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Llywodraeth Cymru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y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Lywodraeth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hangen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Gall y Llywodraeth, y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gweinyddiaethau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datganoledig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chymdeithas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difrodi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mywydau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plant.</a:t>
            </a:r>
          </a:p>
          <a:p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mentrau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bwysigrwydd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iechyd,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plant;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phwysigrwydd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dyfu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(Play Wales, dim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Comisiynwyd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Fforwm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y DU.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Dywedodd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Tim Gill:</a:t>
            </a:r>
          </a:p>
          <a:p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wraidd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neges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sylweddol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fywydau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sylfaen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trawsnewid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cymunedau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</a:p>
          <a:p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David (2016)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Montessori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ddull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pwysleisio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gweithredol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Annibyniaeth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cytgord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chyflymder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unigryw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(The Montessori method. </a:t>
            </a:r>
            <a:r>
              <a:rPr lang="en-GB" sz="105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Montessory</a:t>
            </a:r>
            <a:r>
              <a:rPr lang="en-GB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M. 2013)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22B3A9-02D6-454A-9A7A-60CC13176F33}"/>
              </a:ext>
            </a:extLst>
          </p:cNvPr>
          <p:cNvSpPr/>
          <p:nvPr/>
        </p:nvSpPr>
        <p:spPr>
          <a:xfrm>
            <a:off x="6096000" y="-1"/>
            <a:ext cx="6096000" cy="553720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39-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wedi profi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camdriniaeth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camfanteisio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artaith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wedi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dioddef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rhyfel</a:t>
            </a:r>
            <a:r>
              <a:rPr lang="en-GB" sz="1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39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wedi profi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camdriniaeth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camfanteisio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artaith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wedi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dioddef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rhyfel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adfer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hiechyd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hurddas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parch 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(UNCRC, 1989)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Diffiniad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NSPCC (2019)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methiant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ddiwallu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seicolegol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sylfaenol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Gall cam-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ddifrifol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hirhoedlog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mywyd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NSPCC (2019)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 math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meddygol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ddigwydd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person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oedran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(NSPCC, 2019)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arwyddion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waeth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Gallai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arwyddion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ymddangos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fudr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ymddangos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ganddo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ffrindiau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arwyddion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gefnogi’r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diogelwch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Daw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39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rym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ddioddefaint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gefnogi'r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adfer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Partïon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Gwladwriaethau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adferiad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seicolegol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ailintegreiddio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ddioddefwr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camfanteisio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gam-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artaith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wrthdaro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arfog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adferiad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ailintegreiddio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iechyd,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hunan-barch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urddas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(J A Robinson, 2012)</a:t>
            </a:r>
          </a:p>
          <a:p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flwyddyn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diweddu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31ain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2011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daeth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111,700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destun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dan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47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1989. (Harriet Ward, Rebecca Brown a David Westlake, 2012)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awdurdod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derbyn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efallai'n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dioddef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dan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47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gynnal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(Northamptonshire Safeguarding Children Partnership, Dim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gyfrifoldeb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rhyngasiantaethol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 dan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10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2004. (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tri.x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Lisa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Schlein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(2014) bod UNICEF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ddioddefwyr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rhyfel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all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Save the Children (dim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erchyllterau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rhyfel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amddiffyniad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Dyna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39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ceisio'i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Corinnr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May-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Chanhal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Hannah Roscoe (2018)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58,000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ddioddefwyr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chamdriniaeth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bod 6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miliwn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wedi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ddigartref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Mae 12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miliwn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wedi’u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hanafu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neu’n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dioddef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rhyfel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(Nick Danziger, dim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wedi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profi'r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Byddai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hwnnw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amyneddgar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hwnnw'n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gallant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ymddiried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gefnogi'r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ffonio'r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NSPCC neu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cysylltiad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cwnsler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6C2F5FE-E699-E042-A469-55E7C9ACC742}"/>
              </a:ext>
            </a:extLst>
          </p:cNvPr>
          <p:cNvSpPr/>
          <p:nvPr/>
        </p:nvSpPr>
        <p:spPr>
          <a:xfrm>
            <a:off x="0" y="5531924"/>
            <a:ext cx="12192000" cy="132079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1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sz="11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cloi</a:t>
            </a:r>
            <a:r>
              <a:rPr lang="en-GB" sz="11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23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cefnogi'r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anabl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 o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29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delio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amlygir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gomisiynydd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Cymru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am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pharch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urddas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Dywedodd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penderfyniadau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31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delio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hamdden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Cymru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cyfartal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gallant ac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wireddu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39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wedi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dioddef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esgeulustod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wedi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dioddef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rhyfel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dim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45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bob un </a:t>
            </a:r>
            <a:r>
              <a:rPr lang="en-GB" sz="1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45.</a:t>
            </a:r>
          </a:p>
        </p:txBody>
      </p:sp>
    </p:spTree>
    <p:extLst>
      <p:ext uri="{BB962C8B-B14F-4D97-AF65-F5344CB8AC3E}">
        <p14:creationId xmlns:p14="http://schemas.microsoft.com/office/powerpoint/2010/main" val="159310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A23733-D025-4D41-A8D9-2371673BB7CB}"/>
              </a:ext>
            </a:extLst>
          </p:cNvPr>
          <p:cNvSpPr txBox="1"/>
          <p:nvPr/>
        </p:nvSpPr>
        <p:spPr>
          <a:xfrm>
            <a:off x="1" y="0"/>
            <a:ext cx="12192000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Rhestr cyfeirnodi </a:t>
            </a:r>
            <a:endParaRPr lang="en-GB" sz="1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Action for Children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Support for disabled children and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yound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people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https://www.actionforchildren.org.uk/what-we-do/children-young-people/support-for-disabled-children/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Bryce-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Clegg,A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.(2019)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Susan Isaacs On Play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https://abcdoes.com/abc-does-a-blog/2019/04/27/susan-isaacs-on-play/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Cardiff University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Disability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http://sites.cardiff.ac.uk/childrens-social-care-law/other-resources/disability/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contact (dim dyddiad) </a:t>
            </a:r>
            <a:r>
              <a:rPr lang="en-GB" sz="1000" i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support in the early years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. Available at: https://www.contact.org.uk/advice-and-support/education-learning/support-in-the-early-years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Council for Disabled Children (2015)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Disabled Children and the Equality Act 2010 for Early Years.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https://councilfordisabledchildren.org.uk/help-resources/resources/disabled-children-and-equality-act-2010-early-years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 in Wales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Disability.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https://www.childreninwales.org.uk/our-work/disability/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 in Wales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Disability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https://www.childreninwales.org.uk/our-work/disability/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 (2017)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Right Way: A Children’s Rights Approach For Education In Wales.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https://www.childcomwales.org.uk/wp-content/uploads/2017/05/The-Right-Way-Education.pdf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accessed: 9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Children’s Play Policy Forum (2019)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play builds children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https://childrensplaypolicyforum.wordpress.com/play-builds-children/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Children’s play policy forum(dim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publications.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https://childrensplaypolicyforum.wordpress.com/publications/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Danzigner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N.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Children and War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http://www.redcross.int/EN/mag/magazine2003_3/4-9.html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David L, (2016)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Montessori Method.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 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https://www.learning-theories.com/montessori-method-montessori.html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Early years alliance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Special educational needs and disability (SEND)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https://www.eyalliance.org.uk/special-educational-needs-and-disability-send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First Discoverers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 Theories: Lev Vygotsky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https://www.firstdiscoverers.co.uk/lev-vygotsky-child-development-theories/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9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Future Generations Commissioner for Wales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Well-being of Future Generations (wales)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Act 2015.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https://futuregenerations.wales/about-us/future-generations-act/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(Accessed: 9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Gill, T.(2014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) The Play Return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http://www.playscotland.org/wp-content/uploads/The-Play-Return-A-review-of-the-wider-impact-of-play-initiatives1.pdf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7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Help if you have a disabled child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https://www.gov.uk/help-for-disabled-child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Lisa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Schlein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(2014)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UNICEF Says Children Main Victims of War.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https://www.voanews.com/world-news/middle-east-dont-use/unicef-says-children-main-victims-war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Llywodraeth Cymru (2014)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Wales- a Play Friendly Country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https://gov.wales/sites/default/files/publications/2019-07/wales-a-play-friendly-country.pdf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Llywodraeth Cymru (2015)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Foundation Phase Framework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2015.pdfhttps://gov.wales/sites/default/files/publications/2018-02/foundation-phase-framework-revised-2015.pdf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Llywodraeth Cymru (2015)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Foundation Phase Framework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Cardiff: department for Education and Skills.</a:t>
            </a:r>
          </a:p>
          <a:p>
            <a:r>
              <a:rPr lang="en-GB" sz="1000" dirty="0"/>
              <a:t> </a:t>
            </a:r>
          </a:p>
          <a:p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4279140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A9FD489-EA3E-8445-A3FC-EC32679825EF}"/>
              </a:ext>
            </a:extLst>
          </p:cNvPr>
          <p:cNvSpPr/>
          <p:nvPr/>
        </p:nvSpPr>
        <p:spPr>
          <a:xfrm>
            <a:off x="0" y="151179"/>
            <a:ext cx="12192000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Llywodraeth Cymru (2017)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Curriculum for Wales: overview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https://gov.wales/curriculum-wales-overview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9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May-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Chanal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C. and Roscoe, H. (2018)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Supporting children and young people after abuse and neglect.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https://www.scie.org.uk/news/opinions/therapeutic-interventions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(Accessed:12th May 2020) 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mencap (dim dyddiad)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childcare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https://www.mencap.org.uk/advice-and-support/children-and-young-people/childcare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Montessori Group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What is Montessori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?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https://www.montessori.org.uk/about-us/what-is-montessori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9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National Autistic Society (2016)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Obsession, repetitive behaviour and routines.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https://www.autism.org.uk/about/behaviour/obsessions-repetitive-routines.aspx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6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Northamptonshire Safeguarding Children Partnership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Child protection Enquiries- section 47 Children Act 1989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000" u="sng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://northamptonshirescb.proceduresonline.com/p_ch_protection_enq.html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NSPCC (2019)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Neglect.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https://www.nspcc.org.uk/what-is-child-abuse/types-of-abuse/neglect/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Ofsted (2012)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Protecting disabled children: thematic inspection.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https://www.gov.uk/government/publications/protecting-disabled-children-thematic-inspection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Play Wales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Children’s Play Policy Forum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https://www.playwales.org.uk/eng/playpolicyforum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Play Wales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inclusive Play- Disability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https://playwales.org.uk/eng/inclusion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Redshaw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EL. and Smith, HE. (2013)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Autism in Children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Innovait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7(8), pp. 493-501. DOI: 10.1177/175573801315453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Robinson, JA. (2012). ‘The right of child victims of armed conflict to reintegration and recovery’,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Potchefstroom Electronic Law Journal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15(1), pp. 46-101.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Sally Holland(2018)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Spotlight Report Article 31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https://www.childcomwales.org.uk/wp-content/uploads/2018/04/Play-FINAL.pdf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8th May 2020)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Save the children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War On Children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https://www.savethechildren.org.uk/what-we-do/child-protection/children-in-conflict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Scope (dim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social model of disability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https://www.scope.org.uk/about-us/social-model-of-disability/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Siencyn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SW (2010)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Sylfaen 3-7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Athroniaeth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Cymru Y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Sant,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Caerfyrddyn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Siraj- Blatchford, I. Sylva, K.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Muttock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S.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Gilden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R. Bell, D (2002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Reserching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effective pedagogy in the early years.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Norwich: Department of Educational Studies University of Oxford.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Trevarthen, C. Delafield-Butt, J. And Dunlop, AW. (2018)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Child's Curriculum: Working with the Natural Voices of Young Children.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Oxford University Press.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Tri.x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(2017)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https://www.workingtogetheronline.co.uk/chapters/chapter_one.html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May 2020)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UNCRC (1989)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 summary Of The UN Convention on the rights of the child.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https://downloads.unicef.org.uk/wp-content/uploads/2019/10/UNCRC_summary-1_1.pdf?_ga=2.71333914.881841133.1588849111-1980151414.1588849111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5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Ward, H. Brown, R. Westlake D. (2012) ‘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Safeguarding Babies and Very Young Children from Abuse and Neglect’.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London: Jessica Kingsley Publishers.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Waterford.org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(2020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) Activities, Teaching Strategies, and Resources for Teaching Children with Autism.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https://www.waterford.org/education/15-activities-teaching-strategies-and-resources-for-teaching-children-with-autism/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Accesse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6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3034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1817</TotalTime>
  <Words>2072</Words>
  <Application>Microsoft Macintosh PowerPoint</Application>
  <PresentationFormat>Widescreen</PresentationFormat>
  <Paragraphs>130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Morris</dc:creator>
  <cp:lastModifiedBy>Jessica Morris</cp:lastModifiedBy>
  <cp:revision>8</cp:revision>
  <dcterms:created xsi:type="dcterms:W3CDTF">2020-05-12T09:20:52Z</dcterms:created>
  <dcterms:modified xsi:type="dcterms:W3CDTF">2020-05-15T15:41:40Z</dcterms:modified>
</cp:coreProperties>
</file>