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6" r:id="rId4"/>
  </p:sldMasterIdLst>
  <p:sldIdLst>
    <p:sldId id="267" r:id="rId5"/>
    <p:sldId id="268" r:id="rId6"/>
    <p:sldId id="281" r:id="rId7"/>
    <p:sldId id="314" r:id="rId8"/>
    <p:sldId id="321" r:id="rId9"/>
    <p:sldId id="304" r:id="rId10"/>
    <p:sldId id="344" r:id="rId11"/>
    <p:sldId id="339" r:id="rId12"/>
    <p:sldId id="335" r:id="rId13"/>
    <p:sldId id="317" r:id="rId14"/>
    <p:sldId id="316" r:id="rId15"/>
    <p:sldId id="336" r:id="rId16"/>
    <p:sldId id="337" r:id="rId17"/>
    <p:sldId id="318" r:id="rId18"/>
    <p:sldId id="319" r:id="rId19"/>
    <p:sldId id="338" r:id="rId20"/>
    <p:sldId id="341" r:id="rId21"/>
    <p:sldId id="259" r:id="rId22"/>
    <p:sldId id="269" r:id="rId23"/>
    <p:sldId id="296" r:id="rId24"/>
    <p:sldId id="312" r:id="rId25"/>
    <p:sldId id="323" r:id="rId26"/>
    <p:sldId id="324" r:id="rId27"/>
    <p:sldId id="326" r:id="rId28"/>
    <p:sldId id="325" r:id="rId29"/>
    <p:sldId id="327" r:id="rId30"/>
    <p:sldId id="275" r:id="rId31"/>
    <p:sldId id="260" r:id="rId32"/>
    <p:sldId id="347" r:id="rId33"/>
    <p:sldId id="263" r:id="rId34"/>
    <p:sldId id="346" r:id="rId35"/>
    <p:sldId id="34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1" d="100"/>
          <a:sy n="81" d="100"/>
        </p:scale>
        <p:origin x="114" y="6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CD500-1527-497C-A8DA-B874D3761B9F}"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BFD010-3AE4-4A4E-AC2B-D81CF48FE417}">
      <dgm:prSet/>
      <dgm:spPr/>
      <dgm:t>
        <a:bodyPr/>
        <a:lstStyle/>
        <a:p>
          <a:pPr>
            <a:lnSpc>
              <a:spcPct val="100000"/>
            </a:lnSpc>
            <a:defRPr cap="all"/>
          </a:pPr>
          <a:r>
            <a:rPr lang="en-US" b="1"/>
            <a:t>Government Documents</a:t>
          </a:r>
        </a:p>
      </dgm:t>
    </dgm:pt>
    <dgm:pt modelId="{242BFEAD-1C83-41DD-BB72-0162BD94D1EA}" type="parTrans" cxnId="{4A098C2F-967F-48AD-BD74-5DAF0A4792BB}">
      <dgm:prSet/>
      <dgm:spPr/>
      <dgm:t>
        <a:bodyPr/>
        <a:lstStyle/>
        <a:p>
          <a:endParaRPr lang="en-US"/>
        </a:p>
      </dgm:t>
    </dgm:pt>
    <dgm:pt modelId="{20788848-B236-44CF-947C-6FEAC1BDB962}" type="sibTrans" cxnId="{4A098C2F-967F-48AD-BD74-5DAF0A4792BB}">
      <dgm:prSet/>
      <dgm:spPr/>
      <dgm:t>
        <a:bodyPr/>
        <a:lstStyle/>
        <a:p>
          <a:endParaRPr lang="en-US"/>
        </a:p>
      </dgm:t>
    </dgm:pt>
    <dgm:pt modelId="{4151C2CC-F169-427A-9444-7DC10232E921}">
      <dgm:prSet/>
      <dgm:spPr/>
      <dgm:t>
        <a:bodyPr/>
        <a:lstStyle/>
        <a:p>
          <a:pPr>
            <a:lnSpc>
              <a:spcPct val="100000"/>
            </a:lnSpc>
            <a:defRPr cap="all"/>
          </a:pPr>
          <a:r>
            <a:rPr lang="en-US" b="1"/>
            <a:t>Books</a:t>
          </a:r>
        </a:p>
      </dgm:t>
    </dgm:pt>
    <dgm:pt modelId="{AF4CB31B-F6CF-47ED-8246-8213BAF0582B}" type="parTrans" cxnId="{B2B95B5E-8A3F-4534-90DD-A7EA541B8007}">
      <dgm:prSet/>
      <dgm:spPr/>
      <dgm:t>
        <a:bodyPr/>
        <a:lstStyle/>
        <a:p>
          <a:endParaRPr lang="en-US"/>
        </a:p>
      </dgm:t>
    </dgm:pt>
    <dgm:pt modelId="{1227C963-CB86-4F20-96E1-EB46064D4BF3}" type="sibTrans" cxnId="{B2B95B5E-8A3F-4534-90DD-A7EA541B8007}">
      <dgm:prSet/>
      <dgm:spPr/>
      <dgm:t>
        <a:bodyPr/>
        <a:lstStyle/>
        <a:p>
          <a:endParaRPr lang="en-US"/>
        </a:p>
      </dgm:t>
    </dgm:pt>
    <dgm:pt modelId="{D1B3F2D4-E3CC-4CEA-A5ED-1A69D0CC7A01}">
      <dgm:prSet/>
      <dgm:spPr/>
      <dgm:t>
        <a:bodyPr/>
        <a:lstStyle/>
        <a:p>
          <a:pPr>
            <a:lnSpc>
              <a:spcPct val="100000"/>
            </a:lnSpc>
            <a:defRPr cap="all"/>
          </a:pPr>
          <a:r>
            <a:rPr lang="en-US" b="1"/>
            <a:t>Journals</a:t>
          </a:r>
        </a:p>
      </dgm:t>
    </dgm:pt>
    <dgm:pt modelId="{82F01283-8E4D-4DA5-9D62-262E32D3D876}" type="parTrans" cxnId="{40C79A43-FF18-4113-A765-4F628DCF6BA7}">
      <dgm:prSet/>
      <dgm:spPr/>
      <dgm:t>
        <a:bodyPr/>
        <a:lstStyle/>
        <a:p>
          <a:endParaRPr lang="en-US"/>
        </a:p>
      </dgm:t>
    </dgm:pt>
    <dgm:pt modelId="{875D9135-D901-467A-AADB-925CA83455C2}" type="sibTrans" cxnId="{40C79A43-FF18-4113-A765-4F628DCF6BA7}">
      <dgm:prSet/>
      <dgm:spPr/>
      <dgm:t>
        <a:bodyPr/>
        <a:lstStyle/>
        <a:p>
          <a:endParaRPr lang="en-US"/>
        </a:p>
      </dgm:t>
    </dgm:pt>
    <dgm:pt modelId="{FDE3E482-EE8B-43D3-8F2C-193E00B7D002}">
      <dgm:prSet/>
      <dgm:spPr/>
      <dgm:t>
        <a:bodyPr/>
        <a:lstStyle/>
        <a:p>
          <a:pPr>
            <a:lnSpc>
              <a:spcPct val="100000"/>
            </a:lnSpc>
            <a:defRPr cap="all"/>
          </a:pPr>
          <a:r>
            <a:rPr lang="en-US" b="1"/>
            <a:t>Articles</a:t>
          </a:r>
        </a:p>
      </dgm:t>
    </dgm:pt>
    <dgm:pt modelId="{F5D02C11-02A9-401E-8514-BA636193330D}" type="parTrans" cxnId="{465B42E6-6828-49F8-BDF5-2112760E1E86}">
      <dgm:prSet/>
      <dgm:spPr/>
      <dgm:t>
        <a:bodyPr/>
        <a:lstStyle/>
        <a:p>
          <a:endParaRPr lang="en-US"/>
        </a:p>
      </dgm:t>
    </dgm:pt>
    <dgm:pt modelId="{69785A94-618C-4662-9660-EE4EF61B4467}" type="sibTrans" cxnId="{465B42E6-6828-49F8-BDF5-2112760E1E86}">
      <dgm:prSet/>
      <dgm:spPr/>
      <dgm:t>
        <a:bodyPr/>
        <a:lstStyle/>
        <a:p>
          <a:endParaRPr lang="en-US"/>
        </a:p>
      </dgm:t>
    </dgm:pt>
    <dgm:pt modelId="{C2A22781-44B8-43FE-AEA3-2200B0B0EC46}">
      <dgm:prSet/>
      <dgm:spPr/>
      <dgm:t>
        <a:bodyPr/>
        <a:lstStyle/>
        <a:p>
          <a:pPr>
            <a:lnSpc>
              <a:spcPct val="100000"/>
            </a:lnSpc>
            <a:defRPr cap="all"/>
          </a:pPr>
          <a:r>
            <a:rPr lang="en-US" b="1"/>
            <a:t>Case Studies</a:t>
          </a:r>
        </a:p>
      </dgm:t>
    </dgm:pt>
    <dgm:pt modelId="{A68748CF-30F1-4290-84BD-24E95F3EC913}" type="parTrans" cxnId="{CD220108-A755-43C3-B5EF-D3498CD91844}">
      <dgm:prSet/>
      <dgm:spPr/>
      <dgm:t>
        <a:bodyPr/>
        <a:lstStyle/>
        <a:p>
          <a:endParaRPr lang="en-US"/>
        </a:p>
      </dgm:t>
    </dgm:pt>
    <dgm:pt modelId="{E767DABB-50B0-4253-879B-AF414573AB54}" type="sibTrans" cxnId="{CD220108-A755-43C3-B5EF-D3498CD91844}">
      <dgm:prSet/>
      <dgm:spPr/>
      <dgm:t>
        <a:bodyPr/>
        <a:lstStyle/>
        <a:p>
          <a:endParaRPr lang="en-US"/>
        </a:p>
      </dgm:t>
    </dgm:pt>
    <dgm:pt modelId="{922B430F-65B1-4830-9908-DDFF0025890D}">
      <dgm:prSet/>
      <dgm:spPr/>
      <dgm:t>
        <a:bodyPr/>
        <a:lstStyle/>
        <a:p>
          <a:pPr>
            <a:lnSpc>
              <a:spcPct val="100000"/>
            </a:lnSpc>
            <a:defRPr cap="all"/>
          </a:pPr>
          <a:r>
            <a:rPr lang="en-US" b="1"/>
            <a:t>Videos</a:t>
          </a:r>
        </a:p>
      </dgm:t>
    </dgm:pt>
    <dgm:pt modelId="{E53FF62E-C058-4FCC-A784-EE9D8E67CE4D}" type="parTrans" cxnId="{0EE617BC-71A5-4479-B745-5257DAD4A468}">
      <dgm:prSet/>
      <dgm:spPr/>
      <dgm:t>
        <a:bodyPr/>
        <a:lstStyle/>
        <a:p>
          <a:endParaRPr lang="en-US"/>
        </a:p>
      </dgm:t>
    </dgm:pt>
    <dgm:pt modelId="{BC689ACB-8E45-4906-99FE-18779A77181E}" type="sibTrans" cxnId="{0EE617BC-71A5-4479-B745-5257DAD4A468}">
      <dgm:prSet/>
      <dgm:spPr/>
      <dgm:t>
        <a:bodyPr/>
        <a:lstStyle/>
        <a:p>
          <a:endParaRPr lang="en-US"/>
        </a:p>
      </dgm:t>
    </dgm:pt>
    <dgm:pt modelId="{6E14A73A-2514-4319-850D-4C19D2DE2D96}">
      <dgm:prSet/>
      <dgm:spPr/>
      <dgm:t>
        <a:bodyPr/>
        <a:lstStyle/>
        <a:p>
          <a:pPr>
            <a:lnSpc>
              <a:spcPct val="100000"/>
            </a:lnSpc>
            <a:defRPr cap="all"/>
          </a:pPr>
          <a:r>
            <a:rPr lang="en-US" b="1"/>
            <a:t>Interviews / Questionnaires</a:t>
          </a:r>
        </a:p>
      </dgm:t>
    </dgm:pt>
    <dgm:pt modelId="{86576988-CE86-4822-A2F8-DA6B63B2A37B}" type="parTrans" cxnId="{68EFD31E-1EDD-4898-8315-19B5B0998835}">
      <dgm:prSet/>
      <dgm:spPr/>
      <dgm:t>
        <a:bodyPr/>
        <a:lstStyle/>
        <a:p>
          <a:endParaRPr lang="en-US"/>
        </a:p>
      </dgm:t>
    </dgm:pt>
    <dgm:pt modelId="{7A49D6E5-BA58-431A-8C5D-F5341E858A1F}" type="sibTrans" cxnId="{68EFD31E-1EDD-4898-8315-19B5B0998835}">
      <dgm:prSet/>
      <dgm:spPr/>
      <dgm:t>
        <a:bodyPr/>
        <a:lstStyle/>
        <a:p>
          <a:endParaRPr lang="en-US"/>
        </a:p>
      </dgm:t>
    </dgm:pt>
    <dgm:pt modelId="{F7181D31-4895-4A92-99BA-A4B29D58E6B9}" type="pres">
      <dgm:prSet presAssocID="{523CD500-1527-497C-A8DA-B874D3761B9F}" presName="root" presStyleCnt="0">
        <dgm:presLayoutVars>
          <dgm:dir/>
          <dgm:resizeHandles val="exact"/>
        </dgm:presLayoutVars>
      </dgm:prSet>
      <dgm:spPr/>
    </dgm:pt>
    <dgm:pt modelId="{7712790E-C85B-4DF8-986A-F3F42CED7834}" type="pres">
      <dgm:prSet presAssocID="{62BFD010-3AE4-4A4E-AC2B-D81CF48FE417}" presName="compNode" presStyleCnt="0"/>
      <dgm:spPr/>
    </dgm:pt>
    <dgm:pt modelId="{AD821B33-CA43-43D5-A52F-CC11764ADECC}" type="pres">
      <dgm:prSet presAssocID="{62BFD010-3AE4-4A4E-AC2B-D81CF48FE417}" presName="iconBgRect" presStyleLbl="bgShp" presStyleIdx="0" presStyleCnt="7"/>
      <dgm:spPr>
        <a:prstGeom prst="round2DiagRect">
          <a:avLst>
            <a:gd name="adj1" fmla="val 29727"/>
            <a:gd name="adj2" fmla="val 0"/>
          </a:avLst>
        </a:prstGeom>
      </dgm:spPr>
    </dgm:pt>
    <dgm:pt modelId="{09B1A7D5-D08F-4A92-AB5C-C77401E13261}" type="pres">
      <dgm:prSet presAssocID="{62BFD010-3AE4-4A4E-AC2B-D81CF48FE41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ACE5211-0F3B-42D0-95D2-ACAA135ADEFD}" type="pres">
      <dgm:prSet presAssocID="{62BFD010-3AE4-4A4E-AC2B-D81CF48FE417}" presName="spaceRect" presStyleCnt="0"/>
      <dgm:spPr/>
    </dgm:pt>
    <dgm:pt modelId="{3D6E1FE9-F80F-4325-BAA0-04FA0BEF1DC5}" type="pres">
      <dgm:prSet presAssocID="{62BFD010-3AE4-4A4E-AC2B-D81CF48FE417}" presName="textRect" presStyleLbl="revTx" presStyleIdx="0" presStyleCnt="7">
        <dgm:presLayoutVars>
          <dgm:chMax val="1"/>
          <dgm:chPref val="1"/>
        </dgm:presLayoutVars>
      </dgm:prSet>
      <dgm:spPr/>
    </dgm:pt>
    <dgm:pt modelId="{EBB76F20-5905-41BD-B17A-5E8C1F678FDA}" type="pres">
      <dgm:prSet presAssocID="{20788848-B236-44CF-947C-6FEAC1BDB962}" presName="sibTrans" presStyleCnt="0"/>
      <dgm:spPr/>
    </dgm:pt>
    <dgm:pt modelId="{27B02BC4-00BE-439F-B4ED-280FCBDFAC1E}" type="pres">
      <dgm:prSet presAssocID="{4151C2CC-F169-427A-9444-7DC10232E921}" presName="compNode" presStyleCnt="0"/>
      <dgm:spPr/>
    </dgm:pt>
    <dgm:pt modelId="{5AFE9D7A-D1BA-46F3-9D1C-66C2F590D47F}" type="pres">
      <dgm:prSet presAssocID="{4151C2CC-F169-427A-9444-7DC10232E921}" presName="iconBgRect" presStyleLbl="bgShp" presStyleIdx="1" presStyleCnt="7"/>
      <dgm:spPr>
        <a:prstGeom prst="round2DiagRect">
          <a:avLst>
            <a:gd name="adj1" fmla="val 29727"/>
            <a:gd name="adj2" fmla="val 0"/>
          </a:avLst>
        </a:prstGeom>
      </dgm:spPr>
    </dgm:pt>
    <dgm:pt modelId="{90FA2918-3576-4FFA-8B32-566E476C4D1E}" type="pres">
      <dgm:prSet presAssocID="{4151C2CC-F169-427A-9444-7DC10232E92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237F969-A7C1-4BB9-B12A-B0223B146181}" type="pres">
      <dgm:prSet presAssocID="{4151C2CC-F169-427A-9444-7DC10232E921}" presName="spaceRect" presStyleCnt="0"/>
      <dgm:spPr/>
    </dgm:pt>
    <dgm:pt modelId="{3805E14E-5370-486B-8EAA-7ACA0E188CE7}" type="pres">
      <dgm:prSet presAssocID="{4151C2CC-F169-427A-9444-7DC10232E921}" presName="textRect" presStyleLbl="revTx" presStyleIdx="1" presStyleCnt="7">
        <dgm:presLayoutVars>
          <dgm:chMax val="1"/>
          <dgm:chPref val="1"/>
        </dgm:presLayoutVars>
      </dgm:prSet>
      <dgm:spPr/>
    </dgm:pt>
    <dgm:pt modelId="{D8C7855E-FCBA-44B3-874A-BA7BC9F6C85F}" type="pres">
      <dgm:prSet presAssocID="{1227C963-CB86-4F20-96E1-EB46064D4BF3}" presName="sibTrans" presStyleCnt="0"/>
      <dgm:spPr/>
    </dgm:pt>
    <dgm:pt modelId="{FA1FDEF7-4311-4BE0-8FB5-8168AFBF2D4D}" type="pres">
      <dgm:prSet presAssocID="{D1B3F2D4-E3CC-4CEA-A5ED-1A69D0CC7A01}" presName="compNode" presStyleCnt="0"/>
      <dgm:spPr/>
    </dgm:pt>
    <dgm:pt modelId="{2C662712-EF16-40AF-9118-39625E50E2C9}" type="pres">
      <dgm:prSet presAssocID="{D1B3F2D4-E3CC-4CEA-A5ED-1A69D0CC7A01}" presName="iconBgRect" presStyleLbl="bgShp" presStyleIdx="2" presStyleCnt="7"/>
      <dgm:spPr>
        <a:prstGeom prst="round2DiagRect">
          <a:avLst>
            <a:gd name="adj1" fmla="val 29727"/>
            <a:gd name="adj2" fmla="val 0"/>
          </a:avLst>
        </a:prstGeom>
      </dgm:spPr>
    </dgm:pt>
    <dgm:pt modelId="{254654CA-5785-4663-9B2D-65C2065412E4}" type="pres">
      <dgm:prSet presAssocID="{D1B3F2D4-E3CC-4CEA-A5ED-1A69D0CC7A0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E6FC6D9-77C8-4E9B-8262-1F3B1702377D}" type="pres">
      <dgm:prSet presAssocID="{D1B3F2D4-E3CC-4CEA-A5ED-1A69D0CC7A01}" presName="spaceRect" presStyleCnt="0"/>
      <dgm:spPr/>
    </dgm:pt>
    <dgm:pt modelId="{E609CFD3-9B38-440F-8195-27FCD644558B}" type="pres">
      <dgm:prSet presAssocID="{D1B3F2D4-E3CC-4CEA-A5ED-1A69D0CC7A01}" presName="textRect" presStyleLbl="revTx" presStyleIdx="2" presStyleCnt="7">
        <dgm:presLayoutVars>
          <dgm:chMax val="1"/>
          <dgm:chPref val="1"/>
        </dgm:presLayoutVars>
      </dgm:prSet>
      <dgm:spPr/>
    </dgm:pt>
    <dgm:pt modelId="{D9F1EE4C-5143-4879-A85A-31EAE41FD2B3}" type="pres">
      <dgm:prSet presAssocID="{875D9135-D901-467A-AADB-925CA83455C2}" presName="sibTrans" presStyleCnt="0"/>
      <dgm:spPr/>
    </dgm:pt>
    <dgm:pt modelId="{96C27E1D-9879-4BA0-821C-5BFF070A4780}" type="pres">
      <dgm:prSet presAssocID="{FDE3E482-EE8B-43D3-8F2C-193E00B7D002}" presName="compNode" presStyleCnt="0"/>
      <dgm:spPr/>
    </dgm:pt>
    <dgm:pt modelId="{FD530CB8-9E54-47AB-895C-674DF86270AA}" type="pres">
      <dgm:prSet presAssocID="{FDE3E482-EE8B-43D3-8F2C-193E00B7D002}" presName="iconBgRect" presStyleLbl="bgShp" presStyleIdx="3" presStyleCnt="7"/>
      <dgm:spPr>
        <a:prstGeom prst="round2DiagRect">
          <a:avLst>
            <a:gd name="adj1" fmla="val 29727"/>
            <a:gd name="adj2" fmla="val 0"/>
          </a:avLst>
        </a:prstGeom>
      </dgm:spPr>
    </dgm:pt>
    <dgm:pt modelId="{C240A6EA-EC0D-4612-8D6E-BD19477B1734}" type="pres">
      <dgm:prSet presAssocID="{FDE3E482-EE8B-43D3-8F2C-193E00B7D00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E4901F3E-27BB-4C93-BF82-1F29FC18FFAD}" type="pres">
      <dgm:prSet presAssocID="{FDE3E482-EE8B-43D3-8F2C-193E00B7D002}" presName="spaceRect" presStyleCnt="0"/>
      <dgm:spPr/>
    </dgm:pt>
    <dgm:pt modelId="{8D057A7F-1E4C-4DE3-9C01-E0FDA5E23FB8}" type="pres">
      <dgm:prSet presAssocID="{FDE3E482-EE8B-43D3-8F2C-193E00B7D002}" presName="textRect" presStyleLbl="revTx" presStyleIdx="3" presStyleCnt="7">
        <dgm:presLayoutVars>
          <dgm:chMax val="1"/>
          <dgm:chPref val="1"/>
        </dgm:presLayoutVars>
      </dgm:prSet>
      <dgm:spPr/>
    </dgm:pt>
    <dgm:pt modelId="{512E30A6-A354-4EBB-95BE-B1793DD9285C}" type="pres">
      <dgm:prSet presAssocID="{69785A94-618C-4662-9660-EE4EF61B4467}" presName="sibTrans" presStyleCnt="0"/>
      <dgm:spPr/>
    </dgm:pt>
    <dgm:pt modelId="{F3851BE1-1ED6-4E28-A265-0CE818D08F96}" type="pres">
      <dgm:prSet presAssocID="{C2A22781-44B8-43FE-AEA3-2200B0B0EC46}" presName="compNode" presStyleCnt="0"/>
      <dgm:spPr/>
    </dgm:pt>
    <dgm:pt modelId="{DF03EEE5-207C-4F43-A6AD-0C617FCB384A}" type="pres">
      <dgm:prSet presAssocID="{C2A22781-44B8-43FE-AEA3-2200B0B0EC46}" presName="iconBgRect" presStyleLbl="bgShp" presStyleIdx="4" presStyleCnt="7"/>
      <dgm:spPr>
        <a:prstGeom prst="round2DiagRect">
          <a:avLst>
            <a:gd name="adj1" fmla="val 29727"/>
            <a:gd name="adj2" fmla="val 0"/>
          </a:avLst>
        </a:prstGeom>
      </dgm:spPr>
    </dgm:pt>
    <dgm:pt modelId="{A12D15B9-1CFB-488A-B4A3-207F9C5B6960}" type="pres">
      <dgm:prSet presAssocID="{C2A22781-44B8-43FE-AEA3-2200B0B0EC4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7CE24A89-0671-4F91-91D3-CD2A85C965FC}" type="pres">
      <dgm:prSet presAssocID="{C2A22781-44B8-43FE-AEA3-2200B0B0EC46}" presName="spaceRect" presStyleCnt="0"/>
      <dgm:spPr/>
    </dgm:pt>
    <dgm:pt modelId="{F9D5CC7D-F0AD-4063-A37E-11518677FEF5}" type="pres">
      <dgm:prSet presAssocID="{C2A22781-44B8-43FE-AEA3-2200B0B0EC46}" presName="textRect" presStyleLbl="revTx" presStyleIdx="4" presStyleCnt="7">
        <dgm:presLayoutVars>
          <dgm:chMax val="1"/>
          <dgm:chPref val="1"/>
        </dgm:presLayoutVars>
      </dgm:prSet>
      <dgm:spPr/>
    </dgm:pt>
    <dgm:pt modelId="{19D9C126-8A84-4C3F-BFFE-FBA78084CDFC}" type="pres">
      <dgm:prSet presAssocID="{E767DABB-50B0-4253-879B-AF414573AB54}" presName="sibTrans" presStyleCnt="0"/>
      <dgm:spPr/>
    </dgm:pt>
    <dgm:pt modelId="{CFE6571C-5651-4079-A810-47B0C096985A}" type="pres">
      <dgm:prSet presAssocID="{922B430F-65B1-4830-9908-DDFF0025890D}" presName="compNode" presStyleCnt="0"/>
      <dgm:spPr/>
    </dgm:pt>
    <dgm:pt modelId="{C51F3E32-8DC7-4F3E-B36F-3864CBC7471B}" type="pres">
      <dgm:prSet presAssocID="{922B430F-65B1-4830-9908-DDFF0025890D}" presName="iconBgRect" presStyleLbl="bgShp" presStyleIdx="5" presStyleCnt="7"/>
      <dgm:spPr>
        <a:prstGeom prst="round2DiagRect">
          <a:avLst>
            <a:gd name="adj1" fmla="val 29727"/>
            <a:gd name="adj2" fmla="val 0"/>
          </a:avLst>
        </a:prstGeom>
      </dgm:spPr>
    </dgm:pt>
    <dgm:pt modelId="{89EE14A1-A0A1-4A7C-B0A8-51C4A513A591}" type="pres">
      <dgm:prSet presAssocID="{922B430F-65B1-4830-9908-DDFF0025890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pper board"/>
        </a:ext>
      </dgm:extLst>
    </dgm:pt>
    <dgm:pt modelId="{F2A4D50C-3F90-4CB2-9C0D-18236119ACA8}" type="pres">
      <dgm:prSet presAssocID="{922B430F-65B1-4830-9908-DDFF0025890D}" presName="spaceRect" presStyleCnt="0"/>
      <dgm:spPr/>
    </dgm:pt>
    <dgm:pt modelId="{382845CB-15A6-486A-99F8-890972B8D31C}" type="pres">
      <dgm:prSet presAssocID="{922B430F-65B1-4830-9908-DDFF0025890D}" presName="textRect" presStyleLbl="revTx" presStyleIdx="5" presStyleCnt="7">
        <dgm:presLayoutVars>
          <dgm:chMax val="1"/>
          <dgm:chPref val="1"/>
        </dgm:presLayoutVars>
      </dgm:prSet>
      <dgm:spPr/>
    </dgm:pt>
    <dgm:pt modelId="{AFA28610-625E-45E6-BC2A-B7138FBEA40C}" type="pres">
      <dgm:prSet presAssocID="{BC689ACB-8E45-4906-99FE-18779A77181E}" presName="sibTrans" presStyleCnt="0"/>
      <dgm:spPr/>
    </dgm:pt>
    <dgm:pt modelId="{4DF58B56-8852-4E93-90C2-09BCD842037C}" type="pres">
      <dgm:prSet presAssocID="{6E14A73A-2514-4319-850D-4C19D2DE2D96}" presName="compNode" presStyleCnt="0"/>
      <dgm:spPr/>
    </dgm:pt>
    <dgm:pt modelId="{1C9BEC3E-A16A-4FFB-8ACA-644A119EFD06}" type="pres">
      <dgm:prSet presAssocID="{6E14A73A-2514-4319-850D-4C19D2DE2D96}" presName="iconBgRect" presStyleLbl="bgShp" presStyleIdx="6" presStyleCnt="7"/>
      <dgm:spPr>
        <a:prstGeom prst="round2DiagRect">
          <a:avLst>
            <a:gd name="adj1" fmla="val 29727"/>
            <a:gd name="adj2" fmla="val 0"/>
          </a:avLst>
        </a:prstGeom>
      </dgm:spPr>
    </dgm:pt>
    <dgm:pt modelId="{49F06857-A630-4F3A-AAAA-930D3E8D1E2B}" type="pres">
      <dgm:prSet presAssocID="{6E14A73A-2514-4319-850D-4C19D2DE2D9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CF498272-AF77-414A-87B2-D9CFE5C38131}" type="pres">
      <dgm:prSet presAssocID="{6E14A73A-2514-4319-850D-4C19D2DE2D96}" presName="spaceRect" presStyleCnt="0"/>
      <dgm:spPr/>
    </dgm:pt>
    <dgm:pt modelId="{8B6AD7CD-55AC-4394-ABF0-44E8821B51A8}" type="pres">
      <dgm:prSet presAssocID="{6E14A73A-2514-4319-850D-4C19D2DE2D96}" presName="textRect" presStyleLbl="revTx" presStyleIdx="6" presStyleCnt="7">
        <dgm:presLayoutVars>
          <dgm:chMax val="1"/>
          <dgm:chPref val="1"/>
        </dgm:presLayoutVars>
      </dgm:prSet>
      <dgm:spPr/>
    </dgm:pt>
  </dgm:ptLst>
  <dgm:cxnLst>
    <dgm:cxn modelId="{CD220108-A755-43C3-B5EF-D3498CD91844}" srcId="{523CD500-1527-497C-A8DA-B874D3761B9F}" destId="{C2A22781-44B8-43FE-AEA3-2200B0B0EC46}" srcOrd="4" destOrd="0" parTransId="{A68748CF-30F1-4290-84BD-24E95F3EC913}" sibTransId="{E767DABB-50B0-4253-879B-AF414573AB54}"/>
    <dgm:cxn modelId="{F959A911-5AC8-47D2-872C-BC49382048AA}" type="presOf" srcId="{6E14A73A-2514-4319-850D-4C19D2DE2D96}" destId="{8B6AD7CD-55AC-4394-ABF0-44E8821B51A8}" srcOrd="0" destOrd="0" presId="urn:microsoft.com/office/officeart/2018/5/layout/IconLeafLabelList"/>
    <dgm:cxn modelId="{68EFD31E-1EDD-4898-8315-19B5B0998835}" srcId="{523CD500-1527-497C-A8DA-B874D3761B9F}" destId="{6E14A73A-2514-4319-850D-4C19D2DE2D96}" srcOrd="6" destOrd="0" parTransId="{86576988-CE86-4822-A2F8-DA6B63B2A37B}" sibTransId="{7A49D6E5-BA58-431A-8C5D-F5341E858A1F}"/>
    <dgm:cxn modelId="{4A098C2F-967F-48AD-BD74-5DAF0A4792BB}" srcId="{523CD500-1527-497C-A8DA-B874D3761B9F}" destId="{62BFD010-3AE4-4A4E-AC2B-D81CF48FE417}" srcOrd="0" destOrd="0" parTransId="{242BFEAD-1C83-41DD-BB72-0162BD94D1EA}" sibTransId="{20788848-B236-44CF-947C-6FEAC1BDB962}"/>
    <dgm:cxn modelId="{B2B95B5E-8A3F-4534-90DD-A7EA541B8007}" srcId="{523CD500-1527-497C-A8DA-B874D3761B9F}" destId="{4151C2CC-F169-427A-9444-7DC10232E921}" srcOrd="1" destOrd="0" parTransId="{AF4CB31B-F6CF-47ED-8246-8213BAF0582B}" sibTransId="{1227C963-CB86-4F20-96E1-EB46064D4BF3}"/>
    <dgm:cxn modelId="{40C79A43-FF18-4113-A765-4F628DCF6BA7}" srcId="{523CD500-1527-497C-A8DA-B874D3761B9F}" destId="{D1B3F2D4-E3CC-4CEA-A5ED-1A69D0CC7A01}" srcOrd="2" destOrd="0" parTransId="{82F01283-8E4D-4DA5-9D62-262E32D3D876}" sibTransId="{875D9135-D901-467A-AADB-925CA83455C2}"/>
    <dgm:cxn modelId="{13F14F87-5EAB-457C-82F9-E7C22B83EB67}" type="presOf" srcId="{4151C2CC-F169-427A-9444-7DC10232E921}" destId="{3805E14E-5370-486B-8EAA-7ACA0E188CE7}" srcOrd="0" destOrd="0" presId="urn:microsoft.com/office/officeart/2018/5/layout/IconLeafLabelList"/>
    <dgm:cxn modelId="{0C985D91-5B79-40F6-9C8F-4F3A56751392}" type="presOf" srcId="{62BFD010-3AE4-4A4E-AC2B-D81CF48FE417}" destId="{3D6E1FE9-F80F-4325-BAA0-04FA0BEF1DC5}" srcOrd="0" destOrd="0" presId="urn:microsoft.com/office/officeart/2018/5/layout/IconLeafLabelList"/>
    <dgm:cxn modelId="{F59962A7-765B-4423-B062-0F7E6EA59E99}" type="presOf" srcId="{523CD500-1527-497C-A8DA-B874D3761B9F}" destId="{F7181D31-4895-4A92-99BA-A4B29D58E6B9}" srcOrd="0" destOrd="0" presId="urn:microsoft.com/office/officeart/2018/5/layout/IconLeafLabelList"/>
    <dgm:cxn modelId="{0EE617BC-71A5-4479-B745-5257DAD4A468}" srcId="{523CD500-1527-497C-A8DA-B874D3761B9F}" destId="{922B430F-65B1-4830-9908-DDFF0025890D}" srcOrd="5" destOrd="0" parTransId="{E53FF62E-C058-4FCC-A784-EE9D8E67CE4D}" sibTransId="{BC689ACB-8E45-4906-99FE-18779A77181E}"/>
    <dgm:cxn modelId="{B6A4CFC0-EF9D-4EFA-8224-807E40427C15}" type="presOf" srcId="{C2A22781-44B8-43FE-AEA3-2200B0B0EC46}" destId="{F9D5CC7D-F0AD-4063-A37E-11518677FEF5}" srcOrd="0" destOrd="0" presId="urn:microsoft.com/office/officeart/2018/5/layout/IconLeafLabelList"/>
    <dgm:cxn modelId="{09DE1ECC-62B3-4923-9419-18DE25D68177}" type="presOf" srcId="{FDE3E482-EE8B-43D3-8F2C-193E00B7D002}" destId="{8D057A7F-1E4C-4DE3-9C01-E0FDA5E23FB8}" srcOrd="0" destOrd="0" presId="urn:microsoft.com/office/officeart/2018/5/layout/IconLeafLabelList"/>
    <dgm:cxn modelId="{465B42E6-6828-49F8-BDF5-2112760E1E86}" srcId="{523CD500-1527-497C-A8DA-B874D3761B9F}" destId="{FDE3E482-EE8B-43D3-8F2C-193E00B7D002}" srcOrd="3" destOrd="0" parTransId="{F5D02C11-02A9-401E-8514-BA636193330D}" sibTransId="{69785A94-618C-4662-9660-EE4EF61B4467}"/>
    <dgm:cxn modelId="{7F68F2ED-26D8-432A-82E4-3E4A79D7D82F}" type="presOf" srcId="{D1B3F2D4-E3CC-4CEA-A5ED-1A69D0CC7A01}" destId="{E609CFD3-9B38-440F-8195-27FCD644558B}" srcOrd="0" destOrd="0" presId="urn:microsoft.com/office/officeart/2018/5/layout/IconLeafLabelList"/>
    <dgm:cxn modelId="{200EDEF5-ED62-4DCC-A1AE-E7A3C97BF7DA}" type="presOf" srcId="{922B430F-65B1-4830-9908-DDFF0025890D}" destId="{382845CB-15A6-486A-99F8-890972B8D31C}" srcOrd="0" destOrd="0" presId="urn:microsoft.com/office/officeart/2018/5/layout/IconLeafLabelList"/>
    <dgm:cxn modelId="{1A57FA75-D0B6-4FB0-A600-0E0D6ABDB70A}" type="presParOf" srcId="{F7181D31-4895-4A92-99BA-A4B29D58E6B9}" destId="{7712790E-C85B-4DF8-986A-F3F42CED7834}" srcOrd="0" destOrd="0" presId="urn:microsoft.com/office/officeart/2018/5/layout/IconLeafLabelList"/>
    <dgm:cxn modelId="{C73141B4-92E7-4A53-9020-B906238B1CBE}" type="presParOf" srcId="{7712790E-C85B-4DF8-986A-F3F42CED7834}" destId="{AD821B33-CA43-43D5-A52F-CC11764ADECC}" srcOrd="0" destOrd="0" presId="urn:microsoft.com/office/officeart/2018/5/layout/IconLeafLabelList"/>
    <dgm:cxn modelId="{7370C591-3D20-4C5B-9D7F-CBCD29F0F92C}" type="presParOf" srcId="{7712790E-C85B-4DF8-986A-F3F42CED7834}" destId="{09B1A7D5-D08F-4A92-AB5C-C77401E13261}" srcOrd="1" destOrd="0" presId="urn:microsoft.com/office/officeart/2018/5/layout/IconLeafLabelList"/>
    <dgm:cxn modelId="{A7019362-CCFD-435C-9731-E3DEC3446430}" type="presParOf" srcId="{7712790E-C85B-4DF8-986A-F3F42CED7834}" destId="{7ACE5211-0F3B-42D0-95D2-ACAA135ADEFD}" srcOrd="2" destOrd="0" presId="urn:microsoft.com/office/officeart/2018/5/layout/IconLeafLabelList"/>
    <dgm:cxn modelId="{62945AC4-5AE6-449B-8192-D25BE0386D2A}" type="presParOf" srcId="{7712790E-C85B-4DF8-986A-F3F42CED7834}" destId="{3D6E1FE9-F80F-4325-BAA0-04FA0BEF1DC5}" srcOrd="3" destOrd="0" presId="urn:microsoft.com/office/officeart/2018/5/layout/IconLeafLabelList"/>
    <dgm:cxn modelId="{E9F92322-CAB6-4B6A-B7A2-2763C04787FE}" type="presParOf" srcId="{F7181D31-4895-4A92-99BA-A4B29D58E6B9}" destId="{EBB76F20-5905-41BD-B17A-5E8C1F678FDA}" srcOrd="1" destOrd="0" presId="urn:microsoft.com/office/officeart/2018/5/layout/IconLeafLabelList"/>
    <dgm:cxn modelId="{D3F439AC-D083-4D35-99FA-678A6DA3716E}" type="presParOf" srcId="{F7181D31-4895-4A92-99BA-A4B29D58E6B9}" destId="{27B02BC4-00BE-439F-B4ED-280FCBDFAC1E}" srcOrd="2" destOrd="0" presId="urn:microsoft.com/office/officeart/2018/5/layout/IconLeafLabelList"/>
    <dgm:cxn modelId="{704CFDD8-1C8F-4A55-B527-C9B8B0B9AE18}" type="presParOf" srcId="{27B02BC4-00BE-439F-B4ED-280FCBDFAC1E}" destId="{5AFE9D7A-D1BA-46F3-9D1C-66C2F590D47F}" srcOrd="0" destOrd="0" presId="urn:microsoft.com/office/officeart/2018/5/layout/IconLeafLabelList"/>
    <dgm:cxn modelId="{EEB53DB6-DC57-4BD8-ADCF-69F513720AD5}" type="presParOf" srcId="{27B02BC4-00BE-439F-B4ED-280FCBDFAC1E}" destId="{90FA2918-3576-4FFA-8B32-566E476C4D1E}" srcOrd="1" destOrd="0" presId="urn:microsoft.com/office/officeart/2018/5/layout/IconLeafLabelList"/>
    <dgm:cxn modelId="{2C3C5923-60F6-48A6-B0F8-DF06846B353E}" type="presParOf" srcId="{27B02BC4-00BE-439F-B4ED-280FCBDFAC1E}" destId="{3237F969-A7C1-4BB9-B12A-B0223B146181}" srcOrd="2" destOrd="0" presId="urn:microsoft.com/office/officeart/2018/5/layout/IconLeafLabelList"/>
    <dgm:cxn modelId="{16DC578E-980C-4E38-AD76-C394EB5F1AE3}" type="presParOf" srcId="{27B02BC4-00BE-439F-B4ED-280FCBDFAC1E}" destId="{3805E14E-5370-486B-8EAA-7ACA0E188CE7}" srcOrd="3" destOrd="0" presId="urn:microsoft.com/office/officeart/2018/5/layout/IconLeafLabelList"/>
    <dgm:cxn modelId="{38624070-B896-4811-92D2-EA48A9302281}" type="presParOf" srcId="{F7181D31-4895-4A92-99BA-A4B29D58E6B9}" destId="{D8C7855E-FCBA-44B3-874A-BA7BC9F6C85F}" srcOrd="3" destOrd="0" presId="urn:microsoft.com/office/officeart/2018/5/layout/IconLeafLabelList"/>
    <dgm:cxn modelId="{93890D74-36BD-4713-8D0F-2734F82AAE09}" type="presParOf" srcId="{F7181D31-4895-4A92-99BA-A4B29D58E6B9}" destId="{FA1FDEF7-4311-4BE0-8FB5-8168AFBF2D4D}" srcOrd="4" destOrd="0" presId="urn:microsoft.com/office/officeart/2018/5/layout/IconLeafLabelList"/>
    <dgm:cxn modelId="{4E97A0A5-ACB4-42A2-AC4F-9D464F39F799}" type="presParOf" srcId="{FA1FDEF7-4311-4BE0-8FB5-8168AFBF2D4D}" destId="{2C662712-EF16-40AF-9118-39625E50E2C9}" srcOrd="0" destOrd="0" presId="urn:microsoft.com/office/officeart/2018/5/layout/IconLeafLabelList"/>
    <dgm:cxn modelId="{0A411890-BB2B-407E-B18B-53EAFF90D40B}" type="presParOf" srcId="{FA1FDEF7-4311-4BE0-8FB5-8168AFBF2D4D}" destId="{254654CA-5785-4663-9B2D-65C2065412E4}" srcOrd="1" destOrd="0" presId="urn:microsoft.com/office/officeart/2018/5/layout/IconLeafLabelList"/>
    <dgm:cxn modelId="{5BE3FA1C-FE31-472F-A759-FA1BAA060B8F}" type="presParOf" srcId="{FA1FDEF7-4311-4BE0-8FB5-8168AFBF2D4D}" destId="{1E6FC6D9-77C8-4E9B-8262-1F3B1702377D}" srcOrd="2" destOrd="0" presId="urn:microsoft.com/office/officeart/2018/5/layout/IconLeafLabelList"/>
    <dgm:cxn modelId="{2EFB7430-B3AB-4BB1-B9A0-69092D5950ED}" type="presParOf" srcId="{FA1FDEF7-4311-4BE0-8FB5-8168AFBF2D4D}" destId="{E609CFD3-9B38-440F-8195-27FCD644558B}" srcOrd="3" destOrd="0" presId="urn:microsoft.com/office/officeart/2018/5/layout/IconLeafLabelList"/>
    <dgm:cxn modelId="{C8913E76-1FC1-4286-8557-C2A373EF4074}" type="presParOf" srcId="{F7181D31-4895-4A92-99BA-A4B29D58E6B9}" destId="{D9F1EE4C-5143-4879-A85A-31EAE41FD2B3}" srcOrd="5" destOrd="0" presId="urn:microsoft.com/office/officeart/2018/5/layout/IconLeafLabelList"/>
    <dgm:cxn modelId="{F023B196-BCFD-471F-84C7-F1272099612A}" type="presParOf" srcId="{F7181D31-4895-4A92-99BA-A4B29D58E6B9}" destId="{96C27E1D-9879-4BA0-821C-5BFF070A4780}" srcOrd="6" destOrd="0" presId="urn:microsoft.com/office/officeart/2018/5/layout/IconLeafLabelList"/>
    <dgm:cxn modelId="{B93A5EDA-2EA0-4A9E-9AF2-E59AC408E1F3}" type="presParOf" srcId="{96C27E1D-9879-4BA0-821C-5BFF070A4780}" destId="{FD530CB8-9E54-47AB-895C-674DF86270AA}" srcOrd="0" destOrd="0" presId="urn:microsoft.com/office/officeart/2018/5/layout/IconLeafLabelList"/>
    <dgm:cxn modelId="{24F6AC80-594B-4CAD-8A3F-BA773AB6CBC5}" type="presParOf" srcId="{96C27E1D-9879-4BA0-821C-5BFF070A4780}" destId="{C240A6EA-EC0D-4612-8D6E-BD19477B1734}" srcOrd="1" destOrd="0" presId="urn:microsoft.com/office/officeart/2018/5/layout/IconLeafLabelList"/>
    <dgm:cxn modelId="{1C1B14D4-B21C-483B-A1C0-C2DF838747EC}" type="presParOf" srcId="{96C27E1D-9879-4BA0-821C-5BFF070A4780}" destId="{E4901F3E-27BB-4C93-BF82-1F29FC18FFAD}" srcOrd="2" destOrd="0" presId="urn:microsoft.com/office/officeart/2018/5/layout/IconLeafLabelList"/>
    <dgm:cxn modelId="{928BB32F-CB05-4902-A97F-30F5C897F3F2}" type="presParOf" srcId="{96C27E1D-9879-4BA0-821C-5BFF070A4780}" destId="{8D057A7F-1E4C-4DE3-9C01-E0FDA5E23FB8}" srcOrd="3" destOrd="0" presId="urn:microsoft.com/office/officeart/2018/5/layout/IconLeafLabelList"/>
    <dgm:cxn modelId="{513BBE9E-ACE5-483E-8530-5A4F1207200B}" type="presParOf" srcId="{F7181D31-4895-4A92-99BA-A4B29D58E6B9}" destId="{512E30A6-A354-4EBB-95BE-B1793DD9285C}" srcOrd="7" destOrd="0" presId="urn:microsoft.com/office/officeart/2018/5/layout/IconLeafLabelList"/>
    <dgm:cxn modelId="{061A6053-F0AA-47FA-A0A5-383C952DCFE1}" type="presParOf" srcId="{F7181D31-4895-4A92-99BA-A4B29D58E6B9}" destId="{F3851BE1-1ED6-4E28-A265-0CE818D08F96}" srcOrd="8" destOrd="0" presId="urn:microsoft.com/office/officeart/2018/5/layout/IconLeafLabelList"/>
    <dgm:cxn modelId="{10360F1B-65B5-4F83-9E1C-68FE2B16B20B}" type="presParOf" srcId="{F3851BE1-1ED6-4E28-A265-0CE818D08F96}" destId="{DF03EEE5-207C-4F43-A6AD-0C617FCB384A}" srcOrd="0" destOrd="0" presId="urn:microsoft.com/office/officeart/2018/5/layout/IconLeafLabelList"/>
    <dgm:cxn modelId="{67FD53E0-7253-42BE-9EC3-7AD8D01D5020}" type="presParOf" srcId="{F3851BE1-1ED6-4E28-A265-0CE818D08F96}" destId="{A12D15B9-1CFB-488A-B4A3-207F9C5B6960}" srcOrd="1" destOrd="0" presId="urn:microsoft.com/office/officeart/2018/5/layout/IconLeafLabelList"/>
    <dgm:cxn modelId="{174160F9-D011-4FB7-879D-F22FC3EB4A05}" type="presParOf" srcId="{F3851BE1-1ED6-4E28-A265-0CE818D08F96}" destId="{7CE24A89-0671-4F91-91D3-CD2A85C965FC}" srcOrd="2" destOrd="0" presId="urn:microsoft.com/office/officeart/2018/5/layout/IconLeafLabelList"/>
    <dgm:cxn modelId="{F20CBAB6-5580-470C-8F83-20ACC38B5ADE}" type="presParOf" srcId="{F3851BE1-1ED6-4E28-A265-0CE818D08F96}" destId="{F9D5CC7D-F0AD-4063-A37E-11518677FEF5}" srcOrd="3" destOrd="0" presId="urn:microsoft.com/office/officeart/2018/5/layout/IconLeafLabelList"/>
    <dgm:cxn modelId="{22041B9D-98C5-46C3-B2EC-8FDBBA8104DF}" type="presParOf" srcId="{F7181D31-4895-4A92-99BA-A4B29D58E6B9}" destId="{19D9C126-8A84-4C3F-BFFE-FBA78084CDFC}" srcOrd="9" destOrd="0" presId="urn:microsoft.com/office/officeart/2018/5/layout/IconLeafLabelList"/>
    <dgm:cxn modelId="{60B00317-D1B5-44C4-8AF4-E5E13DFCB1A4}" type="presParOf" srcId="{F7181D31-4895-4A92-99BA-A4B29D58E6B9}" destId="{CFE6571C-5651-4079-A810-47B0C096985A}" srcOrd="10" destOrd="0" presId="urn:microsoft.com/office/officeart/2018/5/layout/IconLeafLabelList"/>
    <dgm:cxn modelId="{69C24461-EA23-427C-AFA9-57CFDF4CE06B}" type="presParOf" srcId="{CFE6571C-5651-4079-A810-47B0C096985A}" destId="{C51F3E32-8DC7-4F3E-B36F-3864CBC7471B}" srcOrd="0" destOrd="0" presId="urn:microsoft.com/office/officeart/2018/5/layout/IconLeafLabelList"/>
    <dgm:cxn modelId="{919E9E9B-4A19-4E52-B819-3965BE1880EA}" type="presParOf" srcId="{CFE6571C-5651-4079-A810-47B0C096985A}" destId="{89EE14A1-A0A1-4A7C-B0A8-51C4A513A591}" srcOrd="1" destOrd="0" presId="urn:microsoft.com/office/officeart/2018/5/layout/IconLeafLabelList"/>
    <dgm:cxn modelId="{E26B1DAA-497C-458D-A5FC-FDE9DBD3F323}" type="presParOf" srcId="{CFE6571C-5651-4079-A810-47B0C096985A}" destId="{F2A4D50C-3F90-4CB2-9C0D-18236119ACA8}" srcOrd="2" destOrd="0" presId="urn:microsoft.com/office/officeart/2018/5/layout/IconLeafLabelList"/>
    <dgm:cxn modelId="{54FC254A-5027-4E44-9E59-A20C661A8845}" type="presParOf" srcId="{CFE6571C-5651-4079-A810-47B0C096985A}" destId="{382845CB-15A6-486A-99F8-890972B8D31C}" srcOrd="3" destOrd="0" presId="urn:microsoft.com/office/officeart/2018/5/layout/IconLeafLabelList"/>
    <dgm:cxn modelId="{C08F7D50-82F0-48FD-B249-3FC54BD2E200}" type="presParOf" srcId="{F7181D31-4895-4A92-99BA-A4B29D58E6B9}" destId="{AFA28610-625E-45E6-BC2A-B7138FBEA40C}" srcOrd="11" destOrd="0" presId="urn:microsoft.com/office/officeart/2018/5/layout/IconLeafLabelList"/>
    <dgm:cxn modelId="{304A38AC-974A-4221-A8E5-9182CBEF16B4}" type="presParOf" srcId="{F7181D31-4895-4A92-99BA-A4B29D58E6B9}" destId="{4DF58B56-8852-4E93-90C2-09BCD842037C}" srcOrd="12" destOrd="0" presId="urn:microsoft.com/office/officeart/2018/5/layout/IconLeafLabelList"/>
    <dgm:cxn modelId="{7D6795A1-3E99-456A-A5C7-5F17ECCC12DD}" type="presParOf" srcId="{4DF58B56-8852-4E93-90C2-09BCD842037C}" destId="{1C9BEC3E-A16A-4FFB-8ACA-644A119EFD06}" srcOrd="0" destOrd="0" presId="urn:microsoft.com/office/officeart/2018/5/layout/IconLeafLabelList"/>
    <dgm:cxn modelId="{D33254F3-9ED8-489D-976B-48302EC77DDA}" type="presParOf" srcId="{4DF58B56-8852-4E93-90C2-09BCD842037C}" destId="{49F06857-A630-4F3A-AAAA-930D3E8D1E2B}" srcOrd="1" destOrd="0" presId="urn:microsoft.com/office/officeart/2018/5/layout/IconLeafLabelList"/>
    <dgm:cxn modelId="{BA264D79-55FD-4800-B166-6A2969B3DCB0}" type="presParOf" srcId="{4DF58B56-8852-4E93-90C2-09BCD842037C}" destId="{CF498272-AF77-414A-87B2-D9CFE5C38131}" srcOrd="2" destOrd="0" presId="urn:microsoft.com/office/officeart/2018/5/layout/IconLeafLabelList"/>
    <dgm:cxn modelId="{340D10F2-A68C-45D1-9B8F-928AB43A1363}" type="presParOf" srcId="{4DF58B56-8852-4E93-90C2-09BCD842037C}" destId="{8B6AD7CD-55AC-4394-ABF0-44E8821B51A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21B33-CA43-43D5-A52F-CC11764ADECC}">
      <dsp:nvSpPr>
        <dsp:cNvPr id="0" name=""/>
        <dsp:cNvSpPr/>
      </dsp:nvSpPr>
      <dsp:spPr>
        <a:xfrm>
          <a:off x="254782"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1A7D5-D08F-4A92-AB5C-C77401E13261}">
      <dsp:nvSpPr>
        <dsp:cNvPr id="0" name=""/>
        <dsp:cNvSpPr/>
      </dsp:nvSpPr>
      <dsp:spPr>
        <a:xfrm>
          <a:off x="424341" y="824421"/>
          <a:ext cx="456503" cy="4565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6E1FE9-F80F-4325-BAA0-04FA0BEF1DC5}">
      <dsp:nvSpPr>
        <dsp:cNvPr id="0" name=""/>
        <dsp:cNvSpPr/>
      </dsp:nvSpPr>
      <dsp:spPr>
        <a:xfrm>
          <a:off x="444"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Government Documents</a:t>
          </a:r>
        </a:p>
      </dsp:txBody>
      <dsp:txXfrm>
        <a:off x="444" y="1698300"/>
        <a:ext cx="1304296" cy="521718"/>
      </dsp:txXfrm>
    </dsp:sp>
    <dsp:sp modelId="{5AFE9D7A-D1BA-46F3-9D1C-66C2F590D47F}">
      <dsp:nvSpPr>
        <dsp:cNvPr id="0" name=""/>
        <dsp:cNvSpPr/>
      </dsp:nvSpPr>
      <dsp:spPr>
        <a:xfrm>
          <a:off x="1787331"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FA2918-3576-4FFA-8B32-566E476C4D1E}">
      <dsp:nvSpPr>
        <dsp:cNvPr id="0" name=""/>
        <dsp:cNvSpPr/>
      </dsp:nvSpPr>
      <dsp:spPr>
        <a:xfrm>
          <a:off x="1956889" y="824421"/>
          <a:ext cx="456503" cy="4565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05E14E-5370-486B-8EAA-7ACA0E188CE7}">
      <dsp:nvSpPr>
        <dsp:cNvPr id="0" name=""/>
        <dsp:cNvSpPr/>
      </dsp:nvSpPr>
      <dsp:spPr>
        <a:xfrm>
          <a:off x="1532993"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Books</a:t>
          </a:r>
        </a:p>
      </dsp:txBody>
      <dsp:txXfrm>
        <a:off x="1532993" y="1698300"/>
        <a:ext cx="1304296" cy="521718"/>
      </dsp:txXfrm>
    </dsp:sp>
    <dsp:sp modelId="{2C662712-EF16-40AF-9118-39625E50E2C9}">
      <dsp:nvSpPr>
        <dsp:cNvPr id="0" name=""/>
        <dsp:cNvSpPr/>
      </dsp:nvSpPr>
      <dsp:spPr>
        <a:xfrm>
          <a:off x="3319880"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654CA-5785-4663-9B2D-65C2065412E4}">
      <dsp:nvSpPr>
        <dsp:cNvPr id="0" name=""/>
        <dsp:cNvSpPr/>
      </dsp:nvSpPr>
      <dsp:spPr>
        <a:xfrm>
          <a:off x="3489438" y="824421"/>
          <a:ext cx="456503" cy="4565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09CFD3-9B38-440F-8195-27FCD644558B}">
      <dsp:nvSpPr>
        <dsp:cNvPr id="0" name=""/>
        <dsp:cNvSpPr/>
      </dsp:nvSpPr>
      <dsp:spPr>
        <a:xfrm>
          <a:off x="3065542"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Journals</a:t>
          </a:r>
        </a:p>
      </dsp:txBody>
      <dsp:txXfrm>
        <a:off x="3065542" y="1698300"/>
        <a:ext cx="1304296" cy="521718"/>
      </dsp:txXfrm>
    </dsp:sp>
    <dsp:sp modelId="{FD530CB8-9E54-47AB-895C-674DF86270AA}">
      <dsp:nvSpPr>
        <dsp:cNvPr id="0" name=""/>
        <dsp:cNvSpPr/>
      </dsp:nvSpPr>
      <dsp:spPr>
        <a:xfrm>
          <a:off x="4852428"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0A6EA-EC0D-4612-8D6E-BD19477B1734}">
      <dsp:nvSpPr>
        <dsp:cNvPr id="0" name=""/>
        <dsp:cNvSpPr/>
      </dsp:nvSpPr>
      <dsp:spPr>
        <a:xfrm>
          <a:off x="5021987" y="824421"/>
          <a:ext cx="456503" cy="4565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057A7F-1E4C-4DE3-9C01-E0FDA5E23FB8}">
      <dsp:nvSpPr>
        <dsp:cNvPr id="0" name=""/>
        <dsp:cNvSpPr/>
      </dsp:nvSpPr>
      <dsp:spPr>
        <a:xfrm>
          <a:off x="4598091"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Articles</a:t>
          </a:r>
        </a:p>
      </dsp:txBody>
      <dsp:txXfrm>
        <a:off x="4598091" y="1698300"/>
        <a:ext cx="1304296" cy="521718"/>
      </dsp:txXfrm>
    </dsp:sp>
    <dsp:sp modelId="{DF03EEE5-207C-4F43-A6AD-0C617FCB384A}">
      <dsp:nvSpPr>
        <dsp:cNvPr id="0" name=""/>
        <dsp:cNvSpPr/>
      </dsp:nvSpPr>
      <dsp:spPr>
        <a:xfrm>
          <a:off x="6384977"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D15B9-1CFB-488A-B4A3-207F9C5B6960}">
      <dsp:nvSpPr>
        <dsp:cNvPr id="0" name=""/>
        <dsp:cNvSpPr/>
      </dsp:nvSpPr>
      <dsp:spPr>
        <a:xfrm>
          <a:off x="6554536" y="824421"/>
          <a:ext cx="456503" cy="4565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D5CC7D-F0AD-4063-A37E-11518677FEF5}">
      <dsp:nvSpPr>
        <dsp:cNvPr id="0" name=""/>
        <dsp:cNvSpPr/>
      </dsp:nvSpPr>
      <dsp:spPr>
        <a:xfrm>
          <a:off x="6130639"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Case Studies</a:t>
          </a:r>
        </a:p>
      </dsp:txBody>
      <dsp:txXfrm>
        <a:off x="6130639" y="1698300"/>
        <a:ext cx="1304296" cy="521718"/>
      </dsp:txXfrm>
    </dsp:sp>
    <dsp:sp modelId="{C51F3E32-8DC7-4F3E-B36F-3864CBC7471B}">
      <dsp:nvSpPr>
        <dsp:cNvPr id="0" name=""/>
        <dsp:cNvSpPr/>
      </dsp:nvSpPr>
      <dsp:spPr>
        <a:xfrm>
          <a:off x="7917526"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E14A1-A0A1-4A7C-B0A8-51C4A513A591}">
      <dsp:nvSpPr>
        <dsp:cNvPr id="0" name=""/>
        <dsp:cNvSpPr/>
      </dsp:nvSpPr>
      <dsp:spPr>
        <a:xfrm>
          <a:off x="8087085" y="824421"/>
          <a:ext cx="456503" cy="4565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2845CB-15A6-486A-99F8-890972B8D31C}">
      <dsp:nvSpPr>
        <dsp:cNvPr id="0" name=""/>
        <dsp:cNvSpPr/>
      </dsp:nvSpPr>
      <dsp:spPr>
        <a:xfrm>
          <a:off x="7663188"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Videos</a:t>
          </a:r>
        </a:p>
      </dsp:txBody>
      <dsp:txXfrm>
        <a:off x="7663188" y="1698300"/>
        <a:ext cx="1304296" cy="521718"/>
      </dsp:txXfrm>
    </dsp:sp>
    <dsp:sp modelId="{1C9BEC3E-A16A-4FFB-8ACA-644A119EFD06}">
      <dsp:nvSpPr>
        <dsp:cNvPr id="0" name=""/>
        <dsp:cNvSpPr/>
      </dsp:nvSpPr>
      <dsp:spPr>
        <a:xfrm>
          <a:off x="9450075" y="654863"/>
          <a:ext cx="795621" cy="795621"/>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06857-A630-4F3A-AAAA-930D3E8D1E2B}">
      <dsp:nvSpPr>
        <dsp:cNvPr id="0" name=""/>
        <dsp:cNvSpPr/>
      </dsp:nvSpPr>
      <dsp:spPr>
        <a:xfrm>
          <a:off x="9619634" y="824421"/>
          <a:ext cx="456503" cy="45650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6AD7CD-55AC-4394-ABF0-44E8821B51A8}">
      <dsp:nvSpPr>
        <dsp:cNvPr id="0" name=""/>
        <dsp:cNvSpPr/>
      </dsp:nvSpPr>
      <dsp:spPr>
        <a:xfrm>
          <a:off x="9195737" y="169830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Interviews / Questionnaires</a:t>
          </a:r>
        </a:p>
      </dsp:txBody>
      <dsp:txXfrm>
        <a:off x="9195737" y="1698300"/>
        <a:ext cx="1304296" cy="521718"/>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1879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400102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6002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611337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8118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0435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2878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389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7754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4920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7398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625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7583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656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3899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3872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5022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75000"/>
            <a:lumOff val="25000"/>
          </a:schemeClr>
        </a:solidFill>
        <a:effectLst/>
      </p:bgPr>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59939419"/>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4038" r:id="rId12"/>
    <p:sldLayoutId id="2147484039" r:id="rId13"/>
    <p:sldLayoutId id="2147484040" r:id="rId14"/>
    <p:sldLayoutId id="2147484041" r:id="rId15"/>
    <p:sldLayoutId id="2147484042" r:id="rId16"/>
    <p:sldLayoutId id="214748404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8HPh4RoV63s?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z2bkbs00Z68#action=shar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bera.ac.uk/publication/ethical-guidelines-for-educational-research-2018" TargetMode="External"/><Relationship Id="rId2" Type="http://schemas.openxmlformats.org/officeDocument/2006/relationships/hyperlink" Target="https://files.eric.ed.gov/fulltext/EJ1126490.pdf" TargetMode="External"/><Relationship Id="rId1" Type="http://schemas.openxmlformats.org/officeDocument/2006/relationships/slideLayout" Target="../slideLayouts/slideLayout2.xml"/><Relationship Id="rId6" Type="http://schemas.openxmlformats.org/officeDocument/2006/relationships/hyperlink" Target="https://www.dur.ac.uk/education/undergraduate/ed_studies/" TargetMode="External"/><Relationship Id="rId5" Type="http://schemas.openxmlformats.org/officeDocument/2006/relationships/hyperlink" Target="http://www.csie.org.uk/inclusion/child-rights.shtml" TargetMode="External"/><Relationship Id="rId4" Type="http://schemas.openxmlformats.org/officeDocument/2006/relationships/hyperlink" Target="https://www.oxfordreference.com/view/10.1093/oi/authority.20110803121057612"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allfie.org.uk/definitions/what-is-inclusive-education/" TargetMode="External"/><Relationship Id="rId7" Type="http://schemas.openxmlformats.org/officeDocument/2006/relationships/hyperlink" Target="https://gov.wales/sites/default/files/consultations/2018-01/151216-inclusion-and-pupil-support-draft-guidance-en.pdf" TargetMode="External"/><Relationship Id="rId2" Type="http://schemas.openxmlformats.org/officeDocument/2006/relationships/hyperlink" Target="https://www.tes.com/lessons/btsPmtHP0zN5kg/an-overview-of-education-teaching-techniques-by-brigid-jeffrey-nadia-khoshaba"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8-09/additional-learning-needs-aln-transformation-programme-v2.pdf" TargetMode="External"/><Relationship Id="rId5" Type="http://schemas.openxmlformats.org/officeDocument/2006/relationships/hyperlink" Target="https://gov.wales/sites/default/files/publications/2018-03/special-educational-needs-code-of-practice-for-wales.pdf" TargetMode="External"/><Relationship Id="rId4" Type="http://schemas.openxmlformats.org/officeDocument/2006/relationships/hyperlink" Target="https://www.youtube.com/watch?v=8HPh4RoV63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z2bkbs00Z68#action=share" TargetMode="External"/><Relationship Id="rId2" Type="http://schemas.openxmlformats.org/officeDocument/2006/relationships/hyperlink" Target="https://gov.wales/sites/default/files/publications/2018-03/education-in-wales-our-national-mis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4" name="Picture 92">
            <a:extLst>
              <a:ext uri="{FF2B5EF4-FFF2-40B4-BE49-F238E27FC236}">
                <a16:creationId xmlns:a16="http://schemas.microsoft.com/office/drawing/2014/main" id="{612E5215-2D30-4674-B035-42B84CF4E7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25" name="Straight Connector 94">
            <a:extLst>
              <a:ext uri="{FF2B5EF4-FFF2-40B4-BE49-F238E27FC236}">
                <a16:creationId xmlns:a16="http://schemas.microsoft.com/office/drawing/2014/main" id="{B38567EC-BA84-4C6C-AC2C-E07382B10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126" name="Picture 96">
            <a:extLst>
              <a:ext uri="{FF2B5EF4-FFF2-40B4-BE49-F238E27FC236}">
                <a16:creationId xmlns:a16="http://schemas.microsoft.com/office/drawing/2014/main" id="{8B020E62-45F2-4FB1-9EB5-FB0EF322EB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0EC502DA-B314-429F-B76C-D6B29A49CF2E}"/>
              </a:ext>
            </a:extLst>
          </p:cNvPr>
          <p:cNvSpPr>
            <a:spLocks noGrp="1"/>
          </p:cNvSpPr>
          <p:nvPr>
            <p:ph type="title"/>
          </p:nvPr>
        </p:nvSpPr>
        <p:spPr>
          <a:xfrm>
            <a:off x="1102619" y="3760257"/>
            <a:ext cx="9989677" cy="1418630"/>
          </a:xfrm>
        </p:spPr>
        <p:txBody>
          <a:bodyPr vert="horz" lIns="91440" tIns="45720" rIns="91440" bIns="45720" rtlCol="0" anchor="b">
            <a:normAutofit/>
          </a:bodyPr>
          <a:lstStyle/>
          <a:p>
            <a:pPr>
              <a:lnSpc>
                <a:spcPct val="90000"/>
              </a:lnSpc>
            </a:pPr>
            <a:r>
              <a:rPr lang="en-US" sz="2200" b="1"/>
              <a:t>Lesley Martin</a:t>
            </a:r>
            <a:br>
              <a:rPr lang="en-US" sz="2200" b="1"/>
            </a:br>
            <a:r>
              <a:rPr lang="en-US" sz="2200" b="1"/>
              <a:t>Second Year Student</a:t>
            </a:r>
            <a:br>
              <a:rPr lang="en-US" sz="2200" b="1"/>
            </a:br>
            <a:r>
              <a:rPr lang="en-US" sz="2200" b="1"/>
              <a:t>BA (Hons) Education Studies</a:t>
            </a:r>
            <a:br>
              <a:rPr lang="en-US" sz="2200" b="1"/>
            </a:br>
            <a:r>
              <a:rPr lang="en-US" sz="2200" b="1"/>
              <a:t>UWTSD</a:t>
            </a:r>
          </a:p>
        </p:txBody>
      </p:sp>
      <p:sp>
        <p:nvSpPr>
          <p:cNvPr id="127" name="Rectangle 98">
            <a:extLst>
              <a:ext uri="{FF2B5EF4-FFF2-40B4-BE49-F238E27FC236}">
                <a16:creationId xmlns:a16="http://schemas.microsoft.com/office/drawing/2014/main" id="{E22631C6-0AC9-4AF4-BA18-C0B7F98DE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descr="A picture containing object, red, sign, sitting&#10;&#10;Description generated with very high confidence">
            <a:extLst>
              <a:ext uri="{FF2B5EF4-FFF2-40B4-BE49-F238E27FC236}">
                <a16:creationId xmlns:a16="http://schemas.microsoft.com/office/drawing/2014/main" id="{22D3ED0D-0536-4C89-BBB3-5A26F08BEB28}"/>
              </a:ext>
            </a:extLst>
          </p:cNvPr>
          <p:cNvPicPr>
            <a:picLocks noChangeAspect="1"/>
          </p:cNvPicPr>
          <p:nvPr/>
        </p:nvPicPr>
        <p:blipFill rotWithShape="1">
          <a:blip r:embed="rId4"/>
          <a:srcRect t="49468" r="1" b="23470"/>
          <a:stretch/>
        </p:blipFill>
        <p:spPr>
          <a:xfrm>
            <a:off x="2792242" y="1410208"/>
            <a:ext cx="6568068" cy="1777492"/>
          </a:xfrm>
          <a:prstGeom prst="rect">
            <a:avLst/>
          </a:prstGeom>
        </p:spPr>
      </p:pic>
      <p:cxnSp>
        <p:nvCxnSpPr>
          <p:cNvPr id="128" name="Straight Connector 100">
            <a:extLst>
              <a:ext uri="{FF2B5EF4-FFF2-40B4-BE49-F238E27FC236}">
                <a16:creationId xmlns:a16="http://schemas.microsoft.com/office/drawing/2014/main" id="{CE651930-2063-414C-9B33-1BF685FBE8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262441"/>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0639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ACEED63-9D88-4770-9C55-955F852FB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58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B7EE624-F3C4-486F-B3D2-AD184D20D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BAAA3AB-5FB6-4172-9089-4B2D953D986A}"/>
              </a:ext>
            </a:extLst>
          </p:cNvPr>
          <p:cNvSpPr>
            <a:spLocks noGrp="1"/>
          </p:cNvSpPr>
          <p:nvPr>
            <p:ph type="title"/>
          </p:nvPr>
        </p:nvSpPr>
        <p:spPr>
          <a:xfrm>
            <a:off x="4626508" y="982132"/>
            <a:ext cx="6270090" cy="1303867"/>
          </a:xfrm>
        </p:spPr>
        <p:txBody>
          <a:bodyPr>
            <a:normAutofit/>
          </a:bodyPr>
          <a:lstStyle/>
          <a:p>
            <a:r>
              <a:rPr lang="en-US" sz="4800" b="1" dirty="0">
                <a:latin typeface="Calibri" panose="020F0502020204030204" pitchFamily="34" charset="0"/>
                <a:cs typeface="Calibri" panose="020F0502020204030204" pitchFamily="34" charset="0"/>
              </a:rPr>
              <a:t>Research Topic</a:t>
            </a:r>
            <a:endParaRPr lang="en-GB" sz="4800" b="1" dirty="0">
              <a:latin typeface="Calibri" panose="020F0502020204030204" pitchFamily="34" charset="0"/>
              <a:cs typeface="Calibri" panose="020F0502020204030204" pitchFamily="34" charset="0"/>
            </a:endParaRPr>
          </a:p>
        </p:txBody>
      </p:sp>
      <p:sp>
        <p:nvSpPr>
          <p:cNvPr id="15" name="Rectangle 14">
            <a:extLst>
              <a:ext uri="{FF2B5EF4-FFF2-40B4-BE49-F238E27FC236}">
                <a16:creationId xmlns:a16="http://schemas.microsoft.com/office/drawing/2014/main" id="{BF63F159-D02E-499F-9667-BC921EA80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group of people in a room&#10;&#10;Description generated with very high confidence">
            <a:extLst>
              <a:ext uri="{FF2B5EF4-FFF2-40B4-BE49-F238E27FC236}">
                <a16:creationId xmlns:a16="http://schemas.microsoft.com/office/drawing/2014/main" id="{C8B1C612-FFEB-47E1-A59E-BB24A1A26D8B}"/>
              </a:ext>
            </a:extLst>
          </p:cNvPr>
          <p:cNvPicPr>
            <a:picLocks noChangeAspect="1"/>
          </p:cNvPicPr>
          <p:nvPr/>
        </p:nvPicPr>
        <p:blipFill rotWithShape="1">
          <a:blip r:embed="rId3">
            <a:grayscl/>
            <a:alphaModFix amt="48000"/>
            <a:extLst>
              <a:ext uri="{BEBA8EAE-BF5A-486C-A8C5-ECC9F3942E4B}">
                <a14:imgProps xmlns:a14="http://schemas.microsoft.com/office/drawing/2010/main">
                  <a14:imgLayer r:embed="rId4">
                    <a14:imgEffect>
                      <a14:artisticBlur/>
                    </a14:imgEffect>
                  </a14:imgLayer>
                </a14:imgProps>
              </a:ext>
            </a:extLst>
          </a:blip>
          <a:srcRect t="11654" b="11655"/>
          <a:stretch/>
        </p:blipFill>
        <p:spPr>
          <a:xfrm>
            <a:off x="1257236" y="1255776"/>
            <a:ext cx="2743200" cy="1399032"/>
          </a:xfrm>
          <a:prstGeom prst="rect">
            <a:avLst/>
          </a:prstGeom>
          <a:effectLst>
            <a:outerShdw blurRad="1270000" dist="50800" dir="5400000" algn="ctr" rotWithShape="0">
              <a:schemeClr val="tx2">
                <a:lumMod val="75000"/>
                <a:lumOff val="25000"/>
                <a:alpha val="0"/>
              </a:schemeClr>
            </a:outerShdw>
          </a:effectLst>
        </p:spPr>
      </p:pic>
      <p:cxnSp>
        <p:nvCxnSpPr>
          <p:cNvPr id="17" name="Straight Connector 16">
            <a:extLst>
              <a:ext uri="{FF2B5EF4-FFF2-40B4-BE49-F238E27FC236}">
                <a16:creationId xmlns:a16="http://schemas.microsoft.com/office/drawing/2014/main" id="{38997008-CA06-488C-B582-25E324F721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8" descr="A group of people in a room&#10;&#10;Description generated with very high confidence">
            <a:extLst>
              <a:ext uri="{FF2B5EF4-FFF2-40B4-BE49-F238E27FC236}">
                <a16:creationId xmlns:a16="http://schemas.microsoft.com/office/drawing/2014/main" id="{893E5B83-4649-4FEE-AAFA-F461620E4A6E}"/>
              </a:ext>
            </a:extLst>
          </p:cNvPr>
          <p:cNvPicPr>
            <a:picLocks noChangeAspect="1"/>
          </p:cNvPicPr>
          <p:nvPr/>
        </p:nvPicPr>
        <p:blipFill rotWithShape="1">
          <a:blip r:embed="rId5">
            <a:grayscl/>
            <a:alphaModFix amt="42000"/>
            <a:extLst>
              <a:ext uri="{BEBA8EAE-BF5A-486C-A8C5-ECC9F3942E4B}">
                <a14:imgProps xmlns:a14="http://schemas.microsoft.com/office/drawing/2010/main">
                  <a14:imgLayer r:embed="rId6">
                    <a14:imgEffect>
                      <a14:artisticPhotocopy/>
                    </a14:imgEffect>
                  </a14:imgLayer>
                </a14:imgProps>
              </a:ext>
            </a:extLst>
          </a:blip>
          <a:srcRect t="26901" r="2532" b="17643"/>
          <a:stretch/>
        </p:blipFill>
        <p:spPr>
          <a:xfrm>
            <a:off x="1257236" y="2777885"/>
            <a:ext cx="2740011" cy="1169236"/>
          </a:xfrm>
          <a:prstGeom prst="rect">
            <a:avLst/>
          </a:prstGeom>
          <a:effectLst>
            <a:outerShdw blurRad="1270000" dist="50800" dir="5400000" algn="ctr" rotWithShape="0">
              <a:srgbClr val="000000">
                <a:alpha val="0"/>
              </a:srgbClr>
            </a:outerShdw>
          </a:effectLst>
        </p:spPr>
      </p:pic>
      <p:pic>
        <p:nvPicPr>
          <p:cNvPr id="6" name="Picture 4" descr="A large crowd of people in a room&#10;&#10;Description generated with very high confidence">
            <a:extLst>
              <a:ext uri="{FF2B5EF4-FFF2-40B4-BE49-F238E27FC236}">
                <a16:creationId xmlns:a16="http://schemas.microsoft.com/office/drawing/2014/main" id="{73FEA70D-1CF5-4651-BC14-2C134DC38C56}"/>
              </a:ext>
            </a:extLst>
          </p:cNvPr>
          <p:cNvPicPr>
            <a:picLocks noChangeAspect="1"/>
          </p:cNvPicPr>
          <p:nvPr/>
        </p:nvPicPr>
        <p:blipFill rotWithShape="1">
          <a:blip r:embed="rId7">
            <a:grayscl/>
            <a:alphaModFix amt="44000"/>
            <a:extLst>
              <a:ext uri="{BEBA8EAE-BF5A-486C-A8C5-ECC9F3942E4B}">
                <a14:imgProps xmlns:a14="http://schemas.microsoft.com/office/drawing/2010/main">
                  <a14:imgLayer r:embed="rId8">
                    <a14:imgEffect>
                      <a14:artisticBlur/>
                    </a14:imgEffect>
                  </a14:imgLayer>
                </a14:imgProps>
              </a:ext>
            </a:extLst>
          </a:blip>
          <a:srcRect t="25234" b="6766"/>
          <a:stretch/>
        </p:blipFill>
        <p:spPr>
          <a:xfrm>
            <a:off x="1254047" y="4070198"/>
            <a:ext cx="2743200" cy="1399032"/>
          </a:xfrm>
          <a:prstGeom prst="rect">
            <a:avLst/>
          </a:prstGeom>
          <a:effectLst>
            <a:outerShdw blurRad="1270000" dist="50800" dir="5400000" algn="ctr" rotWithShape="0">
              <a:schemeClr val="tx1">
                <a:alpha val="0"/>
              </a:schemeClr>
            </a:outerShdw>
          </a:effectLst>
        </p:spPr>
      </p:pic>
      <p:sp>
        <p:nvSpPr>
          <p:cNvPr id="3" name="Content Placeholder 2">
            <a:extLst>
              <a:ext uri="{FF2B5EF4-FFF2-40B4-BE49-F238E27FC236}">
                <a16:creationId xmlns:a16="http://schemas.microsoft.com/office/drawing/2014/main" id="{B81DB2F8-DDAC-4F6F-86A7-459B7B2A67D5}"/>
              </a:ext>
            </a:extLst>
          </p:cNvPr>
          <p:cNvSpPr>
            <a:spLocks noGrp="1"/>
          </p:cNvSpPr>
          <p:nvPr>
            <p:ph idx="1"/>
          </p:nvPr>
        </p:nvSpPr>
        <p:spPr>
          <a:xfrm>
            <a:off x="4631496" y="2556932"/>
            <a:ext cx="6260114" cy="3318936"/>
          </a:xfrm>
        </p:spPr>
        <p:txBody>
          <a:bodyPr>
            <a:normAutofit/>
          </a:bodyPr>
          <a:lstStyle/>
          <a:p>
            <a:r>
              <a:rPr lang="en-US" sz="2800" b="1" dirty="0">
                <a:latin typeface="Calibri"/>
                <a:cs typeface="Calibri"/>
              </a:rPr>
              <a:t>A comparison of the ways in which secondary school children with special education needs are included in mainstream and Special Teaching Facility (STF) education.​</a:t>
            </a:r>
          </a:p>
          <a:p>
            <a:endParaRPr lang="en-GB" sz="2000" dirty="0"/>
          </a:p>
        </p:txBody>
      </p:sp>
    </p:spTree>
    <p:extLst>
      <p:ext uri="{BB962C8B-B14F-4D97-AF65-F5344CB8AC3E}">
        <p14:creationId xmlns:p14="http://schemas.microsoft.com/office/powerpoint/2010/main" val="3044948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DC0A0-8A48-4580-A71F-51E62762D0D2}"/>
              </a:ext>
            </a:extLst>
          </p:cNvPr>
          <p:cNvSpPr>
            <a:spLocks noGrp="1"/>
          </p:cNvSpPr>
          <p:nvPr>
            <p:ph type="title"/>
          </p:nvPr>
        </p:nvSpPr>
        <p:spPr>
          <a:xfrm>
            <a:off x="414410" y="1087031"/>
            <a:ext cx="11546732" cy="1055800"/>
          </a:xfrm>
        </p:spPr>
        <p:txBody>
          <a:bodyPr>
            <a:normAutofit fontScale="90000"/>
          </a:bodyPr>
          <a:lstStyle/>
          <a:p>
            <a:br>
              <a:rPr lang="en-GB" b="1" dirty="0"/>
            </a:br>
            <a:r>
              <a:rPr lang="en-GB" b="1"/>
              <a:t>Reasons for my research?</a:t>
            </a:r>
            <a:br>
              <a:rPr lang="en-GB" sz="2800" b="1" dirty="0"/>
            </a:br>
            <a:br>
              <a:rPr lang="en-GB" sz="2800" b="1" dirty="0"/>
            </a:br>
            <a:endParaRPr lang="en-GB" sz="2800" b="1"/>
          </a:p>
        </p:txBody>
      </p:sp>
      <p:sp>
        <p:nvSpPr>
          <p:cNvPr id="3" name="Content Placeholder 2">
            <a:extLst>
              <a:ext uri="{FF2B5EF4-FFF2-40B4-BE49-F238E27FC236}">
                <a16:creationId xmlns:a16="http://schemas.microsoft.com/office/drawing/2014/main" id="{596F6EB4-8B8A-4B1C-908A-6132E910E941}"/>
              </a:ext>
            </a:extLst>
          </p:cNvPr>
          <p:cNvSpPr>
            <a:spLocks noGrp="1"/>
          </p:cNvSpPr>
          <p:nvPr>
            <p:ph idx="1"/>
          </p:nvPr>
        </p:nvSpPr>
        <p:spPr/>
        <p:txBody>
          <a:bodyPr>
            <a:normAutofit fontScale="77500" lnSpcReduction="20000"/>
          </a:bodyPr>
          <a:lstStyle/>
          <a:p>
            <a:r>
              <a:rPr lang="en-GB" b="1"/>
              <a:t>Identify what research has already been undertaken </a:t>
            </a:r>
            <a:endParaRPr lang="en-US"/>
          </a:p>
          <a:p>
            <a:r>
              <a:rPr lang="en-US" b="1"/>
              <a:t>Gain a clearer understanding of the advantages and disadvantages of inclusive education</a:t>
            </a:r>
            <a:endParaRPr lang="en-US"/>
          </a:p>
          <a:p>
            <a:r>
              <a:rPr lang="en-GB" b="1"/>
              <a:t>Critically explore contemporary:  </a:t>
            </a:r>
          </a:p>
          <a:p>
            <a:pPr lvl="1"/>
            <a:r>
              <a:rPr lang="en-GB" b="1">
                <a:ea typeface="+mn-lt"/>
                <a:cs typeface="+mn-lt"/>
              </a:rPr>
              <a:t>Legislation</a:t>
            </a:r>
            <a:endParaRPr lang="en-GB" b="1"/>
          </a:p>
          <a:p>
            <a:pPr lvl="1"/>
            <a:r>
              <a:rPr lang="en-US" b="1">
                <a:ea typeface="+mn-lt"/>
                <a:cs typeface="+mn-lt"/>
              </a:rPr>
              <a:t>Teaching methods</a:t>
            </a:r>
          </a:p>
          <a:p>
            <a:pPr lvl="1"/>
            <a:r>
              <a:rPr lang="en-US" b="1">
                <a:ea typeface="+mn-lt"/>
                <a:cs typeface="+mn-lt"/>
              </a:rPr>
              <a:t>Subjects</a:t>
            </a:r>
          </a:p>
          <a:p>
            <a:pPr lvl="1"/>
            <a:r>
              <a:rPr lang="en-GB" b="1">
                <a:ea typeface="+mn-lt"/>
              </a:rPr>
              <a:t>Establishments/Locations</a:t>
            </a:r>
          </a:p>
          <a:p>
            <a:r>
              <a:rPr lang="en-GB" b="1"/>
              <a:t>Identify gaps and challenges from an academic and wellbeing perspective for both staff and pupils </a:t>
            </a:r>
            <a:endParaRPr lang="en-GB"/>
          </a:p>
          <a:p>
            <a:pPr lvl="1"/>
            <a:endParaRPr lang="en-GB" b="1">
              <a:ea typeface="+mn-lt"/>
              <a:cs typeface="Calibri"/>
            </a:endParaRPr>
          </a:p>
          <a:p>
            <a:pPr marL="457200" lvl="1" indent="0">
              <a:buNone/>
            </a:pPr>
            <a:endParaRPr lang="en-GB" b="1">
              <a:cs typeface="Calibri"/>
            </a:endParaRPr>
          </a:p>
          <a:p>
            <a:pPr lvl="1"/>
            <a:endParaRPr lang="en-US" b="1">
              <a:cs typeface="Calibri"/>
            </a:endParaRPr>
          </a:p>
        </p:txBody>
      </p:sp>
      <p:sp>
        <p:nvSpPr>
          <p:cNvPr id="4" name="Rectangle 2">
            <a:extLst>
              <a:ext uri="{FF2B5EF4-FFF2-40B4-BE49-F238E27FC236}">
                <a16:creationId xmlns:a16="http://schemas.microsoft.com/office/drawing/2014/main" id="{6B175B78-C396-4FA3-8F21-CF2F9138ED4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94218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F84C-4E75-423C-9F77-86803E7413D8}"/>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Abstract</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72C3F1C-E56D-4472-AF79-3AE194568A14}"/>
              </a:ext>
            </a:extLst>
          </p:cNvPr>
          <p:cNvSpPr>
            <a:spLocks noGrp="1"/>
          </p:cNvSpPr>
          <p:nvPr>
            <p:ph idx="1"/>
          </p:nvPr>
        </p:nvSpPr>
        <p:spPr>
          <a:xfrm>
            <a:off x="1026160" y="2556931"/>
            <a:ext cx="10373360" cy="3759027"/>
          </a:xfrm>
        </p:spPr>
        <p:txBody>
          <a:bodyPr>
            <a:normAutofit fontScale="92500"/>
          </a:bodyPr>
          <a:lstStyle/>
          <a:p>
            <a:pPr marL="0" indent="0">
              <a:buNone/>
            </a:pPr>
            <a:r>
              <a:rPr lang="en-US" sz="2800" b="1" dirty="0">
                <a:latin typeface="Calibri" panose="020F0502020204030204" pitchFamily="34" charset="0"/>
                <a:cs typeface="Calibri" panose="020F0502020204030204" pitchFamily="34" charset="0"/>
              </a:rPr>
              <a:t>This research outlines the history of special education needs and confirms where the term originated from by referring to Acts and legislation founded on education and inclusion and looking at the current framework that supports this all-inclusive practice. It investigates how inclusion is being addressed in a contemporary secondary school environment and contemplates the methodology, research tools, participants and ethical risks considered, including its limitations for future research. It also touches on the Additional Learning Needs Transformation Programme due to be implemented later this year 2020 Alkahtani (2016).</a:t>
            </a:r>
            <a:endParaRPr lang="en-GB" sz="28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9725083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BC687-B558-4AC7-9AFA-A697372B30AD}"/>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List of Contents: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C86E60B-9BC7-4275-809E-69B32D9FA37B}"/>
              </a:ext>
            </a:extLst>
          </p:cNvPr>
          <p:cNvSpPr>
            <a:spLocks noGrp="1"/>
          </p:cNvSpPr>
          <p:nvPr>
            <p:ph idx="1"/>
          </p:nvPr>
        </p:nvSpPr>
        <p:spPr>
          <a:xfrm>
            <a:off x="1295401" y="2556931"/>
            <a:ext cx="9601196" cy="3787307"/>
          </a:xfrm>
        </p:spPr>
        <p:txBody>
          <a:bodyPr>
            <a:normAutofit fontScale="70000" lnSpcReduction="20000"/>
          </a:bodyPr>
          <a:lstStyle/>
          <a:p>
            <a:r>
              <a:rPr lang="en-US" sz="2800" b="1" dirty="0">
                <a:latin typeface="Calibri" panose="020F0502020204030204" pitchFamily="34" charset="0"/>
                <a:cs typeface="Calibri" panose="020F0502020204030204" pitchFamily="34" charset="0"/>
              </a:rPr>
              <a:t>What is Inclusive Education? Quotes &amp; Video</a:t>
            </a:r>
          </a:p>
          <a:p>
            <a:r>
              <a:rPr lang="en-US" sz="2800" b="1" dirty="0">
                <a:latin typeface="Calibri" panose="020F0502020204030204" pitchFamily="34" charset="0"/>
                <a:cs typeface="Calibri" panose="020F0502020204030204" pitchFamily="34" charset="0"/>
              </a:rPr>
              <a:t>Brief history of Education</a:t>
            </a:r>
          </a:p>
          <a:p>
            <a:r>
              <a:rPr lang="en-US" sz="2800" b="1" dirty="0">
                <a:latin typeface="Calibri" panose="020F0502020204030204" pitchFamily="34" charset="0"/>
                <a:cs typeface="Calibri" panose="020F0502020204030204" pitchFamily="34" charset="0"/>
              </a:rPr>
              <a:t>Contemporary School Education – Mainstream, Inclusion Department &amp; Special Teaching Facility</a:t>
            </a:r>
          </a:p>
          <a:p>
            <a:r>
              <a:rPr lang="en-US" sz="2800" b="1" dirty="0">
                <a:latin typeface="Calibri" panose="020F0502020204030204" pitchFamily="34" charset="0"/>
                <a:cs typeface="Calibri" panose="020F0502020204030204" pitchFamily="34" charset="0"/>
              </a:rPr>
              <a:t>Additional Learning Needs and Educational Tribunal (Wales) Act 2018 - video</a:t>
            </a:r>
          </a:p>
          <a:p>
            <a:r>
              <a:rPr lang="en-US" sz="2800" b="1" dirty="0">
                <a:latin typeface="Calibri" panose="020F0502020204030204" pitchFamily="34" charset="0"/>
                <a:cs typeface="Calibri" panose="020F0502020204030204" pitchFamily="34" charset="0"/>
              </a:rPr>
              <a:t>Methodology</a:t>
            </a:r>
          </a:p>
          <a:p>
            <a:r>
              <a:rPr lang="en-US" sz="2800" b="1" dirty="0">
                <a:latin typeface="Calibri" panose="020F0502020204030204" pitchFamily="34" charset="0"/>
                <a:cs typeface="Calibri" panose="020F0502020204030204" pitchFamily="34" charset="0"/>
              </a:rPr>
              <a:t>Research Tools</a:t>
            </a:r>
          </a:p>
          <a:p>
            <a:r>
              <a:rPr lang="en-US" sz="2800" b="1" dirty="0">
                <a:latin typeface="Calibri" panose="020F0502020204030204" pitchFamily="34" charset="0"/>
                <a:cs typeface="Calibri" panose="020F0502020204030204" pitchFamily="34" charset="0"/>
              </a:rPr>
              <a:t>Ethics</a:t>
            </a:r>
          </a:p>
          <a:p>
            <a:r>
              <a:rPr lang="en-US" sz="2800" b="1" dirty="0">
                <a:latin typeface="Calibri" panose="020F0502020204030204" pitchFamily="34" charset="0"/>
                <a:cs typeface="Calibri" panose="020F0502020204030204" pitchFamily="34" charset="0"/>
              </a:rPr>
              <a:t>Limitations</a:t>
            </a:r>
          </a:p>
          <a:p>
            <a:r>
              <a:rPr lang="en-US" sz="2800" b="1" dirty="0">
                <a:latin typeface="Calibri" panose="020F0502020204030204" pitchFamily="34" charset="0"/>
                <a:cs typeface="Calibri" panose="020F0502020204030204" pitchFamily="34" charset="0"/>
              </a:rPr>
              <a:t>Conclusion</a:t>
            </a:r>
          </a:p>
          <a:p>
            <a:pPr marL="0" indent="0">
              <a:buNone/>
            </a:pPr>
            <a:endParaRPr lang="en-GB" dirty="0"/>
          </a:p>
        </p:txBody>
      </p:sp>
    </p:spTree>
    <p:extLst>
      <p:ext uri="{BB962C8B-B14F-4D97-AF65-F5344CB8AC3E}">
        <p14:creationId xmlns:p14="http://schemas.microsoft.com/office/powerpoint/2010/main" val="53440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9A90-8717-40F7-B21F-71B43839C8F4}"/>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Inclusive education?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36075BC-EC17-4FE1-A9E0-5917CEFEA7FF}"/>
              </a:ext>
            </a:extLst>
          </p:cNvPr>
          <p:cNvSpPr>
            <a:spLocks noGrp="1"/>
          </p:cNvSpPr>
          <p:nvPr>
            <p:ph idx="1"/>
          </p:nvPr>
        </p:nvSpPr>
        <p:spPr>
          <a:xfrm>
            <a:off x="1295402" y="2519223"/>
            <a:ext cx="9865934" cy="3834441"/>
          </a:xfrm>
        </p:spPr>
        <p:txBody>
          <a:bodyPr>
            <a:normAutofit fontScale="85000" lnSpcReduction="20000"/>
          </a:bodyPr>
          <a:lstStyle/>
          <a:p>
            <a:r>
              <a:rPr lang="en-US" b="1" dirty="0">
                <a:latin typeface="Calibri" panose="020F0502020204030204" pitchFamily="34" charset="0"/>
                <a:cs typeface="Calibri" panose="020F0502020204030204" pitchFamily="34" charset="0"/>
              </a:rPr>
              <a:t>Inclusion is a process through which all pupils access common opportunities in ways relevant to their needs, and ensures that they fully belong to the school community. Inclusion requires the active involvement of all concerned Welsh Government (2015).</a:t>
            </a:r>
          </a:p>
          <a:p>
            <a:r>
              <a:rPr lang="en-US" b="1" dirty="0">
                <a:latin typeface="Calibri" panose="020F0502020204030204" pitchFamily="34" charset="0"/>
                <a:cs typeface="Calibri" panose="020F0502020204030204" pitchFamily="34" charset="0"/>
              </a:rPr>
              <a:t>Inclusion is a process that maximises the entitlement of all pupils to a broad, relevant and stimulating curriculum, which is delivered in the environment that will have the greatest impact on their learning. All schools, whether special or mainstream, should reflect a culture in which the institution adapts to meet the needs of its pupils and is provided with the resources for this to happen Warnock (2005, quoted in Cigman, 2007, p. xv).</a:t>
            </a:r>
          </a:p>
          <a:p>
            <a:r>
              <a:rPr lang="en-US" b="1" dirty="0">
                <a:latin typeface="Calibri" panose="020F0502020204030204" pitchFamily="34" charset="0"/>
                <a:cs typeface="Calibri" panose="020F0502020204030204" pitchFamily="34" charset="0"/>
              </a:rPr>
              <a:t>Inclusive education is a set of values, principles and practices that seeks meaningful, effective, and quality education for all students, that does justice to the diversity of learning conditions and requirements not only of children with disabilities, but for all students CSIE (2018).</a:t>
            </a:r>
          </a:p>
          <a:p>
            <a:endParaRPr lang="en-GB" dirty="0"/>
          </a:p>
        </p:txBody>
      </p:sp>
      <p:pic>
        <p:nvPicPr>
          <p:cNvPr id="8" name="Picture 7" descr="A presentation and poster explaining what inclusion is\/should be in the classroom or school environment. This is full of simplified statements and could be expanded upon for awareness or staff training purposes. Special Education Inclusion, Inclusion Classroom, Inclusion Teacher, Differentiation In The Classroom, Primary Education, Equality And Diversity, Cultural Diversity, Special Educational Needs, Special Needs Teaching">
            <a:extLst>
              <a:ext uri="{FF2B5EF4-FFF2-40B4-BE49-F238E27FC236}">
                <a16:creationId xmlns:a16="http://schemas.microsoft.com/office/drawing/2014/main" id="{25E3DB19-6041-4C91-8EF8-AE8040AD03F1}"/>
              </a:ext>
            </a:extLst>
          </p:cNvPr>
          <p:cNvPicPr/>
          <p:nvPr/>
        </p:nvPicPr>
        <p:blipFill rotWithShape="1">
          <a:blip r:embed="rId2">
            <a:extLst>
              <a:ext uri="{28A0092B-C50C-407E-A947-70E740481C1C}">
                <a14:useLocalDpi xmlns:a14="http://schemas.microsoft.com/office/drawing/2010/main" val="0"/>
              </a:ext>
            </a:extLst>
          </a:blip>
          <a:srcRect l="1200" r="-1200"/>
          <a:stretch/>
        </p:blipFill>
        <p:spPr bwMode="auto">
          <a:xfrm>
            <a:off x="9295659" y="748908"/>
            <a:ext cx="1799689" cy="130386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20456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Inclusive Education - Education Equity Now">
            <a:hlinkClick r:id="" action="ppaction://media"/>
            <a:extLst>
              <a:ext uri="{FF2B5EF4-FFF2-40B4-BE49-F238E27FC236}">
                <a16:creationId xmlns:a16="http://schemas.microsoft.com/office/drawing/2014/main" id="{7B2AEAAA-E76A-44E4-BB52-AF3CBAC5F3BD}"/>
              </a:ext>
            </a:extLst>
          </p:cNvPr>
          <p:cNvPicPr>
            <a:picLocks noGrp="1" noRot="1" noChangeAspect="1"/>
          </p:cNvPicPr>
          <p:nvPr>
            <p:ph idx="1"/>
            <a:videoFile r:link="rId1"/>
          </p:nvPr>
        </p:nvPicPr>
        <p:blipFill>
          <a:blip r:embed="rId3"/>
          <a:stretch>
            <a:fillRect/>
          </a:stretch>
        </p:blipFill>
        <p:spPr>
          <a:xfrm>
            <a:off x="510988" y="488922"/>
            <a:ext cx="11174506" cy="5880155"/>
          </a:xfrm>
          <a:prstGeom prst="rect">
            <a:avLst/>
          </a:prstGeom>
        </p:spPr>
      </p:pic>
    </p:spTree>
    <p:extLst>
      <p:ext uri="{BB962C8B-B14F-4D97-AF65-F5344CB8AC3E}">
        <p14:creationId xmlns:p14="http://schemas.microsoft.com/office/powerpoint/2010/main" val="186870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10BC-53D3-449B-9BC4-E004E376C80A}"/>
              </a:ext>
            </a:extLst>
          </p:cNvPr>
          <p:cNvSpPr>
            <a:spLocks noGrp="1"/>
          </p:cNvSpPr>
          <p:nvPr>
            <p:ph type="title"/>
          </p:nvPr>
        </p:nvSpPr>
        <p:spPr>
          <a:xfrm>
            <a:off x="1295401" y="982132"/>
            <a:ext cx="10371081" cy="1303867"/>
          </a:xfrm>
        </p:spPr>
        <p:txBody>
          <a:bodyPr>
            <a:normAutofit/>
          </a:bodyPr>
          <a:lstStyle/>
          <a:p>
            <a:r>
              <a:rPr lang="en-US" sz="4800" b="1" dirty="0">
                <a:latin typeface="Calibri" panose="020F0502020204030204" pitchFamily="34" charset="0"/>
                <a:cs typeface="Calibri" panose="020F0502020204030204" pitchFamily="34" charset="0"/>
              </a:rPr>
              <a:t>Brief history of Education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4F2C0EF-C6FC-4042-A390-2DB29EEC9242}"/>
              </a:ext>
            </a:extLst>
          </p:cNvPr>
          <p:cNvSpPr>
            <a:spLocks noGrp="1"/>
          </p:cNvSpPr>
          <p:nvPr>
            <p:ph idx="1"/>
          </p:nvPr>
        </p:nvSpPr>
        <p:spPr>
          <a:xfrm>
            <a:off x="1295401" y="2556932"/>
            <a:ext cx="9601196" cy="3749600"/>
          </a:xfrm>
        </p:spPr>
        <p:txBody>
          <a:bodyPr>
            <a:normAutofit fontScale="92500" lnSpcReduction="10000"/>
          </a:bodyPr>
          <a:lstStyle/>
          <a:p>
            <a:r>
              <a:rPr lang="en-US" sz="2800" b="1" dirty="0">
                <a:latin typeface="Calibri" panose="020F0502020204030204" pitchFamily="34" charset="0"/>
                <a:cs typeface="Calibri" panose="020F0502020204030204" pitchFamily="34" charset="0"/>
              </a:rPr>
              <a:t>Education Act 1944</a:t>
            </a:r>
          </a:p>
          <a:p>
            <a:r>
              <a:rPr lang="en-US" sz="2800" b="1" dirty="0">
                <a:latin typeface="Calibri" panose="020F0502020204030204" pitchFamily="34" charset="0"/>
                <a:cs typeface="Calibri" panose="020F0502020204030204" pitchFamily="34" charset="0"/>
              </a:rPr>
              <a:t>Warnock Report 1978</a:t>
            </a:r>
          </a:p>
          <a:p>
            <a:r>
              <a:rPr lang="en-US" sz="2800" b="1" dirty="0">
                <a:latin typeface="Calibri" panose="020F0502020204030204" pitchFamily="34" charset="0"/>
                <a:cs typeface="Calibri" panose="020F0502020204030204" pitchFamily="34" charset="0"/>
              </a:rPr>
              <a:t>Education Act 1981</a:t>
            </a:r>
          </a:p>
          <a:p>
            <a:r>
              <a:rPr lang="en-US" sz="2800" b="1" dirty="0">
                <a:latin typeface="Calibri" panose="020F0502020204030204" pitchFamily="34" charset="0"/>
                <a:cs typeface="Calibri" panose="020F0502020204030204" pitchFamily="34" charset="0"/>
              </a:rPr>
              <a:t>Education Act 1988</a:t>
            </a:r>
          </a:p>
          <a:p>
            <a:r>
              <a:rPr lang="en-US" sz="2800" b="1" dirty="0">
                <a:latin typeface="Calibri" panose="020F0502020204030204" pitchFamily="34" charset="0"/>
                <a:cs typeface="Calibri" panose="020F0502020204030204" pitchFamily="34" charset="0"/>
              </a:rPr>
              <a:t>Education Act 1996</a:t>
            </a:r>
          </a:p>
          <a:p>
            <a:r>
              <a:rPr lang="en-US" sz="2800" b="1" dirty="0">
                <a:latin typeface="Calibri" panose="020F0502020204030204" pitchFamily="34" charset="0"/>
                <a:cs typeface="Calibri" panose="020F0502020204030204" pitchFamily="34" charset="0"/>
              </a:rPr>
              <a:t>Special Education Needs and Disability Act 2001</a:t>
            </a:r>
          </a:p>
          <a:p>
            <a:r>
              <a:rPr lang="en-US" sz="2800" b="1" dirty="0">
                <a:latin typeface="Calibri" panose="020F0502020204030204" pitchFamily="34" charset="0"/>
                <a:cs typeface="Calibri" panose="020F0502020204030204" pitchFamily="34" charset="0"/>
              </a:rPr>
              <a:t>Children and Families Act (2014)</a:t>
            </a:r>
          </a:p>
          <a:p>
            <a:endParaRPr lang="en-US" dirty="0"/>
          </a:p>
          <a:p>
            <a:endParaRPr lang="en-GB" dirty="0"/>
          </a:p>
        </p:txBody>
      </p:sp>
      <p:pic>
        <p:nvPicPr>
          <p:cNvPr id="2050" name="Picture 2">
            <a:extLst>
              <a:ext uri="{FF2B5EF4-FFF2-40B4-BE49-F238E27FC236}">
                <a16:creationId xmlns:a16="http://schemas.microsoft.com/office/drawing/2014/main" id="{314437A5-7893-43CD-937E-D81A84A10BD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00568" y="2683823"/>
            <a:ext cx="3637506" cy="1935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696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D211-218E-49F0-99F1-9A43E98A9520}"/>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Inclusion</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0609448-0D1C-4A2A-BF78-250BAE3E4298}"/>
              </a:ext>
            </a:extLst>
          </p:cNvPr>
          <p:cNvSpPr>
            <a:spLocks noGrp="1"/>
          </p:cNvSpPr>
          <p:nvPr>
            <p:ph idx="1"/>
          </p:nvPr>
        </p:nvSpPr>
        <p:spPr>
          <a:xfrm>
            <a:off x="1295401" y="2556932"/>
            <a:ext cx="9601196" cy="3768454"/>
          </a:xfrm>
        </p:spPr>
        <p:txBody>
          <a:bodyPr>
            <a:normAutofit fontScale="70000" lnSpcReduction="20000"/>
          </a:bodyPr>
          <a:lstStyle/>
          <a:p>
            <a:r>
              <a:rPr lang="en-US" sz="2800" b="1" dirty="0">
                <a:latin typeface="Calibri" panose="020F0502020204030204" pitchFamily="34" charset="0"/>
                <a:cs typeface="Calibri" panose="020F0502020204030204" pitchFamily="34" charset="0"/>
              </a:rPr>
              <a:t>Is still a key issue in contemporary education (Welsh Government 2015)</a:t>
            </a:r>
          </a:p>
          <a:p>
            <a:r>
              <a:rPr lang="en-US" sz="2800" b="1" dirty="0">
                <a:latin typeface="Calibri" panose="020F0502020204030204" pitchFamily="34" charset="0"/>
                <a:cs typeface="Calibri" panose="020F0502020204030204" pitchFamily="34" charset="0"/>
              </a:rPr>
              <a:t>It affects non-disabled and disabled children and those with Special Education Needs</a:t>
            </a:r>
          </a:p>
          <a:p>
            <a:r>
              <a:rPr lang="en-US" sz="2800" b="1" dirty="0">
                <a:latin typeface="Calibri" panose="020F0502020204030204" pitchFamily="34" charset="0"/>
                <a:cs typeface="Calibri" panose="020F0502020204030204" pitchFamily="34" charset="0"/>
              </a:rPr>
              <a:t>The school’s responsibility:</a:t>
            </a:r>
          </a:p>
          <a:p>
            <a:pPr lvl="1"/>
            <a:r>
              <a:rPr lang="en-US" sz="2800" b="1" dirty="0">
                <a:latin typeface="Calibri" panose="020F0502020204030204" pitchFamily="34" charset="0"/>
                <a:cs typeface="Calibri" panose="020F0502020204030204" pitchFamily="34" charset="0"/>
              </a:rPr>
              <a:t>To adapts the system to the child, not the child to the system</a:t>
            </a:r>
          </a:p>
          <a:p>
            <a:pPr lvl="1"/>
            <a:r>
              <a:rPr lang="en-US" sz="2800" b="1" dirty="0">
                <a:latin typeface="Calibri" panose="020F0502020204030204" pitchFamily="34" charset="0"/>
                <a:cs typeface="Calibri" panose="020F0502020204030204" pitchFamily="34" charset="0"/>
              </a:rPr>
              <a:t>For teachers and support staff to understand the meaning of inclusive learning and modify their lessons</a:t>
            </a:r>
          </a:p>
          <a:p>
            <a:pPr lvl="1"/>
            <a:r>
              <a:rPr lang="en-US" sz="2800" b="1" dirty="0">
                <a:latin typeface="Calibri" panose="020F0502020204030204" pitchFamily="34" charset="0"/>
                <a:cs typeface="Calibri" panose="020F0502020204030204" pitchFamily="34" charset="0"/>
              </a:rPr>
              <a:t>To provide strategies and support to remove barriers</a:t>
            </a:r>
          </a:p>
          <a:p>
            <a:pPr lvl="1"/>
            <a:r>
              <a:rPr lang="en-US" sz="2800" b="1" dirty="0">
                <a:latin typeface="Calibri" panose="020F0502020204030204" pitchFamily="34" charset="0"/>
                <a:cs typeface="Calibri" panose="020F0502020204030204" pitchFamily="34" charset="0"/>
              </a:rPr>
              <a:t>to access the curriculum</a:t>
            </a:r>
          </a:p>
          <a:p>
            <a:pPr lvl="1"/>
            <a:r>
              <a:rPr lang="en-US" sz="2800" b="1" dirty="0">
                <a:latin typeface="Calibri" panose="020F0502020204030204" pitchFamily="34" charset="0"/>
                <a:cs typeface="Calibri" panose="020F0502020204030204" pitchFamily="34" charset="0"/>
              </a:rPr>
              <a:t>Adaptations to settings</a:t>
            </a:r>
          </a:p>
          <a:p>
            <a:endParaRPr lang="en-US" dirty="0"/>
          </a:p>
          <a:p>
            <a:endParaRPr lang="en-US" dirty="0"/>
          </a:p>
          <a:p>
            <a:endParaRPr lang="en-GB" dirty="0"/>
          </a:p>
        </p:txBody>
      </p:sp>
      <p:pic>
        <p:nvPicPr>
          <p:cNvPr id="4" name="Picture 4" descr="Image result for equality equity justice free images&quot;">
            <a:extLst>
              <a:ext uri="{FF2B5EF4-FFF2-40B4-BE49-F238E27FC236}">
                <a16:creationId xmlns:a16="http://schemas.microsoft.com/office/drawing/2014/main" id="{7200056F-FBF6-4ADF-BF33-5162E364396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8" t="5168" r="2544" b="13614"/>
          <a:stretch/>
        </p:blipFill>
        <p:spPr bwMode="auto">
          <a:xfrm>
            <a:off x="8006620" y="4718560"/>
            <a:ext cx="3234942" cy="1225867"/>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650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C53F-1D8C-4799-B3B8-D174A32D635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Contemporary Secondary School</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5D1D0B0-E638-4F4F-B5BD-2637F5428249}"/>
              </a:ext>
            </a:extLst>
          </p:cNvPr>
          <p:cNvSpPr>
            <a:spLocks noGrp="1"/>
          </p:cNvSpPr>
          <p:nvPr>
            <p:ph idx="1"/>
          </p:nvPr>
        </p:nvSpPr>
        <p:spPr>
          <a:xfrm>
            <a:off x="1295401" y="2556931"/>
            <a:ext cx="9601196" cy="3617625"/>
          </a:xfrm>
        </p:spPr>
        <p:txBody>
          <a:bodyPr>
            <a:normAutofit fontScale="92500" lnSpcReduction="20000"/>
          </a:bodyPr>
          <a:lstStyle/>
          <a:p>
            <a:r>
              <a:rPr lang="en-US" sz="2600" b="1" dirty="0">
                <a:latin typeface="Calibri" panose="020F0502020204030204" pitchFamily="34" charset="0"/>
                <a:cs typeface="Calibri" panose="020F0502020204030204" pitchFamily="34" charset="0"/>
              </a:rPr>
              <a:t>1100 Pupils</a:t>
            </a:r>
          </a:p>
          <a:p>
            <a:pPr lvl="1"/>
            <a:r>
              <a:rPr lang="en-US" sz="2600" b="1" dirty="0">
                <a:latin typeface="Calibri" panose="020F0502020204030204" pitchFamily="34" charset="0"/>
                <a:cs typeface="Calibri" panose="020F0502020204030204" pitchFamily="34" charset="0"/>
              </a:rPr>
              <a:t>18 Primarily based in Special Teaching Facility</a:t>
            </a:r>
          </a:p>
          <a:p>
            <a:endParaRPr lang="en-US" sz="2600" b="1" dirty="0">
              <a:latin typeface="Calibri" panose="020F0502020204030204" pitchFamily="34" charset="0"/>
              <a:cs typeface="Calibri" panose="020F0502020204030204" pitchFamily="34" charset="0"/>
            </a:endParaRPr>
          </a:p>
          <a:p>
            <a:r>
              <a:rPr lang="en-US" sz="2600" b="1" dirty="0">
                <a:latin typeface="Calibri" panose="020F0502020204030204" pitchFamily="34" charset="0"/>
                <a:cs typeface="Calibri" panose="020F0502020204030204" pitchFamily="34" charset="0"/>
              </a:rPr>
              <a:t>20.5%   Special Education Needs	</a:t>
            </a:r>
          </a:p>
          <a:p>
            <a:pPr lvl="1"/>
            <a:r>
              <a:rPr lang="en-US" sz="2600" b="1" dirty="0">
                <a:latin typeface="Calibri" panose="020F0502020204030204" pitchFamily="34" charset="0"/>
                <a:cs typeface="Calibri" panose="020F0502020204030204" pitchFamily="34" charset="0"/>
              </a:rPr>
              <a:t>1%   Below the National Average</a:t>
            </a:r>
          </a:p>
          <a:p>
            <a:endParaRPr lang="en-US" sz="2600" b="1" dirty="0">
              <a:latin typeface="Calibri" panose="020F0502020204030204" pitchFamily="34" charset="0"/>
              <a:cs typeface="Calibri" panose="020F0502020204030204" pitchFamily="34" charset="0"/>
            </a:endParaRPr>
          </a:p>
          <a:p>
            <a:r>
              <a:rPr lang="en-US" sz="2600" b="1" dirty="0">
                <a:latin typeface="Calibri" panose="020F0502020204030204" pitchFamily="34" charset="0"/>
                <a:cs typeface="Calibri" panose="020F0502020204030204" pitchFamily="34" charset="0"/>
              </a:rPr>
              <a:t>4%        Statements </a:t>
            </a:r>
          </a:p>
          <a:p>
            <a:pPr lvl="1"/>
            <a:r>
              <a:rPr lang="en-US" sz="2600" b="1" dirty="0">
                <a:latin typeface="Calibri" panose="020F0502020204030204" pitchFamily="34" charset="0"/>
                <a:cs typeface="Calibri" panose="020F0502020204030204" pitchFamily="34" charset="0"/>
              </a:rPr>
              <a:t>2%   Above the National Average</a:t>
            </a:r>
            <a:endParaRPr lang="en-GB" sz="2600" b="1" dirty="0">
              <a:latin typeface="Calibri" panose="020F0502020204030204" pitchFamily="34" charset="0"/>
              <a:cs typeface="Calibri" panose="020F0502020204030204" pitchFamily="34" charset="0"/>
            </a:endParaRPr>
          </a:p>
          <a:p>
            <a:endParaRPr lang="en-US" dirty="0"/>
          </a:p>
          <a:p>
            <a:pPr lvl="1"/>
            <a:endParaRPr lang="en-US" dirty="0"/>
          </a:p>
          <a:p>
            <a:pPr lvl="1"/>
            <a:endParaRPr lang="en-GB" dirty="0"/>
          </a:p>
        </p:txBody>
      </p:sp>
      <p:pic>
        <p:nvPicPr>
          <p:cNvPr id="4100" name="Picture 4" descr="Image result for contemporary secondary education images">
            <a:extLst>
              <a:ext uri="{FF2B5EF4-FFF2-40B4-BE49-F238E27FC236}">
                <a16:creationId xmlns:a16="http://schemas.microsoft.com/office/drawing/2014/main" id="{842929DE-C983-4332-8D2A-D44CDF0641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8111" y="3143876"/>
            <a:ext cx="2465488" cy="2443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071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FC53F-1D8C-4799-B3B8-D174A32D635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Contemporary Secondary School</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5D1D0B0-E638-4F4F-B5BD-2637F5428249}"/>
              </a:ext>
            </a:extLst>
          </p:cNvPr>
          <p:cNvSpPr>
            <a:spLocks noGrp="1"/>
          </p:cNvSpPr>
          <p:nvPr>
            <p:ph idx="1"/>
          </p:nvPr>
        </p:nvSpPr>
        <p:spPr/>
        <p:txBody>
          <a:bodyPr>
            <a:normAutofit fontScale="92500" lnSpcReduction="20000"/>
          </a:bodyPr>
          <a:lstStyle/>
          <a:p>
            <a:r>
              <a:rPr lang="en-US" sz="2800" b="1" dirty="0">
                <a:latin typeface="Calibri" panose="020F0502020204030204" pitchFamily="34" charset="0"/>
                <a:cs typeface="Calibri" panose="020F0502020204030204" pitchFamily="34" charset="0"/>
              </a:rPr>
              <a:t>Mainstream</a:t>
            </a:r>
          </a:p>
          <a:p>
            <a:pPr lvl="1"/>
            <a:r>
              <a:rPr lang="en-US" sz="2800" b="1" dirty="0">
                <a:latin typeface="Calibri" panose="020F0502020204030204" pitchFamily="34" charset="0"/>
                <a:cs typeface="Calibri" panose="020F0502020204030204" pitchFamily="34" charset="0"/>
              </a:rPr>
              <a:t>Inclusion Department</a:t>
            </a:r>
          </a:p>
          <a:p>
            <a:r>
              <a:rPr lang="en-US" sz="2800" b="1" dirty="0">
                <a:latin typeface="Calibri" panose="020F0502020204030204" pitchFamily="34" charset="0"/>
                <a:cs typeface="Calibri" panose="020F0502020204030204" pitchFamily="34" charset="0"/>
              </a:rPr>
              <a:t>Specialist Teaching Facility</a:t>
            </a:r>
          </a:p>
          <a:p>
            <a:pPr lvl="1"/>
            <a:r>
              <a:rPr lang="en-GB" sz="2800" b="1" dirty="0">
                <a:latin typeface="Calibri" panose="020F0502020204030204" pitchFamily="34" charset="0"/>
                <a:cs typeface="Calibri" panose="020F0502020204030204" pitchFamily="34" charset="0"/>
              </a:rPr>
              <a:t>For children with speech, language and communication difficulties </a:t>
            </a:r>
          </a:p>
          <a:p>
            <a:pPr lvl="1"/>
            <a:r>
              <a:rPr lang="en-GB" sz="2800" b="1" dirty="0">
                <a:latin typeface="Calibri" panose="020F0502020204030204" pitchFamily="34" charset="0"/>
                <a:cs typeface="Calibri" panose="020F0502020204030204" pitchFamily="34" charset="0"/>
              </a:rPr>
              <a:t>High anxiety issues </a:t>
            </a:r>
          </a:p>
          <a:p>
            <a:pPr lvl="1"/>
            <a:r>
              <a:rPr lang="en-GB" sz="2800" b="1" dirty="0">
                <a:latin typeface="Calibri" panose="020F0502020204030204" pitchFamily="34" charset="0"/>
                <a:cs typeface="Calibri" panose="020F0502020204030204" pitchFamily="34" charset="0"/>
              </a:rPr>
              <a:t>Most </a:t>
            </a:r>
            <a:r>
              <a:rPr lang="en-US" sz="2800" b="1" dirty="0">
                <a:latin typeface="Calibri" panose="020F0502020204030204" pitchFamily="34" charset="0"/>
                <a:cs typeface="Calibri" panose="020F0502020204030204" pitchFamily="34" charset="0"/>
              </a:rPr>
              <a:t>have also been diagnosed with autism</a:t>
            </a:r>
          </a:p>
          <a:p>
            <a:pPr lvl="1"/>
            <a:endParaRPr lang="en-GB" dirty="0"/>
          </a:p>
        </p:txBody>
      </p:sp>
    </p:spTree>
    <p:extLst>
      <p:ext uri="{BB962C8B-B14F-4D97-AF65-F5344CB8AC3E}">
        <p14:creationId xmlns:p14="http://schemas.microsoft.com/office/powerpoint/2010/main" val="1892408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D7E29-D31C-463A-8CB5-297096FCF66D}"/>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Inclusion Department</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42056EB-4674-496E-9362-2D938A5BA453}"/>
              </a:ext>
            </a:extLst>
          </p:cNvPr>
          <p:cNvSpPr>
            <a:spLocks noGrp="1"/>
          </p:cNvSpPr>
          <p:nvPr>
            <p:ph idx="1"/>
          </p:nvPr>
        </p:nvSpPr>
        <p:spPr/>
        <p:txBody>
          <a:bodyPr>
            <a:normAutofit fontScale="92500" lnSpcReduction="10000"/>
          </a:bodyPr>
          <a:lstStyle/>
          <a:p>
            <a:r>
              <a:rPr lang="en-GB" sz="2800" b="1" dirty="0">
                <a:latin typeface="Calibri" panose="020F0502020204030204" pitchFamily="34" charset="0"/>
                <a:cs typeface="Calibri" panose="020F0502020204030204" pitchFamily="34" charset="0"/>
              </a:rPr>
              <a:t>Between years 7 and 9 pupils identified with special education needs are withdrawn from some mainstream lessons</a:t>
            </a:r>
          </a:p>
          <a:p>
            <a:r>
              <a:rPr lang="en-GB" sz="2800" b="1" dirty="0">
                <a:latin typeface="Calibri" panose="020F0502020204030204" pitchFamily="34" charset="0"/>
                <a:cs typeface="Calibri" panose="020F0502020204030204" pitchFamily="34" charset="0"/>
              </a:rPr>
              <a:t>They receive literacy skills, taught in small groups</a:t>
            </a:r>
          </a:p>
          <a:p>
            <a:r>
              <a:rPr lang="en-GB" sz="2800" b="1" dirty="0">
                <a:latin typeface="Calibri" panose="020F0502020204030204" pitchFamily="34" charset="0"/>
                <a:cs typeface="Calibri" panose="020F0502020204030204" pitchFamily="34" charset="0"/>
              </a:rPr>
              <a:t>Some also have similar arrangements for Maths and English</a:t>
            </a:r>
          </a:p>
          <a:p>
            <a:r>
              <a:rPr lang="en-GB" sz="2800" b="1" dirty="0">
                <a:latin typeface="Calibri" panose="020F0502020204030204" pitchFamily="34" charset="0"/>
                <a:cs typeface="Calibri" panose="020F0502020204030204" pitchFamily="34" charset="0"/>
              </a:rPr>
              <a:t>Reducing the size of these classes allows teachers more flexibility to deliver the National Curriculum and provide additional support for individual needs</a:t>
            </a:r>
          </a:p>
          <a:p>
            <a:endParaRPr lang="en-GB" dirty="0"/>
          </a:p>
        </p:txBody>
      </p:sp>
    </p:spTree>
    <p:extLst>
      <p:ext uri="{BB962C8B-B14F-4D97-AF65-F5344CB8AC3E}">
        <p14:creationId xmlns:p14="http://schemas.microsoft.com/office/powerpoint/2010/main" val="230173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0D8F-23AD-4220-893D-58D5A90EBDEC}"/>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ASDAN / BTEC / C&amp;G</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9278196-88CD-4AA7-AE1F-A49620DDA7F2}"/>
              </a:ext>
            </a:extLst>
          </p:cNvPr>
          <p:cNvSpPr>
            <a:spLocks noGrp="1"/>
          </p:cNvSpPr>
          <p:nvPr>
            <p:ph idx="1"/>
          </p:nvPr>
        </p:nvSpPr>
        <p:spPr>
          <a:xfrm>
            <a:off x="1295401" y="2556931"/>
            <a:ext cx="9601196" cy="3759027"/>
          </a:xfrm>
        </p:spPr>
        <p:txBody>
          <a:bodyPr>
            <a:noAutofit/>
          </a:bodyPr>
          <a:lstStyle/>
          <a:p>
            <a:r>
              <a:rPr lang="en-US" b="1" dirty="0">
                <a:latin typeface="Calibri" panose="020F0502020204030204" pitchFamily="34" charset="0"/>
                <a:cs typeface="Calibri" panose="020F0502020204030204" pitchFamily="34" charset="0"/>
              </a:rPr>
              <a:t>Years 10 and 11 are given the opportunity to attend courses:</a:t>
            </a:r>
          </a:p>
          <a:p>
            <a:r>
              <a:rPr lang="en-US" b="1" dirty="0">
                <a:latin typeface="Calibri" panose="020F0502020204030204" pitchFamily="34" charset="0"/>
                <a:cs typeface="Calibri" panose="020F0502020204030204" pitchFamily="34" charset="0"/>
              </a:rPr>
              <a:t>Award Scheme Development and Accreditation Network (ASDAN)</a:t>
            </a:r>
          </a:p>
          <a:p>
            <a:pPr lvl="1"/>
            <a:r>
              <a:rPr lang="en-US" sz="2400" b="1" dirty="0">
                <a:latin typeface="Calibri" panose="020F0502020204030204" pitchFamily="34" charset="0"/>
                <a:cs typeface="Calibri" panose="020F0502020204030204" pitchFamily="34" charset="0"/>
              </a:rPr>
              <a:t>E.g. Hospitality Vocational Taster</a:t>
            </a:r>
          </a:p>
          <a:p>
            <a:r>
              <a:rPr lang="en-GB" b="1" dirty="0">
                <a:latin typeface="Calibri" panose="020F0502020204030204" pitchFamily="34" charset="0"/>
                <a:cs typeface="Calibri" panose="020F0502020204030204" pitchFamily="34" charset="0"/>
              </a:rPr>
              <a:t>Business and Technology Education Council (BTEC)</a:t>
            </a:r>
          </a:p>
          <a:p>
            <a:pPr lvl="1"/>
            <a:r>
              <a:rPr lang="en-GB" sz="2400" b="1" dirty="0">
                <a:latin typeface="Calibri" panose="020F0502020204030204" pitchFamily="34" charset="0"/>
                <a:cs typeface="Calibri" panose="020F0502020204030204" pitchFamily="34" charset="0"/>
              </a:rPr>
              <a:t>E.g. Building and Construction</a:t>
            </a:r>
          </a:p>
          <a:p>
            <a:r>
              <a:rPr lang="en-GB" b="1" dirty="0">
                <a:latin typeface="Calibri" panose="020F0502020204030204" pitchFamily="34" charset="0"/>
                <a:cs typeface="Calibri" panose="020F0502020204030204" pitchFamily="34" charset="0"/>
              </a:rPr>
              <a:t>City and Guild (C&amp;G)</a:t>
            </a:r>
          </a:p>
          <a:p>
            <a:pPr lvl="1"/>
            <a:r>
              <a:rPr lang="en-GB" sz="2400" b="1" dirty="0">
                <a:latin typeface="Calibri" panose="020F0502020204030204" pitchFamily="34" charset="0"/>
                <a:cs typeface="Calibri" panose="020F0502020204030204" pitchFamily="34" charset="0"/>
              </a:rPr>
              <a:t>E.g. Beauty Therapy</a:t>
            </a:r>
          </a:p>
        </p:txBody>
      </p:sp>
    </p:spTree>
    <p:extLst>
      <p:ext uri="{BB962C8B-B14F-4D97-AF65-F5344CB8AC3E}">
        <p14:creationId xmlns:p14="http://schemas.microsoft.com/office/powerpoint/2010/main" val="1779961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DB321-6F8A-4FC0-B770-02B4D3AE26B1}"/>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Special Teaching Facility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5215CEC-372A-49EE-B019-906EA7C415A7}"/>
              </a:ext>
            </a:extLst>
          </p:cNvPr>
          <p:cNvSpPr>
            <a:spLocks noGrp="1"/>
          </p:cNvSpPr>
          <p:nvPr>
            <p:ph idx="1"/>
          </p:nvPr>
        </p:nvSpPr>
        <p:spPr>
          <a:xfrm>
            <a:off x="1295401" y="2556931"/>
            <a:ext cx="9601196" cy="3693039"/>
          </a:xfrm>
        </p:spPr>
        <p:txBody>
          <a:bodyPr>
            <a:normAutofit fontScale="85000" lnSpcReduction="20000"/>
          </a:bodyPr>
          <a:lstStyle/>
          <a:p>
            <a:r>
              <a:rPr lang="en-US" sz="3000" b="1" dirty="0">
                <a:latin typeface="Calibri" panose="020F0502020204030204" pitchFamily="34" charset="0"/>
                <a:cs typeface="Calibri" panose="020F0502020204030204" pitchFamily="34" charset="0"/>
              </a:rPr>
              <a:t>2 Large classrooms</a:t>
            </a:r>
          </a:p>
          <a:p>
            <a:r>
              <a:rPr lang="en-US" sz="3000" b="1" dirty="0">
                <a:latin typeface="Calibri" panose="020F0502020204030204" pitchFamily="34" charset="0"/>
                <a:cs typeface="Calibri" panose="020F0502020204030204" pitchFamily="34" charset="0"/>
              </a:rPr>
              <a:t>2 Withdrawal rooms</a:t>
            </a:r>
          </a:p>
          <a:p>
            <a:r>
              <a:rPr lang="en-US" sz="3000" b="1" dirty="0">
                <a:latin typeface="Calibri" panose="020F0502020204030204" pitchFamily="34" charset="0"/>
                <a:cs typeface="Calibri" panose="020F0502020204030204" pitchFamily="34" charset="0"/>
              </a:rPr>
              <a:t>Kitchen</a:t>
            </a:r>
          </a:p>
          <a:p>
            <a:r>
              <a:rPr lang="en-US" sz="3000" b="1" dirty="0">
                <a:latin typeface="Calibri" panose="020F0502020204030204" pitchFamily="34" charset="0"/>
                <a:cs typeface="Calibri" panose="020F0502020204030204" pitchFamily="34" charset="0"/>
              </a:rPr>
              <a:t>Office</a:t>
            </a:r>
          </a:p>
          <a:p>
            <a:r>
              <a:rPr lang="en-US" sz="3000" b="1" dirty="0">
                <a:latin typeface="Calibri" panose="020F0502020204030204" pitchFamily="34" charset="0"/>
                <a:cs typeface="Calibri" panose="020F0502020204030204" pitchFamily="34" charset="0"/>
              </a:rPr>
              <a:t>Storage facilities</a:t>
            </a:r>
          </a:p>
          <a:p>
            <a:r>
              <a:rPr lang="en-US" sz="3000" b="1" dirty="0">
                <a:latin typeface="Calibri" panose="020F0502020204030204" pitchFamily="34" charset="0"/>
                <a:cs typeface="Calibri" panose="020F0502020204030204" pitchFamily="34" charset="0"/>
              </a:rPr>
              <a:t>Restrooms</a:t>
            </a:r>
          </a:p>
          <a:p>
            <a:r>
              <a:rPr lang="en-GB" sz="3000" b="1" dirty="0">
                <a:latin typeface="Calibri" panose="020F0502020204030204" pitchFamily="34" charset="0"/>
                <a:cs typeface="Calibri" panose="020F0502020204030204" pitchFamily="34" charset="0"/>
              </a:rPr>
              <a:t>Provides high level support to help pupils develop socially, emotionally and academically</a:t>
            </a:r>
          </a:p>
          <a:p>
            <a:endParaRPr lang="en-US" b="1" dirty="0"/>
          </a:p>
        </p:txBody>
      </p:sp>
    </p:spTree>
    <p:extLst>
      <p:ext uri="{BB962C8B-B14F-4D97-AF65-F5344CB8AC3E}">
        <p14:creationId xmlns:p14="http://schemas.microsoft.com/office/powerpoint/2010/main" val="1022861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C7970-8A8A-4BC5-95D3-9BD4364F56D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Special Teaching Facility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3B99CF0-F0AE-4E03-9DEB-88F3FD54F14B}"/>
              </a:ext>
            </a:extLst>
          </p:cNvPr>
          <p:cNvSpPr>
            <a:spLocks noGrp="1"/>
          </p:cNvSpPr>
          <p:nvPr>
            <p:ph idx="1"/>
          </p:nvPr>
        </p:nvSpPr>
        <p:spPr>
          <a:xfrm>
            <a:off x="1295401" y="2556931"/>
            <a:ext cx="9601196" cy="3711893"/>
          </a:xfrm>
        </p:spPr>
        <p:txBody>
          <a:bodyPr>
            <a:normAutofit fontScale="77500" lnSpcReduction="20000"/>
          </a:bodyPr>
          <a:lstStyle/>
          <a:p>
            <a:r>
              <a:rPr lang="en-US" sz="2600" b="1" dirty="0">
                <a:latin typeface="Calibri" panose="020F0502020204030204" pitchFamily="34" charset="0"/>
                <a:cs typeface="Calibri" panose="020F0502020204030204" pitchFamily="34" charset="0"/>
              </a:rPr>
              <a:t>Supported by:</a:t>
            </a:r>
          </a:p>
          <a:p>
            <a:pPr lvl="1"/>
            <a:r>
              <a:rPr lang="en-US" sz="2600" b="1" dirty="0">
                <a:latin typeface="Calibri" panose="020F0502020204030204" pitchFamily="34" charset="0"/>
                <a:cs typeface="Calibri" panose="020F0502020204030204" pitchFamily="34" charset="0"/>
              </a:rPr>
              <a:t>2 full time Teachers / 1 high-level Teaching Assistant / 5 Teaching Assistants. </a:t>
            </a:r>
          </a:p>
          <a:p>
            <a:r>
              <a:rPr lang="en-US" sz="2600" b="1" dirty="0">
                <a:latin typeface="Calibri" panose="020F0502020204030204" pitchFamily="34" charset="0"/>
                <a:cs typeface="Calibri" panose="020F0502020204030204" pitchFamily="34" charset="0"/>
              </a:rPr>
              <a:t>Some pupils are included in mainstream lessons</a:t>
            </a:r>
          </a:p>
          <a:p>
            <a:r>
              <a:rPr lang="en-US" sz="2600" b="1" dirty="0">
                <a:latin typeface="Calibri" panose="020F0502020204030204" pitchFamily="34" charset="0"/>
                <a:cs typeface="Calibri" panose="020F0502020204030204" pitchFamily="34" charset="0"/>
              </a:rPr>
              <a:t>More anxious pupils have limited or non-existent access to this environment</a:t>
            </a:r>
          </a:p>
          <a:p>
            <a:r>
              <a:rPr lang="en-US" sz="2600" b="1" dirty="0">
                <a:latin typeface="Calibri" panose="020F0502020204030204" pitchFamily="34" charset="0"/>
                <a:cs typeface="Calibri" panose="020F0502020204030204" pitchFamily="34" charset="0"/>
              </a:rPr>
              <a:t>Pupils are automatically disapplied from Welsh and French to work on individual targets</a:t>
            </a:r>
          </a:p>
          <a:p>
            <a:r>
              <a:rPr lang="en-US" sz="2600" b="1" dirty="0">
                <a:latin typeface="Calibri" panose="020F0502020204030204" pitchFamily="34" charset="0"/>
                <a:cs typeface="Calibri" panose="020F0502020204030204" pitchFamily="34" charset="0"/>
              </a:rPr>
              <a:t>Pupils are given weekly timetables and targets, based on their Individual Development Plans (IDP)</a:t>
            </a:r>
          </a:p>
          <a:p>
            <a:r>
              <a:rPr lang="en-US" sz="2600" b="1" dirty="0">
                <a:latin typeface="Calibri" panose="020F0502020204030204" pitchFamily="34" charset="0"/>
                <a:cs typeface="Calibri" panose="020F0502020204030204" pitchFamily="34" charset="0"/>
              </a:rPr>
              <a:t>All pupils are regarded as members of the school community and encouraged to take part in extra-curricular activities</a:t>
            </a:r>
            <a:endParaRPr lang="en-GB" sz="2600"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100909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BA21-6468-4215-BED7-6D51335277DE}"/>
              </a:ext>
            </a:extLst>
          </p:cNvPr>
          <p:cNvSpPr>
            <a:spLocks noGrp="1"/>
          </p:cNvSpPr>
          <p:nvPr>
            <p:ph type="title"/>
          </p:nvPr>
        </p:nvSpPr>
        <p:spPr>
          <a:xfrm>
            <a:off x="1295401" y="982132"/>
            <a:ext cx="9601196" cy="1032234"/>
          </a:xfrm>
        </p:spPr>
        <p:txBody>
          <a:bodyPr>
            <a:normAutofit fontScale="90000"/>
          </a:bodyPr>
          <a:lstStyle/>
          <a:p>
            <a:br>
              <a:rPr lang="en-US" dirty="0"/>
            </a:br>
            <a:r>
              <a:rPr lang="en-US" sz="5300" b="1" dirty="0">
                <a:latin typeface="Calibri" panose="020F0502020204030204" pitchFamily="34" charset="0"/>
                <a:cs typeface="Calibri" panose="020F0502020204030204" pitchFamily="34" charset="0"/>
              </a:rPr>
              <a:t>Partnerships</a:t>
            </a:r>
            <a:br>
              <a:rPr lang="en-US" sz="5300" dirty="0">
                <a:latin typeface="Calibri" panose="020F0502020204030204" pitchFamily="34" charset="0"/>
                <a:cs typeface="Calibri" panose="020F0502020204030204" pitchFamily="34" charset="0"/>
              </a:rPr>
            </a:br>
            <a:endParaRPr lang="en-GB" sz="53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EAC88B9-5B8B-4751-9E54-B6569EB6B2AD}"/>
              </a:ext>
            </a:extLst>
          </p:cNvPr>
          <p:cNvSpPr>
            <a:spLocks noGrp="1"/>
          </p:cNvSpPr>
          <p:nvPr>
            <p:ph idx="1"/>
          </p:nvPr>
        </p:nvSpPr>
        <p:spPr/>
        <p:txBody>
          <a:bodyPr/>
          <a:lstStyle/>
          <a:p>
            <a:r>
              <a:rPr lang="en-GB" sz="2800" b="1" dirty="0">
                <a:latin typeface="Calibri" panose="020F0502020204030204" pitchFamily="34" charset="0"/>
                <a:cs typeface="Calibri" panose="020F0502020204030204" pitchFamily="34" charset="0"/>
              </a:rPr>
              <a:t>Primary schools</a:t>
            </a:r>
          </a:p>
          <a:p>
            <a:r>
              <a:rPr lang="en-GB" sz="2800" b="1" dirty="0">
                <a:latin typeface="Calibri" panose="020F0502020204030204" pitchFamily="34" charset="0"/>
                <a:cs typeface="Calibri" panose="020F0502020204030204" pitchFamily="34" charset="0"/>
              </a:rPr>
              <a:t>Colleagues</a:t>
            </a:r>
          </a:p>
          <a:p>
            <a:r>
              <a:rPr lang="en-GB" sz="2800" b="1" dirty="0">
                <a:latin typeface="Calibri" panose="020F0502020204030204" pitchFamily="34" charset="0"/>
                <a:cs typeface="Calibri" panose="020F0502020204030204" pitchFamily="34" charset="0"/>
              </a:rPr>
              <a:t>Parents and carers</a:t>
            </a:r>
          </a:p>
          <a:p>
            <a:r>
              <a:rPr lang="en-GB" sz="2800" b="1" dirty="0">
                <a:latin typeface="Calibri" panose="020F0502020204030204" pitchFamily="34" charset="0"/>
                <a:cs typeface="Calibri" panose="020F0502020204030204" pitchFamily="34" charset="0"/>
              </a:rPr>
              <a:t>External agencies</a:t>
            </a:r>
          </a:p>
          <a:p>
            <a:r>
              <a:rPr lang="en-GB" sz="2800" b="1" dirty="0">
                <a:latin typeface="Calibri" panose="020F0502020204030204" pitchFamily="34" charset="0"/>
                <a:cs typeface="Calibri" panose="020F0502020204030204" pitchFamily="34" charset="0"/>
              </a:rPr>
              <a:t>Further education schools &amp; colleges</a:t>
            </a:r>
          </a:p>
          <a:p>
            <a:pPr marL="0" indent="0">
              <a:buNone/>
            </a:pPr>
            <a:endParaRPr lang="en-GB" b="1" dirty="0"/>
          </a:p>
          <a:p>
            <a:endParaRPr lang="en-GB" b="1" dirty="0"/>
          </a:p>
          <a:p>
            <a:endParaRPr lang="en-GB" dirty="0"/>
          </a:p>
        </p:txBody>
      </p:sp>
      <p:pic>
        <p:nvPicPr>
          <p:cNvPr id="6146" name="Picture 2" descr="Image result for partnership images">
            <a:extLst>
              <a:ext uri="{FF2B5EF4-FFF2-40B4-BE49-F238E27FC236}">
                <a16:creationId xmlns:a16="http://schemas.microsoft.com/office/drawing/2014/main" id="{CCAF5F45-8094-40C7-9699-4AAF4EE94A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8601" y="3218393"/>
            <a:ext cx="2857500" cy="2657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4490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C3FC-1433-4633-B8C4-B3CA1CF2B71B}"/>
              </a:ext>
            </a:extLst>
          </p:cNvPr>
          <p:cNvSpPr>
            <a:spLocks noGrp="1"/>
          </p:cNvSpPr>
          <p:nvPr>
            <p:ph type="title"/>
          </p:nvPr>
        </p:nvSpPr>
        <p:spPr>
          <a:xfrm>
            <a:off x="1374229" y="1076725"/>
            <a:ext cx="9601196" cy="1303867"/>
          </a:xfrm>
        </p:spPr>
        <p:txBody>
          <a:bodyPr>
            <a:noAutofit/>
          </a:bodyPr>
          <a:lstStyle/>
          <a:p>
            <a:r>
              <a:rPr lang="en-US" sz="4800" b="1" dirty="0">
                <a:latin typeface="Calibri" panose="020F0502020204030204" pitchFamily="34" charset="0"/>
                <a:cs typeface="Calibri" panose="020F0502020204030204" pitchFamily="34" charset="0"/>
              </a:rPr>
              <a:t>Additional Learning Needs in Wales</a:t>
            </a:r>
            <a:br>
              <a:rPr lang="en-US" sz="4800" b="1" dirty="0">
                <a:latin typeface="Calibri" panose="020F0502020204030204" pitchFamily="34" charset="0"/>
                <a:cs typeface="Calibri" panose="020F0502020204030204" pitchFamily="34" charset="0"/>
              </a:rPr>
            </a:b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AC7A724-E586-4E81-AFAF-35E3E812EBA9}"/>
              </a:ext>
            </a:extLst>
          </p:cNvPr>
          <p:cNvSpPr>
            <a:spLocks noGrp="1"/>
          </p:cNvSpPr>
          <p:nvPr>
            <p:ph idx="1"/>
          </p:nvPr>
        </p:nvSpPr>
        <p:spPr>
          <a:xfrm>
            <a:off x="1295401" y="2556932"/>
            <a:ext cx="9601196" cy="3702466"/>
          </a:xfrm>
        </p:spPr>
        <p:txBody>
          <a:bodyPr>
            <a:normAutofit/>
          </a:bodyPr>
          <a:lstStyle/>
          <a:p>
            <a:pPr marL="0" indent="0" algn="ctr">
              <a:buNone/>
            </a:pPr>
            <a:r>
              <a:rPr lang="en-US" sz="3200" b="1" dirty="0">
                <a:latin typeface="Calibri" panose="020F0502020204030204" pitchFamily="34" charset="0"/>
                <a:cs typeface="Calibri" panose="020F0502020204030204" pitchFamily="34" charset="0"/>
              </a:rPr>
              <a:t>What is happening?</a:t>
            </a:r>
          </a:p>
          <a:p>
            <a:pPr marL="0" indent="0" algn="ctr">
              <a:buNone/>
            </a:pPr>
            <a:endParaRPr lang="en-GB" dirty="0">
              <a:hlinkClick r:id="rId2"/>
            </a:endParaRPr>
          </a:p>
          <a:p>
            <a:pPr algn="ctr"/>
            <a:r>
              <a:rPr lang="en-GB" dirty="0">
                <a:hlinkClick r:id="rId2"/>
              </a:rPr>
              <a:t>https://www.youtube.com/watch?v=z2bkbs00Z68#action=share</a:t>
            </a:r>
            <a:endParaRPr lang="en-GB" dirty="0"/>
          </a:p>
          <a:p>
            <a:pPr marL="0" indent="0" algn="ctr">
              <a:buNone/>
            </a:pPr>
            <a:endParaRPr lang="en-GB" dirty="0"/>
          </a:p>
          <a:p>
            <a:pPr marL="0" indent="0" algn="ctr">
              <a:buNone/>
            </a:pPr>
            <a:r>
              <a:rPr lang="en-GB" b="1" dirty="0">
                <a:latin typeface="Calibri" panose="020F0502020204030204" pitchFamily="34" charset="0"/>
                <a:cs typeface="Calibri" panose="020F0502020204030204" pitchFamily="34" charset="0"/>
              </a:rPr>
              <a:t>Welsh Government are investing £20m to support this implementation</a:t>
            </a:r>
          </a:p>
        </p:txBody>
      </p:sp>
    </p:spTree>
    <p:extLst>
      <p:ext uri="{BB962C8B-B14F-4D97-AF65-F5344CB8AC3E}">
        <p14:creationId xmlns:p14="http://schemas.microsoft.com/office/powerpoint/2010/main" val="716569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03B3-8174-460E-99ED-C176EC987F31}"/>
              </a:ext>
            </a:extLst>
          </p:cNvPr>
          <p:cNvSpPr>
            <a:spLocks noGrp="1"/>
          </p:cNvSpPr>
          <p:nvPr>
            <p:ph type="title"/>
          </p:nvPr>
        </p:nvSpPr>
        <p:spPr/>
        <p:txBody>
          <a:bodyPr>
            <a:normAutofit/>
          </a:bodyPr>
          <a:lstStyle/>
          <a:p>
            <a:r>
              <a:rPr lang="en-US" sz="4800" b="1" dirty="0">
                <a:solidFill>
                  <a:srgbClr val="262626"/>
                </a:solidFill>
                <a:latin typeface="Calibri" panose="020F0502020204030204" pitchFamily="34" charset="0"/>
                <a:cs typeface="Calibri" panose="020F0502020204030204" pitchFamily="34" charset="0"/>
              </a:rPr>
              <a:t>Research Tools</a:t>
            </a:r>
          </a:p>
        </p:txBody>
      </p:sp>
      <p:graphicFrame>
        <p:nvGraphicFramePr>
          <p:cNvPr id="50" name="Content Placeholder 2">
            <a:extLst>
              <a:ext uri="{FF2B5EF4-FFF2-40B4-BE49-F238E27FC236}">
                <a16:creationId xmlns:a16="http://schemas.microsoft.com/office/drawing/2014/main" id="{1D5E2A6A-1878-4445-8289-1D37E9ED6C25}"/>
              </a:ext>
            </a:extLst>
          </p:cNvPr>
          <p:cNvGraphicFramePr>
            <a:graphicFrameLocks noGrp="1"/>
          </p:cNvGraphicFramePr>
          <p:nvPr>
            <p:ph idx="1"/>
            <p:extLst>
              <p:ext uri="{D42A27DB-BD31-4B8C-83A1-F6EECF244321}">
                <p14:modId xmlns:p14="http://schemas.microsoft.com/office/powerpoint/2010/main" val="2738886800"/>
              </p:ext>
            </p:extLst>
          </p:nvPr>
        </p:nvGraphicFramePr>
        <p:xfrm>
          <a:off x="896526" y="2781810"/>
          <a:ext cx="10500479"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4688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D164-2B9E-4D93-92E5-B4220189CF4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Methodology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E40B3D6-8906-4423-85DB-66EA8470913E}"/>
              </a:ext>
            </a:extLst>
          </p:cNvPr>
          <p:cNvSpPr>
            <a:spLocks noGrp="1"/>
          </p:cNvSpPr>
          <p:nvPr>
            <p:ph idx="1"/>
          </p:nvPr>
        </p:nvSpPr>
        <p:spPr>
          <a:xfrm>
            <a:off x="867266" y="2556931"/>
            <a:ext cx="10029331" cy="3645905"/>
          </a:xfrm>
        </p:spPr>
        <p:txBody>
          <a:bodyPr>
            <a:normAutofit fontScale="55000" lnSpcReduction="20000"/>
          </a:bodyPr>
          <a:lstStyle/>
          <a:p>
            <a:pPr lvl="1"/>
            <a:r>
              <a:rPr lang="en-US" sz="4800" b="1" dirty="0">
                <a:latin typeface="Calibri" panose="020F0502020204030204" pitchFamily="34" charset="0"/>
                <a:cs typeface="Calibri" panose="020F0502020204030204" pitchFamily="34" charset="0"/>
              </a:rPr>
              <a:t>Mixture of quantitative and qualitative research techniques Creswell (2015)</a:t>
            </a:r>
          </a:p>
          <a:p>
            <a:pPr lvl="2"/>
            <a:r>
              <a:rPr lang="en-US" sz="4800" b="1" dirty="0">
                <a:latin typeface="Calibri" panose="020F0502020204030204" pitchFamily="34" charset="0"/>
                <a:cs typeface="Calibri" panose="020F0502020204030204" pitchFamily="34" charset="0"/>
              </a:rPr>
              <a:t>Triangulate my findings – Confirm / reinforce /reject</a:t>
            </a:r>
          </a:p>
          <a:p>
            <a:pPr lvl="1"/>
            <a:r>
              <a:rPr lang="en-US" sz="4800" b="1" dirty="0">
                <a:latin typeface="Calibri" panose="020F0502020204030204" pitchFamily="34" charset="0"/>
                <a:cs typeface="Calibri" panose="020F0502020204030204" pitchFamily="34" charset="0"/>
              </a:rPr>
              <a:t>Empirical methods</a:t>
            </a:r>
          </a:p>
          <a:p>
            <a:pPr lvl="2"/>
            <a:r>
              <a:rPr lang="en-US" sz="4800" b="1" dirty="0">
                <a:latin typeface="Calibri" panose="020F0502020204030204" pitchFamily="34" charset="0"/>
                <a:cs typeface="Calibri" panose="020F0502020204030204" pitchFamily="34" charset="0"/>
              </a:rPr>
              <a:t>Classroom observations</a:t>
            </a:r>
          </a:p>
          <a:p>
            <a:pPr lvl="1"/>
            <a:r>
              <a:rPr lang="en-US" sz="4800" b="1" dirty="0">
                <a:latin typeface="Calibri" panose="020F0502020204030204" pitchFamily="34" charset="0"/>
                <a:cs typeface="Calibri" panose="020F0502020204030204" pitchFamily="34" charset="0"/>
              </a:rPr>
              <a:t>Semi-structured Interviews &amp; Focus Groups - Sharp (2012)</a:t>
            </a:r>
          </a:p>
          <a:p>
            <a:pPr lvl="2"/>
            <a:r>
              <a:rPr lang="en-US" sz="4800" b="1" dirty="0">
                <a:latin typeface="Calibri" panose="020F0502020204030204" pitchFamily="34" charset="0"/>
                <a:cs typeface="Calibri" panose="020F0502020204030204" pitchFamily="34" charset="0"/>
              </a:rPr>
              <a:t>Interact with internal &amp; external teachers &amp; non-teaching staff members</a:t>
            </a:r>
          </a:p>
          <a:p>
            <a:pPr lvl="2"/>
            <a:endParaRPr lang="en-US" b="1" dirty="0"/>
          </a:p>
          <a:p>
            <a:pPr lvl="2"/>
            <a:endParaRPr lang="en-US" b="1" dirty="0"/>
          </a:p>
          <a:p>
            <a:endParaRPr lang="en-US" b="1" dirty="0"/>
          </a:p>
          <a:p>
            <a:endParaRPr lang="en-US" b="1" dirty="0"/>
          </a:p>
          <a:p>
            <a:endParaRPr lang="en-US" b="1" dirty="0"/>
          </a:p>
          <a:p>
            <a:endParaRPr lang="en-GB" dirty="0"/>
          </a:p>
        </p:txBody>
      </p:sp>
    </p:spTree>
    <p:extLst>
      <p:ext uri="{BB962C8B-B14F-4D97-AF65-F5344CB8AC3E}">
        <p14:creationId xmlns:p14="http://schemas.microsoft.com/office/powerpoint/2010/main" val="1577995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Methodology</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838986" y="2205872"/>
            <a:ext cx="10057611" cy="4128939"/>
          </a:xfrm>
        </p:spPr>
        <p:txBody>
          <a:bodyPr>
            <a:normAutofit fontScale="25000" lnSpcReduction="20000"/>
          </a:bodyPr>
          <a:lstStyle/>
          <a:p>
            <a:endParaRPr lang="en-US" b="1" dirty="0"/>
          </a:p>
          <a:p>
            <a:pPr lvl="1"/>
            <a:r>
              <a:rPr lang="en-US" sz="9600" b="1" dirty="0">
                <a:latin typeface="Calibri" panose="020F0502020204030204" pitchFamily="34" charset="0"/>
                <a:cs typeface="Calibri" panose="020F0502020204030204" pitchFamily="34" charset="0"/>
              </a:rPr>
              <a:t>Primary and secondary data</a:t>
            </a:r>
          </a:p>
          <a:p>
            <a:pPr lvl="2"/>
            <a:r>
              <a:rPr lang="en-US" sz="9600" b="1" dirty="0">
                <a:latin typeface="Calibri" panose="020F0502020204030204" pitchFamily="34" charset="0"/>
                <a:cs typeface="Calibri" panose="020F0502020204030204" pitchFamily="34" charset="0"/>
              </a:rPr>
              <a:t>Questionnaires to pupils, parents </a:t>
            </a:r>
          </a:p>
          <a:p>
            <a:pPr lvl="2"/>
            <a:r>
              <a:rPr lang="en-US" sz="9600" b="1" dirty="0">
                <a:latin typeface="Calibri" panose="020F0502020204030204" pitchFamily="34" charset="0"/>
                <a:cs typeface="Calibri" panose="020F0502020204030204" pitchFamily="34" charset="0"/>
              </a:rPr>
              <a:t>Comparison data from like schools to establish national trends</a:t>
            </a:r>
          </a:p>
          <a:p>
            <a:pPr lvl="1"/>
            <a:r>
              <a:rPr lang="en-US" sz="9600" b="1" dirty="0">
                <a:latin typeface="Calibri" panose="020F0502020204030204" pitchFamily="34" charset="0"/>
                <a:cs typeface="Calibri" panose="020F0502020204030204" pitchFamily="34" charset="0"/>
              </a:rPr>
              <a:t>Established documentation for collecting data:</a:t>
            </a:r>
          </a:p>
          <a:p>
            <a:pPr lvl="2"/>
            <a:r>
              <a:rPr lang="en-US" sz="9600" b="1" dirty="0">
                <a:latin typeface="Calibri" panose="020F0502020204030204" pitchFamily="34" charset="0"/>
                <a:ea typeface="+mn-lt"/>
                <a:cs typeface="Calibri" panose="020F0502020204030204" pitchFamily="34" charset="0"/>
              </a:rPr>
              <a:t>Baseline data/assessments</a:t>
            </a:r>
            <a:endParaRPr lang="en-US" sz="9600" dirty="0">
              <a:latin typeface="Calibri" panose="020F0502020204030204" pitchFamily="34" charset="0"/>
              <a:ea typeface="+mn-lt"/>
              <a:cs typeface="Calibri" panose="020F0502020204030204" pitchFamily="34" charset="0"/>
            </a:endParaRPr>
          </a:p>
          <a:p>
            <a:pPr lvl="2"/>
            <a:r>
              <a:rPr lang="en-US" sz="9600" b="1" dirty="0">
                <a:latin typeface="Calibri" panose="020F0502020204030204" pitchFamily="34" charset="0"/>
                <a:ea typeface="+mn-lt"/>
                <a:cs typeface="Calibri" panose="020F0502020204030204" pitchFamily="34" charset="0"/>
              </a:rPr>
              <a:t>Provision Maps</a:t>
            </a:r>
            <a:endParaRPr lang="en-US" sz="9600" dirty="0">
              <a:latin typeface="Calibri" panose="020F0502020204030204" pitchFamily="34" charset="0"/>
              <a:ea typeface="+mn-lt"/>
              <a:cs typeface="Calibri" panose="020F0502020204030204" pitchFamily="34" charset="0"/>
            </a:endParaRPr>
          </a:p>
          <a:p>
            <a:pPr lvl="2"/>
            <a:r>
              <a:rPr lang="en-US" sz="9600" b="1" dirty="0">
                <a:latin typeface="Calibri" panose="020F0502020204030204" pitchFamily="34" charset="0"/>
                <a:ea typeface="+mn-lt"/>
                <a:cs typeface="Calibri" panose="020F0502020204030204" pitchFamily="34" charset="0"/>
              </a:rPr>
              <a:t>Individual Development Plans (IDP)</a:t>
            </a:r>
            <a:endParaRPr lang="en-US" sz="9600" dirty="0">
              <a:latin typeface="Calibri" panose="020F0502020204030204" pitchFamily="34" charset="0"/>
              <a:cs typeface="Calibri" panose="020F0502020204030204" pitchFamily="34" charset="0"/>
            </a:endParaRPr>
          </a:p>
          <a:p>
            <a:pPr lvl="1"/>
            <a:r>
              <a:rPr lang="en-US" sz="9600" b="1" dirty="0">
                <a:latin typeface="Calibri" panose="020F0502020204030204" pitchFamily="34" charset="0"/>
                <a:cs typeface="Calibri" panose="020F0502020204030204" pitchFamily="34" charset="0"/>
              </a:rPr>
              <a:t>Timescales</a:t>
            </a:r>
          </a:p>
          <a:p>
            <a:pPr lvl="2"/>
            <a:r>
              <a:rPr lang="en-US" sz="9600" b="1" dirty="0">
                <a:latin typeface="Calibri" panose="020F0502020204030204" pitchFamily="34" charset="0"/>
                <a:cs typeface="Calibri" panose="020F0502020204030204" pitchFamily="34" charset="0"/>
              </a:rPr>
              <a:t>TBC</a:t>
            </a:r>
          </a:p>
          <a:p>
            <a:pPr lvl="1"/>
            <a:endParaRPr lang="en-US" b="1" dirty="0"/>
          </a:p>
          <a:p>
            <a:pPr lvl="1"/>
            <a:endParaRPr lang="en-US" b="1" dirty="0"/>
          </a:p>
          <a:p>
            <a:endParaRPr lang="en-US" b="1" dirty="0"/>
          </a:p>
          <a:p>
            <a:pPr marL="457200" lvl="1" indent="0">
              <a:buNone/>
            </a:pPr>
            <a:endParaRPr lang="en-GB" dirty="0"/>
          </a:p>
        </p:txBody>
      </p:sp>
    </p:spTree>
    <p:extLst>
      <p:ext uri="{BB962C8B-B14F-4D97-AF65-F5344CB8AC3E}">
        <p14:creationId xmlns:p14="http://schemas.microsoft.com/office/powerpoint/2010/main" val="1848941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6B9B7-F112-4A78-8855-01E1CB142C98}"/>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Participants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D8D9724-512C-491E-A934-883B122C08C3}"/>
              </a:ext>
            </a:extLst>
          </p:cNvPr>
          <p:cNvSpPr>
            <a:spLocks noGrp="1"/>
          </p:cNvSpPr>
          <p:nvPr>
            <p:ph idx="1"/>
          </p:nvPr>
        </p:nvSpPr>
        <p:spPr>
          <a:xfrm>
            <a:off x="1295402" y="2585212"/>
            <a:ext cx="9601196" cy="3749600"/>
          </a:xfrm>
        </p:spPr>
        <p:txBody>
          <a:bodyPr>
            <a:noAutofit/>
          </a:bodyPr>
          <a:lstStyle/>
          <a:p>
            <a:r>
              <a:rPr lang="en-US" b="1" dirty="0">
                <a:latin typeface="Calibri" panose="020F0502020204030204" pitchFamily="34" charset="0"/>
                <a:cs typeface="Calibri" panose="020F0502020204030204" pitchFamily="34" charset="0"/>
              </a:rPr>
              <a:t>Head Teacher – (</a:t>
            </a:r>
            <a:r>
              <a:rPr lang="en-US" sz="2400" b="1" dirty="0">
                <a:latin typeface="Calibri"/>
                <a:cs typeface="Calibri"/>
              </a:rPr>
              <a:t>Leadership Team)</a:t>
            </a:r>
          </a:p>
          <a:p>
            <a:r>
              <a:rPr lang="en-US" b="1" dirty="0">
                <a:latin typeface="Calibri" panose="020F0502020204030204" pitchFamily="34" charset="0"/>
                <a:cs typeface="Calibri" panose="020F0502020204030204" pitchFamily="34" charset="0"/>
              </a:rPr>
              <a:t>SENCO / ALNCO</a:t>
            </a:r>
          </a:p>
          <a:p>
            <a:r>
              <a:rPr lang="en-US" b="1" dirty="0">
                <a:latin typeface="Calibri" panose="020F0502020204030204" pitchFamily="34" charset="0"/>
                <a:cs typeface="Calibri" panose="020F0502020204030204" pitchFamily="34" charset="0"/>
              </a:rPr>
              <a:t>Teachers</a:t>
            </a:r>
          </a:p>
          <a:p>
            <a:r>
              <a:rPr lang="en-US" b="1" dirty="0">
                <a:latin typeface="Calibri" panose="020F0502020204030204" pitchFamily="34" charset="0"/>
                <a:cs typeface="Calibri" panose="020F0502020204030204" pitchFamily="34" charset="0"/>
              </a:rPr>
              <a:t>Teaching Assistant</a:t>
            </a:r>
          </a:p>
          <a:p>
            <a:r>
              <a:rPr lang="en-US" b="1" dirty="0">
                <a:latin typeface="Calibri" panose="020F0502020204030204" pitchFamily="34" charset="0"/>
                <a:cs typeface="Calibri" panose="020F0502020204030204" pitchFamily="34" charset="0"/>
              </a:rPr>
              <a:t>Parents</a:t>
            </a:r>
          </a:p>
          <a:p>
            <a:r>
              <a:rPr lang="en-US" b="1" dirty="0">
                <a:latin typeface="Calibri" panose="020F0502020204030204" pitchFamily="34" charset="0"/>
                <a:cs typeface="Calibri" panose="020F0502020204030204" pitchFamily="34" charset="0"/>
              </a:rPr>
              <a:t>Students</a:t>
            </a:r>
          </a:p>
          <a:p>
            <a:r>
              <a:rPr lang="en-US" b="1" dirty="0">
                <a:latin typeface="Calibri" panose="020F0502020204030204" pitchFamily="34" charset="0"/>
                <a:cs typeface="Calibri" panose="020F0502020204030204" pitchFamily="34" charset="0"/>
              </a:rPr>
              <a:t>External Partnerships &amp; Agencies</a:t>
            </a:r>
            <a:endParaRPr lang="en-GB" b="1" dirty="0">
              <a:latin typeface="Calibri" panose="020F0502020204030204" pitchFamily="34" charset="0"/>
              <a:cs typeface="Calibri" panose="020F0502020204030204" pitchFamily="34" charset="0"/>
            </a:endParaRPr>
          </a:p>
        </p:txBody>
      </p:sp>
      <p:pic>
        <p:nvPicPr>
          <p:cNvPr id="7170" name="Picture 2" descr="Image result for participant images">
            <a:extLst>
              <a:ext uri="{FF2B5EF4-FFF2-40B4-BE49-F238E27FC236}">
                <a16:creationId xmlns:a16="http://schemas.microsoft.com/office/drawing/2014/main" id="{593B9FFA-C3B5-4F82-9F9C-0F65E546D8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3867" y="3811979"/>
            <a:ext cx="2852114" cy="2158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3737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What are Ethics?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1" y="2556931"/>
            <a:ext cx="9601196" cy="3765809"/>
          </a:xfrm>
        </p:spPr>
        <p:txBody>
          <a:bodyPr>
            <a:normAutofit fontScale="62500" lnSpcReduction="20000"/>
          </a:bodyPr>
          <a:lstStyle/>
          <a:p>
            <a:r>
              <a:rPr lang="en-US" sz="3400" b="1" dirty="0">
                <a:latin typeface="Calibri" panose="020F0502020204030204" pitchFamily="34" charset="0"/>
                <a:cs typeface="Calibri" panose="020F0502020204030204" pitchFamily="34" charset="0"/>
              </a:rPr>
              <a:t>Ethics are moral principles that govern a person’s behavior, or the way in which they conduct an activity</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Ethical consideration is always required during research and the collection of data</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Participants welfare is paramount</a:t>
            </a:r>
          </a:p>
          <a:p>
            <a:endParaRPr lang="en-US" sz="3400" b="1" dirty="0">
              <a:latin typeface="Calibri" panose="020F0502020204030204" pitchFamily="34" charset="0"/>
              <a:cs typeface="Calibri" panose="020F0502020204030204" pitchFamily="34" charset="0"/>
            </a:endParaRPr>
          </a:p>
          <a:p>
            <a:r>
              <a:rPr lang="en-US" sz="3400" b="1" dirty="0">
                <a:latin typeface="Calibri" panose="020F0502020204030204" pitchFamily="34" charset="0"/>
                <a:cs typeface="Calibri" panose="020F0502020204030204" pitchFamily="34" charset="0"/>
              </a:rPr>
              <a:t>I will act with integrity throughout my research and my approach will focus on autonomy, beneficence and nonmaleficence. </a:t>
            </a:r>
          </a:p>
          <a:p>
            <a:pPr marL="3657600" lvl="8" indent="0" algn="r">
              <a:buNone/>
            </a:pPr>
            <a:r>
              <a:rPr lang="en-US" sz="2200" b="1" dirty="0">
                <a:latin typeface="Calibri" panose="020F0502020204030204" pitchFamily="34" charset="0"/>
                <a:cs typeface="Calibri" panose="020F0502020204030204" pitchFamily="34" charset="0"/>
              </a:rPr>
              <a:t>BERA (2018)</a:t>
            </a:r>
          </a:p>
          <a:p>
            <a:pPr lvl="1"/>
            <a:endParaRPr lang="en-US" sz="2200" b="1" dirty="0">
              <a:latin typeface="Calibri" panose="020F0502020204030204" pitchFamily="34" charset="0"/>
              <a:cs typeface="Calibri" panose="020F0502020204030204" pitchFamily="34" charset="0"/>
            </a:endParaRPr>
          </a:p>
          <a:p>
            <a:endParaRPr lang="en-GB" sz="3400" b="1" dirty="0">
              <a:latin typeface="Calibri" panose="020F0502020204030204" pitchFamily="34" charset="0"/>
              <a:cs typeface="Calibri" panose="020F0502020204030204" pitchFamily="34" charset="0"/>
            </a:endParaRPr>
          </a:p>
          <a:p>
            <a:endParaRPr lang="en-US" b="1" dirty="0">
              <a:latin typeface="Calibri" panose="020F0502020204030204" pitchFamily="34" charset="0"/>
              <a:cs typeface="Calibri" panose="020F0502020204030204" pitchFamily="34" charset="0"/>
            </a:endParaRPr>
          </a:p>
          <a:p>
            <a:endParaRPr lang="en-GB" b="1"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736118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0" y="2443413"/>
            <a:ext cx="9601196" cy="3939099"/>
          </a:xfrm>
        </p:spPr>
        <p:txBody>
          <a:bodyPr>
            <a:normAutofit fontScale="25000" lnSpcReduction="20000"/>
          </a:bodyPr>
          <a:lstStyle/>
          <a:p>
            <a:r>
              <a:rPr lang="en-US" sz="9600" b="1" dirty="0">
                <a:latin typeface="Calibri" panose="020F0502020204030204" pitchFamily="34" charset="0"/>
                <a:cs typeface="Calibri" panose="020F0502020204030204" pitchFamily="34" charset="0"/>
              </a:rPr>
              <a:t>Consent:</a:t>
            </a:r>
          </a:p>
          <a:p>
            <a:pPr lvl="1"/>
            <a:r>
              <a:rPr lang="en-US" sz="9600" b="1" dirty="0">
                <a:latin typeface="Calibri" panose="020F0502020204030204" pitchFamily="34" charset="0"/>
                <a:cs typeface="Calibri" panose="020F0502020204030204" pitchFamily="34" charset="0"/>
              </a:rPr>
              <a:t>Obtain written consent from all participants (parents/carers)</a:t>
            </a:r>
          </a:p>
          <a:p>
            <a:pPr lvl="1"/>
            <a:r>
              <a:rPr lang="en-US" sz="9600" b="1" dirty="0">
                <a:latin typeface="Calibri" panose="020F0502020204030204" pitchFamily="34" charset="0"/>
                <a:cs typeface="Calibri" panose="020F0502020204030204" pitchFamily="34" charset="0"/>
              </a:rPr>
              <a:t>Ensure  participants, organisations and places receive complete anonymity by using a </a:t>
            </a:r>
            <a:r>
              <a:rPr lang="en-US" sz="9400" b="1" dirty="0">
                <a:latin typeface="Calibri" panose="020F0502020204030204" pitchFamily="34" charset="0"/>
                <a:cs typeface="Calibri" panose="020F0502020204030204" pitchFamily="34" charset="0"/>
              </a:rPr>
              <a:t>coding system (Sharp 2012)</a:t>
            </a:r>
          </a:p>
          <a:p>
            <a:r>
              <a:rPr lang="en-US" sz="9600" b="1" dirty="0">
                <a:latin typeface="Calibri" panose="020F0502020204030204" pitchFamily="34" charset="0"/>
                <a:cs typeface="Calibri" panose="020F0502020204030204" pitchFamily="34" charset="0"/>
              </a:rPr>
              <a:t>Be transparent:</a:t>
            </a:r>
          </a:p>
          <a:p>
            <a:pPr lvl="1"/>
            <a:r>
              <a:rPr lang="en-US" sz="9200" b="1" dirty="0">
                <a:latin typeface="Calibri" panose="020F0502020204030204" pitchFamily="34" charset="0"/>
                <a:cs typeface="Calibri" panose="020F0502020204030204" pitchFamily="34" charset="0"/>
              </a:rPr>
              <a:t>Responsibility to myself and all participants to minimise risks</a:t>
            </a:r>
          </a:p>
          <a:p>
            <a:pPr lvl="1"/>
            <a:r>
              <a:rPr lang="en-US" sz="9600" b="1" dirty="0">
                <a:latin typeface="Calibri" panose="020F0502020204030204" pitchFamily="34" charset="0"/>
                <a:cs typeface="Calibri" panose="020F0502020204030204" pitchFamily="34" charset="0"/>
              </a:rPr>
              <a:t>Remain open, honest and unbiased </a:t>
            </a:r>
          </a:p>
          <a:p>
            <a:pPr lvl="1"/>
            <a:r>
              <a:rPr lang="en-US" sz="9600" b="1" dirty="0">
                <a:latin typeface="Calibri" panose="020F0502020204030204" pitchFamily="34" charset="0"/>
                <a:cs typeface="Calibri" panose="020F0502020204030204" pitchFamily="34" charset="0"/>
              </a:rPr>
              <a:t>Provide clear guidelines – purpose / aims / objectives</a:t>
            </a:r>
          </a:p>
          <a:p>
            <a:pPr lvl="1" algn="r"/>
            <a:r>
              <a:rPr lang="en-US" sz="9600" b="1" dirty="0">
                <a:latin typeface="Calibri" panose="020F0502020204030204" pitchFamily="34" charset="0"/>
                <a:cs typeface="Calibri" panose="020F0502020204030204" pitchFamily="34" charset="0"/>
              </a:rPr>
              <a:t>Clarify participants anticipated input                                              </a:t>
            </a:r>
            <a:r>
              <a:rPr lang="en-US" sz="5600" b="1" dirty="0">
                <a:latin typeface="Calibri" panose="020F0502020204030204" pitchFamily="34" charset="0"/>
                <a:cs typeface="Calibri" panose="020F0502020204030204" pitchFamily="34" charset="0"/>
              </a:rPr>
              <a:t>BERA (2018)</a:t>
            </a:r>
          </a:p>
          <a:p>
            <a:pPr lvl="1"/>
            <a:endParaRPr lang="en-US" b="1" dirty="0"/>
          </a:p>
          <a:p>
            <a:pPr lvl="1"/>
            <a:endParaRPr lang="en-US" sz="9600" b="1" dirty="0">
              <a:latin typeface="Calibri" panose="020F0502020204030204" pitchFamily="34" charset="0"/>
              <a:cs typeface="Calibri" panose="020F0502020204030204" pitchFamily="34" charset="0"/>
            </a:endParaRPr>
          </a:p>
          <a:p>
            <a:pPr marL="457200" lvl="1" indent="0">
              <a:buNone/>
            </a:pPr>
            <a:endParaRPr lang="en-GB" dirty="0"/>
          </a:p>
        </p:txBody>
      </p:sp>
      <p:sp>
        <p:nvSpPr>
          <p:cNvPr id="4" name="Content Placeholder 2">
            <a:extLst>
              <a:ext uri="{FF2B5EF4-FFF2-40B4-BE49-F238E27FC236}">
                <a16:creationId xmlns:a16="http://schemas.microsoft.com/office/drawing/2014/main" id="{4A377CD1-6045-465A-BA94-34C33A3B483A}"/>
              </a:ext>
            </a:extLst>
          </p:cNvPr>
          <p:cNvSpPr>
            <a:spLocks noGrp="1"/>
          </p:cNvSpPr>
          <p:nvPr>
            <p:ph type="title"/>
          </p:nvPr>
        </p:nvSpPr>
        <p:spPr>
          <a:xfrm>
            <a:off x="1295400" y="982663"/>
            <a:ext cx="9601200" cy="1303337"/>
          </a:xfrm>
        </p:spPr>
        <p:txBody>
          <a:bodyPr>
            <a:normAutofit fontScale="90000"/>
          </a:bodyPr>
          <a:lstStyle/>
          <a:p>
            <a:endParaRPr lang="en-US" b="1" dirty="0"/>
          </a:p>
          <a:p>
            <a:r>
              <a:rPr lang="en-US" sz="5300" b="1" dirty="0">
                <a:latin typeface="Calibri" panose="020F0502020204030204" pitchFamily="34" charset="0"/>
                <a:cs typeface="Calibri" panose="020F0502020204030204" pitchFamily="34" charset="0"/>
              </a:rPr>
              <a:t>What I will do to minimise risks?</a:t>
            </a:r>
          </a:p>
          <a:p>
            <a:endParaRPr lang="en-US" b="1" dirty="0"/>
          </a:p>
          <a:p>
            <a:pPr marL="457200" lvl="1" indent="0">
              <a:buNone/>
            </a:pPr>
            <a:endParaRPr lang="en-GB" dirty="0"/>
          </a:p>
        </p:txBody>
      </p:sp>
    </p:spTree>
    <p:extLst>
      <p:ext uri="{BB962C8B-B14F-4D97-AF65-F5344CB8AC3E}">
        <p14:creationId xmlns:p14="http://schemas.microsoft.com/office/powerpoint/2010/main" val="2755515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0" y="2470572"/>
            <a:ext cx="10079736" cy="3793068"/>
          </a:xfrm>
        </p:spPr>
        <p:txBody>
          <a:bodyPr>
            <a:normAutofit fontScale="85000" lnSpcReduction="20000"/>
          </a:bodyPr>
          <a:lstStyle/>
          <a:p>
            <a:r>
              <a:rPr lang="en-US" sz="2600" b="1" dirty="0">
                <a:latin typeface="Calibri" panose="020F0502020204030204" pitchFamily="34" charset="0"/>
                <a:cs typeface="Calibri" panose="020F0502020204030204" pitchFamily="34" charset="0"/>
              </a:rPr>
              <a:t>Confirm participants right to withdraw at any time and without explanation</a:t>
            </a:r>
          </a:p>
          <a:p>
            <a:r>
              <a:rPr lang="en-US" sz="2600" b="1" dirty="0">
                <a:latin typeface="Calibri" panose="020F0502020204030204" pitchFamily="34" charset="0"/>
                <a:cs typeface="Calibri" panose="020F0502020204030204" pitchFamily="34" charset="0"/>
              </a:rPr>
              <a:t>Harm arising from participation:</a:t>
            </a:r>
          </a:p>
          <a:p>
            <a:pPr lvl="1"/>
            <a:r>
              <a:rPr lang="en-US" sz="2600" b="1" dirty="0">
                <a:latin typeface="Calibri" panose="020F0502020204030204" pitchFamily="34" charset="0"/>
                <a:cs typeface="Calibri" panose="020F0502020204030204" pitchFamily="34" charset="0"/>
              </a:rPr>
              <a:t>Make participants feel at ease</a:t>
            </a:r>
          </a:p>
          <a:p>
            <a:pPr lvl="1"/>
            <a:r>
              <a:rPr lang="en-US" sz="2600" b="1" dirty="0">
                <a:latin typeface="Calibri" panose="020F0502020204030204" pitchFamily="34" charset="0"/>
                <a:cs typeface="Calibri" panose="020F0502020204030204" pitchFamily="34" charset="0"/>
              </a:rPr>
              <a:t>Reassure them no unreasonable demands will be made of them</a:t>
            </a:r>
          </a:p>
          <a:p>
            <a:pPr lvl="1"/>
            <a:r>
              <a:rPr lang="en-US" sz="2600" b="1" dirty="0">
                <a:latin typeface="Calibri" panose="020F0502020204030204" pitchFamily="34" charset="0"/>
                <a:cs typeface="Calibri" panose="020F0502020204030204" pitchFamily="34" charset="0"/>
              </a:rPr>
              <a:t>Identify potential risks to minimise discomfort during the collection of data</a:t>
            </a:r>
          </a:p>
          <a:p>
            <a:pPr lvl="1"/>
            <a:r>
              <a:rPr lang="en-US" sz="2600" b="1" dirty="0">
                <a:latin typeface="Calibri" panose="020F0502020204030204" pitchFamily="34" charset="0"/>
                <a:cs typeface="Calibri" panose="020F0502020204030204" pitchFamily="34" charset="0"/>
              </a:rPr>
              <a:t>Stop if something appears to be causing distress or harm to individuals</a:t>
            </a:r>
          </a:p>
          <a:p>
            <a:pPr lvl="1"/>
            <a:r>
              <a:rPr lang="en-US" sz="2600" b="1" dirty="0">
                <a:latin typeface="Calibri" panose="020F0502020204030204" pitchFamily="34" charset="0"/>
                <a:cs typeface="Calibri" panose="020F0502020204030204" pitchFamily="34" charset="0"/>
              </a:rPr>
              <a:t>Consider the impact on participants time/lives</a:t>
            </a:r>
          </a:p>
          <a:p>
            <a:pPr lvl="1"/>
            <a:r>
              <a:rPr lang="en-US" sz="2600" b="1" dirty="0">
                <a:latin typeface="Calibri" panose="020F0502020204030204" pitchFamily="34" charset="0"/>
                <a:cs typeface="Calibri" panose="020F0502020204030204" pitchFamily="34" charset="0"/>
              </a:rPr>
              <a:t>Renegotiate consent where necessary</a:t>
            </a:r>
          </a:p>
          <a:p>
            <a:pPr marL="3657600" lvl="8" indent="0" algn="r">
              <a:buNone/>
            </a:pPr>
            <a:r>
              <a:rPr lang="en-US" sz="1600" b="1" dirty="0">
                <a:latin typeface="Calibri" panose="020F0502020204030204" pitchFamily="34" charset="0"/>
                <a:cs typeface="Calibri" panose="020F0502020204030204" pitchFamily="34" charset="0"/>
              </a:rPr>
              <a:t>BERA (2018)</a:t>
            </a:r>
          </a:p>
          <a:p>
            <a:pPr lvl="1"/>
            <a:endParaRPr lang="en-US" b="1" dirty="0"/>
          </a:p>
          <a:p>
            <a:pPr lvl="1"/>
            <a:endParaRPr lang="en-US" sz="2600" b="1" dirty="0">
              <a:latin typeface="Calibri" panose="020F0502020204030204" pitchFamily="34" charset="0"/>
              <a:cs typeface="Calibri" panose="020F0502020204030204" pitchFamily="34" charset="0"/>
            </a:endParaRPr>
          </a:p>
          <a:p>
            <a:pPr lvl="1"/>
            <a:endParaRPr lang="en-US" b="1" dirty="0"/>
          </a:p>
          <a:p>
            <a:pPr marL="457200" lvl="1" indent="0">
              <a:buNone/>
            </a:pPr>
            <a:endParaRPr lang="en-GB" dirty="0"/>
          </a:p>
        </p:txBody>
      </p:sp>
      <p:sp>
        <p:nvSpPr>
          <p:cNvPr id="4" name="Content Placeholder 2">
            <a:extLst>
              <a:ext uri="{FF2B5EF4-FFF2-40B4-BE49-F238E27FC236}">
                <a16:creationId xmlns:a16="http://schemas.microsoft.com/office/drawing/2014/main" id="{4A377CD1-6045-465A-BA94-34C33A3B483A}"/>
              </a:ext>
            </a:extLst>
          </p:cNvPr>
          <p:cNvSpPr>
            <a:spLocks noGrp="1"/>
          </p:cNvSpPr>
          <p:nvPr>
            <p:ph type="title"/>
          </p:nvPr>
        </p:nvSpPr>
        <p:spPr>
          <a:xfrm>
            <a:off x="1295400" y="1092391"/>
            <a:ext cx="9601200" cy="1303337"/>
          </a:xfrm>
        </p:spPr>
        <p:txBody>
          <a:bodyPr>
            <a:normAutofit fontScale="90000"/>
          </a:bodyPr>
          <a:lstStyle/>
          <a:p>
            <a:endParaRPr lang="en-US" b="1" dirty="0"/>
          </a:p>
          <a:p>
            <a:r>
              <a:rPr lang="en-US" sz="5300" b="1" dirty="0">
                <a:latin typeface="Calibri" panose="020F0502020204030204" pitchFamily="34" charset="0"/>
                <a:cs typeface="Calibri" panose="020F0502020204030204" pitchFamily="34" charset="0"/>
              </a:rPr>
              <a:t>What I will do to minimise risks?</a:t>
            </a:r>
          </a:p>
          <a:p>
            <a:endParaRPr lang="en-US" sz="5300" b="1" dirty="0">
              <a:latin typeface="Calibri" panose="020F0502020204030204" pitchFamily="34" charset="0"/>
              <a:cs typeface="Calibri" panose="020F0502020204030204" pitchFamily="34" charset="0"/>
            </a:endParaRPr>
          </a:p>
          <a:p>
            <a:pPr marL="457200" lvl="1" indent="0">
              <a:buNone/>
            </a:pPr>
            <a:br>
              <a:rPr lang="en-GB" dirty="0"/>
            </a:br>
            <a:endParaRPr lang="en-GB" dirty="0"/>
          </a:p>
        </p:txBody>
      </p:sp>
    </p:spTree>
    <p:extLst>
      <p:ext uri="{BB962C8B-B14F-4D97-AF65-F5344CB8AC3E}">
        <p14:creationId xmlns:p14="http://schemas.microsoft.com/office/powerpoint/2010/main" val="3562934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Ethics - Risks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2" y="2456348"/>
            <a:ext cx="9601196" cy="3926164"/>
          </a:xfrm>
        </p:spPr>
        <p:txBody>
          <a:bodyPr>
            <a:normAutofit fontScale="25000" lnSpcReduction="20000"/>
          </a:bodyPr>
          <a:lstStyle/>
          <a:p>
            <a:r>
              <a:rPr lang="en-US" sz="7400" b="1" dirty="0">
                <a:latin typeface="Calibri" panose="020F0502020204030204" pitchFamily="34" charset="0"/>
                <a:cs typeface="Calibri" panose="020F0502020204030204" pitchFamily="34" charset="0"/>
              </a:rPr>
              <a:t>Privacy and data storage: </a:t>
            </a:r>
          </a:p>
          <a:p>
            <a:pPr lvl="1"/>
            <a:r>
              <a:rPr lang="en-US" sz="7400" b="1" dirty="0">
                <a:latin typeface="Calibri" panose="020F0502020204030204" pitchFamily="34" charset="0"/>
                <a:cs typeface="Calibri" panose="020F0502020204030204" pitchFamily="34" charset="0"/>
              </a:rPr>
              <a:t>British Educational Research Association (2018)</a:t>
            </a:r>
          </a:p>
          <a:p>
            <a:pPr lvl="1"/>
            <a:r>
              <a:rPr lang="en-US" sz="7400" b="1" dirty="0">
                <a:latin typeface="Calibri" panose="020F0502020204030204" pitchFamily="34" charset="0"/>
                <a:cs typeface="Calibri" panose="020F0502020204030204" pitchFamily="34" charset="0"/>
              </a:rPr>
              <a:t>General Data Protection Regulation (GDPR)</a:t>
            </a:r>
          </a:p>
          <a:p>
            <a:pPr lvl="2"/>
            <a:r>
              <a:rPr lang="en-US" sz="7400" b="1" dirty="0">
                <a:latin typeface="Calibri" panose="020F0502020204030204" pitchFamily="34" charset="0"/>
                <a:cs typeface="Calibri" panose="020F0502020204030204" pitchFamily="34" charset="0"/>
              </a:rPr>
              <a:t>Data Protection Act (2018)</a:t>
            </a:r>
          </a:p>
          <a:p>
            <a:pPr lvl="3"/>
            <a:r>
              <a:rPr lang="en-US" sz="7400" b="1" dirty="0">
                <a:latin typeface="Calibri" panose="020F0502020204030204" pitchFamily="34" charset="0"/>
                <a:cs typeface="Calibri" panose="020F0502020204030204" pitchFamily="34" charset="0"/>
              </a:rPr>
              <a:t>Data will be stored in a restricted environment</a:t>
            </a:r>
          </a:p>
          <a:p>
            <a:pPr lvl="4"/>
            <a:r>
              <a:rPr lang="en-US" sz="7400" b="1" dirty="0">
                <a:latin typeface="Calibri" panose="020F0502020204030204" pitchFamily="34" charset="0"/>
                <a:cs typeface="Calibri" panose="020F0502020204030204" pitchFamily="34" charset="0"/>
              </a:rPr>
              <a:t>University One Drive / Personal laptop (back-up) </a:t>
            </a:r>
          </a:p>
          <a:p>
            <a:pPr lvl="4"/>
            <a:r>
              <a:rPr lang="en-US" sz="7400" b="1" dirty="0">
                <a:latin typeface="Calibri" panose="020F0502020204030204" pitchFamily="34" charset="0"/>
                <a:cs typeface="Calibri" panose="020F0502020204030204" pitchFamily="34" charset="0"/>
              </a:rPr>
              <a:t>Controlled User/Password Access</a:t>
            </a:r>
          </a:p>
          <a:p>
            <a:r>
              <a:rPr lang="en-US" sz="7400" b="1" dirty="0">
                <a:latin typeface="Calibri" panose="020F0502020204030204" pitchFamily="34" charset="0"/>
                <a:cs typeface="Calibri" panose="020F0502020204030204" pitchFamily="34" charset="0"/>
              </a:rPr>
              <a:t>Data sharing:</a:t>
            </a:r>
          </a:p>
          <a:p>
            <a:pPr lvl="1"/>
            <a:r>
              <a:rPr lang="en-US" sz="7400" b="1" dirty="0">
                <a:latin typeface="Calibri" panose="020F0502020204030204" pitchFamily="34" charset="0"/>
                <a:cs typeface="Calibri" panose="020F0502020204030204" pitchFamily="34" charset="0"/>
              </a:rPr>
              <a:t>Internal verifier</a:t>
            </a:r>
          </a:p>
          <a:p>
            <a:pPr lvl="1"/>
            <a:r>
              <a:rPr lang="en-US" sz="7400" b="1" dirty="0">
                <a:latin typeface="Calibri" panose="020F0502020204030204" pitchFamily="34" charset="0"/>
                <a:cs typeface="Calibri" panose="020F0502020204030204" pitchFamily="34" charset="0"/>
              </a:rPr>
              <a:t>Reuse of data - only with written consent</a:t>
            </a:r>
          </a:p>
          <a:p>
            <a:pPr marL="3657600" lvl="8" indent="0" algn="r">
              <a:buNone/>
            </a:pPr>
            <a:r>
              <a:rPr lang="en-US" sz="5600" b="1" dirty="0">
                <a:latin typeface="Calibri" panose="020F0502020204030204" pitchFamily="34" charset="0"/>
                <a:cs typeface="Calibri" panose="020F0502020204030204" pitchFamily="34" charset="0"/>
              </a:rPr>
              <a:t>BERA (2018</a:t>
            </a:r>
            <a:r>
              <a:rPr lang="en-US" sz="2500" b="1" dirty="0">
                <a:latin typeface="Calibri" panose="020F0502020204030204" pitchFamily="34" charset="0"/>
                <a:cs typeface="Calibri" panose="020F0502020204030204" pitchFamily="34" charset="0"/>
              </a:rPr>
              <a:t>)</a:t>
            </a:r>
          </a:p>
          <a:p>
            <a:pPr lvl="1"/>
            <a:endParaRPr lang="en-US" b="1" dirty="0"/>
          </a:p>
          <a:p>
            <a:pPr lvl="1"/>
            <a:endParaRPr lang="en-US" b="1" dirty="0"/>
          </a:p>
          <a:p>
            <a:pPr lvl="3"/>
            <a:endParaRPr lang="en-US" b="1" dirty="0"/>
          </a:p>
          <a:p>
            <a:pPr marL="457200" lvl="1" indent="0">
              <a:buNone/>
            </a:pPr>
            <a:endParaRPr lang="en-GB" dirty="0"/>
          </a:p>
        </p:txBody>
      </p:sp>
    </p:spTree>
    <p:extLst>
      <p:ext uri="{BB962C8B-B14F-4D97-AF65-F5344CB8AC3E}">
        <p14:creationId xmlns:p14="http://schemas.microsoft.com/office/powerpoint/2010/main" val="27604806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3F683-DF7D-4342-AF93-FE8E5E44FF9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Ethics - Risks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1F101F7-1496-4E21-B5B8-CD40959FEA71}"/>
              </a:ext>
            </a:extLst>
          </p:cNvPr>
          <p:cNvSpPr>
            <a:spLocks noGrp="1"/>
          </p:cNvSpPr>
          <p:nvPr>
            <p:ph idx="1"/>
          </p:nvPr>
        </p:nvSpPr>
        <p:spPr>
          <a:xfrm>
            <a:off x="1295401" y="2556932"/>
            <a:ext cx="9601196" cy="3823548"/>
          </a:xfrm>
        </p:spPr>
        <p:txBody>
          <a:bodyPr>
            <a:normAutofit/>
          </a:bodyPr>
          <a:lstStyle/>
          <a:p>
            <a:r>
              <a:rPr lang="en-US" b="1" dirty="0">
                <a:latin typeface="Calibri" panose="020F0502020204030204" pitchFamily="34" charset="0"/>
                <a:cs typeface="Calibri" panose="020F0502020204030204" pitchFamily="34" charset="0"/>
              </a:rPr>
              <a:t>Referencing:</a:t>
            </a:r>
          </a:p>
          <a:p>
            <a:pPr lvl="1"/>
            <a:r>
              <a:rPr lang="en-US" sz="2400" b="1" dirty="0" err="1">
                <a:latin typeface="Calibri" panose="020F0502020204030204" pitchFamily="34" charset="0"/>
                <a:cs typeface="Calibri" panose="020F0502020204030204" pitchFamily="34" charset="0"/>
              </a:rPr>
              <a:t>Havard</a:t>
            </a:r>
            <a:r>
              <a:rPr lang="en-US" sz="2400" b="1" dirty="0">
                <a:latin typeface="Calibri" panose="020F0502020204030204" pitchFamily="34" charset="0"/>
                <a:cs typeface="Calibri" panose="020F0502020204030204" pitchFamily="34" charset="0"/>
              </a:rPr>
              <a:t> Referencing Style</a:t>
            </a:r>
          </a:p>
          <a:p>
            <a:pPr lvl="2"/>
            <a:r>
              <a:rPr lang="en-US" sz="2400" b="1" dirty="0">
                <a:latin typeface="Calibri" panose="020F0502020204030204" pitchFamily="34" charset="0"/>
                <a:cs typeface="Calibri" panose="020F0502020204030204" pitchFamily="34" charset="0"/>
              </a:rPr>
              <a:t>To avoid plagiarism </a:t>
            </a:r>
          </a:p>
          <a:p>
            <a:endParaRPr lang="en-US" b="1" dirty="0">
              <a:latin typeface="Calibri" panose="020F0502020204030204" pitchFamily="34" charset="0"/>
              <a:cs typeface="Calibri" panose="020F0502020204030204" pitchFamily="34" charset="0"/>
            </a:endParaRPr>
          </a:p>
          <a:p>
            <a:r>
              <a:rPr lang="en-US" b="1" dirty="0">
                <a:latin typeface="Calibri" panose="020F0502020204030204" pitchFamily="34" charset="0"/>
                <a:cs typeface="Calibri" panose="020F0502020204030204" pitchFamily="34" charset="0"/>
              </a:rPr>
              <a:t>Acknowledgements</a:t>
            </a:r>
          </a:p>
          <a:p>
            <a:pPr lvl="1"/>
            <a:r>
              <a:rPr lang="en-US" sz="2400" b="1" dirty="0">
                <a:latin typeface="Calibri" panose="020F0502020204030204" pitchFamily="34" charset="0"/>
                <a:cs typeface="Calibri" panose="020F0502020204030204" pitchFamily="34" charset="0"/>
              </a:rPr>
              <a:t>Verbal &amp; written (during and at debrief session)</a:t>
            </a:r>
          </a:p>
          <a:p>
            <a:pPr marL="457200" lvl="1" indent="0" algn="r">
              <a:buNone/>
            </a:pPr>
            <a:r>
              <a:rPr lang="en-US" sz="1400" b="1" dirty="0">
                <a:latin typeface="Calibri" panose="020F0502020204030204" pitchFamily="34" charset="0"/>
                <a:cs typeface="Calibri" panose="020F0502020204030204" pitchFamily="34" charset="0"/>
              </a:rPr>
              <a:t>BERA (2018)</a:t>
            </a:r>
          </a:p>
          <a:p>
            <a:pPr lvl="1"/>
            <a:endParaRPr lang="en-US" sz="2400" b="1" dirty="0">
              <a:latin typeface="Calibri" panose="020F0502020204030204" pitchFamily="34" charset="0"/>
              <a:cs typeface="Calibri" panose="020F0502020204030204" pitchFamily="34" charset="0"/>
            </a:endParaRPr>
          </a:p>
          <a:p>
            <a:pPr lvl="3"/>
            <a:endParaRPr lang="en-US" b="1" dirty="0"/>
          </a:p>
          <a:p>
            <a:pPr marL="457200" lvl="1" indent="0">
              <a:buNone/>
            </a:pPr>
            <a:endParaRPr lang="en-GB" dirty="0"/>
          </a:p>
        </p:txBody>
      </p:sp>
    </p:spTree>
    <p:extLst>
      <p:ext uri="{BB962C8B-B14F-4D97-AF65-F5344CB8AC3E}">
        <p14:creationId xmlns:p14="http://schemas.microsoft.com/office/powerpoint/2010/main" val="3454677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7814C-E8B9-42B2-AA6E-C730E8296D1A}"/>
              </a:ext>
            </a:extLst>
          </p:cNvPr>
          <p:cNvSpPr>
            <a:spLocks noGrp="1"/>
          </p:cNvSpPr>
          <p:nvPr>
            <p:ph type="title"/>
          </p:nvPr>
        </p:nvSpPr>
        <p:spPr/>
        <p:txBody>
          <a:bodyPr>
            <a:normAutofit/>
          </a:bodyPr>
          <a:lstStyle/>
          <a:p>
            <a:r>
              <a:rPr lang="en-US" sz="4800" b="1">
                <a:latin typeface="Calibri" panose="020F0502020204030204" pitchFamily="34" charset="0"/>
                <a:cs typeface="Calibri" panose="020F0502020204030204" pitchFamily="34" charset="0"/>
              </a:rPr>
              <a:t>Limitations</a:t>
            </a:r>
            <a:endParaRPr lang="en-GB" sz="48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598A634-956A-4E02-B9BA-373D3C9EDB85}"/>
              </a:ext>
            </a:extLst>
          </p:cNvPr>
          <p:cNvSpPr>
            <a:spLocks noGrp="1"/>
          </p:cNvSpPr>
          <p:nvPr>
            <p:ph idx="1"/>
          </p:nvPr>
        </p:nvSpPr>
        <p:spPr/>
        <p:txBody>
          <a:bodyPr>
            <a:normAutofit fontScale="62500" lnSpcReduction="20000"/>
          </a:bodyPr>
          <a:lstStyle/>
          <a:p>
            <a:r>
              <a:rPr lang="en-US" sz="2600" b="1">
                <a:latin typeface="Calibri" panose="020F0502020204030204" pitchFamily="34" charset="0"/>
                <a:cs typeface="Calibri" panose="020F0502020204030204" pitchFamily="34" charset="0"/>
              </a:rPr>
              <a:t>Resources / Unavailability of Resources</a:t>
            </a:r>
          </a:p>
          <a:p>
            <a:r>
              <a:rPr lang="en-US" sz="2600" b="1">
                <a:latin typeface="Calibri" panose="020F0502020204030204" pitchFamily="34" charset="0"/>
                <a:cs typeface="Calibri" panose="020F0502020204030204" pitchFamily="34" charset="0"/>
              </a:rPr>
              <a:t>Restricted access to confidential resources</a:t>
            </a:r>
          </a:p>
          <a:p>
            <a:r>
              <a:rPr lang="en-US" sz="2600" b="1">
                <a:latin typeface="Calibri" panose="020F0502020204030204" pitchFamily="34" charset="0"/>
                <a:cs typeface="Calibri" panose="020F0502020204030204" pitchFamily="34" charset="0"/>
              </a:rPr>
              <a:t>Beliefs, assumptions and biases</a:t>
            </a:r>
          </a:p>
          <a:p>
            <a:r>
              <a:rPr lang="en-US" sz="2600" b="1">
                <a:latin typeface="Calibri" panose="020F0502020204030204" pitchFamily="34" charset="0"/>
                <a:cs typeface="Calibri" panose="020F0502020204030204" pitchFamily="34" charset="0"/>
              </a:rPr>
              <a:t>Legislative restrictions</a:t>
            </a:r>
          </a:p>
          <a:p>
            <a:r>
              <a:rPr lang="en-US" sz="2600" b="1">
                <a:latin typeface="Calibri" panose="020F0502020204030204" pitchFamily="34" charset="0"/>
                <a:cs typeface="Calibri" panose="020F0502020204030204" pitchFamily="34" charset="0"/>
              </a:rPr>
              <a:t>Budgets / Funding</a:t>
            </a:r>
          </a:p>
          <a:p>
            <a:r>
              <a:rPr lang="en-US" sz="2600" b="1">
                <a:latin typeface="Calibri" panose="020F0502020204030204" pitchFamily="34" charset="0"/>
                <a:cs typeface="Calibri" panose="020F0502020204030204" pitchFamily="34" charset="0"/>
              </a:rPr>
              <a:t>Complexity of inclusive education</a:t>
            </a:r>
          </a:p>
          <a:p>
            <a:r>
              <a:rPr lang="en-US" sz="2600" b="1">
                <a:latin typeface="Calibri" panose="020F0502020204030204" pitchFamily="34" charset="0"/>
                <a:cs typeface="Calibri" panose="020F0502020204030204" pitchFamily="34" charset="0"/>
              </a:rPr>
              <a:t>Introduction of the new curriculum</a:t>
            </a:r>
          </a:p>
          <a:p>
            <a:r>
              <a:rPr lang="en-US" sz="2600" b="1">
                <a:latin typeface="Calibri" panose="020F0502020204030204" pitchFamily="34" charset="0"/>
                <a:cs typeface="Calibri" panose="020F0502020204030204" pitchFamily="34" charset="0"/>
              </a:rPr>
              <a:t>Prejudices / mindets</a:t>
            </a:r>
          </a:p>
          <a:p>
            <a:r>
              <a:rPr lang="en-US" sz="2600" b="1">
                <a:latin typeface="Calibri" panose="020F0502020204030204" pitchFamily="34" charset="0"/>
                <a:cs typeface="Calibri" panose="020F0502020204030204" pitchFamily="34" charset="0"/>
              </a:rPr>
              <a:t>Time constraints</a:t>
            </a:r>
          </a:p>
          <a:p>
            <a:pPr lvl="1"/>
            <a:r>
              <a:rPr lang="en-US" sz="2600" b="1">
                <a:latin typeface="Calibri" panose="020F0502020204030204" pitchFamily="34" charset="0"/>
                <a:cs typeface="Calibri" panose="020F0502020204030204" pitchFamily="34" charset="0"/>
              </a:rPr>
              <a:t>No quick fix / easy solutions</a:t>
            </a:r>
          </a:p>
          <a:p>
            <a:endParaRPr lang="en-US" b="1"/>
          </a:p>
          <a:p>
            <a:endParaRPr lang="en-GB" b="1" dirty="0"/>
          </a:p>
        </p:txBody>
      </p:sp>
      <p:pic>
        <p:nvPicPr>
          <p:cNvPr id="5122" name="Picture 2" descr="Image result for limitation images">
            <a:extLst>
              <a:ext uri="{FF2B5EF4-FFF2-40B4-BE49-F238E27FC236}">
                <a16:creationId xmlns:a16="http://schemas.microsoft.com/office/drawing/2014/main" id="{40062504-4886-46E3-BA3F-EA49DB5283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7411" y="4099029"/>
            <a:ext cx="2809875" cy="162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604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BBDC6-E829-43D2-B05F-692E08D93279}"/>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Conclusion</a:t>
            </a:r>
          </a:p>
        </p:txBody>
      </p:sp>
      <p:sp>
        <p:nvSpPr>
          <p:cNvPr id="3" name="Content Placeholder 2">
            <a:extLst>
              <a:ext uri="{FF2B5EF4-FFF2-40B4-BE49-F238E27FC236}">
                <a16:creationId xmlns:a16="http://schemas.microsoft.com/office/drawing/2014/main" id="{17E81451-7706-449C-ACE7-9F1395792F32}"/>
              </a:ext>
            </a:extLst>
          </p:cNvPr>
          <p:cNvSpPr>
            <a:spLocks noGrp="1"/>
          </p:cNvSpPr>
          <p:nvPr>
            <p:ph idx="1"/>
          </p:nvPr>
        </p:nvSpPr>
        <p:spPr>
          <a:xfrm>
            <a:off x="1295400" y="2556932"/>
            <a:ext cx="9986157" cy="3711788"/>
          </a:xfrm>
        </p:spPr>
        <p:txBody>
          <a:bodyPr>
            <a:normAutofit fontScale="85000" lnSpcReduction="20000"/>
          </a:bodyPr>
          <a:lstStyle/>
          <a:p>
            <a:pPr marL="0" indent="0">
              <a:buNone/>
            </a:pPr>
            <a:r>
              <a:rPr lang="en-US" sz="2600" b="1" dirty="0">
                <a:latin typeface="Calibri" panose="020F0502020204030204" pitchFamily="34" charset="0"/>
                <a:cs typeface="Calibri" panose="020F0502020204030204" pitchFamily="34" charset="0"/>
              </a:rPr>
              <a:t>My research has provided a brief history on the background of education and inclusion and the current framework. I have:</a:t>
            </a:r>
          </a:p>
          <a:p>
            <a:r>
              <a:rPr lang="en-US" sz="2600" b="1" dirty="0">
                <a:latin typeface="Calibri" panose="020F0502020204030204" pitchFamily="34" charset="0"/>
                <a:cs typeface="Calibri" panose="020F0502020204030204" pitchFamily="34" charset="0"/>
              </a:rPr>
              <a:t>Gained a greater knowledge of some of the issues surrounding children with Special Education Needs</a:t>
            </a:r>
          </a:p>
          <a:p>
            <a:r>
              <a:rPr lang="en-US" sz="2600" b="1" dirty="0">
                <a:latin typeface="Calibri" panose="020F0502020204030204" pitchFamily="34" charset="0"/>
                <a:cs typeface="Calibri" panose="020F0502020204030204" pitchFamily="34" charset="0"/>
              </a:rPr>
              <a:t>Gained a better understanding of how inclusion is being addressed in a contemporary secondary school environment</a:t>
            </a:r>
          </a:p>
          <a:p>
            <a:r>
              <a:rPr lang="en-US" sz="2600" b="1" dirty="0">
                <a:latin typeface="Calibri" panose="020F0502020204030204" pitchFamily="34" charset="0"/>
                <a:cs typeface="Calibri" panose="020F0502020204030204" pitchFamily="34" charset="0"/>
              </a:rPr>
              <a:t>Identified an area where further research will be required, especially considering the imminent implementation of the Additional Learning Needs and Education Tribunal (Wales) Act 2018 in September 2020</a:t>
            </a:r>
          </a:p>
          <a:p>
            <a:r>
              <a:rPr lang="en-US" sz="2600" b="1" dirty="0">
                <a:latin typeface="Calibri" panose="020F0502020204030204" pitchFamily="34" charset="0"/>
                <a:cs typeface="Calibri" panose="020F0502020204030204" pitchFamily="34" charset="0"/>
              </a:rPr>
              <a:t>Provided a methodology for further research that includes Participants, Research Tools, Ethical Considerations &amp; Limitations</a:t>
            </a:r>
          </a:p>
          <a:p>
            <a:endParaRPr lang="en-US" b="1" dirty="0"/>
          </a:p>
        </p:txBody>
      </p:sp>
    </p:spTree>
    <p:extLst>
      <p:ext uri="{BB962C8B-B14F-4D97-AF65-F5344CB8AC3E}">
        <p14:creationId xmlns:p14="http://schemas.microsoft.com/office/powerpoint/2010/main" val="695612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thank you for listening any questions">
            <a:extLst>
              <a:ext uri="{FF2B5EF4-FFF2-40B4-BE49-F238E27FC236}">
                <a16:creationId xmlns:a16="http://schemas.microsoft.com/office/drawing/2014/main" id="{027ABF6F-8880-4E3E-B996-6AF844CF18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3828" y="1331520"/>
            <a:ext cx="6747163" cy="5033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4552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511212"/>
            <a:ext cx="9601196" cy="3734140"/>
          </a:xfrm>
        </p:spPr>
        <p:txBody>
          <a:bodyPr>
            <a:normAutofit fontScale="25000" lnSpcReduction="20000"/>
          </a:bodyPr>
          <a:lstStyle/>
          <a:p>
            <a:pPr marL="0" indent="0">
              <a:buNone/>
            </a:pPr>
            <a:r>
              <a:rPr lang="en-GB" sz="5600" b="1" dirty="0" err="1">
                <a:latin typeface="Calibri" panose="020F0502020204030204" pitchFamily="34" charset="0"/>
                <a:cs typeface="Calibri" panose="020F0502020204030204" pitchFamily="34" charset="0"/>
              </a:rPr>
              <a:t>Alkahtani</a:t>
            </a:r>
            <a:r>
              <a:rPr lang="en-GB" sz="5600" b="1" dirty="0">
                <a:latin typeface="Calibri" panose="020F0502020204030204" pitchFamily="34" charset="0"/>
                <a:cs typeface="Calibri" panose="020F0502020204030204" pitchFamily="34" charset="0"/>
              </a:rPr>
              <a:t>, M. A. (2016) </a:t>
            </a:r>
            <a:r>
              <a:rPr lang="en-GB" sz="5600" b="1" i="1" dirty="0">
                <a:latin typeface="Calibri" panose="020F0502020204030204" pitchFamily="34" charset="0"/>
                <a:cs typeface="Calibri" panose="020F0502020204030204" pitchFamily="34" charset="0"/>
              </a:rPr>
              <a:t>Review of the Literature on Children with Special Educational Needs.</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https://files.eric.ed.gov/fulltext/EJ1126490.pdf</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15th February 2020).</a:t>
            </a:r>
            <a:r>
              <a:rPr lang="en-GB" sz="5600" b="1" dirty="0">
                <a:solidFill>
                  <a:srgbClr val="0070C0"/>
                </a:solidFill>
                <a:latin typeface="Calibri" panose="020F0502020204030204" pitchFamily="34" charset="0"/>
                <a:cs typeface="Calibri" panose="020F0502020204030204" pitchFamily="34" charset="0"/>
              </a:rPr>
              <a:t> </a:t>
            </a:r>
          </a:p>
          <a:p>
            <a:pPr marL="0" indent="0">
              <a:buNone/>
            </a:pPr>
            <a:r>
              <a:rPr lang="en-GB" sz="5600" b="1" dirty="0">
                <a:solidFill>
                  <a:schemeClr val="tx1"/>
                </a:solidFill>
                <a:latin typeface="Calibri" panose="020F0502020204030204" pitchFamily="34" charset="0"/>
                <a:cs typeface="Calibri" panose="020F0502020204030204" pitchFamily="34" charset="0"/>
              </a:rPr>
              <a:t>British Educational Research Association (2018) </a:t>
            </a:r>
            <a:r>
              <a:rPr lang="en-GB" sz="5600" b="1" i="1" dirty="0">
                <a:solidFill>
                  <a:schemeClr val="tx1"/>
                </a:solidFill>
                <a:latin typeface="Calibri" panose="020F0502020204030204" pitchFamily="34" charset="0"/>
                <a:cs typeface="Calibri" panose="020F0502020204030204" pitchFamily="34" charset="0"/>
              </a:rPr>
              <a:t>Ethical Guidelines For Educational Research 4</a:t>
            </a:r>
            <a:r>
              <a:rPr lang="en-GB" sz="5600" b="1" i="1" baseline="30000" dirty="0">
                <a:solidFill>
                  <a:schemeClr val="tx1"/>
                </a:solidFill>
                <a:latin typeface="Calibri" panose="020F0502020204030204" pitchFamily="34" charset="0"/>
                <a:cs typeface="Calibri" panose="020F0502020204030204" pitchFamily="34" charset="0"/>
              </a:rPr>
              <a:t>th</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i="1" dirty="0">
                <a:solidFill>
                  <a:schemeClr val="tx1"/>
                </a:solidFill>
                <a:latin typeface="Calibri" panose="020F0502020204030204" pitchFamily="34" charset="0"/>
                <a:cs typeface="Calibri" panose="020F0502020204030204" pitchFamily="34" charset="0"/>
              </a:rPr>
              <a:t> (2018) </a:t>
            </a:r>
            <a:r>
              <a:rPr lang="en-GB" sz="5600" b="1" dirty="0">
                <a:solidFill>
                  <a:schemeClr val="tx1"/>
                </a:solidFill>
                <a:latin typeface="Calibri" panose="020F0502020204030204" pitchFamily="34" charset="0"/>
                <a:cs typeface="Calibri" panose="020F0502020204030204" pitchFamily="34" charset="0"/>
              </a:rPr>
              <a:t>Available at: </a:t>
            </a:r>
            <a:r>
              <a:rPr lang="en-GB" sz="56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https://www.bera.ac.uk/publication/ethical-guidelines-for-educational-research-2018</a:t>
            </a:r>
            <a:r>
              <a:rPr lang="en-US"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9</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endParaRPr lang="en-GB" sz="5600" b="1" dirty="0">
              <a:solidFill>
                <a:srgbClr val="0070C0"/>
              </a:solidFill>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Bowen, T. and Ellis, L. (2015) </a:t>
            </a:r>
            <a:r>
              <a:rPr lang="en-GB" sz="5600" b="1" i="1" dirty="0">
                <a:latin typeface="Calibri" panose="020F0502020204030204" pitchFamily="34" charset="0"/>
                <a:cs typeface="Calibri" panose="020F0502020204030204" pitchFamily="34" charset="0"/>
              </a:rPr>
              <a:t>Warnock Report (1978)</a:t>
            </a:r>
            <a:r>
              <a:rPr lang="en-GB" sz="5600" b="1" dirty="0">
                <a:latin typeface="Calibri" panose="020F0502020204030204" pitchFamily="34" charset="0"/>
                <a:cs typeface="Calibri" panose="020F0502020204030204" pitchFamily="34" charset="0"/>
              </a:rPr>
              <a:t>. </a:t>
            </a:r>
            <a:r>
              <a:rPr lang="en-GB" sz="5600" b="1" i="1" dirty="0">
                <a:latin typeface="Calibri" panose="020F0502020204030204" pitchFamily="34" charset="0"/>
                <a:cs typeface="Calibri" panose="020F0502020204030204" pitchFamily="34" charset="0"/>
              </a:rPr>
              <a:t>A Dictionary of Education</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https://www.oxfordreference.com/view/10.1093/oi/authority</a:t>
            </a:r>
            <a:r>
              <a:rPr lang="en-GB" sz="5600" b="1" u="sng" dirty="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a:t>
            </a:r>
            <a:r>
              <a:rPr lang="en-GB" sz="5600" b="1" u="sng"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20110803121057612</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12</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a:solidFill>
                  <a:schemeClr val="tx1"/>
                </a:solidFill>
                <a:latin typeface="Calibri" panose="020F0502020204030204" pitchFamily="34" charset="0"/>
                <a:cs typeface="Calibri" panose="020F0502020204030204" pitchFamily="34" charset="0"/>
              </a:rPr>
              <a:t>British Education Research Association (2019) </a:t>
            </a:r>
            <a:r>
              <a:rPr lang="en-GB" sz="5600" b="1" i="1" dirty="0">
                <a:solidFill>
                  <a:schemeClr val="tx1"/>
                </a:solidFill>
                <a:latin typeface="Calibri" panose="020F0502020204030204" pitchFamily="34" charset="0"/>
                <a:cs typeface="Calibri" panose="020F0502020204030204" pitchFamily="34" charset="0"/>
              </a:rPr>
              <a:t>Ethical guidelines for Educational Research 4</a:t>
            </a:r>
            <a:r>
              <a:rPr lang="en-GB" sz="5600" b="1" i="1" baseline="30000" dirty="0">
                <a:solidFill>
                  <a:schemeClr val="tx1"/>
                </a:solidFill>
                <a:latin typeface="Calibri" panose="020F0502020204030204" pitchFamily="34" charset="0"/>
                <a:cs typeface="Calibri" panose="020F0502020204030204" pitchFamily="34" charset="0"/>
              </a:rPr>
              <a:t>th</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i="1" dirty="0">
                <a:solidFill>
                  <a:schemeClr val="tx1"/>
                </a:solidFill>
                <a:latin typeface="Calibri" panose="020F0502020204030204" pitchFamily="34" charset="0"/>
                <a:cs typeface="Calibri" panose="020F0502020204030204" pitchFamily="34" charset="0"/>
              </a:rPr>
              <a:t> (2018) </a:t>
            </a:r>
            <a:r>
              <a:rPr lang="en-GB" sz="5600" b="1" dirty="0">
                <a:solidFill>
                  <a:schemeClr val="tx1"/>
                </a:solidFill>
                <a:latin typeface="Calibri" panose="020F0502020204030204" pitchFamily="34" charset="0"/>
                <a:cs typeface="Calibri" panose="020F0502020204030204" pitchFamily="34" charset="0"/>
              </a:rPr>
              <a:t>Available at: </a:t>
            </a:r>
            <a:r>
              <a:rPr lang="en-GB" sz="5600" b="1" dirty="0">
                <a:solidFill>
                  <a:srgbClr val="0070C0"/>
                </a:solidFill>
                <a:latin typeface="Calibri" panose="020F0502020204030204" pitchFamily="34" charset="0"/>
                <a:cs typeface="Calibri" panose="020F0502020204030204" pitchFamily="34" charset="0"/>
              </a:rPr>
              <a:t>https://www.bera.ac.uk/publication/ethical-guidelines-for-educational-research-2018-online </a:t>
            </a:r>
            <a:r>
              <a:rPr lang="en-GB" sz="5600" b="1" dirty="0">
                <a:solidFill>
                  <a:schemeClr val="tx1"/>
                </a:solidFill>
                <a:latin typeface="Calibri" panose="020F0502020204030204" pitchFamily="34" charset="0"/>
                <a:cs typeface="Calibri" panose="020F0502020204030204" pitchFamily="34" charset="0"/>
              </a:rPr>
              <a:t>(Accessed: 9</a:t>
            </a:r>
            <a:r>
              <a:rPr lang="en-GB" sz="5600" b="1" baseline="30000" dirty="0">
                <a:solidFill>
                  <a:schemeClr val="tx1"/>
                </a:solidFill>
                <a:latin typeface="Calibri" panose="020F0502020204030204" pitchFamily="34" charset="0"/>
                <a:cs typeface="Calibri" panose="020F0502020204030204" pitchFamily="34" charset="0"/>
              </a:rPr>
              <a:t>th</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a:solidFill>
                  <a:schemeClr val="tx1"/>
                </a:solidFill>
                <a:latin typeface="Calibri" panose="020F0502020204030204" pitchFamily="34" charset="0"/>
                <a:cs typeface="Calibri" panose="020F0502020204030204" pitchFamily="34" charset="0"/>
              </a:rPr>
              <a:t>Centre for Studies on Inclusive Education (2018) </a:t>
            </a:r>
            <a:r>
              <a:rPr lang="en-GB" sz="5600" b="1" i="1" dirty="0">
                <a:solidFill>
                  <a:schemeClr val="tx1"/>
                </a:solidFill>
                <a:latin typeface="Calibri" panose="020F0502020204030204" pitchFamily="34" charset="0"/>
                <a:cs typeface="Calibri" panose="020F0502020204030204" pitchFamily="34" charset="0"/>
              </a:rPr>
              <a:t>The UN Convention on the Rights of the Child Available at: </a:t>
            </a:r>
            <a:r>
              <a:rPr lang="en-GB" sz="5600" b="1"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http://www.csie.org.uk/inclusion/child-rights.shtml</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1</a:t>
            </a:r>
            <a:r>
              <a:rPr lang="en-GB" sz="5600" b="1" baseline="30000" dirty="0">
                <a:solidFill>
                  <a:schemeClr val="tx1"/>
                </a:solidFill>
                <a:latin typeface="Calibri" panose="020F0502020204030204" pitchFamily="34" charset="0"/>
                <a:cs typeface="Calibri" panose="020F0502020204030204" pitchFamily="34" charset="0"/>
              </a:rPr>
              <a:t>st</a:t>
            </a:r>
            <a:r>
              <a:rPr lang="en-GB" sz="56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5600" b="1" dirty="0" err="1">
                <a:solidFill>
                  <a:schemeClr val="tx1"/>
                </a:solidFill>
                <a:latin typeface="Calibri" panose="020F0502020204030204" pitchFamily="34" charset="0"/>
                <a:cs typeface="Calibri" panose="020F0502020204030204" pitchFamily="34" charset="0"/>
              </a:rPr>
              <a:t>Cigman</a:t>
            </a:r>
            <a:r>
              <a:rPr lang="en-GB" sz="5600" b="1" dirty="0">
                <a:solidFill>
                  <a:schemeClr val="tx1"/>
                </a:solidFill>
                <a:latin typeface="Calibri" panose="020F0502020204030204" pitchFamily="34" charset="0"/>
                <a:cs typeface="Calibri" panose="020F0502020204030204" pitchFamily="34" charset="0"/>
              </a:rPr>
              <a:t>, R. (2007) </a:t>
            </a:r>
            <a:r>
              <a:rPr lang="en-GB" sz="5600" b="1" i="1" dirty="0">
                <a:solidFill>
                  <a:schemeClr val="tx1"/>
                </a:solidFill>
                <a:latin typeface="Calibri" panose="020F0502020204030204" pitchFamily="34" charset="0"/>
                <a:cs typeface="Calibri" panose="020F0502020204030204" pitchFamily="34" charset="0"/>
              </a:rPr>
              <a:t>Included or Excluded? The challenge of the mainstream for some SEN children. </a:t>
            </a:r>
            <a:r>
              <a:rPr lang="en-GB" sz="5600" b="1" dirty="0">
                <a:solidFill>
                  <a:schemeClr val="tx1"/>
                </a:solidFill>
                <a:latin typeface="Calibri" panose="020F0502020204030204" pitchFamily="34" charset="0"/>
                <a:cs typeface="Calibri" panose="020F0502020204030204" pitchFamily="34" charset="0"/>
              </a:rPr>
              <a:t>Oxon: Routledge.</a:t>
            </a:r>
          </a:p>
          <a:p>
            <a:pPr marL="0" indent="0">
              <a:buNone/>
            </a:pPr>
            <a:r>
              <a:rPr lang="en-GB" sz="5600" b="1" dirty="0">
                <a:solidFill>
                  <a:schemeClr val="tx1"/>
                </a:solidFill>
                <a:latin typeface="Calibri" panose="020F0502020204030204" pitchFamily="34" charset="0"/>
                <a:cs typeface="Calibri" panose="020F0502020204030204" pitchFamily="34" charset="0"/>
              </a:rPr>
              <a:t>Creswell, J. W. (2015) </a:t>
            </a:r>
            <a:r>
              <a:rPr lang="en-GB" sz="5600" b="1" i="1" dirty="0">
                <a:solidFill>
                  <a:schemeClr val="tx1"/>
                </a:solidFill>
                <a:latin typeface="Calibri" panose="020F0502020204030204" pitchFamily="34" charset="0"/>
                <a:cs typeface="Calibri" panose="020F0502020204030204" pitchFamily="34" charset="0"/>
              </a:rPr>
              <a:t>A Concise Introduction to Mixed Methods Research. </a:t>
            </a:r>
            <a:r>
              <a:rPr lang="en-GB" sz="5600" b="1" dirty="0">
                <a:solidFill>
                  <a:schemeClr val="tx1"/>
                </a:solidFill>
                <a:latin typeface="Calibri" panose="020F0502020204030204" pitchFamily="34" charset="0"/>
                <a:cs typeface="Calibri" panose="020F0502020204030204" pitchFamily="34" charset="0"/>
              </a:rPr>
              <a:t>London: SAGE Publications Ltd.</a:t>
            </a:r>
          </a:p>
          <a:p>
            <a:pPr marL="0" indent="0">
              <a:buNone/>
            </a:pPr>
            <a:r>
              <a:rPr lang="en-GB" sz="5600" b="1" dirty="0">
                <a:solidFill>
                  <a:schemeClr val="tx1"/>
                </a:solidFill>
                <a:latin typeface="Calibri" panose="020F0502020204030204" pitchFamily="34" charset="0"/>
                <a:cs typeface="Calibri" panose="020F0502020204030204" pitchFamily="34" charset="0"/>
              </a:rPr>
              <a:t>Durham University (2020) </a:t>
            </a:r>
            <a:r>
              <a:rPr lang="en-GB" sz="5600" b="1" i="1" dirty="0">
                <a:solidFill>
                  <a:schemeClr val="tx1"/>
                </a:solidFill>
                <a:latin typeface="Calibri" panose="020F0502020204030204" pitchFamily="34" charset="0"/>
                <a:cs typeface="Calibri" panose="020F0502020204030204" pitchFamily="34" charset="0"/>
              </a:rPr>
              <a:t>BA (Hons) Education Studies </a:t>
            </a:r>
            <a:r>
              <a:rPr lang="en-GB" sz="5600" b="1" dirty="0">
                <a:solidFill>
                  <a:schemeClr val="tx1"/>
                </a:solidFill>
                <a:latin typeface="Calibri" panose="020F0502020204030204" pitchFamily="34" charset="0"/>
                <a:cs typeface="Calibri" panose="020F0502020204030204" pitchFamily="34" charset="0"/>
              </a:rPr>
              <a:t>Available at:</a:t>
            </a:r>
          </a:p>
          <a:p>
            <a:pPr marL="0" indent="0">
              <a:buNone/>
            </a:pPr>
            <a:r>
              <a:rPr lang="en-GB" sz="5600" b="1" dirty="0">
                <a:solidFill>
                  <a:srgbClr val="0070C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https://www.dur.ac.uk/education/undergraduate/ed_studies/</a:t>
            </a:r>
            <a:r>
              <a:rPr lang="en-GB" sz="5600" b="1" dirty="0">
                <a:solidFill>
                  <a:srgbClr val="0070C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9th February 2020).</a:t>
            </a:r>
            <a:r>
              <a:rPr lang="en-GB" sz="5600" b="1" dirty="0">
                <a:solidFill>
                  <a:srgbClr val="0070C0"/>
                </a:solidFill>
                <a:latin typeface="Calibri" panose="020F0502020204030204" pitchFamily="34" charset="0"/>
                <a:cs typeface="Calibri" panose="020F0502020204030204" pitchFamily="34" charset="0"/>
              </a:rPr>
              <a:t> </a:t>
            </a:r>
          </a:p>
          <a:p>
            <a:pPr marL="0" indent="0">
              <a:buNone/>
            </a:pPr>
            <a:r>
              <a:rPr lang="en-GB" sz="5600" b="1" dirty="0">
                <a:solidFill>
                  <a:schemeClr val="tx1"/>
                </a:solidFill>
                <a:latin typeface="Calibri" panose="020F0502020204030204" pitchFamily="34" charset="0"/>
                <a:cs typeface="Calibri" panose="020F0502020204030204" pitchFamily="34" charset="0"/>
              </a:rPr>
              <a:t>Flick, U. (2011) </a:t>
            </a:r>
            <a:r>
              <a:rPr lang="en-GB" sz="5600" b="1" i="1" dirty="0">
                <a:solidFill>
                  <a:schemeClr val="tx1"/>
                </a:solidFill>
                <a:latin typeface="Calibri" panose="020F0502020204030204" pitchFamily="34" charset="0"/>
                <a:cs typeface="Calibri" panose="020F0502020204030204" pitchFamily="34" charset="0"/>
              </a:rPr>
              <a:t>Introducing Research Methodology. </a:t>
            </a:r>
            <a:r>
              <a:rPr lang="en-GB" sz="5600" b="1" dirty="0">
                <a:solidFill>
                  <a:schemeClr val="tx1"/>
                </a:solidFill>
                <a:latin typeface="Calibri" panose="020F0502020204030204" pitchFamily="34" charset="0"/>
                <a:cs typeface="Calibri" panose="020F0502020204030204" pitchFamily="34" charset="0"/>
              </a:rPr>
              <a:t>London: SAGE Publications Ltd.</a:t>
            </a:r>
          </a:p>
          <a:p>
            <a:pPr marL="0" indent="0">
              <a:buNone/>
            </a:pPr>
            <a:endParaRPr lang="en-GB" sz="5600" b="1" i="1" dirty="0">
              <a:solidFill>
                <a:schemeClr val="tx1"/>
              </a:solidFill>
              <a:latin typeface="Calibri" panose="020F0502020204030204" pitchFamily="34" charset="0"/>
              <a:cs typeface="Calibri" panose="020F0502020204030204" pitchFamily="34" charset="0"/>
            </a:endParaRPr>
          </a:p>
          <a:p>
            <a:endParaRPr lang="en-GB" sz="1400" dirty="0">
              <a:solidFill>
                <a:schemeClr val="tx1"/>
              </a:solidFill>
            </a:endParaRPr>
          </a:p>
        </p:txBody>
      </p:sp>
    </p:spTree>
    <p:extLst>
      <p:ext uri="{BB962C8B-B14F-4D97-AF65-F5344CB8AC3E}">
        <p14:creationId xmlns:p14="http://schemas.microsoft.com/office/powerpoint/2010/main" val="29222724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556932"/>
            <a:ext cx="10061446" cy="3318936"/>
          </a:xfrm>
        </p:spPr>
        <p:txBody>
          <a:bodyPr>
            <a:normAutofit fontScale="25000" lnSpcReduction="20000"/>
          </a:bodyPr>
          <a:lstStyle/>
          <a:p>
            <a:pPr marL="0" indent="0">
              <a:buNone/>
            </a:pPr>
            <a:r>
              <a:rPr lang="en-GB" sz="5600" b="1" dirty="0">
                <a:solidFill>
                  <a:schemeClr val="tx1"/>
                </a:solidFill>
                <a:latin typeface="Calibri" panose="020F0502020204030204" pitchFamily="34" charset="0"/>
                <a:cs typeface="Calibri" panose="020F0502020204030204" pitchFamily="34" charset="0"/>
              </a:rPr>
              <a:t>Jeffrey, B (2020) </a:t>
            </a:r>
            <a:r>
              <a:rPr lang="en-GB" sz="5600" b="1" i="1" dirty="0">
                <a:solidFill>
                  <a:schemeClr val="tx1"/>
                </a:solidFill>
                <a:latin typeface="Calibri" panose="020F0502020204030204" pitchFamily="34" charset="0"/>
                <a:cs typeface="Calibri" panose="020F0502020204030204" pitchFamily="34" charset="0"/>
              </a:rPr>
              <a:t>An Overview of Education &amp; Teaching Techniques </a:t>
            </a:r>
            <a:r>
              <a:rPr lang="en-GB" sz="5600" b="1" dirty="0">
                <a:solidFill>
                  <a:schemeClr val="tx1"/>
                </a:solidFill>
                <a:latin typeface="Calibri" panose="020F0502020204030204" pitchFamily="34" charset="0"/>
                <a:cs typeface="Calibri" panose="020F0502020204030204" pitchFamily="34" charset="0"/>
              </a:rPr>
              <a:t>Available at: </a:t>
            </a:r>
            <a:r>
              <a:rPr lang="en-GB" sz="6000" b="1" dirty="0">
                <a:solidFill>
                  <a:srgbClr val="0070C0"/>
                </a:solidFill>
                <a:hlinkClick r:id="rId2">
                  <a:extLst>
                    <a:ext uri="{A12FA001-AC4F-418D-AE19-62706E023703}">
                      <ahyp:hlinkClr xmlns:ahyp="http://schemas.microsoft.com/office/drawing/2018/hyperlinkcolor" val="tx"/>
                    </a:ext>
                  </a:extLst>
                </a:hlinkClick>
              </a:rPr>
              <a:t>https://www.tes.com/lessons/btsPmtHP0zN5kg/an-overview-of-education-teaching-techniques-by-brigid-jeffrey-nadia-khoshaba</a:t>
            </a:r>
            <a:r>
              <a:rPr lang="en-GB" sz="6000" b="1" dirty="0">
                <a:solidFill>
                  <a:srgbClr val="0070C0"/>
                </a:solidFill>
              </a:rPr>
              <a:t> </a:t>
            </a:r>
            <a:r>
              <a:rPr lang="en-US" sz="5600" b="1" dirty="0">
                <a:latin typeface="Calibri" panose="020F0502020204030204" pitchFamily="34" charset="0"/>
                <a:cs typeface="Calibri" panose="020F0502020204030204" pitchFamily="34" charset="0"/>
              </a:rPr>
              <a:t>(Accessed: 2</a:t>
            </a:r>
            <a:r>
              <a:rPr lang="en-US" sz="5600" b="1" baseline="30000" dirty="0">
                <a:latin typeface="Calibri" panose="020F0502020204030204" pitchFamily="34" charset="0"/>
                <a:cs typeface="Calibri" panose="020F0502020204030204" pitchFamily="34" charset="0"/>
              </a:rPr>
              <a:t>nd</a:t>
            </a:r>
            <a:r>
              <a:rPr lang="en-US" sz="5600" b="1" dirty="0">
                <a:latin typeface="Calibri" panose="020F0502020204030204" pitchFamily="34" charset="0"/>
                <a:cs typeface="Calibri" panose="020F0502020204030204" pitchFamily="34" charset="0"/>
              </a:rPr>
              <a:t> February 2020).</a:t>
            </a:r>
            <a:endParaRPr lang="en-GB" sz="5600" b="1" dirty="0">
              <a:solidFill>
                <a:srgbClr val="0070C0"/>
              </a:solidFill>
              <a:latin typeface="Calibri" panose="020F0502020204030204" pitchFamily="34" charset="0"/>
              <a:cs typeface="Calibri" panose="020F0502020204030204" pitchFamily="34" charset="0"/>
            </a:endParaRPr>
          </a:p>
          <a:p>
            <a:pPr marL="0" indent="0">
              <a:buNone/>
            </a:pPr>
            <a:r>
              <a:rPr lang="en-GB" sz="5600" b="1" dirty="0">
                <a:solidFill>
                  <a:schemeClr val="tx1"/>
                </a:solidFill>
                <a:latin typeface="Calibri" panose="020F0502020204030204" pitchFamily="34" charset="0"/>
                <a:cs typeface="Calibri" panose="020F0502020204030204" pitchFamily="34" charset="0"/>
              </a:rPr>
              <a:t>Sharp, J (2012) </a:t>
            </a:r>
            <a:r>
              <a:rPr lang="en-GB" sz="5600" b="1" i="1" dirty="0">
                <a:solidFill>
                  <a:schemeClr val="tx1"/>
                </a:solidFill>
                <a:latin typeface="Calibri" panose="020F0502020204030204" pitchFamily="34" charset="0"/>
                <a:cs typeface="Calibri" panose="020F0502020204030204" pitchFamily="34" charset="0"/>
              </a:rPr>
              <a:t>Success with your Education Research Project 2</a:t>
            </a:r>
            <a:r>
              <a:rPr lang="en-GB" sz="5600" b="1" i="1" baseline="30000" dirty="0">
                <a:solidFill>
                  <a:schemeClr val="tx1"/>
                </a:solidFill>
                <a:latin typeface="Calibri" panose="020F0502020204030204" pitchFamily="34" charset="0"/>
                <a:cs typeface="Calibri" panose="020F0502020204030204" pitchFamily="34" charset="0"/>
              </a:rPr>
              <a:t>nd</a:t>
            </a:r>
            <a:r>
              <a:rPr lang="en-GB" sz="5600" b="1" i="1" dirty="0">
                <a:solidFill>
                  <a:schemeClr val="tx1"/>
                </a:solidFill>
                <a:latin typeface="Calibri" panose="020F0502020204030204" pitchFamily="34" charset="0"/>
                <a:cs typeface="Calibri" panose="020F0502020204030204" pitchFamily="34" charset="0"/>
              </a:rPr>
              <a:t> </a:t>
            </a:r>
            <a:r>
              <a:rPr lang="en-GB" sz="5600" b="1" i="1" dirty="0" err="1">
                <a:solidFill>
                  <a:schemeClr val="tx1"/>
                </a:solidFill>
                <a:latin typeface="Calibri" panose="020F0502020204030204" pitchFamily="34" charset="0"/>
                <a:cs typeface="Calibri" panose="020F0502020204030204" pitchFamily="34" charset="0"/>
              </a:rPr>
              <a:t>edn</a:t>
            </a:r>
            <a:r>
              <a:rPr lang="en-GB" sz="5600" b="1" dirty="0">
                <a:solidFill>
                  <a:schemeClr val="tx1"/>
                </a:solidFill>
                <a:latin typeface="Calibri" panose="020F0502020204030204" pitchFamily="34" charset="0"/>
                <a:cs typeface="Calibri" panose="020F0502020204030204" pitchFamily="34" charset="0"/>
              </a:rPr>
              <a:t>. London: SAGE Publications Ltd. </a:t>
            </a:r>
          </a:p>
          <a:p>
            <a:pPr marL="0" indent="0">
              <a:buNone/>
            </a:pPr>
            <a:r>
              <a:rPr lang="en-US" sz="5600" b="1" dirty="0">
                <a:latin typeface="Calibri" panose="020F0502020204030204" pitchFamily="34" charset="0"/>
                <a:cs typeface="Calibri" panose="020F0502020204030204" pitchFamily="34" charset="0"/>
              </a:rPr>
              <a:t>The Alliance for Inclusive Education. (2020). </a:t>
            </a:r>
            <a:r>
              <a:rPr lang="en-GB" sz="5600" b="1" dirty="0">
                <a:latin typeface="Calibri" panose="020F0502020204030204" pitchFamily="34" charset="0"/>
                <a:cs typeface="Calibri" panose="020F0502020204030204" pitchFamily="34" charset="0"/>
              </a:rPr>
              <a:t>What is inclusive education? Available at: </a:t>
            </a:r>
            <a:r>
              <a:rPr lang="en-GB" sz="56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https://www.allfie.org.uk/definitions/what-is-inclusive-education/</a:t>
            </a:r>
            <a:r>
              <a:rPr lang="en-GB" sz="5600" b="1" dirty="0">
                <a:solidFill>
                  <a:srgbClr val="FF0000"/>
                </a:solidFill>
                <a:latin typeface="Calibri" panose="020F0502020204030204" pitchFamily="34" charset="0"/>
                <a:cs typeface="Calibri" panose="020F0502020204030204" pitchFamily="34" charset="0"/>
              </a:rPr>
              <a:t> </a:t>
            </a:r>
            <a:r>
              <a:rPr lang="en-GB" sz="5600" b="1" dirty="0">
                <a:solidFill>
                  <a:schemeClr val="tx1"/>
                </a:solidFill>
                <a:latin typeface="Calibri" panose="020F0502020204030204" pitchFamily="34" charset="0"/>
                <a:cs typeface="Calibri" panose="020F0502020204030204" pitchFamily="34" charset="0"/>
              </a:rPr>
              <a:t>(Accessed: 31 January 2020).</a:t>
            </a:r>
          </a:p>
          <a:p>
            <a:pPr marL="0" indent="0">
              <a:buNone/>
            </a:pPr>
            <a:r>
              <a:rPr lang="en-GB" sz="5600" b="1" dirty="0">
                <a:solidFill>
                  <a:schemeClr val="tx1"/>
                </a:solidFill>
                <a:latin typeface="Calibri" panose="020F0502020204030204" pitchFamily="34" charset="0"/>
                <a:cs typeface="Calibri" panose="020F0502020204030204" pitchFamily="34" charset="0"/>
              </a:rPr>
              <a:t>UNICEF (2015) </a:t>
            </a:r>
            <a:r>
              <a:rPr lang="en-GB" sz="5600" b="1" i="1" dirty="0">
                <a:solidFill>
                  <a:schemeClr val="tx1"/>
                </a:solidFill>
                <a:latin typeface="Calibri" panose="020F0502020204030204" pitchFamily="34" charset="0"/>
                <a:cs typeface="Calibri" panose="020F0502020204030204" pitchFamily="34" charset="0"/>
              </a:rPr>
              <a:t>Inclusive Education – Education Equity Now [video]. Available at: </a:t>
            </a:r>
            <a:r>
              <a:rPr lang="en-GB" sz="5600" b="1" dirty="0">
                <a:solidFill>
                  <a:srgbClr val="0070C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https://www.youtube.com/watch?v=8HPh4RoV63s</a:t>
            </a:r>
            <a:r>
              <a:rPr lang="en-GB" sz="5600" b="1" dirty="0">
                <a:solidFill>
                  <a:srgbClr val="0070C0"/>
                </a:solidFill>
                <a:latin typeface="Calibri" panose="020F0502020204030204" pitchFamily="34" charset="0"/>
                <a:cs typeface="Calibri" panose="020F0502020204030204" pitchFamily="34" charset="0"/>
              </a:rPr>
              <a:t> </a:t>
            </a:r>
            <a:r>
              <a:rPr lang="en-US" sz="5600" b="1" dirty="0">
                <a:solidFill>
                  <a:schemeClr val="tx1"/>
                </a:solidFill>
                <a:latin typeface="Calibri" panose="020F0502020204030204" pitchFamily="34" charset="0"/>
                <a:cs typeface="Calibri" panose="020F0502020204030204" pitchFamily="34" charset="0"/>
              </a:rPr>
              <a:t>(Accessed: 10th February 2020).</a:t>
            </a:r>
            <a:endParaRPr lang="en-GB" sz="5600" b="1" dirty="0">
              <a:solidFill>
                <a:schemeClr val="tx1"/>
              </a:solidFill>
              <a:latin typeface="Calibri" panose="020F0502020204030204" pitchFamily="34" charset="0"/>
              <a:cs typeface="Calibri" panose="020F0502020204030204" pitchFamily="34" charset="0"/>
            </a:endParaRPr>
          </a:p>
          <a:p>
            <a:pPr marL="0" indent="0">
              <a:buNone/>
            </a:pPr>
            <a:r>
              <a:rPr lang="en-GB" sz="5600" b="1" dirty="0">
                <a:solidFill>
                  <a:schemeClr val="tx1"/>
                </a:solidFill>
                <a:latin typeface="Calibri" panose="020F0502020204030204" pitchFamily="34" charset="0"/>
                <a:cs typeface="Calibri" panose="020F0502020204030204" pitchFamily="34" charset="0"/>
              </a:rPr>
              <a:t>Welsh Assembly Government (2013) </a:t>
            </a:r>
            <a:r>
              <a:rPr lang="en-GB" sz="5600" b="1" i="1" dirty="0">
                <a:solidFill>
                  <a:schemeClr val="tx1"/>
                </a:solidFill>
                <a:latin typeface="Calibri" panose="020F0502020204030204" pitchFamily="34" charset="0"/>
                <a:cs typeface="Calibri" panose="020F0502020204030204" pitchFamily="34" charset="0"/>
              </a:rPr>
              <a:t>Special Education Needs Code of Practice for Wales. </a:t>
            </a:r>
            <a:r>
              <a:rPr lang="en-GB" sz="5600" b="1" dirty="0">
                <a:solidFill>
                  <a:schemeClr val="tx1"/>
                </a:solidFill>
                <a:latin typeface="Calibri" panose="020F0502020204030204" pitchFamily="34" charset="0"/>
                <a:cs typeface="Calibri" panose="020F0502020204030204" pitchFamily="34" charset="0"/>
              </a:rPr>
              <a:t>Available at:</a:t>
            </a:r>
            <a:endParaRPr lang="en-GB" sz="5600" b="1" dirty="0">
              <a:solidFill>
                <a:schemeClr val="tx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endParaRPr>
          </a:p>
          <a:p>
            <a:pPr marL="0" indent="0">
              <a:buNone/>
            </a:pPr>
            <a:r>
              <a:rPr lang="en-GB" sz="5600" b="1" dirty="0">
                <a:solidFill>
                  <a:schemeClr val="tx1"/>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 </a:t>
            </a:r>
            <a:r>
              <a:rPr lang="en-GB" sz="5600" b="1" u="sng" dirty="0">
                <a:solidFill>
                  <a:srgbClr val="0070C0"/>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https://gov.wales/sites/default/files/publications/2018-03/special-educational-needs-code-of-practice-for-wales.pdf</a:t>
            </a:r>
            <a:r>
              <a:rPr lang="en-US" sz="5600" b="1" dirty="0">
                <a:solidFill>
                  <a:srgbClr val="0070C0"/>
                </a:solidFill>
                <a:latin typeface="Calibri" panose="020F0502020204030204" pitchFamily="34" charset="0"/>
                <a:cs typeface="Calibri" panose="020F0502020204030204" pitchFamily="34" charset="0"/>
              </a:rPr>
              <a:t> </a:t>
            </a:r>
            <a:r>
              <a:rPr lang="en-US" sz="5600" b="1" dirty="0">
                <a:solidFill>
                  <a:schemeClr val="tx1"/>
                </a:solidFill>
                <a:latin typeface="Calibri" panose="020F0502020204030204" pitchFamily="34" charset="0"/>
                <a:cs typeface="Calibri" panose="020F0502020204030204" pitchFamily="34" charset="0"/>
              </a:rPr>
              <a:t>(Accessed: 2</a:t>
            </a:r>
            <a:r>
              <a:rPr lang="en-US" sz="5600" b="1" baseline="30000" dirty="0">
                <a:solidFill>
                  <a:schemeClr val="tx1"/>
                </a:solidFill>
                <a:latin typeface="Calibri" panose="020F0502020204030204" pitchFamily="34" charset="0"/>
                <a:cs typeface="Calibri" panose="020F0502020204030204" pitchFamily="34" charset="0"/>
              </a:rPr>
              <a:t>nd</a:t>
            </a:r>
            <a:r>
              <a:rPr lang="en-US" sz="5600" b="1" dirty="0">
                <a:solidFill>
                  <a:schemeClr val="tx1"/>
                </a:solidFill>
                <a:latin typeface="Calibri" panose="020F0502020204030204" pitchFamily="34" charset="0"/>
                <a:cs typeface="Calibri" panose="020F0502020204030204" pitchFamily="34" charset="0"/>
              </a:rPr>
              <a:t> February 2020).</a:t>
            </a:r>
            <a:endParaRPr lang="en-GB" sz="5600" b="1" dirty="0">
              <a:solidFill>
                <a:schemeClr val="tx1"/>
              </a:solidFill>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Welsh Assembly Government (2018) </a:t>
            </a:r>
            <a:r>
              <a:rPr lang="en-GB" sz="5600" b="1" i="1" u="sng" dirty="0">
                <a:solidFill>
                  <a:srgbClr val="0070C0"/>
                </a:solidFill>
                <a:latin typeface="Calibri" panose="020F0502020204030204" pitchFamily="34" charset="0"/>
                <a:cs typeface="Calibri" panose="020F0502020204030204" pitchFamily="34" charset="0"/>
              </a:rPr>
              <a:t>Additional learning needs (ALN) transformation programme.</a:t>
            </a:r>
            <a:r>
              <a:rPr lang="en-GB" sz="5600" b="1" i="1" dirty="0">
                <a:latin typeface="Calibri" panose="020F0502020204030204" pitchFamily="34" charset="0"/>
                <a:cs typeface="Calibri" panose="020F0502020204030204" pitchFamily="34" charset="0"/>
              </a:rPr>
              <a:t> </a:t>
            </a:r>
            <a:r>
              <a:rPr lang="en-GB" sz="5600" b="1" dirty="0">
                <a:latin typeface="Calibri" panose="020F0502020204030204" pitchFamily="34" charset="0"/>
                <a:cs typeface="Calibri" panose="020F0502020204030204" pitchFamily="34" charset="0"/>
              </a:rPr>
              <a:t>Available at: </a:t>
            </a:r>
            <a:r>
              <a:rPr lang="en-GB" sz="5600" b="1" u="sng" dirty="0">
                <a:solidFill>
                  <a:srgbClr val="0070C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https://gov.wales/sites/default/files/publications/2018-09/additional-learning-needs-aln-transformation-programme-v2.pdf</a:t>
            </a:r>
            <a:r>
              <a:rPr lang="en-GB" sz="5600" b="1" dirty="0">
                <a:solidFill>
                  <a:srgbClr val="0070C0"/>
                </a:solidFill>
                <a:latin typeface="Calibri" panose="020F0502020204030204" pitchFamily="34" charset="0"/>
                <a:cs typeface="Calibri" panose="020F0502020204030204" pitchFamily="34" charset="0"/>
              </a:rPr>
              <a:t> </a:t>
            </a:r>
            <a:r>
              <a:rPr lang="en-US" sz="5600" b="1" dirty="0">
                <a:latin typeface="Calibri" panose="020F0502020204030204" pitchFamily="34" charset="0"/>
                <a:cs typeface="Calibri" panose="020F0502020204030204" pitchFamily="34" charset="0"/>
              </a:rPr>
              <a:t>(Accessed: 2</a:t>
            </a:r>
            <a:r>
              <a:rPr lang="en-US" sz="5600" b="1" baseline="30000" dirty="0">
                <a:latin typeface="Calibri" panose="020F0502020204030204" pitchFamily="34" charset="0"/>
                <a:cs typeface="Calibri" panose="020F0502020204030204" pitchFamily="34" charset="0"/>
              </a:rPr>
              <a:t>nd</a:t>
            </a:r>
            <a:r>
              <a:rPr lang="en-US" sz="5600" b="1" dirty="0">
                <a:latin typeface="Calibri" panose="020F0502020204030204" pitchFamily="34" charset="0"/>
                <a:cs typeface="Calibri" panose="020F0502020204030204" pitchFamily="34" charset="0"/>
              </a:rPr>
              <a:t> February 2020).</a:t>
            </a:r>
            <a:endParaRPr lang="en-GB" sz="5600" b="1" dirty="0">
              <a:latin typeface="Calibri" panose="020F0502020204030204" pitchFamily="34" charset="0"/>
              <a:cs typeface="Calibri" panose="020F0502020204030204" pitchFamily="34" charset="0"/>
            </a:endParaRPr>
          </a:p>
          <a:p>
            <a:pPr marL="0" indent="0">
              <a:buNone/>
            </a:pPr>
            <a:r>
              <a:rPr lang="en-GB" sz="5600" b="1" dirty="0">
                <a:latin typeface="Calibri" panose="020F0502020204030204" pitchFamily="34" charset="0"/>
                <a:cs typeface="Calibri" panose="020F0502020204030204" pitchFamily="34" charset="0"/>
              </a:rPr>
              <a:t>Welsh Government (2015) </a:t>
            </a:r>
            <a:r>
              <a:rPr lang="en-GB" sz="5600" b="1" i="1" dirty="0">
                <a:latin typeface="Calibri" panose="020F0502020204030204" pitchFamily="34" charset="0"/>
                <a:cs typeface="Calibri" panose="020F0502020204030204" pitchFamily="34" charset="0"/>
              </a:rPr>
              <a:t>Inclusion and pupil support.</a:t>
            </a:r>
            <a:r>
              <a:rPr lang="en-GB" sz="5600" b="1" dirty="0">
                <a:latin typeface="Calibri" panose="020F0502020204030204" pitchFamily="34" charset="0"/>
                <a:cs typeface="Calibri" panose="020F0502020204030204" pitchFamily="34" charset="0"/>
              </a:rPr>
              <a:t> Available at: </a:t>
            </a:r>
            <a:r>
              <a:rPr lang="en-GB" sz="5600" b="1" u="sng" dirty="0">
                <a:solidFill>
                  <a:srgbClr val="0070C0"/>
                </a:solidFill>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https://gov.wales/sites/default/files/consultations/2018-01/151216-inclusion-and-pupil-support-draft-guidance-en.pdf</a:t>
            </a:r>
            <a:r>
              <a:rPr lang="en-GB" sz="5600" b="1" dirty="0">
                <a:solidFill>
                  <a:srgbClr val="0070C0"/>
                </a:solidFill>
                <a:latin typeface="Calibri" panose="020F0502020204030204" pitchFamily="34" charset="0"/>
                <a:cs typeface="Calibri" panose="020F0502020204030204" pitchFamily="34" charset="0"/>
              </a:rPr>
              <a:t> </a:t>
            </a:r>
            <a:r>
              <a:rPr lang="en-GB" sz="5600" b="1" dirty="0">
                <a:latin typeface="Calibri" panose="020F0502020204030204" pitchFamily="34" charset="0"/>
                <a:cs typeface="Calibri" panose="020F0502020204030204" pitchFamily="34" charset="0"/>
              </a:rPr>
              <a:t>(Accessed: 11</a:t>
            </a:r>
            <a:r>
              <a:rPr lang="en-GB" sz="5600" b="1" baseline="30000" dirty="0">
                <a:latin typeface="Calibri" panose="020F0502020204030204" pitchFamily="34" charset="0"/>
                <a:cs typeface="Calibri" panose="020F0502020204030204" pitchFamily="34" charset="0"/>
              </a:rPr>
              <a:t>th</a:t>
            </a:r>
            <a:r>
              <a:rPr lang="en-GB" sz="5600" b="1" dirty="0">
                <a:latin typeface="Calibri" panose="020F0502020204030204" pitchFamily="34" charset="0"/>
                <a:cs typeface="Calibri" panose="020F0502020204030204" pitchFamily="34" charset="0"/>
              </a:rPr>
              <a:t> February 2020).</a:t>
            </a:r>
          </a:p>
          <a:p>
            <a:pPr marL="0" indent="0">
              <a:buNone/>
            </a:pPr>
            <a:endParaRPr lang="en-GB" sz="1800" dirty="0">
              <a:solidFill>
                <a:srgbClr val="0070C0"/>
              </a:solidFill>
            </a:endParaRPr>
          </a:p>
          <a:p>
            <a:pPr marL="0" indent="0">
              <a:buNone/>
            </a:pPr>
            <a:endParaRPr lang="en-GB" sz="1800" b="1" dirty="0">
              <a:solidFill>
                <a:schemeClr val="tx1"/>
              </a:solidFill>
              <a:latin typeface="BrowalliaUPC" panose="020B0604020202020204" pitchFamily="34" charset="-34"/>
              <a:cs typeface="BrowalliaUPC" panose="020B0604020202020204" pitchFamily="34" charset="-34"/>
            </a:endParaRPr>
          </a:p>
          <a:p>
            <a:pPr marL="0" indent="0">
              <a:buNone/>
            </a:pPr>
            <a:endParaRPr lang="en-GB" dirty="0"/>
          </a:p>
          <a:p>
            <a:pPr marL="0" indent="0">
              <a:buNone/>
            </a:pPr>
            <a:endParaRPr lang="en-GB" sz="1400" b="1" dirty="0">
              <a:latin typeface="Calibri" panose="020F0502020204030204" pitchFamily="34" charset="0"/>
              <a:cs typeface="Calibri" panose="020F0502020204030204" pitchFamily="34" charset="0"/>
            </a:endParaRPr>
          </a:p>
          <a:p>
            <a:pPr marL="0" indent="0">
              <a:buNone/>
            </a:pPr>
            <a:endParaRPr lang="en-GB" sz="1400" dirty="0">
              <a:solidFill>
                <a:schemeClr val="tx1"/>
              </a:solidFill>
            </a:endParaRPr>
          </a:p>
        </p:txBody>
      </p:sp>
    </p:spTree>
    <p:extLst>
      <p:ext uri="{BB962C8B-B14F-4D97-AF65-F5344CB8AC3E}">
        <p14:creationId xmlns:p14="http://schemas.microsoft.com/office/powerpoint/2010/main" val="34626212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E1603-9EB3-40F3-8C95-926511AFDF85}"/>
              </a:ext>
            </a:extLst>
          </p:cNvPr>
          <p:cNvSpPr>
            <a:spLocks noGrp="1"/>
          </p:cNvSpPr>
          <p:nvPr>
            <p:ph type="title"/>
          </p:nvPr>
        </p:nvSpPr>
        <p:spPr/>
        <p:txBody>
          <a:bodyPr>
            <a:normAutofit/>
          </a:bodyPr>
          <a:lstStyle/>
          <a:p>
            <a:r>
              <a:rPr lang="en-US" sz="4800" b="1" dirty="0">
                <a:latin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14050F1F-844C-421D-B60C-6B4875F08AEE}"/>
              </a:ext>
            </a:extLst>
          </p:cNvPr>
          <p:cNvSpPr>
            <a:spLocks noGrp="1"/>
          </p:cNvSpPr>
          <p:nvPr>
            <p:ph idx="1"/>
          </p:nvPr>
        </p:nvSpPr>
        <p:spPr>
          <a:xfrm>
            <a:off x="1295402" y="2456348"/>
            <a:ext cx="10061446" cy="3318936"/>
          </a:xfrm>
        </p:spPr>
        <p:txBody>
          <a:bodyPr>
            <a:normAutofit/>
          </a:bodyPr>
          <a:lstStyle/>
          <a:p>
            <a:pPr marL="0" indent="0">
              <a:buNone/>
            </a:pPr>
            <a:r>
              <a:rPr lang="en-GB" sz="1400" b="1" dirty="0">
                <a:solidFill>
                  <a:schemeClr val="tx1"/>
                </a:solidFill>
                <a:latin typeface="Calibri" panose="020F0502020204030204" pitchFamily="34" charset="0"/>
                <a:cs typeface="Calibri" panose="020F0502020204030204" pitchFamily="34" charset="0"/>
              </a:rPr>
              <a:t>Welsh Government (2018) </a:t>
            </a:r>
            <a:r>
              <a:rPr lang="en-GB" sz="1400" b="1" i="1" dirty="0">
                <a:solidFill>
                  <a:schemeClr val="tx1"/>
                </a:solidFill>
                <a:latin typeface="Calibri" panose="020F0502020204030204" pitchFamily="34" charset="0"/>
                <a:cs typeface="Calibri" panose="020F0502020204030204" pitchFamily="34" charset="0"/>
              </a:rPr>
              <a:t>Additional Learning Needs in Wales – what’s happening? </a:t>
            </a:r>
            <a:r>
              <a:rPr lang="en-GB" sz="1400" b="1" dirty="0">
                <a:solidFill>
                  <a:schemeClr val="tx1"/>
                </a:solidFill>
                <a:latin typeface="Calibri" panose="020F0502020204030204" pitchFamily="34" charset="0"/>
                <a:cs typeface="Calibri" panose="020F0502020204030204" pitchFamily="34" charset="0"/>
              </a:rPr>
              <a:t>Available at:</a:t>
            </a:r>
            <a:r>
              <a:rPr lang="en-GB" sz="1400" b="1" dirty="0">
                <a:latin typeface="Calibri" panose="020F0502020204030204" pitchFamily="34" charset="0"/>
                <a:cs typeface="Calibri" panose="020F0502020204030204" pitchFamily="34" charset="0"/>
              </a:rPr>
              <a:t> </a:t>
            </a:r>
            <a:r>
              <a:rPr lang="en-GB" sz="1400" b="1" u="sng" dirty="0">
                <a:solidFill>
                  <a:srgbClr val="0070C0"/>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https://gov.wales/sites/default/files/publications/2018-03/education-in-wales-our-national-mission.pdf</a:t>
            </a:r>
            <a:r>
              <a:rPr lang="en-GB" sz="1400" b="1" dirty="0">
                <a:solidFill>
                  <a:srgbClr val="0070C0"/>
                </a:solidFill>
                <a:latin typeface="Calibri" panose="020F0502020204030204" pitchFamily="34" charset="0"/>
                <a:cs typeface="Calibri" panose="020F0502020204030204" pitchFamily="34" charset="0"/>
              </a:rPr>
              <a:t> </a:t>
            </a:r>
            <a:r>
              <a:rPr lang="en-GB" sz="1400" b="1" dirty="0">
                <a:solidFill>
                  <a:schemeClr val="tx1"/>
                </a:solidFill>
                <a:latin typeface="Calibri" panose="020F0502020204030204" pitchFamily="34" charset="0"/>
                <a:cs typeface="Calibri" panose="020F0502020204030204" pitchFamily="34" charset="0"/>
              </a:rPr>
              <a:t>(Accessed: 14</a:t>
            </a:r>
            <a:r>
              <a:rPr lang="en-GB" sz="1400" b="1" baseline="30000" dirty="0">
                <a:solidFill>
                  <a:schemeClr val="tx1"/>
                </a:solidFill>
                <a:latin typeface="Calibri" panose="020F0502020204030204" pitchFamily="34" charset="0"/>
                <a:cs typeface="Calibri" panose="020F0502020204030204" pitchFamily="34" charset="0"/>
              </a:rPr>
              <a:t>th</a:t>
            </a:r>
            <a:r>
              <a:rPr lang="en-GB" sz="1400" b="1" dirty="0">
                <a:solidFill>
                  <a:schemeClr val="tx1"/>
                </a:solidFill>
                <a:latin typeface="Calibri" panose="020F0502020204030204" pitchFamily="34" charset="0"/>
                <a:cs typeface="Calibri" panose="020F0502020204030204" pitchFamily="34" charset="0"/>
              </a:rPr>
              <a:t> February 2020).</a:t>
            </a:r>
          </a:p>
          <a:p>
            <a:pPr marL="0" indent="0">
              <a:buNone/>
            </a:pPr>
            <a:r>
              <a:rPr lang="en-GB" sz="1400" b="1" dirty="0">
                <a:solidFill>
                  <a:schemeClr val="tx1"/>
                </a:solidFill>
                <a:latin typeface="Calibri" panose="020F0502020204030204" pitchFamily="34" charset="0"/>
                <a:cs typeface="Calibri" panose="020F0502020204030204" pitchFamily="34" charset="0"/>
              </a:rPr>
              <a:t>Welsh Government (2018) </a:t>
            </a:r>
            <a:r>
              <a:rPr lang="en-US" sz="1400" b="1" i="1" dirty="0">
                <a:solidFill>
                  <a:schemeClr val="tx1"/>
                </a:solidFill>
                <a:latin typeface="Calibri" panose="020F0502020204030204" pitchFamily="34" charset="0"/>
                <a:cs typeface="Calibri" panose="020F0502020204030204" pitchFamily="34" charset="0"/>
              </a:rPr>
              <a:t>Additional Learning Needs in Wales – what’s happening? </a:t>
            </a:r>
            <a:r>
              <a:rPr lang="en-US" sz="1400" b="1" dirty="0">
                <a:solidFill>
                  <a:schemeClr val="tx1"/>
                </a:solidFill>
                <a:latin typeface="Calibri" panose="020F0502020204030204" pitchFamily="34" charset="0"/>
                <a:cs typeface="Calibri" panose="020F0502020204030204" pitchFamily="34" charset="0"/>
              </a:rPr>
              <a:t>[video]. Available at: </a:t>
            </a:r>
            <a:r>
              <a:rPr lang="en-GB" sz="1400" b="1" dirty="0">
                <a:solidFill>
                  <a:srgbClr val="0070C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https://www.youtube.com/watch?v=z2bkbs00Z68#action=share</a:t>
            </a:r>
            <a:r>
              <a:rPr lang="en-GB" sz="1400" dirty="0">
                <a:solidFill>
                  <a:srgbClr val="0070C0"/>
                </a:solidFill>
                <a:latin typeface="Calibri" panose="020F0502020204030204" pitchFamily="34" charset="0"/>
                <a:cs typeface="Calibri" panose="020F0502020204030204" pitchFamily="34" charset="0"/>
              </a:rPr>
              <a:t> </a:t>
            </a:r>
            <a:r>
              <a:rPr lang="en-GB" sz="1400" b="1" dirty="0">
                <a:solidFill>
                  <a:schemeClr val="tx1"/>
                </a:solidFill>
                <a:latin typeface="Calibri" panose="020F0502020204030204" pitchFamily="34" charset="0"/>
                <a:cs typeface="Calibri" panose="020F0502020204030204" pitchFamily="34" charset="0"/>
              </a:rPr>
              <a:t>(Accessed: 14</a:t>
            </a:r>
            <a:r>
              <a:rPr lang="en-GB" sz="1400" b="1" baseline="30000" dirty="0">
                <a:solidFill>
                  <a:schemeClr val="tx1"/>
                </a:solidFill>
                <a:latin typeface="Calibri" panose="020F0502020204030204" pitchFamily="34" charset="0"/>
                <a:cs typeface="Calibri" panose="020F0502020204030204" pitchFamily="34" charset="0"/>
              </a:rPr>
              <a:t>th</a:t>
            </a:r>
            <a:r>
              <a:rPr lang="en-GB" sz="1400" b="1" dirty="0">
                <a:solidFill>
                  <a:schemeClr val="tx1"/>
                </a:solidFill>
                <a:latin typeface="Calibri" panose="020F0502020204030204" pitchFamily="34" charset="0"/>
                <a:cs typeface="Calibri" panose="020F0502020204030204" pitchFamily="34" charset="0"/>
              </a:rPr>
              <a:t> February 2020).</a:t>
            </a:r>
          </a:p>
          <a:p>
            <a:pPr marL="0" indent="0">
              <a:buNone/>
            </a:pPr>
            <a:endParaRPr lang="en-GB" sz="1800" dirty="0">
              <a:solidFill>
                <a:srgbClr val="0070C0"/>
              </a:solidFill>
            </a:endParaRPr>
          </a:p>
          <a:p>
            <a:pPr marL="0" indent="0">
              <a:buNone/>
            </a:pPr>
            <a:endParaRPr lang="en-GB" sz="1800" b="1" dirty="0">
              <a:solidFill>
                <a:schemeClr val="tx1"/>
              </a:solidFill>
              <a:latin typeface="BrowalliaUPC" panose="020B0604020202020204" pitchFamily="34" charset="-34"/>
              <a:cs typeface="BrowalliaUPC" panose="020B0604020202020204" pitchFamily="34" charset="-34"/>
            </a:endParaRPr>
          </a:p>
          <a:p>
            <a:pPr marL="0" indent="0">
              <a:buNone/>
            </a:pPr>
            <a:endParaRPr lang="en-GB" dirty="0"/>
          </a:p>
          <a:p>
            <a:pPr marL="0" indent="0">
              <a:buNone/>
            </a:pPr>
            <a:endParaRPr lang="en-GB" sz="1400" b="1" dirty="0">
              <a:latin typeface="Calibri" panose="020F0502020204030204" pitchFamily="34" charset="0"/>
              <a:cs typeface="Calibri" panose="020F0502020204030204" pitchFamily="34" charset="0"/>
            </a:endParaRPr>
          </a:p>
          <a:p>
            <a:pPr marL="0" indent="0">
              <a:buNone/>
            </a:pPr>
            <a:endParaRPr lang="en-GB" sz="1400" dirty="0">
              <a:solidFill>
                <a:schemeClr val="tx1"/>
              </a:solidFill>
            </a:endParaRPr>
          </a:p>
        </p:txBody>
      </p:sp>
    </p:spTree>
    <p:extLst>
      <p:ext uri="{BB962C8B-B14F-4D97-AF65-F5344CB8AC3E}">
        <p14:creationId xmlns:p14="http://schemas.microsoft.com/office/powerpoint/2010/main" val="15742876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249b8fd70ce1dff405d8974356a065b5">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842fcf297b8513b429a2f681416c124"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AutoKeyPoints" minOccurs="0"/>
                <xsd:element ref="ns3:MediaServiceKeyPoints"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39F9AB-70A7-40FC-B277-4EEFB8332E6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A594649-4AA9-4AF3-8878-BA8564E49367}">
  <ds:schemaRefs>
    <ds:schemaRef ds:uri="http://schemas.microsoft.com/sharepoint/v3/contenttype/forms"/>
  </ds:schemaRefs>
</ds:datastoreItem>
</file>

<file path=customXml/itemProps3.xml><?xml version="1.0" encoding="utf-8"?>
<ds:datastoreItem xmlns:ds="http://schemas.openxmlformats.org/officeDocument/2006/customXml" ds:itemID="{EF4E31DE-CA2F-4F33-8737-64C04C7749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2413</TotalTime>
  <Words>2116</Words>
  <Application>Microsoft Office PowerPoint</Application>
  <PresentationFormat>Widescreen</PresentationFormat>
  <Paragraphs>253</Paragraphs>
  <Slides>32</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BrowalliaUPC</vt:lpstr>
      <vt:lpstr>Calibri</vt:lpstr>
      <vt:lpstr>Garamond</vt:lpstr>
      <vt:lpstr>Organic</vt:lpstr>
      <vt:lpstr>Lesley Martin Second Year Student BA (Hons) Education Studies UWTSD</vt:lpstr>
      <vt:lpstr>Research Topic</vt:lpstr>
      <vt:lpstr> Reasons for my research?  </vt:lpstr>
      <vt:lpstr>Abstract</vt:lpstr>
      <vt:lpstr>List of Contents:</vt:lpstr>
      <vt:lpstr>Inclusive education?</vt:lpstr>
      <vt:lpstr>PowerPoint Presentation</vt:lpstr>
      <vt:lpstr>Brief history of Education</vt:lpstr>
      <vt:lpstr>Inclusion</vt:lpstr>
      <vt:lpstr>Contemporary Secondary School</vt:lpstr>
      <vt:lpstr>Contemporary Secondary School</vt:lpstr>
      <vt:lpstr>Inclusion Department</vt:lpstr>
      <vt:lpstr>ASDAN / BTEC / C&amp;G</vt:lpstr>
      <vt:lpstr>Special Teaching Facility</vt:lpstr>
      <vt:lpstr>Special Teaching Facility</vt:lpstr>
      <vt:lpstr> Partnerships </vt:lpstr>
      <vt:lpstr>Additional Learning Needs in Wales </vt:lpstr>
      <vt:lpstr>Research Tools</vt:lpstr>
      <vt:lpstr>Methodology</vt:lpstr>
      <vt:lpstr>Methodology</vt:lpstr>
      <vt:lpstr>Participants</vt:lpstr>
      <vt:lpstr>What are Ethics?</vt:lpstr>
      <vt:lpstr> What I will do to minimise risks?  </vt:lpstr>
      <vt:lpstr> What I will do to minimise risks?   </vt:lpstr>
      <vt:lpstr>Ethics - Risks</vt:lpstr>
      <vt:lpstr>Ethics - Risks</vt:lpstr>
      <vt:lpstr>Limitations</vt:lpstr>
      <vt:lpstr>Conclusion</vt:lpstr>
      <vt:lpstr>PowerPoint Presentation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Lesley Martin Second Year Student BA (Hons) Education Studies UWTSD</dc:title>
  <dc:creator>Lesley Martin (1804350)</dc:creator>
  <cp:lastModifiedBy>Lesley Martin (1804350)</cp:lastModifiedBy>
  <cp:revision>630</cp:revision>
  <dcterms:created xsi:type="dcterms:W3CDTF">2020-01-31T11:22:37Z</dcterms:created>
  <dcterms:modified xsi:type="dcterms:W3CDTF">2020-02-17T22:26:44Z</dcterms:modified>
</cp:coreProperties>
</file>