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8"/>
  </p:notesMasterIdLst>
  <p:handoutMasterIdLst>
    <p:handoutMasterId r:id="rId9"/>
  </p:handoutMasterIdLst>
  <p:sldIdLst>
    <p:sldId id="261" r:id="rId2"/>
    <p:sldId id="256" r:id="rId3"/>
    <p:sldId id="257" r:id="rId4"/>
    <p:sldId id="258" r:id="rId5"/>
    <p:sldId id="259" r:id="rId6"/>
    <p:sldId id="260"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4660"/>
  </p:normalViewPr>
  <p:slideViewPr>
    <p:cSldViewPr>
      <p:cViewPr varScale="1">
        <p:scale>
          <a:sx n="105" d="100"/>
          <a:sy n="105" d="100"/>
        </p:scale>
        <p:origin x="1800"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US"/>
              <a:t>Residential Care Home </a:t>
            </a: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9170128-D5B1-4C69-95A7-75914F132DB2}" type="datetimeFigureOut">
              <a:rPr lang="en-US" smtClean="0"/>
              <a:t>7/8/2024</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en-US"/>
              <a:t>Student Name:                                          ID:             </a:t>
            </a: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6A1AB0D-1D64-49D3-98C5-A0CBE7CA5606}" type="slidenum">
              <a:rPr lang="en-US" smtClean="0"/>
              <a:t>‹#›</a:t>
            </a:fld>
            <a:endParaRPr lang="en-US"/>
          </a:p>
        </p:txBody>
      </p:sp>
    </p:spTree>
    <p:extLst>
      <p:ext uri="{BB962C8B-B14F-4D97-AF65-F5344CB8AC3E}">
        <p14:creationId xmlns:p14="http://schemas.microsoft.com/office/powerpoint/2010/main" val="1660644332"/>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US"/>
              <a:t>Residential Care Home </a:t>
            </a: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078F15-76F1-4266-AD56-1A514B97665D}" type="datetimeFigureOut">
              <a:rPr lang="en-US" smtClean="0"/>
              <a:t>7/8/2024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en-US"/>
              <a:t>Student Name:                                          ID:             </a:t>
            </a: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069A1A-DF6B-4B1F-AFF5-A1B8B5CC813C}" type="slidenum">
              <a:rPr lang="en-US" smtClean="0"/>
              <a:t>‹#›</a:t>
            </a:fld>
            <a:endParaRPr lang="en-US"/>
          </a:p>
        </p:txBody>
      </p:sp>
    </p:spTree>
    <p:extLst>
      <p:ext uri="{BB962C8B-B14F-4D97-AF65-F5344CB8AC3E}">
        <p14:creationId xmlns:p14="http://schemas.microsoft.com/office/powerpoint/2010/main" val="908552773"/>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B069A1A-DF6B-4B1F-AFF5-A1B8B5CC813C}" type="slidenum">
              <a:rPr lang="en-US" smtClean="0"/>
              <a:t>2</a:t>
            </a:fld>
            <a:endParaRPr lang="en-US"/>
          </a:p>
        </p:txBody>
      </p:sp>
      <p:sp>
        <p:nvSpPr>
          <p:cNvPr id="5" name="Footer Placeholder 4"/>
          <p:cNvSpPr>
            <a:spLocks noGrp="1"/>
          </p:cNvSpPr>
          <p:nvPr>
            <p:ph type="ftr" sz="quarter" idx="11"/>
          </p:nvPr>
        </p:nvSpPr>
        <p:spPr/>
        <p:txBody>
          <a:bodyPr/>
          <a:lstStyle/>
          <a:p>
            <a:r>
              <a:rPr lang="en-US"/>
              <a:t>Student Name:                                          ID:             </a:t>
            </a:r>
          </a:p>
        </p:txBody>
      </p:sp>
      <p:sp>
        <p:nvSpPr>
          <p:cNvPr id="6" name="Header Placeholder 5"/>
          <p:cNvSpPr>
            <a:spLocks noGrp="1"/>
          </p:cNvSpPr>
          <p:nvPr>
            <p:ph type="hdr" sz="quarter" idx="12"/>
          </p:nvPr>
        </p:nvSpPr>
        <p:spPr/>
        <p:txBody>
          <a:bodyPr/>
          <a:lstStyle/>
          <a:p>
            <a:r>
              <a:rPr lang="en-US"/>
              <a:t>Residential Care Home </a:t>
            </a:r>
          </a:p>
        </p:txBody>
      </p:sp>
    </p:spTree>
    <p:extLst>
      <p:ext uri="{BB962C8B-B14F-4D97-AF65-F5344CB8AC3E}">
        <p14:creationId xmlns:p14="http://schemas.microsoft.com/office/powerpoint/2010/main" val="2821178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C2EB8B60-6BD6-4C3F-89D0-9CABA9A67587}" type="datetimeFigureOut">
              <a:rPr lang="en-US" smtClean="0"/>
              <a:t>7/8/2024</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8229600" y="6473952"/>
            <a:ext cx="758952" cy="246888"/>
          </a:xfrm>
        </p:spPr>
        <p:txBody>
          <a:bodyPr/>
          <a:lstStyle/>
          <a:p>
            <a:fld id="{29513DEA-04ED-4929-852D-63CA3FBE416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a:t>Click to edit Master title style</a:t>
            </a:r>
          </a:p>
        </p:txBody>
      </p:sp>
      <p:sp>
        <p:nvSpPr>
          <p:cNvPr id="27" name="Content Placeholder 26"/>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C2EB8B60-6BD6-4C3F-89D0-9CABA9A67587}" type="datetimeFigureOut">
              <a:rPr lang="en-US" smtClean="0"/>
              <a:t>7/8/2024</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lang="en-US"/>
          </a:p>
        </p:txBody>
      </p:sp>
      <p:sp>
        <p:nvSpPr>
          <p:cNvPr id="16" name="Slide Number Placeholder 15"/>
          <p:cNvSpPr>
            <a:spLocks noGrp="1"/>
          </p:cNvSpPr>
          <p:nvPr>
            <p:ph type="sldNum" sz="quarter" idx="12"/>
          </p:nvPr>
        </p:nvSpPr>
        <p:spPr>
          <a:xfrm>
            <a:off x="8229600" y="6473952"/>
            <a:ext cx="758952" cy="246888"/>
          </a:xfrm>
        </p:spPr>
        <p:txBody>
          <a:bodyPr/>
          <a:lstStyle/>
          <a:p>
            <a:fld id="{29513DEA-04ED-4929-852D-63CA3FBE416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9" name="Date Placeholder 18"/>
          <p:cNvSpPr>
            <a:spLocks noGrp="1"/>
          </p:cNvSpPr>
          <p:nvPr>
            <p:ph type="dt" sz="half" idx="10"/>
          </p:nvPr>
        </p:nvSpPr>
        <p:spPr/>
        <p:txBody>
          <a:bodyPr/>
          <a:lstStyle/>
          <a:p>
            <a:fld id="{C2EB8B60-6BD6-4C3F-89D0-9CABA9A67587}" type="datetimeFigureOut">
              <a:rPr lang="en-US" smtClean="0"/>
              <a:t>7/8/2024</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29513DEA-04ED-4929-852D-63CA3FBE4162}" type="slidenum">
              <a:rPr lang="en-US" smtClean="0"/>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a:t>Click to edit Master title style</a:t>
            </a:r>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0"/>
          </p:nvPr>
        </p:nvSpPr>
        <p:spPr/>
        <p:txBody>
          <a:bodyPr/>
          <a:lstStyle/>
          <a:p>
            <a:fld id="{C2EB8B60-6BD6-4C3F-89D0-9CABA9A67587}" type="datetimeFigureOut">
              <a:rPr lang="en-US" smtClean="0"/>
              <a:t>7/8/2024</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a:t>Click to edit Master title style</a:t>
            </a:r>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0"/>
          </p:nvPr>
        </p:nvSpPr>
        <p:spPr/>
        <p:txBody>
          <a:bodyPr/>
          <a:lstStyle/>
          <a:p>
            <a:fld id="{C2EB8B60-6BD6-4C3F-89D0-9CABA9A67587}" type="datetimeFigureOut">
              <a:rPr lang="en-US" smtClean="0"/>
              <a:t>7/8/2024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229600" y="6477000"/>
            <a:ext cx="762000" cy="246888"/>
          </a:xfrm>
        </p:spPr>
        <p:txBody>
          <a:bodyPr/>
          <a:lstStyle/>
          <a:p>
            <a:fld id="{29513DEA-04ED-4929-852D-63CA3FBE4162}" type="slidenum">
              <a:rPr lang="en-US" smtClean="0"/>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a:t>Click to edit Master title style</a:t>
            </a:r>
          </a:p>
        </p:txBody>
      </p:sp>
      <p:sp>
        <p:nvSpPr>
          <p:cNvPr id="12" name="Date Placeholder 11"/>
          <p:cNvSpPr>
            <a:spLocks noGrp="1"/>
          </p:cNvSpPr>
          <p:nvPr>
            <p:ph type="dt" sz="half" idx="10"/>
          </p:nvPr>
        </p:nvSpPr>
        <p:spPr/>
        <p:txBody>
          <a:bodyPr/>
          <a:lstStyle/>
          <a:p>
            <a:fld id="{C2EB8B60-6BD6-4C3F-89D0-9CABA9A67587}" type="datetimeFigureOut">
              <a:rPr lang="en-US" smtClean="0"/>
              <a:t>7/8/2024</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2EB8B60-6BD6-4C3F-89D0-9CABA9A67587}" type="datetimeFigureOut">
              <a:rPr lang="en-US" smtClean="0"/>
              <a:t>7/8/2024</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Date Placeholder 24"/>
          <p:cNvSpPr>
            <a:spLocks noGrp="1"/>
          </p:cNvSpPr>
          <p:nvPr>
            <p:ph type="dt" sz="half" idx="10"/>
          </p:nvPr>
        </p:nvSpPr>
        <p:spPr/>
        <p:txBody>
          <a:bodyPr/>
          <a:lstStyle/>
          <a:p>
            <a:fld id="{C2EB8B60-6BD6-4C3F-89D0-9CABA9A67587}" type="datetimeFigureOut">
              <a:rPr lang="en-US" smtClean="0"/>
              <a:t>7/8/2024</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a:t>Click icon to add picture</a:t>
            </a:r>
            <a:endParaRPr kumimoji="0" lang="en-US" dirty="0"/>
          </a:p>
        </p:txBody>
      </p:sp>
      <p:sp>
        <p:nvSpPr>
          <p:cNvPr id="7" name="Date Placeholder 6"/>
          <p:cNvSpPr>
            <a:spLocks noGrp="1"/>
          </p:cNvSpPr>
          <p:nvPr>
            <p:ph type="dt" sz="half" idx="10"/>
          </p:nvPr>
        </p:nvSpPr>
        <p:spPr/>
        <p:txBody>
          <a:bodyPr/>
          <a:lstStyle/>
          <a:p>
            <a:fld id="{C2EB8B60-6BD6-4C3F-89D0-9CABA9A67587}"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29513DEA-04ED-4929-852D-63CA3FBE4162}" type="slidenum">
              <a:rPr lang="en-US" smtClean="0"/>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a:t>Click to edit Master title style</a:t>
            </a:r>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2EB8B60-6BD6-4C3F-89D0-9CABA9A67587}"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2EB8B60-6BD6-4C3F-89D0-9CABA9A67587}" type="datetimeFigureOut">
              <a:rPr lang="en-US" smtClean="0"/>
              <a:t>7/8/2024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513DEA-04ED-4929-852D-63CA3FBE416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C2EB8B60-6BD6-4C3F-89D0-9CABA9A67587}" type="datetimeFigureOut">
              <a:rPr lang="en-US" smtClean="0"/>
              <a:t>7/8/2024</a:t>
            </a:fld>
            <a:endParaRPr lang="en-US"/>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29513DEA-04ED-4929-852D-63CA3FBE4162}" type="slidenum">
              <a:rPr lang="en-US" smtClean="0"/>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a:t>Click to edit Master title style</a:t>
            </a:r>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hamberleycarehomes.co.uk/care-homes/elstow-manor-care-home/luxury-living-at-elstow-manor/" TargetMode="External"/><Relationship Id="rId2" Type="http://schemas.openxmlformats.org/officeDocument/2006/relationships/hyperlink" Target="https://agecare.uk.com/what-is-residential-care/" TargetMode="External"/><Relationship Id="rId1" Type="http://schemas.openxmlformats.org/officeDocument/2006/relationships/slideLayout" Target="../slideLayouts/slideLayout7.xml"/><Relationship Id="rId5" Type="http://schemas.openxmlformats.org/officeDocument/2006/relationships/hyperlink" Target="https://www.carehome.co.uk/advice/a-history-of-care-homes" TargetMode="External"/><Relationship Id="rId4" Type="http://schemas.openxmlformats.org/officeDocument/2006/relationships/hyperlink" Target="https://www.researchgate.net/publication/277111628_Care_ho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C4D90-BD49-998B-6781-D11D9E08A9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6A5FED-4D0A-E109-86FB-4614A20204BB}"/>
              </a:ext>
            </a:extLst>
          </p:cNvPr>
          <p:cNvSpPr>
            <a:spLocks noGrp="1"/>
          </p:cNvSpPr>
          <p:nvPr>
            <p:ph idx="1"/>
          </p:nvPr>
        </p:nvSpPr>
        <p:spPr/>
        <p:txBody>
          <a:bodyPr/>
          <a:lstStyle/>
          <a:p>
            <a:r>
              <a:rPr lang="en-GB" dirty="0"/>
              <a:t>NAME:CHARLOTTE MIKANO</a:t>
            </a:r>
          </a:p>
          <a:p>
            <a:r>
              <a:rPr lang="en-GB" dirty="0"/>
              <a:t>STUDENT: 2325743</a:t>
            </a:r>
          </a:p>
          <a:p>
            <a:r>
              <a:rPr lang="en-GB" dirty="0"/>
              <a:t>MODULE:INTRODUCTION HEALTH AND SOCIAL CARE (LCHS4003- LONDON)</a:t>
            </a:r>
          </a:p>
          <a:p>
            <a:r>
              <a:rPr lang="en-GB" dirty="0"/>
              <a:t>LECTURER:JOLLY NWANKWO</a:t>
            </a:r>
          </a:p>
          <a:p>
            <a:r>
              <a:rPr lang="en-GB" dirty="0"/>
              <a:t>TOPIC:RESIDENTIAL CARE</a:t>
            </a:r>
          </a:p>
          <a:p>
            <a:r>
              <a:rPr lang="en-GB" dirty="0"/>
              <a:t>SUBMISSION:08/07/24</a:t>
            </a:r>
          </a:p>
          <a:p>
            <a:endParaRPr lang="en-GB" dirty="0"/>
          </a:p>
        </p:txBody>
      </p:sp>
    </p:spTree>
    <p:extLst>
      <p:ext uri="{BB962C8B-B14F-4D97-AF65-F5344CB8AC3E}">
        <p14:creationId xmlns:p14="http://schemas.microsoft.com/office/powerpoint/2010/main" val="369148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0" y="154935"/>
            <a:ext cx="8153400" cy="923330"/>
          </a:xfrm>
          <a:prstGeom prst="rect">
            <a:avLst/>
          </a:prstGeom>
          <a:noFill/>
        </p:spPr>
        <p:txBody>
          <a:bodyPr wrap="square" rtlCol="0">
            <a:spAutoFit/>
          </a:bodyPr>
          <a:lstStyle/>
          <a:p>
            <a:pPr algn="ctr"/>
            <a:r>
              <a:rPr lang="en-US" sz="5400" b="1" dirty="0">
                <a:latin typeface="Times New Roman" pitchFamily="18" charset="0"/>
                <a:cs typeface="Times New Roman" pitchFamily="18" charset="0"/>
              </a:rPr>
              <a:t>Residential Care Home</a:t>
            </a:r>
          </a:p>
        </p:txBody>
      </p:sp>
      <mc:AlternateContent xmlns:mc="http://schemas.openxmlformats.org/markup-compatibility/2006" xmlns:a14="http://schemas.microsoft.com/office/drawing/2010/main">
        <mc:Choice Requires="a14">
          <p:sp>
            <p:nvSpPr>
              <p:cNvPr id="2" name="TextBox 1"/>
              <p:cNvSpPr txBox="1"/>
              <p:nvPr/>
            </p:nvSpPr>
            <p:spPr>
              <a:xfrm>
                <a:off x="457200" y="855345"/>
                <a:ext cx="8355873" cy="5663089"/>
              </a:xfrm>
              <a:prstGeom prst="rect">
                <a:avLst/>
              </a:prstGeom>
              <a:noFill/>
            </p:spPr>
            <p:txBody>
              <a:bodyPr wrap="square" rtlCol="0">
                <a:spAutoFit/>
              </a:bodyPr>
              <a:lstStyle/>
              <a:p>
                <a:pPr>
                  <a:lnSpc>
                    <a:spcPct val="150000"/>
                  </a:lnSpc>
                </a:pPr>
                <a14:m>
                  <m:oMathPara xmlns:m="http://schemas.openxmlformats.org/officeDocument/2006/math">
                    <m:oMathParaPr>
                      <m:jc m:val="left"/>
                    </m:oMathParaPr>
                    <m:oMath xmlns:m="http://schemas.openxmlformats.org/officeDocument/2006/math">
                      <m:r>
                        <a:rPr lang="en-GB" sz="2800" b="1" i="0" smtClean="0">
                          <a:solidFill>
                            <a:schemeClr val="accent1">
                              <a:lumMod val="75000"/>
                            </a:schemeClr>
                          </a:solidFill>
                          <a:latin typeface="Cambria Math"/>
                          <a:cs typeface="Arial" pitchFamily="34" charset="0"/>
                        </a:rPr>
                        <m:t>𝐈𝐧𝐭𝐫𝐨𝐝𝐮𝐜𝐭𝐢𝐨𝐧</m:t>
                      </m:r>
                      <m:r>
                        <a:rPr lang="en-GB" sz="2800" b="1" i="0" smtClean="0">
                          <a:solidFill>
                            <a:schemeClr val="accent1">
                              <a:lumMod val="75000"/>
                            </a:schemeClr>
                          </a:solidFill>
                          <a:latin typeface="Cambria Math"/>
                          <a:cs typeface="Arial" pitchFamily="34" charset="0"/>
                        </a:rPr>
                        <m:t>:</m:t>
                      </m:r>
                    </m:oMath>
                  </m:oMathPara>
                </a14:m>
                <a:endParaRPr lang="en-US" sz="28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All housing long-term care accommodations that offer personal and/or nursing care as well as group living to elderly people and other adults are referred to as "residential care homes.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The term residential care can be defined as the routine care and supervision offered to residents of a standard elderly care home. In some cases, it is called “personal care” or even “assisted living” and implies assistance in performing the most elementary activities, such as washing, dressing, and transportation and so on. These are usually something that are required for most residents. Mostly, the words “residential care homes” are used in exchange with the words “care homes”</a:t>
                </a:r>
              </a:p>
              <a:p>
                <a:pPr algn="just"/>
                <a:endParaRPr lang="en-US" sz="2000" dirty="0">
                  <a:latin typeface="Times New Roman" pitchFamily="18" charset="0"/>
                  <a:cs typeface="Times New Roman" pitchFamily="18" charset="0"/>
                </a:endParaRPr>
              </a:p>
              <a:p>
                <a:pPr algn="just"/>
                <a:r>
                  <a:rPr lang="en-US" sz="2000" dirty="0">
                    <a:latin typeface="Times New Roman" pitchFamily="18" charset="0"/>
                    <a:cs typeface="Times New Roman" pitchFamily="18" charset="0"/>
                  </a:rPr>
                  <a:t>Traditionally, there were two types of homes: nursing homes, which provided both personal care and nursing care on-site; and residential homes, which provided personal care only, with nursing services provided by local NHS primary care centers.</a:t>
                </a:r>
              </a:p>
            </p:txBody>
          </p:sp>
        </mc:Choice>
        <mc:Fallback xmlns="">
          <p:sp>
            <p:nvSpPr>
              <p:cNvPr id="2" name="TextBox 1"/>
              <p:cNvSpPr txBox="1">
                <a:spLocks noRot="1" noChangeAspect="1" noMove="1" noResize="1" noEditPoints="1" noAdjustHandles="1" noChangeArrowheads="1" noChangeShapeType="1" noTextEdit="1"/>
              </p:cNvSpPr>
              <p:nvPr/>
            </p:nvSpPr>
            <p:spPr>
              <a:xfrm>
                <a:off x="457200" y="855345"/>
                <a:ext cx="8355873" cy="5663089"/>
              </a:xfrm>
              <a:prstGeom prst="rect">
                <a:avLst/>
              </a:prstGeom>
              <a:blipFill rotWithShape="1">
                <a:blip r:embed="rId3"/>
                <a:stretch>
                  <a:fillRect l="-729" r="-1605" b="-969"/>
                </a:stretch>
              </a:blipFill>
            </p:spPr>
            <p:txBody>
              <a:bodyPr/>
              <a:lstStyle/>
              <a:p>
                <a:r>
                  <a:rPr lang="en-US">
                    <a:noFill/>
                  </a:rPr>
                  <a:t> </a:t>
                </a:r>
              </a:p>
            </p:txBody>
          </p:sp>
        </mc:Fallback>
      </mc:AlternateContent>
    </p:spTree>
    <p:extLst>
      <p:ext uri="{BB962C8B-B14F-4D97-AF65-F5344CB8AC3E}">
        <p14:creationId xmlns:p14="http://schemas.microsoft.com/office/powerpoint/2010/main" val="332317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335846"/>
            <a:ext cx="8610600" cy="5366469"/>
          </a:xfrm>
          <a:prstGeom prst="rect">
            <a:avLst/>
          </a:prstGeom>
        </p:spPr>
        <p:txBody>
          <a:bodyPr wrap="square">
            <a:spAutoFit/>
          </a:bodyPr>
          <a:lstStyle/>
          <a:p>
            <a:pPr algn="just">
              <a:lnSpc>
                <a:spcPct val="150000"/>
              </a:lnSpc>
            </a:pPr>
            <a:r>
              <a:rPr lang="en-US" sz="2100" dirty="0">
                <a:latin typeface="Times New Roman" pitchFamily="18" charset="0"/>
                <a:cs typeface="Times New Roman" pitchFamily="18" charset="0"/>
              </a:rPr>
              <a:t>During the Conservative Government in the middle of the 1980s, residential care facilities quickly became commercialized. Prior to the emergence of self-funded care homes and the subsequent three-fold increase in the number of available spots over the course of a decade, the largest care facilities were local authority homes. Although the government's privatization agenda alarmed some, it did increase the number of homes funded by local governments that were accessible to the most vulnerable. All homes had to remain registered as private properties according to the Registered Homes Act of 1984. The notion of care according to an individual's needs was introduced by the National Health Service and Community Care Act Reform in 1990, which was implemented in 1993 and included the care needs assessment.</a:t>
            </a:r>
          </a:p>
        </p:txBody>
      </p:sp>
    </p:spTree>
    <p:extLst>
      <p:ext uri="{BB962C8B-B14F-4D97-AF65-F5344CB8AC3E}">
        <p14:creationId xmlns:p14="http://schemas.microsoft.com/office/powerpoint/2010/main" val="4209356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7975" y="200144"/>
            <a:ext cx="8458200" cy="584775"/>
          </a:xfrm>
          <a:prstGeom prst="rect">
            <a:avLst/>
          </a:prstGeom>
        </p:spPr>
        <p:txBody>
          <a:bodyPr wrap="square">
            <a:spAutoFit/>
          </a:bodyPr>
          <a:lstStyle/>
          <a:p>
            <a:pPr algn="ctr"/>
            <a:r>
              <a:rPr lang="en-GB" sz="3200" b="1" dirty="0">
                <a:latin typeface="Times New Roman" pitchFamily="18" charset="0"/>
                <a:cs typeface="Times New Roman" pitchFamily="18" charset="0"/>
              </a:rPr>
              <a:t>Progress in Residential Care Homes</a:t>
            </a:r>
            <a:endParaRPr lang="en-US" sz="3200" b="1" dirty="0">
              <a:latin typeface="Times New Roman" pitchFamily="18" charset="0"/>
              <a:cs typeface="Times New Roman" pitchFamily="18" charset="0"/>
            </a:endParaRPr>
          </a:p>
        </p:txBody>
      </p:sp>
      <p:sp>
        <p:nvSpPr>
          <p:cNvPr id="3" name="TextBox 2"/>
          <p:cNvSpPr txBox="1"/>
          <p:nvPr/>
        </p:nvSpPr>
        <p:spPr>
          <a:xfrm>
            <a:off x="335280" y="784919"/>
            <a:ext cx="8656320" cy="1920526"/>
          </a:xfrm>
          <a:prstGeom prst="rect">
            <a:avLst/>
          </a:prstGeom>
          <a:noFill/>
        </p:spPr>
        <p:txBody>
          <a:bodyPr wrap="square" rtlCol="0">
            <a:spAutoFit/>
          </a:bodyPr>
          <a:lstStyle/>
          <a:p>
            <a:pPr algn="just">
              <a:lnSpc>
                <a:spcPct val="110000"/>
              </a:lnSpc>
            </a:pPr>
            <a:r>
              <a:rPr lang="en-US" dirty="0">
                <a:latin typeface="Times New Roman" pitchFamily="18" charset="0"/>
                <a:cs typeface="Times New Roman" pitchFamily="18" charset="0"/>
              </a:rPr>
              <a:t>Care Standard Act was established in the year 2000 but was enforced in 2002 to replace the Register Homes Act which for the first time acknowledged care homes to be a form of nursing homes for the ageing. The legislature also established care councils in England and Wales, regulated the training of care workers and introduced a new set of minimum standards that all forms of nursing home remained lawfully gratified to act in accordance with.</a:t>
            </a:r>
          </a:p>
        </p:txBody>
      </p:sp>
      <p:sp>
        <p:nvSpPr>
          <p:cNvPr id="4" name="AutoShape 4" descr="Alamy old lady and helper in residential care complex"/>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4231" y="2362200"/>
            <a:ext cx="4003569" cy="2404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5072192" y="4690646"/>
            <a:ext cx="3927369" cy="338554"/>
          </a:xfrm>
          <a:prstGeom prst="rect">
            <a:avLst/>
          </a:prstGeom>
          <a:noFill/>
        </p:spPr>
        <p:txBody>
          <a:bodyPr wrap="square" rtlCol="0">
            <a:spAutoFit/>
          </a:bodyPr>
          <a:lstStyle/>
          <a:p>
            <a:pPr algn="ctr"/>
            <a:r>
              <a:rPr lang="en-GB" sz="1600" b="1" dirty="0">
                <a:solidFill>
                  <a:srgbClr val="FF0000"/>
                </a:solidFill>
                <a:latin typeface="Times New Roman" pitchFamily="18" charset="0"/>
                <a:cs typeface="Times New Roman" pitchFamily="18" charset="0"/>
              </a:rPr>
              <a:t>A nurse caring for the aged at a care home </a:t>
            </a:r>
            <a:endParaRPr lang="en-US" sz="1600" b="1" dirty="0">
              <a:solidFill>
                <a:srgbClr val="FF0000"/>
              </a:solidFill>
              <a:latin typeface="Times New Roman" pitchFamily="18" charset="0"/>
              <a:cs typeface="Times New Roman" pitchFamily="18" charset="0"/>
            </a:endParaRPr>
          </a:p>
        </p:txBody>
      </p:sp>
      <p:sp>
        <p:nvSpPr>
          <p:cNvPr id="6" name="Rectangle 5"/>
          <p:cNvSpPr/>
          <p:nvPr/>
        </p:nvSpPr>
        <p:spPr>
          <a:xfrm>
            <a:off x="434217" y="2936320"/>
            <a:ext cx="4572000" cy="1754326"/>
          </a:xfrm>
          <a:prstGeom prst="rect">
            <a:avLst/>
          </a:prstGeom>
        </p:spPr>
        <p:txBody>
          <a:bodyPr>
            <a:spAutoFit/>
          </a:bodyPr>
          <a:lstStyle/>
          <a:p>
            <a:pPr algn="just"/>
            <a:r>
              <a:rPr lang="en-US" dirty="0">
                <a:latin typeface="Times New Roman" pitchFamily="18" charset="0"/>
                <a:cs typeface="Times New Roman" pitchFamily="18" charset="0"/>
              </a:rPr>
              <a:t>The 2008 Act for Health and Social Care focuses to join the three current regulatory bodies into a powerful inspectorate, which brought about the formation of the Care Quality Commission (CQC) that inspect medical practices and care Homes in England in 2009. </a:t>
            </a:r>
          </a:p>
        </p:txBody>
      </p:sp>
      <p:sp>
        <p:nvSpPr>
          <p:cNvPr id="7" name="Rectangle 6"/>
          <p:cNvSpPr/>
          <p:nvPr/>
        </p:nvSpPr>
        <p:spPr>
          <a:xfrm>
            <a:off x="469484" y="5228272"/>
            <a:ext cx="8598315" cy="1477328"/>
          </a:xfrm>
          <a:prstGeom prst="rect">
            <a:avLst/>
          </a:prstGeom>
        </p:spPr>
        <p:txBody>
          <a:bodyPr wrap="square">
            <a:spAutoFit/>
          </a:bodyPr>
          <a:lstStyle/>
          <a:p>
            <a:r>
              <a:rPr lang="en-US" dirty="0">
                <a:latin typeface="Times New Roman" pitchFamily="18" charset="0"/>
                <a:cs typeface="Times New Roman" pitchFamily="18" charset="0"/>
              </a:rPr>
              <a:t>The year, 2020, saw the emergence of the Covid-19 virus bringing the world into lockdown phase with UK not an exception. Aged people living at care homes are the utmost part of the populace that were at risk of the Covid-19 virus, since aged individuals are so susceptible to the virus, strict measures needed to be put in place to minimize risk across residential care homes in the United Kingdom.</a:t>
            </a:r>
          </a:p>
        </p:txBody>
      </p:sp>
    </p:spTree>
    <p:extLst>
      <p:ext uri="{BB962C8B-B14F-4D97-AF65-F5344CB8AC3E}">
        <p14:creationId xmlns:p14="http://schemas.microsoft.com/office/powerpoint/2010/main" val="1763908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2400" y="225187"/>
            <a:ext cx="8763000" cy="1692771"/>
          </a:xfrm>
          <a:prstGeom prst="rect">
            <a:avLst/>
          </a:prstGeom>
          <a:noFill/>
        </p:spPr>
        <p:txBody>
          <a:bodyPr wrap="square" rtlCol="0">
            <a:spAutoFit/>
          </a:bodyPr>
          <a:lstStyle/>
          <a:p>
            <a:pPr algn="just">
              <a:lnSpc>
                <a:spcPct val="130000"/>
              </a:lnSpc>
            </a:pPr>
            <a:r>
              <a:rPr lang="en-US" sz="2000" dirty="0">
                <a:latin typeface="Times New Roman" pitchFamily="18" charset="0"/>
                <a:cs typeface="Times New Roman" pitchFamily="18" charset="0"/>
              </a:rPr>
              <a:t>The Institute for Public Policy Research (IPPR), revealed that the scenery for residential care homes are still changing, the IPPR report states that 84% of care home beds used by older residents are located in for-profit homes, while 13% are provided in voluntary homes and only 3% in local council homes.</a:t>
            </a:r>
          </a:p>
        </p:txBody>
      </p:sp>
      <p:sp>
        <p:nvSpPr>
          <p:cNvPr id="4" name="Rectangle 3"/>
          <p:cNvSpPr/>
          <p:nvPr/>
        </p:nvSpPr>
        <p:spPr>
          <a:xfrm>
            <a:off x="152400" y="2006025"/>
            <a:ext cx="5843844" cy="584775"/>
          </a:xfrm>
          <a:prstGeom prst="rect">
            <a:avLst/>
          </a:prstGeom>
        </p:spPr>
        <p:txBody>
          <a:bodyPr wrap="none">
            <a:spAutoFit/>
          </a:bodyPr>
          <a:lstStyle/>
          <a:p>
            <a:r>
              <a:rPr lang="en-US" sz="3200" b="1" dirty="0">
                <a:latin typeface="Times New Roman" pitchFamily="18" charset="0"/>
                <a:cs typeface="Times New Roman" pitchFamily="18" charset="0"/>
              </a:rPr>
              <a:t>Luxury Residential Care Homes</a:t>
            </a:r>
            <a:endParaRPr lang="en-US" sz="3200" dirty="0">
              <a:latin typeface="Times New Roman" pitchFamily="18" charset="0"/>
              <a:cs typeface="Times New Roman" pitchFamily="18" charset="0"/>
            </a:endParaRPr>
          </a:p>
        </p:txBody>
      </p:sp>
      <p:sp>
        <p:nvSpPr>
          <p:cNvPr id="5" name="Rectangle 4"/>
          <p:cNvSpPr/>
          <p:nvPr/>
        </p:nvSpPr>
        <p:spPr>
          <a:xfrm>
            <a:off x="221680" y="2514600"/>
            <a:ext cx="8258033" cy="2031325"/>
          </a:xfrm>
          <a:prstGeom prst="rect">
            <a:avLst/>
          </a:prstGeom>
        </p:spPr>
        <p:txBody>
          <a:bodyPr wrap="square">
            <a:spAutoFit/>
          </a:bodyPr>
          <a:lstStyle/>
          <a:p>
            <a:pPr algn="just"/>
            <a:r>
              <a:rPr lang="en-US" dirty="0">
                <a:latin typeface="Times New Roman" pitchFamily="18" charset="0"/>
                <a:cs typeface="Times New Roman" pitchFamily="18" charset="0"/>
              </a:rPr>
              <a:t>More recently, there have been demands by developers for larger and more luxurious care homes, with the overall number of small care homes reducing in recent years. These large constructions deal in luxurious accommodation with option of having quality meals three times a day, beauty parlors, swimming pools, theatre, restaurants, chauffeur driven cars and more. </a:t>
            </a:r>
          </a:p>
          <a:p>
            <a:pPr algn="just"/>
            <a:r>
              <a:rPr lang="en-US" dirty="0">
                <a:latin typeface="Times New Roman" pitchFamily="18" charset="0"/>
                <a:cs typeface="Times New Roman" pitchFamily="18" charset="0"/>
              </a:rPr>
              <a:t>Some even have integrated high streets to ensure that they are able to create a safe community for the people living in the area.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2551" y="4715767"/>
            <a:ext cx="4356649" cy="19310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4435286" y="6478952"/>
            <a:ext cx="2842445" cy="430887"/>
          </a:xfrm>
          <a:prstGeom prst="rect">
            <a:avLst/>
          </a:prstGeom>
          <a:noFill/>
        </p:spPr>
        <p:txBody>
          <a:bodyPr wrap="none" rtlCol="0">
            <a:spAutoFit/>
          </a:bodyPr>
          <a:lstStyle/>
          <a:p>
            <a:r>
              <a:rPr lang="en-US" sz="1100" b="1" dirty="0" err="1">
                <a:solidFill>
                  <a:srgbClr val="FF0000"/>
                </a:solidFill>
                <a:latin typeface="Times New Roman" pitchFamily="18" charset="0"/>
                <a:cs typeface="Times New Roman" pitchFamily="18" charset="0"/>
              </a:rPr>
              <a:t>Elstow</a:t>
            </a:r>
            <a:r>
              <a:rPr lang="en-US" sz="1100" b="1" dirty="0">
                <a:solidFill>
                  <a:srgbClr val="FF0000"/>
                </a:solidFill>
                <a:latin typeface="Times New Roman" pitchFamily="18" charset="0"/>
                <a:cs typeface="Times New Roman" pitchFamily="18" charset="0"/>
              </a:rPr>
              <a:t> Manor Care Home, Bedford Road, </a:t>
            </a:r>
          </a:p>
          <a:p>
            <a:r>
              <a:rPr lang="en-US" sz="1100" b="1" dirty="0" err="1">
                <a:solidFill>
                  <a:srgbClr val="FF0000"/>
                </a:solidFill>
                <a:latin typeface="Times New Roman" pitchFamily="18" charset="0"/>
                <a:cs typeface="Times New Roman" pitchFamily="18" charset="0"/>
              </a:rPr>
              <a:t>Wixams</a:t>
            </a:r>
            <a:r>
              <a:rPr lang="en-US" sz="1100" b="1" dirty="0">
                <a:solidFill>
                  <a:srgbClr val="FF0000"/>
                </a:solidFill>
                <a:latin typeface="Times New Roman" pitchFamily="18" charset="0"/>
                <a:cs typeface="Times New Roman" pitchFamily="18" charset="0"/>
              </a:rPr>
              <a:t>, Bedford, Bedfordshire, MK42 6FZ</a:t>
            </a:r>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715768"/>
            <a:ext cx="4435286" cy="2142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0440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685800"/>
            <a:ext cx="7848600" cy="5293757"/>
          </a:xfrm>
          <a:prstGeom prst="rect">
            <a:avLst/>
          </a:prstGeom>
          <a:noFill/>
        </p:spPr>
        <p:txBody>
          <a:bodyPr wrap="square" rtlCol="0">
            <a:spAutoFit/>
          </a:bodyPr>
          <a:lstStyle/>
          <a:p>
            <a:pPr>
              <a:lnSpc>
                <a:spcPct val="130000"/>
              </a:lnSpc>
            </a:pPr>
            <a:r>
              <a:rPr lang="en-GB" sz="2400" b="1" dirty="0">
                <a:latin typeface="Times New Roman" pitchFamily="18" charset="0"/>
                <a:cs typeface="Times New Roman" pitchFamily="18" charset="0"/>
              </a:rPr>
              <a:t>Reference</a:t>
            </a:r>
          </a:p>
          <a:p>
            <a:pPr>
              <a:lnSpc>
                <a:spcPct val="130000"/>
              </a:lnSpc>
            </a:pPr>
            <a:endParaRPr lang="en-GB" sz="1400" dirty="0">
              <a:latin typeface="Times New Roman" pitchFamily="18" charset="0"/>
              <a:cs typeface="Times New Roman" pitchFamily="18" charset="0"/>
            </a:endParaRPr>
          </a:p>
          <a:p>
            <a:pPr marL="342900" indent="-342900">
              <a:lnSpc>
                <a:spcPct val="130000"/>
              </a:lnSpc>
              <a:buAutoNum type="arabicPeriod"/>
            </a:pPr>
            <a:r>
              <a:rPr lang="en-US" sz="1600" dirty="0" err="1">
                <a:latin typeface="Times New Roman" pitchFamily="18" charset="0"/>
                <a:cs typeface="Times New Roman" pitchFamily="18" charset="0"/>
              </a:rPr>
              <a:t>AgeCare</a:t>
            </a:r>
            <a:r>
              <a:rPr lang="en-US" sz="1600" dirty="0">
                <a:latin typeface="Times New Roman" pitchFamily="18" charset="0"/>
                <a:cs typeface="Times New Roman" pitchFamily="18" charset="0"/>
              </a:rPr>
              <a:t> (June 2022), what is Residential Care? Available online at: </a:t>
            </a:r>
            <a:r>
              <a:rPr lang="en-US" sz="1600" dirty="0">
                <a:latin typeface="Times New Roman" pitchFamily="18" charset="0"/>
                <a:cs typeface="Times New Roman" pitchFamily="18" charset="0"/>
                <a:hlinkClick r:id="rId2"/>
              </a:rPr>
              <a:t>https://agecare.uk.com/what-is-residential-care/</a:t>
            </a:r>
            <a:r>
              <a:rPr lang="en-US" sz="1600" dirty="0">
                <a:latin typeface="Times New Roman" pitchFamily="18" charset="0"/>
                <a:cs typeface="Times New Roman" pitchFamily="18" charset="0"/>
              </a:rPr>
              <a:t>     accessed on 6-7-2024 </a:t>
            </a:r>
          </a:p>
          <a:p>
            <a:pPr marL="342900" indent="-342900">
              <a:lnSpc>
                <a:spcPct val="130000"/>
              </a:lnSpc>
              <a:buAutoNum type="arabicPeriod"/>
            </a:pPr>
            <a:endParaRPr lang="en-US" sz="1600" dirty="0">
              <a:latin typeface="Times New Roman" pitchFamily="18" charset="0"/>
              <a:cs typeface="Times New Roman" pitchFamily="18" charset="0"/>
            </a:endParaRPr>
          </a:p>
          <a:p>
            <a:pPr marL="342900" indent="-342900">
              <a:lnSpc>
                <a:spcPct val="130000"/>
              </a:lnSpc>
              <a:buAutoNum type="arabicPeriod"/>
            </a:pPr>
            <a:r>
              <a:rPr lang="en-US" sz="1600" dirty="0" err="1">
                <a:latin typeface="Times New Roman" pitchFamily="18" charset="0"/>
                <a:cs typeface="Times New Roman" pitchFamily="18" charset="0"/>
              </a:rPr>
              <a:t>Elstow</a:t>
            </a:r>
            <a:r>
              <a:rPr lang="en-US" sz="1600" dirty="0">
                <a:latin typeface="Times New Roman" pitchFamily="18" charset="0"/>
                <a:cs typeface="Times New Roman" pitchFamily="18" charset="0"/>
              </a:rPr>
              <a:t> Manor, Luxury Living at </a:t>
            </a:r>
            <a:r>
              <a:rPr lang="en-US" sz="1600" dirty="0" err="1">
                <a:latin typeface="Times New Roman" pitchFamily="18" charset="0"/>
                <a:cs typeface="Times New Roman" pitchFamily="18" charset="0"/>
              </a:rPr>
              <a:t>Elstow</a:t>
            </a:r>
            <a:r>
              <a:rPr lang="en-US" sz="1600" dirty="0">
                <a:latin typeface="Times New Roman" pitchFamily="18" charset="0"/>
                <a:cs typeface="Times New Roman" pitchFamily="18" charset="0"/>
              </a:rPr>
              <a:t> Manor, available online at: </a:t>
            </a:r>
            <a:r>
              <a:rPr lang="en-US" sz="1600" dirty="0">
                <a:solidFill>
                  <a:srgbClr val="00B0F0"/>
                </a:solidFill>
                <a:latin typeface="Times New Roman" pitchFamily="18" charset="0"/>
                <a:cs typeface="Times New Roman" pitchFamily="18" charset="0"/>
                <a:hlinkClick r:id="rId3"/>
              </a:rPr>
              <a:t>https://www.hamberleycarehomes.co.uk/care-homes/elstow-manor-care-home/luxury-living-at-elstow-manor/</a:t>
            </a:r>
            <a:r>
              <a:rPr lang="en-US" sz="1600" dirty="0">
                <a:latin typeface="Times New Roman" pitchFamily="18" charset="0"/>
                <a:cs typeface="Times New Roman" pitchFamily="18" charset="0"/>
              </a:rPr>
              <a:t> accessed 6-7-2024. </a:t>
            </a:r>
          </a:p>
          <a:p>
            <a:pPr marL="342900" indent="-342900">
              <a:lnSpc>
                <a:spcPct val="130000"/>
              </a:lnSpc>
              <a:buAutoNum type="arabicPeriod"/>
            </a:pPr>
            <a:endParaRPr lang="en-US" sz="1600" dirty="0">
              <a:latin typeface="Times New Roman" pitchFamily="18" charset="0"/>
              <a:cs typeface="Times New Roman" pitchFamily="18" charset="0"/>
            </a:endParaRPr>
          </a:p>
          <a:p>
            <a:pPr marL="342900" indent="-342900">
              <a:lnSpc>
                <a:spcPct val="130000"/>
              </a:lnSpc>
              <a:buAutoNum type="arabicPeriod"/>
            </a:pPr>
            <a:r>
              <a:rPr lang="en-US" sz="1600" dirty="0">
                <a:latin typeface="Times New Roman" pitchFamily="18" charset="0"/>
                <a:cs typeface="Times New Roman" pitchFamily="18" charset="0"/>
              </a:rPr>
              <a:t>Julienne Elizabeth Meyer et al , City, University of London (January, 2011) Care Homes, available online at: </a:t>
            </a:r>
            <a:r>
              <a:rPr lang="en-US" sz="1600" dirty="0">
                <a:latin typeface="Times New Roman" pitchFamily="18" charset="0"/>
                <a:cs typeface="Times New Roman" pitchFamily="18" charset="0"/>
                <a:hlinkClick r:id="rId4"/>
              </a:rPr>
              <a:t>https://www.researchgate.net/publication/277111628_Care_homes</a:t>
            </a:r>
            <a:r>
              <a:rPr lang="en-US" sz="1600" dirty="0">
                <a:latin typeface="Times New Roman" pitchFamily="18" charset="0"/>
                <a:cs typeface="Times New Roman" pitchFamily="18" charset="0"/>
              </a:rPr>
              <a:t>    accessed on 5-7-2024</a:t>
            </a:r>
          </a:p>
          <a:p>
            <a:pPr marL="342900" indent="-342900">
              <a:lnSpc>
                <a:spcPct val="130000"/>
              </a:lnSpc>
              <a:buAutoNum type="arabicPeriod"/>
            </a:pPr>
            <a:endParaRPr lang="en-US" sz="1600" dirty="0">
              <a:latin typeface="Times New Roman" pitchFamily="18" charset="0"/>
              <a:cs typeface="Times New Roman" pitchFamily="18" charset="0"/>
            </a:endParaRPr>
          </a:p>
          <a:p>
            <a:pPr marL="342900" indent="-342900">
              <a:lnSpc>
                <a:spcPct val="130000"/>
              </a:lnSpc>
              <a:buAutoNum type="arabicPeriod"/>
            </a:pPr>
            <a:r>
              <a:rPr lang="en-US" sz="1600" dirty="0">
                <a:latin typeface="Times New Roman" pitchFamily="18" charset="0"/>
                <a:cs typeface="Times New Roman" pitchFamily="18" charset="0"/>
              </a:rPr>
              <a:t>Sarah Munson (January, 2024), A history of care homes available online at: </a:t>
            </a:r>
            <a:r>
              <a:rPr lang="en-US" sz="1600" dirty="0">
                <a:latin typeface="Times New Roman" pitchFamily="18" charset="0"/>
                <a:cs typeface="Times New Roman" pitchFamily="18" charset="0"/>
                <a:hlinkClick r:id="rId5"/>
              </a:rPr>
              <a:t>https://www.carehome.co.uk/advice/a-history-of-care-homes</a:t>
            </a:r>
            <a:r>
              <a:rPr lang="en-US" sz="1600" dirty="0">
                <a:latin typeface="Times New Roman" pitchFamily="18" charset="0"/>
                <a:cs typeface="Times New Roman" pitchFamily="18" charset="0"/>
              </a:rPr>
              <a:t>  accessed on 5-7-2024</a:t>
            </a:r>
          </a:p>
          <a:p>
            <a:pPr marL="342900" indent="-342900">
              <a:lnSpc>
                <a:spcPct val="130000"/>
              </a:lnSpc>
              <a:buAutoNum type="arabicPeriod"/>
            </a:pPr>
            <a:endParaRPr lang="en-US" sz="1400" dirty="0">
              <a:latin typeface="Times New Roman" pitchFamily="18" charset="0"/>
              <a:cs typeface="Times New Roman" pitchFamily="18" charset="0"/>
            </a:endParaRPr>
          </a:p>
        </p:txBody>
      </p:sp>
    </p:spTree>
    <p:extLst>
      <p:ext uri="{BB962C8B-B14F-4D97-AF65-F5344CB8AC3E}">
        <p14:creationId xmlns:p14="http://schemas.microsoft.com/office/powerpoint/2010/main" val="20963143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6465</TotalTime>
  <Words>863</Words>
  <Application>Microsoft Office PowerPoint</Application>
  <PresentationFormat>On-screen Show (4:3)</PresentationFormat>
  <Paragraphs>37</Paragraphs>
  <Slides>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Calibri</vt:lpstr>
      <vt:lpstr>Cambria Math</vt:lpstr>
      <vt:lpstr>Franklin Gothic Book</vt:lpstr>
      <vt:lpstr>Franklin Gothic Medium</vt:lpstr>
      <vt:lpstr>Times New Roman</vt:lpstr>
      <vt:lpstr>Wingdings 2</vt:lpstr>
      <vt:lpstr>Trek</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Charlotte Mikano (2325743)</cp:lastModifiedBy>
  <cp:revision>47</cp:revision>
  <dcterms:created xsi:type="dcterms:W3CDTF">2024-06-24T14:01:49Z</dcterms:created>
  <dcterms:modified xsi:type="dcterms:W3CDTF">2024-07-08T14:40:40Z</dcterms:modified>
</cp:coreProperties>
</file>