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3"/>
  </p:notesMasterIdLst>
  <p:handoutMasterIdLst>
    <p:handoutMasterId r:id="rId14"/>
  </p:handoutMasterIdLst>
  <p:sldIdLst>
    <p:sldId id="277" r:id="rId2"/>
    <p:sldId id="471" r:id="rId3"/>
    <p:sldId id="472" r:id="rId4"/>
    <p:sldId id="473" r:id="rId5"/>
    <p:sldId id="474" r:id="rId6"/>
    <p:sldId id="475" r:id="rId7"/>
    <p:sldId id="476" r:id="rId8"/>
    <p:sldId id="477" r:id="rId9"/>
    <p:sldId id="478" r:id="rId10"/>
    <p:sldId id="479" r:id="rId11"/>
    <p:sldId id="480" r:id="rId12"/>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456" autoAdjust="0"/>
    <p:restoredTop sz="94576" autoAdjust="0"/>
  </p:normalViewPr>
  <p:slideViewPr>
    <p:cSldViewPr>
      <p:cViewPr varScale="1">
        <p:scale>
          <a:sx n="82" d="100"/>
          <a:sy n="82" d="100"/>
        </p:scale>
        <p:origin x="1301" y="77"/>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13/08/2026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13/08/2026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13/08/2026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13/08/2026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13/08/2026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13/08/2026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13/08/2026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13/08/2026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13/08/2026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13/08/2026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13/08/2026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13/08/2026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hyperlink" Target="https://creativecommons.org/licenses/by-nc-nd/3.0/" TargetMode="External"/><Relationship Id="rId5" Type="http://schemas.openxmlformats.org/officeDocument/2006/relationships/hyperlink" Target="https://www.newgrounds.com/art/view/docmooni/lineart-commission" TargetMode="Externa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hyperlink" Target="https://creativecommons.org/licenses/by-nc-nd/3.0/" TargetMode="External"/><Relationship Id="rId5" Type="http://schemas.openxmlformats.org/officeDocument/2006/relationships/hyperlink" Target="https://www.ingegneriabiomedica.org/news/diagnostica/tumore-colon-retto-diagnosi-precisa-con-intelligenza-artificiale-approvato-primo-dispositivo/" TargetMode="Externa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hyperlink" Target="https://creativecommons.org/licenses/by-nc-nd/3.0/" TargetMode="External"/><Relationship Id="rId5" Type="http://schemas.openxmlformats.org/officeDocument/2006/relationships/hyperlink" Target="https://nurseonlineph.blogspot.com/2010/" TargetMode="External"/><Relationship Id="rId4" Type="http://schemas.openxmlformats.org/officeDocument/2006/relationships/image" Target="../media/image6.jp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hyperlink" Target="https://creativecommons.org/licenses/by-nc/3.0/" TargetMode="External"/><Relationship Id="rId5" Type="http://schemas.openxmlformats.org/officeDocument/2006/relationships/hyperlink" Target="https://www.bmj.com/content/378/bmj-2022-070346" TargetMode="External"/><Relationship Id="rId4" Type="http://schemas.openxmlformats.org/officeDocument/2006/relationships/image" Target="../media/image7.jpe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8" Type="http://schemas.openxmlformats.org/officeDocument/2006/relationships/hyperlink" Target="https://www.nice.org.uk/?utm_source=copilot.com" TargetMode="External"/><Relationship Id="rId3" Type="http://schemas.openxmlformats.org/officeDocument/2006/relationships/slideLayout" Target="../slideLayouts/slideLayout2.xml"/><Relationship Id="rId7" Type="http://schemas.openxmlformats.org/officeDocument/2006/relationships/hyperlink" Target="https://www.nhs.uk/?utm_source=copilot.com" TargetMode="Externa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hyperlink" Target="https://www.macmillan.org.uk/?utm_source=copilot.com" TargetMode="External"/><Relationship Id="rId5" Type="http://schemas.openxmlformats.org/officeDocument/2006/relationships/hyperlink" Target="https://www.cancerresearchuk.org/?utm_source=copilot.com" TargetMode="External"/><Relationship Id="rId10" Type="http://schemas.openxmlformats.org/officeDocument/2006/relationships/image" Target="../media/image3.png"/><Relationship Id="rId4" Type="http://schemas.openxmlformats.org/officeDocument/2006/relationships/hyperlink" Target="https://www.cancer.org/?utm_source=copilot.com" TargetMode="External"/><Relationship Id="rId9" Type="http://schemas.openxmlformats.org/officeDocument/2006/relationships/hyperlink" Target="https://www.wcrf.org/?utm_source=copilo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549275" y="1340768"/>
            <a:ext cx="8050709" cy="1584176"/>
          </a:xfrm>
        </p:spPr>
        <p:txBody>
          <a:bodyPr/>
          <a:lstStyle/>
          <a:p>
            <a:pPr algn="l" eaLnBrk="1" hangingPunct="1"/>
            <a:r>
              <a:rPr lang="en-GB" altLang="en-US" sz="2800" b="1" dirty="0">
                <a:solidFill>
                  <a:schemeClr val="bg1"/>
                </a:solidFill>
              </a:rPr>
              <a:t>BMHP5032 Introduction to Physiology</a:t>
            </a:r>
          </a:p>
          <a:p>
            <a:pPr algn="l" eaLnBrk="1" hangingPunct="1"/>
            <a:r>
              <a:rPr lang="en-GB" altLang="en-US" sz="2800" b="1" dirty="0">
                <a:solidFill>
                  <a:schemeClr val="bg1"/>
                </a:solidFill>
              </a:rPr>
              <a:t>Component 2 – Presentation </a:t>
            </a:r>
          </a:p>
          <a:p>
            <a:pPr algn="l" eaLnBrk="1" hangingPunct="1"/>
            <a:r>
              <a:rPr lang="en-GB" altLang="en-US" sz="2800" b="1" dirty="0">
                <a:solidFill>
                  <a:schemeClr val="bg1"/>
                </a:solidFill>
              </a:rPr>
              <a:t>Care Plan</a:t>
            </a:r>
          </a:p>
          <a:p>
            <a:pPr algn="l" eaLnBrk="1" hangingPunct="1"/>
            <a:endParaRPr lang="en-GB" altLang="en-US" sz="2800" b="1" dirty="0">
              <a:solidFill>
                <a:schemeClr val="bg1"/>
              </a:solidFill>
            </a:endParaRPr>
          </a:p>
          <a:p>
            <a:pPr algn="l" eaLnBrk="1" hangingPunct="1"/>
            <a:r>
              <a:rPr lang="en-GB" altLang="en-US" sz="2800" b="1" dirty="0">
                <a:solidFill>
                  <a:schemeClr val="bg1"/>
                </a:solidFill>
              </a:rPr>
              <a:t>Student ID:2437219</a:t>
            </a:r>
          </a:p>
          <a:p>
            <a:pPr algn="l" eaLnBrk="1" hangingPunct="1"/>
            <a:r>
              <a:rPr lang="en-GB" altLang="en-US" sz="2800" b="1" dirty="0">
                <a:solidFill>
                  <a:schemeClr val="bg1"/>
                </a:solidFill>
              </a:rPr>
              <a:t>Student name: Menehouan Dogore Naomie M-C Baroan</a:t>
            </a:r>
          </a:p>
          <a:p>
            <a:pPr algn="l" eaLnBrk="1" hangingPunct="1"/>
            <a:r>
              <a:rPr lang="en-GB" altLang="en-US" sz="2800" b="1" dirty="0">
                <a:solidFill>
                  <a:schemeClr val="bg1"/>
                </a:solidFill>
              </a:rPr>
              <a:t>Lecturer Name: Shaila Hussain </a:t>
            </a:r>
          </a:p>
        </p:txBody>
      </p:sp>
      <p:sp>
        <p:nvSpPr>
          <p:cNvPr id="6149" name="Slide Number Placeholder 5"/>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pic>
        <p:nvPicPr>
          <p:cNvPr id="5" name="Audio 4">
            <a:extLst>
              <a:ext uri="{FF2B5EF4-FFF2-40B4-BE49-F238E27FC236}">
                <a16:creationId xmlns:a16="http://schemas.microsoft.com/office/drawing/2014/main" id="{0E848AB3-4C69-8592-5479-22279EAE503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440738" y="6154738"/>
            <a:ext cx="487362" cy="487362"/>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9769"/>
    </mc:Choice>
    <mc:Fallback>
      <p:transition spd="slow" advTm="197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C3CB7-D278-A2A4-CAD1-A290CF81F7AE}"/>
              </a:ext>
            </a:extLst>
          </p:cNvPr>
          <p:cNvSpPr>
            <a:spLocks noGrp="1"/>
          </p:cNvSpPr>
          <p:nvPr>
            <p:ph type="title"/>
          </p:nvPr>
        </p:nvSpPr>
        <p:spPr>
          <a:xfrm>
            <a:off x="457200" y="274638"/>
            <a:ext cx="8229600" cy="850106"/>
          </a:xfrm>
        </p:spPr>
        <p:txBody>
          <a:bodyPr/>
          <a:lstStyle/>
          <a:p>
            <a:r>
              <a:rPr lang="en-GB" sz="3600" b="1" dirty="0"/>
              <a:t>Introduction</a:t>
            </a:r>
          </a:p>
        </p:txBody>
      </p:sp>
      <p:pic>
        <p:nvPicPr>
          <p:cNvPr id="7" name="Content Placeholder 6" descr="A cartoon of a person with blue eyes&#10;&#10;AI-generated content may be incorrect.">
            <a:extLst>
              <a:ext uri="{FF2B5EF4-FFF2-40B4-BE49-F238E27FC236}">
                <a16:creationId xmlns:a16="http://schemas.microsoft.com/office/drawing/2014/main" id="{C4136D6B-0E33-E955-9C9A-DBE59E2DA39A}"/>
              </a:ext>
            </a:extLst>
          </p:cNvPr>
          <p:cNvPicPr>
            <a:picLocks noGrp="1" noChangeAspect="1"/>
          </p:cNvPicPr>
          <p:nvPr>
            <p:ph idx="1"/>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258533" y="1166732"/>
            <a:ext cx="2571750" cy="2571750"/>
          </a:xfrm>
        </p:spPr>
      </p:pic>
      <p:sp>
        <p:nvSpPr>
          <p:cNvPr id="4" name="Date Placeholder 3">
            <a:extLst>
              <a:ext uri="{FF2B5EF4-FFF2-40B4-BE49-F238E27FC236}">
                <a16:creationId xmlns:a16="http://schemas.microsoft.com/office/drawing/2014/main" id="{C563C9C2-F8C4-FC64-3A2B-8D7272153520}"/>
              </a:ext>
            </a:extLst>
          </p:cNvPr>
          <p:cNvSpPr>
            <a:spLocks noGrp="1"/>
          </p:cNvSpPr>
          <p:nvPr>
            <p:ph type="dt" sz="half" idx="10"/>
          </p:nvPr>
        </p:nvSpPr>
        <p:spPr/>
        <p:txBody>
          <a:bodyPr/>
          <a:lstStyle/>
          <a:p>
            <a:pPr>
              <a:defRPr/>
            </a:pPr>
            <a:fld id="{2303D31F-598B-47EE-BA37-93F097A3D676}" type="datetime1">
              <a:rPr lang="en-GB" altLang="en-US" smtClean="0"/>
              <a:pPr>
                <a:defRPr/>
              </a:pPr>
              <a:t>13/08/2026</a:t>
            </a:fld>
            <a:endParaRPr lang="en-GB" altLang="en-US"/>
          </a:p>
        </p:txBody>
      </p:sp>
      <p:sp>
        <p:nvSpPr>
          <p:cNvPr id="5" name="Slide Number Placeholder 4">
            <a:extLst>
              <a:ext uri="{FF2B5EF4-FFF2-40B4-BE49-F238E27FC236}">
                <a16:creationId xmlns:a16="http://schemas.microsoft.com/office/drawing/2014/main" id="{311AD01A-35D6-54F1-21E7-C950B3125C02}"/>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
        <p:nvSpPr>
          <p:cNvPr id="8" name="TextBox 7">
            <a:extLst>
              <a:ext uri="{FF2B5EF4-FFF2-40B4-BE49-F238E27FC236}">
                <a16:creationId xmlns:a16="http://schemas.microsoft.com/office/drawing/2014/main" id="{93935A18-5C4C-EEDA-7EBF-CDBA26C5046C}"/>
              </a:ext>
            </a:extLst>
          </p:cNvPr>
          <p:cNvSpPr txBox="1"/>
          <p:nvPr/>
        </p:nvSpPr>
        <p:spPr>
          <a:xfrm>
            <a:off x="258533" y="3738482"/>
            <a:ext cx="2571750" cy="369332"/>
          </a:xfrm>
          <a:prstGeom prst="rect">
            <a:avLst/>
          </a:prstGeom>
          <a:noFill/>
        </p:spPr>
        <p:txBody>
          <a:bodyPr wrap="square" rtlCol="0">
            <a:spAutoFit/>
          </a:bodyPr>
          <a:lstStyle/>
          <a:p>
            <a:r>
              <a:rPr lang="en-GB" sz="900">
                <a:hlinkClick r:id="rId5" tooltip="https://www.newgrounds.com/art/view/docmooni/lineart-commission"/>
              </a:rPr>
              <a:t>This Photo</a:t>
            </a:r>
            <a:r>
              <a:rPr lang="en-GB" sz="900"/>
              <a:t> by Unknown Author is licensed under </a:t>
            </a:r>
            <a:r>
              <a:rPr lang="en-GB" sz="900">
                <a:hlinkClick r:id="rId6" tooltip="https://creativecommons.org/licenses/by-nc-nd/3.0/"/>
              </a:rPr>
              <a:t>CC BY-NC-ND</a:t>
            </a:r>
            <a:endParaRPr lang="en-GB" sz="900"/>
          </a:p>
        </p:txBody>
      </p:sp>
      <p:sp>
        <p:nvSpPr>
          <p:cNvPr id="12" name="TextBox 11">
            <a:extLst>
              <a:ext uri="{FF2B5EF4-FFF2-40B4-BE49-F238E27FC236}">
                <a16:creationId xmlns:a16="http://schemas.microsoft.com/office/drawing/2014/main" id="{1AA45171-1F0E-C2B0-1A28-2EF2119F7F73}"/>
              </a:ext>
            </a:extLst>
          </p:cNvPr>
          <p:cNvSpPr txBox="1"/>
          <p:nvPr/>
        </p:nvSpPr>
        <p:spPr>
          <a:xfrm>
            <a:off x="3419872" y="1340768"/>
            <a:ext cx="3438128" cy="4247317"/>
          </a:xfrm>
          <a:prstGeom prst="rect">
            <a:avLst/>
          </a:prstGeom>
          <a:noFill/>
        </p:spPr>
        <p:txBody>
          <a:bodyPr wrap="square">
            <a:spAutoFit/>
          </a:bodyPr>
          <a:lstStyle/>
          <a:p>
            <a:r>
              <a:rPr lang="en-GB" b="1" dirty="0">
                <a:effectLst/>
              </a:rPr>
              <a:t>Name:</a:t>
            </a:r>
            <a:r>
              <a:rPr lang="en-GB" dirty="0">
                <a:effectLst/>
              </a:rPr>
              <a:t> Zahana </a:t>
            </a:r>
            <a:r>
              <a:rPr lang="en-GB" b="1" dirty="0">
                <a:effectLst/>
              </a:rPr>
              <a:t>Age:</a:t>
            </a:r>
            <a:r>
              <a:rPr lang="en-GB" dirty="0">
                <a:effectLst/>
              </a:rPr>
              <a:t> 35 </a:t>
            </a:r>
            <a:r>
              <a:rPr lang="en-GB" b="1" dirty="0">
                <a:effectLst/>
              </a:rPr>
              <a:t>Occupation:</a:t>
            </a:r>
            <a:r>
              <a:rPr lang="en-GB" dirty="0">
                <a:effectLst/>
              </a:rPr>
              <a:t> Bus driver </a:t>
            </a:r>
            <a:r>
              <a:rPr lang="en-GB" b="1" dirty="0">
                <a:effectLst/>
              </a:rPr>
              <a:t>Location:</a:t>
            </a:r>
            <a:r>
              <a:rPr lang="en-GB" dirty="0">
                <a:effectLst/>
              </a:rPr>
              <a:t> London, United Kingdom </a:t>
            </a:r>
            <a:r>
              <a:rPr lang="en-GB" b="1" dirty="0">
                <a:effectLst/>
              </a:rPr>
              <a:t>Family background:</a:t>
            </a:r>
            <a:r>
              <a:rPr lang="en-GB" dirty="0">
                <a:effectLst/>
              </a:rPr>
              <a:t> She is a single mother caring for her 5‑year‑old child. </a:t>
            </a:r>
            <a:r>
              <a:rPr lang="en-GB" b="1" dirty="0">
                <a:effectLst/>
              </a:rPr>
              <a:t>Diagnosis:</a:t>
            </a:r>
            <a:r>
              <a:rPr lang="en-GB" dirty="0">
                <a:effectLst/>
              </a:rPr>
              <a:t> Breast cancer (recently diagnosed) she works full-time as a bus driver and take care of her young son. She has recently noticed a lump in her right breast and went to the hospital for medical investigations; she has been diagnosed to a breast cancer.</a:t>
            </a:r>
            <a:endParaRPr lang="en-GB" dirty="0"/>
          </a:p>
        </p:txBody>
      </p:sp>
      <p:pic>
        <p:nvPicPr>
          <p:cNvPr id="9" name="Audio 8">
            <a:extLst>
              <a:ext uri="{FF2B5EF4-FFF2-40B4-BE49-F238E27FC236}">
                <a16:creationId xmlns:a16="http://schemas.microsoft.com/office/drawing/2014/main" id="{9C0F1613-BA63-D8D2-F576-8B75FF7B3BB4}"/>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440738" y="6154738"/>
            <a:ext cx="487362" cy="487362"/>
          </a:xfrm>
          <a:prstGeom prst="rect">
            <a:avLst/>
          </a:prstGeom>
        </p:spPr>
      </p:pic>
    </p:spTree>
    <p:extLst>
      <p:ext uri="{BB962C8B-B14F-4D97-AF65-F5344CB8AC3E}">
        <p14:creationId xmlns:p14="http://schemas.microsoft.com/office/powerpoint/2010/main" val="2528563295"/>
      </p:ext>
    </p:extLst>
  </p:cSld>
  <p:clrMapOvr>
    <a:masterClrMapping/>
  </p:clrMapOvr>
  <mc:AlternateContent xmlns:mc="http://schemas.openxmlformats.org/markup-compatibility/2006">
    <mc:Choice xmlns:p14="http://schemas.microsoft.com/office/powerpoint/2010/main" Requires="p14">
      <p:transition spd="slow" p14:dur="2000" advTm="43176"/>
    </mc:Choice>
    <mc:Fallback>
      <p:transition spd="slow" advTm="431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1B7D8-FAFA-459E-E97E-26762F0675AB}"/>
              </a:ext>
            </a:extLst>
          </p:cNvPr>
          <p:cNvSpPr>
            <a:spLocks noGrp="1"/>
          </p:cNvSpPr>
          <p:nvPr>
            <p:ph type="title"/>
          </p:nvPr>
        </p:nvSpPr>
        <p:spPr/>
        <p:txBody>
          <a:bodyPr/>
          <a:lstStyle/>
          <a:p>
            <a:r>
              <a:rPr lang="en-GB" sz="3600" b="1" dirty="0"/>
              <a:t>Information about the person</a:t>
            </a:r>
          </a:p>
        </p:txBody>
      </p:sp>
      <p:graphicFrame>
        <p:nvGraphicFramePr>
          <p:cNvPr id="6" name="Content Placeholder 5">
            <a:extLst>
              <a:ext uri="{FF2B5EF4-FFF2-40B4-BE49-F238E27FC236}">
                <a16:creationId xmlns:a16="http://schemas.microsoft.com/office/drawing/2014/main" id="{4BB5B214-001D-C730-9E18-D7136ADE07E6}"/>
              </a:ext>
            </a:extLst>
          </p:cNvPr>
          <p:cNvGraphicFramePr>
            <a:graphicFrameLocks noGrp="1"/>
          </p:cNvGraphicFramePr>
          <p:nvPr>
            <p:ph idx="1"/>
            <p:extLst>
              <p:ext uri="{D42A27DB-BD31-4B8C-83A1-F6EECF244321}">
                <p14:modId xmlns:p14="http://schemas.microsoft.com/office/powerpoint/2010/main" val="3378827140"/>
              </p:ext>
            </p:extLst>
          </p:nvPr>
        </p:nvGraphicFramePr>
        <p:xfrm>
          <a:off x="1611933" y="1628775"/>
          <a:ext cx="5507384" cy="3916363"/>
        </p:xfrm>
        <a:graphic>
          <a:graphicData uri="http://schemas.openxmlformats.org/drawingml/2006/table">
            <a:tbl>
              <a:tblPr/>
              <a:tblGrid>
                <a:gridCol w="1376846">
                  <a:extLst>
                    <a:ext uri="{9D8B030D-6E8A-4147-A177-3AD203B41FA5}">
                      <a16:colId xmlns:a16="http://schemas.microsoft.com/office/drawing/2014/main" val="2684966956"/>
                    </a:ext>
                  </a:extLst>
                </a:gridCol>
                <a:gridCol w="1376846">
                  <a:extLst>
                    <a:ext uri="{9D8B030D-6E8A-4147-A177-3AD203B41FA5}">
                      <a16:colId xmlns:a16="http://schemas.microsoft.com/office/drawing/2014/main" val="583308008"/>
                    </a:ext>
                  </a:extLst>
                </a:gridCol>
                <a:gridCol w="1376846">
                  <a:extLst>
                    <a:ext uri="{9D8B030D-6E8A-4147-A177-3AD203B41FA5}">
                      <a16:colId xmlns:a16="http://schemas.microsoft.com/office/drawing/2014/main" val="2646941294"/>
                    </a:ext>
                  </a:extLst>
                </a:gridCol>
                <a:gridCol w="1376846">
                  <a:extLst>
                    <a:ext uri="{9D8B030D-6E8A-4147-A177-3AD203B41FA5}">
                      <a16:colId xmlns:a16="http://schemas.microsoft.com/office/drawing/2014/main" val="1875075876"/>
                    </a:ext>
                  </a:extLst>
                </a:gridCol>
              </a:tblGrid>
              <a:tr h="428352">
                <a:tc>
                  <a:txBody>
                    <a:bodyPr/>
                    <a:lstStyle/>
                    <a:p>
                      <a:r>
                        <a:rPr lang="en-GB" sz="1100" b="1" dirty="0">
                          <a:latin typeface="Arial" panose="020B0604020202020204" pitchFamily="34" charset="0"/>
                          <a:cs typeface="Arial" panose="020B0604020202020204" pitchFamily="34" charset="0"/>
                        </a:rPr>
                        <a:t>Measurement</a:t>
                      </a:r>
                      <a:endParaRPr lang="en-GB" sz="1100" dirty="0">
                        <a:latin typeface="Arial" panose="020B0604020202020204" pitchFamily="34" charset="0"/>
                        <a:cs typeface="Arial" panose="020B0604020202020204" pitchFamily="34" charset="0"/>
                      </a:endParaRPr>
                    </a:p>
                  </a:txBody>
                  <a:tcPr marL="61193" marR="61193" marT="30597" marB="30597" anchor="ctr">
                    <a:lnL>
                      <a:noFill/>
                    </a:lnL>
                    <a:lnR>
                      <a:noFill/>
                    </a:lnR>
                    <a:lnT>
                      <a:noFill/>
                    </a:lnT>
                    <a:lnB>
                      <a:noFill/>
                    </a:lnB>
                    <a:noFill/>
                  </a:tcPr>
                </a:tc>
                <a:tc>
                  <a:txBody>
                    <a:bodyPr/>
                    <a:lstStyle/>
                    <a:p>
                      <a:r>
                        <a:rPr lang="en-GB" sz="1100" b="1">
                          <a:latin typeface="Arial" panose="020B0604020202020204" pitchFamily="34" charset="0"/>
                          <a:cs typeface="Arial" panose="020B0604020202020204" pitchFamily="34" charset="0"/>
                        </a:rPr>
                        <a:t>Patient Value</a:t>
                      </a:r>
                      <a:endParaRPr lang="en-GB" sz="1100">
                        <a:latin typeface="Arial" panose="020B0604020202020204" pitchFamily="34" charset="0"/>
                        <a:cs typeface="Arial" panose="020B0604020202020204" pitchFamily="34" charset="0"/>
                      </a:endParaRPr>
                    </a:p>
                  </a:txBody>
                  <a:tcPr marL="61193" marR="61193" marT="30597" marB="30597" anchor="ctr">
                    <a:lnL>
                      <a:noFill/>
                    </a:lnL>
                    <a:lnR>
                      <a:noFill/>
                    </a:lnR>
                    <a:lnT>
                      <a:noFill/>
                    </a:lnT>
                    <a:lnB>
                      <a:noFill/>
                    </a:lnB>
                    <a:noFill/>
                  </a:tcPr>
                </a:tc>
                <a:tc>
                  <a:txBody>
                    <a:bodyPr/>
                    <a:lstStyle/>
                    <a:p>
                      <a:r>
                        <a:rPr lang="en-GB" sz="1100" b="1">
                          <a:latin typeface="Arial" panose="020B0604020202020204" pitchFamily="34" charset="0"/>
                          <a:cs typeface="Arial" panose="020B0604020202020204" pitchFamily="34" charset="0"/>
                        </a:rPr>
                        <a:t>Healthy/Normal Range</a:t>
                      </a:r>
                      <a:endParaRPr lang="en-GB" sz="1100">
                        <a:latin typeface="Arial" panose="020B0604020202020204" pitchFamily="34" charset="0"/>
                        <a:cs typeface="Arial" panose="020B0604020202020204" pitchFamily="34" charset="0"/>
                      </a:endParaRPr>
                    </a:p>
                  </a:txBody>
                  <a:tcPr marL="61193" marR="61193" marT="30597" marB="30597" anchor="ctr">
                    <a:lnL>
                      <a:noFill/>
                    </a:lnL>
                    <a:lnR>
                      <a:noFill/>
                    </a:lnR>
                    <a:lnT>
                      <a:noFill/>
                    </a:lnT>
                    <a:lnB>
                      <a:noFill/>
                    </a:lnB>
                    <a:noFill/>
                  </a:tcPr>
                </a:tc>
                <a:tc>
                  <a:txBody>
                    <a:bodyPr/>
                    <a:lstStyle/>
                    <a:p>
                      <a:r>
                        <a:rPr lang="en-GB" sz="1100" b="1">
                          <a:latin typeface="Arial" panose="020B0604020202020204" pitchFamily="34" charset="0"/>
                          <a:cs typeface="Arial" panose="020B0604020202020204" pitchFamily="34" charset="0"/>
                        </a:rPr>
                        <a:t>Interpretation</a:t>
                      </a:r>
                      <a:endParaRPr lang="en-GB" sz="1100">
                        <a:latin typeface="Arial" panose="020B0604020202020204" pitchFamily="34" charset="0"/>
                        <a:cs typeface="Arial" panose="020B0604020202020204" pitchFamily="34" charset="0"/>
                      </a:endParaRPr>
                    </a:p>
                  </a:txBody>
                  <a:tcPr marL="61193" marR="61193" marT="30597" marB="30597" anchor="ctr">
                    <a:lnL>
                      <a:noFill/>
                    </a:lnL>
                    <a:lnR>
                      <a:noFill/>
                    </a:lnR>
                    <a:lnT>
                      <a:noFill/>
                    </a:lnT>
                    <a:lnB>
                      <a:noFill/>
                    </a:lnB>
                    <a:noFill/>
                  </a:tcPr>
                </a:tc>
                <a:extLst>
                  <a:ext uri="{0D108BD9-81ED-4DB2-BD59-A6C34878D82A}">
                    <a16:rowId xmlns:a16="http://schemas.microsoft.com/office/drawing/2014/main" val="2706949121"/>
                  </a:ext>
                </a:extLst>
              </a:tr>
              <a:tr h="611932">
                <a:tc>
                  <a:txBody>
                    <a:bodyPr/>
                    <a:lstStyle/>
                    <a:p>
                      <a:r>
                        <a:rPr lang="en-GB" sz="1100" b="1" dirty="0">
                          <a:latin typeface="Arial" panose="020B0604020202020204" pitchFamily="34" charset="0"/>
                          <a:cs typeface="Arial" panose="020B0604020202020204" pitchFamily="34" charset="0"/>
                        </a:rPr>
                        <a:t>Blood Pressure (BP)</a:t>
                      </a:r>
                      <a:endParaRPr lang="en-GB" sz="1100" dirty="0">
                        <a:latin typeface="Arial" panose="020B0604020202020204" pitchFamily="34" charset="0"/>
                        <a:cs typeface="Arial" panose="020B0604020202020204" pitchFamily="34" charset="0"/>
                      </a:endParaRPr>
                    </a:p>
                  </a:txBody>
                  <a:tcPr marL="61193" marR="61193" marT="30597" marB="30597" anchor="ctr">
                    <a:lnL>
                      <a:noFill/>
                    </a:lnL>
                    <a:lnR>
                      <a:noFill/>
                    </a:lnR>
                    <a:lnT>
                      <a:noFill/>
                    </a:lnT>
                    <a:lnB>
                      <a:noFill/>
                    </a:lnB>
                    <a:noFill/>
                  </a:tcPr>
                </a:tc>
                <a:tc>
                  <a:txBody>
                    <a:bodyPr/>
                    <a:lstStyle/>
                    <a:p>
                      <a:r>
                        <a:rPr lang="en-GB" sz="1100">
                          <a:latin typeface="Arial" panose="020B0604020202020204" pitchFamily="34" charset="0"/>
                          <a:cs typeface="Arial" panose="020B0604020202020204" pitchFamily="34" charset="0"/>
                        </a:rPr>
                        <a:t>138/88 mmHg</a:t>
                      </a:r>
                    </a:p>
                  </a:txBody>
                  <a:tcPr marL="61193" marR="61193" marT="30597" marB="30597" anchor="ctr">
                    <a:lnL>
                      <a:noFill/>
                    </a:lnL>
                    <a:lnR>
                      <a:noFill/>
                    </a:lnR>
                    <a:lnT>
                      <a:noFill/>
                    </a:lnT>
                    <a:lnB>
                      <a:noFill/>
                    </a:lnB>
                    <a:noFill/>
                  </a:tcPr>
                </a:tc>
                <a:tc>
                  <a:txBody>
                    <a:bodyPr/>
                    <a:lstStyle/>
                    <a:p>
                      <a:r>
                        <a:rPr lang="en-GB" sz="1100">
                          <a:latin typeface="Arial" panose="020B0604020202020204" pitchFamily="34" charset="0"/>
                          <a:cs typeface="Arial" panose="020B0604020202020204" pitchFamily="34" charset="0"/>
                        </a:rPr>
                        <a:t>90/60 – 120/80 mmHg (NHS, 2024)</a:t>
                      </a:r>
                    </a:p>
                  </a:txBody>
                  <a:tcPr marL="61193" marR="61193" marT="30597" marB="30597" anchor="ctr">
                    <a:lnL>
                      <a:noFill/>
                    </a:lnL>
                    <a:lnR>
                      <a:noFill/>
                    </a:lnR>
                    <a:lnT>
                      <a:noFill/>
                    </a:lnT>
                    <a:lnB>
                      <a:noFill/>
                    </a:lnB>
                    <a:noFill/>
                  </a:tcPr>
                </a:tc>
                <a:tc>
                  <a:txBody>
                    <a:bodyPr/>
                    <a:lstStyle/>
                    <a:p>
                      <a:r>
                        <a:rPr lang="en-GB" sz="1100">
                          <a:latin typeface="Arial" panose="020B0604020202020204" pitchFamily="34" charset="0"/>
                          <a:cs typeface="Arial" panose="020B0604020202020204" pitchFamily="34" charset="0"/>
                        </a:rPr>
                        <a:t>Slightly elevated (pre‑hypertensive)</a:t>
                      </a:r>
                    </a:p>
                  </a:txBody>
                  <a:tcPr marL="61193" marR="61193" marT="30597" marB="30597" anchor="ctr">
                    <a:lnL>
                      <a:noFill/>
                    </a:lnL>
                    <a:lnR>
                      <a:noFill/>
                    </a:lnR>
                    <a:lnT>
                      <a:noFill/>
                    </a:lnT>
                    <a:lnB>
                      <a:noFill/>
                    </a:lnB>
                    <a:noFill/>
                  </a:tcPr>
                </a:tc>
                <a:extLst>
                  <a:ext uri="{0D108BD9-81ED-4DB2-BD59-A6C34878D82A}">
                    <a16:rowId xmlns:a16="http://schemas.microsoft.com/office/drawing/2014/main" val="2725498499"/>
                  </a:ext>
                </a:extLst>
              </a:tr>
              <a:tr h="428352">
                <a:tc>
                  <a:txBody>
                    <a:bodyPr/>
                    <a:lstStyle/>
                    <a:p>
                      <a:r>
                        <a:rPr lang="en-GB" sz="1100" b="1" dirty="0">
                          <a:latin typeface="Arial" panose="020B0604020202020204" pitchFamily="34" charset="0"/>
                          <a:cs typeface="Arial" panose="020B0604020202020204" pitchFamily="34" charset="0"/>
                        </a:rPr>
                        <a:t>Body Mass Index (BMI)</a:t>
                      </a:r>
                      <a:endParaRPr lang="en-GB" sz="1100" dirty="0">
                        <a:latin typeface="Arial" panose="020B0604020202020204" pitchFamily="34" charset="0"/>
                        <a:cs typeface="Arial" panose="020B0604020202020204" pitchFamily="34" charset="0"/>
                      </a:endParaRPr>
                    </a:p>
                  </a:txBody>
                  <a:tcPr marL="61193" marR="61193" marT="30597" marB="30597" anchor="ctr">
                    <a:lnL>
                      <a:noFill/>
                    </a:lnL>
                    <a:lnR>
                      <a:noFill/>
                    </a:lnR>
                    <a:lnT>
                      <a:noFill/>
                    </a:lnT>
                    <a:lnB>
                      <a:noFill/>
                    </a:lnB>
                    <a:noFill/>
                  </a:tcPr>
                </a:tc>
                <a:tc>
                  <a:txBody>
                    <a:bodyPr/>
                    <a:lstStyle/>
                    <a:p>
                      <a:r>
                        <a:rPr lang="en-GB" sz="1100">
                          <a:latin typeface="Arial" panose="020B0604020202020204" pitchFamily="34" charset="0"/>
                          <a:cs typeface="Arial" panose="020B0604020202020204" pitchFamily="34" charset="0"/>
                        </a:rPr>
                        <a:t>29.4 kg/m²</a:t>
                      </a:r>
                    </a:p>
                  </a:txBody>
                  <a:tcPr marL="61193" marR="61193" marT="30597" marB="30597" anchor="ctr">
                    <a:lnL>
                      <a:noFill/>
                    </a:lnL>
                    <a:lnR>
                      <a:noFill/>
                    </a:lnR>
                    <a:lnT>
                      <a:noFill/>
                    </a:lnT>
                    <a:lnB>
                      <a:noFill/>
                    </a:lnB>
                    <a:noFill/>
                  </a:tcPr>
                </a:tc>
                <a:tc>
                  <a:txBody>
                    <a:bodyPr/>
                    <a:lstStyle/>
                    <a:p>
                      <a:r>
                        <a:rPr lang="en-GB" sz="1100">
                          <a:latin typeface="Arial" panose="020B0604020202020204" pitchFamily="34" charset="0"/>
                          <a:cs typeface="Arial" panose="020B0604020202020204" pitchFamily="34" charset="0"/>
                        </a:rPr>
                        <a:t>18.5 – 24.9 kg/m² (NHS, 2024)</a:t>
                      </a:r>
                    </a:p>
                  </a:txBody>
                  <a:tcPr marL="61193" marR="61193" marT="30597" marB="30597" anchor="ctr">
                    <a:lnL>
                      <a:noFill/>
                    </a:lnL>
                    <a:lnR>
                      <a:noFill/>
                    </a:lnR>
                    <a:lnT>
                      <a:noFill/>
                    </a:lnT>
                    <a:lnB>
                      <a:noFill/>
                    </a:lnB>
                    <a:noFill/>
                  </a:tcPr>
                </a:tc>
                <a:tc>
                  <a:txBody>
                    <a:bodyPr/>
                    <a:lstStyle/>
                    <a:p>
                      <a:r>
                        <a:rPr lang="en-GB" sz="1100">
                          <a:latin typeface="Arial" panose="020B0604020202020204" pitchFamily="34" charset="0"/>
                          <a:cs typeface="Arial" panose="020B0604020202020204" pitchFamily="34" charset="0"/>
                        </a:rPr>
                        <a:t>Overweight range</a:t>
                      </a:r>
                    </a:p>
                  </a:txBody>
                  <a:tcPr marL="61193" marR="61193" marT="30597" marB="30597" anchor="ctr">
                    <a:lnL>
                      <a:noFill/>
                    </a:lnL>
                    <a:lnR>
                      <a:noFill/>
                    </a:lnR>
                    <a:lnT>
                      <a:noFill/>
                    </a:lnT>
                    <a:lnB>
                      <a:noFill/>
                    </a:lnB>
                    <a:noFill/>
                  </a:tcPr>
                </a:tc>
                <a:extLst>
                  <a:ext uri="{0D108BD9-81ED-4DB2-BD59-A6C34878D82A}">
                    <a16:rowId xmlns:a16="http://schemas.microsoft.com/office/drawing/2014/main" val="1729503962"/>
                  </a:ext>
                </a:extLst>
              </a:tr>
              <a:tr h="611932">
                <a:tc>
                  <a:txBody>
                    <a:bodyPr/>
                    <a:lstStyle/>
                    <a:p>
                      <a:r>
                        <a:rPr lang="en-GB" sz="1100" b="1" dirty="0">
                          <a:latin typeface="Arial" panose="020B0604020202020204" pitchFamily="34" charset="0"/>
                          <a:cs typeface="Arial" panose="020B0604020202020204" pitchFamily="34" charset="0"/>
                        </a:rPr>
                        <a:t>Resting Heart Rate</a:t>
                      </a:r>
                      <a:endParaRPr lang="en-GB" sz="1100" dirty="0">
                        <a:latin typeface="Arial" panose="020B0604020202020204" pitchFamily="34" charset="0"/>
                        <a:cs typeface="Arial" panose="020B0604020202020204" pitchFamily="34" charset="0"/>
                      </a:endParaRPr>
                    </a:p>
                  </a:txBody>
                  <a:tcPr marL="61193" marR="61193" marT="30597" marB="30597" anchor="ctr">
                    <a:lnL>
                      <a:noFill/>
                    </a:lnL>
                    <a:lnR>
                      <a:noFill/>
                    </a:lnR>
                    <a:lnT>
                      <a:noFill/>
                    </a:lnT>
                    <a:lnB>
                      <a:noFill/>
                    </a:lnB>
                    <a:noFill/>
                  </a:tcPr>
                </a:tc>
                <a:tc>
                  <a:txBody>
                    <a:bodyPr/>
                    <a:lstStyle/>
                    <a:p>
                      <a:r>
                        <a:rPr lang="en-GB" sz="1100">
                          <a:latin typeface="Arial" panose="020B0604020202020204" pitchFamily="34" charset="0"/>
                          <a:cs typeface="Arial" panose="020B0604020202020204" pitchFamily="34" charset="0"/>
                        </a:rPr>
                        <a:t>92 bpm</a:t>
                      </a:r>
                    </a:p>
                  </a:txBody>
                  <a:tcPr marL="61193" marR="61193" marT="30597" marB="30597" anchor="ctr">
                    <a:lnL>
                      <a:noFill/>
                    </a:lnL>
                    <a:lnR>
                      <a:noFill/>
                    </a:lnR>
                    <a:lnT>
                      <a:noFill/>
                    </a:lnT>
                    <a:lnB>
                      <a:noFill/>
                    </a:lnB>
                    <a:noFill/>
                  </a:tcPr>
                </a:tc>
                <a:tc>
                  <a:txBody>
                    <a:bodyPr/>
                    <a:lstStyle/>
                    <a:p>
                      <a:r>
                        <a:rPr lang="en-GB" sz="1100">
                          <a:latin typeface="Arial" panose="020B0604020202020204" pitchFamily="34" charset="0"/>
                          <a:cs typeface="Arial" panose="020B0604020202020204" pitchFamily="34" charset="0"/>
                        </a:rPr>
                        <a:t>60–100 bpm (British Heart Foundation, 2023)</a:t>
                      </a:r>
                    </a:p>
                  </a:txBody>
                  <a:tcPr marL="61193" marR="61193" marT="30597" marB="30597" anchor="ctr">
                    <a:lnL>
                      <a:noFill/>
                    </a:lnL>
                    <a:lnR>
                      <a:noFill/>
                    </a:lnR>
                    <a:lnT>
                      <a:noFill/>
                    </a:lnT>
                    <a:lnB>
                      <a:noFill/>
                    </a:lnB>
                    <a:noFill/>
                  </a:tcPr>
                </a:tc>
                <a:tc>
                  <a:txBody>
                    <a:bodyPr/>
                    <a:lstStyle/>
                    <a:p>
                      <a:r>
                        <a:rPr lang="en-GB" sz="1100">
                          <a:latin typeface="Arial" panose="020B0604020202020204" pitchFamily="34" charset="0"/>
                          <a:cs typeface="Arial" panose="020B0604020202020204" pitchFamily="34" charset="0"/>
                        </a:rPr>
                        <a:t>High‑normal; could be stress‑related</a:t>
                      </a:r>
                    </a:p>
                  </a:txBody>
                  <a:tcPr marL="61193" marR="61193" marT="30597" marB="30597" anchor="ctr">
                    <a:lnL>
                      <a:noFill/>
                    </a:lnL>
                    <a:lnR>
                      <a:noFill/>
                    </a:lnR>
                    <a:lnT>
                      <a:noFill/>
                    </a:lnT>
                    <a:lnB>
                      <a:noFill/>
                    </a:lnB>
                    <a:noFill/>
                  </a:tcPr>
                </a:tc>
                <a:extLst>
                  <a:ext uri="{0D108BD9-81ED-4DB2-BD59-A6C34878D82A}">
                    <a16:rowId xmlns:a16="http://schemas.microsoft.com/office/drawing/2014/main" val="2947210237"/>
                  </a:ext>
                </a:extLst>
              </a:tr>
              <a:tr h="795511">
                <a:tc>
                  <a:txBody>
                    <a:bodyPr/>
                    <a:lstStyle/>
                    <a:p>
                      <a:r>
                        <a:rPr lang="en-GB" sz="1100" b="1">
                          <a:latin typeface="Arial" panose="020B0604020202020204" pitchFamily="34" charset="0"/>
                          <a:cs typeface="Arial" panose="020B0604020202020204" pitchFamily="34" charset="0"/>
                        </a:rPr>
                        <a:t>Blood Glucose (fasting)</a:t>
                      </a:r>
                      <a:endParaRPr lang="en-GB" sz="1100">
                        <a:latin typeface="Arial" panose="020B0604020202020204" pitchFamily="34" charset="0"/>
                        <a:cs typeface="Arial" panose="020B0604020202020204" pitchFamily="34" charset="0"/>
                      </a:endParaRPr>
                    </a:p>
                  </a:txBody>
                  <a:tcPr marL="61193" marR="61193" marT="30597" marB="30597" anchor="ctr">
                    <a:lnL>
                      <a:noFill/>
                    </a:lnL>
                    <a:lnR>
                      <a:noFill/>
                    </a:lnR>
                    <a:lnT>
                      <a:noFill/>
                    </a:lnT>
                    <a:lnB>
                      <a:noFill/>
                    </a:lnB>
                    <a:noFill/>
                  </a:tcPr>
                </a:tc>
                <a:tc>
                  <a:txBody>
                    <a:bodyPr/>
                    <a:lstStyle/>
                    <a:p>
                      <a:r>
                        <a:rPr lang="en-GB" sz="1100" dirty="0">
                          <a:latin typeface="Arial" panose="020B0604020202020204" pitchFamily="34" charset="0"/>
                          <a:cs typeface="Arial" panose="020B0604020202020204" pitchFamily="34" charset="0"/>
                        </a:rPr>
                        <a:t>5.9 mmol/L</a:t>
                      </a:r>
                    </a:p>
                  </a:txBody>
                  <a:tcPr marL="61193" marR="61193" marT="30597" marB="30597" anchor="ctr">
                    <a:lnL>
                      <a:noFill/>
                    </a:lnL>
                    <a:lnR>
                      <a:noFill/>
                    </a:lnR>
                    <a:lnT>
                      <a:noFill/>
                    </a:lnT>
                    <a:lnB>
                      <a:noFill/>
                    </a:lnB>
                    <a:noFill/>
                  </a:tcPr>
                </a:tc>
                <a:tc>
                  <a:txBody>
                    <a:bodyPr/>
                    <a:lstStyle/>
                    <a:p>
                      <a:r>
                        <a:rPr lang="pt-BR" sz="1100">
                          <a:latin typeface="Arial" panose="020B0604020202020204" pitchFamily="34" charset="0"/>
                          <a:cs typeface="Arial" panose="020B0604020202020204" pitchFamily="34" charset="0"/>
                        </a:rPr>
                        <a:t>4.0 – 5.4 mmol/L (Diabetes UK, 2024)</a:t>
                      </a:r>
                    </a:p>
                  </a:txBody>
                  <a:tcPr marL="61193" marR="61193" marT="30597" marB="30597" anchor="ctr">
                    <a:lnL>
                      <a:noFill/>
                    </a:lnL>
                    <a:lnR>
                      <a:noFill/>
                    </a:lnR>
                    <a:lnT>
                      <a:noFill/>
                    </a:lnT>
                    <a:lnB>
                      <a:noFill/>
                    </a:lnB>
                    <a:noFill/>
                  </a:tcPr>
                </a:tc>
                <a:tc>
                  <a:txBody>
                    <a:bodyPr/>
                    <a:lstStyle/>
                    <a:p>
                      <a:r>
                        <a:rPr lang="en-GB" sz="1100">
                          <a:latin typeface="Arial" panose="020B0604020202020204" pitchFamily="34" charset="0"/>
                          <a:cs typeface="Arial" panose="020B0604020202020204" pitchFamily="34" charset="0"/>
                        </a:rPr>
                        <a:t>Slightly raised (borderline impaired fasting glucose)</a:t>
                      </a:r>
                    </a:p>
                  </a:txBody>
                  <a:tcPr marL="61193" marR="61193" marT="30597" marB="30597" anchor="ctr">
                    <a:lnL>
                      <a:noFill/>
                    </a:lnL>
                    <a:lnR>
                      <a:noFill/>
                    </a:lnR>
                    <a:lnT>
                      <a:noFill/>
                    </a:lnT>
                    <a:lnB>
                      <a:noFill/>
                    </a:lnB>
                    <a:noFill/>
                  </a:tcPr>
                </a:tc>
                <a:extLst>
                  <a:ext uri="{0D108BD9-81ED-4DB2-BD59-A6C34878D82A}">
                    <a16:rowId xmlns:a16="http://schemas.microsoft.com/office/drawing/2014/main" val="290447189"/>
                  </a:ext>
                </a:extLst>
              </a:tr>
              <a:tr h="611932">
                <a:tc>
                  <a:txBody>
                    <a:bodyPr/>
                    <a:lstStyle/>
                    <a:p>
                      <a:r>
                        <a:rPr lang="en-GB" sz="1100" b="1">
                          <a:latin typeface="Arial" panose="020B0604020202020204" pitchFamily="34" charset="0"/>
                          <a:cs typeface="Arial" panose="020B0604020202020204" pitchFamily="34" charset="0"/>
                        </a:rPr>
                        <a:t>Oxygen Saturation (SpO₂)</a:t>
                      </a:r>
                      <a:endParaRPr lang="en-GB" sz="1100">
                        <a:latin typeface="Arial" panose="020B0604020202020204" pitchFamily="34" charset="0"/>
                        <a:cs typeface="Arial" panose="020B0604020202020204" pitchFamily="34" charset="0"/>
                      </a:endParaRPr>
                    </a:p>
                  </a:txBody>
                  <a:tcPr marL="61193" marR="61193" marT="30597" marB="30597" anchor="ctr">
                    <a:lnL>
                      <a:noFill/>
                    </a:lnL>
                    <a:lnR>
                      <a:noFill/>
                    </a:lnR>
                    <a:lnT>
                      <a:noFill/>
                    </a:lnT>
                    <a:lnB>
                      <a:noFill/>
                    </a:lnB>
                    <a:noFill/>
                  </a:tcPr>
                </a:tc>
                <a:tc>
                  <a:txBody>
                    <a:bodyPr/>
                    <a:lstStyle/>
                    <a:p>
                      <a:r>
                        <a:rPr lang="en-GB" sz="1100" dirty="0">
                          <a:latin typeface="Arial" panose="020B0604020202020204" pitchFamily="34" charset="0"/>
                          <a:cs typeface="Arial" panose="020B0604020202020204" pitchFamily="34" charset="0"/>
                        </a:rPr>
                        <a:t>97%</a:t>
                      </a:r>
                    </a:p>
                  </a:txBody>
                  <a:tcPr marL="61193" marR="61193" marT="30597" marB="30597" anchor="ctr">
                    <a:lnL>
                      <a:noFill/>
                    </a:lnL>
                    <a:lnR>
                      <a:noFill/>
                    </a:lnR>
                    <a:lnT>
                      <a:noFill/>
                    </a:lnT>
                    <a:lnB>
                      <a:noFill/>
                    </a:lnB>
                    <a:noFill/>
                  </a:tcPr>
                </a:tc>
                <a:tc>
                  <a:txBody>
                    <a:bodyPr/>
                    <a:lstStyle/>
                    <a:p>
                      <a:r>
                        <a:rPr lang="en-GB" sz="1100" dirty="0">
                          <a:latin typeface="Arial" panose="020B0604020202020204" pitchFamily="34" charset="0"/>
                          <a:cs typeface="Arial" panose="020B0604020202020204" pitchFamily="34" charset="0"/>
                        </a:rPr>
                        <a:t>95–100% (WHO, 2023)</a:t>
                      </a:r>
                    </a:p>
                  </a:txBody>
                  <a:tcPr marL="61193" marR="61193" marT="30597" marB="30597" anchor="ctr">
                    <a:lnL>
                      <a:noFill/>
                    </a:lnL>
                    <a:lnR>
                      <a:noFill/>
                    </a:lnR>
                    <a:lnT>
                      <a:noFill/>
                    </a:lnT>
                    <a:lnB>
                      <a:noFill/>
                    </a:lnB>
                    <a:noFill/>
                  </a:tcPr>
                </a:tc>
                <a:tc>
                  <a:txBody>
                    <a:bodyPr/>
                    <a:lstStyle/>
                    <a:p>
                      <a:r>
                        <a:rPr lang="en-GB" sz="1100">
                          <a:latin typeface="Arial" panose="020B0604020202020204" pitchFamily="34" charset="0"/>
                          <a:cs typeface="Arial" panose="020B0604020202020204" pitchFamily="34" charset="0"/>
                        </a:rPr>
                        <a:t>Normal</a:t>
                      </a:r>
                    </a:p>
                  </a:txBody>
                  <a:tcPr marL="61193" marR="61193" marT="30597" marB="30597" anchor="ctr">
                    <a:lnL>
                      <a:noFill/>
                    </a:lnL>
                    <a:lnR>
                      <a:noFill/>
                    </a:lnR>
                    <a:lnT>
                      <a:noFill/>
                    </a:lnT>
                    <a:lnB>
                      <a:noFill/>
                    </a:lnB>
                    <a:noFill/>
                  </a:tcPr>
                </a:tc>
                <a:extLst>
                  <a:ext uri="{0D108BD9-81ED-4DB2-BD59-A6C34878D82A}">
                    <a16:rowId xmlns:a16="http://schemas.microsoft.com/office/drawing/2014/main" val="4056366332"/>
                  </a:ext>
                </a:extLst>
              </a:tr>
              <a:tr h="428352">
                <a:tc>
                  <a:txBody>
                    <a:bodyPr/>
                    <a:lstStyle/>
                    <a:p>
                      <a:r>
                        <a:rPr lang="en-GB" sz="1100" b="1">
                          <a:latin typeface="Arial" panose="020B0604020202020204" pitchFamily="34" charset="0"/>
                          <a:cs typeface="Arial" panose="020B0604020202020204" pitchFamily="34" charset="0"/>
                        </a:rPr>
                        <a:t>Temperature</a:t>
                      </a:r>
                      <a:endParaRPr lang="en-GB" sz="1100">
                        <a:latin typeface="Arial" panose="020B0604020202020204" pitchFamily="34" charset="0"/>
                        <a:cs typeface="Arial" panose="020B0604020202020204" pitchFamily="34" charset="0"/>
                      </a:endParaRPr>
                    </a:p>
                  </a:txBody>
                  <a:tcPr marL="61193" marR="61193" marT="30597" marB="30597" anchor="ctr">
                    <a:lnL>
                      <a:noFill/>
                    </a:lnL>
                    <a:lnR>
                      <a:noFill/>
                    </a:lnR>
                    <a:lnT>
                      <a:noFill/>
                    </a:lnT>
                    <a:lnB>
                      <a:noFill/>
                    </a:lnB>
                    <a:noFill/>
                  </a:tcPr>
                </a:tc>
                <a:tc>
                  <a:txBody>
                    <a:bodyPr/>
                    <a:lstStyle/>
                    <a:p>
                      <a:r>
                        <a:rPr lang="en-GB" sz="1100">
                          <a:latin typeface="Arial" panose="020B0604020202020204" pitchFamily="34" charset="0"/>
                          <a:cs typeface="Arial" panose="020B0604020202020204" pitchFamily="34" charset="0"/>
                        </a:rPr>
                        <a:t>36.8°C</a:t>
                      </a:r>
                    </a:p>
                  </a:txBody>
                  <a:tcPr marL="61193" marR="61193" marT="30597" marB="30597" anchor="ctr">
                    <a:lnL>
                      <a:noFill/>
                    </a:lnL>
                    <a:lnR>
                      <a:noFill/>
                    </a:lnR>
                    <a:lnT>
                      <a:noFill/>
                    </a:lnT>
                    <a:lnB>
                      <a:noFill/>
                    </a:lnB>
                    <a:noFill/>
                  </a:tcPr>
                </a:tc>
                <a:tc>
                  <a:txBody>
                    <a:bodyPr/>
                    <a:lstStyle/>
                    <a:p>
                      <a:r>
                        <a:rPr lang="en-GB" sz="1100" dirty="0">
                          <a:latin typeface="Arial" panose="020B0604020202020204" pitchFamily="34" charset="0"/>
                          <a:cs typeface="Arial" panose="020B0604020202020204" pitchFamily="34" charset="0"/>
                        </a:rPr>
                        <a:t>36.1–37.2°C (NHS, 2024)</a:t>
                      </a:r>
                    </a:p>
                  </a:txBody>
                  <a:tcPr marL="61193" marR="61193" marT="30597" marB="30597" anchor="ctr">
                    <a:lnL>
                      <a:noFill/>
                    </a:lnL>
                    <a:lnR>
                      <a:noFill/>
                    </a:lnR>
                    <a:lnT>
                      <a:noFill/>
                    </a:lnT>
                    <a:lnB>
                      <a:noFill/>
                    </a:lnB>
                    <a:noFill/>
                  </a:tcPr>
                </a:tc>
                <a:tc>
                  <a:txBody>
                    <a:bodyPr/>
                    <a:lstStyle/>
                    <a:p>
                      <a:r>
                        <a:rPr lang="en-GB" sz="1100" dirty="0">
                          <a:latin typeface="Arial" panose="020B0604020202020204" pitchFamily="34" charset="0"/>
                          <a:cs typeface="Arial" panose="020B0604020202020204" pitchFamily="34" charset="0"/>
                        </a:rPr>
                        <a:t>Normal</a:t>
                      </a:r>
                    </a:p>
                  </a:txBody>
                  <a:tcPr marL="61193" marR="61193" marT="30597" marB="30597" anchor="ctr">
                    <a:lnL>
                      <a:noFill/>
                    </a:lnL>
                    <a:lnR>
                      <a:noFill/>
                    </a:lnR>
                    <a:lnT>
                      <a:noFill/>
                    </a:lnT>
                    <a:lnB>
                      <a:noFill/>
                    </a:lnB>
                    <a:noFill/>
                  </a:tcPr>
                </a:tc>
                <a:extLst>
                  <a:ext uri="{0D108BD9-81ED-4DB2-BD59-A6C34878D82A}">
                    <a16:rowId xmlns:a16="http://schemas.microsoft.com/office/drawing/2014/main" val="2532478015"/>
                  </a:ext>
                </a:extLst>
              </a:tr>
            </a:tbl>
          </a:graphicData>
        </a:graphic>
      </p:graphicFrame>
      <p:sp>
        <p:nvSpPr>
          <p:cNvPr id="4" name="Date Placeholder 3">
            <a:extLst>
              <a:ext uri="{FF2B5EF4-FFF2-40B4-BE49-F238E27FC236}">
                <a16:creationId xmlns:a16="http://schemas.microsoft.com/office/drawing/2014/main" id="{1C800642-0D74-9A9D-EEA9-9EEA43A736F5}"/>
              </a:ext>
            </a:extLst>
          </p:cNvPr>
          <p:cNvSpPr>
            <a:spLocks noGrp="1"/>
          </p:cNvSpPr>
          <p:nvPr>
            <p:ph type="dt" sz="half" idx="10"/>
          </p:nvPr>
        </p:nvSpPr>
        <p:spPr/>
        <p:txBody>
          <a:bodyPr/>
          <a:lstStyle/>
          <a:p>
            <a:pPr>
              <a:defRPr/>
            </a:pPr>
            <a:fld id="{2303D31F-598B-47EE-BA37-93F097A3D676}" type="datetime1">
              <a:rPr lang="en-GB" altLang="en-US" smtClean="0"/>
              <a:pPr>
                <a:defRPr/>
              </a:pPr>
              <a:t>13/08/2026</a:t>
            </a:fld>
            <a:endParaRPr lang="en-GB" altLang="en-US"/>
          </a:p>
        </p:txBody>
      </p:sp>
      <p:sp>
        <p:nvSpPr>
          <p:cNvPr id="5" name="Slide Number Placeholder 4">
            <a:extLst>
              <a:ext uri="{FF2B5EF4-FFF2-40B4-BE49-F238E27FC236}">
                <a16:creationId xmlns:a16="http://schemas.microsoft.com/office/drawing/2014/main" id="{61A468CE-6AEE-EAD3-595F-267F232355D7}"/>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
        <p:nvSpPr>
          <p:cNvPr id="7" name="Rectangle 1">
            <a:extLst>
              <a:ext uri="{FF2B5EF4-FFF2-40B4-BE49-F238E27FC236}">
                <a16:creationId xmlns:a16="http://schemas.microsoft.com/office/drawing/2014/main" id="{1CB873D9-7ACC-DF56-D653-BB36383AFD08}"/>
              </a:ext>
            </a:extLst>
          </p:cNvPr>
          <p:cNvSpPr>
            <a:spLocks noChangeArrowheads="1"/>
          </p:cNvSpPr>
          <p:nvPr/>
        </p:nvSpPr>
        <p:spPr bwMode="auto">
          <a:xfrm>
            <a:off x="0" y="-79176"/>
            <a:ext cx="184731" cy="61555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7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9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8" name="Audio 7">
            <a:extLst>
              <a:ext uri="{FF2B5EF4-FFF2-40B4-BE49-F238E27FC236}">
                <a16:creationId xmlns:a16="http://schemas.microsoft.com/office/drawing/2014/main" id="{7D98BF49-0E8C-14DA-0775-A6439B71609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440738" y="6154738"/>
            <a:ext cx="487362" cy="487362"/>
          </a:xfrm>
          <a:prstGeom prst="rect">
            <a:avLst/>
          </a:prstGeom>
        </p:spPr>
      </p:pic>
    </p:spTree>
    <p:extLst>
      <p:ext uri="{BB962C8B-B14F-4D97-AF65-F5344CB8AC3E}">
        <p14:creationId xmlns:p14="http://schemas.microsoft.com/office/powerpoint/2010/main" val="2323019882"/>
      </p:ext>
    </p:extLst>
  </p:cSld>
  <p:clrMapOvr>
    <a:masterClrMapping/>
  </p:clrMapOvr>
  <mc:AlternateContent xmlns:mc="http://schemas.openxmlformats.org/markup-compatibility/2006">
    <mc:Choice xmlns:p14="http://schemas.microsoft.com/office/powerpoint/2010/main" Requires="p14">
      <p:transition spd="slow" p14:dur="2000" advTm="35392"/>
    </mc:Choice>
    <mc:Fallback>
      <p:transition spd="slow" advTm="353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44624"/>
            <a:ext cx="8229600" cy="1143000"/>
          </a:xfrm>
        </p:spPr>
        <p:txBody>
          <a:bodyPr/>
          <a:lstStyle/>
          <a:p>
            <a:pPr algn="ctr"/>
            <a:r>
              <a:rPr lang="en-GB" sz="3600" b="1" dirty="0">
                <a:cs typeface="Arial" panose="020B0604020202020204" pitchFamily="34" charset="0"/>
              </a:rPr>
              <a:t>Anatomy and Physiology</a:t>
            </a:r>
          </a:p>
        </p:txBody>
      </p:sp>
      <p:pic>
        <p:nvPicPr>
          <p:cNvPr id="5" name="Content Placeholder 4" descr="A close-up of a breast&#10;&#10;AI-generated content may be incorrect.">
            <a:extLst>
              <a:ext uri="{FF2B5EF4-FFF2-40B4-BE49-F238E27FC236}">
                <a16:creationId xmlns:a16="http://schemas.microsoft.com/office/drawing/2014/main" id="{4CA9E195-C178-AFA2-8222-4BB564026D62}"/>
              </a:ext>
            </a:extLst>
          </p:cNvPr>
          <p:cNvPicPr>
            <a:picLocks noGrp="1" noChangeAspect="1"/>
          </p:cNvPicPr>
          <p:nvPr>
            <p:ph idx="1"/>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79512" y="932810"/>
            <a:ext cx="3456385" cy="4583753"/>
          </a:xfrm>
        </p:spPr>
      </p:pic>
      <p:sp>
        <p:nvSpPr>
          <p:cNvPr id="6" name="TextBox 5">
            <a:extLst>
              <a:ext uri="{FF2B5EF4-FFF2-40B4-BE49-F238E27FC236}">
                <a16:creationId xmlns:a16="http://schemas.microsoft.com/office/drawing/2014/main" id="{46D80784-B874-6C7D-D61D-CF60B9F18CE3}"/>
              </a:ext>
            </a:extLst>
          </p:cNvPr>
          <p:cNvSpPr txBox="1"/>
          <p:nvPr/>
        </p:nvSpPr>
        <p:spPr>
          <a:xfrm>
            <a:off x="179512" y="5514005"/>
            <a:ext cx="3456385" cy="230832"/>
          </a:xfrm>
          <a:prstGeom prst="rect">
            <a:avLst/>
          </a:prstGeom>
          <a:noFill/>
        </p:spPr>
        <p:txBody>
          <a:bodyPr wrap="square" rtlCol="0">
            <a:spAutoFit/>
          </a:bodyPr>
          <a:lstStyle/>
          <a:p>
            <a:r>
              <a:rPr lang="en-GB" sz="900">
                <a:hlinkClick r:id="rId5" tooltip="https://www.ingegneriabiomedica.org/news/diagnostica/tumore-colon-retto-diagnosi-precisa-con-intelligenza-artificiale-approvato-primo-dispositivo/"/>
              </a:rPr>
              <a:t>This Photo</a:t>
            </a:r>
            <a:r>
              <a:rPr lang="en-GB" sz="900"/>
              <a:t> by Unknown Author is licensed under </a:t>
            </a:r>
            <a:r>
              <a:rPr lang="en-GB" sz="900">
                <a:hlinkClick r:id="rId6" tooltip="https://creativecommons.org/licenses/by-nc-nd/3.0/"/>
              </a:rPr>
              <a:t>CC BY-NC-ND</a:t>
            </a:r>
            <a:endParaRPr lang="en-GB" sz="900"/>
          </a:p>
        </p:txBody>
      </p:sp>
      <p:sp>
        <p:nvSpPr>
          <p:cNvPr id="8" name="TextBox 7">
            <a:extLst>
              <a:ext uri="{FF2B5EF4-FFF2-40B4-BE49-F238E27FC236}">
                <a16:creationId xmlns:a16="http://schemas.microsoft.com/office/drawing/2014/main" id="{623E6194-96E3-EA92-2344-3E3F5FC2023A}"/>
              </a:ext>
            </a:extLst>
          </p:cNvPr>
          <p:cNvSpPr txBox="1"/>
          <p:nvPr/>
        </p:nvSpPr>
        <p:spPr>
          <a:xfrm>
            <a:off x="3635897" y="761416"/>
            <a:ext cx="4572000" cy="5701561"/>
          </a:xfrm>
          <a:prstGeom prst="rect">
            <a:avLst/>
          </a:prstGeom>
          <a:noFill/>
        </p:spPr>
        <p:txBody>
          <a:bodyPr wrap="square">
            <a:spAutoFit/>
          </a:bodyPr>
          <a:lstStyle/>
          <a:p>
            <a:pPr>
              <a:buNone/>
            </a:pPr>
            <a:r>
              <a:rPr lang="en-GB" sz="1050" b="1" dirty="0"/>
              <a:t>Blood Pressure</a:t>
            </a:r>
          </a:p>
          <a:p>
            <a:pPr>
              <a:buNone/>
            </a:pPr>
            <a:r>
              <a:rPr lang="en-GB" sz="1050" dirty="0">
                <a:effectLst/>
              </a:rPr>
              <a:t>Zahana’s blood pressure is </a:t>
            </a:r>
            <a:r>
              <a:rPr lang="en-GB" sz="1050" b="1" dirty="0">
                <a:effectLst/>
              </a:rPr>
              <a:t>138/88 mmHg</a:t>
            </a:r>
            <a:r>
              <a:rPr lang="en-GB" sz="1050" dirty="0">
                <a:effectLst/>
              </a:rPr>
              <a:t>. According to NHS (2024), a normal healthy blood pressure range is </a:t>
            </a:r>
            <a:r>
              <a:rPr lang="en-GB" sz="1050" b="1" dirty="0">
                <a:effectLst/>
              </a:rPr>
              <a:t>90/60 to 120/80 mmHg</a:t>
            </a:r>
            <a:r>
              <a:rPr lang="en-GB" sz="1050" dirty="0">
                <a:effectLst/>
              </a:rPr>
              <a:t>. This means her reading is </a:t>
            </a:r>
            <a:r>
              <a:rPr lang="en-GB" sz="1050" b="1" dirty="0">
                <a:effectLst/>
              </a:rPr>
              <a:t>slightly elevated</a:t>
            </a:r>
            <a:r>
              <a:rPr lang="en-GB" sz="1050" dirty="0">
                <a:effectLst/>
              </a:rPr>
              <a:t>, placing her in the </a:t>
            </a:r>
            <a:r>
              <a:rPr lang="en-GB" sz="1050" b="1" dirty="0">
                <a:effectLst/>
              </a:rPr>
              <a:t>pre‑hypertensive range</a:t>
            </a:r>
            <a:r>
              <a:rPr lang="en-GB" sz="1050" dirty="0">
                <a:effectLst/>
              </a:rPr>
              <a:t>, which may increase cardiovascular strain during cancer treatment.</a:t>
            </a:r>
            <a:r>
              <a:rPr lang="en-GB" sz="1050" b="1" dirty="0"/>
              <a:t> Body Mass Index (BMI)</a:t>
            </a:r>
          </a:p>
          <a:p>
            <a:pPr>
              <a:buNone/>
            </a:pPr>
            <a:r>
              <a:rPr lang="en-GB" sz="1050" dirty="0">
                <a:effectLst/>
              </a:rPr>
              <a:t>Her BMI is </a:t>
            </a:r>
            <a:r>
              <a:rPr lang="en-GB" sz="1050" b="1" dirty="0">
                <a:effectLst/>
              </a:rPr>
              <a:t>29.4 kg/m²</a:t>
            </a:r>
            <a:r>
              <a:rPr lang="en-GB" sz="1050" dirty="0">
                <a:effectLst/>
              </a:rPr>
              <a:t>. The NHS (2024) states that a healthy BMI range is </a:t>
            </a:r>
            <a:r>
              <a:rPr lang="en-GB" sz="1050" b="1" dirty="0">
                <a:effectLst/>
              </a:rPr>
              <a:t>18.5–24.9 kg/m²</a:t>
            </a:r>
            <a:r>
              <a:rPr lang="en-GB" sz="1050" dirty="0">
                <a:effectLst/>
              </a:rPr>
              <a:t>. This places her in the </a:t>
            </a:r>
            <a:r>
              <a:rPr lang="en-GB" sz="1050" b="1" dirty="0">
                <a:effectLst/>
              </a:rPr>
              <a:t>overweight category</a:t>
            </a:r>
            <a:r>
              <a:rPr lang="en-GB" sz="1050" dirty="0">
                <a:effectLst/>
              </a:rPr>
              <a:t>, which may affect fatigue levels, hormone balance, and treatment tolerance.</a:t>
            </a:r>
            <a:r>
              <a:rPr lang="en-GB" sz="1050" b="1" dirty="0"/>
              <a:t> Body Mass Index (BMI)</a:t>
            </a:r>
          </a:p>
          <a:p>
            <a:pPr>
              <a:buNone/>
            </a:pPr>
            <a:r>
              <a:rPr lang="en-GB" sz="1050" dirty="0">
                <a:effectLst/>
              </a:rPr>
              <a:t>Her BMI is </a:t>
            </a:r>
            <a:r>
              <a:rPr lang="en-GB" sz="1050" b="1" dirty="0">
                <a:effectLst/>
              </a:rPr>
              <a:t>29.4 kg/m²</a:t>
            </a:r>
            <a:r>
              <a:rPr lang="en-GB" sz="1050" dirty="0">
                <a:effectLst/>
              </a:rPr>
              <a:t>. The NHS (2024) states that a healthy BMI range is </a:t>
            </a:r>
            <a:r>
              <a:rPr lang="en-GB" sz="1050" b="1" dirty="0">
                <a:effectLst/>
              </a:rPr>
              <a:t>18.5–24.9 kg/m²</a:t>
            </a:r>
            <a:r>
              <a:rPr lang="en-GB" sz="1050" dirty="0">
                <a:effectLst/>
              </a:rPr>
              <a:t>. This places her in the </a:t>
            </a:r>
            <a:r>
              <a:rPr lang="en-GB" sz="1050" b="1" dirty="0">
                <a:effectLst/>
              </a:rPr>
              <a:t>overweight category</a:t>
            </a:r>
            <a:r>
              <a:rPr lang="en-GB" sz="1050" dirty="0">
                <a:effectLst/>
              </a:rPr>
              <a:t>, which may affect fatigue levels, hormone balance, and treatment tolerance.</a:t>
            </a:r>
            <a:r>
              <a:rPr lang="en-GB" sz="1050" b="1" dirty="0"/>
              <a:t> Resting Heart Rate</a:t>
            </a:r>
          </a:p>
          <a:p>
            <a:pPr>
              <a:buNone/>
            </a:pPr>
            <a:r>
              <a:rPr lang="en-GB" sz="1050" dirty="0">
                <a:effectLst/>
              </a:rPr>
              <a:t>Her resting heart rate is </a:t>
            </a:r>
            <a:r>
              <a:rPr lang="en-GB" sz="1050" b="1" dirty="0">
                <a:effectLst/>
              </a:rPr>
              <a:t>92 beats per minute (bpm)</a:t>
            </a:r>
            <a:r>
              <a:rPr lang="en-GB" sz="1050" dirty="0">
                <a:effectLst/>
              </a:rPr>
              <a:t>. The British Heart Foundation (2023) explains that a normal adult resting heart rate is </a:t>
            </a:r>
            <a:r>
              <a:rPr lang="en-GB" sz="1050" b="1" dirty="0">
                <a:effectLst/>
              </a:rPr>
              <a:t>60–100 bpm</a:t>
            </a:r>
            <a:r>
              <a:rPr lang="en-GB" sz="1050" dirty="0">
                <a:effectLst/>
              </a:rPr>
              <a:t>. Her value is </a:t>
            </a:r>
            <a:r>
              <a:rPr lang="en-GB" sz="1050" b="1" dirty="0">
                <a:effectLst/>
              </a:rPr>
              <a:t>high‑normal</a:t>
            </a:r>
            <a:r>
              <a:rPr lang="en-GB" sz="1050" dirty="0">
                <a:effectLst/>
              </a:rPr>
              <a:t>, possibly linked to stress, anxiety, or poor sleep following her diagnosis.</a:t>
            </a:r>
            <a:r>
              <a:rPr lang="en-GB" sz="1050" b="1" dirty="0"/>
              <a:t> Blood Glucose (Fasting)</a:t>
            </a:r>
          </a:p>
          <a:p>
            <a:pPr>
              <a:buNone/>
            </a:pPr>
            <a:r>
              <a:rPr lang="en-GB" sz="1050" dirty="0">
                <a:effectLst/>
              </a:rPr>
              <a:t>Her fasting blood glucose level is </a:t>
            </a:r>
            <a:r>
              <a:rPr lang="en-GB" sz="1050" b="1" dirty="0">
                <a:effectLst/>
              </a:rPr>
              <a:t>5.9 mmol/L</a:t>
            </a:r>
            <a:r>
              <a:rPr lang="en-GB" sz="1050" dirty="0">
                <a:effectLst/>
              </a:rPr>
              <a:t>. Diabetes UK (2024) states that normal fasting glucose is </a:t>
            </a:r>
            <a:r>
              <a:rPr lang="en-GB" sz="1050" b="1" dirty="0">
                <a:effectLst/>
              </a:rPr>
              <a:t>4.0–5.4 mmol/L</a:t>
            </a:r>
            <a:r>
              <a:rPr lang="en-GB" sz="1050" dirty="0">
                <a:effectLst/>
              </a:rPr>
              <a:t>. Her reading is </a:t>
            </a:r>
            <a:r>
              <a:rPr lang="en-GB" sz="1050" b="1" dirty="0">
                <a:effectLst/>
              </a:rPr>
              <a:t>slightly raised</a:t>
            </a:r>
            <a:r>
              <a:rPr lang="en-GB" sz="1050" dirty="0">
                <a:effectLst/>
              </a:rPr>
              <a:t>, suggesting early insulin resistance, which is important to monitor during cancer treatment.</a:t>
            </a:r>
            <a:endParaRPr lang="en-GB" sz="1050" dirty="0"/>
          </a:p>
          <a:p>
            <a:pPr>
              <a:buNone/>
            </a:pPr>
            <a:r>
              <a:rPr lang="en-GB" sz="1050" b="1" dirty="0"/>
              <a:t>Oxygen Saturation (SpO₂)</a:t>
            </a:r>
          </a:p>
          <a:p>
            <a:pPr>
              <a:buNone/>
            </a:pPr>
            <a:r>
              <a:rPr lang="en-GB" sz="1050" dirty="0">
                <a:effectLst/>
              </a:rPr>
              <a:t>Her oxygen saturation is </a:t>
            </a:r>
            <a:r>
              <a:rPr lang="en-GB" sz="1050" b="1" dirty="0">
                <a:effectLst/>
              </a:rPr>
              <a:t>97%</a:t>
            </a:r>
            <a:r>
              <a:rPr lang="en-GB" sz="1050" dirty="0">
                <a:effectLst/>
              </a:rPr>
              <a:t>. The World Health Organization (2023) identifies normal SpO₂ as </a:t>
            </a:r>
            <a:r>
              <a:rPr lang="en-GB" sz="1050" b="1" dirty="0">
                <a:effectLst/>
              </a:rPr>
              <a:t>95–100%</a:t>
            </a:r>
            <a:r>
              <a:rPr lang="en-GB" sz="1050" dirty="0">
                <a:effectLst/>
              </a:rPr>
              <a:t>. Her value is </a:t>
            </a:r>
            <a:r>
              <a:rPr lang="en-GB" sz="1050" b="1" dirty="0">
                <a:effectLst/>
              </a:rPr>
              <a:t>within the normal range</a:t>
            </a:r>
            <a:r>
              <a:rPr lang="en-GB" sz="1050" dirty="0">
                <a:effectLst/>
              </a:rPr>
              <a:t>, indicating no immediate respiratory concerns.</a:t>
            </a:r>
            <a:endParaRPr lang="en-GB" sz="1050" dirty="0"/>
          </a:p>
          <a:p>
            <a:pPr>
              <a:buNone/>
            </a:pPr>
            <a:r>
              <a:rPr lang="en-GB" sz="1050" b="1" dirty="0"/>
              <a:t>Body Temperature</a:t>
            </a:r>
          </a:p>
          <a:p>
            <a:r>
              <a:rPr lang="en-GB" sz="1050" dirty="0">
                <a:effectLst/>
              </a:rPr>
              <a:t>Her temperature is </a:t>
            </a:r>
            <a:r>
              <a:rPr lang="en-GB" sz="1050" b="1" dirty="0">
                <a:effectLst/>
              </a:rPr>
              <a:t>36.8°C</a:t>
            </a:r>
            <a:r>
              <a:rPr lang="en-GB" sz="1050" dirty="0">
                <a:effectLst/>
              </a:rPr>
              <a:t>. NHS (2024) states that normal adult temperature ranges from </a:t>
            </a:r>
            <a:r>
              <a:rPr lang="en-GB" sz="1050" b="1" dirty="0">
                <a:effectLst/>
              </a:rPr>
              <a:t>36.1–37.2°C</a:t>
            </a:r>
            <a:r>
              <a:rPr lang="en-GB" sz="1050" dirty="0">
                <a:effectLst/>
              </a:rPr>
              <a:t>. Her reading is </a:t>
            </a:r>
            <a:r>
              <a:rPr lang="en-GB" sz="1050" b="1" dirty="0">
                <a:effectLst/>
              </a:rPr>
              <a:t>normal</a:t>
            </a:r>
            <a:r>
              <a:rPr lang="en-GB" sz="1050" dirty="0">
                <a:effectLst/>
              </a:rPr>
              <a:t>, showing no signs of fever or infection.</a:t>
            </a:r>
            <a:endParaRPr lang="en-GB" sz="1050" dirty="0"/>
          </a:p>
          <a:p>
            <a:endParaRPr lang="en-GB" sz="1050" dirty="0"/>
          </a:p>
          <a:p>
            <a:endParaRPr lang="en-GB" sz="1050" dirty="0"/>
          </a:p>
          <a:p>
            <a:endParaRPr lang="en-GB" sz="1050" dirty="0"/>
          </a:p>
          <a:p>
            <a:endParaRPr lang="en-GB" dirty="0"/>
          </a:p>
        </p:txBody>
      </p:sp>
      <p:pic>
        <p:nvPicPr>
          <p:cNvPr id="4" name="Audio 3">
            <a:extLst>
              <a:ext uri="{FF2B5EF4-FFF2-40B4-BE49-F238E27FC236}">
                <a16:creationId xmlns:a16="http://schemas.microsoft.com/office/drawing/2014/main" id="{AFE2BE73-346E-5EE1-739E-2CDD76A57CF1}"/>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440738" y="6154738"/>
            <a:ext cx="487362" cy="487362"/>
          </a:xfrm>
          <a:prstGeom prst="rect">
            <a:avLst/>
          </a:prstGeom>
        </p:spPr>
      </p:pic>
    </p:spTree>
    <p:extLst>
      <p:ext uri="{BB962C8B-B14F-4D97-AF65-F5344CB8AC3E}">
        <p14:creationId xmlns:p14="http://schemas.microsoft.com/office/powerpoint/2010/main" val="1446427416"/>
      </p:ext>
    </p:extLst>
  </p:cSld>
  <p:clrMapOvr>
    <a:masterClrMapping/>
  </p:clrMapOvr>
  <mc:AlternateContent xmlns:mc="http://schemas.openxmlformats.org/markup-compatibility/2006">
    <mc:Choice xmlns:p14="http://schemas.microsoft.com/office/powerpoint/2010/main" Requires="p14">
      <p:transition spd="slow" p14:dur="2000" advTm="60865"/>
    </mc:Choice>
    <mc:Fallback>
      <p:transition spd="slow" advTm="608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924A3-1440-EE2D-BFA7-E4E87ED0695F}"/>
              </a:ext>
            </a:extLst>
          </p:cNvPr>
          <p:cNvSpPr>
            <a:spLocks noGrp="1"/>
          </p:cNvSpPr>
          <p:nvPr>
            <p:ph type="title"/>
          </p:nvPr>
        </p:nvSpPr>
        <p:spPr>
          <a:xfrm>
            <a:off x="457200" y="274638"/>
            <a:ext cx="8229600" cy="922114"/>
          </a:xfrm>
        </p:spPr>
        <p:txBody>
          <a:bodyPr/>
          <a:lstStyle/>
          <a:p>
            <a:r>
              <a:rPr lang="en-GB" sz="3600" b="1" dirty="0"/>
              <a:t>Care Plan (1/3): Lifestyle and Health </a:t>
            </a:r>
          </a:p>
        </p:txBody>
      </p:sp>
      <p:pic>
        <p:nvPicPr>
          <p:cNvPr id="7" name="Content Placeholder 6" descr="A doctor holding a clipboard&#10;&#10;AI-generated content may be incorrect.">
            <a:extLst>
              <a:ext uri="{FF2B5EF4-FFF2-40B4-BE49-F238E27FC236}">
                <a16:creationId xmlns:a16="http://schemas.microsoft.com/office/drawing/2014/main" id="{D2BE03D2-EC5A-DD6B-FDAC-4A04662F403F}"/>
              </a:ext>
            </a:extLst>
          </p:cNvPr>
          <p:cNvPicPr>
            <a:picLocks noGrp="1" noChangeAspect="1"/>
          </p:cNvPicPr>
          <p:nvPr>
            <p:ph idx="1"/>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323528" y="1700808"/>
            <a:ext cx="2808312" cy="3152973"/>
          </a:xfrm>
        </p:spPr>
      </p:pic>
      <p:sp>
        <p:nvSpPr>
          <p:cNvPr id="4" name="Date Placeholder 3">
            <a:extLst>
              <a:ext uri="{FF2B5EF4-FFF2-40B4-BE49-F238E27FC236}">
                <a16:creationId xmlns:a16="http://schemas.microsoft.com/office/drawing/2014/main" id="{9FCEB692-B9B5-A7EC-175D-C55FD2A656B5}"/>
              </a:ext>
            </a:extLst>
          </p:cNvPr>
          <p:cNvSpPr>
            <a:spLocks noGrp="1"/>
          </p:cNvSpPr>
          <p:nvPr>
            <p:ph type="dt" sz="half" idx="10"/>
          </p:nvPr>
        </p:nvSpPr>
        <p:spPr/>
        <p:txBody>
          <a:bodyPr/>
          <a:lstStyle/>
          <a:p>
            <a:pPr>
              <a:defRPr/>
            </a:pPr>
            <a:fld id="{2303D31F-598B-47EE-BA37-93F097A3D676}" type="datetime1">
              <a:rPr lang="en-GB" altLang="en-US" smtClean="0"/>
              <a:pPr>
                <a:defRPr/>
              </a:pPr>
              <a:t>13/08/2026</a:t>
            </a:fld>
            <a:endParaRPr lang="en-GB" altLang="en-US"/>
          </a:p>
        </p:txBody>
      </p:sp>
      <p:sp>
        <p:nvSpPr>
          <p:cNvPr id="5" name="Slide Number Placeholder 4">
            <a:extLst>
              <a:ext uri="{FF2B5EF4-FFF2-40B4-BE49-F238E27FC236}">
                <a16:creationId xmlns:a16="http://schemas.microsoft.com/office/drawing/2014/main" id="{4E6DEE0F-0A02-6D68-23C0-0B77EC1F3087}"/>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
        <p:nvSpPr>
          <p:cNvPr id="8" name="TextBox 7">
            <a:extLst>
              <a:ext uri="{FF2B5EF4-FFF2-40B4-BE49-F238E27FC236}">
                <a16:creationId xmlns:a16="http://schemas.microsoft.com/office/drawing/2014/main" id="{4AA81EF2-8BEC-F11E-4F57-1E2939249126}"/>
              </a:ext>
            </a:extLst>
          </p:cNvPr>
          <p:cNvSpPr txBox="1"/>
          <p:nvPr/>
        </p:nvSpPr>
        <p:spPr>
          <a:xfrm>
            <a:off x="323528" y="4853781"/>
            <a:ext cx="2808312" cy="369332"/>
          </a:xfrm>
          <a:prstGeom prst="rect">
            <a:avLst/>
          </a:prstGeom>
          <a:noFill/>
        </p:spPr>
        <p:txBody>
          <a:bodyPr wrap="square" rtlCol="0">
            <a:spAutoFit/>
          </a:bodyPr>
          <a:lstStyle/>
          <a:p>
            <a:r>
              <a:rPr lang="en-GB" sz="900">
                <a:hlinkClick r:id="rId5" tooltip="https://nurseonlineph.blogspot.com/2010/"/>
              </a:rPr>
              <a:t>This Photo</a:t>
            </a:r>
            <a:r>
              <a:rPr lang="en-GB" sz="900"/>
              <a:t> by Unknown Author is licensed under </a:t>
            </a:r>
            <a:r>
              <a:rPr lang="en-GB" sz="900">
                <a:hlinkClick r:id="rId6" tooltip="https://creativecommons.org/licenses/by-nc-nd/3.0/"/>
              </a:rPr>
              <a:t>CC BY-NC-ND</a:t>
            </a:r>
            <a:endParaRPr lang="en-GB" sz="900"/>
          </a:p>
        </p:txBody>
      </p:sp>
      <p:sp>
        <p:nvSpPr>
          <p:cNvPr id="10" name="TextBox 9">
            <a:extLst>
              <a:ext uri="{FF2B5EF4-FFF2-40B4-BE49-F238E27FC236}">
                <a16:creationId xmlns:a16="http://schemas.microsoft.com/office/drawing/2014/main" id="{864E93C3-CD0F-C394-C110-D35DB9044D60}"/>
              </a:ext>
            </a:extLst>
          </p:cNvPr>
          <p:cNvSpPr txBox="1"/>
          <p:nvPr/>
        </p:nvSpPr>
        <p:spPr>
          <a:xfrm>
            <a:off x="3563888" y="889843"/>
            <a:ext cx="5472608" cy="3970318"/>
          </a:xfrm>
          <a:prstGeom prst="rect">
            <a:avLst/>
          </a:prstGeom>
          <a:noFill/>
        </p:spPr>
        <p:txBody>
          <a:bodyPr wrap="square">
            <a:spAutoFit/>
          </a:bodyPr>
          <a:lstStyle/>
          <a:p>
            <a:pPr>
              <a:buNone/>
            </a:pPr>
            <a:r>
              <a:rPr lang="en-GB" sz="1200" b="1" dirty="0"/>
              <a:t>Diet &amp; Nutrition</a:t>
            </a:r>
          </a:p>
          <a:p>
            <a:pPr>
              <a:buNone/>
            </a:pPr>
            <a:r>
              <a:rPr lang="en-GB" sz="1200" dirty="0">
                <a:effectLst/>
              </a:rPr>
              <a:t>Healthy diet improves cancer treatment tolerance and reduces inflammation </a:t>
            </a:r>
            <a:r>
              <a:rPr lang="en-GB" sz="1200" i="1" dirty="0">
                <a:effectLst/>
              </a:rPr>
              <a:t>(World Cancer Research Fund, 2024)</a:t>
            </a:r>
            <a:endParaRPr lang="en-GB" sz="1200" dirty="0"/>
          </a:p>
          <a:p>
            <a:pPr>
              <a:buNone/>
            </a:pPr>
            <a:r>
              <a:rPr lang="en-GB" sz="1200" b="1" dirty="0"/>
              <a:t>Physical Activity</a:t>
            </a:r>
          </a:p>
          <a:p>
            <a:pPr>
              <a:buNone/>
            </a:pPr>
            <a:r>
              <a:rPr lang="en-GB" sz="1200" dirty="0">
                <a:effectLst/>
              </a:rPr>
              <a:t>Exercise reduces cancer‑related fatigue and improves emotional wellbeing </a:t>
            </a:r>
            <a:r>
              <a:rPr lang="en-GB" sz="1200" i="1" dirty="0">
                <a:effectLst/>
              </a:rPr>
              <a:t>(NICE, 2023)</a:t>
            </a:r>
            <a:endParaRPr lang="en-GB" sz="1200" dirty="0"/>
          </a:p>
          <a:p>
            <a:pPr>
              <a:buNone/>
            </a:pPr>
            <a:r>
              <a:rPr lang="en-GB" sz="1200" b="1" dirty="0"/>
              <a:t>Emotional Support</a:t>
            </a:r>
          </a:p>
          <a:p>
            <a:pPr>
              <a:buNone/>
            </a:pPr>
            <a:r>
              <a:rPr lang="en-GB" sz="1200" dirty="0">
                <a:effectLst/>
              </a:rPr>
              <a:t>Counselling and psychological support reduce anxiety and improve coping </a:t>
            </a:r>
            <a:r>
              <a:rPr lang="en-GB" sz="1200" i="1" dirty="0">
                <a:effectLst/>
              </a:rPr>
              <a:t>(Cancer Research UK, 2024)</a:t>
            </a:r>
            <a:endParaRPr lang="en-GB" sz="1200" dirty="0"/>
          </a:p>
          <a:p>
            <a:pPr>
              <a:buNone/>
            </a:pPr>
            <a:r>
              <a:rPr lang="en-GB" sz="1200" b="1" dirty="0"/>
              <a:t>Sleep &amp; Recovery</a:t>
            </a:r>
          </a:p>
          <a:p>
            <a:pPr>
              <a:buNone/>
            </a:pPr>
            <a:r>
              <a:rPr lang="en-GB" sz="1200" dirty="0">
                <a:effectLst/>
              </a:rPr>
              <a:t>Good sleep improves immune function and helps patients tolerate treatment </a:t>
            </a:r>
            <a:r>
              <a:rPr lang="en-GB" sz="1200" i="1" dirty="0">
                <a:effectLst/>
              </a:rPr>
              <a:t>(American Cancer Society, 2023)</a:t>
            </a:r>
            <a:endParaRPr lang="en-GB" sz="1200" dirty="0"/>
          </a:p>
          <a:p>
            <a:pPr>
              <a:buNone/>
            </a:pPr>
            <a:r>
              <a:rPr lang="en-GB" sz="1200" b="1" dirty="0"/>
              <a:t>Alcohol &amp; Breast Cancer</a:t>
            </a:r>
          </a:p>
          <a:p>
            <a:pPr>
              <a:buNone/>
            </a:pPr>
            <a:r>
              <a:rPr lang="en-GB" sz="1200" dirty="0">
                <a:effectLst/>
              </a:rPr>
              <a:t>Even small amounts of alcohol increase breast cancer risk </a:t>
            </a:r>
            <a:r>
              <a:rPr lang="en-GB" sz="1200" i="1" dirty="0">
                <a:effectLst/>
              </a:rPr>
              <a:t>(NHS, 2024)</a:t>
            </a:r>
            <a:r>
              <a:rPr lang="en-GB" sz="1200" b="1" dirty="0"/>
              <a:t> Financial &amp; Practical Support</a:t>
            </a:r>
          </a:p>
          <a:p>
            <a:pPr>
              <a:buNone/>
            </a:pPr>
            <a:r>
              <a:rPr lang="en-GB" sz="1200" dirty="0">
                <a:effectLst/>
              </a:rPr>
              <a:t>Financial stress can worsen treatment outcomes </a:t>
            </a:r>
            <a:r>
              <a:rPr lang="en-GB" sz="1200" i="1" dirty="0">
                <a:effectLst/>
              </a:rPr>
              <a:t>(Macmillan Cancer Support, 2023)</a:t>
            </a:r>
            <a:endParaRPr lang="en-GB" sz="1200" dirty="0"/>
          </a:p>
          <a:p>
            <a:pPr>
              <a:buNone/>
            </a:pPr>
            <a:r>
              <a:rPr lang="en-GB" sz="1200" b="1" dirty="0"/>
              <a:t>Lymphoedema Prevention</a:t>
            </a:r>
          </a:p>
          <a:p>
            <a:r>
              <a:rPr lang="en-GB" sz="1200" dirty="0">
                <a:effectLst/>
              </a:rPr>
              <a:t>Early monitoring and arm exercises reduce risk of swelling after breast cancer treatment </a:t>
            </a:r>
            <a:r>
              <a:rPr lang="en-GB" sz="1200" i="1" dirty="0">
                <a:effectLst/>
              </a:rPr>
              <a:t>(NHS, 2024)</a:t>
            </a:r>
            <a:endParaRPr lang="en-GB" sz="1200" dirty="0"/>
          </a:p>
          <a:p>
            <a:endParaRPr lang="en-GB" sz="1200" dirty="0"/>
          </a:p>
        </p:txBody>
      </p:sp>
      <p:pic>
        <p:nvPicPr>
          <p:cNvPr id="6" name="Audio 5">
            <a:extLst>
              <a:ext uri="{FF2B5EF4-FFF2-40B4-BE49-F238E27FC236}">
                <a16:creationId xmlns:a16="http://schemas.microsoft.com/office/drawing/2014/main" id="{B2B2DE71-FEB5-3E7E-5483-037849446574}"/>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440738" y="6154738"/>
            <a:ext cx="487362" cy="487362"/>
          </a:xfrm>
          <a:prstGeom prst="rect">
            <a:avLst/>
          </a:prstGeom>
        </p:spPr>
      </p:pic>
    </p:spTree>
    <p:extLst>
      <p:ext uri="{BB962C8B-B14F-4D97-AF65-F5344CB8AC3E}">
        <p14:creationId xmlns:p14="http://schemas.microsoft.com/office/powerpoint/2010/main" val="1804203998"/>
      </p:ext>
    </p:extLst>
  </p:cSld>
  <p:clrMapOvr>
    <a:masterClrMapping/>
  </p:clrMapOvr>
  <mc:AlternateContent xmlns:mc="http://schemas.openxmlformats.org/markup-compatibility/2006">
    <mc:Choice xmlns:p14="http://schemas.microsoft.com/office/powerpoint/2010/main" Requires="p14">
      <p:transition spd="slow" p14:dur="2000" advTm="66913"/>
    </mc:Choice>
    <mc:Fallback>
      <p:transition spd="slow" advTm="669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9B926-B65F-3EB5-92BB-DC40BD793F0D}"/>
              </a:ext>
            </a:extLst>
          </p:cNvPr>
          <p:cNvSpPr>
            <a:spLocks noGrp="1"/>
          </p:cNvSpPr>
          <p:nvPr>
            <p:ph type="title"/>
          </p:nvPr>
        </p:nvSpPr>
        <p:spPr>
          <a:xfrm>
            <a:off x="457200" y="274638"/>
            <a:ext cx="8229600" cy="922114"/>
          </a:xfrm>
        </p:spPr>
        <p:txBody>
          <a:bodyPr/>
          <a:lstStyle/>
          <a:p>
            <a:r>
              <a:rPr lang="en-GB" sz="3600" b="1" dirty="0"/>
              <a:t>Care Plan (2/3: everyday Routine)</a:t>
            </a:r>
          </a:p>
        </p:txBody>
      </p:sp>
      <p:graphicFrame>
        <p:nvGraphicFramePr>
          <p:cNvPr id="6" name="Content Placeholder 5">
            <a:extLst>
              <a:ext uri="{FF2B5EF4-FFF2-40B4-BE49-F238E27FC236}">
                <a16:creationId xmlns:a16="http://schemas.microsoft.com/office/drawing/2014/main" id="{026559D5-FF7E-ABF0-19FD-7A0C0AAD685D}"/>
              </a:ext>
            </a:extLst>
          </p:cNvPr>
          <p:cNvGraphicFramePr>
            <a:graphicFrameLocks noGrp="1"/>
          </p:cNvGraphicFramePr>
          <p:nvPr>
            <p:ph idx="1"/>
            <p:extLst>
              <p:ext uri="{D42A27DB-BD31-4B8C-83A1-F6EECF244321}">
                <p14:modId xmlns:p14="http://schemas.microsoft.com/office/powerpoint/2010/main" val="3764529558"/>
              </p:ext>
            </p:extLst>
          </p:nvPr>
        </p:nvGraphicFramePr>
        <p:xfrm>
          <a:off x="1043608" y="1470588"/>
          <a:ext cx="6912944" cy="4128819"/>
        </p:xfrm>
        <a:graphic>
          <a:graphicData uri="http://schemas.openxmlformats.org/drawingml/2006/table">
            <a:tbl>
              <a:tblPr/>
              <a:tblGrid>
                <a:gridCol w="1728236">
                  <a:extLst>
                    <a:ext uri="{9D8B030D-6E8A-4147-A177-3AD203B41FA5}">
                      <a16:colId xmlns:a16="http://schemas.microsoft.com/office/drawing/2014/main" val="2979127446"/>
                    </a:ext>
                  </a:extLst>
                </a:gridCol>
                <a:gridCol w="1728236">
                  <a:extLst>
                    <a:ext uri="{9D8B030D-6E8A-4147-A177-3AD203B41FA5}">
                      <a16:colId xmlns:a16="http://schemas.microsoft.com/office/drawing/2014/main" val="4011912637"/>
                    </a:ext>
                  </a:extLst>
                </a:gridCol>
                <a:gridCol w="1728236">
                  <a:extLst>
                    <a:ext uri="{9D8B030D-6E8A-4147-A177-3AD203B41FA5}">
                      <a16:colId xmlns:a16="http://schemas.microsoft.com/office/drawing/2014/main" val="2149528295"/>
                    </a:ext>
                  </a:extLst>
                </a:gridCol>
                <a:gridCol w="1728236">
                  <a:extLst>
                    <a:ext uri="{9D8B030D-6E8A-4147-A177-3AD203B41FA5}">
                      <a16:colId xmlns:a16="http://schemas.microsoft.com/office/drawing/2014/main" val="3232979039"/>
                    </a:ext>
                  </a:extLst>
                </a:gridCol>
              </a:tblGrid>
              <a:tr h="274145">
                <a:tc>
                  <a:txBody>
                    <a:bodyPr/>
                    <a:lstStyle/>
                    <a:p>
                      <a:r>
                        <a:rPr lang="en-GB" sz="1200" b="1">
                          <a:latin typeface="Arial" panose="020B0604020202020204" pitchFamily="34" charset="0"/>
                          <a:cs typeface="Arial" panose="020B0604020202020204" pitchFamily="34" charset="0"/>
                        </a:rPr>
                        <a:t>Time of Day</a:t>
                      </a:r>
                      <a:endParaRPr lang="en-GB" sz="1200">
                        <a:latin typeface="Arial" panose="020B0604020202020204" pitchFamily="34" charset="0"/>
                        <a:cs typeface="Arial" panose="020B0604020202020204" pitchFamily="34" charset="0"/>
                      </a:endParaRPr>
                    </a:p>
                  </a:txBody>
                  <a:tcPr marL="39164" marR="39164" marT="19582" marB="19582" anchor="ctr">
                    <a:lnL>
                      <a:noFill/>
                    </a:lnL>
                    <a:lnR>
                      <a:noFill/>
                    </a:lnR>
                    <a:lnT>
                      <a:noFill/>
                    </a:lnT>
                    <a:lnB>
                      <a:noFill/>
                    </a:lnB>
                    <a:noFill/>
                  </a:tcPr>
                </a:tc>
                <a:tc>
                  <a:txBody>
                    <a:bodyPr/>
                    <a:lstStyle/>
                    <a:p>
                      <a:r>
                        <a:rPr lang="en-GB" sz="1200" b="1">
                          <a:latin typeface="Arial" panose="020B0604020202020204" pitchFamily="34" charset="0"/>
                          <a:cs typeface="Arial" panose="020B0604020202020204" pitchFamily="34" charset="0"/>
                        </a:rPr>
                        <a:t>Daily Activities</a:t>
                      </a:r>
                      <a:endParaRPr lang="en-GB" sz="1200">
                        <a:latin typeface="Arial" panose="020B0604020202020204" pitchFamily="34" charset="0"/>
                        <a:cs typeface="Arial" panose="020B0604020202020204" pitchFamily="34" charset="0"/>
                      </a:endParaRPr>
                    </a:p>
                  </a:txBody>
                  <a:tcPr marL="39164" marR="39164" marT="19582" marB="19582" anchor="ctr">
                    <a:lnL>
                      <a:noFill/>
                    </a:lnL>
                    <a:lnR>
                      <a:noFill/>
                    </a:lnR>
                    <a:lnT>
                      <a:noFill/>
                    </a:lnT>
                    <a:lnB>
                      <a:noFill/>
                    </a:lnB>
                    <a:noFill/>
                  </a:tcPr>
                </a:tc>
                <a:tc>
                  <a:txBody>
                    <a:bodyPr/>
                    <a:lstStyle/>
                    <a:p>
                      <a:r>
                        <a:rPr lang="en-GB" sz="1200" b="1">
                          <a:latin typeface="Arial" panose="020B0604020202020204" pitchFamily="34" charset="0"/>
                          <a:cs typeface="Arial" panose="020B0604020202020204" pitchFamily="34" charset="0"/>
                        </a:rPr>
                        <a:t>Impact of Breast Cancer</a:t>
                      </a:r>
                      <a:endParaRPr lang="en-GB" sz="1200">
                        <a:latin typeface="Arial" panose="020B0604020202020204" pitchFamily="34" charset="0"/>
                        <a:cs typeface="Arial" panose="020B0604020202020204" pitchFamily="34" charset="0"/>
                      </a:endParaRPr>
                    </a:p>
                  </a:txBody>
                  <a:tcPr marL="39164" marR="39164" marT="19582" marB="19582" anchor="ctr">
                    <a:lnL>
                      <a:noFill/>
                    </a:lnL>
                    <a:lnR>
                      <a:noFill/>
                    </a:lnR>
                    <a:lnT>
                      <a:noFill/>
                    </a:lnT>
                    <a:lnB>
                      <a:noFill/>
                    </a:lnB>
                    <a:noFill/>
                  </a:tcPr>
                </a:tc>
                <a:tc>
                  <a:txBody>
                    <a:bodyPr/>
                    <a:lstStyle/>
                    <a:p>
                      <a:r>
                        <a:rPr lang="en-GB" sz="1200" b="1" dirty="0">
                          <a:latin typeface="Arial" panose="020B0604020202020204" pitchFamily="34" charset="0"/>
                          <a:cs typeface="Arial" panose="020B0604020202020204" pitchFamily="34" charset="0"/>
                        </a:rPr>
                        <a:t>Support Needed</a:t>
                      </a:r>
                      <a:endParaRPr lang="en-GB" sz="1200" dirty="0">
                        <a:latin typeface="Arial" panose="020B0604020202020204" pitchFamily="34" charset="0"/>
                        <a:cs typeface="Arial" panose="020B0604020202020204" pitchFamily="34" charset="0"/>
                      </a:endParaRPr>
                    </a:p>
                  </a:txBody>
                  <a:tcPr marL="39164" marR="39164" marT="19582" marB="19582" anchor="ctr">
                    <a:lnL>
                      <a:noFill/>
                    </a:lnL>
                    <a:lnR>
                      <a:noFill/>
                    </a:lnR>
                    <a:lnT>
                      <a:noFill/>
                    </a:lnT>
                    <a:lnB>
                      <a:noFill/>
                    </a:lnB>
                    <a:noFill/>
                  </a:tcPr>
                </a:tc>
                <a:extLst>
                  <a:ext uri="{0D108BD9-81ED-4DB2-BD59-A6C34878D82A}">
                    <a16:rowId xmlns:a16="http://schemas.microsoft.com/office/drawing/2014/main" val="2734088535"/>
                  </a:ext>
                </a:extLst>
              </a:tr>
              <a:tr h="626618">
                <a:tc>
                  <a:txBody>
                    <a:bodyPr/>
                    <a:lstStyle/>
                    <a:p>
                      <a:r>
                        <a:rPr lang="en-GB" sz="1100" b="1" dirty="0">
                          <a:latin typeface="Arial" panose="020B0604020202020204" pitchFamily="34" charset="0"/>
                          <a:cs typeface="Arial" panose="020B0604020202020204" pitchFamily="34" charset="0"/>
                        </a:rPr>
                        <a:t>6:00–8:00</a:t>
                      </a:r>
                      <a:endParaRPr lang="en-GB" sz="1100" dirty="0">
                        <a:latin typeface="Arial" panose="020B0604020202020204" pitchFamily="34" charset="0"/>
                        <a:cs typeface="Arial" panose="020B0604020202020204" pitchFamily="34" charset="0"/>
                      </a:endParaRPr>
                    </a:p>
                  </a:txBody>
                  <a:tcPr marL="39164" marR="39164" marT="19582" marB="19582" anchor="ctr">
                    <a:lnL>
                      <a:noFill/>
                    </a:lnL>
                    <a:lnR>
                      <a:noFill/>
                    </a:lnR>
                    <a:lnT>
                      <a:noFill/>
                    </a:lnT>
                    <a:lnB>
                      <a:noFill/>
                    </a:lnB>
                    <a:noFill/>
                  </a:tcPr>
                </a:tc>
                <a:tc>
                  <a:txBody>
                    <a:bodyPr/>
                    <a:lstStyle/>
                    <a:p>
                      <a:r>
                        <a:rPr lang="en-GB" sz="1100">
                          <a:latin typeface="Arial" panose="020B0604020202020204" pitchFamily="34" charset="0"/>
                          <a:cs typeface="Arial" panose="020B0604020202020204" pitchFamily="34" charset="0"/>
                        </a:rPr>
                        <a:t>Wakes up, morning medication, prepares child for school</a:t>
                      </a:r>
                    </a:p>
                  </a:txBody>
                  <a:tcPr marL="39164" marR="39164" marT="19582" marB="19582" anchor="ctr">
                    <a:lnL>
                      <a:noFill/>
                    </a:lnL>
                    <a:lnR>
                      <a:noFill/>
                    </a:lnR>
                    <a:lnT>
                      <a:noFill/>
                    </a:lnT>
                    <a:lnB>
                      <a:noFill/>
                    </a:lnB>
                    <a:noFill/>
                  </a:tcPr>
                </a:tc>
                <a:tc>
                  <a:txBody>
                    <a:bodyPr/>
                    <a:lstStyle/>
                    <a:p>
                      <a:r>
                        <a:rPr lang="en-GB" sz="1100">
                          <a:latin typeface="Arial" panose="020B0604020202020204" pitchFamily="34" charset="0"/>
                          <a:cs typeface="Arial" panose="020B0604020202020204" pitchFamily="34" charset="0"/>
                        </a:rPr>
                        <a:t>Morning fatigue, breast pain, low appetite</a:t>
                      </a:r>
                    </a:p>
                  </a:txBody>
                  <a:tcPr marL="39164" marR="39164" marT="19582" marB="19582" anchor="ctr">
                    <a:lnL>
                      <a:noFill/>
                    </a:lnL>
                    <a:lnR>
                      <a:noFill/>
                    </a:lnR>
                    <a:lnT>
                      <a:noFill/>
                    </a:lnT>
                    <a:lnB>
                      <a:noFill/>
                    </a:lnB>
                    <a:noFill/>
                  </a:tcPr>
                </a:tc>
                <a:tc>
                  <a:txBody>
                    <a:bodyPr/>
                    <a:lstStyle/>
                    <a:p>
                      <a:r>
                        <a:rPr lang="en-GB" sz="1100">
                          <a:latin typeface="Arial" panose="020B0604020202020204" pitchFamily="34" charset="0"/>
                          <a:cs typeface="Arial" panose="020B0604020202020204" pitchFamily="34" charset="0"/>
                        </a:rPr>
                        <a:t>Pain relief, simple breakfast plan, childcare support</a:t>
                      </a:r>
                    </a:p>
                  </a:txBody>
                  <a:tcPr marL="39164" marR="39164" marT="19582" marB="19582" anchor="ctr">
                    <a:lnL>
                      <a:noFill/>
                    </a:lnL>
                    <a:lnR>
                      <a:noFill/>
                    </a:lnR>
                    <a:lnT>
                      <a:noFill/>
                    </a:lnT>
                    <a:lnB>
                      <a:noFill/>
                    </a:lnB>
                    <a:noFill/>
                  </a:tcPr>
                </a:tc>
                <a:extLst>
                  <a:ext uri="{0D108BD9-81ED-4DB2-BD59-A6C34878D82A}">
                    <a16:rowId xmlns:a16="http://schemas.microsoft.com/office/drawing/2014/main" val="2280926658"/>
                  </a:ext>
                </a:extLst>
              </a:tr>
              <a:tr h="509127">
                <a:tc>
                  <a:txBody>
                    <a:bodyPr/>
                    <a:lstStyle/>
                    <a:p>
                      <a:r>
                        <a:rPr lang="en-GB" sz="1100" b="1" dirty="0">
                          <a:latin typeface="Arial" panose="020B0604020202020204" pitchFamily="34" charset="0"/>
                          <a:cs typeface="Arial" panose="020B0604020202020204" pitchFamily="34" charset="0"/>
                        </a:rPr>
                        <a:t>8:30–12:00</a:t>
                      </a:r>
                      <a:endParaRPr lang="en-GB" sz="1100" dirty="0">
                        <a:latin typeface="Arial" panose="020B0604020202020204" pitchFamily="34" charset="0"/>
                        <a:cs typeface="Arial" panose="020B0604020202020204" pitchFamily="34" charset="0"/>
                      </a:endParaRPr>
                    </a:p>
                  </a:txBody>
                  <a:tcPr marL="39164" marR="39164" marT="19582" marB="19582" anchor="ctr">
                    <a:lnL>
                      <a:noFill/>
                    </a:lnL>
                    <a:lnR>
                      <a:noFill/>
                    </a:lnR>
                    <a:lnT>
                      <a:noFill/>
                    </a:lnT>
                    <a:lnB>
                      <a:noFill/>
                    </a:lnB>
                    <a:noFill/>
                  </a:tcPr>
                </a:tc>
                <a:tc>
                  <a:txBody>
                    <a:bodyPr/>
                    <a:lstStyle/>
                    <a:p>
                      <a:r>
                        <a:rPr lang="en-GB" sz="1100" dirty="0">
                          <a:latin typeface="Arial" panose="020B0604020202020204" pitchFamily="34" charset="0"/>
                          <a:cs typeface="Arial" panose="020B0604020202020204" pitchFamily="34" charset="0"/>
                        </a:rPr>
                        <a:t>Bus‑driving shift, long sitting periods</a:t>
                      </a:r>
                    </a:p>
                  </a:txBody>
                  <a:tcPr marL="39164" marR="39164" marT="19582" marB="19582" anchor="ctr">
                    <a:lnL>
                      <a:noFill/>
                    </a:lnL>
                    <a:lnR>
                      <a:noFill/>
                    </a:lnR>
                    <a:lnT>
                      <a:noFill/>
                    </a:lnT>
                    <a:lnB>
                      <a:noFill/>
                    </a:lnB>
                    <a:noFill/>
                  </a:tcPr>
                </a:tc>
                <a:tc>
                  <a:txBody>
                    <a:bodyPr/>
                    <a:lstStyle/>
                    <a:p>
                      <a:r>
                        <a:rPr lang="en-GB" sz="1100" dirty="0">
                          <a:latin typeface="Arial" panose="020B0604020202020204" pitchFamily="34" charset="0"/>
                          <a:cs typeface="Arial" panose="020B0604020202020204" pitchFamily="34" charset="0"/>
                        </a:rPr>
                        <a:t>Fatigue increases, stiffness, reduced concentration</a:t>
                      </a:r>
                    </a:p>
                  </a:txBody>
                  <a:tcPr marL="39164" marR="39164" marT="19582" marB="19582" anchor="ctr">
                    <a:lnL>
                      <a:noFill/>
                    </a:lnL>
                    <a:lnR>
                      <a:noFill/>
                    </a:lnR>
                    <a:lnT>
                      <a:noFill/>
                    </a:lnT>
                    <a:lnB>
                      <a:noFill/>
                    </a:lnB>
                    <a:noFill/>
                  </a:tcPr>
                </a:tc>
                <a:tc>
                  <a:txBody>
                    <a:bodyPr/>
                    <a:lstStyle/>
                    <a:p>
                      <a:r>
                        <a:rPr lang="en-GB" sz="1100">
                          <a:latin typeface="Arial" panose="020B0604020202020204" pitchFamily="34" charset="0"/>
                          <a:cs typeface="Arial" panose="020B0604020202020204" pitchFamily="34" charset="0"/>
                        </a:rPr>
                        <a:t>Gentle stretching, hydration reminders </a:t>
                      </a:r>
                      <a:r>
                        <a:rPr lang="en-GB" sz="1100" i="1">
                          <a:latin typeface="Arial" panose="020B0604020202020204" pitchFamily="34" charset="0"/>
                          <a:cs typeface="Arial" panose="020B0604020202020204" pitchFamily="34" charset="0"/>
                        </a:rPr>
                        <a:t>(NICE, 2023)</a:t>
                      </a:r>
                      <a:endParaRPr lang="en-GB" sz="1100">
                        <a:latin typeface="Arial" panose="020B0604020202020204" pitchFamily="34" charset="0"/>
                        <a:cs typeface="Arial" panose="020B0604020202020204" pitchFamily="34" charset="0"/>
                      </a:endParaRPr>
                    </a:p>
                  </a:txBody>
                  <a:tcPr marL="39164" marR="39164" marT="19582" marB="19582" anchor="ctr">
                    <a:lnL>
                      <a:noFill/>
                    </a:lnL>
                    <a:lnR>
                      <a:noFill/>
                    </a:lnR>
                    <a:lnT>
                      <a:noFill/>
                    </a:lnT>
                    <a:lnB>
                      <a:noFill/>
                    </a:lnB>
                    <a:noFill/>
                  </a:tcPr>
                </a:tc>
                <a:extLst>
                  <a:ext uri="{0D108BD9-81ED-4DB2-BD59-A6C34878D82A}">
                    <a16:rowId xmlns:a16="http://schemas.microsoft.com/office/drawing/2014/main" val="2698046876"/>
                  </a:ext>
                </a:extLst>
              </a:tr>
              <a:tr h="509127">
                <a:tc>
                  <a:txBody>
                    <a:bodyPr/>
                    <a:lstStyle/>
                    <a:p>
                      <a:r>
                        <a:rPr lang="en-GB" sz="1100" b="1">
                          <a:latin typeface="Arial" panose="020B0604020202020204" pitchFamily="34" charset="0"/>
                          <a:cs typeface="Arial" panose="020B0604020202020204" pitchFamily="34" charset="0"/>
                        </a:rPr>
                        <a:t>12:00–15:00</a:t>
                      </a:r>
                      <a:endParaRPr lang="en-GB" sz="1100">
                        <a:latin typeface="Arial" panose="020B0604020202020204" pitchFamily="34" charset="0"/>
                        <a:cs typeface="Arial" panose="020B0604020202020204" pitchFamily="34" charset="0"/>
                      </a:endParaRPr>
                    </a:p>
                  </a:txBody>
                  <a:tcPr marL="39164" marR="39164" marT="19582" marB="19582" anchor="ctr">
                    <a:lnL>
                      <a:noFill/>
                    </a:lnL>
                    <a:lnR>
                      <a:noFill/>
                    </a:lnR>
                    <a:lnT>
                      <a:noFill/>
                    </a:lnT>
                    <a:lnB>
                      <a:noFill/>
                    </a:lnB>
                    <a:noFill/>
                  </a:tcPr>
                </a:tc>
                <a:tc>
                  <a:txBody>
                    <a:bodyPr/>
                    <a:lstStyle/>
                    <a:p>
                      <a:r>
                        <a:rPr lang="en-GB" sz="1100">
                          <a:latin typeface="Arial" panose="020B0604020202020204" pitchFamily="34" charset="0"/>
                          <a:cs typeface="Arial" panose="020B0604020202020204" pitchFamily="34" charset="0"/>
                        </a:rPr>
                        <a:t>Short break, continues work</a:t>
                      </a:r>
                    </a:p>
                  </a:txBody>
                  <a:tcPr marL="39164" marR="39164" marT="19582" marB="19582" anchor="ctr">
                    <a:lnL>
                      <a:noFill/>
                    </a:lnL>
                    <a:lnR>
                      <a:noFill/>
                    </a:lnR>
                    <a:lnT>
                      <a:noFill/>
                    </a:lnT>
                    <a:lnB>
                      <a:noFill/>
                    </a:lnB>
                    <a:noFill/>
                  </a:tcPr>
                </a:tc>
                <a:tc>
                  <a:txBody>
                    <a:bodyPr/>
                    <a:lstStyle/>
                    <a:p>
                      <a:r>
                        <a:rPr lang="en-GB" sz="1100" dirty="0">
                          <a:latin typeface="Arial" panose="020B0604020202020204" pitchFamily="34" charset="0"/>
                          <a:cs typeface="Arial" panose="020B0604020202020204" pitchFamily="34" charset="0"/>
                        </a:rPr>
                        <a:t>Nausea or tiredness after treatment</a:t>
                      </a:r>
                    </a:p>
                  </a:txBody>
                  <a:tcPr marL="39164" marR="39164" marT="19582" marB="19582" anchor="ctr">
                    <a:lnL>
                      <a:noFill/>
                    </a:lnL>
                    <a:lnR>
                      <a:noFill/>
                    </a:lnR>
                    <a:lnT>
                      <a:noFill/>
                    </a:lnT>
                    <a:lnB>
                      <a:noFill/>
                    </a:lnB>
                    <a:noFill/>
                  </a:tcPr>
                </a:tc>
                <a:tc>
                  <a:txBody>
                    <a:bodyPr/>
                    <a:lstStyle/>
                    <a:p>
                      <a:r>
                        <a:rPr lang="en-GB" sz="1100" dirty="0">
                          <a:latin typeface="Arial" panose="020B0604020202020204" pitchFamily="34" charset="0"/>
                          <a:cs typeface="Arial" panose="020B0604020202020204" pitchFamily="34" charset="0"/>
                        </a:rPr>
                        <a:t>Anti‑nausea medication, flexible break times</a:t>
                      </a:r>
                    </a:p>
                  </a:txBody>
                  <a:tcPr marL="39164" marR="39164" marT="19582" marB="19582" anchor="ctr">
                    <a:lnL>
                      <a:noFill/>
                    </a:lnL>
                    <a:lnR>
                      <a:noFill/>
                    </a:lnR>
                    <a:lnT>
                      <a:noFill/>
                    </a:lnT>
                    <a:lnB>
                      <a:noFill/>
                    </a:lnB>
                    <a:noFill/>
                  </a:tcPr>
                </a:tc>
                <a:extLst>
                  <a:ext uri="{0D108BD9-81ED-4DB2-BD59-A6C34878D82A}">
                    <a16:rowId xmlns:a16="http://schemas.microsoft.com/office/drawing/2014/main" val="2372605493"/>
                  </a:ext>
                </a:extLst>
              </a:tr>
              <a:tr h="626618">
                <a:tc>
                  <a:txBody>
                    <a:bodyPr/>
                    <a:lstStyle/>
                    <a:p>
                      <a:r>
                        <a:rPr lang="en-GB" sz="1100" b="1">
                          <a:latin typeface="Arial" panose="020B0604020202020204" pitchFamily="34" charset="0"/>
                          <a:cs typeface="Arial" panose="020B0604020202020204" pitchFamily="34" charset="0"/>
                        </a:rPr>
                        <a:t>15:00–17:00</a:t>
                      </a:r>
                      <a:endParaRPr lang="en-GB" sz="1100">
                        <a:latin typeface="Arial" panose="020B0604020202020204" pitchFamily="34" charset="0"/>
                        <a:cs typeface="Arial" panose="020B0604020202020204" pitchFamily="34" charset="0"/>
                      </a:endParaRPr>
                    </a:p>
                  </a:txBody>
                  <a:tcPr marL="39164" marR="39164" marT="19582" marB="19582" anchor="ctr">
                    <a:lnL>
                      <a:noFill/>
                    </a:lnL>
                    <a:lnR>
                      <a:noFill/>
                    </a:lnR>
                    <a:lnT>
                      <a:noFill/>
                    </a:lnT>
                    <a:lnB>
                      <a:noFill/>
                    </a:lnB>
                    <a:noFill/>
                  </a:tcPr>
                </a:tc>
                <a:tc>
                  <a:txBody>
                    <a:bodyPr/>
                    <a:lstStyle/>
                    <a:p>
                      <a:r>
                        <a:rPr lang="en-GB" sz="1100">
                          <a:latin typeface="Arial" panose="020B0604020202020204" pitchFamily="34" charset="0"/>
                          <a:cs typeface="Arial" panose="020B0604020202020204" pitchFamily="34" charset="0"/>
                        </a:rPr>
                        <a:t>School pick‑up, rests at home</a:t>
                      </a:r>
                    </a:p>
                  </a:txBody>
                  <a:tcPr marL="39164" marR="39164" marT="19582" marB="19582" anchor="ctr">
                    <a:lnL>
                      <a:noFill/>
                    </a:lnL>
                    <a:lnR>
                      <a:noFill/>
                    </a:lnR>
                    <a:lnT>
                      <a:noFill/>
                    </a:lnT>
                    <a:lnB>
                      <a:noFill/>
                    </a:lnB>
                    <a:noFill/>
                  </a:tcPr>
                </a:tc>
                <a:tc>
                  <a:txBody>
                    <a:bodyPr/>
                    <a:lstStyle/>
                    <a:p>
                      <a:r>
                        <a:rPr lang="en-GB" sz="1100">
                          <a:latin typeface="Arial" panose="020B0604020202020204" pitchFamily="34" charset="0"/>
                          <a:cs typeface="Arial" panose="020B0604020202020204" pitchFamily="34" charset="0"/>
                        </a:rPr>
                        <a:t>Low energy, emotional stress</a:t>
                      </a:r>
                    </a:p>
                  </a:txBody>
                  <a:tcPr marL="39164" marR="39164" marT="19582" marB="19582" anchor="ctr">
                    <a:lnL>
                      <a:noFill/>
                    </a:lnL>
                    <a:lnR>
                      <a:noFill/>
                    </a:lnR>
                    <a:lnT>
                      <a:noFill/>
                    </a:lnT>
                    <a:lnB>
                      <a:noFill/>
                    </a:lnB>
                    <a:noFill/>
                  </a:tcPr>
                </a:tc>
                <a:tc>
                  <a:txBody>
                    <a:bodyPr/>
                    <a:lstStyle/>
                    <a:p>
                      <a:r>
                        <a:rPr lang="en-GB" sz="1100" dirty="0">
                          <a:latin typeface="Arial" panose="020B0604020202020204" pitchFamily="34" charset="0"/>
                          <a:cs typeface="Arial" panose="020B0604020202020204" pitchFamily="34" charset="0"/>
                        </a:rPr>
                        <a:t>Social worker support for childcare </a:t>
                      </a:r>
                      <a:r>
                        <a:rPr lang="en-GB" sz="1100" i="1" dirty="0">
                          <a:latin typeface="Arial" panose="020B0604020202020204" pitchFamily="34" charset="0"/>
                          <a:cs typeface="Arial" panose="020B0604020202020204" pitchFamily="34" charset="0"/>
                        </a:rPr>
                        <a:t>(Macmillan Cancer Support, 2023)</a:t>
                      </a:r>
                      <a:endParaRPr lang="en-GB" sz="1100" dirty="0">
                        <a:latin typeface="Arial" panose="020B0604020202020204" pitchFamily="34" charset="0"/>
                        <a:cs typeface="Arial" panose="020B0604020202020204" pitchFamily="34" charset="0"/>
                      </a:endParaRPr>
                    </a:p>
                  </a:txBody>
                  <a:tcPr marL="39164" marR="39164" marT="19582" marB="19582" anchor="ctr">
                    <a:lnL>
                      <a:noFill/>
                    </a:lnL>
                    <a:lnR>
                      <a:noFill/>
                    </a:lnR>
                    <a:lnT>
                      <a:noFill/>
                    </a:lnT>
                    <a:lnB>
                      <a:noFill/>
                    </a:lnB>
                    <a:noFill/>
                  </a:tcPr>
                </a:tc>
                <a:extLst>
                  <a:ext uri="{0D108BD9-81ED-4DB2-BD59-A6C34878D82A}">
                    <a16:rowId xmlns:a16="http://schemas.microsoft.com/office/drawing/2014/main" val="4155163101"/>
                  </a:ext>
                </a:extLst>
              </a:tr>
              <a:tr h="861600">
                <a:tc>
                  <a:txBody>
                    <a:bodyPr/>
                    <a:lstStyle/>
                    <a:p>
                      <a:r>
                        <a:rPr lang="en-GB" sz="1100" b="1">
                          <a:latin typeface="Arial" panose="020B0604020202020204" pitchFamily="34" charset="0"/>
                          <a:cs typeface="Arial" panose="020B0604020202020204" pitchFamily="34" charset="0"/>
                        </a:rPr>
                        <a:t>17:00–21:00</a:t>
                      </a:r>
                      <a:endParaRPr lang="en-GB" sz="1100">
                        <a:latin typeface="Arial" panose="020B0604020202020204" pitchFamily="34" charset="0"/>
                        <a:cs typeface="Arial" panose="020B0604020202020204" pitchFamily="34" charset="0"/>
                      </a:endParaRPr>
                    </a:p>
                  </a:txBody>
                  <a:tcPr marL="39164" marR="39164" marT="19582" marB="19582" anchor="ctr">
                    <a:lnL>
                      <a:noFill/>
                    </a:lnL>
                    <a:lnR>
                      <a:noFill/>
                    </a:lnR>
                    <a:lnT>
                      <a:noFill/>
                    </a:lnT>
                    <a:lnB>
                      <a:noFill/>
                    </a:lnB>
                    <a:noFill/>
                  </a:tcPr>
                </a:tc>
                <a:tc>
                  <a:txBody>
                    <a:bodyPr/>
                    <a:lstStyle/>
                    <a:p>
                      <a:r>
                        <a:rPr lang="en-GB" sz="1100">
                          <a:latin typeface="Arial" panose="020B0604020202020204" pitchFamily="34" charset="0"/>
                          <a:cs typeface="Arial" panose="020B0604020202020204" pitchFamily="34" charset="0"/>
                        </a:rPr>
                        <a:t>Dinner, homework, evening medication</a:t>
                      </a:r>
                    </a:p>
                  </a:txBody>
                  <a:tcPr marL="39164" marR="39164" marT="19582" marB="19582" anchor="ctr">
                    <a:lnL>
                      <a:noFill/>
                    </a:lnL>
                    <a:lnR>
                      <a:noFill/>
                    </a:lnR>
                    <a:lnT>
                      <a:noFill/>
                    </a:lnT>
                    <a:lnB>
                      <a:noFill/>
                    </a:lnB>
                    <a:noFill/>
                  </a:tcPr>
                </a:tc>
                <a:tc>
                  <a:txBody>
                    <a:bodyPr/>
                    <a:lstStyle/>
                    <a:p>
                      <a:r>
                        <a:rPr lang="en-GB" sz="1100">
                          <a:latin typeface="Arial" panose="020B0604020202020204" pitchFamily="34" charset="0"/>
                          <a:cs typeface="Arial" panose="020B0604020202020204" pitchFamily="34" charset="0"/>
                        </a:rPr>
                        <a:t>Pain, anxiety, difficulty lifting child</a:t>
                      </a:r>
                    </a:p>
                  </a:txBody>
                  <a:tcPr marL="39164" marR="39164" marT="19582" marB="19582" anchor="ctr">
                    <a:lnL>
                      <a:noFill/>
                    </a:lnL>
                    <a:lnR>
                      <a:noFill/>
                    </a:lnR>
                    <a:lnT>
                      <a:noFill/>
                    </a:lnT>
                    <a:lnB>
                      <a:noFill/>
                    </a:lnB>
                    <a:noFill/>
                  </a:tcPr>
                </a:tc>
                <a:tc>
                  <a:txBody>
                    <a:bodyPr/>
                    <a:lstStyle/>
                    <a:p>
                      <a:r>
                        <a:rPr lang="en-GB" sz="1100" dirty="0">
                          <a:latin typeface="Arial" panose="020B0604020202020204" pitchFamily="34" charset="0"/>
                          <a:cs typeface="Arial" panose="020B0604020202020204" pitchFamily="34" charset="0"/>
                        </a:rPr>
                        <a:t>Counselling </a:t>
                      </a:r>
                      <a:r>
                        <a:rPr lang="en-GB" sz="1100" i="1" dirty="0">
                          <a:latin typeface="Arial" panose="020B0604020202020204" pitchFamily="34" charset="0"/>
                          <a:cs typeface="Arial" panose="020B0604020202020204" pitchFamily="34" charset="0"/>
                        </a:rPr>
                        <a:t>(Cancer Research UK, 2024)</a:t>
                      </a:r>
                      <a:r>
                        <a:rPr lang="en-GB" sz="1100" dirty="0">
                          <a:latin typeface="Arial" panose="020B0604020202020204" pitchFamily="34" charset="0"/>
                          <a:cs typeface="Arial" panose="020B0604020202020204" pitchFamily="34" charset="0"/>
                        </a:rPr>
                        <a:t>, healthy meal planning </a:t>
                      </a:r>
                      <a:r>
                        <a:rPr lang="en-GB" sz="1100" i="1" dirty="0">
                          <a:latin typeface="Arial" panose="020B0604020202020204" pitchFamily="34" charset="0"/>
                          <a:cs typeface="Arial" panose="020B0604020202020204" pitchFamily="34" charset="0"/>
                        </a:rPr>
                        <a:t>(World Cancer Research Fund, 2024)</a:t>
                      </a:r>
                      <a:endParaRPr lang="en-GB" sz="1100" dirty="0">
                        <a:latin typeface="Arial" panose="020B0604020202020204" pitchFamily="34" charset="0"/>
                        <a:cs typeface="Arial" panose="020B0604020202020204" pitchFamily="34" charset="0"/>
                      </a:endParaRPr>
                    </a:p>
                  </a:txBody>
                  <a:tcPr marL="39164" marR="39164" marT="19582" marB="19582" anchor="ctr">
                    <a:lnL>
                      <a:noFill/>
                    </a:lnL>
                    <a:lnR>
                      <a:noFill/>
                    </a:lnR>
                    <a:lnT>
                      <a:noFill/>
                    </a:lnT>
                    <a:lnB>
                      <a:noFill/>
                    </a:lnB>
                    <a:noFill/>
                  </a:tcPr>
                </a:tc>
                <a:extLst>
                  <a:ext uri="{0D108BD9-81ED-4DB2-BD59-A6C34878D82A}">
                    <a16:rowId xmlns:a16="http://schemas.microsoft.com/office/drawing/2014/main" val="3116529142"/>
                  </a:ext>
                </a:extLst>
              </a:tr>
              <a:tr h="509127">
                <a:tc>
                  <a:txBody>
                    <a:bodyPr/>
                    <a:lstStyle/>
                    <a:p>
                      <a:r>
                        <a:rPr lang="en-GB" sz="1100" b="1">
                          <a:latin typeface="Arial" panose="020B0604020202020204" pitchFamily="34" charset="0"/>
                          <a:cs typeface="Arial" panose="020B0604020202020204" pitchFamily="34" charset="0"/>
                        </a:rPr>
                        <a:t>21:00–23:00</a:t>
                      </a:r>
                      <a:endParaRPr lang="en-GB" sz="1100">
                        <a:latin typeface="Arial" panose="020B0604020202020204" pitchFamily="34" charset="0"/>
                        <a:cs typeface="Arial" panose="020B0604020202020204" pitchFamily="34" charset="0"/>
                      </a:endParaRPr>
                    </a:p>
                  </a:txBody>
                  <a:tcPr marL="39164" marR="39164" marT="19582" marB="19582" anchor="ctr">
                    <a:lnL>
                      <a:noFill/>
                    </a:lnL>
                    <a:lnR>
                      <a:noFill/>
                    </a:lnR>
                    <a:lnT>
                      <a:noFill/>
                    </a:lnT>
                    <a:lnB>
                      <a:noFill/>
                    </a:lnB>
                    <a:noFill/>
                  </a:tcPr>
                </a:tc>
                <a:tc>
                  <a:txBody>
                    <a:bodyPr/>
                    <a:lstStyle/>
                    <a:p>
                      <a:r>
                        <a:rPr lang="en-GB" sz="1100">
                          <a:latin typeface="Arial" panose="020B0604020202020204" pitchFamily="34" charset="0"/>
                          <a:cs typeface="Arial" panose="020B0604020202020204" pitchFamily="34" charset="0"/>
                        </a:rPr>
                        <a:t>Sleep routine</a:t>
                      </a:r>
                    </a:p>
                  </a:txBody>
                  <a:tcPr marL="39164" marR="39164" marT="19582" marB="19582" anchor="ctr">
                    <a:lnL>
                      <a:noFill/>
                    </a:lnL>
                    <a:lnR>
                      <a:noFill/>
                    </a:lnR>
                    <a:lnT>
                      <a:noFill/>
                    </a:lnT>
                    <a:lnB>
                      <a:noFill/>
                    </a:lnB>
                    <a:noFill/>
                  </a:tcPr>
                </a:tc>
                <a:tc>
                  <a:txBody>
                    <a:bodyPr/>
                    <a:lstStyle/>
                    <a:p>
                      <a:r>
                        <a:rPr lang="en-GB" sz="1100">
                          <a:latin typeface="Arial" panose="020B0604020202020204" pitchFamily="34" charset="0"/>
                          <a:cs typeface="Arial" panose="020B0604020202020204" pitchFamily="34" charset="0"/>
                        </a:rPr>
                        <a:t>Poor sleep, worry, night discomfort</a:t>
                      </a:r>
                    </a:p>
                  </a:txBody>
                  <a:tcPr marL="39164" marR="39164" marT="19582" marB="19582" anchor="ctr">
                    <a:lnL>
                      <a:noFill/>
                    </a:lnL>
                    <a:lnR>
                      <a:noFill/>
                    </a:lnR>
                    <a:lnT>
                      <a:noFill/>
                    </a:lnT>
                    <a:lnB>
                      <a:noFill/>
                    </a:lnB>
                    <a:noFill/>
                  </a:tcPr>
                </a:tc>
                <a:tc>
                  <a:txBody>
                    <a:bodyPr/>
                    <a:lstStyle/>
                    <a:p>
                      <a:r>
                        <a:rPr lang="en-GB" sz="1100" dirty="0">
                          <a:latin typeface="Arial" panose="020B0604020202020204" pitchFamily="34" charset="0"/>
                          <a:cs typeface="Arial" panose="020B0604020202020204" pitchFamily="34" charset="0"/>
                        </a:rPr>
                        <a:t>Sleep‑hygiene advice </a:t>
                      </a:r>
                      <a:r>
                        <a:rPr lang="en-GB" sz="1100" i="1" dirty="0">
                          <a:latin typeface="Arial" panose="020B0604020202020204" pitchFamily="34" charset="0"/>
                          <a:cs typeface="Arial" panose="020B0604020202020204" pitchFamily="34" charset="0"/>
                        </a:rPr>
                        <a:t>(American Cancer Society, 2023)</a:t>
                      </a:r>
                      <a:endParaRPr lang="en-GB" sz="1100" dirty="0">
                        <a:latin typeface="Arial" panose="020B0604020202020204" pitchFamily="34" charset="0"/>
                        <a:cs typeface="Arial" panose="020B0604020202020204" pitchFamily="34" charset="0"/>
                      </a:endParaRPr>
                    </a:p>
                  </a:txBody>
                  <a:tcPr marL="39164" marR="39164" marT="19582" marB="19582" anchor="ctr">
                    <a:lnL>
                      <a:noFill/>
                    </a:lnL>
                    <a:lnR>
                      <a:noFill/>
                    </a:lnR>
                    <a:lnT>
                      <a:noFill/>
                    </a:lnT>
                    <a:lnB>
                      <a:noFill/>
                    </a:lnB>
                    <a:noFill/>
                  </a:tcPr>
                </a:tc>
                <a:extLst>
                  <a:ext uri="{0D108BD9-81ED-4DB2-BD59-A6C34878D82A}">
                    <a16:rowId xmlns:a16="http://schemas.microsoft.com/office/drawing/2014/main" val="697428781"/>
                  </a:ext>
                </a:extLst>
              </a:tr>
            </a:tbl>
          </a:graphicData>
        </a:graphic>
      </p:graphicFrame>
      <p:sp>
        <p:nvSpPr>
          <p:cNvPr id="4" name="Date Placeholder 3">
            <a:extLst>
              <a:ext uri="{FF2B5EF4-FFF2-40B4-BE49-F238E27FC236}">
                <a16:creationId xmlns:a16="http://schemas.microsoft.com/office/drawing/2014/main" id="{28290F66-9B7A-D4EF-7AC0-B0C0F1F98F5B}"/>
              </a:ext>
            </a:extLst>
          </p:cNvPr>
          <p:cNvSpPr>
            <a:spLocks noGrp="1"/>
          </p:cNvSpPr>
          <p:nvPr>
            <p:ph type="dt" sz="half" idx="10"/>
          </p:nvPr>
        </p:nvSpPr>
        <p:spPr/>
        <p:txBody>
          <a:bodyPr/>
          <a:lstStyle/>
          <a:p>
            <a:pPr>
              <a:defRPr/>
            </a:pPr>
            <a:fld id="{2303D31F-598B-47EE-BA37-93F097A3D676}" type="datetime1">
              <a:rPr lang="en-GB" altLang="en-US" smtClean="0"/>
              <a:pPr>
                <a:defRPr/>
              </a:pPr>
              <a:t>13/08/2026</a:t>
            </a:fld>
            <a:endParaRPr lang="en-GB" altLang="en-US"/>
          </a:p>
        </p:txBody>
      </p:sp>
      <p:sp>
        <p:nvSpPr>
          <p:cNvPr id="5" name="Slide Number Placeholder 4">
            <a:extLst>
              <a:ext uri="{FF2B5EF4-FFF2-40B4-BE49-F238E27FC236}">
                <a16:creationId xmlns:a16="http://schemas.microsoft.com/office/drawing/2014/main" id="{B0F15D2E-B843-1BFC-9C28-E4C39C9B066C}"/>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
        <p:nvSpPr>
          <p:cNvPr id="7" name="Rectangle 1">
            <a:extLst>
              <a:ext uri="{FF2B5EF4-FFF2-40B4-BE49-F238E27FC236}">
                <a16:creationId xmlns:a16="http://schemas.microsoft.com/office/drawing/2014/main" id="{70F8F57C-AB8E-6638-5AFF-330C3CC51418}"/>
              </a:ext>
            </a:extLst>
          </p:cNvPr>
          <p:cNvSpPr>
            <a:spLocks noChangeArrowheads="1"/>
          </p:cNvSpPr>
          <p:nvPr/>
        </p:nvSpPr>
        <p:spPr bwMode="auto">
          <a:xfrm>
            <a:off x="0" y="-48399"/>
            <a:ext cx="184731" cy="5539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8" name="Audio 7">
            <a:extLst>
              <a:ext uri="{FF2B5EF4-FFF2-40B4-BE49-F238E27FC236}">
                <a16:creationId xmlns:a16="http://schemas.microsoft.com/office/drawing/2014/main" id="{18466146-1186-0FA1-A189-A4EBD9E73C8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440738" y="6154738"/>
            <a:ext cx="487362" cy="487362"/>
          </a:xfrm>
          <a:prstGeom prst="rect">
            <a:avLst/>
          </a:prstGeom>
        </p:spPr>
      </p:pic>
    </p:spTree>
    <p:extLst>
      <p:ext uri="{BB962C8B-B14F-4D97-AF65-F5344CB8AC3E}">
        <p14:creationId xmlns:p14="http://schemas.microsoft.com/office/powerpoint/2010/main" val="2773911049"/>
      </p:ext>
    </p:extLst>
  </p:cSld>
  <p:clrMapOvr>
    <a:masterClrMapping/>
  </p:clrMapOvr>
  <mc:AlternateContent xmlns:mc="http://schemas.openxmlformats.org/markup-compatibility/2006">
    <mc:Choice xmlns:p14="http://schemas.microsoft.com/office/powerpoint/2010/main" Requires="p14">
      <p:transition spd="slow" p14:dur="2000" advTm="90718"/>
    </mc:Choice>
    <mc:Fallback>
      <p:transition spd="slow" advTm="907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E0124-C10B-2C22-8E26-7781C9788DBB}"/>
              </a:ext>
            </a:extLst>
          </p:cNvPr>
          <p:cNvSpPr>
            <a:spLocks noGrp="1"/>
          </p:cNvSpPr>
          <p:nvPr>
            <p:ph type="title"/>
          </p:nvPr>
        </p:nvSpPr>
        <p:spPr>
          <a:xfrm>
            <a:off x="457200" y="274638"/>
            <a:ext cx="8229600" cy="922114"/>
          </a:xfrm>
        </p:spPr>
        <p:txBody>
          <a:bodyPr/>
          <a:lstStyle/>
          <a:p>
            <a:r>
              <a:rPr lang="en-GB" sz="3600" b="1" dirty="0"/>
              <a:t>Care Plan (3/3:Communication and Ethical Considerations) </a:t>
            </a:r>
          </a:p>
        </p:txBody>
      </p:sp>
      <p:pic>
        <p:nvPicPr>
          <p:cNvPr id="7" name="Content Placeholder 6" descr="A screenshot of a medical information&#10;&#10;AI-generated content may be incorrect.">
            <a:extLst>
              <a:ext uri="{FF2B5EF4-FFF2-40B4-BE49-F238E27FC236}">
                <a16:creationId xmlns:a16="http://schemas.microsoft.com/office/drawing/2014/main" id="{C17EADD4-C03E-C06F-74EE-9036744B1466}"/>
              </a:ext>
            </a:extLst>
          </p:cNvPr>
          <p:cNvPicPr>
            <a:picLocks noGrp="1" noChangeAspect="1"/>
          </p:cNvPicPr>
          <p:nvPr>
            <p:ph idx="1"/>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323529" y="1600200"/>
            <a:ext cx="3240360" cy="3916363"/>
          </a:xfrm>
        </p:spPr>
      </p:pic>
      <p:sp>
        <p:nvSpPr>
          <p:cNvPr id="4" name="Date Placeholder 3">
            <a:extLst>
              <a:ext uri="{FF2B5EF4-FFF2-40B4-BE49-F238E27FC236}">
                <a16:creationId xmlns:a16="http://schemas.microsoft.com/office/drawing/2014/main" id="{DB4193C0-9C37-D32B-C845-058D81A0063B}"/>
              </a:ext>
            </a:extLst>
          </p:cNvPr>
          <p:cNvSpPr>
            <a:spLocks noGrp="1"/>
          </p:cNvSpPr>
          <p:nvPr>
            <p:ph type="dt" sz="half" idx="10"/>
          </p:nvPr>
        </p:nvSpPr>
        <p:spPr/>
        <p:txBody>
          <a:bodyPr/>
          <a:lstStyle/>
          <a:p>
            <a:pPr>
              <a:defRPr/>
            </a:pPr>
            <a:fld id="{2303D31F-598B-47EE-BA37-93F097A3D676}" type="datetime1">
              <a:rPr lang="en-GB" altLang="en-US" smtClean="0"/>
              <a:pPr>
                <a:defRPr/>
              </a:pPr>
              <a:t>13/08/2026</a:t>
            </a:fld>
            <a:endParaRPr lang="en-GB" altLang="en-US"/>
          </a:p>
        </p:txBody>
      </p:sp>
      <p:sp>
        <p:nvSpPr>
          <p:cNvPr id="5" name="Slide Number Placeholder 4">
            <a:extLst>
              <a:ext uri="{FF2B5EF4-FFF2-40B4-BE49-F238E27FC236}">
                <a16:creationId xmlns:a16="http://schemas.microsoft.com/office/drawing/2014/main" id="{332ED7D4-D58E-B110-D734-7BC6B273144D}"/>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
        <p:nvSpPr>
          <p:cNvPr id="8" name="TextBox 7">
            <a:extLst>
              <a:ext uri="{FF2B5EF4-FFF2-40B4-BE49-F238E27FC236}">
                <a16:creationId xmlns:a16="http://schemas.microsoft.com/office/drawing/2014/main" id="{1DF4BE52-095F-11B7-D80C-F70038138C31}"/>
              </a:ext>
            </a:extLst>
          </p:cNvPr>
          <p:cNvSpPr txBox="1"/>
          <p:nvPr/>
        </p:nvSpPr>
        <p:spPr>
          <a:xfrm>
            <a:off x="323529" y="5516563"/>
            <a:ext cx="3240360" cy="230832"/>
          </a:xfrm>
          <a:prstGeom prst="rect">
            <a:avLst/>
          </a:prstGeom>
          <a:noFill/>
        </p:spPr>
        <p:txBody>
          <a:bodyPr wrap="square" rtlCol="0">
            <a:spAutoFit/>
          </a:bodyPr>
          <a:lstStyle/>
          <a:p>
            <a:r>
              <a:rPr lang="en-GB" sz="900">
                <a:hlinkClick r:id="rId5" tooltip="https://www.bmj.com/content/378/bmj-2022-070346"/>
              </a:rPr>
              <a:t>This Photo</a:t>
            </a:r>
            <a:r>
              <a:rPr lang="en-GB" sz="900"/>
              <a:t> by Unknown Author is licensed under </a:t>
            </a:r>
            <a:r>
              <a:rPr lang="en-GB" sz="900">
                <a:hlinkClick r:id="rId6" tooltip="https://creativecommons.org/licenses/by-nc/3.0/"/>
              </a:rPr>
              <a:t>CC BY-NC</a:t>
            </a:r>
            <a:endParaRPr lang="en-GB" sz="900"/>
          </a:p>
        </p:txBody>
      </p:sp>
      <p:sp>
        <p:nvSpPr>
          <p:cNvPr id="10" name="TextBox 9">
            <a:extLst>
              <a:ext uri="{FF2B5EF4-FFF2-40B4-BE49-F238E27FC236}">
                <a16:creationId xmlns:a16="http://schemas.microsoft.com/office/drawing/2014/main" id="{00693A81-A607-5090-94D8-9D2A8AAA6332}"/>
              </a:ext>
            </a:extLst>
          </p:cNvPr>
          <p:cNvSpPr txBox="1"/>
          <p:nvPr/>
        </p:nvSpPr>
        <p:spPr>
          <a:xfrm>
            <a:off x="3707904" y="1166843"/>
            <a:ext cx="5328592" cy="3693319"/>
          </a:xfrm>
          <a:prstGeom prst="rect">
            <a:avLst/>
          </a:prstGeom>
          <a:noFill/>
        </p:spPr>
        <p:txBody>
          <a:bodyPr wrap="square">
            <a:spAutoFit/>
          </a:bodyPr>
          <a:lstStyle/>
          <a:p>
            <a:pPr>
              <a:buNone/>
            </a:pPr>
            <a:r>
              <a:rPr lang="en-GB" dirty="0">
                <a:effectLst/>
              </a:rPr>
              <a:t>Communication with Zahana must be </a:t>
            </a:r>
            <a:r>
              <a:rPr lang="en-GB" b="1" dirty="0">
                <a:effectLst/>
              </a:rPr>
              <a:t>clear, respectful, and person‑centred</a:t>
            </a:r>
            <a:r>
              <a:rPr lang="en-GB" dirty="0">
                <a:effectLst/>
              </a:rPr>
              <a:t>. Because she is experiencing fatigue, anxiety, and emotional stress from her breast cancer diagnosis, information should be given in </a:t>
            </a:r>
            <a:r>
              <a:rPr lang="en-GB" b="1" dirty="0">
                <a:effectLst/>
              </a:rPr>
              <a:t>simple language</a:t>
            </a:r>
            <a:r>
              <a:rPr lang="en-GB" dirty="0">
                <a:effectLst/>
              </a:rPr>
              <a:t>, avoiding medical jargon. Allowing extra time for questions and providing written information helps her understand her treatment. Active listening and empathy are essential to support her wellbeing and build trust.</a:t>
            </a:r>
            <a:endParaRPr lang="en-GB" dirty="0"/>
          </a:p>
          <a:p>
            <a:r>
              <a:rPr lang="en-GB" i="1" dirty="0">
                <a:effectLst/>
              </a:rPr>
              <a:t>NICE (2023) states that person‑centred communication improves patient understanding and supports shared decision‑making.</a:t>
            </a:r>
            <a:endParaRPr lang="en-GB" dirty="0"/>
          </a:p>
        </p:txBody>
      </p:sp>
      <p:pic>
        <p:nvPicPr>
          <p:cNvPr id="6" name="Audio 5">
            <a:extLst>
              <a:ext uri="{FF2B5EF4-FFF2-40B4-BE49-F238E27FC236}">
                <a16:creationId xmlns:a16="http://schemas.microsoft.com/office/drawing/2014/main" id="{F70A0898-9FFF-55BE-E78D-4BC74094DF6A}"/>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440738" y="6154738"/>
            <a:ext cx="487362" cy="487362"/>
          </a:xfrm>
          <a:prstGeom prst="rect">
            <a:avLst/>
          </a:prstGeom>
        </p:spPr>
      </p:pic>
    </p:spTree>
    <p:extLst>
      <p:ext uri="{BB962C8B-B14F-4D97-AF65-F5344CB8AC3E}">
        <p14:creationId xmlns:p14="http://schemas.microsoft.com/office/powerpoint/2010/main" val="180165127"/>
      </p:ext>
    </p:extLst>
  </p:cSld>
  <p:clrMapOvr>
    <a:masterClrMapping/>
  </p:clrMapOvr>
  <mc:AlternateContent xmlns:mc="http://schemas.openxmlformats.org/markup-compatibility/2006">
    <mc:Choice xmlns:p14="http://schemas.microsoft.com/office/powerpoint/2010/main" Requires="p14">
      <p:transition spd="slow" p14:dur="2000" advTm="57602"/>
    </mc:Choice>
    <mc:Fallback>
      <p:transition spd="slow" advTm="576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44624"/>
            <a:ext cx="8229600" cy="1143000"/>
          </a:xfrm>
        </p:spPr>
        <p:txBody>
          <a:bodyPr/>
          <a:lstStyle/>
          <a:p>
            <a:pPr algn="ctr"/>
            <a:r>
              <a:rPr lang="en-GB" sz="3600" b="1" dirty="0">
                <a:cs typeface="Arial" panose="020B0604020202020204" pitchFamily="34" charset="0"/>
              </a:rPr>
              <a:t>Risk factors</a:t>
            </a:r>
          </a:p>
        </p:txBody>
      </p:sp>
      <p:graphicFrame>
        <p:nvGraphicFramePr>
          <p:cNvPr id="4" name="Content Placeholder 3">
            <a:extLst>
              <a:ext uri="{FF2B5EF4-FFF2-40B4-BE49-F238E27FC236}">
                <a16:creationId xmlns:a16="http://schemas.microsoft.com/office/drawing/2014/main" id="{3B7B2B3C-532B-046C-0233-6D67C5B31FFE}"/>
              </a:ext>
            </a:extLst>
          </p:cNvPr>
          <p:cNvGraphicFramePr>
            <a:graphicFrameLocks noGrp="1"/>
          </p:cNvGraphicFramePr>
          <p:nvPr>
            <p:ph idx="1"/>
            <p:extLst>
              <p:ext uri="{D42A27DB-BD31-4B8C-83A1-F6EECF244321}">
                <p14:modId xmlns:p14="http://schemas.microsoft.com/office/powerpoint/2010/main" val="1168907184"/>
              </p:ext>
            </p:extLst>
          </p:nvPr>
        </p:nvGraphicFramePr>
        <p:xfrm>
          <a:off x="1187624" y="1600200"/>
          <a:ext cx="6768750" cy="4170789"/>
        </p:xfrm>
        <a:graphic>
          <a:graphicData uri="http://schemas.openxmlformats.org/drawingml/2006/table">
            <a:tbl>
              <a:tblPr/>
              <a:tblGrid>
                <a:gridCol w="1353750">
                  <a:extLst>
                    <a:ext uri="{9D8B030D-6E8A-4147-A177-3AD203B41FA5}">
                      <a16:colId xmlns:a16="http://schemas.microsoft.com/office/drawing/2014/main" val="1601405487"/>
                    </a:ext>
                  </a:extLst>
                </a:gridCol>
                <a:gridCol w="1353750">
                  <a:extLst>
                    <a:ext uri="{9D8B030D-6E8A-4147-A177-3AD203B41FA5}">
                      <a16:colId xmlns:a16="http://schemas.microsoft.com/office/drawing/2014/main" val="3931268966"/>
                    </a:ext>
                  </a:extLst>
                </a:gridCol>
                <a:gridCol w="1353750">
                  <a:extLst>
                    <a:ext uri="{9D8B030D-6E8A-4147-A177-3AD203B41FA5}">
                      <a16:colId xmlns:a16="http://schemas.microsoft.com/office/drawing/2014/main" val="2305265179"/>
                    </a:ext>
                  </a:extLst>
                </a:gridCol>
                <a:gridCol w="1353750">
                  <a:extLst>
                    <a:ext uri="{9D8B030D-6E8A-4147-A177-3AD203B41FA5}">
                      <a16:colId xmlns:a16="http://schemas.microsoft.com/office/drawing/2014/main" val="2007827331"/>
                    </a:ext>
                  </a:extLst>
                </a:gridCol>
                <a:gridCol w="1353750">
                  <a:extLst>
                    <a:ext uri="{9D8B030D-6E8A-4147-A177-3AD203B41FA5}">
                      <a16:colId xmlns:a16="http://schemas.microsoft.com/office/drawing/2014/main" val="2155594789"/>
                    </a:ext>
                  </a:extLst>
                </a:gridCol>
              </a:tblGrid>
              <a:tr h="256211">
                <a:tc>
                  <a:txBody>
                    <a:bodyPr/>
                    <a:lstStyle/>
                    <a:p>
                      <a:r>
                        <a:rPr lang="en-GB" sz="1050" b="1">
                          <a:latin typeface="Arial" panose="020B0604020202020204" pitchFamily="34" charset="0"/>
                          <a:cs typeface="Arial" panose="020B0604020202020204" pitchFamily="34" charset="0"/>
                        </a:rPr>
                        <a:t>Risk Factor Type</a:t>
                      </a:r>
                      <a:endParaRPr lang="en-GB" sz="1050">
                        <a:latin typeface="Arial" panose="020B0604020202020204" pitchFamily="34" charset="0"/>
                        <a:cs typeface="Arial" panose="020B0604020202020204" pitchFamily="34" charset="0"/>
                      </a:endParaRPr>
                    </a:p>
                  </a:txBody>
                  <a:tcPr marL="36602" marR="36602" marT="18301" marB="18301" anchor="ctr">
                    <a:lnL>
                      <a:noFill/>
                    </a:lnL>
                    <a:lnR>
                      <a:noFill/>
                    </a:lnR>
                    <a:lnT>
                      <a:noFill/>
                    </a:lnT>
                    <a:lnB>
                      <a:noFill/>
                    </a:lnB>
                    <a:noFill/>
                  </a:tcPr>
                </a:tc>
                <a:tc>
                  <a:txBody>
                    <a:bodyPr/>
                    <a:lstStyle/>
                    <a:p>
                      <a:r>
                        <a:rPr lang="en-GB" sz="1050" b="1">
                          <a:latin typeface="Arial" panose="020B0604020202020204" pitchFamily="34" charset="0"/>
                          <a:cs typeface="Arial" panose="020B0604020202020204" pitchFamily="34" charset="0"/>
                        </a:rPr>
                        <a:t>Specific Risk</a:t>
                      </a:r>
                      <a:endParaRPr lang="en-GB" sz="1050">
                        <a:latin typeface="Arial" panose="020B0604020202020204" pitchFamily="34" charset="0"/>
                        <a:cs typeface="Arial" panose="020B0604020202020204" pitchFamily="34" charset="0"/>
                      </a:endParaRPr>
                    </a:p>
                  </a:txBody>
                  <a:tcPr marL="36602" marR="36602" marT="18301" marB="18301" anchor="ctr">
                    <a:lnL>
                      <a:noFill/>
                    </a:lnL>
                    <a:lnR>
                      <a:noFill/>
                    </a:lnR>
                    <a:lnT>
                      <a:noFill/>
                    </a:lnT>
                    <a:lnB>
                      <a:noFill/>
                    </a:lnB>
                    <a:noFill/>
                  </a:tcPr>
                </a:tc>
                <a:tc>
                  <a:txBody>
                    <a:bodyPr/>
                    <a:lstStyle/>
                    <a:p>
                      <a:r>
                        <a:rPr lang="en-GB" sz="1050" b="1">
                          <a:latin typeface="Arial" panose="020B0604020202020204" pitchFamily="34" charset="0"/>
                          <a:cs typeface="Arial" panose="020B0604020202020204" pitchFamily="34" charset="0"/>
                        </a:rPr>
                        <a:t>Impact on Health</a:t>
                      </a:r>
                      <a:endParaRPr lang="en-GB" sz="1050">
                        <a:latin typeface="Arial" panose="020B0604020202020204" pitchFamily="34" charset="0"/>
                        <a:cs typeface="Arial" panose="020B0604020202020204" pitchFamily="34" charset="0"/>
                      </a:endParaRPr>
                    </a:p>
                  </a:txBody>
                  <a:tcPr marL="36602" marR="36602" marT="18301" marB="18301" anchor="ctr">
                    <a:lnL>
                      <a:noFill/>
                    </a:lnL>
                    <a:lnR>
                      <a:noFill/>
                    </a:lnR>
                    <a:lnT>
                      <a:noFill/>
                    </a:lnT>
                    <a:lnB>
                      <a:noFill/>
                    </a:lnB>
                    <a:noFill/>
                  </a:tcPr>
                </a:tc>
                <a:tc>
                  <a:txBody>
                    <a:bodyPr/>
                    <a:lstStyle/>
                    <a:p>
                      <a:r>
                        <a:rPr lang="en-GB" sz="1050" b="1">
                          <a:latin typeface="Arial" panose="020B0604020202020204" pitchFamily="34" charset="0"/>
                          <a:cs typeface="Arial" panose="020B0604020202020204" pitchFamily="34" charset="0"/>
                        </a:rPr>
                        <a:t>Can It Be Reduced?</a:t>
                      </a:r>
                      <a:endParaRPr lang="en-GB" sz="1050">
                        <a:latin typeface="Arial" panose="020B0604020202020204" pitchFamily="34" charset="0"/>
                        <a:cs typeface="Arial" panose="020B0604020202020204" pitchFamily="34" charset="0"/>
                      </a:endParaRPr>
                    </a:p>
                  </a:txBody>
                  <a:tcPr marL="36602" marR="36602" marT="18301" marB="18301" anchor="ctr">
                    <a:lnL>
                      <a:noFill/>
                    </a:lnL>
                    <a:lnR>
                      <a:noFill/>
                    </a:lnR>
                    <a:lnT>
                      <a:noFill/>
                    </a:lnT>
                    <a:lnB>
                      <a:noFill/>
                    </a:lnB>
                    <a:noFill/>
                  </a:tcPr>
                </a:tc>
                <a:tc>
                  <a:txBody>
                    <a:bodyPr/>
                    <a:lstStyle/>
                    <a:p>
                      <a:r>
                        <a:rPr lang="en-GB" sz="1050" b="1">
                          <a:latin typeface="Arial" panose="020B0604020202020204" pitchFamily="34" charset="0"/>
                          <a:cs typeface="Arial" panose="020B0604020202020204" pitchFamily="34" charset="0"/>
                        </a:rPr>
                        <a:t>Key Evidence</a:t>
                      </a:r>
                      <a:endParaRPr lang="en-GB" sz="1050">
                        <a:latin typeface="Arial" panose="020B0604020202020204" pitchFamily="34" charset="0"/>
                        <a:cs typeface="Arial" panose="020B0604020202020204" pitchFamily="34" charset="0"/>
                      </a:endParaRPr>
                    </a:p>
                  </a:txBody>
                  <a:tcPr marL="36602" marR="36602" marT="18301" marB="18301" anchor="ctr">
                    <a:lnL>
                      <a:noFill/>
                    </a:lnL>
                    <a:lnR>
                      <a:noFill/>
                    </a:lnR>
                    <a:lnT>
                      <a:noFill/>
                    </a:lnT>
                    <a:lnB>
                      <a:noFill/>
                    </a:lnB>
                    <a:noFill/>
                  </a:tcPr>
                </a:tc>
                <a:extLst>
                  <a:ext uri="{0D108BD9-81ED-4DB2-BD59-A6C34878D82A}">
                    <a16:rowId xmlns:a16="http://schemas.microsoft.com/office/drawing/2014/main" val="2277807790"/>
                  </a:ext>
                </a:extLst>
              </a:tr>
              <a:tr h="585624">
                <a:tc>
                  <a:txBody>
                    <a:bodyPr/>
                    <a:lstStyle/>
                    <a:p>
                      <a:r>
                        <a:rPr lang="en-GB" sz="1050" b="1">
                          <a:latin typeface="Arial" panose="020B0604020202020204" pitchFamily="34" charset="0"/>
                          <a:cs typeface="Arial" panose="020B0604020202020204" pitchFamily="34" charset="0"/>
                        </a:rPr>
                        <a:t>Lifestyle – Diet</a:t>
                      </a:r>
                      <a:endParaRPr lang="en-GB" sz="1050">
                        <a:latin typeface="Arial" panose="020B0604020202020204" pitchFamily="34" charset="0"/>
                        <a:cs typeface="Arial" panose="020B0604020202020204" pitchFamily="34" charset="0"/>
                      </a:endParaRPr>
                    </a:p>
                  </a:txBody>
                  <a:tcPr marL="36602" marR="36602" marT="18301" marB="18301" anchor="ctr">
                    <a:lnL>
                      <a:noFill/>
                    </a:lnL>
                    <a:lnR>
                      <a:noFill/>
                    </a:lnR>
                    <a:lnT>
                      <a:noFill/>
                    </a:lnT>
                    <a:lnB>
                      <a:noFill/>
                    </a:lnB>
                    <a:noFill/>
                  </a:tcPr>
                </a:tc>
                <a:tc>
                  <a:txBody>
                    <a:bodyPr/>
                    <a:lstStyle/>
                    <a:p>
                      <a:r>
                        <a:rPr lang="en-GB" sz="1050">
                          <a:latin typeface="Arial" panose="020B0604020202020204" pitchFamily="34" charset="0"/>
                          <a:cs typeface="Arial" panose="020B0604020202020204" pitchFamily="34" charset="0"/>
                        </a:rPr>
                        <a:t>High‑carb, processed foods, low fruit/veg</a:t>
                      </a:r>
                    </a:p>
                  </a:txBody>
                  <a:tcPr marL="36602" marR="36602" marT="18301" marB="18301" anchor="ctr">
                    <a:lnL>
                      <a:noFill/>
                    </a:lnL>
                    <a:lnR>
                      <a:noFill/>
                    </a:lnR>
                    <a:lnT>
                      <a:noFill/>
                    </a:lnT>
                    <a:lnB>
                      <a:noFill/>
                    </a:lnB>
                    <a:noFill/>
                  </a:tcPr>
                </a:tc>
                <a:tc>
                  <a:txBody>
                    <a:bodyPr/>
                    <a:lstStyle/>
                    <a:p>
                      <a:r>
                        <a:rPr lang="en-GB" sz="1050">
                          <a:latin typeface="Arial" panose="020B0604020202020204" pitchFamily="34" charset="0"/>
                          <a:cs typeface="Arial" panose="020B0604020202020204" pitchFamily="34" charset="0"/>
                        </a:rPr>
                        <a:t>Weight gain, inflammation, reduced treatment tolerance</a:t>
                      </a:r>
                    </a:p>
                  </a:txBody>
                  <a:tcPr marL="36602" marR="36602" marT="18301" marB="18301" anchor="ctr">
                    <a:lnL>
                      <a:noFill/>
                    </a:lnL>
                    <a:lnR>
                      <a:noFill/>
                    </a:lnR>
                    <a:lnT>
                      <a:noFill/>
                    </a:lnT>
                    <a:lnB>
                      <a:noFill/>
                    </a:lnB>
                    <a:noFill/>
                  </a:tcPr>
                </a:tc>
                <a:tc>
                  <a:txBody>
                    <a:bodyPr/>
                    <a:lstStyle/>
                    <a:p>
                      <a:r>
                        <a:rPr lang="en-GB" sz="1050">
                          <a:latin typeface="Arial" panose="020B0604020202020204" pitchFamily="34" charset="0"/>
                          <a:cs typeface="Arial" panose="020B0604020202020204" pitchFamily="34" charset="0"/>
                        </a:rPr>
                        <a:t>✔ Yes – dietitian support and meal planning</a:t>
                      </a:r>
                    </a:p>
                  </a:txBody>
                  <a:tcPr marL="36602" marR="36602" marT="18301" marB="18301" anchor="ctr">
                    <a:lnL>
                      <a:noFill/>
                    </a:lnL>
                    <a:lnR>
                      <a:noFill/>
                    </a:lnR>
                    <a:lnT>
                      <a:noFill/>
                    </a:lnT>
                    <a:lnB>
                      <a:noFill/>
                    </a:lnB>
                    <a:noFill/>
                  </a:tcPr>
                </a:tc>
                <a:tc>
                  <a:txBody>
                    <a:bodyPr/>
                    <a:lstStyle/>
                    <a:p>
                      <a:r>
                        <a:rPr lang="en-GB" sz="1050">
                          <a:latin typeface="Arial" panose="020B0604020202020204" pitchFamily="34" charset="0"/>
                          <a:cs typeface="Arial" panose="020B0604020202020204" pitchFamily="34" charset="0"/>
                        </a:rPr>
                        <a:t>World Cancer Research Fund (2024)</a:t>
                      </a:r>
                    </a:p>
                  </a:txBody>
                  <a:tcPr marL="36602" marR="36602" marT="18301" marB="18301" anchor="ctr">
                    <a:lnL>
                      <a:noFill/>
                    </a:lnL>
                    <a:lnR>
                      <a:noFill/>
                    </a:lnR>
                    <a:lnT>
                      <a:noFill/>
                    </a:lnT>
                    <a:lnB>
                      <a:noFill/>
                    </a:lnB>
                    <a:noFill/>
                  </a:tcPr>
                </a:tc>
                <a:extLst>
                  <a:ext uri="{0D108BD9-81ED-4DB2-BD59-A6C34878D82A}">
                    <a16:rowId xmlns:a16="http://schemas.microsoft.com/office/drawing/2014/main" val="4045232195"/>
                  </a:ext>
                </a:extLst>
              </a:tr>
              <a:tr h="475820">
                <a:tc>
                  <a:txBody>
                    <a:bodyPr/>
                    <a:lstStyle/>
                    <a:p>
                      <a:r>
                        <a:rPr lang="en-GB" sz="1050" b="1">
                          <a:latin typeface="Arial" panose="020B0604020202020204" pitchFamily="34" charset="0"/>
                          <a:cs typeface="Arial" panose="020B0604020202020204" pitchFamily="34" charset="0"/>
                        </a:rPr>
                        <a:t>Lifestyle – Physical Activity</a:t>
                      </a:r>
                      <a:endParaRPr lang="en-GB" sz="1050">
                        <a:latin typeface="Arial" panose="020B0604020202020204" pitchFamily="34" charset="0"/>
                        <a:cs typeface="Arial" panose="020B0604020202020204" pitchFamily="34" charset="0"/>
                      </a:endParaRPr>
                    </a:p>
                  </a:txBody>
                  <a:tcPr marL="36602" marR="36602" marT="18301" marB="18301" anchor="ctr">
                    <a:lnL>
                      <a:noFill/>
                    </a:lnL>
                    <a:lnR>
                      <a:noFill/>
                    </a:lnR>
                    <a:lnT>
                      <a:noFill/>
                    </a:lnT>
                    <a:lnB>
                      <a:noFill/>
                    </a:lnB>
                    <a:noFill/>
                  </a:tcPr>
                </a:tc>
                <a:tc>
                  <a:txBody>
                    <a:bodyPr/>
                    <a:lstStyle/>
                    <a:p>
                      <a:r>
                        <a:rPr lang="en-GB" sz="1050">
                          <a:latin typeface="Arial" panose="020B0604020202020204" pitchFamily="34" charset="0"/>
                          <a:cs typeface="Arial" panose="020B0604020202020204" pitchFamily="34" charset="0"/>
                        </a:rPr>
                        <a:t>Long sitting periods, minimal exercise</a:t>
                      </a:r>
                    </a:p>
                  </a:txBody>
                  <a:tcPr marL="36602" marR="36602" marT="18301" marB="18301" anchor="ctr">
                    <a:lnL>
                      <a:noFill/>
                    </a:lnL>
                    <a:lnR>
                      <a:noFill/>
                    </a:lnR>
                    <a:lnT>
                      <a:noFill/>
                    </a:lnT>
                    <a:lnB>
                      <a:noFill/>
                    </a:lnB>
                    <a:noFill/>
                  </a:tcPr>
                </a:tc>
                <a:tc>
                  <a:txBody>
                    <a:bodyPr/>
                    <a:lstStyle/>
                    <a:p>
                      <a:r>
                        <a:rPr lang="en-GB" sz="1050">
                          <a:latin typeface="Arial" panose="020B0604020202020204" pitchFamily="34" charset="0"/>
                          <a:cs typeface="Arial" panose="020B0604020202020204" pitchFamily="34" charset="0"/>
                        </a:rPr>
                        <a:t>Higher BMI, fatigue, slower recovery</a:t>
                      </a:r>
                    </a:p>
                  </a:txBody>
                  <a:tcPr marL="36602" marR="36602" marT="18301" marB="18301" anchor="ctr">
                    <a:lnL>
                      <a:noFill/>
                    </a:lnL>
                    <a:lnR>
                      <a:noFill/>
                    </a:lnR>
                    <a:lnT>
                      <a:noFill/>
                    </a:lnT>
                    <a:lnB>
                      <a:noFill/>
                    </a:lnB>
                    <a:noFill/>
                  </a:tcPr>
                </a:tc>
                <a:tc>
                  <a:txBody>
                    <a:bodyPr/>
                    <a:lstStyle/>
                    <a:p>
                      <a:r>
                        <a:rPr lang="fr-FR" sz="1050">
                          <a:latin typeface="Arial" panose="020B0604020202020204" pitchFamily="34" charset="0"/>
                          <a:cs typeface="Arial" panose="020B0604020202020204" pitchFamily="34" charset="0"/>
                        </a:rPr>
                        <a:t>✔ Yes – gentle exercise improves fatigue</a:t>
                      </a:r>
                    </a:p>
                  </a:txBody>
                  <a:tcPr marL="36602" marR="36602" marT="18301" marB="18301" anchor="ctr">
                    <a:lnL>
                      <a:noFill/>
                    </a:lnL>
                    <a:lnR>
                      <a:noFill/>
                    </a:lnR>
                    <a:lnT>
                      <a:noFill/>
                    </a:lnT>
                    <a:lnB>
                      <a:noFill/>
                    </a:lnB>
                    <a:noFill/>
                  </a:tcPr>
                </a:tc>
                <a:tc>
                  <a:txBody>
                    <a:bodyPr/>
                    <a:lstStyle/>
                    <a:p>
                      <a:r>
                        <a:rPr lang="en-GB" sz="1050">
                          <a:latin typeface="Arial" panose="020B0604020202020204" pitchFamily="34" charset="0"/>
                          <a:cs typeface="Arial" panose="020B0604020202020204" pitchFamily="34" charset="0"/>
                        </a:rPr>
                        <a:t>NICE (2023)</a:t>
                      </a:r>
                    </a:p>
                  </a:txBody>
                  <a:tcPr marL="36602" marR="36602" marT="18301" marB="18301" anchor="ctr">
                    <a:lnL>
                      <a:noFill/>
                    </a:lnL>
                    <a:lnR>
                      <a:noFill/>
                    </a:lnR>
                    <a:lnT>
                      <a:noFill/>
                    </a:lnT>
                    <a:lnB>
                      <a:noFill/>
                    </a:lnB>
                    <a:noFill/>
                  </a:tcPr>
                </a:tc>
                <a:extLst>
                  <a:ext uri="{0D108BD9-81ED-4DB2-BD59-A6C34878D82A}">
                    <a16:rowId xmlns:a16="http://schemas.microsoft.com/office/drawing/2014/main" val="995506823"/>
                  </a:ext>
                </a:extLst>
              </a:tr>
              <a:tr h="475820">
                <a:tc>
                  <a:txBody>
                    <a:bodyPr/>
                    <a:lstStyle/>
                    <a:p>
                      <a:r>
                        <a:rPr lang="en-GB" sz="1050" b="1">
                          <a:latin typeface="Arial" panose="020B0604020202020204" pitchFamily="34" charset="0"/>
                          <a:cs typeface="Arial" panose="020B0604020202020204" pitchFamily="34" charset="0"/>
                        </a:rPr>
                        <a:t>Lifestyle – Alcohol</a:t>
                      </a:r>
                      <a:endParaRPr lang="en-GB" sz="1050">
                        <a:latin typeface="Arial" panose="020B0604020202020204" pitchFamily="34" charset="0"/>
                        <a:cs typeface="Arial" panose="020B0604020202020204" pitchFamily="34" charset="0"/>
                      </a:endParaRPr>
                    </a:p>
                  </a:txBody>
                  <a:tcPr marL="36602" marR="36602" marT="18301" marB="18301" anchor="ctr">
                    <a:lnL>
                      <a:noFill/>
                    </a:lnL>
                    <a:lnR>
                      <a:noFill/>
                    </a:lnR>
                    <a:lnT>
                      <a:noFill/>
                    </a:lnT>
                    <a:lnB>
                      <a:noFill/>
                    </a:lnB>
                    <a:noFill/>
                  </a:tcPr>
                </a:tc>
                <a:tc>
                  <a:txBody>
                    <a:bodyPr/>
                    <a:lstStyle/>
                    <a:p>
                      <a:r>
                        <a:rPr lang="en-GB" sz="1050">
                          <a:latin typeface="Arial" panose="020B0604020202020204" pitchFamily="34" charset="0"/>
                          <a:cs typeface="Arial" panose="020B0604020202020204" pitchFamily="34" charset="0"/>
                        </a:rPr>
                        <a:t>1–2 glasses of wine on weekends</a:t>
                      </a:r>
                    </a:p>
                  </a:txBody>
                  <a:tcPr marL="36602" marR="36602" marT="18301" marB="18301" anchor="ctr">
                    <a:lnL>
                      <a:noFill/>
                    </a:lnL>
                    <a:lnR>
                      <a:noFill/>
                    </a:lnR>
                    <a:lnT>
                      <a:noFill/>
                    </a:lnT>
                    <a:lnB>
                      <a:noFill/>
                    </a:lnB>
                    <a:noFill/>
                  </a:tcPr>
                </a:tc>
                <a:tc>
                  <a:txBody>
                    <a:bodyPr/>
                    <a:lstStyle/>
                    <a:p>
                      <a:r>
                        <a:rPr lang="en-GB" sz="1050">
                          <a:latin typeface="Arial" panose="020B0604020202020204" pitchFamily="34" charset="0"/>
                          <a:cs typeface="Arial" panose="020B0604020202020204" pitchFamily="34" charset="0"/>
                        </a:rPr>
                        <a:t>Increased breast cancer risk, hormonal imbalance</a:t>
                      </a:r>
                    </a:p>
                  </a:txBody>
                  <a:tcPr marL="36602" marR="36602" marT="18301" marB="18301" anchor="ctr">
                    <a:lnL>
                      <a:noFill/>
                    </a:lnL>
                    <a:lnR>
                      <a:noFill/>
                    </a:lnR>
                    <a:lnT>
                      <a:noFill/>
                    </a:lnT>
                    <a:lnB>
                      <a:noFill/>
                    </a:lnB>
                    <a:noFill/>
                  </a:tcPr>
                </a:tc>
                <a:tc>
                  <a:txBody>
                    <a:bodyPr/>
                    <a:lstStyle/>
                    <a:p>
                      <a:r>
                        <a:rPr lang="en-GB" sz="1050">
                          <a:latin typeface="Arial" panose="020B0604020202020204" pitchFamily="34" charset="0"/>
                          <a:cs typeface="Arial" panose="020B0604020202020204" pitchFamily="34" charset="0"/>
                        </a:rPr>
                        <a:t>✔ Yes – reducing alcohol lowers risk</a:t>
                      </a:r>
                    </a:p>
                  </a:txBody>
                  <a:tcPr marL="36602" marR="36602" marT="18301" marB="18301" anchor="ctr">
                    <a:lnL>
                      <a:noFill/>
                    </a:lnL>
                    <a:lnR>
                      <a:noFill/>
                    </a:lnR>
                    <a:lnT>
                      <a:noFill/>
                    </a:lnT>
                    <a:lnB>
                      <a:noFill/>
                    </a:lnB>
                    <a:noFill/>
                  </a:tcPr>
                </a:tc>
                <a:tc>
                  <a:txBody>
                    <a:bodyPr/>
                    <a:lstStyle/>
                    <a:p>
                      <a:r>
                        <a:rPr lang="en-GB" sz="1050">
                          <a:latin typeface="Arial" panose="020B0604020202020204" pitchFamily="34" charset="0"/>
                          <a:cs typeface="Arial" panose="020B0604020202020204" pitchFamily="34" charset="0"/>
                        </a:rPr>
                        <a:t>NHS (2024)</a:t>
                      </a:r>
                    </a:p>
                  </a:txBody>
                  <a:tcPr marL="36602" marR="36602" marT="18301" marB="18301" anchor="ctr">
                    <a:lnL>
                      <a:noFill/>
                    </a:lnL>
                    <a:lnR>
                      <a:noFill/>
                    </a:lnR>
                    <a:lnT>
                      <a:noFill/>
                    </a:lnT>
                    <a:lnB>
                      <a:noFill/>
                    </a:lnB>
                    <a:noFill/>
                  </a:tcPr>
                </a:tc>
                <a:extLst>
                  <a:ext uri="{0D108BD9-81ED-4DB2-BD59-A6C34878D82A}">
                    <a16:rowId xmlns:a16="http://schemas.microsoft.com/office/drawing/2014/main" val="3274899742"/>
                  </a:ext>
                </a:extLst>
              </a:tr>
              <a:tr h="585624">
                <a:tc>
                  <a:txBody>
                    <a:bodyPr/>
                    <a:lstStyle/>
                    <a:p>
                      <a:r>
                        <a:rPr lang="en-GB" sz="1050" b="1">
                          <a:latin typeface="Arial" panose="020B0604020202020204" pitchFamily="34" charset="0"/>
                          <a:cs typeface="Arial" panose="020B0604020202020204" pitchFamily="34" charset="0"/>
                        </a:rPr>
                        <a:t>Lifestyle – Sleep</a:t>
                      </a:r>
                      <a:endParaRPr lang="en-GB" sz="1050">
                        <a:latin typeface="Arial" panose="020B0604020202020204" pitchFamily="34" charset="0"/>
                        <a:cs typeface="Arial" panose="020B0604020202020204" pitchFamily="34" charset="0"/>
                      </a:endParaRPr>
                    </a:p>
                  </a:txBody>
                  <a:tcPr marL="36602" marR="36602" marT="18301" marB="18301" anchor="ctr">
                    <a:lnL>
                      <a:noFill/>
                    </a:lnL>
                    <a:lnR>
                      <a:noFill/>
                    </a:lnR>
                    <a:lnT>
                      <a:noFill/>
                    </a:lnT>
                    <a:lnB>
                      <a:noFill/>
                    </a:lnB>
                    <a:noFill/>
                  </a:tcPr>
                </a:tc>
                <a:tc>
                  <a:txBody>
                    <a:bodyPr/>
                    <a:lstStyle/>
                    <a:p>
                      <a:r>
                        <a:rPr lang="en-GB" sz="1050">
                          <a:latin typeface="Arial" panose="020B0604020202020204" pitchFamily="34" charset="0"/>
                          <a:cs typeface="Arial" panose="020B0604020202020204" pitchFamily="34" charset="0"/>
                        </a:rPr>
                        <a:t>5–6 hours per night, disrupted sleep</a:t>
                      </a:r>
                    </a:p>
                  </a:txBody>
                  <a:tcPr marL="36602" marR="36602" marT="18301" marB="18301" anchor="ctr">
                    <a:lnL>
                      <a:noFill/>
                    </a:lnL>
                    <a:lnR>
                      <a:noFill/>
                    </a:lnR>
                    <a:lnT>
                      <a:noFill/>
                    </a:lnT>
                    <a:lnB>
                      <a:noFill/>
                    </a:lnB>
                    <a:noFill/>
                  </a:tcPr>
                </a:tc>
                <a:tc>
                  <a:txBody>
                    <a:bodyPr/>
                    <a:lstStyle/>
                    <a:p>
                      <a:r>
                        <a:rPr lang="en-GB" sz="1050">
                          <a:latin typeface="Arial" panose="020B0604020202020204" pitchFamily="34" charset="0"/>
                          <a:cs typeface="Arial" panose="020B0604020202020204" pitchFamily="34" charset="0"/>
                        </a:rPr>
                        <a:t>Reduced immunity, higher fatigue, emotional stress</a:t>
                      </a:r>
                    </a:p>
                  </a:txBody>
                  <a:tcPr marL="36602" marR="36602" marT="18301" marB="18301" anchor="ctr">
                    <a:lnL>
                      <a:noFill/>
                    </a:lnL>
                    <a:lnR>
                      <a:noFill/>
                    </a:lnR>
                    <a:lnT>
                      <a:noFill/>
                    </a:lnT>
                    <a:lnB>
                      <a:noFill/>
                    </a:lnB>
                    <a:noFill/>
                  </a:tcPr>
                </a:tc>
                <a:tc>
                  <a:txBody>
                    <a:bodyPr/>
                    <a:lstStyle/>
                    <a:p>
                      <a:r>
                        <a:rPr lang="en-GB" sz="1050">
                          <a:latin typeface="Arial" panose="020B0604020202020204" pitchFamily="34" charset="0"/>
                          <a:cs typeface="Arial" panose="020B0604020202020204" pitchFamily="34" charset="0"/>
                        </a:rPr>
                        <a:t>✔ Yes – sleep‑hygiene strategies</a:t>
                      </a:r>
                    </a:p>
                  </a:txBody>
                  <a:tcPr marL="36602" marR="36602" marT="18301" marB="18301" anchor="ctr">
                    <a:lnL>
                      <a:noFill/>
                    </a:lnL>
                    <a:lnR>
                      <a:noFill/>
                    </a:lnR>
                    <a:lnT>
                      <a:noFill/>
                    </a:lnT>
                    <a:lnB>
                      <a:noFill/>
                    </a:lnB>
                    <a:noFill/>
                  </a:tcPr>
                </a:tc>
                <a:tc>
                  <a:txBody>
                    <a:bodyPr/>
                    <a:lstStyle/>
                    <a:p>
                      <a:r>
                        <a:rPr lang="en-GB" sz="1050">
                          <a:latin typeface="Arial" panose="020B0604020202020204" pitchFamily="34" charset="0"/>
                          <a:cs typeface="Arial" panose="020B0604020202020204" pitchFamily="34" charset="0"/>
                        </a:rPr>
                        <a:t>American Cancer Society (2023)</a:t>
                      </a:r>
                    </a:p>
                  </a:txBody>
                  <a:tcPr marL="36602" marR="36602" marT="18301" marB="18301" anchor="ctr">
                    <a:lnL>
                      <a:noFill/>
                    </a:lnL>
                    <a:lnR>
                      <a:noFill/>
                    </a:lnR>
                    <a:lnT>
                      <a:noFill/>
                    </a:lnT>
                    <a:lnB>
                      <a:noFill/>
                    </a:lnB>
                    <a:noFill/>
                  </a:tcPr>
                </a:tc>
                <a:extLst>
                  <a:ext uri="{0D108BD9-81ED-4DB2-BD59-A6C34878D82A}">
                    <a16:rowId xmlns:a16="http://schemas.microsoft.com/office/drawing/2014/main" val="2136259664"/>
                  </a:ext>
                </a:extLst>
              </a:tr>
              <a:tr h="475820">
                <a:tc>
                  <a:txBody>
                    <a:bodyPr/>
                    <a:lstStyle/>
                    <a:p>
                      <a:r>
                        <a:rPr lang="en-GB" sz="1050" b="1">
                          <a:latin typeface="Arial" panose="020B0604020202020204" pitchFamily="34" charset="0"/>
                          <a:cs typeface="Arial" panose="020B0604020202020204" pitchFamily="34" charset="0"/>
                        </a:rPr>
                        <a:t>Condition – Breast Cancer</a:t>
                      </a:r>
                      <a:endParaRPr lang="en-GB" sz="1050">
                        <a:latin typeface="Arial" panose="020B0604020202020204" pitchFamily="34" charset="0"/>
                        <a:cs typeface="Arial" panose="020B0604020202020204" pitchFamily="34" charset="0"/>
                      </a:endParaRPr>
                    </a:p>
                  </a:txBody>
                  <a:tcPr marL="36602" marR="36602" marT="18301" marB="18301" anchor="ctr">
                    <a:lnL>
                      <a:noFill/>
                    </a:lnL>
                    <a:lnR>
                      <a:noFill/>
                    </a:lnR>
                    <a:lnT>
                      <a:noFill/>
                    </a:lnT>
                    <a:lnB>
                      <a:noFill/>
                    </a:lnB>
                    <a:noFill/>
                  </a:tcPr>
                </a:tc>
                <a:tc>
                  <a:txBody>
                    <a:bodyPr/>
                    <a:lstStyle/>
                    <a:p>
                      <a:r>
                        <a:rPr lang="en-GB" sz="1050">
                          <a:latin typeface="Arial" panose="020B0604020202020204" pitchFamily="34" charset="0"/>
                          <a:cs typeface="Arial" panose="020B0604020202020204" pitchFamily="34" charset="0"/>
                        </a:rPr>
                        <a:t>Tumour growth, treatment side effects</a:t>
                      </a:r>
                    </a:p>
                  </a:txBody>
                  <a:tcPr marL="36602" marR="36602" marT="18301" marB="18301" anchor="ctr">
                    <a:lnL>
                      <a:noFill/>
                    </a:lnL>
                    <a:lnR>
                      <a:noFill/>
                    </a:lnR>
                    <a:lnT>
                      <a:noFill/>
                    </a:lnT>
                    <a:lnB>
                      <a:noFill/>
                    </a:lnB>
                    <a:noFill/>
                  </a:tcPr>
                </a:tc>
                <a:tc>
                  <a:txBody>
                    <a:bodyPr/>
                    <a:lstStyle/>
                    <a:p>
                      <a:r>
                        <a:rPr lang="en-GB" sz="1050">
                          <a:latin typeface="Arial" panose="020B0604020202020204" pitchFamily="34" charset="0"/>
                          <a:cs typeface="Arial" panose="020B0604020202020204" pitchFamily="34" charset="0"/>
                        </a:rPr>
                        <a:t>Pain, fatigue, infection risk, lymphoedema</a:t>
                      </a:r>
                    </a:p>
                  </a:txBody>
                  <a:tcPr marL="36602" marR="36602" marT="18301" marB="18301" anchor="ctr">
                    <a:lnL>
                      <a:noFill/>
                    </a:lnL>
                    <a:lnR>
                      <a:noFill/>
                    </a:lnR>
                    <a:lnT>
                      <a:noFill/>
                    </a:lnT>
                    <a:lnB>
                      <a:noFill/>
                    </a:lnB>
                    <a:noFill/>
                  </a:tcPr>
                </a:tc>
                <a:tc>
                  <a:txBody>
                    <a:bodyPr/>
                    <a:lstStyle/>
                    <a:p>
                      <a:r>
                        <a:rPr lang="en-GB" sz="1050">
                          <a:latin typeface="Arial" panose="020B0604020202020204" pitchFamily="34" charset="0"/>
                          <a:cs typeface="Arial" panose="020B0604020202020204" pitchFamily="34" charset="0"/>
                        </a:rPr>
                        <a:t>✘ No – but symptoms can be managed</a:t>
                      </a:r>
                    </a:p>
                  </a:txBody>
                  <a:tcPr marL="36602" marR="36602" marT="18301" marB="18301" anchor="ctr">
                    <a:lnL>
                      <a:noFill/>
                    </a:lnL>
                    <a:lnR>
                      <a:noFill/>
                    </a:lnR>
                    <a:lnT>
                      <a:noFill/>
                    </a:lnT>
                    <a:lnB>
                      <a:noFill/>
                    </a:lnB>
                    <a:noFill/>
                  </a:tcPr>
                </a:tc>
                <a:tc>
                  <a:txBody>
                    <a:bodyPr/>
                    <a:lstStyle/>
                    <a:p>
                      <a:r>
                        <a:rPr lang="en-GB" sz="1050">
                          <a:latin typeface="Arial" panose="020B0604020202020204" pitchFamily="34" charset="0"/>
                          <a:cs typeface="Arial" panose="020B0604020202020204" pitchFamily="34" charset="0"/>
                        </a:rPr>
                        <a:t>Cancer Research UK (2024)</a:t>
                      </a:r>
                    </a:p>
                  </a:txBody>
                  <a:tcPr marL="36602" marR="36602" marT="18301" marB="18301" anchor="ctr">
                    <a:lnL>
                      <a:noFill/>
                    </a:lnL>
                    <a:lnR>
                      <a:noFill/>
                    </a:lnR>
                    <a:lnT>
                      <a:noFill/>
                    </a:lnT>
                    <a:lnB>
                      <a:noFill/>
                    </a:lnB>
                    <a:noFill/>
                  </a:tcPr>
                </a:tc>
                <a:extLst>
                  <a:ext uri="{0D108BD9-81ED-4DB2-BD59-A6C34878D82A}">
                    <a16:rowId xmlns:a16="http://schemas.microsoft.com/office/drawing/2014/main" val="4001632765"/>
                  </a:ext>
                </a:extLst>
              </a:tr>
              <a:tr h="585624">
                <a:tc>
                  <a:txBody>
                    <a:bodyPr/>
                    <a:lstStyle/>
                    <a:p>
                      <a:r>
                        <a:rPr lang="en-GB" sz="1050" b="1">
                          <a:latin typeface="Arial" panose="020B0604020202020204" pitchFamily="34" charset="0"/>
                          <a:cs typeface="Arial" panose="020B0604020202020204" pitchFamily="34" charset="0"/>
                        </a:rPr>
                        <a:t>Condition – Age</a:t>
                      </a:r>
                      <a:endParaRPr lang="en-GB" sz="1050">
                        <a:latin typeface="Arial" panose="020B0604020202020204" pitchFamily="34" charset="0"/>
                        <a:cs typeface="Arial" panose="020B0604020202020204" pitchFamily="34" charset="0"/>
                      </a:endParaRPr>
                    </a:p>
                  </a:txBody>
                  <a:tcPr marL="36602" marR="36602" marT="18301" marB="18301" anchor="ctr">
                    <a:lnL>
                      <a:noFill/>
                    </a:lnL>
                    <a:lnR>
                      <a:noFill/>
                    </a:lnR>
                    <a:lnT>
                      <a:noFill/>
                    </a:lnT>
                    <a:lnB>
                      <a:noFill/>
                    </a:lnB>
                    <a:noFill/>
                  </a:tcPr>
                </a:tc>
                <a:tc>
                  <a:txBody>
                    <a:bodyPr/>
                    <a:lstStyle/>
                    <a:p>
                      <a:r>
                        <a:rPr lang="en-GB" sz="1050">
                          <a:latin typeface="Arial" panose="020B0604020202020204" pitchFamily="34" charset="0"/>
                          <a:cs typeface="Arial" panose="020B0604020202020204" pitchFamily="34" charset="0"/>
                        </a:rPr>
                        <a:t>35 years old</a:t>
                      </a:r>
                    </a:p>
                  </a:txBody>
                  <a:tcPr marL="36602" marR="36602" marT="18301" marB="18301" anchor="ctr">
                    <a:lnL>
                      <a:noFill/>
                    </a:lnL>
                    <a:lnR>
                      <a:noFill/>
                    </a:lnR>
                    <a:lnT>
                      <a:noFill/>
                    </a:lnT>
                    <a:lnB>
                      <a:noFill/>
                    </a:lnB>
                    <a:noFill/>
                  </a:tcPr>
                </a:tc>
                <a:tc>
                  <a:txBody>
                    <a:bodyPr/>
                    <a:lstStyle/>
                    <a:p>
                      <a:r>
                        <a:rPr lang="en-GB" sz="1050">
                          <a:latin typeface="Arial" panose="020B0604020202020204" pitchFamily="34" charset="0"/>
                          <a:cs typeface="Arial" panose="020B0604020202020204" pitchFamily="34" charset="0"/>
                        </a:rPr>
                        <a:t>Younger women may have more aggressive tumours</a:t>
                      </a:r>
                    </a:p>
                  </a:txBody>
                  <a:tcPr marL="36602" marR="36602" marT="18301" marB="18301" anchor="ctr">
                    <a:lnL>
                      <a:noFill/>
                    </a:lnL>
                    <a:lnR>
                      <a:noFill/>
                    </a:lnR>
                    <a:lnT>
                      <a:noFill/>
                    </a:lnT>
                    <a:lnB>
                      <a:noFill/>
                    </a:lnB>
                    <a:noFill/>
                  </a:tcPr>
                </a:tc>
                <a:tc>
                  <a:txBody>
                    <a:bodyPr/>
                    <a:lstStyle/>
                    <a:p>
                      <a:r>
                        <a:rPr lang="en-GB" sz="1050">
                          <a:latin typeface="Arial" panose="020B0604020202020204" pitchFamily="34" charset="0"/>
                          <a:cs typeface="Arial" panose="020B0604020202020204" pitchFamily="34" charset="0"/>
                        </a:rPr>
                        <a:t>✘ No – age cannot be changed</a:t>
                      </a:r>
                    </a:p>
                  </a:txBody>
                  <a:tcPr marL="36602" marR="36602" marT="18301" marB="18301" anchor="ctr">
                    <a:lnL>
                      <a:noFill/>
                    </a:lnL>
                    <a:lnR>
                      <a:noFill/>
                    </a:lnR>
                    <a:lnT>
                      <a:noFill/>
                    </a:lnT>
                    <a:lnB>
                      <a:noFill/>
                    </a:lnB>
                    <a:noFill/>
                  </a:tcPr>
                </a:tc>
                <a:tc>
                  <a:txBody>
                    <a:bodyPr/>
                    <a:lstStyle/>
                    <a:p>
                      <a:r>
                        <a:rPr lang="en-GB" sz="1050">
                          <a:latin typeface="Arial" panose="020B0604020202020204" pitchFamily="34" charset="0"/>
                          <a:cs typeface="Arial" panose="020B0604020202020204" pitchFamily="34" charset="0"/>
                        </a:rPr>
                        <a:t>NHS (2024)</a:t>
                      </a:r>
                    </a:p>
                  </a:txBody>
                  <a:tcPr marL="36602" marR="36602" marT="18301" marB="18301" anchor="ctr">
                    <a:lnL>
                      <a:noFill/>
                    </a:lnL>
                    <a:lnR>
                      <a:noFill/>
                    </a:lnR>
                    <a:lnT>
                      <a:noFill/>
                    </a:lnT>
                    <a:lnB>
                      <a:noFill/>
                    </a:lnB>
                    <a:noFill/>
                  </a:tcPr>
                </a:tc>
                <a:extLst>
                  <a:ext uri="{0D108BD9-81ED-4DB2-BD59-A6C34878D82A}">
                    <a16:rowId xmlns:a16="http://schemas.microsoft.com/office/drawing/2014/main" val="4065981803"/>
                  </a:ext>
                </a:extLst>
              </a:tr>
              <a:tr h="475820">
                <a:tc>
                  <a:txBody>
                    <a:bodyPr/>
                    <a:lstStyle/>
                    <a:p>
                      <a:r>
                        <a:rPr lang="en-GB" sz="1050" b="1">
                          <a:latin typeface="Arial" panose="020B0604020202020204" pitchFamily="34" charset="0"/>
                          <a:cs typeface="Arial" panose="020B0604020202020204" pitchFamily="34" charset="0"/>
                        </a:rPr>
                        <a:t>Condition – Genetics</a:t>
                      </a:r>
                      <a:endParaRPr lang="en-GB" sz="1050">
                        <a:latin typeface="Arial" panose="020B0604020202020204" pitchFamily="34" charset="0"/>
                        <a:cs typeface="Arial" panose="020B0604020202020204" pitchFamily="34" charset="0"/>
                      </a:endParaRPr>
                    </a:p>
                  </a:txBody>
                  <a:tcPr marL="36602" marR="36602" marT="18301" marB="18301" anchor="ctr">
                    <a:lnL>
                      <a:noFill/>
                    </a:lnL>
                    <a:lnR>
                      <a:noFill/>
                    </a:lnR>
                    <a:lnT>
                      <a:noFill/>
                    </a:lnT>
                    <a:lnB>
                      <a:noFill/>
                    </a:lnB>
                    <a:noFill/>
                  </a:tcPr>
                </a:tc>
                <a:tc>
                  <a:txBody>
                    <a:bodyPr/>
                    <a:lstStyle/>
                    <a:p>
                      <a:r>
                        <a:rPr lang="en-GB" sz="1050">
                          <a:latin typeface="Arial" panose="020B0604020202020204" pitchFamily="34" charset="0"/>
                          <a:cs typeface="Arial" panose="020B0604020202020204" pitchFamily="34" charset="0"/>
                        </a:rPr>
                        <a:t>Possible family history or BRCA genes</a:t>
                      </a:r>
                    </a:p>
                  </a:txBody>
                  <a:tcPr marL="36602" marR="36602" marT="18301" marB="18301" anchor="ctr">
                    <a:lnL>
                      <a:noFill/>
                    </a:lnL>
                    <a:lnR>
                      <a:noFill/>
                    </a:lnR>
                    <a:lnT>
                      <a:noFill/>
                    </a:lnT>
                    <a:lnB>
                      <a:noFill/>
                    </a:lnB>
                    <a:noFill/>
                  </a:tcPr>
                </a:tc>
                <a:tc>
                  <a:txBody>
                    <a:bodyPr/>
                    <a:lstStyle/>
                    <a:p>
                      <a:r>
                        <a:rPr lang="en-GB" sz="1050">
                          <a:latin typeface="Arial" panose="020B0604020202020204" pitchFamily="34" charset="0"/>
                          <a:cs typeface="Arial" panose="020B0604020202020204" pitchFamily="34" charset="0"/>
                        </a:rPr>
                        <a:t>Higher risk of recurrence or aggressive cancer</a:t>
                      </a:r>
                    </a:p>
                  </a:txBody>
                  <a:tcPr marL="36602" marR="36602" marT="18301" marB="18301" anchor="ctr">
                    <a:lnL>
                      <a:noFill/>
                    </a:lnL>
                    <a:lnR>
                      <a:noFill/>
                    </a:lnR>
                    <a:lnT>
                      <a:noFill/>
                    </a:lnT>
                    <a:lnB>
                      <a:noFill/>
                    </a:lnB>
                    <a:noFill/>
                  </a:tcPr>
                </a:tc>
                <a:tc>
                  <a:txBody>
                    <a:bodyPr/>
                    <a:lstStyle/>
                    <a:p>
                      <a:r>
                        <a:rPr lang="en-GB" sz="1050">
                          <a:latin typeface="Arial" panose="020B0604020202020204" pitchFamily="34" charset="0"/>
                          <a:cs typeface="Arial" panose="020B0604020202020204" pitchFamily="34" charset="0"/>
                        </a:rPr>
                        <a:t>✘ No – but genetic counselling helps</a:t>
                      </a:r>
                    </a:p>
                  </a:txBody>
                  <a:tcPr marL="36602" marR="36602" marT="18301" marB="18301" anchor="ctr">
                    <a:lnL>
                      <a:noFill/>
                    </a:lnL>
                    <a:lnR>
                      <a:noFill/>
                    </a:lnR>
                    <a:lnT>
                      <a:noFill/>
                    </a:lnT>
                    <a:lnB>
                      <a:noFill/>
                    </a:lnB>
                    <a:noFill/>
                  </a:tcPr>
                </a:tc>
                <a:tc>
                  <a:txBody>
                    <a:bodyPr/>
                    <a:lstStyle/>
                    <a:p>
                      <a:r>
                        <a:rPr lang="en-GB" sz="1050" dirty="0">
                          <a:latin typeface="Arial" panose="020B0604020202020204" pitchFamily="34" charset="0"/>
                          <a:cs typeface="Arial" panose="020B0604020202020204" pitchFamily="34" charset="0"/>
                        </a:rPr>
                        <a:t>Cancer Research UK (2024)</a:t>
                      </a:r>
                    </a:p>
                  </a:txBody>
                  <a:tcPr marL="36602" marR="36602" marT="18301" marB="18301" anchor="ctr">
                    <a:lnL>
                      <a:noFill/>
                    </a:lnL>
                    <a:lnR>
                      <a:noFill/>
                    </a:lnR>
                    <a:lnT>
                      <a:noFill/>
                    </a:lnT>
                    <a:lnB>
                      <a:noFill/>
                    </a:lnB>
                    <a:noFill/>
                  </a:tcPr>
                </a:tc>
                <a:extLst>
                  <a:ext uri="{0D108BD9-81ED-4DB2-BD59-A6C34878D82A}">
                    <a16:rowId xmlns:a16="http://schemas.microsoft.com/office/drawing/2014/main" val="309329095"/>
                  </a:ext>
                </a:extLst>
              </a:tr>
            </a:tbl>
          </a:graphicData>
        </a:graphic>
      </p:graphicFrame>
      <p:pic>
        <p:nvPicPr>
          <p:cNvPr id="5" name="Audio 4">
            <a:extLst>
              <a:ext uri="{FF2B5EF4-FFF2-40B4-BE49-F238E27FC236}">
                <a16:creationId xmlns:a16="http://schemas.microsoft.com/office/drawing/2014/main" id="{A4F07E4C-1EEF-E9F1-DF41-5E1F99CA9F3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440738" y="6154738"/>
            <a:ext cx="487362" cy="487362"/>
          </a:xfrm>
          <a:prstGeom prst="rect">
            <a:avLst/>
          </a:prstGeom>
        </p:spPr>
      </p:pic>
    </p:spTree>
    <p:extLst>
      <p:ext uri="{BB962C8B-B14F-4D97-AF65-F5344CB8AC3E}">
        <p14:creationId xmlns:p14="http://schemas.microsoft.com/office/powerpoint/2010/main" val="2642543611"/>
      </p:ext>
    </p:extLst>
  </p:cSld>
  <p:clrMapOvr>
    <a:masterClrMapping/>
  </p:clrMapOvr>
  <mc:AlternateContent xmlns:mc="http://schemas.openxmlformats.org/markup-compatibility/2006">
    <mc:Choice xmlns:p14="http://schemas.microsoft.com/office/powerpoint/2010/main" Requires="p14">
      <p:transition spd="slow" p14:dur="2000" advTm="128287"/>
    </mc:Choice>
    <mc:Fallback>
      <p:transition spd="slow" advTm="1282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0FCB6-E8B5-E668-6859-562592213C24}"/>
              </a:ext>
            </a:extLst>
          </p:cNvPr>
          <p:cNvSpPr>
            <a:spLocks noGrp="1"/>
          </p:cNvSpPr>
          <p:nvPr>
            <p:ph type="title"/>
          </p:nvPr>
        </p:nvSpPr>
        <p:spPr/>
        <p:txBody>
          <a:bodyPr/>
          <a:lstStyle/>
          <a:p>
            <a:r>
              <a:rPr lang="en-GB" sz="3600" b="1" dirty="0"/>
              <a:t>Recommendations</a:t>
            </a:r>
          </a:p>
        </p:txBody>
      </p:sp>
      <p:sp>
        <p:nvSpPr>
          <p:cNvPr id="3" name="Content Placeholder 2">
            <a:extLst>
              <a:ext uri="{FF2B5EF4-FFF2-40B4-BE49-F238E27FC236}">
                <a16:creationId xmlns:a16="http://schemas.microsoft.com/office/drawing/2014/main" id="{7EB34A5C-AEA4-8C87-D5EF-1CD835079D1D}"/>
              </a:ext>
            </a:extLst>
          </p:cNvPr>
          <p:cNvSpPr>
            <a:spLocks noGrp="1"/>
          </p:cNvSpPr>
          <p:nvPr>
            <p:ph idx="1"/>
          </p:nvPr>
        </p:nvSpPr>
        <p:spPr>
          <a:xfrm>
            <a:off x="323528" y="1388226"/>
            <a:ext cx="8229600" cy="3917032"/>
          </a:xfrm>
        </p:spPr>
        <p:txBody>
          <a:bodyPr anchor="ctr" anchorCtr="0"/>
          <a:lstStyle/>
          <a:p>
            <a:pPr>
              <a:buNone/>
            </a:pPr>
            <a:r>
              <a:rPr lang="en-GB" sz="1100" b="1" dirty="0">
                <a:latin typeface="Arial" panose="020B0604020202020204" pitchFamily="34" charset="0"/>
                <a:cs typeface="Arial" panose="020B0604020202020204" pitchFamily="34" charset="0"/>
              </a:rPr>
              <a:t>Daily Care Routine</a:t>
            </a:r>
          </a:p>
          <a:p>
            <a:pPr>
              <a:buFont typeface="Arial" panose="020B0604020202020204" pitchFamily="34" charset="0"/>
              <a:buChar char="•"/>
            </a:pPr>
            <a:r>
              <a:rPr lang="en-GB" sz="1100" b="1" dirty="0">
                <a:effectLst/>
                <a:latin typeface="Arial" panose="020B0604020202020204" pitchFamily="34" charset="0"/>
                <a:cs typeface="Arial" panose="020B0604020202020204" pitchFamily="34" charset="0"/>
              </a:rPr>
              <a:t>Balanced meals</a:t>
            </a:r>
            <a:r>
              <a:rPr lang="en-GB" sz="1100" dirty="0">
                <a:effectLst/>
                <a:latin typeface="Arial" panose="020B0604020202020204" pitchFamily="34" charset="0"/>
                <a:cs typeface="Arial" panose="020B0604020202020204" pitchFamily="34" charset="0"/>
              </a:rPr>
              <a:t> with fruit, vegetables, lean protein </a:t>
            </a:r>
            <a:r>
              <a:rPr lang="en-GB" sz="1100" i="1" dirty="0">
                <a:effectLst/>
                <a:latin typeface="Arial" panose="020B0604020202020204" pitchFamily="34" charset="0"/>
                <a:cs typeface="Arial" panose="020B0604020202020204" pitchFamily="34" charset="0"/>
              </a:rPr>
              <a:t>World Cancer Research Fund (2024) – healthy diet improves treatment tolerance.</a:t>
            </a:r>
            <a:endParaRPr lang="en-GB" sz="1100" dirty="0">
              <a:latin typeface="Arial" panose="020B0604020202020204" pitchFamily="34" charset="0"/>
              <a:cs typeface="Arial" panose="020B0604020202020204" pitchFamily="34" charset="0"/>
            </a:endParaRPr>
          </a:p>
          <a:p>
            <a:pPr>
              <a:buFont typeface="Arial" panose="020B0604020202020204" pitchFamily="34" charset="0"/>
              <a:buChar char="•"/>
            </a:pPr>
            <a:r>
              <a:rPr lang="en-GB" sz="1100" b="1" dirty="0">
                <a:effectLst/>
                <a:latin typeface="Arial" panose="020B0604020202020204" pitchFamily="34" charset="0"/>
                <a:cs typeface="Arial" panose="020B0604020202020204" pitchFamily="34" charset="0"/>
              </a:rPr>
              <a:t>Gentle daily exercise</a:t>
            </a:r>
            <a:r>
              <a:rPr lang="en-GB" sz="1100" dirty="0">
                <a:effectLst/>
                <a:latin typeface="Arial" panose="020B0604020202020204" pitchFamily="34" charset="0"/>
                <a:cs typeface="Arial" panose="020B0604020202020204" pitchFamily="34" charset="0"/>
              </a:rPr>
              <a:t> (walking, stretching, light resistance) </a:t>
            </a:r>
            <a:r>
              <a:rPr lang="en-GB" sz="1100" i="1" dirty="0">
                <a:effectLst/>
                <a:latin typeface="Arial" panose="020B0604020202020204" pitchFamily="34" charset="0"/>
                <a:cs typeface="Arial" panose="020B0604020202020204" pitchFamily="34" charset="0"/>
              </a:rPr>
              <a:t>NICE (2023) – physical activity reduces cancer‑related fatigue.</a:t>
            </a:r>
            <a:endParaRPr lang="en-GB" sz="1100" dirty="0">
              <a:latin typeface="Arial" panose="020B0604020202020204" pitchFamily="34" charset="0"/>
              <a:cs typeface="Arial" panose="020B0604020202020204" pitchFamily="34" charset="0"/>
            </a:endParaRPr>
          </a:p>
          <a:p>
            <a:pPr>
              <a:buFont typeface="Arial" panose="020B0604020202020204" pitchFamily="34" charset="0"/>
              <a:buChar char="•"/>
            </a:pPr>
            <a:r>
              <a:rPr lang="en-GB" sz="1100" b="1" dirty="0">
                <a:effectLst/>
                <a:latin typeface="Arial" panose="020B0604020202020204" pitchFamily="34" charset="0"/>
                <a:cs typeface="Arial" panose="020B0604020202020204" pitchFamily="34" charset="0"/>
              </a:rPr>
              <a:t>Hydration throughout the day</a:t>
            </a:r>
            <a:r>
              <a:rPr lang="en-GB" sz="1100" dirty="0">
                <a:effectLst/>
                <a:latin typeface="Arial" panose="020B0604020202020204" pitchFamily="34" charset="0"/>
                <a:cs typeface="Arial" panose="020B0604020202020204" pitchFamily="34" charset="0"/>
              </a:rPr>
              <a:t> </a:t>
            </a:r>
            <a:r>
              <a:rPr lang="en-GB" sz="1100" i="1" dirty="0">
                <a:effectLst/>
                <a:latin typeface="Arial" panose="020B0604020202020204" pitchFamily="34" charset="0"/>
                <a:cs typeface="Arial" panose="020B0604020202020204" pitchFamily="34" charset="0"/>
              </a:rPr>
              <a:t>NHS (2024) – hydration supports energy and reduces treatment side effects.</a:t>
            </a:r>
            <a:endParaRPr lang="en-GB" sz="1100" dirty="0">
              <a:latin typeface="Arial" panose="020B0604020202020204" pitchFamily="34" charset="0"/>
              <a:cs typeface="Arial" panose="020B0604020202020204" pitchFamily="34" charset="0"/>
            </a:endParaRPr>
          </a:p>
          <a:p>
            <a:pPr>
              <a:buFont typeface="Arial" panose="020B0604020202020204" pitchFamily="34" charset="0"/>
              <a:buChar char="•"/>
            </a:pPr>
            <a:r>
              <a:rPr lang="en-GB" sz="1100" b="1" dirty="0">
                <a:effectLst/>
                <a:latin typeface="Arial" panose="020B0604020202020204" pitchFamily="34" charset="0"/>
                <a:cs typeface="Arial" panose="020B0604020202020204" pitchFamily="34" charset="0"/>
              </a:rPr>
              <a:t>Regular sleep routine</a:t>
            </a:r>
            <a:r>
              <a:rPr lang="en-GB" sz="1100" dirty="0">
                <a:effectLst/>
                <a:latin typeface="Arial" panose="020B0604020202020204" pitchFamily="34" charset="0"/>
                <a:cs typeface="Arial" panose="020B0604020202020204" pitchFamily="34" charset="0"/>
              </a:rPr>
              <a:t> (consistent bedtime, reduced screen time) </a:t>
            </a:r>
            <a:r>
              <a:rPr lang="en-GB" sz="1100" i="1" dirty="0">
                <a:effectLst/>
                <a:latin typeface="Arial" panose="020B0604020202020204" pitchFamily="34" charset="0"/>
                <a:cs typeface="Arial" panose="020B0604020202020204" pitchFamily="34" charset="0"/>
              </a:rPr>
              <a:t>American Cancer Society (2023) – good sleep improves immune function.</a:t>
            </a:r>
            <a:endParaRPr lang="en-GB" sz="1100" dirty="0">
              <a:latin typeface="Arial" panose="020B0604020202020204" pitchFamily="34" charset="0"/>
              <a:cs typeface="Arial" panose="020B0604020202020204" pitchFamily="34" charset="0"/>
            </a:endParaRPr>
          </a:p>
          <a:p>
            <a:pPr>
              <a:buFont typeface="Arial" panose="020B0604020202020204" pitchFamily="34" charset="0"/>
              <a:buChar char="•"/>
            </a:pPr>
            <a:r>
              <a:rPr lang="en-GB" sz="1100" b="1" dirty="0">
                <a:effectLst/>
                <a:latin typeface="Arial" panose="020B0604020202020204" pitchFamily="34" charset="0"/>
                <a:cs typeface="Arial" panose="020B0604020202020204" pitchFamily="34" charset="0"/>
              </a:rPr>
              <a:t>Pain management routine</a:t>
            </a:r>
            <a:r>
              <a:rPr lang="en-GB" sz="1100" dirty="0">
                <a:effectLst/>
                <a:latin typeface="Arial" panose="020B0604020202020204" pitchFamily="34" charset="0"/>
                <a:cs typeface="Arial" panose="020B0604020202020204" pitchFamily="34" charset="0"/>
              </a:rPr>
              <a:t> using prescribed analgesics </a:t>
            </a:r>
            <a:r>
              <a:rPr lang="en-GB" sz="1100" i="1" dirty="0">
                <a:effectLst/>
                <a:latin typeface="Arial" panose="020B0604020202020204" pitchFamily="34" charset="0"/>
                <a:cs typeface="Arial" panose="020B0604020202020204" pitchFamily="34" charset="0"/>
              </a:rPr>
              <a:t>NICE (2023) – routine pain assessment improves quality of life.</a:t>
            </a:r>
            <a:endParaRPr lang="en-GB" sz="1100" dirty="0">
              <a:latin typeface="Arial" panose="020B0604020202020204" pitchFamily="34" charset="0"/>
              <a:cs typeface="Arial" panose="020B0604020202020204" pitchFamily="34" charset="0"/>
            </a:endParaRPr>
          </a:p>
          <a:p>
            <a:pPr>
              <a:buFont typeface="Arial" panose="020B0604020202020204" pitchFamily="34" charset="0"/>
              <a:buChar char="•"/>
            </a:pPr>
            <a:r>
              <a:rPr lang="en-GB" sz="1100" b="1" dirty="0">
                <a:effectLst/>
                <a:latin typeface="Arial" panose="020B0604020202020204" pitchFamily="34" charset="0"/>
                <a:cs typeface="Arial" panose="020B0604020202020204" pitchFamily="34" charset="0"/>
              </a:rPr>
              <a:t>Emotional support</a:t>
            </a:r>
            <a:r>
              <a:rPr lang="en-GB" sz="1100" dirty="0">
                <a:effectLst/>
                <a:latin typeface="Arial" panose="020B0604020202020204" pitchFamily="34" charset="0"/>
                <a:cs typeface="Arial" panose="020B0604020202020204" pitchFamily="34" charset="0"/>
              </a:rPr>
              <a:t> (counselling, mindfulness, support groups) </a:t>
            </a:r>
            <a:r>
              <a:rPr lang="en-GB" sz="1100" i="1" dirty="0">
                <a:effectLst/>
                <a:latin typeface="Arial" panose="020B0604020202020204" pitchFamily="34" charset="0"/>
                <a:cs typeface="Arial" panose="020B0604020202020204" pitchFamily="34" charset="0"/>
              </a:rPr>
              <a:t>Cancer Research UK (2024) – emotional support reduces anxiety.</a:t>
            </a:r>
            <a:endParaRPr lang="en-GB" sz="1100" dirty="0">
              <a:latin typeface="Arial" panose="020B0604020202020204" pitchFamily="34" charset="0"/>
              <a:cs typeface="Arial" panose="020B0604020202020204" pitchFamily="34" charset="0"/>
            </a:endParaRPr>
          </a:p>
          <a:p>
            <a:pPr>
              <a:buNone/>
            </a:pPr>
            <a:r>
              <a:rPr lang="en-GB" sz="1100" b="1" dirty="0">
                <a:latin typeface="Arial" panose="020B0604020202020204" pitchFamily="34" charset="0"/>
                <a:cs typeface="Arial" panose="020B0604020202020204" pitchFamily="34" charset="0"/>
              </a:rPr>
              <a:t>Health Monitoring</a:t>
            </a:r>
          </a:p>
          <a:p>
            <a:pPr>
              <a:buFont typeface="Arial" panose="020B0604020202020204" pitchFamily="34" charset="0"/>
              <a:buChar char="•"/>
            </a:pPr>
            <a:r>
              <a:rPr lang="en-GB" sz="1100" b="1" dirty="0">
                <a:effectLst/>
                <a:latin typeface="Arial" panose="020B0604020202020204" pitchFamily="34" charset="0"/>
                <a:cs typeface="Arial" panose="020B0604020202020204" pitchFamily="34" charset="0"/>
              </a:rPr>
              <a:t>Monitor pain levels daily</a:t>
            </a:r>
            <a:r>
              <a:rPr lang="en-GB" sz="1100" dirty="0">
                <a:effectLst/>
                <a:latin typeface="Arial" panose="020B0604020202020204" pitchFamily="34" charset="0"/>
                <a:cs typeface="Arial" panose="020B0604020202020204" pitchFamily="34" charset="0"/>
              </a:rPr>
              <a:t> using a 0–10 scale </a:t>
            </a:r>
            <a:r>
              <a:rPr lang="en-GB" sz="1100" i="1" dirty="0">
                <a:effectLst/>
                <a:latin typeface="Arial" panose="020B0604020202020204" pitchFamily="34" charset="0"/>
                <a:cs typeface="Arial" panose="020B0604020202020204" pitchFamily="34" charset="0"/>
              </a:rPr>
              <a:t>NICE (2023) – regular pain assessment recommended for cancer patients.</a:t>
            </a:r>
            <a:endParaRPr lang="en-GB" sz="1100" dirty="0">
              <a:latin typeface="Arial" panose="020B0604020202020204" pitchFamily="34" charset="0"/>
              <a:cs typeface="Arial" panose="020B0604020202020204" pitchFamily="34" charset="0"/>
            </a:endParaRPr>
          </a:p>
          <a:p>
            <a:pPr>
              <a:buFont typeface="Arial" panose="020B0604020202020204" pitchFamily="34" charset="0"/>
              <a:buChar char="•"/>
            </a:pPr>
            <a:r>
              <a:rPr lang="en-GB" sz="1100" b="1" dirty="0">
                <a:effectLst/>
                <a:latin typeface="Arial" panose="020B0604020202020204" pitchFamily="34" charset="0"/>
                <a:cs typeface="Arial" panose="020B0604020202020204" pitchFamily="34" charset="0"/>
              </a:rPr>
              <a:t>Track fatigue and energy levels</a:t>
            </a:r>
            <a:r>
              <a:rPr lang="en-GB" sz="1100" dirty="0">
                <a:effectLst/>
                <a:latin typeface="Arial" panose="020B0604020202020204" pitchFamily="34" charset="0"/>
                <a:cs typeface="Arial" panose="020B0604020202020204" pitchFamily="34" charset="0"/>
              </a:rPr>
              <a:t> </a:t>
            </a:r>
            <a:r>
              <a:rPr lang="en-GB" sz="1100" i="1" dirty="0">
                <a:effectLst/>
                <a:latin typeface="Arial" panose="020B0604020202020204" pitchFamily="34" charset="0"/>
                <a:cs typeface="Arial" panose="020B0604020202020204" pitchFamily="34" charset="0"/>
              </a:rPr>
              <a:t>NICE (2023) – fatigue monitoring helps adjust activity plans.</a:t>
            </a:r>
            <a:endParaRPr lang="en-GB" sz="1100" dirty="0">
              <a:latin typeface="Arial" panose="020B0604020202020204" pitchFamily="34" charset="0"/>
              <a:cs typeface="Arial" panose="020B0604020202020204" pitchFamily="34" charset="0"/>
            </a:endParaRPr>
          </a:p>
          <a:p>
            <a:pPr>
              <a:buFont typeface="Arial" panose="020B0604020202020204" pitchFamily="34" charset="0"/>
              <a:buChar char="•"/>
            </a:pPr>
            <a:r>
              <a:rPr lang="en-GB" sz="1100" b="1" dirty="0">
                <a:effectLst/>
                <a:latin typeface="Arial" panose="020B0604020202020204" pitchFamily="34" charset="0"/>
                <a:cs typeface="Arial" panose="020B0604020202020204" pitchFamily="34" charset="0"/>
              </a:rPr>
              <a:t>Check for infection signs</a:t>
            </a:r>
            <a:r>
              <a:rPr lang="en-GB" sz="1100" dirty="0">
                <a:effectLst/>
                <a:latin typeface="Arial" panose="020B0604020202020204" pitchFamily="34" charset="0"/>
                <a:cs typeface="Arial" panose="020B0604020202020204" pitchFamily="34" charset="0"/>
              </a:rPr>
              <a:t> (temperature, redness, swelling) </a:t>
            </a:r>
            <a:r>
              <a:rPr lang="en-GB" sz="1100" i="1" dirty="0">
                <a:effectLst/>
                <a:latin typeface="Arial" panose="020B0604020202020204" pitchFamily="34" charset="0"/>
                <a:cs typeface="Arial" panose="020B0604020202020204" pitchFamily="34" charset="0"/>
              </a:rPr>
              <a:t>NHS (2024) – infection risk increases during chemotherapy.</a:t>
            </a:r>
            <a:endParaRPr lang="en-GB" sz="1100" dirty="0">
              <a:latin typeface="Arial" panose="020B0604020202020204" pitchFamily="34" charset="0"/>
              <a:cs typeface="Arial" panose="020B0604020202020204" pitchFamily="34" charset="0"/>
            </a:endParaRPr>
          </a:p>
          <a:p>
            <a:pPr>
              <a:buFont typeface="Arial" panose="020B0604020202020204" pitchFamily="34" charset="0"/>
              <a:buChar char="•"/>
            </a:pPr>
            <a:r>
              <a:rPr lang="en-GB" sz="1100" b="1" dirty="0">
                <a:effectLst/>
                <a:latin typeface="Arial" panose="020B0604020202020204" pitchFamily="34" charset="0"/>
                <a:cs typeface="Arial" panose="020B0604020202020204" pitchFamily="34" charset="0"/>
              </a:rPr>
              <a:t>Monitor arm swelling</a:t>
            </a:r>
            <a:r>
              <a:rPr lang="en-GB" sz="1100" dirty="0">
                <a:effectLst/>
                <a:latin typeface="Arial" panose="020B0604020202020204" pitchFamily="34" charset="0"/>
                <a:cs typeface="Arial" panose="020B0604020202020204" pitchFamily="34" charset="0"/>
              </a:rPr>
              <a:t> to detect lymphoedema early </a:t>
            </a:r>
            <a:r>
              <a:rPr lang="en-GB" sz="1100" i="1" dirty="0">
                <a:effectLst/>
                <a:latin typeface="Arial" panose="020B0604020202020204" pitchFamily="34" charset="0"/>
                <a:cs typeface="Arial" panose="020B0604020202020204" pitchFamily="34" charset="0"/>
              </a:rPr>
              <a:t>NHS (2024) – early lymphoedema prevention is essential.</a:t>
            </a:r>
            <a:endParaRPr lang="en-GB" sz="1100" dirty="0">
              <a:latin typeface="Arial" panose="020B0604020202020204" pitchFamily="34" charset="0"/>
              <a:cs typeface="Arial" panose="020B0604020202020204" pitchFamily="34" charset="0"/>
            </a:endParaRPr>
          </a:p>
          <a:p>
            <a:pPr>
              <a:buFont typeface="Arial" panose="020B0604020202020204" pitchFamily="34" charset="0"/>
              <a:buChar char="•"/>
            </a:pPr>
            <a:r>
              <a:rPr lang="en-GB" sz="1100" b="1" dirty="0">
                <a:effectLst/>
                <a:latin typeface="Arial" panose="020B0604020202020204" pitchFamily="34" charset="0"/>
                <a:cs typeface="Arial" panose="020B0604020202020204" pitchFamily="34" charset="0"/>
              </a:rPr>
              <a:t>Record sleep hours</a:t>
            </a:r>
            <a:r>
              <a:rPr lang="en-GB" sz="1100" dirty="0">
                <a:effectLst/>
                <a:latin typeface="Arial" panose="020B0604020202020204" pitchFamily="34" charset="0"/>
                <a:cs typeface="Arial" panose="020B0604020202020204" pitchFamily="34" charset="0"/>
              </a:rPr>
              <a:t> to identify patterns </a:t>
            </a:r>
            <a:r>
              <a:rPr lang="en-GB" sz="1100" i="1" dirty="0">
                <a:effectLst/>
                <a:latin typeface="Arial" panose="020B0604020202020204" pitchFamily="34" charset="0"/>
                <a:cs typeface="Arial" panose="020B0604020202020204" pitchFamily="34" charset="0"/>
              </a:rPr>
              <a:t>American Cancer Society (2023) – sleep monitoring improves recovery.</a:t>
            </a:r>
            <a:endParaRPr lang="en-GB" sz="1100" dirty="0">
              <a:latin typeface="Arial" panose="020B0604020202020204" pitchFamily="34" charset="0"/>
              <a:cs typeface="Arial" panose="020B0604020202020204" pitchFamily="34" charset="0"/>
            </a:endParaRPr>
          </a:p>
          <a:p>
            <a:pPr>
              <a:buFont typeface="Arial" panose="020B0604020202020204" pitchFamily="34" charset="0"/>
              <a:buChar char="•"/>
            </a:pPr>
            <a:r>
              <a:rPr lang="en-GB" sz="1100" b="1" dirty="0">
                <a:effectLst/>
                <a:latin typeface="Arial" panose="020B0604020202020204" pitchFamily="34" charset="0"/>
                <a:cs typeface="Arial" panose="020B0604020202020204" pitchFamily="34" charset="0"/>
              </a:rPr>
              <a:t>Track diet and hydration</a:t>
            </a:r>
            <a:r>
              <a:rPr lang="en-GB" sz="1100" dirty="0">
                <a:effectLst/>
                <a:latin typeface="Arial" panose="020B0604020202020204" pitchFamily="34" charset="0"/>
                <a:cs typeface="Arial" panose="020B0604020202020204" pitchFamily="34" charset="0"/>
              </a:rPr>
              <a:t> using a simple daily log </a:t>
            </a:r>
            <a:r>
              <a:rPr lang="en-GB" sz="1100" i="1" dirty="0">
                <a:effectLst/>
                <a:latin typeface="Arial" panose="020B0604020202020204" pitchFamily="34" charset="0"/>
                <a:cs typeface="Arial" panose="020B0604020202020204" pitchFamily="34" charset="0"/>
              </a:rPr>
              <a:t>World Cancer Research Fund (2024) – diet tracking improves adherence.</a:t>
            </a:r>
            <a:endParaRPr lang="en-GB" sz="1100" dirty="0">
              <a:latin typeface="Arial" panose="020B0604020202020204" pitchFamily="34" charset="0"/>
              <a:cs typeface="Arial" panose="020B0604020202020204" pitchFamily="34" charset="0"/>
            </a:endParaRPr>
          </a:p>
          <a:p>
            <a:pPr>
              <a:spcBef>
                <a:spcPts val="1000"/>
              </a:spcBef>
              <a:buFont typeface="Arial"/>
              <a:buChar char="•"/>
            </a:pPr>
            <a:endParaRPr lang="en-GB" sz="1700" dirty="0">
              <a:solidFill>
                <a:srgbClr val="0070C0"/>
              </a:solidFill>
            </a:endParaRPr>
          </a:p>
        </p:txBody>
      </p:sp>
      <p:sp>
        <p:nvSpPr>
          <p:cNvPr id="4" name="Date Placeholder 3">
            <a:extLst>
              <a:ext uri="{FF2B5EF4-FFF2-40B4-BE49-F238E27FC236}">
                <a16:creationId xmlns:a16="http://schemas.microsoft.com/office/drawing/2014/main" id="{BFDC4459-B578-A402-DCF4-CAC2307B75D4}"/>
              </a:ext>
            </a:extLst>
          </p:cNvPr>
          <p:cNvSpPr>
            <a:spLocks noGrp="1"/>
          </p:cNvSpPr>
          <p:nvPr>
            <p:ph type="dt" sz="half" idx="10"/>
          </p:nvPr>
        </p:nvSpPr>
        <p:spPr/>
        <p:txBody>
          <a:bodyPr/>
          <a:lstStyle/>
          <a:p>
            <a:pPr>
              <a:defRPr/>
            </a:pPr>
            <a:fld id="{2303D31F-598B-47EE-BA37-93F097A3D676}" type="datetime1">
              <a:rPr lang="en-GB" altLang="en-US" smtClean="0"/>
              <a:pPr>
                <a:defRPr/>
              </a:pPr>
              <a:t>13/08/2026</a:t>
            </a:fld>
            <a:endParaRPr lang="en-GB" altLang="en-US"/>
          </a:p>
        </p:txBody>
      </p:sp>
      <p:sp>
        <p:nvSpPr>
          <p:cNvPr id="5" name="Slide Number Placeholder 4">
            <a:extLst>
              <a:ext uri="{FF2B5EF4-FFF2-40B4-BE49-F238E27FC236}">
                <a16:creationId xmlns:a16="http://schemas.microsoft.com/office/drawing/2014/main" id="{C61D60C8-0E6D-5493-15CC-220B5D39BED7}"/>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pic>
        <p:nvPicPr>
          <p:cNvPr id="19" name="Audio 18">
            <a:extLst>
              <a:ext uri="{FF2B5EF4-FFF2-40B4-BE49-F238E27FC236}">
                <a16:creationId xmlns:a16="http://schemas.microsoft.com/office/drawing/2014/main" id="{21142ADD-B278-A938-13C5-9F4219C5A52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440738" y="6154738"/>
            <a:ext cx="487362" cy="487362"/>
          </a:xfrm>
          <a:prstGeom prst="rect">
            <a:avLst/>
          </a:prstGeom>
        </p:spPr>
      </p:pic>
    </p:spTree>
    <p:extLst>
      <p:ext uri="{BB962C8B-B14F-4D97-AF65-F5344CB8AC3E}">
        <p14:creationId xmlns:p14="http://schemas.microsoft.com/office/powerpoint/2010/main" val="1976972165"/>
      </p:ext>
    </p:extLst>
  </p:cSld>
  <p:clrMapOvr>
    <a:masterClrMapping/>
  </p:clrMapOvr>
  <mc:AlternateContent xmlns:mc="http://schemas.openxmlformats.org/markup-compatibility/2006">
    <mc:Choice xmlns:p14="http://schemas.microsoft.com/office/powerpoint/2010/main" Requires="p14">
      <p:transition spd="slow" p14:dur="2000" advTm="43925"/>
    </mc:Choice>
    <mc:Fallback>
      <p:transition spd="slow" advTm="439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8604B-AC6B-0846-C825-2BEC86565B25}"/>
              </a:ext>
            </a:extLst>
          </p:cNvPr>
          <p:cNvSpPr>
            <a:spLocks noGrp="1"/>
          </p:cNvSpPr>
          <p:nvPr>
            <p:ph type="title"/>
          </p:nvPr>
        </p:nvSpPr>
        <p:spPr/>
        <p:txBody>
          <a:bodyPr/>
          <a:lstStyle/>
          <a:p>
            <a:r>
              <a:rPr lang="en-GB" sz="3600" b="1" dirty="0"/>
              <a:t>Conclusion</a:t>
            </a:r>
          </a:p>
        </p:txBody>
      </p:sp>
      <p:sp>
        <p:nvSpPr>
          <p:cNvPr id="6" name="Content Placeholder 5">
            <a:extLst>
              <a:ext uri="{FF2B5EF4-FFF2-40B4-BE49-F238E27FC236}">
                <a16:creationId xmlns:a16="http://schemas.microsoft.com/office/drawing/2014/main" id="{C68C4224-F958-CB66-7629-688D5AD53A53}"/>
              </a:ext>
            </a:extLst>
          </p:cNvPr>
          <p:cNvSpPr>
            <a:spLocks noGrp="1"/>
          </p:cNvSpPr>
          <p:nvPr>
            <p:ph idx="1"/>
          </p:nvPr>
        </p:nvSpPr>
        <p:spPr/>
        <p:txBody>
          <a:bodyPr anchor="ctr" anchorCtr="0"/>
          <a:lstStyle/>
          <a:p>
            <a:pPr>
              <a:spcBef>
                <a:spcPts val="1400"/>
              </a:spcBef>
              <a:buFont typeface="Arial"/>
              <a:buChar char="•"/>
            </a:pPr>
            <a:r>
              <a:rPr lang="en-GB" sz="2000" dirty="0">
                <a:solidFill>
                  <a:srgbClr val="0070C0"/>
                </a:solidFill>
                <a:latin typeface="Arial" panose="020B0604020202020204" pitchFamily="34" charset="0"/>
                <a:cs typeface="Arial" panose="020B0604020202020204" pitchFamily="34" charset="0"/>
              </a:rPr>
              <a:t>Zahana is a 35‑year‑old single mother diagnosed with breast cancer, facing physical, emotional, and practical challenges. Her lifestyle (diet, low activity, poor sleep) and work routine increase fatigue and affect treatment tolerance. Evidence‑based care focuses on nutrition, gentle exercise, emotional support, sleep improvement, and monitoring symptoms. Support from health and social care (dietitian, physiotherapy, counselling, social worker) is essential for her wellbeing.</a:t>
            </a:r>
          </a:p>
        </p:txBody>
      </p:sp>
      <p:sp>
        <p:nvSpPr>
          <p:cNvPr id="4" name="Date Placeholder 3">
            <a:extLst>
              <a:ext uri="{FF2B5EF4-FFF2-40B4-BE49-F238E27FC236}">
                <a16:creationId xmlns:a16="http://schemas.microsoft.com/office/drawing/2014/main" id="{0BC4CF4B-AA00-001B-CFC7-69AA662BA595}"/>
              </a:ext>
            </a:extLst>
          </p:cNvPr>
          <p:cNvSpPr>
            <a:spLocks noGrp="1"/>
          </p:cNvSpPr>
          <p:nvPr>
            <p:ph type="dt" sz="half" idx="10"/>
          </p:nvPr>
        </p:nvSpPr>
        <p:spPr/>
        <p:txBody>
          <a:bodyPr/>
          <a:lstStyle/>
          <a:p>
            <a:pPr>
              <a:defRPr/>
            </a:pPr>
            <a:fld id="{2303D31F-598B-47EE-BA37-93F097A3D676}" type="datetime1">
              <a:rPr lang="en-GB" altLang="en-US" smtClean="0"/>
              <a:pPr>
                <a:defRPr/>
              </a:pPr>
              <a:t>13/08/2026</a:t>
            </a:fld>
            <a:endParaRPr lang="en-GB" altLang="en-US"/>
          </a:p>
        </p:txBody>
      </p:sp>
      <p:sp>
        <p:nvSpPr>
          <p:cNvPr id="5" name="Slide Number Placeholder 4">
            <a:extLst>
              <a:ext uri="{FF2B5EF4-FFF2-40B4-BE49-F238E27FC236}">
                <a16:creationId xmlns:a16="http://schemas.microsoft.com/office/drawing/2014/main" id="{EED03137-7AB2-2A5E-B86B-FAB9F630A66E}"/>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pic>
        <p:nvPicPr>
          <p:cNvPr id="11" name="Audio 10">
            <a:extLst>
              <a:ext uri="{FF2B5EF4-FFF2-40B4-BE49-F238E27FC236}">
                <a16:creationId xmlns:a16="http://schemas.microsoft.com/office/drawing/2014/main" id="{8F7F23CD-5AD1-12CA-93A4-B4EFDF3AB39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440738" y="6154738"/>
            <a:ext cx="487362" cy="487362"/>
          </a:xfrm>
          <a:prstGeom prst="rect">
            <a:avLst/>
          </a:prstGeom>
        </p:spPr>
      </p:pic>
    </p:spTree>
    <p:extLst>
      <p:ext uri="{BB962C8B-B14F-4D97-AF65-F5344CB8AC3E}">
        <p14:creationId xmlns:p14="http://schemas.microsoft.com/office/powerpoint/2010/main" val="2515865707"/>
      </p:ext>
    </p:extLst>
  </p:cSld>
  <p:clrMapOvr>
    <a:masterClrMapping/>
  </p:clrMapOvr>
  <mc:AlternateContent xmlns:mc="http://schemas.openxmlformats.org/markup-compatibility/2006">
    <mc:Choice xmlns:p14="http://schemas.microsoft.com/office/powerpoint/2010/main" Requires="p14">
      <p:transition spd="slow" p14:dur="2000" advTm="48998"/>
    </mc:Choice>
    <mc:Fallback>
      <p:transition spd="slow" advTm="489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b="1" dirty="0">
                <a:cs typeface="Arial" panose="020B0604020202020204" pitchFamily="34" charset="0"/>
              </a:rPr>
              <a:t>References</a:t>
            </a:r>
          </a:p>
        </p:txBody>
      </p:sp>
      <p:sp>
        <p:nvSpPr>
          <p:cNvPr id="6" name="Content Placeholder 5">
            <a:extLst>
              <a:ext uri="{FF2B5EF4-FFF2-40B4-BE49-F238E27FC236}">
                <a16:creationId xmlns:a16="http://schemas.microsoft.com/office/drawing/2014/main" id="{A4085575-4426-A9AB-0F8A-7A51209EE3B6}"/>
              </a:ext>
            </a:extLst>
          </p:cNvPr>
          <p:cNvSpPr>
            <a:spLocks noGrp="1"/>
          </p:cNvSpPr>
          <p:nvPr>
            <p:ph idx="1"/>
          </p:nvPr>
        </p:nvSpPr>
        <p:spPr/>
        <p:txBody>
          <a:bodyPr anchor="ctr" anchorCtr="0"/>
          <a:lstStyle/>
          <a:p>
            <a:pPr>
              <a:buNone/>
            </a:pPr>
            <a:r>
              <a:rPr lang="en-GB" sz="1200" b="1" dirty="0">
                <a:effectLst/>
              </a:rPr>
              <a:t>American Cancer Society (2023)</a:t>
            </a:r>
            <a:r>
              <a:rPr lang="en-GB" sz="1200" dirty="0">
                <a:effectLst/>
              </a:rPr>
              <a:t> </a:t>
            </a:r>
            <a:r>
              <a:rPr lang="en-GB" sz="1200" i="1" dirty="0">
                <a:effectLst/>
              </a:rPr>
              <a:t>Sleep and cancer recovery</a:t>
            </a:r>
            <a:r>
              <a:rPr lang="en-GB" sz="1200" dirty="0">
                <a:effectLst/>
              </a:rPr>
              <a:t>. Available at: </a:t>
            </a:r>
            <a:r>
              <a:rPr lang="en-GB" sz="1200" dirty="0">
                <a:effectLst/>
                <a:hlinkClick r:id="rId4" tooltip="www.cancer.org"/>
              </a:rPr>
              <a:t>https://www.cancer.org</a:t>
            </a:r>
            <a:endParaRPr lang="en-GB" sz="1200" dirty="0"/>
          </a:p>
          <a:p>
            <a:pPr>
              <a:buNone/>
            </a:pPr>
            <a:r>
              <a:rPr lang="en-GB" sz="1200" b="1" dirty="0">
                <a:effectLst/>
              </a:rPr>
              <a:t>Cancer Research UK (2024)</a:t>
            </a:r>
            <a:r>
              <a:rPr lang="en-GB" sz="1200" dirty="0">
                <a:effectLst/>
              </a:rPr>
              <a:t> </a:t>
            </a:r>
            <a:r>
              <a:rPr lang="en-GB" sz="1200" i="1" dirty="0">
                <a:effectLst/>
              </a:rPr>
              <a:t>Breast cancer, emotional wellbeing and ethical support</a:t>
            </a:r>
            <a:r>
              <a:rPr lang="en-GB" sz="1200" dirty="0">
                <a:effectLst/>
              </a:rPr>
              <a:t>. Available at: </a:t>
            </a:r>
            <a:r>
              <a:rPr lang="en-GB" sz="1200" dirty="0">
                <a:effectLst/>
                <a:hlinkClick r:id="rId5" tooltip="www.cancerresearchuk.org"/>
              </a:rPr>
              <a:t>https://www.cancerresearchuk.org</a:t>
            </a:r>
            <a:endParaRPr lang="en-GB" sz="1200" dirty="0"/>
          </a:p>
          <a:p>
            <a:pPr>
              <a:buNone/>
            </a:pPr>
            <a:r>
              <a:rPr lang="en-GB" sz="1200" b="1" dirty="0">
                <a:effectLst/>
              </a:rPr>
              <a:t>Macmillan Cancer Support (2023)</a:t>
            </a:r>
            <a:r>
              <a:rPr lang="en-GB" sz="1200" dirty="0">
                <a:effectLst/>
              </a:rPr>
              <a:t> </a:t>
            </a:r>
            <a:r>
              <a:rPr lang="en-GB" sz="1200" i="1" dirty="0">
                <a:effectLst/>
              </a:rPr>
              <a:t>Financial, practical and family support for cancer patients</a:t>
            </a:r>
            <a:r>
              <a:rPr lang="en-GB" sz="1200" dirty="0">
                <a:effectLst/>
              </a:rPr>
              <a:t>. Available at: </a:t>
            </a:r>
            <a:r>
              <a:rPr lang="en-GB" sz="1200" dirty="0">
                <a:effectLst/>
                <a:hlinkClick r:id="rId6" tooltip="www.macmillan.org.uk"/>
              </a:rPr>
              <a:t>https://www.macmillan.org.uk</a:t>
            </a:r>
            <a:endParaRPr lang="en-GB" sz="1200" dirty="0"/>
          </a:p>
          <a:p>
            <a:pPr>
              <a:buNone/>
            </a:pPr>
            <a:r>
              <a:rPr lang="en-GB" sz="1200" b="1" dirty="0">
                <a:effectLst/>
              </a:rPr>
              <a:t>NHS (2024)</a:t>
            </a:r>
            <a:r>
              <a:rPr lang="en-GB" sz="1200" dirty="0">
                <a:effectLst/>
              </a:rPr>
              <a:t> </a:t>
            </a:r>
            <a:r>
              <a:rPr lang="en-GB" sz="1200" i="1" dirty="0">
                <a:effectLst/>
              </a:rPr>
              <a:t>Breast cancer care, alcohol risk, consent, confidentiality, infection prevention and patient rights</a:t>
            </a:r>
            <a:r>
              <a:rPr lang="en-GB" sz="1200" dirty="0">
                <a:effectLst/>
              </a:rPr>
              <a:t>. Available at: </a:t>
            </a:r>
            <a:r>
              <a:rPr lang="en-GB" sz="1200" dirty="0">
                <a:effectLst/>
                <a:hlinkClick r:id="rId7" tooltip="www.nhs.uk"/>
              </a:rPr>
              <a:t>https://www.nhs.uk</a:t>
            </a:r>
            <a:endParaRPr lang="en-GB" sz="1200" dirty="0"/>
          </a:p>
          <a:p>
            <a:pPr>
              <a:buNone/>
            </a:pPr>
            <a:r>
              <a:rPr lang="en-GB" sz="1200" b="1" dirty="0">
                <a:effectLst/>
              </a:rPr>
              <a:t>NICE (2023)</a:t>
            </a:r>
            <a:r>
              <a:rPr lang="en-GB" sz="1200" dirty="0">
                <a:effectLst/>
              </a:rPr>
              <a:t> </a:t>
            </a:r>
            <a:r>
              <a:rPr lang="en-GB" sz="1200" i="1" dirty="0">
                <a:effectLst/>
              </a:rPr>
              <a:t>Cancer care guidelines: communication, dignity, physical activity, pain management and person‑centred care</a:t>
            </a:r>
            <a:r>
              <a:rPr lang="en-GB" sz="1200" dirty="0">
                <a:effectLst/>
              </a:rPr>
              <a:t>. Available at: </a:t>
            </a:r>
            <a:r>
              <a:rPr lang="en-GB" sz="1200" dirty="0">
                <a:effectLst/>
                <a:hlinkClick r:id="rId8" tooltip="www.nice.org.uk"/>
              </a:rPr>
              <a:t>https://www.nice.org.uk</a:t>
            </a:r>
            <a:endParaRPr lang="en-GB" sz="1200" dirty="0"/>
          </a:p>
          <a:p>
            <a:pPr>
              <a:buNone/>
            </a:pPr>
            <a:r>
              <a:rPr lang="en-GB" sz="1200" b="1" dirty="0">
                <a:effectLst/>
              </a:rPr>
              <a:t>World Cancer Research Fund (2024)</a:t>
            </a:r>
            <a:r>
              <a:rPr lang="en-GB" sz="1200" dirty="0">
                <a:effectLst/>
              </a:rPr>
              <a:t> </a:t>
            </a:r>
            <a:r>
              <a:rPr lang="en-GB" sz="1200" i="1" dirty="0">
                <a:effectLst/>
              </a:rPr>
              <a:t>Diet, lifestyle and cancer outcomes</a:t>
            </a:r>
            <a:r>
              <a:rPr lang="en-GB" sz="1200" dirty="0">
                <a:effectLst/>
              </a:rPr>
              <a:t>. Available at: </a:t>
            </a:r>
            <a:r>
              <a:rPr lang="en-GB" sz="1200" dirty="0">
                <a:effectLst/>
                <a:hlinkClick r:id="rId9" tooltip="www.wcrf.org"/>
              </a:rPr>
              <a:t>https://www.wcrf.org</a:t>
            </a:r>
            <a:endParaRPr lang="en-GB" sz="1200" dirty="0"/>
          </a:p>
          <a:p>
            <a:endParaRPr lang="en-GB" sz="1200" b="1" dirty="0"/>
          </a:p>
          <a:p>
            <a:pPr>
              <a:buNone/>
            </a:pPr>
            <a:r>
              <a:rPr lang="en-GB" sz="1200" b="1" dirty="0">
                <a:effectLst/>
              </a:rPr>
              <a:t>Unknown Author (n.d.)</a:t>
            </a:r>
            <a:r>
              <a:rPr lang="en-GB" sz="1200" dirty="0">
                <a:effectLst/>
              </a:rPr>
              <a:t> </a:t>
            </a:r>
            <a:r>
              <a:rPr lang="en-GB" sz="1200" i="1" dirty="0">
                <a:effectLst/>
              </a:rPr>
              <a:t>Patient illustration/avatar</a:t>
            </a:r>
            <a:r>
              <a:rPr lang="en-GB" sz="1200" dirty="0">
                <a:effectLst/>
              </a:rPr>
              <a:t> [Image]. Licensed under CC BY‑NC‑ND.</a:t>
            </a:r>
            <a:endParaRPr lang="en-GB" sz="1200" dirty="0"/>
          </a:p>
          <a:p>
            <a:pPr>
              <a:buNone/>
            </a:pPr>
            <a:r>
              <a:rPr lang="en-GB" sz="1200" b="1" dirty="0">
                <a:effectLst/>
              </a:rPr>
              <a:t>Unknown Author (n.d.)</a:t>
            </a:r>
            <a:r>
              <a:rPr lang="en-GB" sz="1200" dirty="0">
                <a:effectLst/>
              </a:rPr>
              <a:t> </a:t>
            </a:r>
            <a:r>
              <a:rPr lang="en-GB" sz="1200" i="1" dirty="0">
                <a:effectLst/>
              </a:rPr>
              <a:t>Mammogram showing breast abnormality</a:t>
            </a:r>
            <a:r>
              <a:rPr lang="en-GB" sz="1200" dirty="0">
                <a:effectLst/>
              </a:rPr>
              <a:t> [Image]. Licensed under CC BY‑NC‑ND.</a:t>
            </a:r>
            <a:endParaRPr lang="en-GB" sz="1200" dirty="0"/>
          </a:p>
          <a:p>
            <a:pPr>
              <a:buNone/>
            </a:pPr>
            <a:r>
              <a:rPr lang="en-GB" sz="1200" b="1" dirty="0">
                <a:effectLst/>
              </a:rPr>
              <a:t>Unknown Author (n.d.)</a:t>
            </a:r>
            <a:r>
              <a:rPr lang="en-GB" sz="1200" dirty="0">
                <a:effectLst/>
              </a:rPr>
              <a:t> </a:t>
            </a:r>
            <a:r>
              <a:rPr lang="en-GB" sz="1200" i="1" dirty="0">
                <a:effectLst/>
              </a:rPr>
              <a:t>Care plan healthcare image</a:t>
            </a:r>
            <a:r>
              <a:rPr lang="en-GB" sz="1200" dirty="0">
                <a:effectLst/>
              </a:rPr>
              <a:t> [Photograph]. Licensed under CC BY‑NC‑ND.</a:t>
            </a:r>
            <a:endParaRPr lang="en-GB" sz="1200" dirty="0"/>
          </a:p>
          <a:p>
            <a:pPr>
              <a:buNone/>
            </a:pPr>
            <a:r>
              <a:rPr lang="en-GB" sz="1200" b="1" dirty="0">
                <a:effectLst/>
              </a:rPr>
              <a:t>Unknown Author (n.d.)</a:t>
            </a:r>
            <a:r>
              <a:rPr lang="en-GB" sz="1200" dirty="0">
                <a:effectLst/>
              </a:rPr>
              <a:t> </a:t>
            </a:r>
            <a:r>
              <a:rPr lang="en-GB" sz="1200" i="1" dirty="0">
                <a:effectLst/>
              </a:rPr>
              <a:t>Infographic on outcomes after breast‑conserving surgery</a:t>
            </a:r>
            <a:r>
              <a:rPr lang="en-GB" sz="1200" dirty="0">
                <a:effectLst/>
              </a:rPr>
              <a:t> [Infographic]. Licensed under CC BY‑NC.</a:t>
            </a:r>
            <a:endParaRPr lang="en-GB" sz="1200" dirty="0"/>
          </a:p>
          <a:p>
            <a:endParaRPr lang="en-GB" sz="1200" b="1" dirty="0"/>
          </a:p>
          <a:p>
            <a:pPr>
              <a:spcBef>
                <a:spcPts val="1600"/>
              </a:spcBef>
              <a:buFont typeface="Arial"/>
              <a:buChar char="•"/>
            </a:pPr>
            <a:endParaRPr lang="en-GB" sz="2000" dirty="0">
              <a:solidFill>
                <a:srgbClr val="0070C0"/>
              </a:solidFill>
            </a:endParaRP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13/08/2026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pic>
        <p:nvPicPr>
          <p:cNvPr id="7" name="Audio 6">
            <a:extLst>
              <a:ext uri="{FF2B5EF4-FFF2-40B4-BE49-F238E27FC236}">
                <a16:creationId xmlns:a16="http://schemas.microsoft.com/office/drawing/2014/main" id="{846A18DE-F2F4-7CF6-F2F2-30472962685A}"/>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8440738" y="6154738"/>
            <a:ext cx="487362" cy="487362"/>
          </a:xfrm>
          <a:prstGeom prst="rect">
            <a:avLst/>
          </a:prstGeom>
        </p:spPr>
      </p:pic>
    </p:spTree>
    <p:extLst>
      <p:ext uri="{BB962C8B-B14F-4D97-AF65-F5344CB8AC3E}">
        <p14:creationId xmlns:p14="http://schemas.microsoft.com/office/powerpoint/2010/main" val="2021817562"/>
      </p:ext>
    </p:extLst>
  </p:cSld>
  <p:clrMapOvr>
    <a:masterClrMapping/>
  </p:clrMapOvr>
  <mc:AlternateContent xmlns:mc="http://schemas.openxmlformats.org/markup-compatibility/2006">
    <mc:Choice xmlns:p14="http://schemas.microsoft.com/office/powerpoint/2010/main" Requires="p14">
      <p:transition spd="slow" p14:dur="2000" advTm="10031"/>
    </mc:Choice>
    <mc:Fallback>
      <p:transition spd="slow" advTm="100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theme/theme1.xml><?xml version="1.0" encoding="utf-8"?>
<a:theme xmlns:a="http://schemas.openxmlformats.org/drawingml/2006/main" name="20140311PresentationUWTSDTemplate">
  <a:themeElements>
    <a:clrScheme name="Custom 1">
      <a:dk1>
        <a:sysClr val="windowText" lastClr="3D3D3D"/>
      </a:dk1>
      <a:lt1>
        <a:sysClr val="window" lastClr="FFFAE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CA845005-2D0A-7340-9158-F7C2EED21ECD}">
  <we:reference id="wa200010001" version="1.0.0.1" store="en-GB" storeType="OMEX"/>
  <we:alternateReferences>
    <we:reference id="WA200010001" version="1.0.0.1" store="WA200010001" storeType="OMEX"/>
  </we:alternateReferences>
  <we:properties>
    <we:property name="claude.fileId" value="&quot;75df47eb-6b36-49c2-aa41-49fbd7b0be1f&quot;"/>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emplate>PPT template</Template>
  <TotalTime>282</TotalTime>
  <Words>1892</Words>
  <Application>Microsoft Office PowerPoint</Application>
  <PresentationFormat>On-screen Show (4:3)</PresentationFormat>
  <Paragraphs>189</Paragraphs>
  <Slides>11</Slides>
  <Notes>0</Notes>
  <HiddenSlides>0</HiddenSlides>
  <MMClips>11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Myriad Pro</vt:lpstr>
      <vt:lpstr>Verdana</vt:lpstr>
      <vt:lpstr>20140311PresentationUWTSDTemplate</vt:lpstr>
      <vt:lpstr>PowerPoint Presentation</vt:lpstr>
      <vt:lpstr>Introduction</vt:lpstr>
      <vt:lpstr>Information about the person</vt:lpstr>
      <vt:lpstr>Anatomy and Physiology</vt:lpstr>
      <vt:lpstr>Care Plan (1/3): Lifestyle and Health </vt:lpstr>
      <vt:lpstr>Care Plan (2/3: everyday Routine)</vt:lpstr>
      <vt:lpstr>Care Plan (3/3:Communication and Ethical Considerations) </vt:lpstr>
      <vt:lpstr>Risk factors</vt:lpstr>
      <vt:lpstr>Recommendations</vt:lpstr>
      <vt:lpstr>Conclusion</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Menehouan Dogore Naomie M-C Baroan (2437219)</cp:lastModifiedBy>
  <cp:revision>239</cp:revision>
  <cp:lastPrinted>2018-07-09T15:27:01Z</cp:lastPrinted>
  <dcterms:created xsi:type="dcterms:W3CDTF">2002-10-07T19:43:58Z</dcterms:created>
  <dcterms:modified xsi:type="dcterms:W3CDTF">2026-08-13T11:50:59Z</dcterms:modified>
</cp:coreProperties>
</file>