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5.xml" ContentType="application/vnd.openxmlformats-officedocument.presentationml.tags+xml"/>
  <Override PartName="/ppt/notesSlides/notesSlide1.xml" ContentType="application/vnd.openxmlformats-officedocument.presentationml.notesSlide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  <p:sldMasterId id="2147483679" r:id="rId2"/>
  </p:sldMasterIdLst>
  <p:notesMasterIdLst>
    <p:notesMasterId r:id="rId12"/>
  </p:notesMasterIdLst>
  <p:handoutMasterIdLst>
    <p:handoutMasterId r:id="rId13"/>
  </p:handoutMasterIdLst>
  <p:sldIdLst>
    <p:sldId id="459" r:id="rId3"/>
    <p:sldId id="516" r:id="rId4"/>
    <p:sldId id="476" r:id="rId5"/>
    <p:sldId id="518" r:id="rId6"/>
    <p:sldId id="521" r:id="rId7"/>
    <p:sldId id="517" r:id="rId8"/>
    <p:sldId id="519" r:id="rId9"/>
    <p:sldId id="520" r:id="rId10"/>
    <p:sldId id="522" r:id="rId11"/>
  </p:sldIdLst>
  <p:sldSz cx="9144000" cy="6858000" type="screen4x3"/>
  <p:notesSz cx="6797675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0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F81BD"/>
    <a:srgbClr val="004388"/>
    <a:srgbClr val="FABC52"/>
    <a:srgbClr val="92B4CF"/>
    <a:srgbClr val="B82E2E"/>
    <a:srgbClr val="AA3F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87" autoAdjust="0"/>
    <p:restoredTop sz="94641" autoAdjust="0"/>
  </p:normalViewPr>
  <p:slideViewPr>
    <p:cSldViewPr>
      <p:cViewPr varScale="1">
        <p:scale>
          <a:sx n="59" d="100"/>
          <a:sy n="59" d="100"/>
        </p:scale>
        <p:origin x="115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99" d="100"/>
          <a:sy n="99" d="100"/>
        </p:scale>
        <p:origin x="3528" y="72"/>
      </p:cViewPr>
      <p:guideLst>
        <p:guide orient="horz" pos="3110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633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633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4E098DF1-5CDE-4A98-AEC6-A1E420E8558D}" type="datetimeFigureOut">
              <a:rPr lang="en-GB" smtClean="0"/>
              <a:t>01/05/2018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7317"/>
            <a:ext cx="2945659" cy="4936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7317"/>
            <a:ext cx="2945659" cy="4936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D3481935-27D3-41FD-A1D3-62D1C3E8015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4178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633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633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C868581C-6965-4F00-B5DD-CF8BEAFC38D2}" type="datetimeFigureOut">
              <a:rPr lang="en-US" smtClean="0"/>
              <a:t>5/1/2018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39775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9515"/>
            <a:ext cx="5438140" cy="4442698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7317"/>
            <a:ext cx="2945659" cy="4936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7317"/>
            <a:ext cx="2945659" cy="4936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CD78770F-FDB9-4EDC-AA92-C33021680B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109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7A4B69-EC37-4945-805A-C13355A10099}" type="slidenum">
              <a:rPr lang="en-US" smtClean="0">
                <a:latin typeface="Arial"/>
              </a:rPr>
              <a:pPr/>
              <a:t>1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48219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7A4B69-EC37-4945-805A-C13355A10099}" type="slidenum">
              <a:rPr lang="en-US" smtClean="0">
                <a:latin typeface="Arial"/>
              </a:rPr>
              <a:pPr/>
              <a:t>2</a:t>
            </a:fld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933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Master" Target="../slideMasters/slideMaster1.xml"/><Relationship Id="rId7" Type="http://schemas.openxmlformats.org/officeDocument/2006/relationships/image" Target="../media/image1.emf"/><Relationship Id="rId2" Type="http://schemas.openxmlformats.org/officeDocument/2006/relationships/tags" Target="../tags/tag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3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.emf"/><Relationship Id="rId4" Type="http://schemas.openxmlformats.org/officeDocument/2006/relationships/oleObject" Target="../embeddings/oleObject3.bin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slideMaster" Target="../slideMasters/slideMaster1.xml"/><Relationship Id="rId7" Type="http://schemas.openxmlformats.org/officeDocument/2006/relationships/image" Target="../media/image4.png"/><Relationship Id="rId2" Type="http://schemas.openxmlformats.org/officeDocument/2006/relationships/tags" Target="../tags/tag4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.emf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REU_Title_Page_1_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" b="38981"/>
          <a:stretch/>
        </p:blipFill>
        <p:spPr>
          <a:xfrm>
            <a:off x="0" y="0"/>
            <a:ext cx="9144000" cy="3708000"/>
          </a:xfrm>
          <a:prstGeom prst="rect">
            <a:avLst/>
          </a:prstGeom>
        </p:spPr>
      </p:pic>
      <p:pic>
        <p:nvPicPr>
          <p:cNvPr id="16" name="Bild 7" descr="VORLAGE2.psd"/>
          <p:cNvPicPr>
            <a:picLocks noChangeAspect="1"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526889"/>
            <a:ext cx="9143999" cy="5417500"/>
          </a:xfrm>
          <a:prstGeom prst="rect">
            <a:avLst/>
          </a:prstGeom>
        </p:spPr>
      </p:pic>
      <p:graphicFrame>
        <p:nvGraphicFramePr>
          <p:cNvPr id="2" name="Object 1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97" name="think-cell Slide" r:id="rId6" imgW="6350000" imgH="6350000" progId="TCLayout.ActiveDocument.1">
                  <p:embed/>
                </p:oleObj>
              </mc:Choice>
              <mc:Fallback>
                <p:oleObj name="think-cell Slide" r:id="rId6" imgW="6350000" imgH="6350000" progId="TCLayout.ActiveDocument.1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" name="Textplatzhalter 37"/>
          <p:cNvSpPr>
            <a:spLocks noGrp="1"/>
          </p:cNvSpPr>
          <p:nvPr>
            <p:ph type="body" sz="quarter" idx="11" hasCustomPrompt="1"/>
          </p:nvPr>
        </p:nvSpPr>
        <p:spPr>
          <a:xfrm>
            <a:off x="314055" y="3218972"/>
            <a:ext cx="8302625" cy="882371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ct val="90000"/>
              </a:lnSpc>
              <a:spcBef>
                <a:spcPts val="0"/>
              </a:spcBef>
              <a:buFontTx/>
              <a:buNone/>
              <a:defRPr sz="2400" b="1" i="0" baseline="0">
                <a:latin typeface="Arial"/>
              </a:defRPr>
            </a:lvl1pPr>
          </a:lstStyle>
          <a:p>
            <a:pPr lvl="0"/>
            <a:r>
              <a:rPr lang="en-US" dirty="0"/>
              <a:t>Headline, maximum 2 lines, </a:t>
            </a:r>
            <a:br>
              <a:rPr lang="en-US" dirty="0"/>
            </a:br>
            <a:r>
              <a:rPr lang="en-US" dirty="0"/>
              <a:t>Arial 24 mixed, black </a:t>
            </a:r>
          </a:p>
        </p:txBody>
      </p:sp>
      <p:sp>
        <p:nvSpPr>
          <p:cNvPr id="40" name="Textplatzhalter 39"/>
          <p:cNvSpPr>
            <a:spLocks noGrp="1"/>
          </p:cNvSpPr>
          <p:nvPr>
            <p:ph type="body" sz="quarter" idx="12" hasCustomPrompt="1"/>
          </p:nvPr>
        </p:nvSpPr>
        <p:spPr>
          <a:xfrm>
            <a:off x="314055" y="2671200"/>
            <a:ext cx="8302625" cy="424732"/>
          </a:xfrm>
          <a:prstGeom prst="rect">
            <a:avLst/>
          </a:prstGeom>
        </p:spPr>
        <p:txBody>
          <a:bodyPr vert="horz" anchor="t" anchorCtr="0">
            <a:sp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FontTx/>
              <a:buNone/>
              <a:defRPr sz="2400" baseline="0">
                <a:solidFill>
                  <a:schemeClr val="accent1"/>
                </a:solidFill>
                <a:latin typeface="Arial"/>
              </a:defRPr>
            </a:lvl1pPr>
          </a:lstStyle>
          <a:p>
            <a:pPr lvl="0"/>
            <a:r>
              <a:rPr lang="en-US" dirty="0"/>
              <a:t>FREUDENBERG</a:t>
            </a:r>
          </a:p>
        </p:txBody>
      </p:sp>
      <p:sp>
        <p:nvSpPr>
          <p:cNvPr id="43" name="Textplatzhalter 42"/>
          <p:cNvSpPr>
            <a:spLocks noGrp="1"/>
          </p:cNvSpPr>
          <p:nvPr>
            <p:ph type="body" sz="quarter" idx="13" hasCustomPrompt="1"/>
          </p:nvPr>
        </p:nvSpPr>
        <p:spPr>
          <a:xfrm>
            <a:off x="314055" y="4133372"/>
            <a:ext cx="8302625" cy="906462"/>
          </a:xfrm>
          <a:prstGeom prst="rect">
            <a:avLst/>
          </a:prstGeom>
        </p:spPr>
        <p:txBody>
          <a:bodyPr vert="horz"/>
          <a:lstStyle>
            <a:lvl1pPr marL="0" indent="0">
              <a:lnSpc>
                <a:spcPct val="90000"/>
              </a:lnSpc>
              <a:spcBef>
                <a:spcPts val="0"/>
              </a:spcBef>
              <a:buFontTx/>
              <a:buNone/>
              <a:defRPr sz="1600" baseline="0">
                <a:latin typeface="+mj-lt"/>
              </a:defRPr>
            </a:lvl1pPr>
          </a:lstStyle>
          <a:p>
            <a:pPr lvl="0"/>
            <a:r>
              <a:rPr lang="en-US" dirty="0"/>
              <a:t>Place of presentation, date</a:t>
            </a:r>
            <a:br>
              <a:rPr lang="en-US" dirty="0"/>
            </a:br>
            <a:r>
              <a:rPr lang="en-US" dirty="0"/>
              <a:t>Author with title, first name, last name</a:t>
            </a:r>
          </a:p>
        </p:txBody>
      </p:sp>
      <p:grpSp>
        <p:nvGrpSpPr>
          <p:cNvPr id="4" name="Group 3"/>
          <p:cNvGrpSpPr/>
          <p:nvPr userDrawn="1"/>
        </p:nvGrpSpPr>
        <p:grpSpPr>
          <a:xfrm>
            <a:off x="6123482" y="5973580"/>
            <a:ext cx="2765685" cy="799528"/>
            <a:chOff x="6123482" y="5973580"/>
            <a:chExt cx="2765685" cy="799528"/>
          </a:xfrm>
        </p:grpSpPr>
        <p:sp>
          <p:nvSpPr>
            <p:cNvPr id="3" name="Rectangle 2"/>
            <p:cNvSpPr/>
            <p:nvPr userDrawn="1"/>
          </p:nvSpPr>
          <p:spPr>
            <a:xfrm>
              <a:off x="6123482" y="5973580"/>
              <a:ext cx="2765685" cy="79952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BE" dirty="0"/>
            </a:p>
          </p:txBody>
        </p:sp>
        <p:pic>
          <p:nvPicPr>
            <p:cNvPr id="9" name="Picture 8"/>
            <p:cNvPicPr>
              <a:picLocks noChangeAspect="1"/>
            </p:cNvPicPr>
            <p:nvPr userDrawn="1"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43887" y="6148388"/>
              <a:ext cx="2520701" cy="409957"/>
            </a:xfrm>
            <a:prstGeom prst="rect">
              <a:avLst/>
            </a:prstGeom>
          </p:spPr>
        </p:pic>
      </p:grpSp>
      <p:sp>
        <p:nvSpPr>
          <p:cNvPr id="11" name="Date Placeholder 2"/>
          <p:cNvSpPr>
            <a:spLocks noGrp="1"/>
          </p:cNvSpPr>
          <p:nvPr>
            <p:ph type="dt" sz="half" idx="10"/>
          </p:nvPr>
        </p:nvSpPr>
        <p:spPr>
          <a:xfrm>
            <a:off x="788400" y="6680775"/>
            <a:ext cx="639675" cy="92333"/>
          </a:xfrm>
        </p:spPr>
        <p:txBody>
          <a:bodyPr/>
          <a:lstStyle/>
          <a:p>
            <a:fld id="{1A7C38F0-3C03-406C-AF6E-C48027BF75F5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4"/>
          </p:nvPr>
        </p:nvSpPr>
        <p:spPr>
          <a:xfrm>
            <a:off x="313200" y="6680775"/>
            <a:ext cx="475200" cy="92333"/>
          </a:xfrm>
        </p:spPr>
        <p:txBody>
          <a:bodyPr/>
          <a:lstStyle/>
          <a:p>
            <a:r>
              <a:rPr lang="en-US" dirty="0"/>
              <a:t>Page </a:t>
            </a:r>
            <a:fld id="{C193BCF5-5065-4377-95AA-0550F891F2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837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2754"/>
            <a:ext cx="9144000" cy="3382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3E00-92EC-4ED6-8F1D-2FD476185B81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dirty="0"/>
              <a:t>Page </a:t>
            </a:r>
            <a:fld id="{C193BCF5-5065-4377-95AA-0550F891F2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3175" y="854716"/>
            <a:ext cx="9144000" cy="851475"/>
          </a:xfrm>
          <a:prstGeom prst="rect">
            <a:avLst/>
          </a:prstGeom>
          <a:gradFill flip="none" rotWithShape="1">
            <a:gsLst>
              <a:gs pos="100000">
                <a:schemeClr val="bg1"/>
              </a:gs>
              <a:gs pos="0">
                <a:schemeClr val="bg2">
                  <a:lumMod val="8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0" y="632754"/>
            <a:ext cx="9144000" cy="3382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 dirty="0"/>
          </a:p>
        </p:txBody>
      </p:sp>
      <p:sp>
        <p:nvSpPr>
          <p:cNvPr id="16" name="Rectangle 15"/>
          <p:cNvSpPr/>
          <p:nvPr userDrawn="1"/>
        </p:nvSpPr>
        <p:spPr>
          <a:xfrm>
            <a:off x="0" y="0"/>
            <a:ext cx="9144000" cy="647700"/>
          </a:xfrm>
          <a:prstGeom prst="rect">
            <a:avLst/>
          </a:prstGeom>
          <a:solidFill>
            <a:srgbClr val="008F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 dirty="0"/>
          </a:p>
        </p:txBody>
      </p:sp>
      <p:sp>
        <p:nvSpPr>
          <p:cNvPr id="17" name="Text Placeholder 19"/>
          <p:cNvSpPr>
            <a:spLocks noGrp="1"/>
          </p:cNvSpPr>
          <p:nvPr>
            <p:ph type="body" sz="quarter" idx="16" hasCustomPrompt="1"/>
          </p:nvPr>
        </p:nvSpPr>
        <p:spPr>
          <a:xfrm>
            <a:off x="252000" y="617264"/>
            <a:ext cx="8451850" cy="338266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004388"/>
                </a:solidFill>
              </a:defRPr>
            </a:lvl1pPr>
          </a:lstStyle>
          <a:p>
            <a:pPr lvl="0"/>
            <a:r>
              <a:rPr lang="en-US" dirty="0"/>
              <a:t>Subtitle</a:t>
            </a:r>
            <a:endParaRPr lang="nl-BE" dirty="0"/>
          </a:p>
        </p:txBody>
      </p:sp>
      <p:sp>
        <p:nvSpPr>
          <p:cNvPr id="18" name="Title 1"/>
          <p:cNvSpPr>
            <a:spLocks noGrp="1"/>
          </p:cNvSpPr>
          <p:nvPr>
            <p:ph type="title" hasCustomPrompt="1"/>
          </p:nvPr>
        </p:nvSpPr>
        <p:spPr>
          <a:xfrm>
            <a:off x="252000" y="48055"/>
            <a:ext cx="8449199" cy="554219"/>
          </a:xfrm>
        </p:spPr>
        <p:txBody>
          <a:bodyPr/>
          <a:lstStyle>
            <a:lvl1pPr>
              <a:defRPr sz="3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Text Page</a:t>
            </a:r>
          </a:p>
        </p:txBody>
      </p:sp>
      <p:sp>
        <p:nvSpPr>
          <p:cNvPr id="8" name="Textplatzhalter 5"/>
          <p:cNvSpPr>
            <a:spLocks noGrp="1"/>
          </p:cNvSpPr>
          <p:nvPr>
            <p:ph type="body" sz="quarter" idx="17" hasCustomPrompt="1"/>
          </p:nvPr>
        </p:nvSpPr>
        <p:spPr>
          <a:xfrm>
            <a:off x="252000" y="1332000"/>
            <a:ext cx="8451388" cy="484851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FontTx/>
              <a:buNone/>
              <a:defRPr sz="1600" b="0" i="0" baseline="0">
                <a:solidFill>
                  <a:schemeClr val="tx2"/>
                </a:solidFill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400"/>
              </a:spcBef>
              <a:buFontTx/>
              <a:buNone/>
              <a:defRPr sz="1600">
                <a:solidFill>
                  <a:schemeClr val="tx2"/>
                </a:solidFill>
                <a:latin typeface="+mn-lt"/>
              </a:defRPr>
            </a:lvl2pPr>
            <a:lvl3pPr marL="180000" indent="-180000">
              <a:spcBef>
                <a:spcPts val="800"/>
              </a:spcBef>
              <a:buClr>
                <a:srgbClr val="004388"/>
              </a:buClr>
              <a:buSzPct val="130000"/>
              <a:buFont typeface="Arial"/>
              <a:buChar char="•"/>
              <a:defRPr sz="1600" baseline="0">
                <a:solidFill>
                  <a:schemeClr val="tx2"/>
                </a:solidFill>
                <a:latin typeface="+mn-lt"/>
              </a:defRPr>
            </a:lvl3pPr>
          </a:lstStyle>
          <a:p>
            <a:pPr lvl="0"/>
            <a:r>
              <a:rPr lang="en-US" dirty="0"/>
              <a:t>Body text in Arial regular 16pt, black</a:t>
            </a:r>
          </a:p>
        </p:txBody>
      </p:sp>
    </p:spTree>
    <p:extLst>
      <p:ext uri="{BB962C8B-B14F-4D97-AF65-F5344CB8AC3E}">
        <p14:creationId xmlns:p14="http://schemas.microsoft.com/office/powerpoint/2010/main" val="865317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with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175" y="854716"/>
            <a:ext cx="9144000" cy="851475"/>
          </a:xfrm>
          <a:prstGeom prst="rect">
            <a:avLst/>
          </a:prstGeom>
          <a:gradFill flip="none" rotWithShape="1">
            <a:gsLst>
              <a:gs pos="100000">
                <a:schemeClr val="bg1"/>
              </a:gs>
              <a:gs pos="0">
                <a:schemeClr val="bg2">
                  <a:lumMod val="8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632754"/>
            <a:ext cx="9144000" cy="3382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0"/>
            <a:ext cx="9144000" cy="647700"/>
          </a:xfrm>
          <a:prstGeom prst="rect">
            <a:avLst/>
          </a:prstGeom>
          <a:solidFill>
            <a:srgbClr val="008F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nl-BE" dirty="0"/>
          </a:p>
        </p:txBody>
      </p:sp>
      <p:sp>
        <p:nvSpPr>
          <p:cNvPr id="12" name="Text Placeholder 19"/>
          <p:cNvSpPr>
            <a:spLocks noGrp="1"/>
          </p:cNvSpPr>
          <p:nvPr>
            <p:ph type="body" sz="quarter" idx="16" hasCustomPrompt="1"/>
          </p:nvPr>
        </p:nvSpPr>
        <p:spPr>
          <a:xfrm>
            <a:off x="252000" y="617264"/>
            <a:ext cx="8451850" cy="338266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004388"/>
                </a:solidFill>
              </a:defRPr>
            </a:lvl1pPr>
          </a:lstStyle>
          <a:p>
            <a:pPr lvl="0"/>
            <a:r>
              <a:rPr lang="en-US" dirty="0"/>
              <a:t>Subtitle</a:t>
            </a:r>
            <a:endParaRPr lang="nl-BE" dirty="0"/>
          </a:p>
        </p:txBody>
      </p:sp>
      <p:graphicFrame>
        <p:nvGraphicFramePr>
          <p:cNvPr id="5" name="Object 4" hidden="1"/>
          <p:cNvGraphicFramePr>
            <a:graphicFrameLocks noChangeAspect="1"/>
          </p:cNvGraphicFramePr>
          <p:nvPr userDrawn="1"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36" name="think-cell Slide" r:id="rId4" imgW="270" imgH="270" progId="TCLayout.ActiveDocument.1">
                  <p:embed/>
                </p:oleObj>
              </mc:Choice>
              <mc:Fallback>
                <p:oleObj name="think-cell Slide" r:id="rId4" imgW="270" imgH="270" progId="TCLayout.ActiveDocument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252000" y="1332000"/>
            <a:ext cx="8448500" cy="4838702"/>
          </a:xfrm>
        </p:spPr>
        <p:txBody>
          <a:bodyPr/>
          <a:lstStyle>
            <a:lvl1pPr marL="269875" indent="-269875">
              <a:buFont typeface="Arial" panose="020B0604020202020204" pitchFamily="34" charset="0"/>
              <a:buChar char="●"/>
              <a:defRPr baseline="0"/>
            </a:lvl1pPr>
            <a:lvl2pPr marL="546100" indent="-254000">
              <a:buFont typeface="Symbol" panose="05050102010706020507" pitchFamily="18" charset="2"/>
              <a:buChar char=""/>
              <a:defRPr/>
            </a:lvl2pPr>
            <a:lvl3pPr marL="808038" indent="-255588">
              <a:defRPr/>
            </a:lvl3pPr>
          </a:lstStyle>
          <a:p>
            <a:pPr lvl="0"/>
            <a:r>
              <a:rPr lang="en-US" dirty="0"/>
              <a:t>Bullet, 1st level, Dark Blue Accent 1, Character code: 25CF from Unicode (hex), 100%</a:t>
            </a:r>
          </a:p>
          <a:p>
            <a:pPr lvl="1"/>
            <a:r>
              <a:rPr lang="en-US" dirty="0"/>
              <a:t>Dash, 2nd level , Dark Blue Accent 1, Character code: 45 from Symbol (decimal), 100%</a:t>
            </a:r>
          </a:p>
          <a:p>
            <a:pPr lvl="2"/>
            <a:r>
              <a:rPr lang="en-US" dirty="0"/>
              <a:t>Bullet, 3rd level, Dark Blue Accent 1, Character code: 25CF from Unicode (hex), 80%</a:t>
            </a:r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10"/>
          </p:nvPr>
        </p:nvSpPr>
        <p:spPr>
          <a:xfrm>
            <a:off x="788400" y="6680775"/>
            <a:ext cx="639675" cy="92333"/>
          </a:xfrm>
        </p:spPr>
        <p:txBody>
          <a:bodyPr/>
          <a:lstStyle/>
          <a:p>
            <a:fld id="{FD85F142-9C78-4092-A168-BEBDDA47DE86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1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313200" y="6680775"/>
            <a:ext cx="475200" cy="92333"/>
          </a:xfrm>
        </p:spPr>
        <p:txBody>
          <a:bodyPr/>
          <a:lstStyle/>
          <a:p>
            <a:r>
              <a:rPr lang="en-US" dirty="0"/>
              <a:t>Page </a:t>
            </a:r>
            <a:fld id="{C193BCF5-5065-4377-95AA-0550F891F2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52000" y="48055"/>
            <a:ext cx="8449199" cy="554219"/>
          </a:xfrm>
        </p:spPr>
        <p:txBody>
          <a:bodyPr/>
          <a:lstStyle>
            <a:lvl1pPr>
              <a:defRPr sz="30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Bullet Page – style 1</a:t>
            </a:r>
          </a:p>
        </p:txBody>
      </p:sp>
    </p:spTree>
    <p:extLst>
      <p:ext uri="{BB962C8B-B14F-4D97-AF65-F5344CB8AC3E}">
        <p14:creationId xmlns:p14="http://schemas.microsoft.com/office/powerpoint/2010/main" val="1575081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_Divider_indust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Bild 7"/>
          <p:cNvPicPr>
            <a:picLocks noChangeAspect="1"/>
          </p:cNvPicPr>
          <p:nvPr userDrawn="1"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3999" cy="226638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42" b="7928"/>
          <a:stretch/>
        </p:blipFill>
        <p:spPr>
          <a:xfrm>
            <a:off x="0" y="0"/>
            <a:ext cx="9144000" cy="2772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25" r="-13481"/>
          <a:stretch/>
        </p:blipFill>
        <p:spPr>
          <a:xfrm>
            <a:off x="0" y="455563"/>
            <a:ext cx="3276000" cy="2189182"/>
          </a:xfrm>
          <a:prstGeom prst="rect">
            <a:avLst/>
          </a:prstGeom>
        </p:spPr>
      </p:pic>
      <p:pic>
        <p:nvPicPr>
          <p:cNvPr id="10" name="Bild 8" descr="VORLAGE2.psd"/>
          <p:cNvPicPr>
            <a:picLocks noChangeAspect="1"/>
          </p:cNvPicPr>
          <p:nvPr userDrawn="1"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10" b="8189"/>
          <a:stretch/>
        </p:blipFill>
        <p:spPr>
          <a:xfrm>
            <a:off x="1" y="900000"/>
            <a:ext cx="9144000" cy="4968000"/>
          </a:xfrm>
          <a:prstGeom prst="rect">
            <a:avLst/>
          </a:prstGeom>
        </p:spPr>
      </p:pic>
      <p:graphicFrame>
        <p:nvGraphicFramePr>
          <p:cNvPr id="3" name="Object 2" hidden="1"/>
          <p:cNvGraphicFramePr>
            <a:graphicFrameLocks noChangeAspect="1"/>
          </p:cNvGraphicFramePr>
          <p:nvPr userDrawn="1"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87" name="think-cell Folie" r:id="rId8" imgW="6350000" imgH="6350000" progId="TCLayout.ActiveDocument.1">
                  <p:embed/>
                </p:oleObj>
              </mc:Choice>
              <mc:Fallback>
                <p:oleObj name="think-cell Folie" r:id="rId8" imgW="6350000" imgH="6350000" progId="TCLayout.ActiveDocument.1">
                  <p:embed/>
                  <p:pic>
                    <p:nvPicPr>
                      <p:cNvPr id="3" name="Object 2" hidden="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03AE8-6BF1-49B3-B8CE-EB8C05193228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7CB8E-0C0F-4AA4-8EC3-057F9A13ED4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platzhalter 37"/>
          <p:cNvSpPr>
            <a:spLocks noGrp="1"/>
          </p:cNvSpPr>
          <p:nvPr>
            <p:ph type="body" sz="quarter" idx="14" hasCustomPrompt="1"/>
          </p:nvPr>
        </p:nvSpPr>
        <p:spPr>
          <a:xfrm>
            <a:off x="289136" y="3234230"/>
            <a:ext cx="8367408" cy="1492083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>
              <a:lnSpc>
                <a:spcPct val="100000"/>
              </a:lnSpc>
              <a:buFontTx/>
              <a:buNone/>
              <a:defRPr sz="4000" b="1" i="0" baseline="0">
                <a:solidFill>
                  <a:schemeClr val="accent1"/>
                </a:solidFill>
                <a:effectLst>
                  <a:glow rad="228600">
                    <a:schemeClr val="bg1">
                      <a:alpha val="40000"/>
                    </a:schemeClr>
                  </a:glow>
                </a:effectLst>
                <a:latin typeface="+mj-lt"/>
              </a:defRPr>
            </a:lvl1pPr>
          </a:lstStyle>
          <a:p>
            <a:pPr lvl="0"/>
            <a:r>
              <a:rPr lang="en-US" dirty="0"/>
              <a:t>Chapter-Divider, Arial bold 40pt</a:t>
            </a:r>
            <a:br>
              <a:rPr lang="en-US" dirty="0"/>
            </a:br>
            <a:r>
              <a:rPr lang="en-US" dirty="0"/>
              <a:t>2 lines max</a:t>
            </a:r>
          </a:p>
        </p:txBody>
      </p:sp>
    </p:spTree>
    <p:extLst>
      <p:ext uri="{BB962C8B-B14F-4D97-AF65-F5344CB8AC3E}">
        <p14:creationId xmlns:p14="http://schemas.microsoft.com/office/powerpoint/2010/main" val="97767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.bin"/><Relationship Id="rId3" Type="http://schemas.openxmlformats.org/officeDocument/2006/relationships/slideLayout" Target="../slideLayouts/slideLayout3.xml"/><Relationship Id="rId7" Type="http://schemas.openxmlformats.org/officeDocument/2006/relationships/tags" Target="../tags/tag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vmlDrawing" Target="../drawings/vmlDrawing1.vml"/><Relationship Id="rId5" Type="http://schemas.openxmlformats.org/officeDocument/2006/relationships/theme" Target="../theme/theme1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emf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7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74" name="think-cell Slide" r:id="rId8" imgW="6350000" imgH="6350000" progId="TCLayout.ActiveDocument.1">
                  <p:embed/>
                </p:oleObj>
              </mc:Choice>
              <mc:Fallback>
                <p:oleObj name="think-cell Slide" r:id="rId8" imgW="6350000" imgH="6350000" progId="TCLayout.ActiveDocument.1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elplatzhalter 1"/>
          <p:cNvSpPr>
            <a:spLocks noGrp="1"/>
          </p:cNvSpPr>
          <p:nvPr>
            <p:ph type="title"/>
          </p:nvPr>
        </p:nvSpPr>
        <p:spPr>
          <a:xfrm>
            <a:off x="313200" y="248625"/>
            <a:ext cx="8449199" cy="8309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pPr lvl="0"/>
            <a:r>
              <a:rPr lang="en-US" dirty="0"/>
              <a:t>Text page. Headline in maximum 2 lines, Arial bold 24pt, FB blue line spacing 1</a:t>
            </a:r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313200" y="1303200"/>
            <a:ext cx="8451388" cy="48335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Bullet, 1 level, Dark Blue Accent 1, Character code: 25CF from Unicode (hex), 100%</a:t>
            </a:r>
          </a:p>
          <a:p>
            <a:pPr lvl="1"/>
            <a:r>
              <a:rPr lang="en-US" dirty="0"/>
              <a:t>Dash, 2nd level , Dark Blue Accent 1, Character code: 45 from Symbol (decimal), 100%</a:t>
            </a:r>
          </a:p>
          <a:p>
            <a:pPr lvl="2"/>
            <a:r>
              <a:rPr lang="en-US" dirty="0"/>
              <a:t>Bullet, 3rd level, Dark Blue Accent 1, Character code: 25CF from Unicode (hex), 80%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6399" y="6289695"/>
            <a:ext cx="2016000" cy="327874"/>
          </a:xfrm>
          <a:prstGeom prst="rect">
            <a:avLst/>
          </a:prstGeom>
        </p:spPr>
      </p:pic>
      <p:sp>
        <p:nvSpPr>
          <p:cNvPr id="9" name="Date Placeholder 5"/>
          <p:cNvSpPr>
            <a:spLocks noGrp="1"/>
          </p:cNvSpPr>
          <p:nvPr>
            <p:ph type="dt" sz="half" idx="2"/>
          </p:nvPr>
        </p:nvSpPr>
        <p:spPr>
          <a:xfrm>
            <a:off x="788400" y="6680775"/>
            <a:ext cx="639675" cy="92333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6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379FAF85-1C46-4BAC-B77D-0E350FE652CE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313200" y="6680775"/>
            <a:ext cx="475200" cy="92333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Page </a:t>
            </a:r>
            <a:fld id="{C193BCF5-5065-4377-95AA-0550F891F2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 userDrawn="1"/>
        </p:nvSpPr>
        <p:spPr>
          <a:xfrm>
            <a:off x="313200" y="6423670"/>
            <a:ext cx="1927080" cy="193899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SzPct val="100000"/>
            </a:pPr>
            <a:r>
              <a:rPr lang="nl-BE" sz="105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OIL &amp; GAS TECHNOLOGIES</a:t>
            </a:r>
            <a:endParaRPr lang="nl-BE" sz="1050" b="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0" y="6632809"/>
            <a:ext cx="2095500" cy="0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774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700" r:id="rId2"/>
    <p:sldLayoutId id="2147483701" r:id="rId3"/>
    <p:sldLayoutId id="2147483702" r:id="rId4"/>
  </p:sldLayoutIdLst>
  <p:hf hdr="0" ftr="0"/>
  <p:txStyles>
    <p:titleStyle>
      <a:lvl1pPr marL="0" indent="0" algn="l" defTabSz="914400" rtl="0" eaLnBrk="1" latinLnBrk="0" hangingPunct="1">
        <a:lnSpc>
          <a:spcPct val="100000"/>
        </a:lnSpc>
        <a:spcBef>
          <a:spcPct val="0"/>
        </a:spcBef>
        <a:buNone/>
        <a:defRPr sz="2400" b="1" kern="12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69875" indent="-269875" algn="l" defTabSz="914400" rtl="0" eaLnBrk="1" latinLnBrk="0" hangingPunct="1">
        <a:lnSpc>
          <a:spcPct val="100000"/>
        </a:lnSpc>
        <a:spcBef>
          <a:spcPts val="400"/>
        </a:spcBef>
        <a:spcAft>
          <a:spcPts val="600"/>
        </a:spcAft>
        <a:buClr>
          <a:schemeClr val="accent1"/>
        </a:buClr>
        <a:buSzPct val="100000"/>
        <a:buFont typeface="Arial" panose="020B0604020202020204" pitchFamily="34" charset="0"/>
        <a:buChar char="●"/>
        <a:defRPr sz="1600" kern="1200">
          <a:solidFill>
            <a:srgbClr val="000000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538163" indent="-257175" algn="l" defTabSz="914400" rtl="0" eaLnBrk="1" latinLnBrk="0" hangingPunct="1">
        <a:lnSpc>
          <a:spcPct val="100000"/>
        </a:lnSpc>
        <a:spcBef>
          <a:spcPts val="400"/>
        </a:spcBef>
        <a:spcAft>
          <a:spcPts val="600"/>
        </a:spcAft>
        <a:buClr>
          <a:schemeClr val="accent1"/>
        </a:buClr>
        <a:buFont typeface="Symbol" panose="05050102010706020507" pitchFamily="18" charset="2"/>
        <a:buChar char=""/>
        <a:defRPr sz="1600" kern="1200">
          <a:solidFill>
            <a:srgbClr val="000000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808038" indent="-255588" algn="l" defTabSz="914400" rtl="0" eaLnBrk="1" latinLnBrk="0" hangingPunct="1">
        <a:lnSpc>
          <a:spcPct val="100000"/>
        </a:lnSpc>
        <a:spcBef>
          <a:spcPts val="400"/>
        </a:spcBef>
        <a:spcAft>
          <a:spcPts val="600"/>
        </a:spcAft>
        <a:buClr>
          <a:schemeClr val="accent1"/>
        </a:buClr>
        <a:buSzPct val="80000"/>
        <a:buFont typeface="Arial" panose="020B0604020202020204" pitchFamily="34" charset="0"/>
        <a:buChar char="●"/>
        <a:tabLst/>
        <a:defRPr sz="1600" kern="1200">
          <a:solidFill>
            <a:srgbClr val="000000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896938" indent="-177800" algn="l" defTabSz="914400" rtl="0" eaLnBrk="1" latinLnBrk="0" hangingPunct="1">
        <a:lnSpc>
          <a:spcPct val="90000"/>
        </a:lnSpc>
        <a:spcBef>
          <a:spcPts val="500"/>
        </a:spcBef>
        <a:buClr>
          <a:srgbClr val="004388"/>
        </a:buClr>
        <a:buFont typeface="Arial" panose="020B0604020202020204" pitchFamily="34" charset="0"/>
        <a:buChar char="•"/>
        <a:defRPr sz="1600" kern="1200">
          <a:solidFill>
            <a:srgbClr val="000000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074738" indent="-177800" algn="l" defTabSz="914400" rtl="0" eaLnBrk="1" latinLnBrk="0" hangingPunct="1">
        <a:lnSpc>
          <a:spcPct val="90000"/>
        </a:lnSpc>
        <a:spcBef>
          <a:spcPts val="500"/>
        </a:spcBef>
        <a:buClr>
          <a:srgbClr val="004388"/>
        </a:buClr>
        <a:buFont typeface="Arial" panose="020B0604020202020204" pitchFamily="34" charset="0"/>
        <a:buChar char="•"/>
        <a:defRPr sz="1600" kern="1200">
          <a:solidFill>
            <a:srgbClr val="000000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895">
          <p15:clr>
            <a:srgbClr val="F26B43"/>
          </p15:clr>
        </p15:guide>
        <p15:guide id="2" pos="2880">
          <p15:clr>
            <a:srgbClr val="F26B43"/>
          </p15:clr>
        </p15:guide>
        <p15:guide id="3" orient="horz" pos="565">
          <p15:clr>
            <a:srgbClr val="F26B43"/>
          </p15:clr>
        </p15:guide>
        <p15:guide id="4" pos="249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263" y="141277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9" name="Subtitle 2"/>
          <p:cNvSpPr txBox="1">
            <a:spLocks/>
          </p:cNvSpPr>
          <p:nvPr userDrawn="1"/>
        </p:nvSpPr>
        <p:spPr>
          <a:xfrm>
            <a:off x="107504" y="764704"/>
            <a:ext cx="6296744" cy="40689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Put your subtitle here</a:t>
            </a:r>
            <a:endParaRPr lang="en-GB" sz="2400" dirty="0"/>
          </a:p>
        </p:txBody>
      </p:sp>
      <p:sp>
        <p:nvSpPr>
          <p:cNvPr id="11" name="Title 1"/>
          <p:cNvSpPr txBox="1">
            <a:spLocks/>
          </p:cNvSpPr>
          <p:nvPr userDrawn="1"/>
        </p:nvSpPr>
        <p:spPr>
          <a:xfrm>
            <a:off x="107504" y="188640"/>
            <a:ext cx="6480720" cy="50405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+mj-lt"/>
              </a:rPr>
              <a:t>Put your title here</a:t>
            </a:r>
            <a:endParaRPr lang="en-GB" dirty="0">
              <a:latin typeface="+mj-lt"/>
            </a:endParaRP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00392" y="6525344"/>
            <a:ext cx="837456" cy="293117"/>
          </a:xfrm>
          <a:prstGeom prst="rect">
            <a:avLst/>
          </a:prstGeom>
        </p:spPr>
        <p:txBody>
          <a:bodyPr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Page </a:t>
            </a:r>
            <a:fld id="{D1A3D258-498F-406F-A850-52DC10CE72E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01852"/>
      </p:ext>
    </p:extLst>
  </p:cSld>
  <p:clrMap bg1="lt1" tx1="dk1" bg2="lt2" tx2="dk2" accent1="accent1" accent2="accent2" accent3="accent3" accent4="accent4" accent5="accent5" accent6="accent6" hlink="hlink" folHlink="folHlink"/>
  <p:transition>
    <p:fade/>
  </p:transition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Tx/>
        <a:buBlip>
          <a:blip r:embed="rId2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5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5.bin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png"/><Relationship Id="rId2" Type="http://schemas.openxmlformats.org/officeDocument/2006/relationships/tags" Target="../tags/tag6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6.bin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18" name="think-cell Slide" r:id="rId5" imgW="6350000" imgH="6350000" progId="TCLayout.ActiveDocument.1">
                  <p:embed/>
                </p:oleObj>
              </mc:Choice>
              <mc:Fallback>
                <p:oleObj name="think-cell Slide" r:id="rId5" imgW="6350000" imgH="6350000" progId="TCLayout.ActiveDocument.1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35895" y="5751853"/>
            <a:ext cx="8302625" cy="429291"/>
          </a:xfrm>
        </p:spPr>
        <p:txBody>
          <a:bodyPr/>
          <a:lstStyle/>
          <a:p>
            <a:r>
              <a:rPr lang="nb-NO" dirty="0"/>
              <a:t>Richard Heady, Student No.: 0051848</a:t>
            </a:r>
            <a:endParaRPr lang="en-US" dirty="0"/>
          </a:p>
        </p:txBody>
      </p:sp>
      <p:sp>
        <p:nvSpPr>
          <p:cNvPr id="2" name="Textplatzhalter 1"/>
          <p:cNvSpPr>
            <a:spLocks noGrp="1"/>
          </p:cNvSpPr>
          <p:nvPr>
            <p:ph type="body" sz="quarter" idx="11"/>
          </p:nvPr>
        </p:nvSpPr>
        <p:spPr>
          <a:xfrm>
            <a:off x="335894" y="4408019"/>
            <a:ext cx="8302625" cy="1098717"/>
          </a:xfrm>
        </p:spPr>
        <p:txBody>
          <a:bodyPr/>
          <a:lstStyle/>
          <a:p>
            <a:r>
              <a:rPr lang="nb-NO" sz="2000" dirty="0">
                <a:solidFill>
                  <a:schemeClr val="accent5">
                    <a:lumMod val="75000"/>
                  </a:schemeClr>
                </a:solidFill>
              </a:rPr>
              <a:t>Customer Service Adminstration:</a:t>
            </a:r>
          </a:p>
          <a:p>
            <a:r>
              <a:rPr lang="nb-NO" sz="2000" dirty="0">
                <a:solidFill>
                  <a:schemeClr val="accent5">
                    <a:lumMod val="75000"/>
                  </a:schemeClr>
                </a:solidFill>
              </a:rPr>
              <a:t>‘Shared Service’ Model Implementation Pitch</a:t>
            </a:r>
          </a:p>
          <a:p>
            <a:r>
              <a:rPr lang="nb-NO" sz="2000" dirty="0">
                <a:solidFill>
                  <a:schemeClr val="accent5">
                    <a:lumMod val="75000"/>
                  </a:schemeClr>
                </a:solidFill>
              </a:rPr>
              <a:t>May, 2018</a:t>
            </a:r>
            <a:endParaRPr lang="en-US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251520" y="2420888"/>
            <a:ext cx="8302625" cy="1742015"/>
          </a:xfrm>
        </p:spPr>
        <p:txBody>
          <a:bodyPr/>
          <a:lstStyle/>
          <a:p>
            <a:r>
              <a:rPr lang="en-US" b="1" dirty="0"/>
              <a:t>FREUDENBERG</a:t>
            </a:r>
          </a:p>
          <a:p>
            <a:r>
              <a:rPr lang="en-US" b="1" dirty="0"/>
              <a:t>OIL &amp; GAS TECHNOLOGIES</a:t>
            </a:r>
          </a:p>
          <a:p>
            <a:pPr>
              <a:lnSpc>
                <a:spcPct val="100000"/>
              </a:lnSpc>
            </a:pPr>
            <a:endParaRPr lang="en-US" sz="800" b="1" dirty="0"/>
          </a:p>
          <a:p>
            <a:r>
              <a:rPr lang="en-US" sz="2000" b="1" dirty="0"/>
              <a:t>Master of Business Administration :</a:t>
            </a:r>
          </a:p>
          <a:p>
            <a:r>
              <a:rPr lang="en-US" sz="2000" b="1" dirty="0"/>
              <a:t>Consultancy Management Presentation (M7X00585)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1734AF-FDC2-4FB3-81F6-56F821568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1A0EB-03B4-444B-B163-61B2907E2169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1C05D-044C-480A-968B-9375D34CB040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r>
              <a:rPr lang="en-US"/>
              <a:t>Page </a:t>
            </a:r>
            <a:fld id="{C193BCF5-5065-4377-95AA-0550F891F2E8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413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Object 22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5" name="think-cell Folie" r:id="rId5" imgW="6350000" imgH="6350000" progId="TCLayout.ActiveDocument.1">
                  <p:embed/>
                </p:oleObj>
              </mc:Choice>
              <mc:Fallback>
                <p:oleObj name="think-cell Folie" r:id="rId5" imgW="6350000" imgH="6350000" progId="TCLayout.ActiveDocument.1">
                  <p:embed/>
                  <p:pic>
                    <p:nvPicPr>
                      <p:cNvPr id="23" name="Object 22" hidden="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290193" y="2708920"/>
            <a:ext cx="4608512" cy="2505240"/>
          </a:xfrm>
          <a:prstGeom prst="rect">
            <a:avLst/>
          </a:prstGeom>
        </p:spPr>
        <p:txBody>
          <a:bodyPr/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Who are Freudenberg?</a:t>
            </a:r>
          </a:p>
          <a:p>
            <a:pPr marL="0" indent="0" algn="ctr">
              <a:buNone/>
            </a:pPr>
            <a:r>
              <a:rPr lang="en-US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Are we truly world leaders of innovation in all arenas?</a:t>
            </a:r>
          </a:p>
          <a:p>
            <a:pPr marL="0" indent="0" algn="ctr">
              <a:buNone/>
            </a:pPr>
            <a:r>
              <a:rPr lang="en-US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What is our business…..our customers? Our people?</a:t>
            </a:r>
          </a:p>
          <a:p>
            <a:pPr marL="0" indent="0" algn="ctr">
              <a:buNone/>
            </a:pPr>
            <a:r>
              <a:rPr lang="en-US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Our Guiding Principles should shape all we do….shouldn’t they? </a:t>
            </a:r>
          </a:p>
          <a:p>
            <a:pPr marL="0" indent="0" algn="ctr">
              <a:buNone/>
            </a:pPr>
            <a:endParaRPr lang="en-US" sz="24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US" sz="4000" b="1" dirty="0">
              <a:solidFill>
                <a:srgbClr val="004388"/>
              </a:solidFill>
              <a:latin typeface="+mj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1C28920-C1BA-4806-B583-4BDAD040836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2008" y="2924944"/>
            <a:ext cx="3841799" cy="2505240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6DAEC3-B9CE-4752-9167-95B3FAA54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783B8-2500-450F-8787-EDFEDCF5943B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B5EFAA-C9D0-453A-8C63-624C760DB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3200" y="6680775"/>
            <a:ext cx="475200" cy="92333"/>
          </a:xfrm>
        </p:spPr>
        <p:txBody>
          <a:bodyPr/>
          <a:lstStyle/>
          <a:p>
            <a:r>
              <a:rPr lang="en-US" dirty="0"/>
              <a:t>Page 2</a:t>
            </a:r>
          </a:p>
        </p:txBody>
      </p:sp>
    </p:spTree>
    <p:extLst>
      <p:ext uri="{BB962C8B-B14F-4D97-AF65-F5344CB8AC3E}">
        <p14:creationId xmlns:p14="http://schemas.microsoft.com/office/powerpoint/2010/main" val="1877854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FE912BE-5512-4784-A4A5-8E60E22B98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15616" y="1214678"/>
            <a:ext cx="6186584" cy="3102770"/>
          </a:xfrm>
          <a:prstGeom prst="rect">
            <a:avLst/>
          </a:prstGeom>
          <a:noFill/>
        </p:spPr>
      </p:pic>
      <p:sp>
        <p:nvSpPr>
          <p:cNvPr id="5" name="Text Placeholder 4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Business Case - Introduction</a:t>
            </a:r>
            <a:endParaRPr lang="nl-BE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2000" y="48055"/>
            <a:ext cx="8763297" cy="554219"/>
          </a:xfrm>
        </p:spPr>
        <p:txBody>
          <a:bodyPr/>
          <a:lstStyle/>
          <a:p>
            <a:r>
              <a:rPr lang="en-US" dirty="0"/>
              <a:t>Freudenberg Oil &amp; Gas Technologies</a:t>
            </a:r>
            <a:endParaRPr lang="en-US" sz="3000" dirty="0"/>
          </a:p>
        </p:txBody>
      </p:sp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CE09D821-AFFB-4E1F-A957-C869EC28501A}"/>
              </a:ext>
            </a:extLst>
          </p:cNvPr>
          <p:cNvSpPr txBox="1">
            <a:spLocks/>
          </p:cNvSpPr>
          <p:nvPr/>
        </p:nvSpPr>
        <p:spPr>
          <a:xfrm>
            <a:off x="611560" y="3653104"/>
            <a:ext cx="4275866" cy="14012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69875" indent="-269875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●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538163" indent="-257175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Font typeface="Symbol" panose="05050102010706020507" pitchFamily="18" charset="2"/>
              <a:buChar char="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808038" indent="-255588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Arial" panose="020B0604020202020204" pitchFamily="34" charset="0"/>
              <a:buChar char="●"/>
              <a:tabLst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969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47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US" sz="24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E71C73-20CB-4D53-9897-30D8E2F5EE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3925" y="2320467"/>
            <a:ext cx="2184662" cy="276915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F9936E5-DF2C-4118-BD4C-67B1C6949836}"/>
              </a:ext>
            </a:extLst>
          </p:cNvPr>
          <p:cNvSpPr/>
          <p:nvPr/>
        </p:nvSpPr>
        <p:spPr>
          <a:xfrm>
            <a:off x="467544" y="4317448"/>
            <a:ext cx="640536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Through employing a 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collaborative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, holistic solution development approach we will 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connect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the strategic vision with our goals &amp; objectives, adding value and a competitive difference.</a:t>
            </a:r>
          </a:p>
          <a:p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True global solutions provider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, providing 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world-class service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that complements our 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world class products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. </a:t>
            </a:r>
          </a:p>
          <a:p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6EF4C2-C66A-4B59-B9AB-A6FEBF369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6AD37-A5B5-48BF-910A-8A49FEEF7AD8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4F1715A-EEDC-4273-9C67-3F82B45298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dirty="0"/>
              <a:t>Page </a:t>
            </a:r>
            <a:fld id="{C193BCF5-5065-4377-95AA-0550F891F2E8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673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2CBF7C-E71F-4CE1-95CA-ED08DE34A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128" y="1789906"/>
            <a:ext cx="2762250" cy="3943350"/>
          </a:xfrm>
          <a:prstGeom prst="rect">
            <a:avLst/>
          </a:prstGeom>
        </p:spPr>
      </p:pic>
      <p:sp>
        <p:nvSpPr>
          <p:cNvPr id="5" name="Text Placeholder 4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Business Case - Proposal</a:t>
            </a:r>
            <a:endParaRPr lang="nl-BE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2000" y="48055"/>
            <a:ext cx="8763297" cy="554219"/>
          </a:xfrm>
        </p:spPr>
        <p:txBody>
          <a:bodyPr/>
          <a:lstStyle/>
          <a:p>
            <a:r>
              <a:rPr lang="en-US" dirty="0"/>
              <a:t>Freudenberg Oil &amp; Gas Technologies</a:t>
            </a:r>
            <a:endParaRPr lang="en-US" sz="3000" dirty="0"/>
          </a:p>
        </p:txBody>
      </p:sp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CE09D821-AFFB-4E1F-A957-C869EC28501A}"/>
              </a:ext>
            </a:extLst>
          </p:cNvPr>
          <p:cNvSpPr txBox="1">
            <a:spLocks/>
          </p:cNvSpPr>
          <p:nvPr/>
        </p:nvSpPr>
        <p:spPr>
          <a:xfrm>
            <a:off x="276331" y="2924944"/>
            <a:ext cx="5168597" cy="20768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69875" indent="-269875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●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538163" indent="-257175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Font typeface="Symbol" panose="05050102010706020507" pitchFamily="18" charset="2"/>
              <a:buChar char="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808038" indent="-255588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Arial" panose="020B0604020202020204" pitchFamily="34" charset="0"/>
              <a:buChar char="●"/>
              <a:tabLst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969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47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Leverage the scale of the business to capitalise on the skills and resources within it and provide an enhanced quality of service to all stakeholders. </a:t>
            </a:r>
            <a:endParaRPr lang="en-US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ED7EAD6A-C564-4E0C-953A-5AED30092815}"/>
              </a:ext>
            </a:extLst>
          </p:cNvPr>
          <p:cNvSpPr txBox="1">
            <a:spLocks/>
          </p:cNvSpPr>
          <p:nvPr/>
        </p:nvSpPr>
        <p:spPr>
          <a:xfrm>
            <a:off x="276331" y="1596188"/>
            <a:ext cx="8346068" cy="8823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69875" indent="-269875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●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538163" indent="-257175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Font typeface="Symbol" panose="05050102010706020507" pitchFamily="18" charset="2"/>
              <a:buChar char="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808038" indent="-255588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Arial" panose="020B0604020202020204" pitchFamily="34" charset="0"/>
              <a:buChar char="●"/>
              <a:tabLst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969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47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We engineer product solutions, why not engineer </a:t>
            </a:r>
          </a:p>
          <a:p>
            <a:pPr marL="0" indent="0" algn="ctr">
              <a:spcBef>
                <a:spcPts val="100"/>
              </a:spcBef>
              <a:buNone/>
            </a:pP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service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delivery solutions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?</a:t>
            </a:r>
            <a:endParaRPr lang="en-US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E268F-8F9C-4D3C-822D-294A9C6C0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F23A8-7527-4FF0-BB08-F6A81289836E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FE4E7B-449E-49E2-9968-852F058693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/>
              <a:t>Page </a:t>
            </a:r>
            <a:fld id="{C193BCF5-5065-4377-95AA-0550F891F2E8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434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Business Case - Proposal</a:t>
            </a:r>
            <a:endParaRPr lang="nl-BE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2000" y="48055"/>
            <a:ext cx="8763297" cy="554219"/>
          </a:xfrm>
        </p:spPr>
        <p:txBody>
          <a:bodyPr/>
          <a:lstStyle/>
          <a:p>
            <a:r>
              <a:rPr lang="en-US" dirty="0"/>
              <a:t>Freudenberg Oil &amp; Gas Technologies</a:t>
            </a:r>
            <a:endParaRPr lang="en-US" sz="3000" dirty="0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ED7EAD6A-C564-4E0C-953A-5AED30092815}"/>
              </a:ext>
            </a:extLst>
          </p:cNvPr>
          <p:cNvSpPr txBox="1">
            <a:spLocks/>
          </p:cNvSpPr>
          <p:nvPr/>
        </p:nvSpPr>
        <p:spPr>
          <a:xfrm>
            <a:off x="4867863" y="1622084"/>
            <a:ext cx="3474335" cy="42421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69875" indent="-269875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●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538163" indent="-257175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Font typeface="Symbol" panose="05050102010706020507" pitchFamily="18" charset="2"/>
              <a:buChar char="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808038" indent="-255588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Arial" panose="020B0604020202020204" pitchFamily="34" charset="0"/>
              <a:buChar char="●"/>
              <a:tabLst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969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47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E268F-8F9C-4D3C-822D-294A9C6C0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F23A8-7527-4FF0-BB08-F6A81289836E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FE4E7B-449E-49E2-9968-852F058693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/>
              <a:t>Page </a:t>
            </a:r>
            <a:fld id="{C193BCF5-5065-4377-95AA-0550F891F2E8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7AEA39-37B4-4100-9BBD-1EB518A4F0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7" y="1761304"/>
            <a:ext cx="3880602" cy="4063383"/>
          </a:xfrm>
          <a:prstGeom prst="rect">
            <a:avLst/>
          </a:prstGeom>
        </p:spPr>
      </p:pic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08A9A51F-6770-4C0F-BBE6-158452F4A38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27984" y="1484783"/>
            <a:ext cx="4392487" cy="433990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Shared Service - Consolidation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More efficient utilization &amp; deployment of resource to improve service delivery – internal &amp; external</a:t>
            </a:r>
          </a:p>
          <a:p>
            <a:pPr marL="0" indent="0">
              <a:buNone/>
            </a:pPr>
            <a:endParaRPr lang="en-GB" sz="24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No additional cost to the business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Potential for global roll-out to support other facilities</a:t>
            </a:r>
          </a:p>
          <a:p>
            <a:pPr marL="0" indent="0">
              <a:buNone/>
            </a:pP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59422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8A8F703-F3E7-4258-B2E3-398453A04BB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Business Case - Proposal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5423A-CDAF-4F42-B202-47ABD94AF01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39288" y="1340768"/>
            <a:ext cx="5065303" cy="4672837"/>
          </a:xfrm>
        </p:spPr>
        <p:txBody>
          <a:bodyPr/>
          <a:lstStyle/>
          <a:p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Process Standardization</a:t>
            </a:r>
          </a:p>
          <a:p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Remove Waste &amp; Duplication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Increase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Efficiency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Increase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Productivity</a:t>
            </a:r>
          </a:p>
          <a:p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Cost 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Savings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Enhance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Service Delivery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Improve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Retention Levels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Better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Business Metrics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Improved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controls &amp; Analysis</a:t>
            </a:r>
          </a:p>
          <a:p>
            <a:pPr marL="0" indent="0">
              <a:buNone/>
            </a:pP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18DDE-D2E3-42D6-8D81-E64E4236C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B5BE4-FEA7-4629-B9A8-42852AF93E7C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94F82-AFC8-4277-B2BE-7A7C3657E7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dirty="0"/>
              <a:t>Page </a:t>
            </a:r>
            <a:fld id="{C193BCF5-5065-4377-95AA-0550F891F2E8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4782ED9-95DD-408C-8DE3-A173E6032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Freudenberg Oil &amp; Gas Technologies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F515C4-86E4-4464-B9A1-0780E41B0A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200" y="2129114"/>
            <a:ext cx="3095625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116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8A8F703-F3E7-4258-B2E3-398453A04BB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Project Management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5423A-CDAF-4F42-B202-47ABD94AF01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Richard Heady -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Commercial Manager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Over 20 years’ experience in customer focused industries; has a proven track record of leadership and management at the highest level, in a high-pressure industry; on a global platform. </a:t>
            </a:r>
          </a:p>
          <a:p>
            <a:pPr marL="0" indent="0">
              <a:buNone/>
            </a:pPr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r>
              <a:rPr lang="en-GB" sz="18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12 years experience within Oil &amp; Gas, and Vector products</a:t>
            </a:r>
          </a:p>
          <a:p>
            <a:r>
              <a:rPr lang="en-GB" sz="18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Designed and implemented current service delivery processes</a:t>
            </a:r>
          </a:p>
          <a:p>
            <a:r>
              <a:rPr lang="en-GB" sz="18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Management lead on ERP (SAP) development &amp; roll-out</a:t>
            </a:r>
          </a:p>
          <a:p>
            <a:r>
              <a:rPr lang="en-GB" sz="18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LEAN, GROWTTH – Efficiency &amp; Standardization Champion</a:t>
            </a:r>
          </a:p>
          <a:p>
            <a:r>
              <a:rPr lang="en-GB" sz="18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Consistently highest performing department within FO&amp;GT</a:t>
            </a:r>
          </a:p>
          <a:p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18DDE-D2E3-42D6-8D81-E64E4236C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8AC11-3E29-4680-9760-339E0CDA9504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94F82-AFC8-4277-B2BE-7A7C3657E7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/>
              <a:t>Page </a:t>
            </a:r>
            <a:fld id="{C193BCF5-5065-4377-95AA-0550F891F2E8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4782ED9-95DD-408C-8DE3-A173E6032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Freudenberg Oil &amp; Gas Technologies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141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8A8F703-F3E7-4258-B2E3-398453A04BB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Project Management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5423A-CDAF-4F42-B202-47ABD94AF01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pPr marL="0" indent="0">
              <a:buNone/>
            </a:pPr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Inefficiency </a:t>
            </a: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costs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 money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Inefficiency </a:t>
            </a: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wastes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 time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Inefficiency </a:t>
            </a: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reduces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 quality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Inefficiency </a:t>
            </a: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damages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 morale</a:t>
            </a:r>
          </a:p>
          <a:p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18DDE-D2E3-42D6-8D81-E64E4236C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8AC11-3E29-4680-9760-339E0CDA9504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94F82-AFC8-4277-B2BE-7A7C3657E7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/>
              <a:t>Page </a:t>
            </a:r>
            <a:fld id="{C193BCF5-5065-4377-95AA-0550F891F2E8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4782ED9-95DD-408C-8DE3-A173E6032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Freudenberg Oil &amp; Gas Technologies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A4D478-B335-496F-9188-83AB35230C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587" y="1608808"/>
            <a:ext cx="3474912" cy="1820192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902A3573-1608-4098-8BCE-3A2548AEA942}"/>
              </a:ext>
            </a:extLst>
          </p:cNvPr>
          <p:cNvSpPr txBox="1">
            <a:spLocks/>
          </p:cNvSpPr>
          <p:nvPr/>
        </p:nvSpPr>
        <p:spPr>
          <a:xfrm>
            <a:off x="4308013" y="1484784"/>
            <a:ext cx="4392487" cy="18002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69875" indent="-269875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●"/>
              <a:defRPr sz="1600" kern="1200" baseline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546100" indent="-254000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Font typeface="Symbol" panose="05050102010706020507" pitchFamily="18" charset="2"/>
              <a:buChar char="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808038" indent="-255588" algn="l" defTabSz="914400" rtl="0" eaLnBrk="1" latinLnBrk="0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Arial" panose="020B0604020202020204" pitchFamily="34" charset="0"/>
              <a:buChar char="●"/>
              <a:tabLst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8969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74738" indent="-1778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4388"/>
              </a:buClr>
              <a:buFont typeface="Arial" panose="020B0604020202020204" pitchFamily="34" charset="0"/>
              <a:buChar char="•"/>
              <a:defRPr sz="16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The bottom line….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.…Poor administration 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costs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36673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8A8F703-F3E7-4258-B2E3-398453A04BB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5423A-CDAF-4F42-B202-47ABD94AF01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1800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Our company’s most dangerous enemy isn’t our competition, it’s inaction……..</a:t>
            </a:r>
          </a:p>
          <a:p>
            <a:pPr marL="0" indent="0" algn="ctr">
              <a:buNone/>
            </a:pPr>
            <a:endParaRPr lang="en-GB" sz="2400" b="1" dirty="0">
              <a:solidFill>
                <a:schemeClr val="bg1">
                  <a:lumMod val="50000"/>
                </a:schemeClr>
              </a:solidFill>
              <a:latin typeface="+mn-lt"/>
              <a:cs typeface="+mn-cs"/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“Change will not come if we wait for some other person or some other time. We are the ones we’ve been waiting for. We are the change that we seek” 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  <a:latin typeface="+mn-lt"/>
                <a:cs typeface="+mn-cs"/>
              </a:rPr>
              <a:t>Barack Obama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18DDE-D2E3-42D6-8D81-E64E4236C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8AC11-3E29-4680-9760-339E0CDA9504}" type="datetime1">
              <a:rPr lang="en-US" smtClean="0"/>
              <a:t>5/1/2018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94F82-AFC8-4277-B2BE-7A7C3657E7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/>
              <a:t>Page </a:t>
            </a:r>
            <a:fld id="{C193BCF5-5065-4377-95AA-0550F891F2E8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4782ED9-95DD-408C-8DE3-A173E6032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Freudenberg Oil &amp; Gas Technologies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4302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1_Freudenberg_2015">
  <a:themeElements>
    <a:clrScheme name="Freudenberg 2015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04388"/>
      </a:accent1>
      <a:accent2>
        <a:srgbClr val="00A6E2"/>
      </a:accent2>
      <a:accent3>
        <a:srgbClr val="D9DADB"/>
      </a:accent3>
      <a:accent4>
        <a:srgbClr val="80A1C3"/>
      </a:accent4>
      <a:accent5>
        <a:srgbClr val="9C9E9F"/>
      </a:accent5>
      <a:accent6>
        <a:srgbClr val="3F3F3F"/>
      </a:accent6>
      <a:hlink>
        <a:srgbClr val="595959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vert="horz" wrap="square" lIns="0" tIns="0" rIns="0" bIns="0" rtlCol="0">
        <a:spAutoFit/>
      </a:bodyPr>
      <a:lstStyle>
        <a:defPPr marL="285750" indent="-285750">
          <a:lnSpc>
            <a:spcPct val="120000"/>
          </a:lnSpc>
          <a:spcBef>
            <a:spcPts val="0"/>
          </a:spcBef>
          <a:buClr>
            <a:schemeClr val="accent1"/>
          </a:buClr>
          <a:buSzPct val="100000"/>
          <a:buFont typeface="Arial" panose="020B0604020202020204" pitchFamily="34" charset="0"/>
          <a:buChar char="●"/>
          <a:defRPr sz="1400" dirty="0" err="1" smtClean="0"/>
        </a:defPPr>
      </a:lstStyle>
    </a:txDef>
  </a:objectDefaults>
  <a:extraClrSchemeLst/>
  <a:custClrLst>
    <a:custClr name="Blue Tint (50%)">
      <a:srgbClr val="80A1C3"/>
    </a:custClr>
    <a:custClr name="Accent Blue Tint (50%)">
      <a:srgbClr val="96D7F3"/>
    </a:custClr>
    <a:custClr name="Green Tint (50%)">
      <a:srgbClr val="9CB780"/>
    </a:custClr>
    <a:custClr name="Red Tint (50%)">
      <a:srgbClr val="F4A586"/>
    </a:custClr>
    <a:custClr name="Yellow Tint (50%)">
      <a:srgbClr val="FDD48F"/>
    </a:custClr>
    <a:custClr name="Green">
      <a:srgbClr val="007D4E"/>
    </a:custClr>
    <a:custClr name="Red">
      <a:srgbClr val="E63323"/>
    </a:custClr>
    <a:custClr name="Yellow">
      <a:srgbClr val="F7A600"/>
    </a:custClr>
    <a:custClr name="Tabel Dark Gray">
      <a:srgbClr val="CBCFDA"/>
    </a:custClr>
    <a:custClr name="Table Light Gray">
      <a:srgbClr val="E7E9ED"/>
    </a:custClr>
  </a:custClr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spcAft>
            <a:spcPts val="120"/>
          </a:spcAft>
          <a:defRPr sz="2000" smtClean="0"/>
        </a:defPPr>
      </a:lstStyle>
    </a:tx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67442</TotalTime>
  <Words>451</Words>
  <Application>Microsoft Office PowerPoint</Application>
  <PresentationFormat>On-screen Show (4:3)</PresentationFormat>
  <Paragraphs>96</Paragraphs>
  <Slides>9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Symbol</vt:lpstr>
      <vt:lpstr>1_Freudenberg_2015</vt:lpstr>
      <vt:lpstr>Office Theme</vt:lpstr>
      <vt:lpstr>think-cell Slide</vt:lpstr>
      <vt:lpstr>think-cell Folie</vt:lpstr>
      <vt:lpstr>PowerPoint Presentation</vt:lpstr>
      <vt:lpstr>PowerPoint Presentation</vt:lpstr>
      <vt:lpstr>Freudenberg Oil &amp; Gas Technologies</vt:lpstr>
      <vt:lpstr>Freudenberg Oil &amp; Gas Technologies</vt:lpstr>
      <vt:lpstr>Freudenberg Oil &amp; Gas Technologies</vt:lpstr>
      <vt:lpstr>Freudenberg Oil &amp; Gas Technologies</vt:lpstr>
      <vt:lpstr>Freudenberg Oil &amp; Gas Technologies</vt:lpstr>
      <vt:lpstr>Freudenberg Oil &amp; Gas Technologies</vt:lpstr>
      <vt:lpstr>Freudenberg Oil &amp; Gas Technologies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robin</dc:creator>
  <cp:lastModifiedBy>Richard Heady</cp:lastModifiedBy>
  <cp:revision>828</cp:revision>
  <cp:lastPrinted>2016-06-15T13:38:47Z</cp:lastPrinted>
  <dcterms:created xsi:type="dcterms:W3CDTF">2011-04-19T08:33:09Z</dcterms:created>
  <dcterms:modified xsi:type="dcterms:W3CDTF">2018-05-01T12:44:37Z</dcterms:modified>
</cp:coreProperties>
</file>