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6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BC43F0-1E4A-45DA-AD64-EC76C1DE0523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ECED5-3042-4710-9B2E-77C8A5577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364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ECED5-3042-4710-9B2E-77C8A55775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58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BCFD0-6E82-5810-BC9C-CDD8201D30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A797D2-7D5A-4265-3680-85FC3BC900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3BACF-96BE-8102-18DD-ECD2B8011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A5728-A45D-451B-5F38-B15EE8B26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5AEF1-F2F8-68C2-88F7-341F9BB14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544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2DE68-0CD5-9763-A13E-6B8968C6B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46E9E-3954-3A3D-7968-EAF426380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8D1EB-EEE1-893E-E5B9-40F641B96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7EBD3-8D87-0DC0-28B9-A995B781B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01FB5-B4FE-2614-AC96-B56BBE3B8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674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264D9-CC54-460A-0349-0257D79ED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5ECA2-93B4-4FE7-B928-27FA2D9BB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3D53C-C9AD-FBB2-935F-48199A825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3E81D0-BB60-2510-40A9-B0D958404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7BAA96-82A7-4326-D4E4-627ADDA0A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76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44995-53D4-891F-78A9-509A1D982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782DB-30E0-D987-70ED-ABB8A2B49A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243195-7D4F-7E7F-9F13-7FE5EC19FA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39439-CC0B-0142-B1CB-69DE6DC8E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0CB377-E23C-0B63-B1CC-E1525F168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AD152E-1A69-88DA-FA1F-147BD1722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892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989E6-14C5-E2DA-131D-D4DCC3CA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4302E0-6B6B-A0B6-F3D0-7CEEB7C66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B0088A-8409-7F20-79BF-DAAB3A024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560821-2F5D-5CCD-FFC0-92C42ECEAC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1AAB97-3F6B-35A5-8815-8B85765965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07C5C5-5E9C-03E2-B80A-569242B2E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DE780F-EC1A-6AE4-79A4-49FAB8C04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3D2187-9D9F-4BE6-A1FA-881401844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161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B7422-3FBF-3B27-19C8-CAE839E90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F8A463-D24B-6680-1FB4-291E59EEC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6B3421-BEA0-53D2-7DD6-2F181AADA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4441FD-32DD-142F-17C5-69CB866DF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196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73693F-F12D-7D7D-F4CB-4918DB6C2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E84626-2D77-5EDD-530A-5B8033E41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E5B97-A7AD-ECEA-45E2-4FA474EF3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597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BA104-977A-EAD4-EA71-AA0704F00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8EBD0-CA44-DEE5-8520-303462A2B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4EC76-29E2-B7BC-2810-784AFB4BE1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4D77BA-E477-B2D7-AC99-D40031A43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1D869-2A2F-6A07-5FDE-405E19976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7D7FAF-C3EE-DA0A-1B2C-6C4453863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595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D3C4C-A247-11C8-D70B-B39E3086B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C6A5AF-E64B-7056-2B67-53B3069997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665E63-6E4B-9E6B-DD6E-A7F08AB711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D533BE-2E1E-0647-22DB-455203217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41369-2410-FCD2-3E50-D797459A5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A1DC4C-B5ED-2300-FFB7-04108DA5F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773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1C8C0-59A7-1445-0FC5-F069F6785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DD67E4-20ED-6A26-53B9-CE8705D1A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4442A-805E-B90D-4418-E7D0BBEAB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D07E8-DD71-2B6C-8D15-DF421ADCF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E33BC2-00AD-E4B8-1A3A-3B1560631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761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CE18A7-2FC5-6107-127A-A4853847E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A56482-B28F-F1A4-DF60-95953E4D87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09CAB-C3CB-6AAE-9885-CD0D2BAEE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2B31F-283C-E349-A30D-BC1CDB694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A2A0C-07B4-FC50-DA1E-569ADE2AB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28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90D7F1-3EC1-250A-A01C-E64A5F2C8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CA6439-0463-D49B-FF0F-4194FF38A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6C273D-7CB3-0D3C-F333-FFA69500C7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B0BBDE-00A9-4602-AEA5-C75895F442ED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ED9AF-8332-CF78-19A1-5D2594D957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671A1-868E-DBB6-D9D7-DC3EFCDDE9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050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655B2-964C-7B1C-E8C7-CF61006793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4661218"/>
          </a:xfrm>
        </p:spPr>
        <p:txBody>
          <a:bodyPr>
            <a:normAutofit fontScale="90000"/>
          </a:bodyPr>
          <a:lstStyle/>
          <a:p>
            <a:r>
              <a:rPr lang="en-GB" dirty="0"/>
              <a:t>How is my degree classification calculated?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(a distillation of the Academic Quality Handbook)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Version 4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445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2240F-EE47-9E27-1776-E94062789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“counts”?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7A81F-A050-EDBA-0A0B-7C34B4A61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Level 5 and Level 6 modules count</a:t>
            </a:r>
          </a:p>
          <a:p>
            <a:r>
              <a:rPr lang="en-GB" dirty="0"/>
              <a:t>Level 4 modules do not count – in the sense that the marks don’t go towards the classification. </a:t>
            </a:r>
          </a:p>
          <a:p>
            <a:r>
              <a:rPr lang="en-GB" dirty="0"/>
              <a:t>However, Level 4 is the underpinning to Levels 5 and 6</a:t>
            </a:r>
          </a:p>
          <a:p>
            <a:pPr marL="0" indent="0">
              <a:buNone/>
            </a:pPr>
            <a:r>
              <a:rPr lang="en-GB" dirty="0"/>
              <a:t>   in a general sense</a:t>
            </a:r>
          </a:p>
        </p:txBody>
      </p:sp>
    </p:spTree>
    <p:extLst>
      <p:ext uri="{BB962C8B-B14F-4D97-AF65-F5344CB8AC3E}">
        <p14:creationId xmlns:p14="http://schemas.microsoft.com/office/powerpoint/2010/main" val="473799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DD10C-7055-192F-73F3-A8415FE55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DD477-2F73-F593-882A-309722C7A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120 credits = 6 modules x 20 credits</a:t>
            </a:r>
          </a:p>
          <a:p>
            <a:r>
              <a:rPr lang="en-GB" dirty="0"/>
              <a:t>Pass </a:t>
            </a:r>
            <a:r>
              <a:rPr lang="en-GB" u="sng" dirty="0"/>
              <a:t>all</a:t>
            </a:r>
            <a:r>
              <a:rPr lang="en-GB" dirty="0"/>
              <a:t> modules at 40% or above </a:t>
            </a:r>
          </a:p>
          <a:p>
            <a:r>
              <a:rPr lang="en-GB" dirty="0"/>
              <a:t>Best 100 credits count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9882785-7B5F-097A-37F7-FD4910E752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079814"/>
              </p:ext>
            </p:extLst>
          </p:nvPr>
        </p:nvGraphicFramePr>
        <p:xfrm>
          <a:off x="2626288" y="3429000"/>
          <a:ext cx="3469713" cy="222504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1156571">
                  <a:extLst>
                    <a:ext uri="{9D8B030D-6E8A-4147-A177-3AD203B41FA5}">
                      <a16:colId xmlns:a16="http://schemas.microsoft.com/office/drawing/2014/main" val="1583831534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1129102006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38868091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Module 1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448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61%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488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2695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462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54%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82499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820708"/>
                  </a:ext>
                </a:extLst>
              </a:tr>
            </a:tbl>
          </a:graphicData>
        </a:graphic>
      </p:graphicFrame>
      <p:sp>
        <p:nvSpPr>
          <p:cNvPr id="5" name="Right Brace 4">
            <a:extLst>
              <a:ext uri="{FF2B5EF4-FFF2-40B4-BE49-F238E27FC236}">
                <a16:creationId xmlns:a16="http://schemas.microsoft.com/office/drawing/2014/main" id="{80034C3B-25CB-F440-19DC-918BB28214C6}"/>
              </a:ext>
            </a:extLst>
          </p:cNvPr>
          <p:cNvSpPr/>
          <p:nvPr/>
        </p:nvSpPr>
        <p:spPr>
          <a:xfrm>
            <a:off x="6263640" y="3429000"/>
            <a:ext cx="457200" cy="1813560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C92AB9-5729-30ED-79F1-C45F61B2B143}"/>
              </a:ext>
            </a:extLst>
          </p:cNvPr>
          <p:cNvSpPr txBox="1"/>
          <p:nvPr/>
        </p:nvSpPr>
        <p:spPr>
          <a:xfrm>
            <a:off x="6813478" y="3886200"/>
            <a:ext cx="35116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Average of best</a:t>
            </a:r>
          </a:p>
          <a:p>
            <a:r>
              <a:rPr lang="en-GB" b="1" dirty="0"/>
              <a:t>100 credits.</a:t>
            </a:r>
          </a:p>
          <a:p>
            <a:r>
              <a:rPr lang="en-GB" b="1" dirty="0"/>
              <a:t>Level 5 average = 62.4%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B6C6C7B-527B-FC8C-B9C2-705EADDA75C2}"/>
              </a:ext>
            </a:extLst>
          </p:cNvPr>
          <p:cNvCxnSpPr/>
          <p:nvPr/>
        </p:nvCxnSpPr>
        <p:spPr>
          <a:xfrm>
            <a:off x="2362200" y="5471160"/>
            <a:ext cx="4023360" cy="0"/>
          </a:xfrm>
          <a:prstGeom prst="line">
            <a:avLst/>
          </a:prstGeom>
          <a:ln w="4762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2832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DD10C-7055-192F-73F3-A8415FE55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DD477-2F73-F593-882A-309722C7A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120 credits = (4 modules x 20 credits) + 40 credit project</a:t>
            </a:r>
          </a:p>
          <a:p>
            <a:r>
              <a:rPr lang="en-GB" dirty="0"/>
              <a:t>Pass </a:t>
            </a:r>
            <a:r>
              <a:rPr lang="en-GB" u="sng" dirty="0"/>
              <a:t>all</a:t>
            </a:r>
            <a:r>
              <a:rPr lang="en-GB" dirty="0"/>
              <a:t> modules at 40% or above </a:t>
            </a:r>
          </a:p>
          <a:p>
            <a:r>
              <a:rPr lang="en-GB" dirty="0"/>
              <a:t>Best 100 credits count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9882785-7B5F-097A-37F7-FD4910E752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525426"/>
              </p:ext>
            </p:extLst>
          </p:nvPr>
        </p:nvGraphicFramePr>
        <p:xfrm>
          <a:off x="2626288" y="3429000"/>
          <a:ext cx="3469713" cy="185420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1156571">
                  <a:extLst>
                    <a:ext uri="{9D8B030D-6E8A-4147-A177-3AD203B41FA5}">
                      <a16:colId xmlns:a16="http://schemas.microsoft.com/office/drawing/2014/main" val="1583831534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1129102006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38868091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Project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40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70%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448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78%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488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2695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462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820708"/>
                  </a:ext>
                </a:extLst>
              </a:tr>
            </a:tbl>
          </a:graphicData>
        </a:graphic>
      </p:graphicFrame>
      <p:sp>
        <p:nvSpPr>
          <p:cNvPr id="5" name="Right Brace 4">
            <a:extLst>
              <a:ext uri="{FF2B5EF4-FFF2-40B4-BE49-F238E27FC236}">
                <a16:creationId xmlns:a16="http://schemas.microsoft.com/office/drawing/2014/main" id="{80034C3B-25CB-F440-19DC-918BB28214C6}"/>
              </a:ext>
            </a:extLst>
          </p:cNvPr>
          <p:cNvSpPr/>
          <p:nvPr/>
        </p:nvSpPr>
        <p:spPr>
          <a:xfrm>
            <a:off x="6263640" y="3429000"/>
            <a:ext cx="457200" cy="1813560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C92AB9-5729-30ED-79F1-C45F61B2B143}"/>
              </a:ext>
            </a:extLst>
          </p:cNvPr>
          <p:cNvSpPr txBox="1"/>
          <p:nvPr/>
        </p:nvSpPr>
        <p:spPr>
          <a:xfrm>
            <a:off x="6813478" y="3886200"/>
            <a:ext cx="35116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Average of best</a:t>
            </a:r>
          </a:p>
          <a:p>
            <a:r>
              <a:rPr lang="en-GB" b="1" dirty="0"/>
              <a:t>100 credits.</a:t>
            </a:r>
          </a:p>
          <a:p>
            <a:r>
              <a:rPr lang="en-GB" b="1" dirty="0"/>
              <a:t>Level 6 average = 70.4%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B6C6C7B-527B-FC8C-B9C2-705EADDA75C2}"/>
              </a:ext>
            </a:extLst>
          </p:cNvPr>
          <p:cNvCxnSpPr/>
          <p:nvPr/>
        </p:nvCxnSpPr>
        <p:spPr>
          <a:xfrm>
            <a:off x="2339340" y="5113020"/>
            <a:ext cx="4023360" cy="0"/>
          </a:xfrm>
          <a:prstGeom prst="line">
            <a:avLst/>
          </a:prstGeom>
          <a:ln w="4762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38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C361E-EE58-2608-DD5C-FBAFB8C65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Calculation for Degree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79E4C-3807-E340-5D74-0911953D2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196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Calculation 1</a:t>
            </a:r>
          </a:p>
          <a:p>
            <a:pPr marL="0" indent="0">
              <a:buNone/>
            </a:pPr>
            <a:r>
              <a:rPr lang="en-GB" sz="2400" dirty="0"/>
              <a:t>Average of Best 100 L5 (1/3 weighting) and Best 100 L6 (2/3 weighting)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(62.4% * 0.333333) + (70.4% * 0.666666)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= 67.7%</a:t>
            </a:r>
          </a:p>
          <a:p>
            <a:pPr marL="0" indent="0">
              <a:buNone/>
            </a:pPr>
            <a:r>
              <a:rPr lang="en-GB" dirty="0"/>
              <a:t>Calculation 2</a:t>
            </a:r>
          </a:p>
          <a:p>
            <a:pPr marL="0" indent="0">
              <a:buNone/>
            </a:pPr>
            <a:r>
              <a:rPr lang="en-GB" sz="2800" dirty="0"/>
              <a:t>Average of Best 100 L6 only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= 70.4%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8FB2FC2-ABDD-8705-0778-9A342D50EDB0}"/>
              </a:ext>
            </a:extLst>
          </p:cNvPr>
          <p:cNvSpPr txBox="1">
            <a:spLocks/>
          </p:cNvSpPr>
          <p:nvPr/>
        </p:nvSpPr>
        <p:spPr>
          <a:xfrm>
            <a:off x="838200" y="1326197"/>
            <a:ext cx="5554980" cy="9988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Scenario: Level 5 – 62.4%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	         Level 6 – 70.4%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635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D7864-108A-17C8-BB2C-7A085EDF1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 mark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4F72-222C-4F95-21A0-601C9B9DCB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Classification mark = the highest mark </a:t>
            </a:r>
          </a:p>
          <a:p>
            <a:pPr marL="0" indent="0">
              <a:buNone/>
            </a:pPr>
            <a:r>
              <a:rPr lang="en-GB" dirty="0"/>
              <a:t>– either Calculation 1 or Calculation 2</a:t>
            </a:r>
          </a:p>
          <a:p>
            <a:endParaRPr lang="en-GB" dirty="0"/>
          </a:p>
          <a:p>
            <a:r>
              <a:rPr lang="en-GB" dirty="0"/>
              <a:t>Calculation 1 = 67.7%</a:t>
            </a:r>
          </a:p>
          <a:p>
            <a:r>
              <a:rPr lang="en-GB" b="1" dirty="0">
                <a:solidFill>
                  <a:srgbClr val="00B050"/>
                </a:solidFill>
              </a:rPr>
              <a:t>Calculation 2 = 70.4%      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FD1D7CB-C47C-F942-FAA1-AAC4719CF4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270687"/>
              </p:ext>
            </p:extLst>
          </p:nvPr>
        </p:nvGraphicFramePr>
        <p:xfrm>
          <a:off x="5646420" y="3162828"/>
          <a:ext cx="5501640" cy="3014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0820">
                  <a:extLst>
                    <a:ext uri="{9D8B030D-6E8A-4147-A177-3AD203B41FA5}">
                      <a16:colId xmlns:a16="http://schemas.microsoft.com/office/drawing/2014/main" val="3956533248"/>
                    </a:ext>
                  </a:extLst>
                </a:gridCol>
                <a:gridCol w="2750820">
                  <a:extLst>
                    <a:ext uri="{9D8B030D-6E8A-4147-A177-3AD203B41FA5}">
                      <a16:colId xmlns:a16="http://schemas.microsoft.com/office/drawing/2014/main" val="2850070392"/>
                    </a:ext>
                  </a:extLst>
                </a:gridCol>
              </a:tblGrid>
              <a:tr h="602827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70%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3157645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60%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1233474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2:2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50%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6568718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40%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2895388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Fail/resit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Below 40%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034033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A2CEEB4-6964-7BCB-BDC2-402906F038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8422040"/>
              </p:ext>
            </p:extLst>
          </p:nvPr>
        </p:nvGraphicFramePr>
        <p:xfrm>
          <a:off x="5646420" y="3118273"/>
          <a:ext cx="5501640" cy="636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0820">
                  <a:extLst>
                    <a:ext uri="{9D8B030D-6E8A-4147-A177-3AD203B41FA5}">
                      <a16:colId xmlns:a16="http://schemas.microsoft.com/office/drawing/2014/main" val="1220377851"/>
                    </a:ext>
                  </a:extLst>
                </a:gridCol>
                <a:gridCol w="2750820">
                  <a:extLst>
                    <a:ext uri="{9D8B030D-6E8A-4147-A177-3AD203B41FA5}">
                      <a16:colId xmlns:a16="http://schemas.microsoft.com/office/drawing/2014/main" val="4130012643"/>
                    </a:ext>
                  </a:extLst>
                </a:gridCol>
              </a:tblGrid>
              <a:tr h="636694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70%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0874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801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87932-E57A-F23A-27C4-9FF552032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Scenarios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A529432-D992-79C8-43E7-98DD96FB57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6523508"/>
              </p:ext>
            </p:extLst>
          </p:nvPr>
        </p:nvGraphicFramePr>
        <p:xfrm>
          <a:off x="656573" y="1875729"/>
          <a:ext cx="1051560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983476407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26965097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76249876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7898252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49580447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8603832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Level 5 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Best 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Level 6 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Best 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Calculation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Calculation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Classification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80774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63.33%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6714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80%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9539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30662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57%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22908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68.3%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98892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B2AD-C3C1-46D6-929D-7A1E56142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Borderline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C7817-A27A-0E98-1D6F-CB270A47B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are still considered for the upper degree classification if the classification mark (overall average) is within 2% of a boundary.</a:t>
            </a:r>
          </a:p>
          <a:p>
            <a:r>
              <a:rPr lang="en-GB" dirty="0" err="1"/>
              <a:t>ie</a:t>
            </a:r>
            <a:r>
              <a:rPr lang="en-GB" dirty="0"/>
              <a:t> 68%, 58%, 48%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practice, this is a rounded average, so 67.5%, 57.5%, 47.5% would also be considered</a:t>
            </a:r>
          </a:p>
          <a:p>
            <a:endParaRPr lang="en-GB" dirty="0"/>
          </a:p>
          <a:p>
            <a:r>
              <a:rPr lang="en-GB" dirty="0"/>
              <a:t>In these scenarios, </a:t>
            </a:r>
            <a:r>
              <a:rPr lang="en-GB" b="1" dirty="0"/>
              <a:t>preponderance</a:t>
            </a:r>
            <a:r>
              <a:rPr lang="en-GB" dirty="0"/>
              <a:t> is considered.</a:t>
            </a:r>
          </a:p>
        </p:txBody>
      </p:sp>
    </p:spTree>
    <p:extLst>
      <p:ext uri="{BB962C8B-B14F-4D97-AF65-F5344CB8AC3E}">
        <p14:creationId xmlns:p14="http://schemas.microsoft.com/office/powerpoint/2010/main" val="4254746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26A4F-06FB-75FC-831B-3D41F6E9E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Preponderance –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23EC8-3EB4-2ED0-C4A6-9960CB61A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How many credits are in the upper classification at Level 6? </a:t>
            </a:r>
          </a:p>
          <a:p>
            <a:pPr marL="0" indent="0">
              <a:buNone/>
            </a:pPr>
            <a:r>
              <a:rPr lang="en-GB" dirty="0"/>
              <a:t>   If 60 credits or more, the higher classification will be awarded.</a:t>
            </a:r>
          </a:p>
          <a:p>
            <a:endParaRPr lang="en-GB" sz="600" dirty="0"/>
          </a:p>
          <a:p>
            <a:pPr marL="0" indent="0">
              <a:buNone/>
            </a:pPr>
            <a:r>
              <a:rPr lang="en-GB" dirty="0"/>
              <a:t>Scenario 1: Classification mark: </a:t>
            </a:r>
            <a:r>
              <a:rPr lang="en-GB" b="1" dirty="0"/>
              <a:t>68.6% </a:t>
            </a:r>
          </a:p>
          <a:p>
            <a:pPr marL="0" indent="0">
              <a:buNone/>
            </a:pPr>
            <a:endParaRPr lang="en-GB" sz="1200" b="1" dirty="0"/>
          </a:p>
          <a:p>
            <a:pPr marL="0" indent="0">
              <a:buNone/>
            </a:pPr>
            <a:r>
              <a:rPr lang="en-GB" b="1" dirty="0"/>
              <a:t>Student 1 profile for Level 6: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dirty="0"/>
              <a:t>60 credits or more are 70+ in the upper classification </a:t>
            </a:r>
          </a:p>
          <a:p>
            <a:r>
              <a:rPr lang="en-GB" b="1" dirty="0"/>
              <a:t>In this case – 68.6% classification mark = 1st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932A6DD-F4CE-EEB5-E5E0-BDDAE916C1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3979152"/>
              </p:ext>
            </p:extLst>
          </p:nvPr>
        </p:nvGraphicFramePr>
        <p:xfrm>
          <a:off x="2032000" y="4267507"/>
          <a:ext cx="8128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155421670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43855201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61870858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968670917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4560933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Project (40)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1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2377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7216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818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26A4F-06FB-75FC-831B-3D41F6E9E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Preponderance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23EC8-3EB4-2ED0-C4A6-9960CB61AB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sz="600" dirty="0"/>
          </a:p>
          <a:p>
            <a:pPr marL="0" indent="0">
              <a:buNone/>
            </a:pPr>
            <a:r>
              <a:rPr lang="en-GB" b="1" dirty="0"/>
              <a:t>Scenario 2: </a:t>
            </a:r>
            <a:r>
              <a:rPr lang="en-GB" dirty="0"/>
              <a:t>Classification mark: </a:t>
            </a:r>
            <a:r>
              <a:rPr lang="en-GB" b="1" dirty="0"/>
              <a:t>68.6%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Student 2 profile for Level 6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Only 40 credits are in the upper classification</a:t>
            </a:r>
          </a:p>
          <a:p>
            <a:pPr marL="0" indent="0">
              <a:buNone/>
            </a:pPr>
            <a:r>
              <a:rPr lang="en-GB" b="1" dirty="0"/>
              <a:t>In this case – 68.6% classification mark = 2:1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6AE9EE0-AF71-DF69-AA37-D36D35552C8D}"/>
              </a:ext>
            </a:extLst>
          </p:cNvPr>
          <p:cNvGraphicFramePr>
            <a:graphicFrameLocks noGrp="1"/>
          </p:cNvGraphicFramePr>
          <p:nvPr/>
        </p:nvGraphicFramePr>
        <p:xfrm>
          <a:off x="1704340" y="3790526"/>
          <a:ext cx="8128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064702585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62729300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97624077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758499035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3601418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20348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78910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932A6DD-F4CE-EEB5-E5E0-BDDAE916C1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2202901"/>
              </p:ext>
            </p:extLst>
          </p:nvPr>
        </p:nvGraphicFramePr>
        <p:xfrm>
          <a:off x="1307995" y="3655589"/>
          <a:ext cx="8128000" cy="802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155421670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43855201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61870858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968670917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456093306"/>
                    </a:ext>
                  </a:extLst>
                </a:gridCol>
              </a:tblGrid>
              <a:tr h="43214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Project (40)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1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2377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7216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0614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B71E1-E390-1E9B-BAB2-84577189E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2363"/>
            <a:ext cx="10515600" cy="986680"/>
          </a:xfrm>
        </p:spPr>
        <p:txBody>
          <a:bodyPr/>
          <a:lstStyle/>
          <a:p>
            <a:r>
              <a:rPr lang="en-GB" dirty="0"/>
              <a:t>Condonement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E6DB9-F87B-1A5B-F44A-09DF8235D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8096"/>
            <a:ext cx="10515600" cy="5236078"/>
          </a:xfrm>
        </p:spPr>
        <p:txBody>
          <a:bodyPr/>
          <a:lstStyle/>
          <a:p>
            <a:r>
              <a:rPr lang="en-GB" dirty="0"/>
              <a:t>Earlier, </a:t>
            </a:r>
            <a:r>
              <a:rPr lang="en-GB"/>
              <a:t>it was </a:t>
            </a:r>
            <a:r>
              <a:rPr lang="en-GB" dirty="0"/>
              <a:t>stated that you had to pass all modules at 40%</a:t>
            </a:r>
          </a:p>
          <a:p>
            <a:endParaRPr lang="en-GB" dirty="0"/>
          </a:p>
          <a:p>
            <a:r>
              <a:rPr lang="en-GB" dirty="0"/>
              <a:t>Not quite true!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r>
              <a:rPr lang="en-GB" dirty="0"/>
              <a:t> If one module (</a:t>
            </a:r>
            <a:r>
              <a:rPr lang="en-GB" dirty="0" err="1"/>
              <a:t>ie</a:t>
            </a:r>
            <a:r>
              <a:rPr lang="en-GB" dirty="0"/>
              <a:t> 20 credits) is 30-39% it could potentially be </a:t>
            </a:r>
            <a:r>
              <a:rPr lang="en-GB" b="1" dirty="0"/>
              <a:t>condoned</a:t>
            </a:r>
            <a:endParaRPr lang="en-GB" dirty="0"/>
          </a:p>
          <a:p>
            <a:r>
              <a:rPr lang="en-GB" dirty="0"/>
              <a:t>The regulations are tighter on this programme due to BCS accreditation. Only ONE condonement for the whole of the programme is allowed. (Other programmes allow one per level)</a:t>
            </a:r>
          </a:p>
          <a:p>
            <a:r>
              <a:rPr lang="en-GB" dirty="0"/>
              <a:t>We try not to use the condonement if possible, to “keep it for later” and issue resits instead. Staff discretion is sometimes used.</a:t>
            </a:r>
          </a:p>
          <a:p>
            <a:r>
              <a:rPr lang="en-GB" dirty="0"/>
              <a:t>Note: Students cannot request or opt for condonement.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056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723</Words>
  <Application>Microsoft Office PowerPoint</Application>
  <PresentationFormat>Widescreen</PresentationFormat>
  <Paragraphs>179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Wingdings</vt:lpstr>
      <vt:lpstr>Office Theme</vt:lpstr>
      <vt:lpstr>How is my degree classification calculated?  (a distillation of the Academic Quality Handbook)  Version 4 </vt:lpstr>
      <vt:lpstr>What “counts”?</vt:lpstr>
      <vt:lpstr>Level 5</vt:lpstr>
      <vt:lpstr>Level 6</vt:lpstr>
      <vt:lpstr>Calculation for Degree Classification</vt:lpstr>
      <vt:lpstr>Classification mark</vt:lpstr>
      <vt:lpstr>Some Scenarios</vt:lpstr>
      <vt:lpstr>Borderline cases</vt:lpstr>
      <vt:lpstr>Preponderance – what is it?</vt:lpstr>
      <vt:lpstr>Preponderance</vt:lpstr>
      <vt:lpstr>Condonement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Gaynor Thomas</dc:creator>
  <cp:lastModifiedBy>Gaynor Thomas</cp:lastModifiedBy>
  <cp:revision>62</cp:revision>
  <dcterms:created xsi:type="dcterms:W3CDTF">2024-09-12T14:02:34Z</dcterms:created>
  <dcterms:modified xsi:type="dcterms:W3CDTF">2025-09-15T10:21:06Z</dcterms:modified>
</cp:coreProperties>
</file>