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275" r:id="rId2"/>
    <p:sldId id="383" r:id="rId3"/>
    <p:sldId id="377" r:id="rId4"/>
    <p:sldId id="364" r:id="rId5"/>
    <p:sldId id="277" r:id="rId6"/>
    <p:sldId id="359" r:id="rId7"/>
    <p:sldId id="382" r:id="rId8"/>
    <p:sldId id="378" r:id="rId9"/>
    <p:sldId id="354" r:id="rId10"/>
    <p:sldId id="366" r:id="rId11"/>
    <p:sldId id="368" r:id="rId12"/>
    <p:sldId id="369" r:id="rId13"/>
    <p:sldId id="370" r:id="rId14"/>
    <p:sldId id="372" r:id="rId15"/>
    <p:sldId id="371" r:id="rId16"/>
    <p:sldId id="373" r:id="rId17"/>
    <p:sldId id="276" r:id="rId18"/>
    <p:sldId id="379" r:id="rId19"/>
    <p:sldId id="360" r:id="rId20"/>
    <p:sldId id="361" r:id="rId21"/>
    <p:sldId id="362" r:id="rId22"/>
    <p:sldId id="381" r:id="rId23"/>
    <p:sldId id="380" r:id="rId24"/>
    <p:sldId id="347" r:id="rId25"/>
    <p:sldId id="348" r:id="rId26"/>
    <p:sldId id="349" r:id="rId27"/>
    <p:sldId id="350" r:id="rId28"/>
    <p:sldId id="365" r:id="rId29"/>
    <p:sldId id="367" r:id="rId30"/>
    <p:sldId id="343" r:id="rId31"/>
    <p:sldId id="374" r:id="rId32"/>
    <p:sldId id="338" r:id="rId33"/>
    <p:sldId id="353" r:id="rId34"/>
    <p:sldId id="351" r:id="rId35"/>
    <p:sldId id="302" r:id="rId36"/>
    <p:sldId id="305" r:id="rId37"/>
    <p:sldId id="294" r:id="rId38"/>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468">
          <p15:clr>
            <a:srgbClr val="A4A3A4"/>
          </p15:clr>
        </p15:guide>
        <p15:guide id="2" pos="254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6566"/>
    <a:srgbClr val="3F3F3F"/>
    <a:srgbClr val="4C5253"/>
    <a:srgbClr val="2093D7"/>
    <a:srgbClr val="3CBAC6"/>
    <a:srgbClr val="849B87"/>
    <a:srgbClr val="6F5A35"/>
    <a:srgbClr val="515151"/>
    <a:srgbClr val="2D2D2D"/>
    <a:srgbClr val="2D2A6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8802" autoAdjust="0"/>
    <p:restoredTop sz="83630" autoAdjust="0"/>
  </p:normalViewPr>
  <p:slideViewPr>
    <p:cSldViewPr snapToGrid="0" snapToObjects="1">
      <p:cViewPr>
        <p:scale>
          <a:sx n="90" d="100"/>
          <a:sy n="90" d="100"/>
        </p:scale>
        <p:origin x="-570" y="-72"/>
      </p:cViewPr>
      <p:guideLst>
        <p:guide orient="horz" pos="1468"/>
        <p:guide pos="2546"/>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CFCBBD-F70D-46CD-8BA8-879C8ABEE31B}" type="datetimeFigureOut">
              <a:rPr lang="en-GB" smtClean="0"/>
              <a:t>16/03/2017</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B0A8B67-BB51-4122-A110-5F71592B2F4C}" type="slidenum">
              <a:rPr lang="en-GB" smtClean="0"/>
              <a:t>‹#›</a:t>
            </a:fld>
            <a:endParaRPr lang="en-GB"/>
          </a:p>
        </p:txBody>
      </p:sp>
    </p:spTree>
    <p:extLst>
      <p:ext uri="{BB962C8B-B14F-4D97-AF65-F5344CB8AC3E}">
        <p14:creationId xmlns:p14="http://schemas.microsoft.com/office/powerpoint/2010/main" val="2453998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results hold serious consequences for public services, government budgets, and the space consumed by landfills. Already, Mexico City's </a:t>
            </a:r>
            <a:r>
              <a:rPr lang="en-GB" dirty="0" err="1" smtClean="0"/>
              <a:t>Bordo</a:t>
            </a:r>
            <a:r>
              <a:rPr lang="en-GB" dirty="0" smtClean="0"/>
              <a:t> </a:t>
            </a:r>
            <a:r>
              <a:rPr lang="en-GB" dirty="0" err="1" smtClean="0"/>
              <a:t>Poniente</a:t>
            </a:r>
            <a:r>
              <a:rPr lang="en-GB" dirty="0" smtClean="0"/>
              <a:t> and Shanghai's </a:t>
            </a:r>
            <a:r>
              <a:rPr lang="en-GB" dirty="0" err="1" smtClean="0"/>
              <a:t>Laogang</a:t>
            </a:r>
            <a:r>
              <a:rPr lang="en-GB" dirty="0" smtClean="0"/>
              <a:t> receive more than 10,000 tonnes of waste per day, and the world's more than 2,000 waste incinerators raise concerns about ash disposal and air pollution. Landfills, and uncollected waste, also contribute to climate change through the production of methane, a potent greenhouse gas.</a:t>
            </a:r>
          </a:p>
          <a:p>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6</a:t>
            </a:fld>
            <a:endParaRPr lang="en-GB"/>
          </a:p>
        </p:txBody>
      </p:sp>
    </p:spTree>
    <p:extLst>
      <p:ext uri="{BB962C8B-B14F-4D97-AF65-F5344CB8AC3E}">
        <p14:creationId xmlns:p14="http://schemas.microsoft.com/office/powerpoint/2010/main" val="2310281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WRAP’s </a:t>
            </a:r>
            <a:r>
              <a:rPr lang="en-GB" b="1" dirty="0" smtClean="0"/>
              <a:t>Barriers to Recycling at Home </a:t>
            </a:r>
            <a:r>
              <a:rPr lang="en-GB" dirty="0" smtClean="0"/>
              <a:t>helped hundreds of local authorities build an evidence base and coherent strategy to get communities engaged and committed to recycling.</a:t>
            </a:r>
          </a:p>
          <a:p>
            <a:r>
              <a:rPr lang="en-GB" dirty="0" smtClean="0"/>
              <a:t>Our report, </a:t>
            </a:r>
            <a:r>
              <a:rPr lang="en-GB" b="1" dirty="0" smtClean="0"/>
              <a:t>Switched On to Value</a:t>
            </a:r>
            <a:r>
              <a:rPr lang="en-GB" dirty="0" smtClean="0"/>
              <a:t> identified £1 billion of unused electronics in UK homes. We demonstrated that extending the life of electrical products would reduce returns, saving businesses £400 million a year. </a:t>
            </a:r>
          </a:p>
          <a:p>
            <a:r>
              <a:rPr lang="en-GB" b="1" dirty="0" smtClean="0"/>
              <a:t>Reducing Food Waste by Extending Product Life</a:t>
            </a:r>
            <a:r>
              <a:rPr lang="en-GB" dirty="0" smtClean="0"/>
              <a:t> demonstrated the business case for preventing food waste by reviewing and extending product life. Drawing on the report’s findings, Tesco saw an opportunity to source fresh produce more quickly, helping them to offer their customers products that stay fresh for longer.  </a:t>
            </a:r>
          </a:p>
          <a:p>
            <a:r>
              <a:rPr lang="en-GB" b="1" dirty="0" smtClean="0"/>
              <a:t>Valuing Our Clothes </a:t>
            </a:r>
            <a:r>
              <a:rPr lang="en-GB" dirty="0" smtClean="0"/>
              <a:t>provided the first ever deep insight in to the financial and environmental impact of clothing. It revealed that UK households own £30 billion worth of unused clothing and has informed the development of our Sustainable Clothing Action Plan (SCAP). </a:t>
            </a:r>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11</a:t>
            </a:fld>
            <a:endParaRPr lang="en-GB"/>
          </a:p>
        </p:txBody>
      </p:sp>
    </p:spTree>
    <p:extLst>
      <p:ext uri="{BB962C8B-B14F-4D97-AF65-F5344CB8AC3E}">
        <p14:creationId xmlns:p14="http://schemas.microsoft.com/office/powerpoint/2010/main" val="2178293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WRAP brokers and manages sector-wide voluntary agreements, accelerating change in ways that governments, individual companies or community groups cannot achieve on their own. We forge powerful partnerships, bringing together organisations that would not normally work together to work towards common goals. </a:t>
            </a:r>
          </a:p>
          <a:p>
            <a:r>
              <a:rPr lang="en-GB" dirty="0" smtClean="0"/>
              <a:t>The </a:t>
            </a:r>
            <a:r>
              <a:rPr lang="en-GB" dirty="0" err="1" smtClean="0"/>
              <a:t>Courtauld</a:t>
            </a:r>
            <a:r>
              <a:rPr lang="en-GB" dirty="0" smtClean="0"/>
              <a:t> Commitment 2025 is an ambitious voluntary agreement that brings together a broad range of organisations to make food and drink production and consumption more sustainable. It builds on the success of the </a:t>
            </a:r>
            <a:r>
              <a:rPr lang="en-GB" dirty="0" err="1" smtClean="0"/>
              <a:t>Courtauld</a:t>
            </a:r>
            <a:r>
              <a:rPr lang="en-GB" dirty="0" smtClean="0"/>
              <a:t> Commitments 1, 2 and 3 in preventing waste and avoiding carbon emissions. </a:t>
            </a:r>
          </a:p>
          <a:p>
            <a:r>
              <a:rPr lang="en-GB" dirty="0" smtClean="0"/>
              <a:t>The Hospitality and Food Service Agreement was created to take collective action on the 1.3 billion of meals wasted every year in the UK. We now see an industry commitment to innovation and change. In 2013 alone, the agreement significantly increased re-use and recycling, and prevented £10 million worth of food from being thrown away. </a:t>
            </a:r>
          </a:p>
          <a:p>
            <a:r>
              <a:rPr lang="en-GB" dirty="0" smtClean="0"/>
              <a:t>The Sustainable Clothing Action Plan (SCAP) brings together industry, government and the third sector to reduce resource use and improve the sustainability of clothing. The agreement targets every stage of the clothing journey, bringing together retailers, brands, re-use and recycling organisations, charities and NGOs, who collectively make up over 40% of UK clothing sales.</a:t>
            </a:r>
          </a:p>
          <a:p>
            <a:r>
              <a:rPr lang="en-GB" dirty="0" smtClean="0"/>
              <a:t>The European Clothing Action Plan (ECAP) will deliver business and environmental benefits by reducing the carbon, water and waste footprints of clothing. The agreement supports collaborative action in the EU, China, Hong Kong and Bangladesh. </a:t>
            </a:r>
          </a:p>
          <a:p>
            <a:r>
              <a:rPr lang="en-GB" dirty="0" smtClean="0"/>
              <a:t>The Electrical and Electronic Equipment Sustainability Action Plan (</a:t>
            </a:r>
            <a:r>
              <a:rPr lang="en-GB" dirty="0" err="1" smtClean="0"/>
              <a:t>esap</a:t>
            </a:r>
            <a:r>
              <a:rPr lang="en-GB" dirty="0" smtClean="0"/>
              <a:t>) creates a collaborative framework to help change how electronic items are designed, manufactured and discarded. WRAP has shown that even modest changes can deliver significant commercial and environmental benefits. Working with our partners to increase re-use by just 10% would save 30,000 tonnes of vital raw materials and avoid 220,000 tonnes of carbon emissions.  </a:t>
            </a:r>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12</a:t>
            </a:fld>
            <a:endParaRPr lang="en-GB"/>
          </a:p>
        </p:txBody>
      </p:sp>
    </p:spTree>
    <p:extLst>
      <p:ext uri="{BB962C8B-B14F-4D97-AF65-F5344CB8AC3E}">
        <p14:creationId xmlns:p14="http://schemas.microsoft.com/office/powerpoint/2010/main" val="413270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consumer campaigns empower individuals to take action through inspiring messages and practical advice. </a:t>
            </a:r>
          </a:p>
          <a:p>
            <a:r>
              <a:rPr lang="en-GB" dirty="0" smtClean="0"/>
              <a:t>Love Food Hate Waste is delivered in partnership with major UK supermarkets. The campaign gives individuals the information they need to recognise and tackle food waste. Our ground-breaking work is now reaching international audiences in the UK, Canada, Australia, New Zealand and Saudi Arabia.</a:t>
            </a:r>
          </a:p>
          <a:p>
            <a:r>
              <a:rPr lang="en-GB" dirty="0" smtClean="0"/>
              <a:t>Love Your Clothes offers practical advice to help people make the most of their clothes, as well as demonstrating the benefits of repairing, re-using and recycling them. </a:t>
            </a:r>
          </a:p>
          <a:p>
            <a:r>
              <a:rPr lang="en-GB" dirty="0" smtClean="0"/>
              <a:t>Recycle Now provides information and advice to help individuals recycle more. It is the national recycling campaign for England, used by over 90% of English local authorities.</a:t>
            </a:r>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13</a:t>
            </a:fld>
            <a:endParaRPr lang="en-GB"/>
          </a:p>
        </p:txBody>
      </p:sp>
    </p:spTree>
    <p:extLst>
      <p:ext uri="{BB962C8B-B14F-4D97-AF65-F5344CB8AC3E}">
        <p14:creationId xmlns:p14="http://schemas.microsoft.com/office/powerpoint/2010/main" val="24262570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15</a:t>
            </a:fld>
            <a:endParaRPr lang="en-GB"/>
          </a:p>
        </p:txBody>
      </p:sp>
    </p:spTree>
    <p:extLst>
      <p:ext uri="{BB962C8B-B14F-4D97-AF65-F5344CB8AC3E}">
        <p14:creationId xmlns:p14="http://schemas.microsoft.com/office/powerpoint/2010/main" val="786587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Activity is directly driven by market need </a:t>
            </a:r>
          </a:p>
          <a:p>
            <a:endParaRPr lang="en-GB" dirty="0" smtClean="0"/>
          </a:p>
          <a:p>
            <a:r>
              <a:rPr lang="en-GB" dirty="0" smtClean="0"/>
              <a:t>t</a:t>
            </a:r>
          </a:p>
          <a:p>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25</a:t>
            </a:fld>
            <a:endParaRPr lang="en-GB"/>
          </a:p>
        </p:txBody>
      </p:sp>
    </p:spTree>
    <p:extLst>
      <p:ext uri="{BB962C8B-B14F-4D97-AF65-F5344CB8AC3E}">
        <p14:creationId xmlns:p14="http://schemas.microsoft.com/office/powerpoint/2010/main" val="252245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Collections</a:t>
            </a:r>
          </a:p>
          <a:p>
            <a:r>
              <a:rPr lang="en-GB" dirty="0" smtClean="0"/>
              <a:t>No consistency in collection methodology</a:t>
            </a:r>
          </a:p>
          <a:p>
            <a:r>
              <a:rPr lang="en-GB" dirty="0" smtClean="0"/>
              <a:t>Many more complex materials streams</a:t>
            </a:r>
          </a:p>
          <a:p>
            <a:r>
              <a:rPr lang="en-GB" dirty="0" smtClean="0"/>
              <a:t>Market demand not linked to collection – not based on end </a:t>
            </a:r>
            <a:r>
              <a:rPr lang="en-GB" dirty="0" err="1" smtClean="0"/>
              <a:t>marke</a:t>
            </a:r>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26</a:t>
            </a:fld>
            <a:endParaRPr lang="en-GB"/>
          </a:p>
        </p:txBody>
      </p:sp>
    </p:spTree>
    <p:extLst>
      <p:ext uri="{BB962C8B-B14F-4D97-AF65-F5344CB8AC3E}">
        <p14:creationId xmlns:p14="http://schemas.microsoft.com/office/powerpoint/2010/main" val="2619173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We've teamed up with Green City Events, YMCA Cardiff, Oxfam, Age </a:t>
            </a:r>
            <a:r>
              <a:rPr lang="en-GB" dirty="0" err="1" smtClean="0"/>
              <a:t>Cymru</a:t>
            </a:r>
            <a:r>
              <a:rPr lang="en-GB" dirty="0" smtClean="0"/>
              <a:t> and our local Super Crafters to bring you an exciting range of events. Here's how you can get involved....</a:t>
            </a:r>
          </a:p>
          <a:p>
            <a:r>
              <a:rPr lang="en-GB" dirty="0" smtClean="0"/>
              <a:t>Donate your unwanted clothes to help us collect five tonnes of clothing </a:t>
            </a:r>
          </a:p>
          <a:p>
            <a:r>
              <a:rPr lang="en-GB" dirty="0" smtClean="0"/>
              <a:t>Exchange your donation for tokens to shop for pre-loved treasures at the Swap Shop</a:t>
            </a:r>
          </a:p>
          <a:p>
            <a:r>
              <a:rPr lang="en-GB" dirty="0" smtClean="0"/>
              <a:t>Learn how to re-fashion and alter your clothes at our </a:t>
            </a:r>
            <a:r>
              <a:rPr lang="en-GB" dirty="0" err="1" smtClean="0"/>
              <a:t>upcycling</a:t>
            </a:r>
            <a:r>
              <a:rPr lang="en-GB" dirty="0" smtClean="0"/>
              <a:t> workshops </a:t>
            </a:r>
          </a:p>
          <a:p>
            <a:r>
              <a:rPr lang="en-GB" dirty="0" smtClean="0"/>
              <a:t>Bring an item of clothing in need of a quick fix to the repair surgery</a:t>
            </a:r>
          </a:p>
          <a:p>
            <a:r>
              <a:rPr lang="en-GB" dirty="0" smtClean="0"/>
              <a:t>Take part in a </a:t>
            </a:r>
            <a:r>
              <a:rPr lang="en-GB" dirty="0" err="1" smtClean="0"/>
              <a:t>Sewathon</a:t>
            </a:r>
            <a:r>
              <a:rPr lang="en-GB" dirty="0" smtClean="0"/>
              <a:t> to help make festival-ready clothes for Oxfam</a:t>
            </a:r>
          </a:p>
          <a:p>
            <a:r>
              <a:rPr lang="en-GB" dirty="0" smtClean="0"/>
              <a:t>Have fun and get creative at family workshops </a:t>
            </a:r>
          </a:p>
          <a:p>
            <a:r>
              <a:rPr lang="en-GB" dirty="0" smtClean="0"/>
              <a:t>Join us at Cardiff Fashion Week’s designer village for sustainable fashion </a:t>
            </a:r>
            <a:r>
              <a:rPr lang="en-GB" dirty="0" err="1" smtClean="0"/>
              <a:t>masterclasses</a:t>
            </a:r>
            <a:endParaRPr lang="en-GB" dirty="0" smtClean="0"/>
          </a:p>
          <a:p>
            <a:r>
              <a:rPr lang="en-GB" dirty="0" smtClean="0"/>
              <a:t>Fix, alter, re-fashion, </a:t>
            </a:r>
            <a:r>
              <a:rPr lang="en-GB" dirty="0" err="1" smtClean="0"/>
              <a:t>upcycle</a:t>
            </a:r>
            <a:r>
              <a:rPr lang="en-GB" dirty="0" smtClean="0"/>
              <a:t>, sew, donate, swap…. get involved!  </a:t>
            </a:r>
            <a:endParaRPr lang="en-GB" dirty="0"/>
          </a:p>
        </p:txBody>
      </p:sp>
      <p:sp>
        <p:nvSpPr>
          <p:cNvPr id="4" name="Slide Number Placeholder 3"/>
          <p:cNvSpPr>
            <a:spLocks noGrp="1"/>
          </p:cNvSpPr>
          <p:nvPr>
            <p:ph type="sldNum" sz="quarter" idx="10"/>
          </p:nvPr>
        </p:nvSpPr>
        <p:spPr/>
        <p:txBody>
          <a:bodyPr/>
          <a:lstStyle/>
          <a:p>
            <a:fld id="{0B0A8B67-BB51-4122-A110-5F71592B2F4C}" type="slidenum">
              <a:rPr lang="en-GB" smtClean="0"/>
              <a:t>29</a:t>
            </a:fld>
            <a:endParaRPr lang="en-GB"/>
          </a:p>
        </p:txBody>
      </p:sp>
    </p:spTree>
    <p:extLst>
      <p:ext uri="{BB962C8B-B14F-4D97-AF65-F5344CB8AC3E}">
        <p14:creationId xmlns:p14="http://schemas.microsoft.com/office/powerpoint/2010/main" val="2076934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Text Placeholder 2"/>
          <p:cNvSpPr>
            <a:spLocks noGrp="1"/>
          </p:cNvSpPr>
          <p:nvPr>
            <p:ph idx="1"/>
          </p:nvPr>
        </p:nvSpPr>
        <p:spPr>
          <a:xfrm>
            <a:off x="457200" y="1200151"/>
            <a:ext cx="8229600" cy="3394472"/>
          </a:xfrm>
          <a:prstGeom prst="rect">
            <a:avLst/>
          </a:prstGeom>
        </p:spPr>
        <p:txBody>
          <a:bodyPr vert="horz" lIns="0" tIns="0" rIns="0" bIns="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Title Placeholder 1"/>
          <p:cNvSpPr>
            <a:spLocks noGrp="1"/>
          </p:cNvSpPr>
          <p:nvPr>
            <p:ph type="title"/>
          </p:nvPr>
        </p:nvSpPr>
        <p:spPr>
          <a:xfrm>
            <a:off x="457200" y="286437"/>
            <a:ext cx="6427018" cy="857250"/>
          </a:xfrm>
          <a:prstGeom prst="rect">
            <a:avLst/>
          </a:prstGeom>
        </p:spPr>
        <p:txBody>
          <a:bodyPr vert="horz" lIns="0" tIns="0" rIns="0" bIns="0" rtlCol="0" anchor="t" anchorCtr="0">
            <a:normAutofit/>
          </a:bodyPr>
          <a:lstStyle/>
          <a:p>
            <a:r>
              <a:rPr lang="en-US" smtClean="0"/>
              <a:t>Click to edit Master title style</a:t>
            </a:r>
            <a:endParaRPr lang="en-US" dirty="0"/>
          </a:p>
        </p:txBody>
      </p:sp>
    </p:spTree>
    <p:extLst>
      <p:ext uri="{BB962C8B-B14F-4D97-AF65-F5344CB8AC3E}">
        <p14:creationId xmlns:p14="http://schemas.microsoft.com/office/powerpoint/2010/main" val="2087522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007276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Quote - cropped image">
    <p:spTree>
      <p:nvGrpSpPr>
        <p:cNvPr id="1" name=""/>
        <p:cNvGrpSpPr/>
        <p:nvPr/>
      </p:nvGrpSpPr>
      <p:grpSpPr>
        <a:xfrm>
          <a:off x="0" y="0"/>
          <a:ext cx="0" cy="0"/>
          <a:chOff x="0" y="0"/>
          <a:chExt cx="0" cy="0"/>
        </a:xfrm>
      </p:grpSpPr>
      <p:sp>
        <p:nvSpPr>
          <p:cNvPr id="11" name="Picture Placeholder 6"/>
          <p:cNvSpPr>
            <a:spLocks noGrp="1"/>
          </p:cNvSpPr>
          <p:nvPr>
            <p:ph type="pic" sz="quarter" idx="12"/>
          </p:nvPr>
        </p:nvSpPr>
        <p:spPr>
          <a:xfrm>
            <a:off x="3892550" y="873125"/>
            <a:ext cx="3735388" cy="3735388"/>
          </a:xfrm>
          <a:prstGeom prst="ellipse">
            <a:avLst/>
          </a:prstGeom>
        </p:spPr>
        <p:txBody>
          <a:bodyPr/>
          <a:lstStyle/>
          <a:p>
            <a:r>
              <a:rPr lang="en-US" smtClean="0"/>
              <a:t>Click icon to add picture</a:t>
            </a:r>
            <a:endParaRPr lang="en-US" dirty="0"/>
          </a:p>
        </p:txBody>
      </p:sp>
      <p:sp>
        <p:nvSpPr>
          <p:cNvPr id="7" name="Text Placeholder 7"/>
          <p:cNvSpPr>
            <a:spLocks noGrp="1"/>
          </p:cNvSpPr>
          <p:nvPr>
            <p:ph type="body" sz="quarter" idx="11"/>
          </p:nvPr>
        </p:nvSpPr>
        <p:spPr>
          <a:xfrm>
            <a:off x="1424057" y="1718749"/>
            <a:ext cx="3414712" cy="2322513"/>
          </a:xfrm>
        </p:spPr>
        <p:txBody>
          <a:bodyPr/>
          <a:lstStyle>
            <a:lvl1pPr algn="ctr">
              <a:defRPr sz="1200" b="1" i="1">
                <a:solidFill>
                  <a:schemeClr val="bg1"/>
                </a:solidFill>
                <a:latin typeface="Open Sans"/>
                <a:cs typeface="Open Sans"/>
              </a:defRPr>
            </a:lvl1pPr>
            <a:lvl2pPr algn="ctr">
              <a:defRPr sz="1000">
                <a:solidFill>
                  <a:schemeClr val="bg1"/>
                </a:solidFill>
              </a:defRPr>
            </a:lvl2pPr>
          </a:lstStyle>
          <a:p>
            <a:pPr lvl="0"/>
            <a:r>
              <a:rPr lang="en-US" smtClean="0"/>
              <a:t>Click to edit Master text styles</a:t>
            </a:r>
          </a:p>
          <a:p>
            <a:pPr lvl="1"/>
            <a:r>
              <a:rPr lang="en-US" smtClean="0"/>
              <a:t>Second level</a:t>
            </a:r>
          </a:p>
        </p:txBody>
      </p:sp>
    </p:spTree>
    <p:extLst>
      <p:ext uri="{BB962C8B-B14F-4D97-AF65-F5344CB8AC3E}">
        <p14:creationId xmlns:p14="http://schemas.microsoft.com/office/powerpoint/2010/main" val="405562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2_Quote - cropped image">
    <p:spTree>
      <p:nvGrpSpPr>
        <p:cNvPr id="1" name=""/>
        <p:cNvGrpSpPr/>
        <p:nvPr/>
      </p:nvGrpSpPr>
      <p:grpSpPr>
        <a:xfrm>
          <a:off x="0" y="0"/>
          <a:ext cx="0" cy="0"/>
          <a:chOff x="0" y="0"/>
          <a:chExt cx="0" cy="0"/>
        </a:xfrm>
      </p:grpSpPr>
      <p:sp>
        <p:nvSpPr>
          <p:cNvPr id="11" name="Picture Placeholder 6"/>
          <p:cNvSpPr>
            <a:spLocks noGrp="1"/>
          </p:cNvSpPr>
          <p:nvPr>
            <p:ph type="pic" sz="quarter" idx="12"/>
          </p:nvPr>
        </p:nvSpPr>
        <p:spPr>
          <a:xfrm>
            <a:off x="1040754" y="2258120"/>
            <a:ext cx="2700479" cy="2700479"/>
          </a:xfrm>
          <a:prstGeom prst="ellipse">
            <a:avLst/>
          </a:prstGeom>
        </p:spPr>
        <p:txBody>
          <a:bodyPr/>
          <a:lstStyle/>
          <a:p>
            <a:r>
              <a:rPr lang="en-US" smtClean="0"/>
              <a:t>Click icon to add picture</a:t>
            </a:r>
            <a:endParaRPr lang="en-US" dirty="0"/>
          </a:p>
        </p:txBody>
      </p:sp>
      <p:sp>
        <p:nvSpPr>
          <p:cNvPr id="5" name="Picture Placeholder 6"/>
          <p:cNvSpPr>
            <a:spLocks noGrp="1"/>
          </p:cNvSpPr>
          <p:nvPr>
            <p:ph type="pic" sz="quarter" idx="13"/>
          </p:nvPr>
        </p:nvSpPr>
        <p:spPr>
          <a:xfrm>
            <a:off x="5246603" y="2258120"/>
            <a:ext cx="2700479" cy="2700479"/>
          </a:xfrm>
          <a:prstGeom prst="ellipse">
            <a:avLst/>
          </a:prstGeom>
        </p:spPr>
        <p:txBody>
          <a:bodyPr/>
          <a:lstStyle/>
          <a:p>
            <a:r>
              <a:rPr lang="en-US" smtClean="0"/>
              <a:t>Click icon to add picture</a:t>
            </a:r>
            <a:endParaRPr lang="en-US" dirty="0"/>
          </a:p>
        </p:txBody>
      </p:sp>
      <p:sp>
        <p:nvSpPr>
          <p:cNvPr id="6" name="Picture Placeholder 6"/>
          <p:cNvSpPr>
            <a:spLocks noGrp="1"/>
          </p:cNvSpPr>
          <p:nvPr>
            <p:ph type="pic" sz="quarter" idx="14"/>
          </p:nvPr>
        </p:nvSpPr>
        <p:spPr>
          <a:xfrm>
            <a:off x="3127892" y="200745"/>
            <a:ext cx="2700479" cy="2700479"/>
          </a:xfrm>
          <a:prstGeom prst="ellipse">
            <a:avLst/>
          </a:prstGeom>
        </p:spPr>
        <p:txBody>
          <a:bodyPr/>
          <a:lstStyle/>
          <a:p>
            <a:r>
              <a:rPr lang="en-US" smtClean="0"/>
              <a:t>Click icon to add picture</a:t>
            </a:r>
            <a:endParaRPr lang="en-US" dirty="0"/>
          </a:p>
        </p:txBody>
      </p:sp>
    </p:spTree>
    <p:extLst>
      <p:ext uri="{BB962C8B-B14F-4D97-AF65-F5344CB8AC3E}">
        <p14:creationId xmlns:p14="http://schemas.microsoft.com/office/powerpoint/2010/main" val="953647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3E5E8"/>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86437"/>
            <a:ext cx="6427018" cy="857250"/>
          </a:xfrm>
          <a:prstGeom prst="rect">
            <a:avLst/>
          </a:prstGeom>
        </p:spPr>
        <p:txBody>
          <a:bodyPr vert="horz" lIns="0" tIns="0" rIns="0" bIns="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200151"/>
            <a:ext cx="8229600" cy="3394472"/>
          </a:xfrm>
          <a:prstGeom prst="rect">
            <a:avLst/>
          </a:prstGeom>
        </p:spPr>
        <p:txBody>
          <a:bodyPr vert="horz" lIns="0" tIns="0" rIns="0" bIns="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11205" y="262589"/>
            <a:ext cx="1380566" cy="57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0030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6" r:id="rId3"/>
    <p:sldLayoutId id="2147483679" r:id="rId4"/>
  </p:sldLayoutIdLst>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txStyles>
    <p:titleStyle>
      <a:lvl1pPr algn="l" defTabSz="457200" rtl="0" eaLnBrk="1" latinLnBrk="0" hangingPunct="1">
        <a:spcBef>
          <a:spcPct val="0"/>
        </a:spcBef>
        <a:buNone/>
        <a:defRPr sz="2500" b="1" i="0" kern="1200">
          <a:solidFill>
            <a:srgbClr val="717879"/>
          </a:solidFill>
          <a:latin typeface="Open Sans"/>
          <a:ea typeface="+mj-ea"/>
          <a:cs typeface="Open Sans"/>
        </a:defRPr>
      </a:lvl1pPr>
    </p:titleStyle>
    <p:bodyStyle>
      <a:lvl1pPr marL="0" indent="0" algn="l" defTabSz="457200" rtl="0" eaLnBrk="1" latinLnBrk="0" hangingPunct="1">
        <a:spcBef>
          <a:spcPts val="0"/>
        </a:spcBef>
        <a:spcAft>
          <a:spcPts val="1200"/>
        </a:spcAft>
        <a:buFont typeface="Arial"/>
        <a:buNone/>
        <a:defRPr sz="1800" b="1" i="0" kern="1200">
          <a:solidFill>
            <a:schemeClr val="tx1"/>
          </a:solidFill>
          <a:latin typeface="Open Sans"/>
          <a:ea typeface="+mn-ea"/>
          <a:cs typeface="Open Sans"/>
        </a:defRPr>
      </a:lvl1pPr>
      <a:lvl2pPr marL="0" indent="0" algn="l" defTabSz="457200" rtl="0" eaLnBrk="1" latinLnBrk="0" hangingPunct="1">
        <a:spcBef>
          <a:spcPts val="0"/>
        </a:spcBef>
        <a:spcAft>
          <a:spcPts val="1200"/>
        </a:spcAft>
        <a:buFont typeface="Arial"/>
        <a:buNone/>
        <a:defRPr sz="1800" b="0" i="0" kern="1200">
          <a:solidFill>
            <a:schemeClr val="tx1"/>
          </a:solidFill>
          <a:latin typeface="Open Sans"/>
          <a:ea typeface="+mn-ea"/>
          <a:cs typeface="Open Sans"/>
        </a:defRPr>
      </a:lvl2pPr>
      <a:lvl3pPr marL="269875" indent="-269875" algn="l" defTabSz="457200" rtl="0" eaLnBrk="1" latinLnBrk="0" hangingPunct="1">
        <a:spcBef>
          <a:spcPts val="0"/>
        </a:spcBef>
        <a:spcAft>
          <a:spcPts val="1200"/>
        </a:spcAft>
        <a:buFont typeface="Arial"/>
        <a:buChar char="•"/>
        <a:defRPr sz="1800" b="0" i="0" kern="1200">
          <a:solidFill>
            <a:schemeClr val="tx1"/>
          </a:solidFill>
          <a:latin typeface="Open Sans"/>
          <a:ea typeface="+mn-ea"/>
          <a:cs typeface="Open Sans"/>
        </a:defRPr>
      </a:lvl3pPr>
      <a:lvl4pPr marL="539750" indent="-269875" algn="l" defTabSz="457200" rtl="0" eaLnBrk="1" latinLnBrk="0" hangingPunct="1">
        <a:spcBef>
          <a:spcPts val="0"/>
        </a:spcBef>
        <a:spcAft>
          <a:spcPts val="1200"/>
        </a:spcAft>
        <a:buFont typeface="Arial"/>
        <a:buChar char="–"/>
        <a:defRPr sz="1800" b="0" i="0" kern="1200">
          <a:solidFill>
            <a:schemeClr val="tx1"/>
          </a:solidFill>
          <a:latin typeface="Open Sans"/>
          <a:ea typeface="+mn-ea"/>
          <a:cs typeface="Open Sans"/>
        </a:defRPr>
      </a:lvl4pPr>
      <a:lvl5pPr marL="0" indent="0" algn="l" defTabSz="457200" rtl="0" eaLnBrk="1" latinLnBrk="0" hangingPunct="1">
        <a:spcBef>
          <a:spcPts val="0"/>
        </a:spcBef>
        <a:spcAft>
          <a:spcPts val="1200"/>
        </a:spcAft>
        <a:buFont typeface="Arial"/>
        <a:buNone/>
        <a:defRPr sz="1600" b="0" i="0" kern="1200">
          <a:solidFill>
            <a:schemeClr val="tx1"/>
          </a:solidFill>
          <a:latin typeface="Open Sans"/>
          <a:ea typeface="+mn-ea"/>
          <a:cs typeface="Open San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user/LoveFoodHateWasteUK"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Nl5UWEgr15I&amp;t=218s" TargetMode="Externa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00" y="-296901"/>
            <a:ext cx="9668959" cy="5440401"/>
          </a:xfrm>
          <a:prstGeom prst="rect">
            <a:avLst/>
          </a:prstGeom>
        </p:spPr>
      </p:pic>
      <p:sp>
        <p:nvSpPr>
          <p:cNvPr id="2" name="Title 1"/>
          <p:cNvSpPr>
            <a:spLocks noGrp="1"/>
          </p:cNvSpPr>
          <p:nvPr>
            <p:ph type="title"/>
          </p:nvPr>
        </p:nvSpPr>
        <p:spPr>
          <a:xfrm>
            <a:off x="480042" y="681391"/>
            <a:ext cx="5292856" cy="857250"/>
          </a:xfrm>
        </p:spPr>
        <p:txBody>
          <a:bodyPr>
            <a:noAutofit/>
          </a:bodyPr>
          <a:lstStyle/>
          <a:p>
            <a:pPr>
              <a:lnSpc>
                <a:spcPts val="3600"/>
              </a:lnSpc>
            </a:pPr>
            <a:r>
              <a:rPr lang="en-US" sz="3200" dirty="0" err="1" smtClean="0">
                <a:solidFill>
                  <a:schemeClr val="tx2">
                    <a:lumMod val="90000"/>
                    <a:lumOff val="10000"/>
                  </a:schemeClr>
                </a:solidFill>
                <a:latin typeface="+mj-lt"/>
                <a:cs typeface="Open Sans Light"/>
              </a:rPr>
              <a:t>Decarbonising</a:t>
            </a:r>
            <a:r>
              <a:rPr lang="en-US" sz="3200" dirty="0" smtClean="0">
                <a:solidFill>
                  <a:schemeClr val="tx2">
                    <a:lumMod val="90000"/>
                    <a:lumOff val="10000"/>
                  </a:schemeClr>
                </a:solidFill>
                <a:latin typeface="+mj-lt"/>
                <a:cs typeface="Open Sans Light"/>
              </a:rPr>
              <a:t> the Economy through Sustainable Materials Management</a:t>
            </a:r>
            <a:endParaRPr lang="en-US" sz="3200" dirty="0">
              <a:solidFill>
                <a:schemeClr val="tx2">
                  <a:lumMod val="90000"/>
                  <a:lumOff val="10000"/>
                </a:schemeClr>
              </a:solidFill>
              <a:latin typeface="+mj-lt"/>
              <a:cs typeface="Open Sans Light"/>
            </a:endParaRPr>
          </a:p>
        </p:txBody>
      </p:sp>
      <p:sp>
        <p:nvSpPr>
          <p:cNvPr id="4" name="Title 1"/>
          <p:cNvSpPr txBox="1">
            <a:spLocks/>
          </p:cNvSpPr>
          <p:nvPr/>
        </p:nvSpPr>
        <p:spPr>
          <a:xfrm>
            <a:off x="480042" y="1750801"/>
            <a:ext cx="5292856" cy="857250"/>
          </a:xfrm>
          <a:prstGeom prst="rect">
            <a:avLst/>
          </a:prstGeom>
        </p:spPr>
        <p:txBody>
          <a:bodyPr vert="horz" lIns="0" tIns="0" rIns="0" bIns="0" rtlCol="0" anchor="t" anchorCtr="0">
            <a:noAutofit/>
          </a:bodyPr>
          <a:lstStyle>
            <a:lvl1pPr algn="l" defTabSz="457200" rtl="0" eaLnBrk="1" latinLnBrk="0" hangingPunct="1">
              <a:spcBef>
                <a:spcPct val="0"/>
              </a:spcBef>
              <a:buNone/>
              <a:defRPr sz="2500" b="1" i="0" kern="1200">
                <a:solidFill>
                  <a:srgbClr val="717879"/>
                </a:solidFill>
                <a:latin typeface="Open Sans"/>
                <a:ea typeface="+mj-ea"/>
                <a:cs typeface="Open Sans"/>
              </a:defRPr>
            </a:lvl1pPr>
          </a:lstStyle>
          <a:p>
            <a:pPr>
              <a:lnSpc>
                <a:spcPts val="2400"/>
              </a:lnSpc>
            </a:pPr>
            <a:endParaRPr lang="en-GB" sz="1400" dirty="0">
              <a:solidFill>
                <a:srgbClr val="4C5253"/>
              </a:solidFill>
              <a:latin typeface="Open Sans Light"/>
              <a:cs typeface="Open Sans Light"/>
            </a:endParaRPr>
          </a:p>
        </p:txBody>
      </p:sp>
      <p:sp>
        <p:nvSpPr>
          <p:cNvPr id="5" name="Title 1"/>
          <p:cNvSpPr txBox="1">
            <a:spLocks/>
          </p:cNvSpPr>
          <p:nvPr/>
        </p:nvSpPr>
        <p:spPr>
          <a:xfrm>
            <a:off x="480042" y="2608051"/>
            <a:ext cx="5292856" cy="1382923"/>
          </a:xfrm>
          <a:prstGeom prst="rect">
            <a:avLst/>
          </a:prstGeom>
        </p:spPr>
        <p:txBody>
          <a:bodyPr vert="horz" lIns="0" tIns="0" rIns="0" bIns="0" rtlCol="0" anchor="t" anchorCtr="0">
            <a:noAutofit/>
          </a:bodyPr>
          <a:lstStyle>
            <a:lvl1pPr algn="l" defTabSz="457200" rtl="0" eaLnBrk="1" latinLnBrk="0" hangingPunct="1">
              <a:spcBef>
                <a:spcPct val="0"/>
              </a:spcBef>
              <a:buNone/>
              <a:defRPr sz="2500" b="1" i="0" kern="1200">
                <a:solidFill>
                  <a:srgbClr val="717879"/>
                </a:solidFill>
                <a:latin typeface="Open Sans"/>
                <a:ea typeface="+mj-ea"/>
                <a:cs typeface="Open Sans"/>
              </a:defRPr>
            </a:lvl1pPr>
          </a:lstStyle>
          <a:p>
            <a:pPr>
              <a:lnSpc>
                <a:spcPts val="1800"/>
              </a:lnSpc>
            </a:pPr>
            <a:endParaRPr lang="en-US" sz="2800" dirty="0" smtClean="0">
              <a:solidFill>
                <a:schemeClr val="tx2">
                  <a:lumMod val="90000"/>
                  <a:lumOff val="10000"/>
                </a:schemeClr>
              </a:solidFill>
            </a:endParaRPr>
          </a:p>
          <a:p>
            <a:pPr>
              <a:lnSpc>
                <a:spcPts val="1800"/>
              </a:lnSpc>
            </a:pPr>
            <a:endParaRPr lang="en-US" sz="2800" dirty="0" smtClean="0">
              <a:solidFill>
                <a:schemeClr val="tx2">
                  <a:lumMod val="90000"/>
                  <a:lumOff val="10000"/>
                </a:schemeClr>
              </a:solidFill>
            </a:endParaRPr>
          </a:p>
          <a:p>
            <a:pPr>
              <a:lnSpc>
                <a:spcPts val="1800"/>
              </a:lnSpc>
            </a:pPr>
            <a:endParaRPr lang="en-US" sz="2800" dirty="0">
              <a:solidFill>
                <a:schemeClr val="tx2">
                  <a:lumMod val="90000"/>
                  <a:lumOff val="10000"/>
                </a:schemeClr>
              </a:solidFill>
            </a:endParaRPr>
          </a:p>
          <a:p>
            <a:pPr>
              <a:lnSpc>
                <a:spcPts val="1800"/>
              </a:lnSpc>
            </a:pPr>
            <a:endParaRPr lang="en-US" sz="2800" dirty="0" smtClean="0">
              <a:solidFill>
                <a:schemeClr val="tx2">
                  <a:lumMod val="90000"/>
                  <a:lumOff val="10000"/>
                </a:schemeClr>
              </a:solidFill>
            </a:endParaRPr>
          </a:p>
          <a:p>
            <a:pPr>
              <a:lnSpc>
                <a:spcPts val="1800"/>
              </a:lnSpc>
            </a:pPr>
            <a:r>
              <a:rPr lang="en-US" sz="2800" dirty="0" smtClean="0">
                <a:solidFill>
                  <a:schemeClr val="tx2">
                    <a:lumMod val="90000"/>
                    <a:lumOff val="10000"/>
                  </a:schemeClr>
                </a:solidFill>
              </a:rPr>
              <a:t>Susan Jay</a:t>
            </a:r>
          </a:p>
          <a:p>
            <a:pPr>
              <a:lnSpc>
                <a:spcPts val="1800"/>
              </a:lnSpc>
            </a:pPr>
            <a:endParaRPr lang="en-US" sz="2800" dirty="0" smtClean="0">
              <a:solidFill>
                <a:schemeClr val="tx2">
                  <a:lumMod val="90000"/>
                  <a:lumOff val="10000"/>
                </a:schemeClr>
              </a:solidFill>
            </a:endParaRPr>
          </a:p>
          <a:p>
            <a:pPr>
              <a:lnSpc>
                <a:spcPts val="1800"/>
              </a:lnSpc>
            </a:pPr>
            <a:r>
              <a:rPr lang="en-US" sz="2800" dirty="0" smtClean="0">
                <a:solidFill>
                  <a:schemeClr val="tx2">
                    <a:lumMod val="90000"/>
                    <a:lumOff val="10000"/>
                  </a:schemeClr>
                </a:solidFill>
              </a:rPr>
              <a:t>WRAP </a:t>
            </a:r>
            <a:r>
              <a:rPr lang="en-US" sz="2800" dirty="0" err="1" smtClean="0">
                <a:solidFill>
                  <a:schemeClr val="tx2">
                    <a:lumMod val="90000"/>
                    <a:lumOff val="10000"/>
                  </a:schemeClr>
                </a:solidFill>
              </a:rPr>
              <a:t>Cymru</a:t>
            </a:r>
            <a:r>
              <a:rPr lang="en-US" sz="1400" dirty="0" smtClean="0">
                <a:solidFill>
                  <a:schemeClr val="tx2">
                    <a:lumMod val="90000"/>
                    <a:lumOff val="10000"/>
                  </a:schemeClr>
                </a:solidFill>
              </a:rPr>
              <a:t/>
            </a:r>
            <a:br>
              <a:rPr lang="en-US" sz="1400" dirty="0" smtClean="0">
                <a:solidFill>
                  <a:schemeClr val="tx2">
                    <a:lumMod val="90000"/>
                    <a:lumOff val="10000"/>
                  </a:schemeClr>
                </a:solidFill>
              </a:rPr>
            </a:br>
            <a:endParaRPr lang="en-US" sz="1800" dirty="0">
              <a:solidFill>
                <a:schemeClr val="tx2">
                  <a:lumMod val="90000"/>
                  <a:lumOff val="10000"/>
                </a:schemeClr>
              </a:solidFill>
              <a:latin typeface="Open Sans Light"/>
              <a:cs typeface="Open Sans Light"/>
            </a:endParaRPr>
          </a:p>
        </p:txBody>
      </p:sp>
    </p:spTree>
    <p:extLst>
      <p:ext uri="{BB962C8B-B14F-4D97-AF65-F5344CB8AC3E}">
        <p14:creationId xmlns:p14="http://schemas.microsoft.com/office/powerpoint/2010/main" val="1194920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Introduction</a:t>
            </a:r>
          </a:p>
          <a:p>
            <a:r>
              <a:rPr lang="en-GB" dirty="0" smtClean="0"/>
              <a:t>WRAP who/what are we?</a:t>
            </a:r>
          </a:p>
          <a:p>
            <a:r>
              <a:rPr lang="en-GB" dirty="0" smtClean="0"/>
              <a:t>Why we do, what we do? – Circular Economy</a:t>
            </a:r>
          </a:p>
          <a:p>
            <a:r>
              <a:rPr lang="en-GB" dirty="0" smtClean="0"/>
              <a:t>How we are currently tackling the challenge.</a:t>
            </a:r>
          </a:p>
          <a:p>
            <a:r>
              <a:rPr lang="en-GB" dirty="0" smtClean="0"/>
              <a:t>Wales – something different!</a:t>
            </a:r>
          </a:p>
          <a:p>
            <a:r>
              <a:rPr lang="en-GB" dirty="0" smtClean="0"/>
              <a:t>How to achieve a Circular Economy?</a:t>
            </a:r>
          </a:p>
          <a:p>
            <a:endParaRPr lang="en-GB" dirty="0"/>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The next 2 hours</a:t>
            </a:r>
            <a:endParaRPr lang="en-GB" sz="3200" dirty="0">
              <a:solidFill>
                <a:schemeClr val="tx2">
                  <a:lumMod val="90000"/>
                  <a:lumOff val="10000"/>
                </a:schemeClr>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9300" y="2226303"/>
            <a:ext cx="2857500"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80397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199" y="904875"/>
            <a:ext cx="3552825" cy="4076700"/>
          </a:xfrm>
        </p:spPr>
        <p:txBody>
          <a:bodyPr>
            <a:normAutofit fontScale="92500" lnSpcReduction="20000"/>
          </a:bodyPr>
          <a:lstStyle/>
          <a:p>
            <a:r>
              <a:rPr lang="en-GB" sz="2100" dirty="0" smtClean="0"/>
              <a:t>Academic</a:t>
            </a:r>
          </a:p>
          <a:p>
            <a:r>
              <a:rPr lang="en-GB" sz="2100" b="0" dirty="0" smtClean="0"/>
              <a:t>BSc Rural Environment</a:t>
            </a:r>
          </a:p>
          <a:p>
            <a:r>
              <a:rPr lang="en-GB" sz="2100" b="0" dirty="0" smtClean="0"/>
              <a:t>MSc (post grad diploma) Sustainability Planning &amp; Environmental Policy</a:t>
            </a:r>
          </a:p>
          <a:p>
            <a:r>
              <a:rPr lang="en-GB" sz="2100" b="0" dirty="0" smtClean="0"/>
              <a:t>MBA</a:t>
            </a:r>
          </a:p>
          <a:p>
            <a:r>
              <a:rPr lang="en-GB" sz="2100" dirty="0" smtClean="0"/>
              <a:t>Professional </a:t>
            </a:r>
          </a:p>
          <a:p>
            <a:r>
              <a:rPr lang="en-GB" sz="2100" b="0" dirty="0" smtClean="0"/>
              <a:t>Environmental auditing</a:t>
            </a:r>
          </a:p>
          <a:p>
            <a:r>
              <a:rPr lang="en-GB" sz="2100" b="0" dirty="0" smtClean="0"/>
              <a:t>Project Management</a:t>
            </a:r>
          </a:p>
          <a:p>
            <a:r>
              <a:rPr lang="en-GB" sz="2100" b="0" dirty="0" smtClean="0"/>
              <a:t>Leadership &amp; Management (</a:t>
            </a:r>
            <a:r>
              <a:rPr lang="en-GB" sz="2100" b="0" dirty="0" err="1" smtClean="0"/>
              <a:t>Cranfield</a:t>
            </a:r>
            <a:r>
              <a:rPr lang="en-GB" sz="2100" b="0" dirty="0" smtClean="0"/>
              <a:t>)</a:t>
            </a:r>
          </a:p>
          <a:p>
            <a:r>
              <a:rPr lang="en-GB" dirty="0" smtClean="0"/>
              <a:t>IEMA, CIWM</a:t>
            </a:r>
            <a:endParaRPr lang="en-GB" dirty="0"/>
          </a:p>
        </p:txBody>
      </p:sp>
      <p:sp>
        <p:nvSpPr>
          <p:cNvPr id="3" name="Title 2"/>
          <p:cNvSpPr>
            <a:spLocks noGrp="1"/>
          </p:cNvSpPr>
          <p:nvPr>
            <p:ph type="title"/>
          </p:nvPr>
        </p:nvSpPr>
        <p:spPr>
          <a:xfrm>
            <a:off x="457200" y="286437"/>
            <a:ext cx="6427018" cy="437463"/>
          </a:xfrm>
        </p:spPr>
        <p:txBody>
          <a:bodyPr/>
          <a:lstStyle/>
          <a:p>
            <a:r>
              <a:rPr lang="en-GB" dirty="0" smtClean="0">
                <a:solidFill>
                  <a:schemeClr val="tx2">
                    <a:lumMod val="90000"/>
                    <a:lumOff val="10000"/>
                  </a:schemeClr>
                </a:solidFill>
              </a:rPr>
              <a:t>About me</a:t>
            </a:r>
            <a:endParaRPr lang="en-GB" dirty="0">
              <a:solidFill>
                <a:schemeClr val="tx2">
                  <a:lumMod val="90000"/>
                  <a:lumOff val="10000"/>
                </a:schemeClr>
              </a:solidFill>
            </a:endParaRPr>
          </a:p>
        </p:txBody>
      </p:sp>
      <p:sp>
        <p:nvSpPr>
          <p:cNvPr id="4" name="TextBox 3"/>
          <p:cNvSpPr txBox="1"/>
          <p:nvPr/>
        </p:nvSpPr>
        <p:spPr>
          <a:xfrm>
            <a:off x="4191000" y="858083"/>
            <a:ext cx="4506433" cy="3693319"/>
          </a:xfrm>
          <a:prstGeom prst="rect">
            <a:avLst/>
          </a:prstGeom>
          <a:noFill/>
        </p:spPr>
        <p:txBody>
          <a:bodyPr wrap="square" rtlCol="0">
            <a:spAutoFit/>
          </a:bodyPr>
          <a:lstStyle/>
          <a:p>
            <a:r>
              <a:rPr lang="en-GB" dirty="0"/>
              <a:t>European Projects manager (Trinity College Carmarthen)</a:t>
            </a:r>
          </a:p>
          <a:p>
            <a:r>
              <a:rPr lang="en-GB" dirty="0"/>
              <a:t>Lecturer Environmental Management (Trinity College Carmarthen)</a:t>
            </a:r>
          </a:p>
          <a:p>
            <a:r>
              <a:rPr lang="en-GB" dirty="0"/>
              <a:t>Environmental Auditor (Groundwork)</a:t>
            </a:r>
          </a:p>
          <a:p>
            <a:r>
              <a:rPr lang="en-GB" dirty="0"/>
              <a:t>Environment Business Manager (Groundwork)</a:t>
            </a:r>
          </a:p>
          <a:p>
            <a:r>
              <a:rPr lang="en-GB" dirty="0"/>
              <a:t>Business Account Manager (WRAP </a:t>
            </a:r>
            <a:r>
              <a:rPr lang="en-GB" dirty="0" err="1"/>
              <a:t>Cymru</a:t>
            </a:r>
            <a:r>
              <a:rPr lang="en-GB" dirty="0"/>
              <a:t>)</a:t>
            </a:r>
          </a:p>
          <a:p>
            <a:r>
              <a:rPr lang="en-GB" dirty="0"/>
              <a:t>Programme Area Manager (WRAP </a:t>
            </a:r>
            <a:r>
              <a:rPr lang="en-GB" dirty="0" err="1"/>
              <a:t>Cymru</a:t>
            </a:r>
            <a:r>
              <a:rPr lang="en-GB" dirty="0"/>
              <a:t>)</a:t>
            </a:r>
          </a:p>
          <a:p>
            <a:r>
              <a:rPr lang="en-GB" dirty="0"/>
              <a:t>Technical Specialist Circular Economy (WRAP </a:t>
            </a:r>
            <a:r>
              <a:rPr lang="en-GB" dirty="0" err="1"/>
              <a:t>Cymru</a:t>
            </a:r>
            <a:r>
              <a:rPr lang="en-GB" dirty="0"/>
              <a:t>)</a:t>
            </a:r>
          </a:p>
        </p:txBody>
      </p:sp>
    </p:spTree>
    <p:extLst>
      <p:ext uri="{BB962C8B-B14F-4D97-AF65-F5344CB8AC3E}">
        <p14:creationId xmlns:p14="http://schemas.microsoft.com/office/powerpoint/2010/main" val="4076759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3893" y="1533525"/>
            <a:ext cx="8229600" cy="3061097"/>
          </a:xfrm>
        </p:spPr>
        <p:txBody>
          <a:bodyPr/>
          <a:lstStyle/>
          <a:p>
            <a:pPr marL="342900" indent="-342900">
              <a:buFont typeface="Arial" pitchFamily="34" charset="0"/>
              <a:buChar char="•"/>
            </a:pPr>
            <a:r>
              <a:rPr lang="en-GB" sz="2400" dirty="0" smtClean="0"/>
              <a:t>2000 England &amp; Scotland / 2008 Wales</a:t>
            </a:r>
          </a:p>
          <a:p>
            <a:pPr marL="342900" indent="-342900">
              <a:buFont typeface="Arial" pitchFamily="34" charset="0"/>
              <a:buChar char="•"/>
            </a:pPr>
            <a:r>
              <a:rPr lang="en-GB" sz="2400" dirty="0" smtClean="0"/>
              <a:t>Not for Profit Charity</a:t>
            </a:r>
          </a:p>
          <a:p>
            <a:pPr marL="342900" indent="-342900">
              <a:buFont typeface="Arial" pitchFamily="34" charset="0"/>
              <a:buChar char="•"/>
            </a:pPr>
            <a:r>
              <a:rPr lang="en-GB" sz="2400" dirty="0" smtClean="0"/>
              <a:t>Circa 150 staff England, Wales, NI (48 in Wales)</a:t>
            </a:r>
          </a:p>
          <a:p>
            <a:pPr marL="342900" indent="-342900">
              <a:buFont typeface="Arial" pitchFamily="34" charset="0"/>
              <a:buChar char="•"/>
            </a:pPr>
            <a:r>
              <a:rPr lang="en-GB" sz="2400" dirty="0" smtClean="0"/>
              <a:t>Closely linked to Zero Waste Scotland</a:t>
            </a:r>
          </a:p>
          <a:p>
            <a:pPr marL="342900" indent="-342900">
              <a:buFont typeface="Arial" pitchFamily="34" charset="0"/>
              <a:buChar char="•"/>
            </a:pPr>
            <a:r>
              <a:rPr lang="en-GB" sz="2400" dirty="0" smtClean="0"/>
              <a:t>Active in Europe, Canada, Cape Verdi, Saudi Arabia </a:t>
            </a:r>
            <a:r>
              <a:rPr lang="en-GB" sz="2400" dirty="0" err="1" smtClean="0"/>
              <a:t>etc</a:t>
            </a:r>
            <a:endParaRPr lang="en-GB" sz="2400" dirty="0" smtClean="0"/>
          </a:p>
          <a:p>
            <a:endParaRPr lang="en-GB" dirty="0"/>
          </a:p>
          <a:p>
            <a:endParaRPr lang="en-GB" dirty="0"/>
          </a:p>
        </p:txBody>
      </p:sp>
      <p:sp>
        <p:nvSpPr>
          <p:cNvPr id="3" name="Title 2"/>
          <p:cNvSpPr>
            <a:spLocks noGrp="1"/>
          </p:cNvSpPr>
          <p:nvPr>
            <p:ph type="title"/>
          </p:nvPr>
        </p:nvSpPr>
        <p:spPr/>
        <p:txBody>
          <a:bodyPr>
            <a:noAutofit/>
          </a:bodyPr>
          <a:lstStyle/>
          <a:p>
            <a:r>
              <a:rPr lang="en-GB" sz="3200" dirty="0" smtClean="0">
                <a:solidFill>
                  <a:schemeClr val="tx2">
                    <a:lumMod val="90000"/>
                    <a:lumOff val="10000"/>
                  </a:schemeClr>
                </a:solidFill>
              </a:rPr>
              <a:t>Waste &amp; Resources Action Programme – about us</a:t>
            </a:r>
            <a:br>
              <a:rPr lang="en-GB" sz="3200" dirty="0" smtClean="0">
                <a:solidFill>
                  <a:schemeClr val="tx2">
                    <a:lumMod val="90000"/>
                    <a:lumOff val="10000"/>
                  </a:schemeClr>
                </a:solidFill>
              </a:rPr>
            </a:br>
            <a:r>
              <a:rPr lang="en-GB" sz="3200" dirty="0" smtClean="0">
                <a:solidFill>
                  <a:schemeClr val="tx2">
                    <a:lumMod val="90000"/>
                    <a:lumOff val="10000"/>
                  </a:schemeClr>
                </a:solidFill>
              </a:rPr>
              <a:t/>
            </a:r>
            <a:br>
              <a:rPr lang="en-GB" sz="3200" dirty="0" smtClean="0">
                <a:solidFill>
                  <a:schemeClr val="tx2">
                    <a:lumMod val="90000"/>
                    <a:lumOff val="10000"/>
                  </a:schemeClr>
                </a:solidFill>
              </a:rPr>
            </a:br>
            <a:r>
              <a:rPr lang="en-GB" sz="3200" dirty="0" smtClean="0">
                <a:solidFill>
                  <a:schemeClr val="tx2">
                    <a:lumMod val="90000"/>
                    <a:lumOff val="10000"/>
                  </a:schemeClr>
                </a:solidFill>
              </a:rPr>
              <a:t/>
            </a:r>
            <a:br>
              <a:rPr lang="en-GB" sz="3200" dirty="0" smtClean="0">
                <a:solidFill>
                  <a:schemeClr val="tx2">
                    <a:lumMod val="90000"/>
                    <a:lumOff val="10000"/>
                  </a:schemeClr>
                </a:solidFill>
              </a:rPr>
            </a:br>
            <a:endParaRPr lang="en-GB" sz="3200" dirty="0">
              <a:solidFill>
                <a:schemeClr val="tx2">
                  <a:lumMod val="90000"/>
                  <a:lumOff val="10000"/>
                </a:schemeClr>
              </a:solidFill>
            </a:endParaRPr>
          </a:p>
        </p:txBody>
      </p:sp>
    </p:spTree>
    <p:extLst>
      <p:ext uri="{BB962C8B-B14F-4D97-AF65-F5344CB8AC3E}">
        <p14:creationId xmlns:p14="http://schemas.microsoft.com/office/powerpoint/2010/main" val="2505368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2188111" y="422689"/>
            <a:ext cx="4411690" cy="4411690"/>
          </a:xfrm>
          <a:prstGeom prst="ellipse">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Oval 8"/>
          <p:cNvSpPr/>
          <p:nvPr/>
        </p:nvSpPr>
        <p:spPr>
          <a:xfrm>
            <a:off x="2498605" y="422689"/>
            <a:ext cx="4411690" cy="4411690"/>
          </a:xfrm>
          <a:prstGeom prst="ellipse">
            <a:avLst/>
          </a:prstGeom>
          <a:solidFill>
            <a:schemeClr val="accent1">
              <a:alpha val="7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extBox 6"/>
          <p:cNvSpPr txBox="1"/>
          <p:nvPr/>
        </p:nvSpPr>
        <p:spPr>
          <a:xfrm>
            <a:off x="2980683" y="1332250"/>
            <a:ext cx="3171197" cy="3167534"/>
          </a:xfrm>
          <a:prstGeom prst="rect">
            <a:avLst/>
          </a:prstGeom>
          <a:noFill/>
        </p:spPr>
        <p:txBody>
          <a:bodyPr wrap="square" rtlCol="0">
            <a:spAutoFit/>
          </a:bodyPr>
          <a:lstStyle/>
          <a:p>
            <a:pPr algn="ctr">
              <a:lnSpc>
                <a:spcPts val="1640"/>
              </a:lnSpc>
              <a:spcAft>
                <a:spcPts val="900"/>
              </a:spcAft>
            </a:pPr>
            <a:r>
              <a:rPr lang="en-US" sz="1400" b="1" dirty="0" smtClean="0">
                <a:solidFill>
                  <a:srgbClr val="E3E5E8"/>
                </a:solidFill>
                <a:latin typeface="Open Sans"/>
                <a:cs typeface="Open Sans"/>
              </a:rPr>
              <a:t>Our </a:t>
            </a:r>
            <a:r>
              <a:rPr lang="en-US" sz="1400" b="1" dirty="0">
                <a:solidFill>
                  <a:srgbClr val="E3E5E8"/>
                </a:solidFill>
                <a:latin typeface="Open Sans"/>
                <a:cs typeface="Open Sans"/>
              </a:rPr>
              <a:t>mission </a:t>
            </a:r>
            <a:r>
              <a:rPr lang="en-US" sz="1400" b="1" dirty="0" smtClean="0">
                <a:solidFill>
                  <a:srgbClr val="E3E5E8"/>
                </a:solidFill>
                <a:latin typeface="Open Sans"/>
                <a:cs typeface="Open Sans"/>
              </a:rPr>
              <a:t>is </a:t>
            </a:r>
            <a:r>
              <a:rPr lang="en-US" sz="1400" b="1" dirty="0">
                <a:solidFill>
                  <a:srgbClr val="E3E5E8"/>
                </a:solidFill>
                <a:latin typeface="Open Sans"/>
                <a:cs typeface="Open Sans"/>
              </a:rPr>
              <a:t>to accelerate the </a:t>
            </a:r>
            <a:r>
              <a:rPr lang="en-US" sz="1400" b="1" dirty="0" smtClean="0">
                <a:solidFill>
                  <a:srgbClr val="E3E5E8"/>
                </a:solidFill>
                <a:latin typeface="Open Sans"/>
                <a:cs typeface="Open Sans"/>
              </a:rPr>
              <a:t>move to </a:t>
            </a:r>
            <a:r>
              <a:rPr lang="en-US" sz="1400" b="1" dirty="0">
                <a:solidFill>
                  <a:srgbClr val="E3E5E8"/>
                </a:solidFill>
                <a:latin typeface="Open Sans"/>
                <a:cs typeface="Open Sans"/>
              </a:rPr>
              <a:t>a sustainable resource-efficient </a:t>
            </a:r>
            <a:r>
              <a:rPr lang="en-US" sz="1400" b="1" dirty="0" smtClean="0">
                <a:solidFill>
                  <a:srgbClr val="E3E5E8"/>
                </a:solidFill>
                <a:latin typeface="Open Sans"/>
                <a:cs typeface="Open Sans"/>
              </a:rPr>
              <a:t>economy</a:t>
            </a:r>
            <a:r>
              <a:rPr lang="en-US" sz="1400" dirty="0" smtClean="0">
                <a:solidFill>
                  <a:srgbClr val="E3E5E8"/>
                </a:solidFill>
                <a:latin typeface="Open Sans"/>
                <a:cs typeface="Open Sans"/>
              </a:rPr>
              <a:t> through:</a:t>
            </a:r>
          </a:p>
          <a:p>
            <a:pPr algn="ctr">
              <a:lnSpc>
                <a:spcPts val="1640"/>
              </a:lnSpc>
              <a:spcAft>
                <a:spcPts val="900"/>
              </a:spcAft>
            </a:pPr>
            <a:r>
              <a:rPr lang="en-US" sz="1400" dirty="0" smtClean="0">
                <a:solidFill>
                  <a:srgbClr val="E3E5E8"/>
                </a:solidFill>
                <a:latin typeface="Open Sans"/>
                <a:cs typeface="Open Sans"/>
              </a:rPr>
              <a:t> • Re</a:t>
            </a:r>
            <a:r>
              <a:rPr lang="en-US" sz="1400" dirty="0">
                <a:solidFill>
                  <a:srgbClr val="E3E5E8"/>
                </a:solidFill>
                <a:latin typeface="Open Sans"/>
                <a:cs typeface="Open Sans"/>
              </a:rPr>
              <a:t>-inventing </a:t>
            </a:r>
            <a:r>
              <a:rPr lang="en-US" sz="1400" dirty="0" smtClean="0">
                <a:solidFill>
                  <a:srgbClr val="E3E5E8"/>
                </a:solidFill>
                <a:latin typeface="Open Sans"/>
                <a:cs typeface="Open Sans"/>
              </a:rPr>
              <a:t>how we </a:t>
            </a:r>
            <a:r>
              <a:rPr lang="en-US" sz="1400" dirty="0">
                <a:solidFill>
                  <a:srgbClr val="E3E5E8"/>
                </a:solidFill>
                <a:latin typeface="Open Sans"/>
                <a:cs typeface="Open Sans"/>
              </a:rPr>
              <a:t>design, </a:t>
            </a:r>
            <a:r>
              <a:rPr lang="en-US" sz="1400" dirty="0" smtClean="0">
                <a:solidFill>
                  <a:srgbClr val="E3E5E8"/>
                </a:solidFill>
                <a:latin typeface="Open Sans"/>
                <a:cs typeface="Open Sans"/>
              </a:rPr>
              <a:t>produce and </a:t>
            </a:r>
            <a:r>
              <a:rPr lang="en-US" sz="1400" dirty="0">
                <a:solidFill>
                  <a:srgbClr val="E3E5E8"/>
                </a:solidFill>
                <a:latin typeface="Open Sans"/>
                <a:cs typeface="Open Sans"/>
              </a:rPr>
              <a:t>sell </a:t>
            </a:r>
            <a:r>
              <a:rPr lang="en-US" sz="1400" dirty="0" smtClean="0">
                <a:solidFill>
                  <a:srgbClr val="E3E5E8"/>
                </a:solidFill>
                <a:latin typeface="Open Sans"/>
                <a:cs typeface="Open Sans"/>
              </a:rPr>
              <a:t>products</a:t>
            </a:r>
          </a:p>
          <a:p>
            <a:pPr algn="ctr">
              <a:lnSpc>
                <a:spcPts val="1640"/>
              </a:lnSpc>
              <a:spcAft>
                <a:spcPts val="900"/>
              </a:spcAft>
            </a:pPr>
            <a:r>
              <a:rPr lang="en-US" sz="1400" dirty="0" smtClean="0">
                <a:solidFill>
                  <a:srgbClr val="E3E5E8"/>
                </a:solidFill>
                <a:latin typeface="Open Sans"/>
                <a:cs typeface="Open Sans"/>
              </a:rPr>
              <a:t>• Re</a:t>
            </a:r>
            <a:r>
              <a:rPr lang="en-US" sz="1400" dirty="0">
                <a:solidFill>
                  <a:srgbClr val="E3E5E8"/>
                </a:solidFill>
                <a:latin typeface="Open Sans"/>
                <a:cs typeface="Open Sans"/>
              </a:rPr>
              <a:t>-thinking how we use and </a:t>
            </a:r>
            <a:r>
              <a:rPr lang="en-US" sz="1400" dirty="0" smtClean="0">
                <a:solidFill>
                  <a:srgbClr val="E3E5E8"/>
                </a:solidFill>
                <a:latin typeface="Open Sans"/>
                <a:cs typeface="Open Sans"/>
              </a:rPr>
              <a:t>consume products</a:t>
            </a:r>
          </a:p>
          <a:p>
            <a:pPr algn="ctr">
              <a:lnSpc>
                <a:spcPts val="1640"/>
              </a:lnSpc>
              <a:spcAft>
                <a:spcPts val="1500"/>
              </a:spcAft>
            </a:pPr>
            <a:r>
              <a:rPr lang="en-US" sz="1400" dirty="0" smtClean="0">
                <a:solidFill>
                  <a:srgbClr val="E3E5E8"/>
                </a:solidFill>
                <a:latin typeface="Open Sans"/>
                <a:cs typeface="Open Sans"/>
              </a:rPr>
              <a:t>• Re</a:t>
            </a:r>
            <a:r>
              <a:rPr lang="en-US" sz="1400" dirty="0">
                <a:solidFill>
                  <a:srgbClr val="E3E5E8"/>
                </a:solidFill>
                <a:latin typeface="Open Sans"/>
                <a:cs typeface="Open Sans"/>
              </a:rPr>
              <a:t>-defining what </a:t>
            </a:r>
            <a:r>
              <a:rPr lang="en-US" sz="1400" dirty="0" smtClean="0">
                <a:solidFill>
                  <a:srgbClr val="E3E5E8"/>
                </a:solidFill>
                <a:latin typeface="Open Sans"/>
                <a:cs typeface="Open Sans"/>
              </a:rPr>
              <a:t>is possible </a:t>
            </a:r>
            <a:r>
              <a:rPr lang="en-US" sz="1400" dirty="0">
                <a:solidFill>
                  <a:srgbClr val="E3E5E8"/>
                </a:solidFill>
                <a:latin typeface="Open Sans"/>
                <a:cs typeface="Open Sans"/>
              </a:rPr>
              <a:t>through re-</a:t>
            </a:r>
            <a:r>
              <a:rPr lang="en-US" sz="1400" dirty="0" smtClean="0">
                <a:solidFill>
                  <a:srgbClr val="E3E5E8"/>
                </a:solidFill>
                <a:latin typeface="Open Sans"/>
                <a:cs typeface="Open Sans"/>
              </a:rPr>
              <a:t>use and recycling</a:t>
            </a:r>
            <a:r>
              <a:rPr lang="en-US" sz="1400" dirty="0">
                <a:solidFill>
                  <a:srgbClr val="E3E5E8"/>
                </a:solidFill>
                <a:latin typeface="Open Sans"/>
                <a:cs typeface="Open Sans"/>
              </a:rPr>
              <a:t>.</a:t>
            </a:r>
            <a:endParaRPr lang="en-US" sz="1200" dirty="0">
              <a:solidFill>
                <a:srgbClr val="E3E5E8"/>
              </a:solidFill>
              <a:latin typeface="Open Sans"/>
              <a:cs typeface="Open Sans"/>
            </a:endParaRPr>
          </a:p>
          <a:p>
            <a:pPr algn="ctr">
              <a:lnSpc>
                <a:spcPts val="1640"/>
              </a:lnSpc>
            </a:pPr>
            <a:r>
              <a:rPr lang="en-US" sz="1200" dirty="0">
                <a:solidFill>
                  <a:srgbClr val="E3E5E8"/>
                </a:solidFill>
                <a:latin typeface="Open Sans"/>
                <a:cs typeface="Open Sans"/>
              </a:rPr>
              <a:t>Find out more </a:t>
            </a:r>
            <a:r>
              <a:rPr lang="en-US" sz="1200" dirty="0" smtClean="0">
                <a:solidFill>
                  <a:srgbClr val="E3E5E8"/>
                </a:solidFill>
                <a:latin typeface="Open Sans"/>
                <a:cs typeface="Open Sans"/>
              </a:rPr>
              <a:t>at</a:t>
            </a:r>
            <a:br>
              <a:rPr lang="en-US" sz="1200" dirty="0" smtClean="0">
                <a:solidFill>
                  <a:srgbClr val="E3E5E8"/>
                </a:solidFill>
                <a:latin typeface="Open Sans"/>
                <a:cs typeface="Open Sans"/>
              </a:rPr>
            </a:br>
            <a:r>
              <a:rPr lang="en-US" sz="1200" dirty="0" err="1" smtClean="0">
                <a:solidFill>
                  <a:srgbClr val="E3E5E8"/>
                </a:solidFill>
                <a:latin typeface="Open Sans Extrabold"/>
                <a:cs typeface="Open Sans Extrabold"/>
              </a:rPr>
              <a:t>wrap.org.uk</a:t>
            </a:r>
            <a:endParaRPr lang="en-US" sz="1200" dirty="0">
              <a:solidFill>
                <a:srgbClr val="E3E5E8"/>
              </a:solidFill>
              <a:latin typeface="Open Sans Extrabold"/>
              <a:cs typeface="Open Sans Extrabold"/>
            </a:endParaRPr>
          </a:p>
          <a:p>
            <a:pPr algn="ctr"/>
            <a:endParaRPr lang="en-US" sz="1200" dirty="0">
              <a:latin typeface="Open Sans"/>
              <a:cs typeface="Open Sans"/>
            </a:endParaRPr>
          </a:p>
        </p:txBody>
      </p:sp>
    </p:spTree>
    <p:extLst>
      <p:ext uri="{BB962C8B-B14F-4D97-AF65-F5344CB8AC3E}">
        <p14:creationId xmlns:p14="http://schemas.microsoft.com/office/powerpoint/2010/main" val="49710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754912"/>
            <a:ext cx="8229600" cy="3839711"/>
          </a:xfrm>
        </p:spPr>
        <p:txBody>
          <a:bodyPr>
            <a:normAutofit fontScale="92500" lnSpcReduction="20000"/>
          </a:bodyPr>
          <a:lstStyle/>
          <a:p>
            <a:r>
              <a:rPr lang="en-GB" sz="2300" b="0" dirty="0" smtClean="0"/>
              <a:t>Rising population</a:t>
            </a:r>
          </a:p>
          <a:p>
            <a:r>
              <a:rPr lang="en-GB" sz="2300" b="0" dirty="0" smtClean="0"/>
              <a:t>Migration to cities</a:t>
            </a:r>
          </a:p>
          <a:p>
            <a:r>
              <a:rPr lang="en-GB" sz="2300" b="0" dirty="0" smtClean="0"/>
              <a:t>Rise of middle classes</a:t>
            </a:r>
          </a:p>
          <a:p>
            <a:endParaRPr lang="en-GB" sz="2300" b="0" dirty="0"/>
          </a:p>
          <a:p>
            <a:r>
              <a:rPr lang="en-GB" sz="2300" b="0" dirty="0" smtClean="0"/>
              <a:t>Global </a:t>
            </a:r>
            <a:r>
              <a:rPr lang="en-GB" sz="2300" b="0" dirty="0"/>
              <a:t>solid waste </a:t>
            </a:r>
            <a:r>
              <a:rPr lang="en-GB" sz="2300" b="0" dirty="0" smtClean="0"/>
              <a:t>generation </a:t>
            </a:r>
            <a:r>
              <a:rPr lang="en-GB" sz="2300" b="0" dirty="0"/>
              <a:t>on pace to increase </a:t>
            </a:r>
            <a:r>
              <a:rPr lang="en-GB" sz="2300" b="0" dirty="0" smtClean="0"/>
              <a:t>70%  </a:t>
            </a:r>
            <a:r>
              <a:rPr lang="en-GB" sz="2300" b="0" dirty="0"/>
              <a:t>by 2025, </a:t>
            </a:r>
          </a:p>
          <a:p>
            <a:r>
              <a:rPr lang="en-GB" sz="2300" b="0" dirty="0" smtClean="0"/>
              <a:t>3.5 </a:t>
            </a:r>
            <a:r>
              <a:rPr lang="en-GB" sz="2300" b="0" dirty="0"/>
              <a:t>million tonnes per day in </a:t>
            </a:r>
            <a:r>
              <a:rPr lang="en-GB" sz="2300" b="0" dirty="0" smtClean="0"/>
              <a:t>2010</a:t>
            </a:r>
          </a:p>
          <a:p>
            <a:r>
              <a:rPr lang="en-GB" sz="2300" b="0" dirty="0" smtClean="0"/>
              <a:t>6 </a:t>
            </a:r>
            <a:r>
              <a:rPr lang="en-GB" sz="2300" b="0" dirty="0"/>
              <a:t>million tonnes per day by 2025. </a:t>
            </a:r>
            <a:endParaRPr lang="en-GB" sz="2300" b="0" dirty="0" smtClean="0"/>
          </a:p>
          <a:p>
            <a:r>
              <a:rPr lang="en-GB" sz="2300" b="0" dirty="0" smtClean="0"/>
              <a:t>11 million tonnes per day by 2100</a:t>
            </a:r>
            <a:endParaRPr lang="en-GB" sz="2300" b="0" dirty="0"/>
          </a:p>
          <a:p>
            <a:r>
              <a:rPr lang="en-GB" sz="2300" b="0" dirty="0"/>
              <a:t>(source World Bank)</a:t>
            </a:r>
          </a:p>
          <a:p>
            <a:endParaRPr lang="en-GB" dirty="0" smtClean="0"/>
          </a:p>
        </p:txBody>
      </p:sp>
      <p:sp>
        <p:nvSpPr>
          <p:cNvPr id="3" name="Title 2"/>
          <p:cNvSpPr>
            <a:spLocks noGrp="1"/>
          </p:cNvSpPr>
          <p:nvPr>
            <p:ph type="title"/>
          </p:nvPr>
        </p:nvSpPr>
        <p:spPr>
          <a:xfrm>
            <a:off x="457200" y="286437"/>
            <a:ext cx="6427018" cy="468475"/>
          </a:xfrm>
        </p:spPr>
        <p:txBody>
          <a:bodyPr/>
          <a:lstStyle/>
          <a:p>
            <a:r>
              <a:rPr lang="en-GB" dirty="0" smtClean="0">
                <a:solidFill>
                  <a:schemeClr val="tx2">
                    <a:lumMod val="90000"/>
                    <a:lumOff val="10000"/>
                  </a:schemeClr>
                </a:solidFill>
              </a:rPr>
              <a:t>Global conditions</a:t>
            </a:r>
            <a:endParaRPr lang="en-GB" dirty="0">
              <a:solidFill>
                <a:schemeClr val="tx2">
                  <a:lumMod val="90000"/>
                  <a:lumOff val="10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1636" y="280986"/>
            <a:ext cx="3241380" cy="197354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69712" y="2775098"/>
            <a:ext cx="3632014" cy="2196288"/>
          </a:xfrm>
          <a:prstGeom prst="rect">
            <a:avLst/>
          </a:prstGeom>
        </p:spPr>
      </p:pic>
    </p:spTree>
    <p:extLst>
      <p:ext uri="{BB962C8B-B14F-4D97-AF65-F5344CB8AC3E}">
        <p14:creationId xmlns:p14="http://schemas.microsoft.com/office/powerpoint/2010/main" val="2554214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endParaRPr lang="en-GB" dirty="0" smtClean="0"/>
          </a:p>
          <a:p>
            <a:r>
              <a:rPr lang="en-GB" sz="2400" dirty="0" smtClean="0"/>
              <a:t>In </a:t>
            </a:r>
            <a:r>
              <a:rPr lang="en-GB" sz="2400" dirty="0"/>
              <a:t>2014 the UK generated 202.8 million tonnes of waste</a:t>
            </a:r>
          </a:p>
          <a:p>
            <a:r>
              <a:rPr lang="en-GB" sz="2400" dirty="0"/>
              <a:t>	60% from construction and demolition circa </a:t>
            </a:r>
            <a:r>
              <a:rPr lang="en-GB" sz="2400" dirty="0" smtClean="0">
                <a:solidFill>
                  <a:srgbClr val="FF0000"/>
                </a:solidFill>
              </a:rPr>
              <a:t>recovered    	89%</a:t>
            </a:r>
            <a:endParaRPr lang="en-GB" sz="2400" dirty="0">
              <a:solidFill>
                <a:srgbClr val="FF0000"/>
              </a:solidFill>
            </a:endParaRPr>
          </a:p>
          <a:p>
            <a:r>
              <a:rPr lang="en-GB" sz="2400" dirty="0"/>
              <a:t>	13.7% from households (27,783,600 tonnes) </a:t>
            </a:r>
            <a:r>
              <a:rPr lang="en-GB" sz="2400" dirty="0">
                <a:solidFill>
                  <a:srgbClr val="FF0000"/>
                </a:solidFill>
              </a:rPr>
              <a:t>recycling </a:t>
            </a:r>
            <a:r>
              <a:rPr lang="en-GB" sz="2400" dirty="0" smtClean="0">
                <a:solidFill>
                  <a:srgbClr val="FF0000"/>
                </a:solidFill>
              </a:rPr>
              <a:t>	44%</a:t>
            </a:r>
            <a:endParaRPr lang="en-GB" sz="2400" dirty="0">
              <a:solidFill>
                <a:srgbClr val="FF0000"/>
              </a:solidFill>
            </a:endParaRPr>
          </a:p>
          <a:p>
            <a:r>
              <a:rPr lang="en-GB" sz="2400" dirty="0"/>
              <a:t>	</a:t>
            </a:r>
            <a:r>
              <a:rPr lang="en-GB" sz="2400" dirty="0" smtClean="0"/>
              <a:t>13.7% </a:t>
            </a:r>
            <a:r>
              <a:rPr lang="en-GB" sz="2400" dirty="0"/>
              <a:t>from commercial and industrial </a:t>
            </a:r>
            <a:r>
              <a:rPr lang="en-GB" sz="2400" dirty="0" smtClean="0">
                <a:solidFill>
                  <a:srgbClr val="FF0000"/>
                </a:solidFill>
              </a:rPr>
              <a:t>??</a:t>
            </a:r>
            <a:endParaRPr lang="en-GB" sz="2400" dirty="0">
              <a:solidFill>
                <a:srgbClr val="FF0000"/>
              </a:solidFill>
            </a:endParaRPr>
          </a:p>
          <a:p>
            <a:r>
              <a:rPr lang="en-GB" sz="2400" dirty="0"/>
              <a:t> 	</a:t>
            </a:r>
            <a:r>
              <a:rPr lang="en-GB" sz="2400" dirty="0" smtClean="0"/>
              <a:t>12.8% </a:t>
            </a:r>
            <a:r>
              <a:rPr lang="en-GB" sz="2400" dirty="0"/>
              <a:t>other (excavation</a:t>
            </a:r>
            <a:r>
              <a:rPr lang="en-GB" sz="2400" dirty="0" smtClean="0"/>
              <a:t>)</a:t>
            </a:r>
          </a:p>
          <a:p>
            <a:endParaRPr lang="en-GB" dirty="0"/>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And in the UK</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1499327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88558" y="691116"/>
            <a:ext cx="6230679" cy="3903109"/>
          </a:xfrm>
        </p:spPr>
      </p:pic>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Circular Economy</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1251193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9625" y="877887"/>
            <a:ext cx="7915275" cy="4179888"/>
          </a:xfrm>
        </p:spPr>
      </p:pic>
      <p:sp>
        <p:nvSpPr>
          <p:cNvPr id="3" name="Title 2"/>
          <p:cNvSpPr>
            <a:spLocks noGrp="1"/>
          </p:cNvSpPr>
          <p:nvPr>
            <p:ph type="title"/>
          </p:nvPr>
        </p:nvSpPr>
        <p:spPr/>
        <p:txBody>
          <a:bodyPr/>
          <a:lstStyle/>
          <a:p>
            <a:r>
              <a:rPr lang="en-GB" dirty="0" smtClean="0">
                <a:solidFill>
                  <a:schemeClr val="tx2">
                    <a:lumMod val="90000"/>
                    <a:lumOff val="10000"/>
                  </a:schemeClr>
                </a:solidFill>
              </a:rPr>
              <a:t>Circular Economy</a:t>
            </a:r>
            <a:endParaRPr lang="en-GB" dirty="0">
              <a:solidFill>
                <a:schemeClr val="tx2">
                  <a:lumMod val="90000"/>
                  <a:lumOff val="10000"/>
                </a:schemeClr>
              </a:solidFill>
            </a:endParaRPr>
          </a:p>
        </p:txBody>
      </p:sp>
    </p:spTree>
    <p:extLst>
      <p:ext uri="{BB962C8B-B14F-4D97-AF65-F5344CB8AC3E}">
        <p14:creationId xmlns:p14="http://schemas.microsoft.com/office/powerpoint/2010/main" val="856633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285750" indent="-285750">
              <a:buFont typeface="Arial" pitchFamily="34" charset="0"/>
              <a:buChar char="•"/>
            </a:pPr>
            <a:r>
              <a:rPr lang="en-GB" sz="2400" b="0" dirty="0" smtClean="0"/>
              <a:t>Between </a:t>
            </a:r>
            <a:r>
              <a:rPr lang="en-GB" sz="2400" b="0" dirty="0"/>
              <a:t>2010 and 2015 in England alone, WRAP initiatives reduced greenhouse gas emissions by nearly 50 million tonnes (Mt), which is equivalent to the annual carbon dioxide emissions of Portugal.</a:t>
            </a:r>
          </a:p>
          <a:p>
            <a:pPr marL="285750" indent="-285750">
              <a:buFont typeface="Arial" pitchFamily="34" charset="0"/>
              <a:buChar char="•"/>
            </a:pPr>
            <a:r>
              <a:rPr lang="en-GB" sz="2400" b="0" dirty="0"/>
              <a:t>We provide information, tools and practical advice that help governments, businesses and consumers to act.</a:t>
            </a:r>
          </a:p>
          <a:p>
            <a:pPr marL="285750" indent="-285750">
              <a:buFont typeface="Arial" pitchFamily="34" charset="0"/>
              <a:buChar char="•"/>
            </a:pPr>
            <a:r>
              <a:rPr lang="en-GB" sz="2400" b="0" dirty="0"/>
              <a:t>We provide a safe, non-competitive space where businesses can share best practice and collaborate to deliver change.</a:t>
            </a:r>
          </a:p>
        </p:txBody>
      </p:sp>
      <p:sp>
        <p:nvSpPr>
          <p:cNvPr id="3" name="Title 2"/>
          <p:cNvSpPr>
            <a:spLocks noGrp="1"/>
          </p:cNvSpPr>
          <p:nvPr>
            <p:ph type="title"/>
          </p:nvPr>
        </p:nvSpPr>
        <p:spPr/>
        <p:txBody>
          <a:bodyPr>
            <a:normAutofit/>
          </a:bodyPr>
          <a:lstStyle/>
          <a:p>
            <a:r>
              <a:rPr lang="en-GB" sz="3200" dirty="0">
                <a:solidFill>
                  <a:schemeClr val="tx2">
                    <a:lumMod val="90000"/>
                    <a:lumOff val="10000"/>
                  </a:schemeClr>
                </a:solidFill>
              </a:rPr>
              <a:t>We have a record of success</a:t>
            </a:r>
          </a:p>
        </p:txBody>
      </p:sp>
    </p:spTree>
    <p:extLst>
      <p:ext uri="{BB962C8B-B14F-4D97-AF65-F5344CB8AC3E}">
        <p14:creationId xmlns:p14="http://schemas.microsoft.com/office/powerpoint/2010/main" val="2485715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WRAP’s reputation is founded on:</a:t>
            </a:r>
          </a:p>
          <a:p>
            <a:pPr marL="342900" indent="-342900">
              <a:buFont typeface="Arial" pitchFamily="34" charset="0"/>
              <a:buChar char="•"/>
            </a:pPr>
            <a:r>
              <a:rPr lang="en-GB" sz="2000" b="0" dirty="0"/>
              <a:t>Compiling and analysing the evidence to help our partners build a case, seize opportunities and overcome challenges. </a:t>
            </a:r>
          </a:p>
          <a:p>
            <a:pPr marL="342900" indent="-342900">
              <a:buFont typeface="Arial" pitchFamily="34" charset="0"/>
              <a:buChar char="•"/>
            </a:pPr>
            <a:r>
              <a:rPr lang="en-GB" sz="2000" b="0" dirty="0"/>
              <a:t>Ground-breaking voluntary agreements that unite organisations behind common sustainability goals.</a:t>
            </a:r>
          </a:p>
          <a:p>
            <a:pPr marL="342900" indent="-342900">
              <a:buFont typeface="Arial" pitchFamily="34" charset="0"/>
              <a:buChar char="•"/>
            </a:pPr>
            <a:r>
              <a:rPr lang="en-GB" sz="2000" b="0" dirty="0"/>
              <a:t>Consumer campaigns that go beyond awareness, changing behaviour and empowering people to act. </a:t>
            </a:r>
          </a:p>
          <a:p>
            <a:endParaRPr lang="en-GB" dirty="0"/>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Focus on Areas of Impact</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4003849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019175"/>
            <a:ext cx="8229600" cy="3575448"/>
          </a:xfrm>
        </p:spPr>
        <p:txBody>
          <a:bodyPr>
            <a:normAutofit lnSpcReduction="10000"/>
          </a:bodyPr>
          <a:lstStyle/>
          <a:p>
            <a:r>
              <a:rPr lang="en-GB" dirty="0" err="1"/>
              <a:t>Courtauld</a:t>
            </a:r>
            <a:r>
              <a:rPr lang="en-GB" dirty="0"/>
              <a:t> Commitment </a:t>
            </a:r>
            <a:r>
              <a:rPr lang="en-GB" dirty="0" smtClean="0"/>
              <a:t>2025</a:t>
            </a:r>
          </a:p>
          <a:p>
            <a:endParaRPr lang="en-GB" dirty="0"/>
          </a:p>
          <a:p>
            <a:r>
              <a:rPr lang="en-GB" dirty="0"/>
              <a:t>Hospitality and Food Service </a:t>
            </a:r>
            <a:r>
              <a:rPr lang="en-GB" dirty="0" smtClean="0"/>
              <a:t>Agreement</a:t>
            </a:r>
          </a:p>
          <a:p>
            <a:endParaRPr lang="en-GB" dirty="0"/>
          </a:p>
          <a:p>
            <a:r>
              <a:rPr lang="en-GB" dirty="0"/>
              <a:t>Sustainable Clothing Action Plan (SCAP</a:t>
            </a:r>
            <a:r>
              <a:rPr lang="en-GB" dirty="0" smtClean="0"/>
              <a:t>)</a:t>
            </a:r>
          </a:p>
          <a:p>
            <a:endParaRPr lang="en-GB" dirty="0"/>
          </a:p>
          <a:p>
            <a:r>
              <a:rPr lang="en-GB" dirty="0"/>
              <a:t> European Clothing Action Plan (ECAP) </a:t>
            </a:r>
            <a:endParaRPr lang="en-GB" dirty="0" smtClean="0"/>
          </a:p>
          <a:p>
            <a:endParaRPr lang="en-GB" dirty="0"/>
          </a:p>
          <a:p>
            <a:r>
              <a:rPr lang="en-GB" dirty="0"/>
              <a:t>Electrical and Electronic Equipment Sustainability Action Plan </a:t>
            </a:r>
          </a:p>
        </p:txBody>
      </p:sp>
      <p:sp>
        <p:nvSpPr>
          <p:cNvPr id="3" name="Title 2"/>
          <p:cNvSpPr>
            <a:spLocks noGrp="1"/>
          </p:cNvSpPr>
          <p:nvPr>
            <p:ph type="title"/>
          </p:nvPr>
        </p:nvSpPr>
        <p:spPr>
          <a:xfrm>
            <a:off x="457200" y="286437"/>
            <a:ext cx="6427018" cy="589863"/>
          </a:xfrm>
        </p:spPr>
        <p:txBody>
          <a:bodyPr>
            <a:normAutofit/>
          </a:bodyPr>
          <a:lstStyle/>
          <a:p>
            <a:r>
              <a:rPr lang="en-GB" sz="3200" dirty="0" smtClean="0">
                <a:solidFill>
                  <a:schemeClr val="tx2">
                    <a:lumMod val="90000"/>
                    <a:lumOff val="10000"/>
                  </a:schemeClr>
                </a:solidFill>
              </a:rPr>
              <a:t>Voluntary Agreements</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1264425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28725"/>
            <a:ext cx="8229600" cy="3365898"/>
          </a:xfrm>
        </p:spPr>
        <p:txBody>
          <a:bodyPr/>
          <a:lstStyle/>
          <a:p>
            <a:r>
              <a:rPr lang="en-GB" dirty="0"/>
              <a:t>Love Food Hate </a:t>
            </a:r>
            <a:r>
              <a:rPr lang="en-GB" dirty="0" smtClean="0"/>
              <a:t>Waste</a:t>
            </a:r>
          </a:p>
          <a:p>
            <a:endParaRPr lang="en-GB" dirty="0"/>
          </a:p>
          <a:p>
            <a:r>
              <a:rPr lang="en-GB" dirty="0"/>
              <a:t>Love Your </a:t>
            </a:r>
            <a:r>
              <a:rPr lang="en-GB" dirty="0" smtClean="0"/>
              <a:t>Clothes</a:t>
            </a:r>
          </a:p>
          <a:p>
            <a:endParaRPr lang="en-GB" dirty="0"/>
          </a:p>
          <a:p>
            <a:r>
              <a:rPr lang="en-GB" dirty="0"/>
              <a:t>Recycle Now</a:t>
            </a:r>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Consumer Campaigns</a:t>
            </a:r>
            <a:endParaRPr lang="en-GB" sz="3200" dirty="0">
              <a:solidFill>
                <a:schemeClr val="tx2">
                  <a:lumMod val="90000"/>
                  <a:lumOff val="10000"/>
                </a:schemeClr>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5124" y="919163"/>
            <a:ext cx="1309688" cy="1065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71912" y="2138363"/>
            <a:ext cx="3133725" cy="847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66975" y="3214688"/>
            <a:ext cx="2105025" cy="828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4306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https://www.youtube.com/user/LoveFoodHateWasteUK</a:t>
            </a:r>
            <a:endParaRPr lang="en-GB" dirty="0" smtClean="0"/>
          </a:p>
          <a:p>
            <a:endParaRPr lang="en-GB" dirty="0"/>
          </a:p>
        </p:txBody>
      </p:sp>
      <p:sp>
        <p:nvSpPr>
          <p:cNvPr id="3" name="Title 2"/>
          <p:cNvSpPr>
            <a:spLocks noGrp="1"/>
          </p:cNvSpPr>
          <p:nvPr>
            <p:ph type="title"/>
          </p:nvPr>
        </p:nvSpPr>
        <p:spPr/>
        <p:txBody>
          <a:bodyPr/>
          <a:lstStyle/>
          <a:p>
            <a:r>
              <a:rPr lang="en-GB" dirty="0" smtClean="0"/>
              <a:t>Sample Video</a:t>
            </a:r>
            <a:endParaRPr lang="en-GB" dirty="0"/>
          </a:p>
        </p:txBody>
      </p:sp>
    </p:spTree>
    <p:extLst>
      <p:ext uri="{BB962C8B-B14F-4D97-AF65-F5344CB8AC3E}">
        <p14:creationId xmlns:p14="http://schemas.microsoft.com/office/powerpoint/2010/main" val="2027574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62075"/>
            <a:ext cx="8229600" cy="3232548"/>
          </a:xfrm>
        </p:spPr>
        <p:txBody>
          <a:bodyPr>
            <a:normAutofit fontScale="92500" lnSpcReduction="20000"/>
          </a:bodyPr>
          <a:lstStyle/>
          <a:p>
            <a:r>
              <a:rPr lang="en-GB" dirty="0" smtClean="0"/>
              <a:t>Supporting the Reuse, Recycling &amp; Reprocessing sector</a:t>
            </a:r>
          </a:p>
          <a:p>
            <a:endParaRPr lang="en-GB" dirty="0"/>
          </a:p>
          <a:p>
            <a:r>
              <a:rPr lang="en-GB" dirty="0" smtClean="0"/>
              <a:t>Working with manufacturers to use recycled materials in products &amp; packaging</a:t>
            </a:r>
          </a:p>
          <a:p>
            <a:endParaRPr lang="en-GB" dirty="0"/>
          </a:p>
          <a:p>
            <a:r>
              <a:rPr lang="en-GB" dirty="0" smtClean="0"/>
              <a:t>Supporting LAs in Wales to achieve </a:t>
            </a:r>
          </a:p>
          <a:p>
            <a:r>
              <a:rPr lang="en-GB" dirty="0" smtClean="0"/>
              <a:t>recycling targets (CCP)</a:t>
            </a:r>
          </a:p>
          <a:p>
            <a:endParaRPr lang="en-GB" dirty="0"/>
          </a:p>
          <a:p>
            <a:r>
              <a:rPr lang="en-GB" dirty="0" smtClean="0"/>
              <a:t>Circular Economy Task Force</a:t>
            </a:r>
          </a:p>
          <a:p>
            <a:endParaRPr lang="en-GB" dirty="0"/>
          </a:p>
        </p:txBody>
      </p:sp>
      <p:sp>
        <p:nvSpPr>
          <p:cNvPr id="3" name="Title 2"/>
          <p:cNvSpPr>
            <a:spLocks noGrp="1"/>
          </p:cNvSpPr>
          <p:nvPr>
            <p:ph type="title"/>
          </p:nvPr>
        </p:nvSpPr>
        <p:spPr/>
        <p:txBody>
          <a:bodyPr>
            <a:noAutofit/>
          </a:bodyPr>
          <a:lstStyle/>
          <a:p>
            <a:r>
              <a:rPr lang="en-GB" sz="3200" dirty="0" smtClean="0">
                <a:solidFill>
                  <a:schemeClr val="tx2">
                    <a:lumMod val="90000"/>
                    <a:lumOff val="10000"/>
                  </a:schemeClr>
                </a:solidFill>
              </a:rPr>
              <a:t>Consultancy &amp; Technical Support</a:t>
            </a:r>
            <a:endParaRPr lang="en-GB" sz="3200" dirty="0">
              <a:solidFill>
                <a:schemeClr val="tx2">
                  <a:lumMod val="90000"/>
                  <a:lumOff val="10000"/>
                </a:schemeClr>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20257" y="-2590799"/>
            <a:ext cx="33803509" cy="242220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11210" y="2466975"/>
            <a:ext cx="3475590" cy="2228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9659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563526"/>
            <a:ext cx="8229600" cy="4116158"/>
          </a:xfrm>
        </p:spPr>
        <p:txBody>
          <a:bodyPr/>
          <a:lstStyle/>
          <a:p>
            <a:r>
              <a:rPr lang="en-GB" sz="3200" dirty="0" smtClean="0">
                <a:solidFill>
                  <a:schemeClr val="tx2">
                    <a:lumMod val="90000"/>
                    <a:lumOff val="10000"/>
                  </a:schemeClr>
                </a:solidFill>
              </a:rPr>
              <a:t>Grant Funding Infrastructure</a:t>
            </a:r>
          </a:p>
          <a:p>
            <a:r>
              <a:rPr lang="en-GB" sz="2400" dirty="0" smtClean="0"/>
              <a:t>Accelerating Reprocessing Infrastructure Development (ARID)</a:t>
            </a:r>
          </a:p>
          <a:p>
            <a:pPr marL="342900" indent="-342900">
              <a:buFont typeface="Arial" pitchFamily="34" charset="0"/>
              <a:buChar char="•"/>
            </a:pPr>
            <a:r>
              <a:rPr lang="en-GB" sz="2000" b="0" dirty="0" smtClean="0"/>
              <a:t>£4.2 million grant – 48 SME businesses</a:t>
            </a:r>
          </a:p>
          <a:p>
            <a:pPr marL="342900" indent="-342900">
              <a:buFont typeface="Arial" pitchFamily="34" charset="0"/>
              <a:buChar char="•"/>
            </a:pPr>
            <a:r>
              <a:rPr lang="en-GB" sz="2000" b="0" dirty="0" smtClean="0"/>
              <a:t>107 new jobs</a:t>
            </a:r>
          </a:p>
          <a:p>
            <a:pPr marL="342900" indent="-342900">
              <a:buFont typeface="Arial" pitchFamily="34" charset="0"/>
              <a:buChar char="•"/>
            </a:pPr>
            <a:r>
              <a:rPr lang="en-GB" sz="2000" b="0" dirty="0" smtClean="0"/>
              <a:t>326,220 tonnes waste diverted from landfill</a:t>
            </a:r>
          </a:p>
          <a:p>
            <a:pPr marL="342900" indent="-342900">
              <a:buFont typeface="Arial" pitchFamily="34" charset="0"/>
              <a:buChar char="•"/>
            </a:pPr>
            <a:r>
              <a:rPr lang="en-GB" sz="2000" b="0" dirty="0"/>
              <a:t>64.66 </a:t>
            </a:r>
            <a:r>
              <a:rPr lang="en-GB" sz="2000" b="0" dirty="0" err="1" smtClean="0"/>
              <a:t>ktC</a:t>
            </a:r>
            <a:r>
              <a:rPr lang="en-GB" sz="2000" b="0" dirty="0" smtClean="0"/>
              <a:t> avoided</a:t>
            </a:r>
          </a:p>
          <a:p>
            <a:r>
              <a:rPr lang="en-GB" dirty="0" smtClean="0"/>
              <a:t>Collaborative Change Programme  (CCP)</a:t>
            </a:r>
            <a:endParaRPr lang="en-GB" dirty="0"/>
          </a:p>
        </p:txBody>
      </p:sp>
    </p:spTree>
    <p:extLst>
      <p:ext uri="{BB962C8B-B14F-4D97-AF65-F5344CB8AC3E}">
        <p14:creationId xmlns:p14="http://schemas.microsoft.com/office/powerpoint/2010/main" val="784323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764465" y="422689"/>
            <a:ext cx="4411690" cy="4411690"/>
          </a:xfrm>
          <a:prstGeom prst="ellipse">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Oval 3"/>
          <p:cNvSpPr/>
          <p:nvPr/>
        </p:nvSpPr>
        <p:spPr>
          <a:xfrm>
            <a:off x="3902102" y="359043"/>
            <a:ext cx="4411690" cy="4411690"/>
          </a:xfrm>
          <a:prstGeom prst="ellipse">
            <a:avLst/>
          </a:prstGeom>
          <a:solidFill>
            <a:schemeClr val="accent5">
              <a:alpha val="7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extBox 1"/>
          <p:cNvSpPr txBox="1"/>
          <p:nvPr/>
        </p:nvSpPr>
        <p:spPr>
          <a:xfrm>
            <a:off x="4045784" y="1807684"/>
            <a:ext cx="4124325" cy="1200329"/>
          </a:xfrm>
          <a:prstGeom prst="rect">
            <a:avLst/>
          </a:prstGeom>
          <a:noFill/>
        </p:spPr>
        <p:txBody>
          <a:bodyPr wrap="square" rtlCol="0">
            <a:spAutoFit/>
          </a:bodyPr>
          <a:lstStyle/>
          <a:p>
            <a:r>
              <a:rPr lang="en-GB" b="1" dirty="0" smtClean="0">
                <a:solidFill>
                  <a:schemeClr val="tx1">
                    <a:lumMod val="75000"/>
                  </a:schemeClr>
                </a:solidFill>
              </a:rPr>
              <a:t>Wales and the Circular Economy - Ellen MacArthur Foundation report £2.1 billion material cost savings </a:t>
            </a:r>
            <a:endParaRPr lang="en-GB" b="1" dirty="0">
              <a:solidFill>
                <a:schemeClr val="tx1">
                  <a:lumMod val="75000"/>
                </a:schemeClr>
              </a:solidFill>
            </a:endParaRPr>
          </a:p>
        </p:txBody>
      </p:sp>
      <p:sp>
        <p:nvSpPr>
          <p:cNvPr id="5" name="TextBox 4"/>
          <p:cNvSpPr txBox="1"/>
          <p:nvPr/>
        </p:nvSpPr>
        <p:spPr>
          <a:xfrm>
            <a:off x="478465" y="422689"/>
            <a:ext cx="2339163" cy="1384995"/>
          </a:xfrm>
          <a:prstGeom prst="rect">
            <a:avLst/>
          </a:prstGeom>
          <a:noFill/>
        </p:spPr>
        <p:txBody>
          <a:bodyPr wrap="square" rtlCol="0">
            <a:spAutoFit/>
          </a:bodyPr>
          <a:lstStyle/>
          <a:p>
            <a:r>
              <a:rPr lang="en-GB" sz="2800" b="1" dirty="0" smtClean="0"/>
              <a:t>Circular Economy and Wales</a:t>
            </a:r>
            <a:endParaRPr lang="en-GB" sz="2800" b="1" dirty="0"/>
          </a:p>
        </p:txBody>
      </p:sp>
    </p:spTree>
    <p:extLst>
      <p:ext uri="{BB962C8B-B14F-4D97-AF65-F5344CB8AC3E}">
        <p14:creationId xmlns:p14="http://schemas.microsoft.com/office/powerpoint/2010/main" val="3856987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3767"/>
            <a:ext cx="8229600" cy="3690856"/>
          </a:xfrm>
        </p:spPr>
        <p:txBody>
          <a:bodyPr/>
          <a:lstStyle/>
          <a:p>
            <a:endParaRPr lang="en-GB" dirty="0" smtClean="0"/>
          </a:p>
          <a:p>
            <a:r>
              <a:rPr lang="en-GB" dirty="0"/>
              <a:t>Constitutional commitment to Sustainable Development</a:t>
            </a:r>
          </a:p>
          <a:p>
            <a:endParaRPr lang="en-GB" dirty="0"/>
          </a:p>
          <a:p>
            <a:r>
              <a:rPr lang="en-GB" dirty="0"/>
              <a:t>Towards Zero Waste – One Planet Living</a:t>
            </a:r>
          </a:p>
          <a:p>
            <a:endParaRPr lang="en-GB" dirty="0"/>
          </a:p>
          <a:p>
            <a:endParaRPr lang="en-GB" dirty="0"/>
          </a:p>
        </p:txBody>
      </p:sp>
      <p:sp>
        <p:nvSpPr>
          <p:cNvPr id="3" name="Title 2"/>
          <p:cNvSpPr>
            <a:spLocks noGrp="1"/>
          </p:cNvSpPr>
          <p:nvPr>
            <p:ph type="title"/>
          </p:nvPr>
        </p:nvSpPr>
        <p:spPr>
          <a:xfrm>
            <a:off x="457200" y="286437"/>
            <a:ext cx="6427018" cy="617330"/>
          </a:xfrm>
        </p:spPr>
        <p:txBody>
          <a:bodyPr>
            <a:normAutofit/>
          </a:bodyPr>
          <a:lstStyle/>
          <a:p>
            <a:r>
              <a:rPr lang="en-GB" sz="3200" dirty="0" smtClean="0">
                <a:solidFill>
                  <a:schemeClr val="tx2">
                    <a:lumMod val="90000"/>
                    <a:lumOff val="10000"/>
                  </a:schemeClr>
                </a:solidFill>
              </a:rPr>
              <a:t>Political Leadership</a:t>
            </a:r>
            <a:endParaRPr lang="en-GB" sz="3200" dirty="0">
              <a:solidFill>
                <a:schemeClr val="tx2">
                  <a:lumMod val="90000"/>
                  <a:lumOff val="1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020975"/>
            <a:ext cx="1368425"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1525" y="3113123"/>
            <a:ext cx="1304925" cy="127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1525" y="3057561"/>
            <a:ext cx="1304925" cy="127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8"/>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78025" y="3057561"/>
            <a:ext cx="1368425"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6603" y="3039176"/>
            <a:ext cx="1365250" cy="1390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36765" y="3150301"/>
            <a:ext cx="1304925" cy="127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41524" y="3113122"/>
            <a:ext cx="1304925" cy="127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8553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781050"/>
            <a:ext cx="8229600" cy="3813573"/>
          </a:xfrm>
        </p:spPr>
        <p:txBody>
          <a:bodyPr/>
          <a:lstStyle/>
          <a:p>
            <a:endParaRPr lang="en-GB" dirty="0"/>
          </a:p>
          <a:p>
            <a:r>
              <a:rPr lang="en-GB" dirty="0" smtClean="0"/>
              <a:t>Well Being of Future Generations Act</a:t>
            </a:r>
          </a:p>
          <a:p>
            <a:endParaRPr lang="en-GB" dirty="0"/>
          </a:p>
          <a:p>
            <a:r>
              <a:rPr lang="en-GB" dirty="0" smtClean="0"/>
              <a:t>Duty for all public sector bodies to </a:t>
            </a:r>
          </a:p>
          <a:p>
            <a:r>
              <a:rPr lang="en-GB" dirty="0" smtClean="0"/>
              <a:t>respond and report action</a:t>
            </a:r>
          </a:p>
          <a:p>
            <a:endParaRPr lang="en-GB" dirty="0"/>
          </a:p>
          <a:p>
            <a:r>
              <a:rPr lang="en-GB" dirty="0" smtClean="0"/>
              <a:t>Power and impact of public sector </a:t>
            </a:r>
          </a:p>
          <a:p>
            <a:r>
              <a:rPr lang="en-GB" dirty="0" smtClean="0"/>
              <a:t>very significant!</a:t>
            </a:r>
          </a:p>
          <a:p>
            <a:endParaRPr lang="en-GB" dirty="0"/>
          </a:p>
          <a:p>
            <a:endParaRPr lang="en-GB" dirty="0"/>
          </a:p>
          <a:p>
            <a:endParaRPr lang="en-GB" dirty="0"/>
          </a:p>
        </p:txBody>
      </p:sp>
      <p:sp>
        <p:nvSpPr>
          <p:cNvPr id="3" name="Title 2"/>
          <p:cNvSpPr>
            <a:spLocks noGrp="1"/>
          </p:cNvSpPr>
          <p:nvPr>
            <p:ph type="title"/>
          </p:nvPr>
        </p:nvSpPr>
        <p:spPr>
          <a:xfrm>
            <a:off x="457200" y="286437"/>
            <a:ext cx="6427018" cy="394047"/>
          </a:xfrm>
        </p:spPr>
        <p:txBody>
          <a:bodyPr/>
          <a:lstStyle/>
          <a:p>
            <a:r>
              <a:rPr lang="en-GB" dirty="0" smtClean="0"/>
              <a:t>Legislation - Drivers for Wales</a:t>
            </a:r>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7125" y="1057275"/>
            <a:ext cx="3749675" cy="3762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6128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b="0" dirty="0"/>
              <a:t>A nation which, when doing anything to improve the economic, social, environmental and cultural well-being of Wales, takes account of whether doing such a thing may make a positive contribution to global well-being.</a:t>
            </a:r>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A Globally Responsible Wales </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1888759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12. Capacity </a:t>
            </a:r>
            <a:r>
              <a:rPr lang="en-GB" dirty="0"/>
              <a:t>(in MW) of renewable energy equipment installed. </a:t>
            </a:r>
          </a:p>
          <a:p>
            <a:r>
              <a:rPr lang="en-GB" dirty="0"/>
              <a:t>13. Concentration of carbon and organic matter in soil.  </a:t>
            </a:r>
          </a:p>
          <a:p>
            <a:r>
              <a:rPr lang="en-GB" dirty="0"/>
              <a:t>14. The Ecological Footprint of Wales. </a:t>
            </a:r>
          </a:p>
          <a:p>
            <a:r>
              <a:rPr lang="en-GB" dirty="0" smtClean="0"/>
              <a:t>15</a:t>
            </a:r>
            <a:r>
              <a:rPr lang="en-GB" dirty="0"/>
              <a:t>. Amount of waste generated that is not recycled, per person. </a:t>
            </a:r>
            <a:endParaRPr lang="en-GB" dirty="0" smtClean="0"/>
          </a:p>
          <a:p>
            <a:r>
              <a:rPr lang="en-GB" dirty="0" smtClean="0"/>
              <a:t>41. Emissions </a:t>
            </a:r>
            <a:r>
              <a:rPr lang="en-GB" dirty="0"/>
              <a:t>of greenhouse gases within Wales.  </a:t>
            </a:r>
          </a:p>
          <a:p>
            <a:r>
              <a:rPr lang="en-GB" dirty="0"/>
              <a:t>42. Emissions of greenhouse  gases attributed to the consumption of global goods and services in Wales.  </a:t>
            </a:r>
          </a:p>
          <a:p>
            <a:endParaRPr lang="en-GB" dirty="0"/>
          </a:p>
        </p:txBody>
      </p:sp>
      <p:sp>
        <p:nvSpPr>
          <p:cNvPr id="3" name="Title 2"/>
          <p:cNvSpPr>
            <a:spLocks noGrp="1"/>
          </p:cNvSpPr>
          <p:nvPr>
            <p:ph type="title"/>
          </p:nvPr>
        </p:nvSpPr>
        <p:spPr/>
        <p:txBody>
          <a:bodyPr/>
          <a:lstStyle/>
          <a:p>
            <a:r>
              <a:rPr lang="en-GB" dirty="0" smtClean="0"/>
              <a:t>46 Indicators</a:t>
            </a:r>
            <a:endParaRPr lang="en-GB" dirty="0"/>
          </a:p>
        </p:txBody>
      </p:sp>
    </p:spTree>
    <p:extLst>
      <p:ext uri="{BB962C8B-B14F-4D97-AF65-F5344CB8AC3E}">
        <p14:creationId xmlns:p14="http://schemas.microsoft.com/office/powerpoint/2010/main" val="2725722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541721"/>
            <a:ext cx="8229600" cy="3052902"/>
          </a:xfrm>
        </p:spPr>
        <p:txBody>
          <a:bodyPr/>
          <a:lstStyle/>
          <a:p>
            <a:pPr marL="285750" indent="-285750">
              <a:buFont typeface="Arial" pitchFamily="34" charset="0"/>
              <a:buChar char="•"/>
            </a:pPr>
            <a:r>
              <a:rPr lang="en-GB" b="0" dirty="0" smtClean="0"/>
              <a:t>Segregation </a:t>
            </a:r>
            <a:r>
              <a:rPr lang="en-GB" b="0" dirty="0"/>
              <a:t>of all business &amp; </a:t>
            </a:r>
            <a:r>
              <a:rPr lang="en-GB" b="0" dirty="0" smtClean="0"/>
              <a:t>commercial </a:t>
            </a:r>
            <a:r>
              <a:rPr lang="en-GB" b="0" dirty="0"/>
              <a:t>waste at </a:t>
            </a:r>
            <a:r>
              <a:rPr lang="en-GB" b="0" dirty="0" smtClean="0"/>
              <a:t>source – minimum paper, card, plastic, glass + wood</a:t>
            </a:r>
            <a:endParaRPr lang="en-GB" b="0" dirty="0"/>
          </a:p>
          <a:p>
            <a:pPr marL="285750" indent="-285750">
              <a:buFont typeface="Arial" pitchFamily="34" charset="0"/>
              <a:buChar char="•"/>
            </a:pPr>
            <a:r>
              <a:rPr lang="en-GB" b="0" dirty="0"/>
              <a:t>Ban on food waste to sewer</a:t>
            </a:r>
          </a:p>
          <a:p>
            <a:pPr marL="285750" indent="-285750">
              <a:buFont typeface="Arial" pitchFamily="34" charset="0"/>
              <a:buChar char="•"/>
            </a:pPr>
            <a:r>
              <a:rPr lang="en-GB" b="0" dirty="0"/>
              <a:t>Potential landfill </a:t>
            </a:r>
            <a:r>
              <a:rPr lang="en-GB" b="0" dirty="0" smtClean="0"/>
              <a:t>bans – </a:t>
            </a:r>
            <a:r>
              <a:rPr lang="en-GB" b="0" dirty="0" err="1" smtClean="0"/>
              <a:t>recyclates</a:t>
            </a:r>
            <a:endParaRPr lang="en-GB" b="0" dirty="0" smtClean="0"/>
          </a:p>
          <a:p>
            <a:pPr marL="285750" indent="-285750">
              <a:buFont typeface="Arial" pitchFamily="34" charset="0"/>
              <a:buChar char="•"/>
            </a:pPr>
            <a:r>
              <a:rPr lang="en-GB" dirty="0" smtClean="0"/>
              <a:t>And potentially</a:t>
            </a:r>
          </a:p>
          <a:p>
            <a:pPr marL="285750" lvl="1" indent="-285750">
              <a:buFont typeface="Arial" pitchFamily="34" charset="0"/>
              <a:buChar char="•"/>
            </a:pPr>
            <a:r>
              <a:rPr lang="en-GB" dirty="0" smtClean="0"/>
              <a:t>Circular Economy Strategy</a:t>
            </a:r>
          </a:p>
          <a:p>
            <a:pPr marL="555625" lvl="2" indent="-285750">
              <a:buFont typeface="Arial" pitchFamily="34" charset="0"/>
              <a:buChar char="•"/>
            </a:pPr>
            <a:r>
              <a:rPr lang="en-GB" dirty="0" smtClean="0"/>
              <a:t>Extended Producer Responsibility, tax incentives, Packaging Recovery</a:t>
            </a:r>
            <a:endParaRPr lang="en-GB" dirty="0"/>
          </a:p>
          <a:p>
            <a:endParaRPr lang="en-GB" dirty="0"/>
          </a:p>
        </p:txBody>
      </p:sp>
      <p:sp>
        <p:nvSpPr>
          <p:cNvPr id="3" name="Title 2"/>
          <p:cNvSpPr>
            <a:spLocks noGrp="1"/>
          </p:cNvSpPr>
          <p:nvPr>
            <p:ph type="title"/>
          </p:nvPr>
        </p:nvSpPr>
        <p:spPr/>
        <p:txBody>
          <a:bodyPr>
            <a:normAutofit fontScale="90000"/>
          </a:bodyPr>
          <a:lstStyle/>
          <a:p>
            <a:r>
              <a:rPr lang="en-GB" sz="3200" dirty="0">
                <a:solidFill>
                  <a:schemeClr val="tx2">
                    <a:lumMod val="90000"/>
                    <a:lumOff val="10000"/>
                  </a:schemeClr>
                </a:solidFill>
              </a:rPr>
              <a:t>Environment (Wales) Act – part 4 Waste</a:t>
            </a:r>
            <a:r>
              <a:rPr lang="en-GB" dirty="0"/>
              <a:t/>
            </a:r>
            <a:br>
              <a:rPr lang="en-GB" dirty="0"/>
            </a:br>
            <a:r>
              <a:rPr lang="en-GB" dirty="0" smtClean="0"/>
              <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1615223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56930"/>
            <a:ext cx="8229600" cy="3637693"/>
          </a:xfrm>
        </p:spPr>
        <p:txBody>
          <a:bodyPr/>
          <a:lstStyle/>
          <a:p>
            <a:r>
              <a:rPr lang="en-GB" dirty="0" smtClean="0"/>
              <a:t>Reducing waste generated</a:t>
            </a:r>
          </a:p>
          <a:p>
            <a:r>
              <a:rPr lang="en-GB" dirty="0" smtClean="0"/>
              <a:t>Reusing/ remanufacturing as much as possible</a:t>
            </a:r>
          </a:p>
          <a:p>
            <a:r>
              <a:rPr lang="en-GB" dirty="0" smtClean="0"/>
              <a:t>Recycling </a:t>
            </a:r>
          </a:p>
          <a:p>
            <a:r>
              <a:rPr lang="en-GB" dirty="0"/>
              <a:t>	</a:t>
            </a:r>
            <a:r>
              <a:rPr lang="en-GB" dirty="0" smtClean="0"/>
              <a:t>collecting more – collecting better</a:t>
            </a:r>
          </a:p>
          <a:p>
            <a:r>
              <a:rPr lang="en-GB" dirty="0"/>
              <a:t>	</a:t>
            </a:r>
            <a:r>
              <a:rPr lang="en-GB" dirty="0" smtClean="0"/>
              <a:t>generating quality </a:t>
            </a:r>
            <a:r>
              <a:rPr lang="en-GB" dirty="0" err="1" smtClean="0"/>
              <a:t>recyclates</a:t>
            </a:r>
            <a:endParaRPr lang="en-GB" dirty="0" smtClean="0"/>
          </a:p>
          <a:p>
            <a:r>
              <a:rPr lang="en-GB" dirty="0"/>
              <a:t>	</a:t>
            </a:r>
            <a:r>
              <a:rPr lang="en-GB" dirty="0" smtClean="0"/>
              <a:t>treatment closer to point of generation – reducing exports</a:t>
            </a:r>
          </a:p>
          <a:p>
            <a:r>
              <a:rPr lang="en-GB" dirty="0"/>
              <a:t>	</a:t>
            </a:r>
            <a:r>
              <a:rPr lang="en-GB" dirty="0" smtClean="0"/>
              <a:t>reprocessing to meet manufacturing needs</a:t>
            </a:r>
          </a:p>
          <a:p>
            <a:r>
              <a:rPr lang="en-GB" dirty="0"/>
              <a:t>	</a:t>
            </a:r>
            <a:r>
              <a:rPr lang="en-GB" dirty="0" smtClean="0"/>
              <a:t>driving markets across supply chain</a:t>
            </a:r>
            <a:endParaRPr lang="en-GB" dirty="0"/>
          </a:p>
        </p:txBody>
      </p:sp>
      <p:sp>
        <p:nvSpPr>
          <p:cNvPr id="3" name="Title 2"/>
          <p:cNvSpPr>
            <a:spLocks noGrp="1"/>
          </p:cNvSpPr>
          <p:nvPr>
            <p:ph type="title"/>
          </p:nvPr>
        </p:nvSpPr>
        <p:spPr>
          <a:xfrm>
            <a:off x="457200" y="286437"/>
            <a:ext cx="6427018" cy="489740"/>
          </a:xfrm>
        </p:spPr>
        <p:txBody>
          <a:bodyPr>
            <a:normAutofit/>
          </a:bodyPr>
          <a:lstStyle/>
          <a:p>
            <a:r>
              <a:rPr lang="en-GB" sz="3200" dirty="0" smtClean="0">
                <a:solidFill>
                  <a:schemeClr val="tx2">
                    <a:lumMod val="90000"/>
                    <a:lumOff val="10000"/>
                  </a:schemeClr>
                </a:solidFill>
              </a:rPr>
              <a:t>Challenges</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2382995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3687"/>
            <a:ext cx="8229600" cy="3450936"/>
          </a:xfrm>
        </p:spPr>
        <p:txBody>
          <a:bodyPr/>
          <a:lstStyle/>
          <a:p>
            <a:r>
              <a:rPr lang="en-GB" dirty="0" smtClean="0">
                <a:hlinkClick r:id="rId2"/>
              </a:rPr>
              <a:t>https://www.youtube.com/watch?v=Nl5UWEgr15I&amp;t=218s</a:t>
            </a:r>
            <a:endParaRPr lang="en-GB" dirty="0" smtClean="0"/>
          </a:p>
          <a:p>
            <a:endParaRPr lang="en-GB" dirty="0"/>
          </a:p>
        </p:txBody>
      </p:sp>
      <p:sp>
        <p:nvSpPr>
          <p:cNvPr id="3" name="Title 2"/>
          <p:cNvSpPr>
            <a:spLocks noGrp="1"/>
          </p:cNvSpPr>
          <p:nvPr>
            <p:ph type="title"/>
          </p:nvPr>
        </p:nvSpPr>
        <p:spPr/>
        <p:txBody>
          <a:bodyPr/>
          <a:lstStyle/>
          <a:p>
            <a:r>
              <a:rPr lang="en-GB" dirty="0" smtClean="0"/>
              <a:t>A short film to get us thinking about recycling and markets</a:t>
            </a:r>
            <a:endParaRPr lang="en-GB" dirty="0"/>
          </a:p>
        </p:txBody>
      </p:sp>
    </p:spTree>
    <p:extLst>
      <p:ext uri="{BB962C8B-B14F-4D97-AF65-F5344CB8AC3E}">
        <p14:creationId xmlns:p14="http://schemas.microsoft.com/office/powerpoint/2010/main" val="2306806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57250"/>
            <a:ext cx="8229600" cy="3737373"/>
          </a:xfrm>
        </p:spPr>
        <p:txBody>
          <a:bodyPr>
            <a:noAutofit/>
          </a:bodyPr>
          <a:lstStyle/>
          <a:p>
            <a:pPr marL="457200" indent="-457200">
              <a:buFont typeface="Arial" pitchFamily="34" charset="0"/>
              <a:buChar char="•"/>
            </a:pPr>
            <a:r>
              <a:rPr lang="en-GB" sz="2800" b="0" dirty="0" smtClean="0"/>
              <a:t>Demand led - clear markets identified for materials</a:t>
            </a:r>
          </a:p>
          <a:p>
            <a:pPr marL="457200" indent="-457200">
              <a:buFont typeface="Arial" pitchFamily="34" charset="0"/>
              <a:buChar char="•"/>
            </a:pPr>
            <a:r>
              <a:rPr lang="en-GB" sz="2800" b="0" dirty="0" smtClean="0"/>
              <a:t>Collections were intended to satisfy market demand</a:t>
            </a:r>
          </a:p>
          <a:p>
            <a:pPr marL="457200" indent="-457200">
              <a:buFont typeface="Arial" pitchFamily="34" charset="0"/>
              <a:buChar char="•"/>
            </a:pPr>
            <a:r>
              <a:rPr lang="en-GB" sz="2800" b="0" dirty="0" smtClean="0"/>
              <a:t>Fixed price for materials (government controlled)</a:t>
            </a:r>
          </a:p>
          <a:p>
            <a:pPr marL="457200" indent="-457200">
              <a:buFont typeface="Arial" pitchFamily="34" charset="0"/>
              <a:buChar char="•"/>
            </a:pPr>
            <a:r>
              <a:rPr lang="en-GB" sz="2800" b="0" dirty="0" smtClean="0"/>
              <a:t>Materials not to be collected until reprocessing was locally available</a:t>
            </a:r>
            <a:endParaRPr lang="en-GB" sz="2800" b="0" dirty="0"/>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Key aspects</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4178211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42975"/>
            <a:ext cx="8229600" cy="3651648"/>
          </a:xfrm>
        </p:spPr>
        <p:txBody>
          <a:bodyPr>
            <a:normAutofit fontScale="85000" lnSpcReduction="20000"/>
          </a:bodyPr>
          <a:lstStyle/>
          <a:p>
            <a:r>
              <a:rPr lang="en-GB" sz="2800" dirty="0" smtClean="0"/>
              <a:t>Drivers</a:t>
            </a:r>
          </a:p>
          <a:p>
            <a:r>
              <a:rPr lang="en-GB" sz="2400" b="0" dirty="0" smtClean="0"/>
              <a:t>Environmental impacts </a:t>
            </a:r>
          </a:p>
          <a:p>
            <a:r>
              <a:rPr lang="en-GB" sz="2400" b="0" dirty="0"/>
              <a:t>	</a:t>
            </a:r>
            <a:r>
              <a:rPr lang="en-GB" sz="2400" b="0" dirty="0" smtClean="0"/>
              <a:t>CO2 emissions</a:t>
            </a:r>
            <a:r>
              <a:rPr lang="en-GB" sz="2400" b="0" dirty="0"/>
              <a:t>	</a:t>
            </a:r>
            <a:r>
              <a:rPr lang="en-GB" sz="2400" b="0" dirty="0" smtClean="0"/>
              <a:t>(methane)</a:t>
            </a:r>
          </a:p>
          <a:p>
            <a:r>
              <a:rPr lang="en-GB" sz="2400" b="0" dirty="0"/>
              <a:t>	</a:t>
            </a:r>
            <a:r>
              <a:rPr lang="en-GB" sz="2400" b="0" dirty="0" smtClean="0"/>
              <a:t>pollution of water courses</a:t>
            </a:r>
          </a:p>
          <a:p>
            <a:r>
              <a:rPr lang="en-GB" sz="2400" b="0" dirty="0"/>
              <a:t>	</a:t>
            </a:r>
            <a:r>
              <a:rPr lang="en-GB" sz="2400" b="0" dirty="0" smtClean="0"/>
              <a:t>lack of ‘holes in the ground’</a:t>
            </a:r>
          </a:p>
          <a:p>
            <a:r>
              <a:rPr lang="en-GB" sz="2400" b="0" dirty="0" smtClean="0"/>
              <a:t>Population growth &amp; rise of the middle classes</a:t>
            </a:r>
          </a:p>
          <a:p>
            <a:r>
              <a:rPr lang="en-GB" sz="2400" b="0" dirty="0" smtClean="0"/>
              <a:t>Huge growth in demand for raw materials</a:t>
            </a:r>
          </a:p>
          <a:p>
            <a:r>
              <a:rPr lang="en-GB" sz="2400" b="0" dirty="0" smtClean="0"/>
              <a:t>Competition for resources</a:t>
            </a:r>
          </a:p>
          <a:p>
            <a:r>
              <a:rPr lang="en-GB" sz="2400" b="0" dirty="0" smtClean="0"/>
              <a:t>Shortages of materials ?</a:t>
            </a:r>
            <a:endParaRPr lang="en-GB" sz="2400" b="0" dirty="0"/>
          </a:p>
        </p:txBody>
      </p:sp>
      <p:sp>
        <p:nvSpPr>
          <p:cNvPr id="3" name="Title 2"/>
          <p:cNvSpPr>
            <a:spLocks noGrp="1"/>
          </p:cNvSpPr>
          <p:nvPr>
            <p:ph type="title"/>
          </p:nvPr>
        </p:nvSpPr>
        <p:spPr>
          <a:xfrm>
            <a:off x="457200" y="286437"/>
            <a:ext cx="6427018" cy="656538"/>
          </a:xfrm>
        </p:spPr>
        <p:txBody>
          <a:bodyPr>
            <a:normAutofit/>
          </a:bodyPr>
          <a:lstStyle/>
          <a:p>
            <a:r>
              <a:rPr lang="en-GB" sz="3200" dirty="0" smtClean="0">
                <a:solidFill>
                  <a:schemeClr val="tx2">
                    <a:lumMod val="90000"/>
                    <a:lumOff val="10000"/>
                  </a:schemeClr>
                </a:solidFill>
              </a:rPr>
              <a:t>What’s different now?</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3132478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28675"/>
            <a:ext cx="8229600" cy="3765948"/>
          </a:xfrm>
        </p:spPr>
        <p:txBody>
          <a:bodyPr>
            <a:normAutofit lnSpcReduction="10000"/>
          </a:bodyPr>
          <a:lstStyle/>
          <a:p>
            <a:pPr marL="285750" indent="-285750">
              <a:buFont typeface="Arial" pitchFamily="34" charset="0"/>
              <a:buChar char="•"/>
            </a:pPr>
            <a:r>
              <a:rPr lang="en-GB" dirty="0" smtClean="0"/>
              <a:t>Linked to National WRAP Programmes</a:t>
            </a:r>
          </a:p>
          <a:p>
            <a:pPr marL="285750" indent="-285750">
              <a:buFont typeface="Arial" pitchFamily="34" charset="0"/>
              <a:buChar char="•"/>
            </a:pPr>
            <a:r>
              <a:rPr lang="en-GB" dirty="0" smtClean="0"/>
              <a:t>Wales specific activity</a:t>
            </a:r>
          </a:p>
          <a:p>
            <a:pPr marL="285750" indent="-285750">
              <a:buFont typeface="Arial" pitchFamily="34" charset="0"/>
              <a:buChar char="•"/>
            </a:pPr>
            <a:r>
              <a:rPr lang="en-GB" dirty="0" smtClean="0"/>
              <a:t>Engagement with Scotland</a:t>
            </a:r>
          </a:p>
          <a:p>
            <a:pPr marL="285750" indent="-285750">
              <a:buFont typeface="Arial" pitchFamily="34" charset="0"/>
              <a:buChar char="•"/>
            </a:pPr>
            <a:r>
              <a:rPr lang="en-GB" dirty="0" smtClean="0"/>
              <a:t>Close working and collaboration with Welsh orgs</a:t>
            </a:r>
          </a:p>
          <a:p>
            <a:pPr marL="285750" indent="-285750">
              <a:buFont typeface="Arial" pitchFamily="34" charset="0"/>
              <a:buChar char="•"/>
            </a:pPr>
            <a:r>
              <a:rPr lang="en-GB" dirty="0" smtClean="0"/>
              <a:t>Welsh </a:t>
            </a:r>
            <a:r>
              <a:rPr lang="en-GB" dirty="0" err="1" smtClean="0"/>
              <a:t>Gov</a:t>
            </a:r>
            <a:r>
              <a:rPr lang="en-GB" dirty="0" smtClean="0"/>
              <a:t>, Local </a:t>
            </a:r>
            <a:r>
              <a:rPr lang="en-GB" dirty="0" err="1" smtClean="0"/>
              <a:t>Gov</a:t>
            </a:r>
            <a:r>
              <a:rPr lang="en-GB" dirty="0" smtClean="0"/>
              <a:t>, Trade bodies, Business support Orgs,</a:t>
            </a:r>
          </a:p>
          <a:p>
            <a:pPr marL="285750" indent="-285750">
              <a:buFont typeface="Arial" pitchFamily="34" charset="0"/>
              <a:buChar char="•"/>
            </a:pPr>
            <a:r>
              <a:rPr lang="en-GB" dirty="0" smtClean="0"/>
              <a:t>Universities</a:t>
            </a:r>
          </a:p>
          <a:p>
            <a:pPr marL="285750" indent="-285750">
              <a:buFont typeface="Arial" pitchFamily="34" charset="0"/>
              <a:buChar char="•"/>
            </a:pPr>
            <a:r>
              <a:rPr lang="en-GB" dirty="0" smtClean="0"/>
              <a:t>Public Sector</a:t>
            </a:r>
          </a:p>
          <a:p>
            <a:pPr marL="285750" indent="-285750">
              <a:buFont typeface="Arial" pitchFamily="34" charset="0"/>
              <a:buChar char="•"/>
            </a:pPr>
            <a:r>
              <a:rPr lang="en-GB" dirty="0" smtClean="0"/>
              <a:t>But we’re doing better!</a:t>
            </a:r>
          </a:p>
          <a:p>
            <a:pPr marL="285750" indent="-285750">
              <a:buFont typeface="Arial" pitchFamily="34" charset="0"/>
              <a:buChar char="•"/>
            </a:pPr>
            <a:r>
              <a:rPr lang="en-GB" dirty="0" smtClean="0"/>
              <a:t>62% recycling rate no. 3 in Europe</a:t>
            </a:r>
          </a:p>
          <a:p>
            <a:endParaRPr lang="en-GB" dirty="0" smtClean="0"/>
          </a:p>
        </p:txBody>
      </p:sp>
      <p:sp>
        <p:nvSpPr>
          <p:cNvPr id="3" name="Title 2"/>
          <p:cNvSpPr>
            <a:spLocks noGrp="1"/>
          </p:cNvSpPr>
          <p:nvPr>
            <p:ph type="title"/>
          </p:nvPr>
        </p:nvSpPr>
        <p:spPr>
          <a:xfrm>
            <a:off x="457200" y="286437"/>
            <a:ext cx="6427018" cy="542238"/>
          </a:xfrm>
        </p:spPr>
        <p:txBody>
          <a:bodyPr>
            <a:normAutofit/>
          </a:bodyPr>
          <a:lstStyle/>
          <a:p>
            <a:r>
              <a:rPr lang="en-GB" sz="3200" dirty="0" smtClean="0">
                <a:solidFill>
                  <a:schemeClr val="tx2">
                    <a:lumMod val="90000"/>
                    <a:lumOff val="10000"/>
                  </a:schemeClr>
                </a:solidFill>
              </a:rPr>
              <a:t>What are we doing in Wales?</a:t>
            </a:r>
            <a:endParaRPr lang="en-GB" sz="3200" dirty="0">
              <a:solidFill>
                <a:schemeClr val="tx2">
                  <a:lumMod val="90000"/>
                  <a:lumOff val="10000"/>
                </a:schemeClr>
              </a:solidFill>
            </a:endParaRPr>
          </a:p>
        </p:txBody>
      </p:sp>
    </p:spTree>
    <p:extLst>
      <p:ext uri="{BB962C8B-B14F-4D97-AF65-F5344CB8AC3E}">
        <p14:creationId xmlns:p14="http://schemas.microsoft.com/office/powerpoint/2010/main" val="3575429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Food &amp; Drink</a:t>
            </a:r>
          </a:p>
          <a:p>
            <a:pPr marL="342900" indent="-342900">
              <a:buFont typeface="Arial" pitchFamily="34" charset="0"/>
              <a:buChar char="•"/>
            </a:pPr>
            <a:r>
              <a:rPr lang="en-GB" sz="2000" b="0" dirty="0" smtClean="0"/>
              <a:t>Food and drink accounts for 20% of UK’s CO2eq emissions.</a:t>
            </a:r>
          </a:p>
          <a:p>
            <a:pPr marL="342900" indent="-342900">
              <a:buFont typeface="Arial" pitchFamily="34" charset="0"/>
              <a:buChar char="•"/>
            </a:pPr>
            <a:r>
              <a:rPr lang="en-GB" sz="2000" b="0" dirty="0" smtClean="0"/>
              <a:t>The </a:t>
            </a:r>
            <a:r>
              <a:rPr lang="en-GB" sz="2000" b="0" dirty="0"/>
              <a:t>sector produces 10 million tonnes of food waste</a:t>
            </a:r>
            <a:r>
              <a:rPr lang="en-GB" sz="2000" b="0" dirty="0" smtClean="0"/>
              <a:t>.</a:t>
            </a:r>
          </a:p>
          <a:p>
            <a:pPr marL="342900" indent="-342900">
              <a:buFont typeface="Arial" pitchFamily="34" charset="0"/>
              <a:buChar char="•"/>
            </a:pPr>
            <a:r>
              <a:rPr lang="en-GB" sz="2000" b="0" dirty="0"/>
              <a:t>The estimated amount of </a:t>
            </a:r>
            <a:r>
              <a:rPr lang="en-GB" sz="2000" b="0" dirty="0" smtClean="0"/>
              <a:t>Household Food Waste </a:t>
            </a:r>
            <a:r>
              <a:rPr lang="en-GB" sz="2000" b="0" dirty="0"/>
              <a:t>in the UK for 2015 was 7.3 million tonnes</a:t>
            </a:r>
            <a:endParaRPr lang="en-GB" sz="2000" b="0" dirty="0" smtClean="0"/>
          </a:p>
          <a:p>
            <a:endParaRPr lang="en-GB" dirty="0" smtClean="0"/>
          </a:p>
          <a:p>
            <a:r>
              <a:rPr lang="en-GB" dirty="0" err="1" smtClean="0"/>
              <a:t>Henllan</a:t>
            </a:r>
            <a:r>
              <a:rPr lang="en-GB" dirty="0" smtClean="0"/>
              <a:t> Bread Video</a:t>
            </a:r>
          </a:p>
        </p:txBody>
      </p:sp>
      <p:sp>
        <p:nvSpPr>
          <p:cNvPr id="3" name="Title 2"/>
          <p:cNvSpPr>
            <a:spLocks noGrp="1"/>
          </p:cNvSpPr>
          <p:nvPr>
            <p:ph type="title"/>
          </p:nvPr>
        </p:nvSpPr>
        <p:spPr/>
        <p:txBody>
          <a:bodyPr>
            <a:normAutofit/>
          </a:bodyPr>
          <a:lstStyle/>
          <a:p>
            <a:r>
              <a:rPr lang="en-GB" sz="3200" dirty="0" smtClean="0">
                <a:solidFill>
                  <a:schemeClr val="tx2">
                    <a:lumMod val="90000"/>
                    <a:lumOff val="10000"/>
                  </a:schemeClr>
                </a:solidFill>
              </a:rPr>
              <a:t>Programmes of activity</a:t>
            </a:r>
            <a:endParaRPr lang="en-GB" sz="3200" dirty="0">
              <a:solidFill>
                <a:schemeClr val="tx2">
                  <a:lumMod val="90000"/>
                  <a:lumOff val="10000"/>
                </a:schemeClr>
              </a:solidFill>
            </a:endParaRPr>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5018567" y="3009014"/>
            <a:ext cx="3148986" cy="2030819"/>
          </a:xfrm>
          <a:prstGeom prst="rect">
            <a:avLst/>
          </a:prstGeom>
          <a:noFill/>
          <a:ln>
            <a:noFill/>
          </a:ln>
        </p:spPr>
      </p:pic>
    </p:spTree>
    <p:extLst>
      <p:ext uri="{BB962C8B-B14F-4D97-AF65-F5344CB8AC3E}">
        <p14:creationId xmlns:p14="http://schemas.microsoft.com/office/powerpoint/2010/main" val="3029273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457200"/>
            <a:ext cx="8229600" cy="4137423"/>
          </a:xfrm>
        </p:spPr>
        <p:txBody>
          <a:bodyPr>
            <a:normAutofit lnSpcReduction="10000"/>
          </a:bodyPr>
          <a:lstStyle/>
          <a:p>
            <a:r>
              <a:rPr lang="en-GB" sz="3200" dirty="0">
                <a:solidFill>
                  <a:schemeClr val="tx2">
                    <a:lumMod val="90000"/>
                    <a:lumOff val="10000"/>
                  </a:schemeClr>
                </a:solidFill>
              </a:rPr>
              <a:t>Products &amp; </a:t>
            </a:r>
            <a:r>
              <a:rPr lang="en-GB" sz="3200" dirty="0" smtClean="0">
                <a:solidFill>
                  <a:schemeClr val="tx2">
                    <a:lumMod val="90000"/>
                    <a:lumOff val="10000"/>
                  </a:schemeClr>
                </a:solidFill>
              </a:rPr>
              <a:t>Services</a:t>
            </a:r>
          </a:p>
          <a:p>
            <a:r>
              <a:rPr lang="en-GB" sz="3200" dirty="0" smtClean="0">
                <a:solidFill>
                  <a:schemeClr val="tx2">
                    <a:lumMod val="90000"/>
                    <a:lumOff val="10000"/>
                  </a:schemeClr>
                </a:solidFill>
              </a:rPr>
              <a:t>SCAP</a:t>
            </a:r>
          </a:p>
          <a:p>
            <a:r>
              <a:rPr lang="en-GB" sz="2000" dirty="0" smtClean="0">
                <a:solidFill>
                  <a:schemeClr val="tx2">
                    <a:lumMod val="90000"/>
                    <a:lumOff val="10000"/>
                  </a:schemeClr>
                </a:solidFill>
              </a:rPr>
              <a:t>Partnerships </a:t>
            </a:r>
          </a:p>
          <a:p>
            <a:r>
              <a:rPr lang="en-GB" sz="2000" dirty="0" smtClean="0">
                <a:solidFill>
                  <a:schemeClr val="tx2">
                    <a:lumMod val="90000"/>
                    <a:lumOff val="10000"/>
                  </a:schemeClr>
                </a:solidFill>
              </a:rPr>
              <a:t>Workshops</a:t>
            </a:r>
          </a:p>
          <a:p>
            <a:r>
              <a:rPr lang="en-GB" sz="2000" dirty="0" smtClean="0">
                <a:solidFill>
                  <a:schemeClr val="tx2">
                    <a:lumMod val="90000"/>
                    <a:lumOff val="10000"/>
                  </a:schemeClr>
                </a:solidFill>
              </a:rPr>
              <a:t>Master crafters</a:t>
            </a:r>
          </a:p>
          <a:p>
            <a:r>
              <a:rPr lang="en-GB" sz="3200" dirty="0" smtClean="0">
                <a:solidFill>
                  <a:schemeClr val="tx2">
                    <a:lumMod val="90000"/>
                    <a:lumOff val="10000"/>
                  </a:schemeClr>
                </a:solidFill>
              </a:rPr>
              <a:t>ESAP</a:t>
            </a:r>
          </a:p>
          <a:p>
            <a:r>
              <a:rPr lang="en-GB" sz="2000" dirty="0" smtClean="0">
                <a:solidFill>
                  <a:schemeClr val="tx2">
                    <a:lumMod val="90000"/>
                    <a:lumOff val="10000"/>
                  </a:schemeClr>
                </a:solidFill>
              </a:rPr>
              <a:t>Product durability, longevity, </a:t>
            </a:r>
            <a:r>
              <a:rPr lang="en-GB" sz="2000" dirty="0" err="1" smtClean="0">
                <a:solidFill>
                  <a:schemeClr val="tx2">
                    <a:lumMod val="90000"/>
                    <a:lumOff val="10000"/>
                  </a:schemeClr>
                </a:solidFill>
              </a:rPr>
              <a:t>repairability</a:t>
            </a:r>
            <a:r>
              <a:rPr lang="en-GB" sz="2000" dirty="0" smtClean="0">
                <a:solidFill>
                  <a:schemeClr val="tx2">
                    <a:lumMod val="90000"/>
                    <a:lumOff val="10000"/>
                  </a:schemeClr>
                </a:solidFill>
              </a:rPr>
              <a:t>, material recovery, consumer behaviour, CRM, product sustainability, </a:t>
            </a:r>
            <a:r>
              <a:rPr lang="en-GB" sz="2000" dirty="0" err="1" smtClean="0">
                <a:solidFill>
                  <a:schemeClr val="tx2">
                    <a:lumMod val="90000"/>
                    <a:lumOff val="10000"/>
                  </a:schemeClr>
                </a:solidFill>
              </a:rPr>
              <a:t>EcoDesign</a:t>
            </a:r>
            <a:r>
              <a:rPr lang="en-GB" sz="2000" dirty="0" smtClean="0">
                <a:solidFill>
                  <a:schemeClr val="tx2">
                    <a:lumMod val="90000"/>
                    <a:lumOff val="10000"/>
                  </a:schemeClr>
                </a:solidFill>
              </a:rPr>
              <a:t>, REBUS</a:t>
            </a:r>
            <a:endParaRPr lang="en-GB" sz="2000" dirty="0">
              <a:solidFill>
                <a:schemeClr val="tx2">
                  <a:lumMod val="90000"/>
                  <a:lumOff val="10000"/>
                </a:schemeClr>
              </a:solidFill>
            </a:endParaRPr>
          </a:p>
        </p:txBody>
      </p:sp>
      <p:sp>
        <p:nvSpPr>
          <p:cNvPr id="3" name="Title 2"/>
          <p:cNvSpPr>
            <a:spLocks noGrp="1"/>
          </p:cNvSpPr>
          <p:nvPr>
            <p:ph type="title"/>
          </p:nvPr>
        </p:nvSpPr>
        <p:spPr/>
        <p:txBody>
          <a:bodyPr/>
          <a:lstStyle/>
          <a:p>
            <a:r>
              <a:rPr lang="en-GB" dirty="0"/>
              <a:t/>
            </a:r>
            <a:br>
              <a:rPr lang="en-GB" dirty="0"/>
            </a:br>
            <a:endParaRPr lang="en-GB" dirty="0"/>
          </a:p>
        </p:txBody>
      </p:sp>
      <p:pic>
        <p:nvPicPr>
          <p:cNvPr id="2050" name="Picture 2" descr="C:\Users\susan jay\Desktop\LYC-Homepage-Banner-EN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2028" y="1143687"/>
            <a:ext cx="4739131" cy="147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587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7056" r="17056"/>
          <a:stretch>
            <a:fillRect/>
          </a:stretch>
        </p:blipFill>
        <p:spPr/>
      </p:pic>
      <p:pic>
        <p:nvPicPr>
          <p:cNvPr id="3" name="Picture Placeholder 2"/>
          <p:cNvPicPr>
            <a:picLocks noGrp="1" noChangeAspect="1"/>
          </p:cNvPicPr>
          <p:nvPr>
            <p:ph type="pic" sz="quarter" idx="14"/>
          </p:nvPr>
        </p:nvPicPr>
        <p:blipFill>
          <a:blip r:embed="rId3">
            <a:extLst>
              <a:ext uri="{28A0092B-C50C-407E-A947-70E740481C1C}">
                <a14:useLocalDpi xmlns:a14="http://schemas.microsoft.com/office/drawing/2010/main" val="0"/>
              </a:ext>
            </a:extLst>
          </a:blip>
          <a:srcRect l="16686" r="16686"/>
          <a:stretch>
            <a:fillRect/>
          </a:stretch>
        </p:blipFill>
        <p:spPr/>
      </p:pic>
      <p:pic>
        <p:nvPicPr>
          <p:cNvPr id="11" name="Picture Placeholder 10"/>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l="16686" r="16686"/>
          <a:stretch>
            <a:fillRect/>
          </a:stretch>
        </p:blipFill>
        <p:spPr/>
      </p:pic>
      <p:sp>
        <p:nvSpPr>
          <p:cNvPr id="2" name="TextBox 1"/>
          <p:cNvSpPr txBox="1"/>
          <p:nvPr/>
        </p:nvSpPr>
        <p:spPr>
          <a:xfrm>
            <a:off x="542260" y="552893"/>
            <a:ext cx="2200940" cy="830997"/>
          </a:xfrm>
          <a:prstGeom prst="rect">
            <a:avLst/>
          </a:prstGeom>
          <a:noFill/>
        </p:spPr>
        <p:txBody>
          <a:bodyPr wrap="square" rtlCol="0">
            <a:spAutoFit/>
          </a:bodyPr>
          <a:lstStyle/>
          <a:p>
            <a:r>
              <a:rPr lang="en-GB" sz="2400" dirty="0" smtClean="0">
                <a:solidFill>
                  <a:schemeClr val="tx2">
                    <a:lumMod val="90000"/>
                    <a:lumOff val="10000"/>
                  </a:schemeClr>
                </a:solidFill>
              </a:rPr>
              <a:t>Resource Management</a:t>
            </a:r>
            <a:endParaRPr lang="en-GB" sz="2400" dirty="0">
              <a:solidFill>
                <a:schemeClr val="tx2">
                  <a:lumMod val="90000"/>
                  <a:lumOff val="10000"/>
                </a:schemeClr>
              </a:solidFill>
            </a:endParaRPr>
          </a:p>
        </p:txBody>
      </p:sp>
    </p:spTree>
    <p:extLst>
      <p:ext uri="{BB962C8B-B14F-4D97-AF65-F5344CB8AC3E}">
        <p14:creationId xmlns:p14="http://schemas.microsoft.com/office/powerpoint/2010/main" val="337675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C:\Users\susan jay\</a:t>
            </a:r>
            <a:r>
              <a:rPr lang="en-GB" dirty="0" err="1"/>
              <a:t>Soonr</a:t>
            </a:r>
            <a:r>
              <a:rPr lang="en-GB" dirty="0"/>
              <a:t> Workplace\Conference 2015\Video case </a:t>
            </a:r>
            <a:r>
              <a:rPr lang="en-GB" dirty="0" smtClean="0"/>
              <a:t>studies</a:t>
            </a:r>
          </a:p>
          <a:p>
            <a:endParaRPr lang="en-GB" dirty="0" smtClean="0"/>
          </a:p>
          <a:p>
            <a:endParaRPr lang="en-GB" dirty="0"/>
          </a:p>
          <a:p>
            <a:endParaRPr lang="en-GB" dirty="0" smtClean="0"/>
          </a:p>
          <a:p>
            <a:endParaRPr lang="en-GB" dirty="0"/>
          </a:p>
        </p:txBody>
      </p:sp>
      <p:sp>
        <p:nvSpPr>
          <p:cNvPr id="3" name="Title 2"/>
          <p:cNvSpPr>
            <a:spLocks noGrp="1"/>
          </p:cNvSpPr>
          <p:nvPr>
            <p:ph type="title"/>
          </p:nvPr>
        </p:nvSpPr>
        <p:spPr/>
        <p:txBody>
          <a:bodyPr/>
          <a:lstStyle/>
          <a:p>
            <a:r>
              <a:rPr lang="en-GB" dirty="0" smtClean="0"/>
              <a:t>Conference video – </a:t>
            </a:r>
            <a:r>
              <a:rPr lang="en-GB" smtClean="0"/>
              <a:t>Polymer Extrusions</a:t>
            </a:r>
            <a:endParaRPr lang="en-GB" dirty="0"/>
          </a:p>
        </p:txBody>
      </p:sp>
    </p:spTree>
    <p:extLst>
      <p:ext uri="{BB962C8B-B14F-4D97-AF65-F5344CB8AC3E}">
        <p14:creationId xmlns:p14="http://schemas.microsoft.com/office/powerpoint/2010/main" val="48318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p:cNvPicPr>
            <a:picLocks noGrp="1" noChangeAspect="1"/>
          </p:cNvPicPr>
          <p:nvPr>
            <p:ph type="pic" sz="quarter" idx="12"/>
          </p:nvPr>
        </p:nvPicPr>
        <p:blipFill>
          <a:blip r:embed="rId2">
            <a:extLst>
              <a:ext uri="{28A0092B-C50C-407E-A947-70E740481C1C}">
                <a14:useLocalDpi xmlns:a14="http://schemas.microsoft.com/office/drawing/2010/main" val="0"/>
              </a:ext>
            </a:extLst>
          </a:blip>
          <a:srcRect l="21875" r="21875"/>
          <a:stretch>
            <a:fillRect/>
          </a:stretch>
        </p:blipFill>
        <p:spPr>
          <a:xfrm>
            <a:off x="4694238" y="1016000"/>
            <a:ext cx="3735387" cy="3735388"/>
          </a:xfrm>
        </p:spPr>
      </p:pic>
      <p:sp>
        <p:nvSpPr>
          <p:cNvPr id="7" name="Text Placeholder 2"/>
          <p:cNvSpPr>
            <a:spLocks noGrp="1"/>
          </p:cNvSpPr>
          <p:nvPr>
            <p:ph type="body" sz="quarter" idx="11"/>
          </p:nvPr>
        </p:nvSpPr>
        <p:spPr>
          <a:xfrm>
            <a:off x="457200" y="1187245"/>
            <a:ext cx="4073525" cy="1114425"/>
          </a:xfrm>
        </p:spPr>
        <p:txBody>
          <a:bodyPr>
            <a:normAutofit fontScale="62500" lnSpcReduction="20000"/>
          </a:bodyPr>
          <a:lstStyle/>
          <a:p>
            <a:pPr algn="l"/>
            <a:r>
              <a:rPr lang="en-US" sz="5200" i="0" dirty="0" smtClean="0">
                <a:solidFill>
                  <a:schemeClr val="tx2">
                    <a:lumMod val="90000"/>
                    <a:lumOff val="10000"/>
                  </a:schemeClr>
                </a:solidFill>
                <a:latin typeface="Open Sans Light"/>
                <a:ea typeface="+mj-ea"/>
                <a:cs typeface="Open Sans Light"/>
              </a:rPr>
              <a:t>Wales Circular Economy Task Force</a:t>
            </a:r>
            <a:r>
              <a:rPr lang="en-US" sz="3600" b="1" i="0" dirty="0">
                <a:solidFill>
                  <a:srgbClr val="EBBB1F"/>
                </a:solidFill>
                <a:latin typeface="Open Sans Light"/>
                <a:ea typeface="+mj-ea"/>
                <a:cs typeface="Open Sans Light"/>
              </a:rPr>
              <a:t/>
            </a:r>
            <a:br>
              <a:rPr lang="en-US" sz="3600" b="1" i="0" dirty="0">
                <a:solidFill>
                  <a:srgbClr val="EBBB1F"/>
                </a:solidFill>
                <a:latin typeface="Open Sans Light"/>
                <a:ea typeface="+mj-ea"/>
                <a:cs typeface="Open Sans Light"/>
              </a:rPr>
            </a:br>
            <a:endParaRPr lang="en-US" i="0" dirty="0"/>
          </a:p>
        </p:txBody>
      </p:sp>
    </p:spTree>
    <p:extLst>
      <p:ext uri="{BB962C8B-B14F-4D97-AF65-F5344CB8AC3E}">
        <p14:creationId xmlns:p14="http://schemas.microsoft.com/office/powerpoint/2010/main" val="2910416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76300"/>
            <a:ext cx="8229600" cy="3718323"/>
          </a:xfrm>
        </p:spPr>
        <p:txBody>
          <a:bodyPr/>
          <a:lstStyle/>
          <a:p>
            <a:r>
              <a:rPr lang="en-GB" dirty="0" smtClean="0"/>
              <a:t>Consultation events </a:t>
            </a:r>
          </a:p>
          <a:p>
            <a:r>
              <a:rPr lang="en-GB" dirty="0" smtClean="0"/>
              <a:t>Identify barriers and opportunities</a:t>
            </a:r>
          </a:p>
          <a:p>
            <a:r>
              <a:rPr lang="en-GB" dirty="0" smtClean="0"/>
              <a:t>Complex and multi facetted challenge</a:t>
            </a:r>
          </a:p>
          <a:p>
            <a:r>
              <a:rPr lang="en-GB" dirty="0"/>
              <a:t> </a:t>
            </a:r>
            <a:r>
              <a:rPr lang="en-GB" dirty="0" smtClean="0"/>
              <a:t> for WG</a:t>
            </a:r>
          </a:p>
          <a:p>
            <a:r>
              <a:rPr lang="en-GB" dirty="0"/>
              <a:t> </a:t>
            </a:r>
            <a:r>
              <a:rPr lang="en-GB" dirty="0" smtClean="0"/>
              <a:t> for industry</a:t>
            </a:r>
          </a:p>
          <a:p>
            <a:r>
              <a:rPr lang="en-GB" dirty="0" smtClean="0"/>
              <a:t>  for UK (and further afield)</a:t>
            </a:r>
          </a:p>
          <a:p>
            <a:r>
              <a:rPr lang="en-GB" dirty="0" smtClean="0"/>
              <a:t> </a:t>
            </a:r>
          </a:p>
          <a:p>
            <a:endParaRPr lang="en-GB" dirty="0"/>
          </a:p>
        </p:txBody>
      </p:sp>
      <p:sp>
        <p:nvSpPr>
          <p:cNvPr id="3" name="Title 2"/>
          <p:cNvSpPr>
            <a:spLocks noGrp="1"/>
          </p:cNvSpPr>
          <p:nvPr>
            <p:ph type="title"/>
          </p:nvPr>
        </p:nvSpPr>
        <p:spPr>
          <a:xfrm>
            <a:off x="457200" y="286437"/>
            <a:ext cx="6427018" cy="589863"/>
          </a:xfrm>
        </p:spPr>
        <p:txBody>
          <a:bodyPr/>
          <a:lstStyle/>
          <a:p>
            <a:r>
              <a:rPr lang="en-GB" dirty="0" smtClean="0">
                <a:solidFill>
                  <a:schemeClr val="tx2">
                    <a:lumMod val="90000"/>
                    <a:lumOff val="10000"/>
                  </a:schemeClr>
                </a:solidFill>
              </a:rPr>
              <a:t>Circular Economy Task Force</a:t>
            </a:r>
            <a:endParaRPr lang="en-GB" dirty="0">
              <a:solidFill>
                <a:schemeClr val="tx2">
                  <a:lumMod val="90000"/>
                  <a:lumOff val="10000"/>
                </a:schemeClr>
              </a:solidFill>
            </a:endParaRPr>
          </a:p>
        </p:txBody>
      </p:sp>
    </p:spTree>
    <p:extLst>
      <p:ext uri="{BB962C8B-B14F-4D97-AF65-F5344CB8AC3E}">
        <p14:creationId xmlns:p14="http://schemas.microsoft.com/office/powerpoint/2010/main" val="167113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828675"/>
            <a:ext cx="8229600" cy="3765948"/>
          </a:xfrm>
        </p:spPr>
        <p:txBody>
          <a:bodyPr>
            <a:normAutofit/>
          </a:bodyPr>
          <a:lstStyle/>
          <a:p>
            <a:r>
              <a:rPr lang="en-GB" dirty="0" smtClean="0"/>
              <a:t>Access to recycled materials</a:t>
            </a:r>
          </a:p>
          <a:p>
            <a:endParaRPr lang="en-GB" dirty="0"/>
          </a:p>
          <a:p>
            <a:r>
              <a:rPr lang="en-GB" dirty="0" smtClean="0"/>
              <a:t>Communication and Collaboration</a:t>
            </a:r>
          </a:p>
          <a:p>
            <a:endParaRPr lang="en-GB" dirty="0"/>
          </a:p>
          <a:p>
            <a:r>
              <a:rPr lang="en-GB" dirty="0" smtClean="0"/>
              <a:t>Fiscal Mechanisms</a:t>
            </a:r>
          </a:p>
          <a:p>
            <a:endParaRPr lang="en-GB" dirty="0"/>
          </a:p>
          <a:p>
            <a:r>
              <a:rPr lang="en-GB" dirty="0" smtClean="0"/>
              <a:t>Infrastructure and Investment</a:t>
            </a:r>
            <a:endParaRPr lang="en-GB" dirty="0"/>
          </a:p>
        </p:txBody>
      </p:sp>
      <p:sp>
        <p:nvSpPr>
          <p:cNvPr id="3" name="Title 2"/>
          <p:cNvSpPr>
            <a:spLocks noGrp="1"/>
          </p:cNvSpPr>
          <p:nvPr>
            <p:ph type="title"/>
          </p:nvPr>
        </p:nvSpPr>
        <p:spPr>
          <a:xfrm>
            <a:off x="457200" y="286437"/>
            <a:ext cx="6427018" cy="542238"/>
          </a:xfrm>
        </p:spPr>
        <p:txBody>
          <a:bodyPr/>
          <a:lstStyle/>
          <a:p>
            <a:r>
              <a:rPr lang="en-GB" dirty="0" smtClean="0">
                <a:solidFill>
                  <a:schemeClr val="tx2">
                    <a:lumMod val="90000"/>
                    <a:lumOff val="10000"/>
                  </a:schemeClr>
                </a:solidFill>
              </a:rPr>
              <a:t>Summary of key challenges</a:t>
            </a:r>
            <a:endParaRPr lang="en-GB" dirty="0">
              <a:solidFill>
                <a:schemeClr val="tx2">
                  <a:lumMod val="90000"/>
                  <a:lumOff val="10000"/>
                </a:schemeClr>
              </a:solidFill>
            </a:endParaRPr>
          </a:p>
        </p:txBody>
      </p:sp>
    </p:spTree>
    <p:extLst>
      <p:ext uri="{BB962C8B-B14F-4D97-AF65-F5344CB8AC3E}">
        <p14:creationId xmlns:p14="http://schemas.microsoft.com/office/powerpoint/2010/main" val="3403263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0" y="977977"/>
            <a:ext cx="9143999" cy="416552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smtClean="0"/>
              <a:t>Delivery partners</a:t>
            </a:r>
            <a:endParaRPr lang="en-US"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5638" y="1461589"/>
            <a:ext cx="1105856" cy="389484"/>
          </a:xfrm>
          <a:prstGeom prst="rect">
            <a:avLst/>
          </a:prstGeom>
        </p:spPr>
      </p:pic>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251659" y="1310882"/>
            <a:ext cx="694274" cy="690898"/>
          </a:xfrm>
          <a:prstGeom prst="rect">
            <a:avLst/>
          </a:prstGeom>
        </p:spPr>
      </p:pic>
      <p:pic>
        <p:nvPicPr>
          <p:cNvPr id="11" name="Picture 10"/>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256097" y="1260511"/>
            <a:ext cx="911095" cy="791641"/>
          </a:xfrm>
          <a:prstGeom prst="rect">
            <a:avLst/>
          </a:prstGeom>
        </p:spPr>
      </p:pic>
      <p:pic>
        <p:nvPicPr>
          <p:cNvPr id="13" name="Picture 12"/>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431830" y="1333278"/>
            <a:ext cx="718036" cy="646106"/>
          </a:xfrm>
          <a:prstGeom prst="rect">
            <a:avLst/>
          </a:prstGeom>
        </p:spPr>
      </p:pic>
      <p:pic>
        <p:nvPicPr>
          <p:cNvPr id="14" name="Picture 1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36602" y="2408882"/>
            <a:ext cx="916496" cy="812930"/>
          </a:xfrm>
          <a:prstGeom prst="rect">
            <a:avLst/>
          </a:prstGeom>
        </p:spPr>
      </p:pic>
      <p:pic>
        <p:nvPicPr>
          <p:cNvPr id="15" name="Picture 14"/>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06133" y="2503486"/>
            <a:ext cx="812791" cy="623721"/>
          </a:xfrm>
          <a:prstGeom prst="rect">
            <a:avLst/>
          </a:prstGeom>
        </p:spPr>
      </p:pic>
      <p:pic>
        <p:nvPicPr>
          <p:cNvPr id="16" name="Picture 15"/>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5005729" y="2526078"/>
            <a:ext cx="1393934" cy="578537"/>
          </a:xfrm>
          <a:prstGeom prst="rect">
            <a:avLst/>
          </a:prstGeom>
        </p:spPr>
      </p:pic>
      <p:pic>
        <p:nvPicPr>
          <p:cNvPr id="17" name="Picture 16"/>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7433067" y="2411934"/>
            <a:ext cx="652223" cy="806824"/>
          </a:xfrm>
          <a:prstGeom prst="rect">
            <a:avLst/>
          </a:prstGeom>
        </p:spPr>
      </p:pic>
      <p:pic>
        <p:nvPicPr>
          <p:cNvPr id="18" name="Picture 17"/>
          <p:cNvPicPr>
            <a:picLocks noChangeAspect="1"/>
          </p:cNvPicPr>
          <p:nvPr/>
        </p:nvPicPr>
        <p:blipFill>
          <a:blip r:embed="rId10" cstate="screen">
            <a:extLst>
              <a:ext uri="{28A0092B-C50C-407E-A947-70E740481C1C}">
                <a14:useLocalDpi xmlns:a14="http://schemas.microsoft.com/office/drawing/2010/main"/>
              </a:ext>
            </a:extLst>
          </a:blip>
          <a:stretch>
            <a:fillRect/>
          </a:stretch>
        </p:blipFill>
        <p:spPr>
          <a:xfrm>
            <a:off x="631274" y="3831786"/>
            <a:ext cx="1514585" cy="382142"/>
          </a:xfrm>
          <a:prstGeom prst="rect">
            <a:avLst/>
          </a:prstGeom>
        </p:spPr>
      </p:pic>
      <p:pic>
        <p:nvPicPr>
          <p:cNvPr id="19" name="Picture 18"/>
          <p:cNvPicPr>
            <a:picLocks noChangeAspect="1"/>
          </p:cNvPicPr>
          <p:nvPr/>
        </p:nvPicPr>
        <p:blipFill>
          <a:blip r:embed="rId11" cstate="screen">
            <a:extLst>
              <a:ext uri="{28A0092B-C50C-407E-A947-70E740481C1C}">
                <a14:useLocalDpi xmlns:a14="http://schemas.microsoft.com/office/drawing/2010/main"/>
              </a:ext>
            </a:extLst>
          </a:blip>
          <a:stretch>
            <a:fillRect/>
          </a:stretch>
        </p:blipFill>
        <p:spPr>
          <a:xfrm>
            <a:off x="3074053" y="3727750"/>
            <a:ext cx="917405" cy="657875"/>
          </a:xfrm>
          <a:prstGeom prst="rect">
            <a:avLst/>
          </a:prstGeom>
        </p:spPr>
      </p:pic>
      <p:pic>
        <p:nvPicPr>
          <p:cNvPr id="20" name="Picture 19"/>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5344994" y="3547826"/>
            <a:ext cx="771524" cy="950062"/>
          </a:xfrm>
          <a:prstGeom prst="rect">
            <a:avLst/>
          </a:prstGeom>
        </p:spPr>
      </p:pic>
      <p:pic>
        <p:nvPicPr>
          <p:cNvPr id="21" name="Picture 20"/>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7528598" y="3660089"/>
            <a:ext cx="550407" cy="725536"/>
          </a:xfrm>
          <a:prstGeom prst="rect">
            <a:avLst/>
          </a:prstGeom>
        </p:spPr>
      </p:pic>
    </p:spTree>
    <p:extLst>
      <p:ext uri="{BB962C8B-B14F-4D97-AF65-F5344CB8AC3E}">
        <p14:creationId xmlns:p14="http://schemas.microsoft.com/office/powerpoint/2010/main" val="396109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500"/>
                                        <p:tgtEl>
                                          <p:spTgt spid="13"/>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par>
                          <p:cTn id="24" fill="hold">
                            <p:stCondLst>
                              <p:cond delay="2500"/>
                            </p:stCondLst>
                            <p:childTnLst>
                              <p:par>
                                <p:cTn id="25" presetID="10" presetClass="entr" presetSubtype="0" fill="hold" nodeType="after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par>
                          <p:cTn id="32" fill="hold">
                            <p:stCondLst>
                              <p:cond delay="3500"/>
                            </p:stCondLst>
                            <p:childTnLst>
                              <p:par>
                                <p:cTn id="33" presetID="10" presetClass="entr" presetSubtype="0" fill="hold" nodeType="after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18"/>
                                        </p:tgtEl>
                                        <p:attrNameLst>
                                          <p:attrName>style.visibility</p:attrName>
                                        </p:attrNameLst>
                                      </p:cBhvr>
                                      <p:to>
                                        <p:strVal val="visible"/>
                                      </p:to>
                                    </p:set>
                                    <p:animEffect transition="in" filter="fade">
                                      <p:cBhvr>
                                        <p:cTn id="39" dur="500"/>
                                        <p:tgtEl>
                                          <p:spTgt spid="18"/>
                                        </p:tgtEl>
                                      </p:cBhvr>
                                    </p:animEffect>
                                  </p:childTnLst>
                                </p:cTn>
                              </p:par>
                            </p:childTnLst>
                          </p:cTn>
                        </p:par>
                        <p:par>
                          <p:cTn id="40" fill="hold">
                            <p:stCondLst>
                              <p:cond delay="4500"/>
                            </p:stCondLst>
                            <p:childTnLst>
                              <p:par>
                                <p:cTn id="41" presetID="10" presetClass="entr" presetSubtype="0" fill="hold" nodeType="after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par>
                          <p:cTn id="44" fill="hold">
                            <p:stCondLst>
                              <p:cond delay="5000"/>
                            </p:stCondLst>
                            <p:childTnLst>
                              <p:par>
                                <p:cTn id="45" presetID="10" presetClass="entr" presetSubtype="0" fill="hold" nodeType="afterEffect">
                                  <p:stCondLst>
                                    <p:cond delay="0"/>
                                  </p:stCondLst>
                                  <p:childTnLst>
                                    <p:set>
                                      <p:cBhvr>
                                        <p:cTn id="46" dur="1" fill="hold">
                                          <p:stCondLst>
                                            <p:cond delay="0"/>
                                          </p:stCondLst>
                                        </p:cTn>
                                        <p:tgtEl>
                                          <p:spTgt spid="20"/>
                                        </p:tgtEl>
                                        <p:attrNameLst>
                                          <p:attrName>style.visibility</p:attrName>
                                        </p:attrNameLst>
                                      </p:cBhvr>
                                      <p:to>
                                        <p:strVal val="visible"/>
                                      </p:to>
                                    </p:set>
                                    <p:animEffect transition="in" filter="fade">
                                      <p:cBhvr>
                                        <p:cTn id="47" dur="500"/>
                                        <p:tgtEl>
                                          <p:spTgt spid="20"/>
                                        </p:tgtEl>
                                      </p:cBhvr>
                                    </p:animEffect>
                                  </p:childTnLst>
                                </p:cTn>
                              </p:par>
                            </p:childTnLst>
                          </p:cTn>
                        </p:par>
                        <p:par>
                          <p:cTn id="48" fill="hold">
                            <p:stCondLst>
                              <p:cond delay="5500"/>
                            </p:stCondLst>
                            <p:childTnLst>
                              <p:par>
                                <p:cTn id="49" presetID="10" presetClass="entr" presetSubtype="0" fill="hold" nodeType="after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977977"/>
            <a:ext cx="9143999" cy="4165523"/>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Title 1"/>
          <p:cNvSpPr>
            <a:spLocks noGrp="1"/>
          </p:cNvSpPr>
          <p:nvPr>
            <p:ph type="title"/>
          </p:nvPr>
        </p:nvSpPr>
        <p:spPr/>
        <p:txBody>
          <a:bodyPr/>
          <a:lstStyle/>
          <a:p>
            <a:r>
              <a:rPr lang="en-US" dirty="0" smtClean="0"/>
              <a:t>Core partners</a:t>
            </a:r>
            <a:endParaRPr lang="en-US" dirty="0"/>
          </a:p>
        </p:txBody>
      </p:sp>
      <p:pic>
        <p:nvPicPr>
          <p:cNvPr id="24" name="Picture 2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75523" y="1592402"/>
            <a:ext cx="1978810" cy="1099524"/>
          </a:xfrm>
          <a:prstGeom prst="rect">
            <a:avLst/>
          </a:prstGeom>
        </p:spPr>
      </p:pic>
      <p:pic>
        <p:nvPicPr>
          <p:cNvPr id="25" name="Picture 2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28103" y="3781622"/>
            <a:ext cx="2709837" cy="483075"/>
          </a:xfrm>
          <a:prstGeom prst="rect">
            <a:avLst/>
          </a:prstGeom>
        </p:spPr>
      </p:pic>
      <p:pic>
        <p:nvPicPr>
          <p:cNvPr id="26" name="Picture 2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891039" y="1592402"/>
            <a:ext cx="2466635" cy="1127884"/>
          </a:xfrm>
          <a:prstGeom prst="rect">
            <a:avLst/>
          </a:prstGeom>
        </p:spPr>
      </p:pic>
      <p:pic>
        <p:nvPicPr>
          <p:cNvPr id="27" name="Picture 2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894139" y="1404875"/>
            <a:ext cx="1057094" cy="1567554"/>
          </a:xfrm>
          <a:prstGeom prst="rect">
            <a:avLst/>
          </a:prstGeom>
        </p:spPr>
      </p:pic>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040735" y="3546384"/>
            <a:ext cx="2233036" cy="882258"/>
          </a:xfrm>
          <a:prstGeom prst="rect">
            <a:avLst/>
          </a:prstGeom>
        </p:spPr>
      </p:pic>
    </p:spTree>
    <p:extLst>
      <p:ext uri="{BB962C8B-B14F-4D97-AF65-F5344CB8AC3E}">
        <p14:creationId xmlns:p14="http://schemas.microsoft.com/office/powerpoint/2010/main" val="2437732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fade">
                                      <p:cBhvr>
                                        <p:cTn id="11" dur="500"/>
                                        <p:tgtEl>
                                          <p:spTgt spid="27"/>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25"/>
                                        </p:tgtEl>
                                        <p:attrNameLst>
                                          <p:attrName>style.visibility</p:attrName>
                                        </p:attrNameLst>
                                      </p:cBhvr>
                                      <p:to>
                                        <p:strVal val="visible"/>
                                      </p:to>
                                    </p:set>
                                    <p:animEffect transition="in" filter="fade">
                                      <p:cBhvr>
                                        <p:cTn id="19" dur="500"/>
                                        <p:tgtEl>
                                          <p:spTgt spid="25"/>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28"/>
                                        </p:tgtEl>
                                        <p:attrNameLst>
                                          <p:attrName>style.visibility</p:attrName>
                                        </p:attrNameLst>
                                      </p:cBhvr>
                                      <p:to>
                                        <p:strVal val="visible"/>
                                      </p:to>
                                    </p:set>
                                    <p:animEffect transition="in" filter="fade">
                                      <p:cBhvr>
                                        <p:cTn id="23"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p:cNvSpPr/>
          <p:nvPr/>
        </p:nvSpPr>
        <p:spPr>
          <a:xfrm>
            <a:off x="2188111" y="422689"/>
            <a:ext cx="4411690" cy="4411690"/>
          </a:xfrm>
          <a:prstGeom prst="ellipse">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Oval 7"/>
          <p:cNvSpPr/>
          <p:nvPr/>
        </p:nvSpPr>
        <p:spPr>
          <a:xfrm>
            <a:off x="2498605" y="422689"/>
            <a:ext cx="4411690" cy="4411690"/>
          </a:xfrm>
          <a:prstGeom prst="ellipse">
            <a:avLst/>
          </a:prstGeom>
          <a:solidFill>
            <a:schemeClr val="accent5">
              <a:alpha val="7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dirty="0" smtClean="0">
                <a:solidFill>
                  <a:schemeClr val="tx1"/>
                </a:solidFill>
              </a:rPr>
              <a:t>Contact us</a:t>
            </a:r>
            <a:endParaRPr lang="en-US" dirty="0">
              <a:solidFill>
                <a:schemeClr val="tx1"/>
              </a:solidFill>
            </a:endParaRPr>
          </a:p>
        </p:txBody>
      </p:sp>
      <p:sp>
        <p:nvSpPr>
          <p:cNvPr id="6" name="TextBox 5"/>
          <p:cNvSpPr txBox="1"/>
          <p:nvPr/>
        </p:nvSpPr>
        <p:spPr>
          <a:xfrm>
            <a:off x="3152417" y="957849"/>
            <a:ext cx="2797484" cy="2985433"/>
          </a:xfrm>
          <a:prstGeom prst="rect">
            <a:avLst/>
          </a:prstGeom>
          <a:noFill/>
        </p:spPr>
        <p:txBody>
          <a:bodyPr wrap="square" rtlCol="0">
            <a:spAutoFit/>
          </a:bodyPr>
          <a:lstStyle/>
          <a:p>
            <a:pPr algn="ctr">
              <a:spcAft>
                <a:spcPts val="1200"/>
              </a:spcAft>
            </a:pPr>
            <a:r>
              <a:rPr lang="en-US" sz="2400" dirty="0" smtClean="0">
                <a:solidFill>
                  <a:schemeClr val="bg1"/>
                </a:solidFill>
                <a:latin typeface="Open Sans Extrabold"/>
                <a:cs typeface="Open Sans Extrabold"/>
              </a:rPr>
              <a:t>WRAP</a:t>
            </a:r>
            <a:endParaRPr lang="en-US" sz="2400" dirty="0">
              <a:solidFill>
                <a:schemeClr val="bg1"/>
              </a:solidFill>
              <a:latin typeface="Open Sans Extrabold"/>
              <a:cs typeface="Open Sans Extrabold"/>
            </a:endParaRPr>
          </a:p>
          <a:p>
            <a:pPr algn="ctr"/>
            <a:r>
              <a:rPr lang="en-US" dirty="0" smtClean="0">
                <a:solidFill>
                  <a:schemeClr val="bg1"/>
                </a:solidFill>
                <a:latin typeface="Open Sans"/>
                <a:cs typeface="Open Sans"/>
              </a:rPr>
              <a:t>Carlyle House</a:t>
            </a:r>
          </a:p>
          <a:p>
            <a:pPr algn="ctr"/>
            <a:r>
              <a:rPr lang="en-US" dirty="0" smtClean="0">
                <a:solidFill>
                  <a:schemeClr val="bg1"/>
                </a:solidFill>
                <a:latin typeface="Open Sans"/>
                <a:cs typeface="Open Sans"/>
              </a:rPr>
              <a:t>5-7 Cathedral Road</a:t>
            </a:r>
          </a:p>
          <a:p>
            <a:pPr algn="ctr"/>
            <a:r>
              <a:rPr lang="en-US" dirty="0" smtClean="0">
                <a:solidFill>
                  <a:schemeClr val="bg1"/>
                </a:solidFill>
                <a:latin typeface="Open Sans"/>
                <a:cs typeface="Open Sans"/>
              </a:rPr>
              <a:t>Cardiff</a:t>
            </a:r>
          </a:p>
          <a:p>
            <a:pPr algn="ctr"/>
            <a:r>
              <a:rPr lang="en-US" dirty="0" smtClean="0">
                <a:solidFill>
                  <a:schemeClr val="bg1"/>
                </a:solidFill>
                <a:latin typeface="Open Sans"/>
                <a:cs typeface="Open Sans"/>
              </a:rPr>
              <a:t>CF11 9HA</a:t>
            </a:r>
          </a:p>
          <a:p>
            <a:pPr algn="ctr"/>
            <a:r>
              <a:rPr lang="en-US" dirty="0" smtClean="0">
                <a:solidFill>
                  <a:schemeClr val="bg1"/>
                </a:solidFill>
                <a:latin typeface="Open Sans"/>
                <a:cs typeface="Open Sans"/>
              </a:rPr>
              <a:t>UK </a:t>
            </a:r>
            <a:endParaRPr lang="en-US" dirty="0">
              <a:solidFill>
                <a:schemeClr val="bg1"/>
              </a:solidFill>
              <a:latin typeface="Open Sans"/>
              <a:cs typeface="Open Sans"/>
            </a:endParaRPr>
          </a:p>
          <a:p>
            <a:pPr algn="ctr">
              <a:spcAft>
                <a:spcPts val="1200"/>
              </a:spcAft>
            </a:pPr>
            <a:r>
              <a:rPr lang="en-US" b="1" dirty="0" smtClean="0">
                <a:solidFill>
                  <a:schemeClr val="bg1"/>
                </a:solidFill>
                <a:latin typeface="Open Sans"/>
                <a:cs typeface="Open Sans"/>
              </a:rPr>
              <a:t>Telephone: </a:t>
            </a:r>
            <a:br>
              <a:rPr lang="en-US" b="1" dirty="0" smtClean="0">
                <a:solidFill>
                  <a:schemeClr val="bg1"/>
                </a:solidFill>
                <a:latin typeface="Open Sans"/>
                <a:cs typeface="Open Sans"/>
              </a:rPr>
            </a:br>
            <a:r>
              <a:rPr lang="en-US" dirty="0">
                <a:solidFill>
                  <a:schemeClr val="bg1"/>
                </a:solidFill>
                <a:latin typeface="Open Sans"/>
                <a:cs typeface="Open Sans"/>
              </a:rPr>
              <a:t>+44 </a:t>
            </a:r>
            <a:r>
              <a:rPr lang="en-US" dirty="0" smtClean="0">
                <a:solidFill>
                  <a:schemeClr val="bg1"/>
                </a:solidFill>
                <a:latin typeface="Open Sans"/>
                <a:cs typeface="Open Sans"/>
              </a:rPr>
              <a:t>(0)2920 100100</a:t>
            </a:r>
          </a:p>
          <a:p>
            <a:pPr algn="ctr">
              <a:spcAft>
                <a:spcPts val="1200"/>
              </a:spcAft>
            </a:pPr>
            <a:r>
              <a:rPr lang="en-US" dirty="0" err="1" smtClean="0">
                <a:solidFill>
                  <a:schemeClr val="bg1"/>
                </a:solidFill>
                <a:latin typeface="Open Sans Extrabold"/>
                <a:cs typeface="Open Sans Extrabold"/>
              </a:rPr>
              <a:t>wrap.org.uk</a:t>
            </a:r>
            <a:endParaRPr lang="en-US" dirty="0">
              <a:solidFill>
                <a:schemeClr val="bg1"/>
              </a:solidFill>
              <a:latin typeface="Open Sans Extrabold"/>
              <a:cs typeface="Open Sans Extrabold"/>
            </a:endParaRPr>
          </a:p>
        </p:txBody>
      </p:sp>
    </p:spTree>
    <p:extLst>
      <p:ext uri="{BB962C8B-B14F-4D97-AF65-F5344CB8AC3E}">
        <p14:creationId xmlns:p14="http://schemas.microsoft.com/office/powerpoint/2010/main" val="4012559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par>
    </p:tnLst>
  </p:timing>
</p:sld>
</file>

<file path=ppt/theme/theme1.xml><?xml version="1.0" encoding="utf-8"?>
<a:theme xmlns:a="http://schemas.openxmlformats.org/drawingml/2006/main" name="WRAP Cymru Presentation Template">
  <a:themeElements>
    <a:clrScheme name="Dynamic palette">
      <a:dk1>
        <a:srgbClr val="515151"/>
      </a:dk1>
      <a:lt1>
        <a:sysClr val="window" lastClr="FFFFFF"/>
      </a:lt1>
      <a:dk2>
        <a:srgbClr val="0C1537"/>
      </a:dk2>
      <a:lt2>
        <a:srgbClr val="D89B07"/>
      </a:lt2>
      <a:accent1>
        <a:srgbClr val="8D139D"/>
      </a:accent1>
      <a:accent2>
        <a:srgbClr val="871143"/>
      </a:accent2>
      <a:accent3>
        <a:srgbClr val="D96A09"/>
      </a:accent3>
      <a:accent4>
        <a:srgbClr val="D89B07"/>
      </a:accent4>
      <a:accent5>
        <a:srgbClr val="18BFC3"/>
      </a:accent5>
      <a:accent6>
        <a:srgbClr val="474A97"/>
      </a:accent6>
      <a:hlink>
        <a:srgbClr val="B7A984"/>
      </a:hlink>
      <a:folHlink>
        <a:srgbClr val="717879"/>
      </a:folHlink>
    </a:clrScheme>
    <a:fontScheme name="WRAP Fonts">
      <a:majorFont>
        <a:latin typeface="Open Sans Extrabold"/>
        <a:ea typeface=""/>
        <a:cs typeface=""/>
      </a:majorFont>
      <a:minorFont>
        <a:latin typeface="Open San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WRAP Cymru Presentation Template</Template>
  <TotalTime>6675</TotalTime>
  <Words>1332</Words>
  <Application>Microsoft Office PowerPoint</Application>
  <PresentationFormat>On-screen Show (16:9)</PresentationFormat>
  <Paragraphs>261</Paragraphs>
  <Slides>37</Slides>
  <Notes>8</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WRAP Cymru Presentation Template</vt:lpstr>
      <vt:lpstr>Decarbonising the Economy through Sustainable Materials Management</vt:lpstr>
      <vt:lpstr>The next 2 hours</vt:lpstr>
      <vt:lpstr>About me</vt:lpstr>
      <vt:lpstr>Waste &amp; Resources Action Programme – about us   </vt:lpstr>
      <vt:lpstr>PowerPoint Presentation</vt:lpstr>
      <vt:lpstr>Global conditions</vt:lpstr>
      <vt:lpstr>And in the UK</vt:lpstr>
      <vt:lpstr>Circular Economy</vt:lpstr>
      <vt:lpstr>Circular Economy</vt:lpstr>
      <vt:lpstr>We have a record of success</vt:lpstr>
      <vt:lpstr>Focus on Areas of Impact</vt:lpstr>
      <vt:lpstr>Voluntary Agreements</vt:lpstr>
      <vt:lpstr>Consumer Campaigns</vt:lpstr>
      <vt:lpstr>Sample Video</vt:lpstr>
      <vt:lpstr>Consultancy &amp; Technical Support</vt:lpstr>
      <vt:lpstr>PowerPoint Presentation</vt:lpstr>
      <vt:lpstr>PowerPoint Presentation</vt:lpstr>
      <vt:lpstr>Political Leadership</vt:lpstr>
      <vt:lpstr>Legislation - Drivers for Wales</vt:lpstr>
      <vt:lpstr>A Globally Responsible Wales </vt:lpstr>
      <vt:lpstr>46 Indicators</vt:lpstr>
      <vt:lpstr>Environment (Wales) Act – part 4 Waste   </vt:lpstr>
      <vt:lpstr>Challenges</vt:lpstr>
      <vt:lpstr>A short film to get us thinking about recycling and markets</vt:lpstr>
      <vt:lpstr>Key aspects</vt:lpstr>
      <vt:lpstr>What’s different now?</vt:lpstr>
      <vt:lpstr>What are we doing in Wales?</vt:lpstr>
      <vt:lpstr>Programmes of activity</vt:lpstr>
      <vt:lpstr> </vt:lpstr>
      <vt:lpstr>PowerPoint Presentation</vt:lpstr>
      <vt:lpstr>Conference video – Polymer Extrusions</vt:lpstr>
      <vt:lpstr>PowerPoint Presentation</vt:lpstr>
      <vt:lpstr>Circular Economy Task Force</vt:lpstr>
      <vt:lpstr>Summary of key challenges</vt:lpstr>
      <vt:lpstr>Delivery partners</vt:lpstr>
      <vt:lpstr>Core partners</vt:lpstr>
      <vt:lpstr>Contact us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PRESENTATION TITLE</dc:title>
  <dc:creator>Susan Jay</dc:creator>
  <cp:lastModifiedBy>Susan Jay</cp:lastModifiedBy>
  <cp:revision>43</cp:revision>
  <dcterms:created xsi:type="dcterms:W3CDTF">2016-11-15T14:30:43Z</dcterms:created>
  <dcterms:modified xsi:type="dcterms:W3CDTF">2017-03-16T11:07:32Z</dcterms:modified>
</cp:coreProperties>
</file>