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Lst>
  <p:notesMasterIdLst>
    <p:notesMasterId r:id="rId40"/>
  </p:notesMasterIdLst>
  <p:sldIdLst>
    <p:sldId id="256" r:id="rId6"/>
    <p:sldId id="257" r:id="rId7"/>
    <p:sldId id="259" r:id="rId8"/>
    <p:sldId id="258" r:id="rId9"/>
    <p:sldId id="261" r:id="rId10"/>
    <p:sldId id="265" r:id="rId11"/>
    <p:sldId id="260" r:id="rId12"/>
    <p:sldId id="262" r:id="rId13"/>
    <p:sldId id="263" r:id="rId14"/>
    <p:sldId id="264" r:id="rId15"/>
    <p:sldId id="266" r:id="rId16"/>
    <p:sldId id="267" r:id="rId17"/>
    <p:sldId id="268" r:id="rId18"/>
    <p:sldId id="269" r:id="rId19"/>
    <p:sldId id="280" r:id="rId20"/>
    <p:sldId id="281" r:id="rId21"/>
    <p:sldId id="270" r:id="rId22"/>
    <p:sldId id="271" r:id="rId23"/>
    <p:sldId id="272" r:id="rId24"/>
    <p:sldId id="273" r:id="rId25"/>
    <p:sldId id="274" r:id="rId26"/>
    <p:sldId id="275" r:id="rId27"/>
    <p:sldId id="276" r:id="rId28"/>
    <p:sldId id="277" r:id="rId29"/>
    <p:sldId id="278" r:id="rId30"/>
    <p:sldId id="279" r:id="rId31"/>
    <p:sldId id="282" r:id="rId32"/>
    <p:sldId id="283" r:id="rId33"/>
    <p:sldId id="284" r:id="rId34"/>
    <p:sldId id="285" r:id="rId35"/>
    <p:sldId id="286" r:id="rId36"/>
    <p:sldId id="287" r:id="rId37"/>
    <p:sldId id="288" r:id="rId38"/>
    <p:sldId id="28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E3F063-4C99-405E-834A-DBB9C38AFEBF}" v="152" dt="2026-10-23T14:26:43.0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5" d="100"/>
          <a:sy n="85" d="100"/>
        </p:scale>
        <p:origin x="171"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5/10/relationships/revisionInfo" Target="revisionInfo.xml"/><Relationship Id="rId20" Type="http://schemas.openxmlformats.org/officeDocument/2006/relationships/slide" Target="slides/slide15.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2d6d5c85-090b-4bc1-b158-98aecad99803" providerId="ADAL" clId="{2DC7DBB7-AAFE-4040-8ACE-9D33BDFCE64E}"/>
    <pc:docChg chg="undo custSel addSld modSld">
      <pc:chgData name="Nerys Musgrove" userId="2d6d5c85-090b-4bc1-b158-98aecad99803" providerId="ADAL" clId="{2DC7DBB7-AAFE-4040-8ACE-9D33BDFCE64E}" dt="2026-10-23T14:28:56.884" v="1358" actId="20577"/>
      <pc:docMkLst>
        <pc:docMk/>
      </pc:docMkLst>
      <pc:sldChg chg="modSp mod">
        <pc:chgData name="Nerys Musgrove" userId="2d6d5c85-090b-4bc1-b158-98aecad99803" providerId="ADAL" clId="{2DC7DBB7-AAFE-4040-8ACE-9D33BDFCE64E}" dt="2026-10-23T13:49:03.228" v="958" actId="1036"/>
        <pc:sldMkLst>
          <pc:docMk/>
          <pc:sldMk cId="3923543823" sldId="256"/>
        </pc:sldMkLst>
        <pc:spChg chg="mod">
          <ac:chgData name="Nerys Musgrove" userId="2d6d5c85-090b-4bc1-b158-98aecad99803" providerId="ADAL" clId="{2DC7DBB7-AAFE-4040-8ACE-9D33BDFCE64E}" dt="2026-10-22T14:19:54.943" v="1" actId="20577"/>
          <ac:spMkLst>
            <pc:docMk/>
            <pc:sldMk cId="3923543823" sldId="256"/>
            <ac:spMk id="3" creationId="{AF8DB455-3067-2B37-7326-AA3CC2353B5D}"/>
          </ac:spMkLst>
        </pc:spChg>
        <pc:picChg chg="mod">
          <ac:chgData name="Nerys Musgrove" userId="2d6d5c85-090b-4bc1-b158-98aecad99803" providerId="ADAL" clId="{2DC7DBB7-AAFE-4040-8ACE-9D33BDFCE64E}" dt="2026-10-23T13:49:03.228" v="958" actId="1036"/>
          <ac:picMkLst>
            <pc:docMk/>
            <pc:sldMk cId="3923543823" sldId="256"/>
            <ac:picMk id="4" creationId="{B80CC848-DD9E-26F3-756F-BA9D2041E483}"/>
          </ac:picMkLst>
        </pc:picChg>
      </pc:sldChg>
      <pc:sldChg chg="modSp mod">
        <pc:chgData name="Nerys Musgrove" userId="2d6d5c85-090b-4bc1-b158-98aecad99803" providerId="ADAL" clId="{2DC7DBB7-AAFE-4040-8ACE-9D33BDFCE64E}" dt="2026-10-23T13:53:46.806" v="1197" actId="20577"/>
        <pc:sldMkLst>
          <pc:docMk/>
          <pc:sldMk cId="1310046603" sldId="258"/>
        </pc:sldMkLst>
        <pc:spChg chg="mod">
          <ac:chgData name="Nerys Musgrove" userId="2d6d5c85-090b-4bc1-b158-98aecad99803" providerId="ADAL" clId="{2DC7DBB7-AAFE-4040-8ACE-9D33BDFCE64E}" dt="2026-10-23T13:53:46.806" v="1197" actId="20577"/>
          <ac:spMkLst>
            <pc:docMk/>
            <pc:sldMk cId="1310046603" sldId="258"/>
            <ac:spMk id="3" creationId="{AD3C621B-8981-ACF6-86E6-F3FC16453FBE}"/>
          </ac:spMkLst>
        </pc:spChg>
      </pc:sldChg>
      <pc:sldChg chg="modSp">
        <pc:chgData name="Nerys Musgrove" userId="2d6d5c85-090b-4bc1-b158-98aecad99803" providerId="ADAL" clId="{2DC7DBB7-AAFE-4040-8ACE-9D33BDFCE64E}" dt="2026-10-23T13:59:13.023" v="1248" actId="20577"/>
        <pc:sldMkLst>
          <pc:docMk/>
          <pc:sldMk cId="105166451" sldId="260"/>
        </pc:sldMkLst>
        <pc:spChg chg="mod">
          <ac:chgData name="Nerys Musgrove" userId="2d6d5c85-090b-4bc1-b158-98aecad99803" providerId="ADAL" clId="{2DC7DBB7-AAFE-4040-8ACE-9D33BDFCE64E}" dt="2026-10-23T13:59:13.023" v="1248" actId="20577"/>
          <ac:spMkLst>
            <pc:docMk/>
            <pc:sldMk cId="105166451" sldId="260"/>
            <ac:spMk id="3" creationId="{1A1ABA5B-8647-7CF4-BB0B-2A8ED4810C29}"/>
          </ac:spMkLst>
        </pc:spChg>
      </pc:sldChg>
      <pc:sldChg chg="modSp mod">
        <pc:chgData name="Nerys Musgrove" userId="2d6d5c85-090b-4bc1-b158-98aecad99803" providerId="ADAL" clId="{2DC7DBB7-AAFE-4040-8ACE-9D33BDFCE64E}" dt="2026-10-23T14:02:34.558" v="1332" actId="20577"/>
        <pc:sldMkLst>
          <pc:docMk/>
          <pc:sldMk cId="1794436050" sldId="262"/>
        </pc:sldMkLst>
        <pc:spChg chg="mod">
          <ac:chgData name="Nerys Musgrove" userId="2d6d5c85-090b-4bc1-b158-98aecad99803" providerId="ADAL" clId="{2DC7DBB7-AAFE-4040-8ACE-9D33BDFCE64E}" dt="2026-10-23T14:02:34.558" v="1332" actId="20577"/>
          <ac:spMkLst>
            <pc:docMk/>
            <pc:sldMk cId="1794436050" sldId="262"/>
            <ac:spMk id="3" creationId="{2705A953-515F-F139-E3E5-719EC8C76CDD}"/>
          </ac:spMkLst>
        </pc:spChg>
      </pc:sldChg>
      <pc:sldChg chg="modSp">
        <pc:chgData name="Nerys Musgrove" userId="2d6d5c85-090b-4bc1-b158-98aecad99803" providerId="ADAL" clId="{2DC7DBB7-AAFE-4040-8ACE-9D33BDFCE64E}" dt="2026-10-23T13:56:16.835" v="1207" actId="20577"/>
        <pc:sldMkLst>
          <pc:docMk/>
          <pc:sldMk cId="580548516" sldId="265"/>
        </pc:sldMkLst>
        <pc:spChg chg="mod">
          <ac:chgData name="Nerys Musgrove" userId="2d6d5c85-090b-4bc1-b158-98aecad99803" providerId="ADAL" clId="{2DC7DBB7-AAFE-4040-8ACE-9D33BDFCE64E}" dt="2026-10-23T13:56:16.835" v="1207" actId="20577"/>
          <ac:spMkLst>
            <pc:docMk/>
            <pc:sldMk cId="580548516" sldId="265"/>
            <ac:spMk id="3" creationId="{662876DE-AE80-7681-42CD-4A0007C48AFA}"/>
          </ac:spMkLst>
        </pc:spChg>
      </pc:sldChg>
      <pc:sldChg chg="modSp mod">
        <pc:chgData name="Nerys Musgrove" userId="2d6d5c85-090b-4bc1-b158-98aecad99803" providerId="ADAL" clId="{2DC7DBB7-AAFE-4040-8ACE-9D33BDFCE64E}" dt="2026-10-23T14:17:09.018" v="1335" actId="20577"/>
        <pc:sldMkLst>
          <pc:docMk/>
          <pc:sldMk cId="3695071296" sldId="269"/>
        </pc:sldMkLst>
        <pc:spChg chg="mod">
          <ac:chgData name="Nerys Musgrove" userId="2d6d5c85-090b-4bc1-b158-98aecad99803" providerId="ADAL" clId="{2DC7DBB7-AAFE-4040-8ACE-9D33BDFCE64E}" dt="2026-10-23T14:17:09.018" v="1335" actId="20577"/>
          <ac:spMkLst>
            <pc:docMk/>
            <pc:sldMk cId="3695071296" sldId="269"/>
            <ac:spMk id="3" creationId="{10E62C30-47E0-2192-AA37-924383D91E2B}"/>
          </ac:spMkLst>
        </pc:spChg>
      </pc:sldChg>
      <pc:sldChg chg="modSp">
        <pc:chgData name="Nerys Musgrove" userId="2d6d5c85-090b-4bc1-b158-98aecad99803" providerId="ADAL" clId="{2DC7DBB7-AAFE-4040-8ACE-9D33BDFCE64E}" dt="2026-10-23T14:22:21.542" v="1339" actId="20577"/>
        <pc:sldMkLst>
          <pc:docMk/>
          <pc:sldMk cId="2442734171" sldId="272"/>
        </pc:sldMkLst>
        <pc:spChg chg="mod">
          <ac:chgData name="Nerys Musgrove" userId="2d6d5c85-090b-4bc1-b158-98aecad99803" providerId="ADAL" clId="{2DC7DBB7-AAFE-4040-8ACE-9D33BDFCE64E}" dt="2026-10-23T14:22:21.542" v="1339" actId="20577"/>
          <ac:spMkLst>
            <pc:docMk/>
            <pc:sldMk cId="2442734171" sldId="272"/>
            <ac:spMk id="3" creationId="{C47FBA96-B010-2DED-4BCB-6D04E648B669}"/>
          </ac:spMkLst>
        </pc:spChg>
      </pc:sldChg>
      <pc:sldChg chg="addSp delSp modSp mod setBg">
        <pc:chgData name="Nerys Musgrove" userId="2d6d5c85-090b-4bc1-b158-98aecad99803" providerId="ADAL" clId="{2DC7DBB7-AAFE-4040-8ACE-9D33BDFCE64E}" dt="2026-10-23T14:27:02.793" v="1349"/>
        <pc:sldMkLst>
          <pc:docMk/>
          <pc:sldMk cId="3013150390" sldId="274"/>
        </pc:sldMkLst>
        <pc:spChg chg="mod">
          <ac:chgData name="Nerys Musgrove" userId="2d6d5c85-090b-4bc1-b158-98aecad99803" providerId="ADAL" clId="{2DC7DBB7-AAFE-4040-8ACE-9D33BDFCE64E}" dt="2026-10-23T14:27:00.025" v="1347" actId="26606"/>
          <ac:spMkLst>
            <pc:docMk/>
            <pc:sldMk cId="3013150390" sldId="274"/>
            <ac:spMk id="2" creationId="{F7604495-F89B-4362-9994-0D2F01871ABC}"/>
          </ac:spMkLst>
        </pc:spChg>
        <pc:spChg chg="mod">
          <ac:chgData name="Nerys Musgrove" userId="2d6d5c85-090b-4bc1-b158-98aecad99803" providerId="ADAL" clId="{2DC7DBB7-AAFE-4040-8ACE-9D33BDFCE64E}" dt="2026-10-23T14:27:00.025" v="1347" actId="26606"/>
          <ac:spMkLst>
            <pc:docMk/>
            <pc:sldMk cId="3013150390" sldId="274"/>
            <ac:spMk id="3" creationId="{85CAE386-0825-D658-6E53-7B9D47E0A8C5}"/>
          </ac:spMkLst>
        </pc:spChg>
        <pc:spChg chg="add del mod ord">
          <ac:chgData name="Nerys Musgrove" userId="2d6d5c85-090b-4bc1-b158-98aecad99803" providerId="ADAL" clId="{2DC7DBB7-AAFE-4040-8ACE-9D33BDFCE64E}" dt="2026-10-23T14:27:02.793" v="1349"/>
          <ac:spMkLst>
            <pc:docMk/>
            <pc:sldMk cId="3013150390" sldId="274"/>
            <ac:spMk id="4" creationId="{48BCC77E-CD2F-E29E-7568-33966DF9E4DD}"/>
          </ac:spMkLst>
        </pc:spChg>
        <pc:spChg chg="add del">
          <ac:chgData name="Nerys Musgrove" userId="2d6d5c85-090b-4bc1-b158-98aecad99803" providerId="ADAL" clId="{2DC7DBB7-AAFE-4040-8ACE-9D33BDFCE64E}" dt="2026-10-23T14:26:55.517" v="1344" actId="26606"/>
          <ac:spMkLst>
            <pc:docMk/>
            <pc:sldMk cId="3013150390" sldId="274"/>
            <ac:spMk id="10" creationId="{9F7D5CDA-D291-4307-BF55-1381FED29634}"/>
          </ac:spMkLst>
        </pc:spChg>
        <pc:spChg chg="add">
          <ac:chgData name="Nerys Musgrove" userId="2d6d5c85-090b-4bc1-b158-98aecad99803" providerId="ADAL" clId="{2DC7DBB7-AAFE-4040-8ACE-9D33BDFCE64E}" dt="2026-10-23T14:27:00.025" v="1347" actId="26606"/>
          <ac:spMkLst>
            <pc:docMk/>
            <pc:sldMk cId="3013150390" sldId="274"/>
            <ac:spMk id="14" creationId="{8F035CD8-AE30-4146-96F2-036B0CE5E4F3}"/>
          </ac:spMkLst>
        </pc:spChg>
        <pc:spChg chg="add">
          <ac:chgData name="Nerys Musgrove" userId="2d6d5c85-090b-4bc1-b158-98aecad99803" providerId="ADAL" clId="{2DC7DBB7-AAFE-4040-8ACE-9D33BDFCE64E}" dt="2026-10-23T14:27:00.025" v="1347" actId="26606"/>
          <ac:spMkLst>
            <pc:docMk/>
            <pc:sldMk cId="3013150390" sldId="274"/>
            <ac:spMk id="15" creationId="{B66D7F65-E9B6-4775-8355-D095CC73C1C8}"/>
          </ac:spMkLst>
        </pc:spChg>
        <pc:spChg chg="add">
          <ac:chgData name="Nerys Musgrove" userId="2d6d5c85-090b-4bc1-b158-98aecad99803" providerId="ADAL" clId="{2DC7DBB7-AAFE-4040-8ACE-9D33BDFCE64E}" dt="2026-10-23T14:27:00.025" v="1347" actId="26606"/>
          <ac:spMkLst>
            <pc:docMk/>
            <pc:sldMk cId="3013150390" sldId="274"/>
            <ac:spMk id="16" creationId="{61707E60-CEC9-4661-AA82-69242EB4BDC3}"/>
          </ac:spMkLst>
        </pc:spChg>
        <pc:picChg chg="add mod ord">
          <ac:chgData name="Nerys Musgrove" userId="2d6d5c85-090b-4bc1-b158-98aecad99803" providerId="ADAL" clId="{2DC7DBB7-AAFE-4040-8ACE-9D33BDFCE64E}" dt="2026-10-23T14:27:00.025" v="1347" actId="26606"/>
          <ac:picMkLst>
            <pc:docMk/>
            <pc:sldMk cId="3013150390" sldId="274"/>
            <ac:picMk id="5" creationId="{E92C5942-CD5F-397B-9598-B3810CFD28F7}"/>
          </ac:picMkLst>
        </pc:picChg>
        <pc:cxnChg chg="add del">
          <ac:chgData name="Nerys Musgrove" userId="2d6d5c85-090b-4bc1-b158-98aecad99803" providerId="ADAL" clId="{2DC7DBB7-AAFE-4040-8ACE-9D33BDFCE64E}" dt="2026-10-23T14:27:00.002" v="1346" actId="26606"/>
          <ac:cxnSpMkLst>
            <pc:docMk/>
            <pc:sldMk cId="3013150390" sldId="274"/>
            <ac:cxnSpMk id="12" creationId="{1503BFE4-729B-D9D0-C17B-501E6AF1127A}"/>
          </ac:cxnSpMkLst>
        </pc:cxnChg>
      </pc:sldChg>
      <pc:sldChg chg="modSp mod">
        <pc:chgData name="Nerys Musgrove" userId="2d6d5c85-090b-4bc1-b158-98aecad99803" providerId="ADAL" clId="{2DC7DBB7-AAFE-4040-8ACE-9D33BDFCE64E}" dt="2026-10-23T14:28:56.884" v="1358" actId="20577"/>
        <pc:sldMkLst>
          <pc:docMk/>
          <pc:sldMk cId="2968883926" sldId="275"/>
        </pc:sldMkLst>
        <pc:spChg chg="mod">
          <ac:chgData name="Nerys Musgrove" userId="2d6d5c85-090b-4bc1-b158-98aecad99803" providerId="ADAL" clId="{2DC7DBB7-AAFE-4040-8ACE-9D33BDFCE64E}" dt="2026-10-23T14:28:56.884" v="1358" actId="20577"/>
          <ac:spMkLst>
            <pc:docMk/>
            <pc:sldMk cId="2968883926" sldId="275"/>
            <ac:spMk id="3" creationId="{389760F3-76BC-7004-5FEC-A7C4BDB99878}"/>
          </ac:spMkLst>
        </pc:spChg>
      </pc:sldChg>
      <pc:sldChg chg="addSp delSp modSp new mod setBg">
        <pc:chgData name="Nerys Musgrove" userId="2d6d5c85-090b-4bc1-b158-98aecad99803" providerId="ADAL" clId="{2DC7DBB7-AAFE-4040-8ACE-9D33BDFCE64E}" dt="2026-10-23T10:30:57.473" v="375" actId="20577"/>
        <pc:sldMkLst>
          <pc:docMk/>
          <pc:sldMk cId="2803076615" sldId="281"/>
        </pc:sldMkLst>
        <pc:spChg chg="add del mod">
          <ac:chgData name="Nerys Musgrove" userId="2d6d5c85-090b-4bc1-b158-98aecad99803" providerId="ADAL" clId="{2DC7DBB7-AAFE-4040-8ACE-9D33BDFCE64E}" dt="2026-10-23T09:20:39.925" v="17" actId="478"/>
          <ac:spMkLst>
            <pc:docMk/>
            <pc:sldMk cId="2803076615" sldId="281"/>
            <ac:spMk id="2" creationId="{DDF5D818-AA8D-F211-EB4D-DCCBE75989F5}"/>
          </ac:spMkLst>
        </pc:spChg>
        <pc:spChg chg="add mod">
          <ac:chgData name="Nerys Musgrove" userId="2d6d5c85-090b-4bc1-b158-98aecad99803" providerId="ADAL" clId="{2DC7DBB7-AAFE-4040-8ACE-9D33BDFCE64E}" dt="2026-10-23T10:30:00.325" v="365" actId="26606"/>
          <ac:spMkLst>
            <pc:docMk/>
            <pc:sldMk cId="2803076615" sldId="281"/>
            <ac:spMk id="3" creationId="{319370DA-1334-3558-1981-7FF8EFB04B07}"/>
          </ac:spMkLst>
        </pc:spChg>
        <pc:spChg chg="add mod">
          <ac:chgData name="Nerys Musgrove" userId="2d6d5c85-090b-4bc1-b158-98aecad99803" providerId="ADAL" clId="{2DC7DBB7-AAFE-4040-8ACE-9D33BDFCE64E}" dt="2026-10-23T10:30:57.473" v="375" actId="20577"/>
          <ac:spMkLst>
            <pc:docMk/>
            <pc:sldMk cId="2803076615" sldId="281"/>
            <ac:spMk id="4" creationId="{0469E3F7-A2BD-273D-FCB1-B9E8DD8383CC}"/>
          </ac:spMkLst>
        </pc:spChg>
        <pc:spChg chg="add">
          <ac:chgData name="Nerys Musgrove" userId="2d6d5c85-090b-4bc1-b158-98aecad99803" providerId="ADAL" clId="{2DC7DBB7-AAFE-4040-8ACE-9D33BDFCE64E}" dt="2026-10-23T10:30:00.325" v="365" actId="26606"/>
          <ac:spMkLst>
            <pc:docMk/>
            <pc:sldMk cId="2803076615" sldId="281"/>
            <ac:spMk id="9" creationId="{DEE2AD96-B495-4E06-9291-B71706F728CB}"/>
          </ac:spMkLst>
        </pc:spChg>
        <pc:spChg chg="add">
          <ac:chgData name="Nerys Musgrove" userId="2d6d5c85-090b-4bc1-b158-98aecad99803" providerId="ADAL" clId="{2DC7DBB7-AAFE-4040-8ACE-9D33BDFCE64E}" dt="2026-10-23T10:30:00.325" v="365" actId="26606"/>
          <ac:spMkLst>
            <pc:docMk/>
            <pc:sldMk cId="2803076615" sldId="281"/>
            <ac:spMk id="11" creationId="{53CF6D67-C5A8-4ADD-9E8E-1E38CA1D3166}"/>
          </ac:spMkLst>
        </pc:spChg>
        <pc:spChg chg="add">
          <ac:chgData name="Nerys Musgrove" userId="2d6d5c85-090b-4bc1-b158-98aecad99803" providerId="ADAL" clId="{2DC7DBB7-AAFE-4040-8ACE-9D33BDFCE64E}" dt="2026-10-23T10:30:00.325" v="365" actId="26606"/>
          <ac:spMkLst>
            <pc:docMk/>
            <pc:sldMk cId="2803076615" sldId="281"/>
            <ac:spMk id="13" creationId="{86909FA0-B515-4681-B7A8-FA281D133B94}"/>
          </ac:spMkLst>
        </pc:spChg>
        <pc:spChg chg="add">
          <ac:chgData name="Nerys Musgrove" userId="2d6d5c85-090b-4bc1-b158-98aecad99803" providerId="ADAL" clId="{2DC7DBB7-AAFE-4040-8ACE-9D33BDFCE64E}" dt="2026-10-23T10:30:00.325" v="365" actId="26606"/>
          <ac:spMkLst>
            <pc:docMk/>
            <pc:sldMk cId="2803076615" sldId="281"/>
            <ac:spMk id="15" creationId="{21C9FE86-FCC3-4A31-AA1C-C882262B7FE7}"/>
          </ac:spMkLst>
        </pc:spChg>
        <pc:spChg chg="add">
          <ac:chgData name="Nerys Musgrove" userId="2d6d5c85-090b-4bc1-b158-98aecad99803" providerId="ADAL" clId="{2DC7DBB7-AAFE-4040-8ACE-9D33BDFCE64E}" dt="2026-10-23T10:30:00.325" v="365" actId="26606"/>
          <ac:spMkLst>
            <pc:docMk/>
            <pc:sldMk cId="2803076615" sldId="281"/>
            <ac:spMk id="17" creationId="{7D96243B-ECED-4B71-8E06-AE9A285EAD20}"/>
          </ac:spMkLst>
        </pc:spChg>
        <pc:spChg chg="add">
          <ac:chgData name="Nerys Musgrove" userId="2d6d5c85-090b-4bc1-b158-98aecad99803" providerId="ADAL" clId="{2DC7DBB7-AAFE-4040-8ACE-9D33BDFCE64E}" dt="2026-10-23T10:30:00.325" v="365" actId="26606"/>
          <ac:spMkLst>
            <pc:docMk/>
            <pc:sldMk cId="2803076615" sldId="281"/>
            <ac:spMk id="19" creationId="{A09989E4-EFDC-4A90-A633-E0525FB4139E}"/>
          </ac:spMkLst>
        </pc:spChg>
      </pc:sldChg>
      <pc:sldChg chg="addSp delSp modSp new mod setBg">
        <pc:chgData name="Nerys Musgrove" userId="2d6d5c85-090b-4bc1-b158-98aecad99803" providerId="ADAL" clId="{2DC7DBB7-AAFE-4040-8ACE-9D33BDFCE64E}" dt="2026-10-23T10:38:15.439" v="421" actId="26606"/>
        <pc:sldMkLst>
          <pc:docMk/>
          <pc:sldMk cId="2067044450" sldId="282"/>
        </pc:sldMkLst>
        <pc:spChg chg="mod">
          <ac:chgData name="Nerys Musgrove" userId="2d6d5c85-090b-4bc1-b158-98aecad99803" providerId="ADAL" clId="{2DC7DBB7-AAFE-4040-8ACE-9D33BDFCE64E}" dt="2026-10-23T10:38:15.439" v="421" actId="26606"/>
          <ac:spMkLst>
            <pc:docMk/>
            <pc:sldMk cId="2067044450" sldId="282"/>
            <ac:spMk id="2" creationId="{03EFE6BA-34AC-97F6-1AC0-095ED781A006}"/>
          </ac:spMkLst>
        </pc:spChg>
        <pc:spChg chg="del mod">
          <ac:chgData name="Nerys Musgrove" userId="2d6d5c85-090b-4bc1-b158-98aecad99803" providerId="ADAL" clId="{2DC7DBB7-AAFE-4040-8ACE-9D33BDFCE64E}" dt="2026-10-23T10:38:15.439" v="421" actId="26606"/>
          <ac:spMkLst>
            <pc:docMk/>
            <pc:sldMk cId="2067044450" sldId="282"/>
            <ac:spMk id="3" creationId="{D4F59A7D-1D77-6F09-352E-E414C0E7A87B}"/>
          </ac:spMkLst>
        </pc:spChg>
        <pc:spChg chg="add">
          <ac:chgData name="Nerys Musgrove" userId="2d6d5c85-090b-4bc1-b158-98aecad99803" providerId="ADAL" clId="{2DC7DBB7-AAFE-4040-8ACE-9D33BDFCE64E}" dt="2026-10-23T10:38:15.439" v="421" actId="26606"/>
          <ac:spMkLst>
            <pc:docMk/>
            <pc:sldMk cId="2067044450" sldId="282"/>
            <ac:spMk id="9" creationId="{53B021B3-DE93-4AB7-8A18-CF5F1CED88B8}"/>
          </ac:spMkLst>
        </pc:spChg>
        <pc:spChg chg="add">
          <ac:chgData name="Nerys Musgrove" userId="2d6d5c85-090b-4bc1-b158-98aecad99803" providerId="ADAL" clId="{2DC7DBB7-AAFE-4040-8ACE-9D33BDFCE64E}" dt="2026-10-23T10:38:15.439" v="421" actId="26606"/>
          <ac:spMkLst>
            <pc:docMk/>
            <pc:sldMk cId="2067044450" sldId="282"/>
            <ac:spMk id="11" creationId="{52D502E5-F6B4-4D58-B4AE-FC466FF15EE8}"/>
          </ac:spMkLst>
        </pc:spChg>
        <pc:spChg chg="add">
          <ac:chgData name="Nerys Musgrove" userId="2d6d5c85-090b-4bc1-b158-98aecad99803" providerId="ADAL" clId="{2DC7DBB7-AAFE-4040-8ACE-9D33BDFCE64E}" dt="2026-10-23T10:38:15.439" v="421" actId="26606"/>
          <ac:spMkLst>
            <pc:docMk/>
            <pc:sldMk cId="2067044450" sldId="282"/>
            <ac:spMk id="13" creationId="{9DECDBF4-02B6-4BB4-B65B-B8107AD6A9E8}"/>
          </ac:spMkLst>
        </pc:spChg>
        <pc:graphicFrameChg chg="add">
          <ac:chgData name="Nerys Musgrove" userId="2d6d5c85-090b-4bc1-b158-98aecad99803" providerId="ADAL" clId="{2DC7DBB7-AAFE-4040-8ACE-9D33BDFCE64E}" dt="2026-10-23T10:38:15.439" v="421" actId="26606"/>
          <ac:graphicFrameMkLst>
            <pc:docMk/>
            <pc:sldMk cId="2067044450" sldId="282"/>
            <ac:graphicFrameMk id="5" creationId="{A386A2D4-7DC4-43E2-B552-69948D7DA2E9}"/>
          </ac:graphicFrameMkLst>
        </pc:graphicFrameChg>
      </pc:sldChg>
      <pc:sldChg chg="addSp delSp modSp new mod setBg">
        <pc:chgData name="Nerys Musgrove" userId="2d6d5c85-090b-4bc1-b158-98aecad99803" providerId="ADAL" clId="{2DC7DBB7-AAFE-4040-8ACE-9D33BDFCE64E}" dt="2026-10-23T10:42:09.721" v="485" actId="26606"/>
        <pc:sldMkLst>
          <pc:docMk/>
          <pc:sldMk cId="3143569742" sldId="283"/>
        </pc:sldMkLst>
        <pc:spChg chg="mod">
          <ac:chgData name="Nerys Musgrove" userId="2d6d5c85-090b-4bc1-b158-98aecad99803" providerId="ADAL" clId="{2DC7DBB7-AAFE-4040-8ACE-9D33BDFCE64E}" dt="2026-10-23T10:42:09.721" v="485" actId="26606"/>
          <ac:spMkLst>
            <pc:docMk/>
            <pc:sldMk cId="3143569742" sldId="283"/>
            <ac:spMk id="2" creationId="{5D6DD6AD-7154-8A63-63E6-6CBA32E3E40D}"/>
          </ac:spMkLst>
        </pc:spChg>
        <pc:spChg chg="del mod">
          <ac:chgData name="Nerys Musgrove" userId="2d6d5c85-090b-4bc1-b158-98aecad99803" providerId="ADAL" clId="{2DC7DBB7-AAFE-4040-8ACE-9D33BDFCE64E}" dt="2026-10-23T10:42:09.721" v="485" actId="26606"/>
          <ac:spMkLst>
            <pc:docMk/>
            <pc:sldMk cId="3143569742" sldId="283"/>
            <ac:spMk id="3" creationId="{364CDA98-2F0B-BE05-1DB6-6796697FD6DF}"/>
          </ac:spMkLst>
        </pc:spChg>
        <pc:spChg chg="add">
          <ac:chgData name="Nerys Musgrove" userId="2d6d5c85-090b-4bc1-b158-98aecad99803" providerId="ADAL" clId="{2DC7DBB7-AAFE-4040-8ACE-9D33BDFCE64E}" dt="2026-10-23T10:42:09.721" v="485" actId="26606"/>
          <ac:spMkLst>
            <pc:docMk/>
            <pc:sldMk cId="3143569742" sldId="283"/>
            <ac:spMk id="10" creationId="{D93394DA-E684-47C2-9020-13225823F40A}"/>
          </ac:spMkLst>
        </pc:spChg>
        <pc:graphicFrameChg chg="add">
          <ac:chgData name="Nerys Musgrove" userId="2d6d5c85-090b-4bc1-b158-98aecad99803" providerId="ADAL" clId="{2DC7DBB7-AAFE-4040-8ACE-9D33BDFCE64E}" dt="2026-10-23T10:42:09.721" v="485" actId="26606"/>
          <ac:graphicFrameMkLst>
            <pc:docMk/>
            <pc:sldMk cId="3143569742" sldId="283"/>
            <ac:graphicFrameMk id="5" creationId="{7966F6C7-926A-7479-473F-E0C09526C4DB}"/>
          </ac:graphicFrameMkLst>
        </pc:graphicFrameChg>
        <pc:picChg chg="add">
          <ac:chgData name="Nerys Musgrove" userId="2d6d5c85-090b-4bc1-b158-98aecad99803" providerId="ADAL" clId="{2DC7DBB7-AAFE-4040-8ACE-9D33BDFCE64E}" dt="2026-10-23T10:42:09.721" v="485" actId="26606"/>
          <ac:picMkLst>
            <pc:docMk/>
            <pc:sldMk cId="3143569742" sldId="283"/>
            <ac:picMk id="6" creationId="{059A685C-80B5-D08D-0469-60CFFA4F9009}"/>
          </ac:picMkLst>
        </pc:picChg>
      </pc:sldChg>
      <pc:sldChg chg="addSp delSp modSp new mod setBg">
        <pc:chgData name="Nerys Musgrove" userId="2d6d5c85-090b-4bc1-b158-98aecad99803" providerId="ADAL" clId="{2DC7DBB7-AAFE-4040-8ACE-9D33BDFCE64E}" dt="2026-10-23T10:57:36.764" v="552" actId="26606"/>
        <pc:sldMkLst>
          <pc:docMk/>
          <pc:sldMk cId="1165928230" sldId="284"/>
        </pc:sldMkLst>
        <pc:spChg chg="mod">
          <ac:chgData name="Nerys Musgrove" userId="2d6d5c85-090b-4bc1-b158-98aecad99803" providerId="ADAL" clId="{2DC7DBB7-AAFE-4040-8ACE-9D33BDFCE64E}" dt="2026-10-23T10:57:36.764" v="552" actId="26606"/>
          <ac:spMkLst>
            <pc:docMk/>
            <pc:sldMk cId="1165928230" sldId="284"/>
            <ac:spMk id="2" creationId="{E427E338-FF3C-E57B-FA34-7A59E1C12707}"/>
          </ac:spMkLst>
        </pc:spChg>
        <pc:spChg chg="add del mod">
          <ac:chgData name="Nerys Musgrove" userId="2d6d5c85-090b-4bc1-b158-98aecad99803" providerId="ADAL" clId="{2DC7DBB7-AAFE-4040-8ACE-9D33BDFCE64E}" dt="2026-10-23T10:57:36.764" v="552" actId="26606"/>
          <ac:spMkLst>
            <pc:docMk/>
            <pc:sldMk cId="1165928230" sldId="284"/>
            <ac:spMk id="3" creationId="{4594CF41-215A-7932-D201-30B6EC222345}"/>
          </ac:spMkLst>
        </pc:spChg>
        <pc:spChg chg="add">
          <ac:chgData name="Nerys Musgrove" userId="2d6d5c85-090b-4bc1-b158-98aecad99803" providerId="ADAL" clId="{2DC7DBB7-AAFE-4040-8ACE-9D33BDFCE64E}" dt="2026-10-23T10:57:36.764" v="552" actId="26606"/>
          <ac:spMkLst>
            <pc:docMk/>
            <pc:sldMk cId="1165928230" sldId="284"/>
            <ac:spMk id="8" creationId="{DEE2AD96-B495-4E06-9291-B71706F728CB}"/>
          </ac:spMkLst>
        </pc:spChg>
        <pc:spChg chg="add del">
          <ac:chgData name="Nerys Musgrove" userId="2d6d5c85-090b-4bc1-b158-98aecad99803" providerId="ADAL" clId="{2DC7DBB7-AAFE-4040-8ACE-9D33BDFCE64E}" dt="2026-10-23T10:57:36.735" v="551" actId="26606"/>
          <ac:spMkLst>
            <pc:docMk/>
            <pc:sldMk cId="1165928230" sldId="284"/>
            <ac:spMk id="9" creationId="{BACC6370-2D7E-4714-9D71-7542949D7D5D}"/>
          </ac:spMkLst>
        </pc:spChg>
        <pc:spChg chg="add">
          <ac:chgData name="Nerys Musgrove" userId="2d6d5c85-090b-4bc1-b158-98aecad99803" providerId="ADAL" clId="{2DC7DBB7-AAFE-4040-8ACE-9D33BDFCE64E}" dt="2026-10-23T10:57:36.764" v="552" actId="26606"/>
          <ac:spMkLst>
            <pc:docMk/>
            <pc:sldMk cId="1165928230" sldId="284"/>
            <ac:spMk id="10" creationId="{53CF6D67-C5A8-4ADD-9E8E-1E38CA1D3166}"/>
          </ac:spMkLst>
        </pc:spChg>
        <pc:spChg chg="add del">
          <ac:chgData name="Nerys Musgrove" userId="2d6d5c85-090b-4bc1-b158-98aecad99803" providerId="ADAL" clId="{2DC7DBB7-AAFE-4040-8ACE-9D33BDFCE64E}" dt="2026-10-23T10:57:36.735" v="551" actId="26606"/>
          <ac:spMkLst>
            <pc:docMk/>
            <pc:sldMk cId="1165928230" sldId="284"/>
            <ac:spMk id="11" creationId="{F68B3F68-107C-434F-AA38-110D5EA91B85}"/>
          </ac:spMkLst>
        </pc:spChg>
        <pc:spChg chg="add">
          <ac:chgData name="Nerys Musgrove" userId="2d6d5c85-090b-4bc1-b158-98aecad99803" providerId="ADAL" clId="{2DC7DBB7-AAFE-4040-8ACE-9D33BDFCE64E}" dt="2026-10-23T10:57:36.764" v="552" actId="26606"/>
          <ac:spMkLst>
            <pc:docMk/>
            <pc:sldMk cId="1165928230" sldId="284"/>
            <ac:spMk id="12" creationId="{86909FA0-B515-4681-B7A8-FA281D133B94}"/>
          </ac:spMkLst>
        </pc:spChg>
        <pc:spChg chg="add del">
          <ac:chgData name="Nerys Musgrove" userId="2d6d5c85-090b-4bc1-b158-98aecad99803" providerId="ADAL" clId="{2DC7DBB7-AAFE-4040-8ACE-9D33BDFCE64E}" dt="2026-10-23T10:57:36.735" v="551" actId="26606"/>
          <ac:spMkLst>
            <pc:docMk/>
            <pc:sldMk cId="1165928230" sldId="284"/>
            <ac:spMk id="13" creationId="{AAD0DBB9-1A4B-4391-81D4-CB19F9AB918A}"/>
          </ac:spMkLst>
        </pc:spChg>
        <pc:spChg chg="add">
          <ac:chgData name="Nerys Musgrove" userId="2d6d5c85-090b-4bc1-b158-98aecad99803" providerId="ADAL" clId="{2DC7DBB7-AAFE-4040-8ACE-9D33BDFCE64E}" dt="2026-10-23T10:57:36.764" v="552" actId="26606"/>
          <ac:spMkLst>
            <pc:docMk/>
            <pc:sldMk cId="1165928230" sldId="284"/>
            <ac:spMk id="14" creationId="{21C9FE86-FCC3-4A31-AA1C-C882262B7FE7}"/>
          </ac:spMkLst>
        </pc:spChg>
        <pc:spChg chg="add del">
          <ac:chgData name="Nerys Musgrove" userId="2d6d5c85-090b-4bc1-b158-98aecad99803" providerId="ADAL" clId="{2DC7DBB7-AAFE-4040-8ACE-9D33BDFCE64E}" dt="2026-10-23T10:57:36.735" v="551" actId="26606"/>
          <ac:spMkLst>
            <pc:docMk/>
            <pc:sldMk cId="1165928230" sldId="284"/>
            <ac:spMk id="15" creationId="{063BBA22-50EA-4C4D-BE05-F1CE4E63AA56}"/>
          </ac:spMkLst>
        </pc:spChg>
        <pc:spChg chg="add">
          <ac:chgData name="Nerys Musgrove" userId="2d6d5c85-090b-4bc1-b158-98aecad99803" providerId="ADAL" clId="{2DC7DBB7-AAFE-4040-8ACE-9D33BDFCE64E}" dt="2026-10-23T10:57:36.764" v="552" actId="26606"/>
          <ac:spMkLst>
            <pc:docMk/>
            <pc:sldMk cId="1165928230" sldId="284"/>
            <ac:spMk id="16" creationId="{7D96243B-ECED-4B71-8E06-AE9A285EAD20}"/>
          </ac:spMkLst>
        </pc:spChg>
        <pc:spChg chg="add">
          <ac:chgData name="Nerys Musgrove" userId="2d6d5c85-090b-4bc1-b158-98aecad99803" providerId="ADAL" clId="{2DC7DBB7-AAFE-4040-8ACE-9D33BDFCE64E}" dt="2026-10-23T10:57:36.764" v="552" actId="26606"/>
          <ac:spMkLst>
            <pc:docMk/>
            <pc:sldMk cId="1165928230" sldId="284"/>
            <ac:spMk id="17" creationId="{4594CF41-215A-7932-D201-30B6EC222345}"/>
          </ac:spMkLst>
        </pc:spChg>
        <pc:spChg chg="add">
          <ac:chgData name="Nerys Musgrove" userId="2d6d5c85-090b-4bc1-b158-98aecad99803" providerId="ADAL" clId="{2DC7DBB7-AAFE-4040-8ACE-9D33BDFCE64E}" dt="2026-10-23T10:57:36.764" v="552" actId="26606"/>
          <ac:spMkLst>
            <pc:docMk/>
            <pc:sldMk cId="1165928230" sldId="284"/>
            <ac:spMk id="18" creationId="{A09989E4-EFDC-4A90-A633-E0525FB4139E}"/>
          </ac:spMkLst>
        </pc:spChg>
        <pc:graphicFrameChg chg="add del">
          <ac:chgData name="Nerys Musgrove" userId="2d6d5c85-090b-4bc1-b158-98aecad99803" providerId="ADAL" clId="{2DC7DBB7-AAFE-4040-8ACE-9D33BDFCE64E}" dt="2026-10-23T10:57:36.735" v="551" actId="26606"/>
          <ac:graphicFrameMkLst>
            <pc:docMk/>
            <pc:sldMk cId="1165928230" sldId="284"/>
            <ac:graphicFrameMk id="5" creationId="{5EAEB516-03BF-6F22-E235-3EFC156276A8}"/>
          </ac:graphicFrameMkLst>
        </pc:graphicFrameChg>
      </pc:sldChg>
      <pc:sldChg chg="addSp modSp new mod setBg">
        <pc:chgData name="Nerys Musgrove" userId="2d6d5c85-090b-4bc1-b158-98aecad99803" providerId="ADAL" clId="{2DC7DBB7-AAFE-4040-8ACE-9D33BDFCE64E}" dt="2026-10-23T11:02:05.949" v="627" actId="255"/>
        <pc:sldMkLst>
          <pc:docMk/>
          <pc:sldMk cId="1599470241" sldId="285"/>
        </pc:sldMkLst>
        <pc:spChg chg="mod">
          <ac:chgData name="Nerys Musgrove" userId="2d6d5c85-090b-4bc1-b158-98aecad99803" providerId="ADAL" clId="{2DC7DBB7-AAFE-4040-8ACE-9D33BDFCE64E}" dt="2026-10-23T11:01:42.457" v="622" actId="26606"/>
          <ac:spMkLst>
            <pc:docMk/>
            <pc:sldMk cId="1599470241" sldId="285"/>
            <ac:spMk id="2" creationId="{7560DE02-80DA-5941-F64A-77124DFD454B}"/>
          </ac:spMkLst>
        </pc:spChg>
        <pc:spChg chg="mod">
          <ac:chgData name="Nerys Musgrove" userId="2d6d5c85-090b-4bc1-b158-98aecad99803" providerId="ADAL" clId="{2DC7DBB7-AAFE-4040-8ACE-9D33BDFCE64E}" dt="2026-10-23T11:02:05.949" v="627" actId="255"/>
          <ac:spMkLst>
            <pc:docMk/>
            <pc:sldMk cId="1599470241" sldId="285"/>
            <ac:spMk id="3" creationId="{03A48091-B985-B0AB-E4DF-B8C904B4CAFF}"/>
          </ac:spMkLst>
        </pc:spChg>
        <pc:spChg chg="add">
          <ac:chgData name="Nerys Musgrove" userId="2d6d5c85-090b-4bc1-b158-98aecad99803" providerId="ADAL" clId="{2DC7DBB7-AAFE-4040-8ACE-9D33BDFCE64E}" dt="2026-10-23T11:01:42.457" v="622" actId="26606"/>
          <ac:spMkLst>
            <pc:docMk/>
            <pc:sldMk cId="1599470241" sldId="285"/>
            <ac:spMk id="8" creationId="{DEE2AD96-B495-4E06-9291-B71706F728CB}"/>
          </ac:spMkLst>
        </pc:spChg>
        <pc:spChg chg="add">
          <ac:chgData name="Nerys Musgrove" userId="2d6d5c85-090b-4bc1-b158-98aecad99803" providerId="ADAL" clId="{2DC7DBB7-AAFE-4040-8ACE-9D33BDFCE64E}" dt="2026-10-23T11:01:42.457" v="622" actId="26606"/>
          <ac:spMkLst>
            <pc:docMk/>
            <pc:sldMk cId="1599470241" sldId="285"/>
            <ac:spMk id="10" creationId="{53CF6D67-C5A8-4ADD-9E8E-1E38CA1D3166}"/>
          </ac:spMkLst>
        </pc:spChg>
        <pc:spChg chg="add">
          <ac:chgData name="Nerys Musgrove" userId="2d6d5c85-090b-4bc1-b158-98aecad99803" providerId="ADAL" clId="{2DC7DBB7-AAFE-4040-8ACE-9D33BDFCE64E}" dt="2026-10-23T11:01:42.457" v="622" actId="26606"/>
          <ac:spMkLst>
            <pc:docMk/>
            <pc:sldMk cId="1599470241" sldId="285"/>
            <ac:spMk id="12" creationId="{86909FA0-B515-4681-B7A8-FA281D133B94}"/>
          </ac:spMkLst>
        </pc:spChg>
        <pc:spChg chg="add">
          <ac:chgData name="Nerys Musgrove" userId="2d6d5c85-090b-4bc1-b158-98aecad99803" providerId="ADAL" clId="{2DC7DBB7-AAFE-4040-8ACE-9D33BDFCE64E}" dt="2026-10-23T11:01:42.457" v="622" actId="26606"/>
          <ac:spMkLst>
            <pc:docMk/>
            <pc:sldMk cId="1599470241" sldId="285"/>
            <ac:spMk id="14" creationId="{21C9FE86-FCC3-4A31-AA1C-C882262B7FE7}"/>
          </ac:spMkLst>
        </pc:spChg>
        <pc:spChg chg="add">
          <ac:chgData name="Nerys Musgrove" userId="2d6d5c85-090b-4bc1-b158-98aecad99803" providerId="ADAL" clId="{2DC7DBB7-AAFE-4040-8ACE-9D33BDFCE64E}" dt="2026-10-23T11:01:42.457" v="622" actId="26606"/>
          <ac:spMkLst>
            <pc:docMk/>
            <pc:sldMk cId="1599470241" sldId="285"/>
            <ac:spMk id="16" creationId="{7D96243B-ECED-4B71-8E06-AE9A285EAD20}"/>
          </ac:spMkLst>
        </pc:spChg>
        <pc:spChg chg="add">
          <ac:chgData name="Nerys Musgrove" userId="2d6d5c85-090b-4bc1-b158-98aecad99803" providerId="ADAL" clId="{2DC7DBB7-AAFE-4040-8ACE-9D33BDFCE64E}" dt="2026-10-23T11:01:42.457" v="622" actId="26606"/>
          <ac:spMkLst>
            <pc:docMk/>
            <pc:sldMk cId="1599470241" sldId="285"/>
            <ac:spMk id="18" creationId="{A09989E4-EFDC-4A90-A633-E0525FB4139E}"/>
          </ac:spMkLst>
        </pc:spChg>
      </pc:sldChg>
      <pc:sldChg chg="addSp modSp new mod setBg">
        <pc:chgData name="Nerys Musgrove" userId="2d6d5c85-090b-4bc1-b158-98aecad99803" providerId="ADAL" clId="{2DC7DBB7-AAFE-4040-8ACE-9D33BDFCE64E}" dt="2026-10-23T11:04:13.677" v="712" actId="255"/>
        <pc:sldMkLst>
          <pc:docMk/>
          <pc:sldMk cId="534544102" sldId="286"/>
        </pc:sldMkLst>
        <pc:spChg chg="mod">
          <ac:chgData name="Nerys Musgrove" userId="2d6d5c85-090b-4bc1-b158-98aecad99803" providerId="ADAL" clId="{2DC7DBB7-AAFE-4040-8ACE-9D33BDFCE64E}" dt="2026-10-23T11:03:47.701" v="707" actId="26606"/>
          <ac:spMkLst>
            <pc:docMk/>
            <pc:sldMk cId="534544102" sldId="286"/>
            <ac:spMk id="2" creationId="{6F0DE519-0EE8-E578-D752-35FA9E0F46CE}"/>
          </ac:spMkLst>
        </pc:spChg>
        <pc:spChg chg="mod">
          <ac:chgData name="Nerys Musgrove" userId="2d6d5c85-090b-4bc1-b158-98aecad99803" providerId="ADAL" clId="{2DC7DBB7-AAFE-4040-8ACE-9D33BDFCE64E}" dt="2026-10-23T11:04:13.677" v="712" actId="255"/>
          <ac:spMkLst>
            <pc:docMk/>
            <pc:sldMk cId="534544102" sldId="286"/>
            <ac:spMk id="3" creationId="{2C8DC199-5DC5-2A75-B1FC-BC2A79FE0AA2}"/>
          </ac:spMkLst>
        </pc:spChg>
        <pc:spChg chg="add">
          <ac:chgData name="Nerys Musgrove" userId="2d6d5c85-090b-4bc1-b158-98aecad99803" providerId="ADAL" clId="{2DC7DBB7-AAFE-4040-8ACE-9D33BDFCE64E}" dt="2026-10-23T11:03:47.701" v="707" actId="26606"/>
          <ac:spMkLst>
            <pc:docMk/>
            <pc:sldMk cId="534544102" sldId="286"/>
            <ac:spMk id="8" creationId="{DEE2AD96-B495-4E06-9291-B71706F728CB}"/>
          </ac:spMkLst>
        </pc:spChg>
        <pc:spChg chg="add">
          <ac:chgData name="Nerys Musgrove" userId="2d6d5c85-090b-4bc1-b158-98aecad99803" providerId="ADAL" clId="{2DC7DBB7-AAFE-4040-8ACE-9D33BDFCE64E}" dt="2026-10-23T11:03:47.701" v="707" actId="26606"/>
          <ac:spMkLst>
            <pc:docMk/>
            <pc:sldMk cId="534544102" sldId="286"/>
            <ac:spMk id="10" creationId="{53CF6D67-C5A8-4ADD-9E8E-1E38CA1D3166}"/>
          </ac:spMkLst>
        </pc:spChg>
        <pc:spChg chg="add">
          <ac:chgData name="Nerys Musgrove" userId="2d6d5c85-090b-4bc1-b158-98aecad99803" providerId="ADAL" clId="{2DC7DBB7-AAFE-4040-8ACE-9D33BDFCE64E}" dt="2026-10-23T11:03:47.701" v="707" actId="26606"/>
          <ac:spMkLst>
            <pc:docMk/>
            <pc:sldMk cId="534544102" sldId="286"/>
            <ac:spMk id="12" creationId="{86909FA0-B515-4681-B7A8-FA281D133B94}"/>
          </ac:spMkLst>
        </pc:spChg>
        <pc:spChg chg="add">
          <ac:chgData name="Nerys Musgrove" userId="2d6d5c85-090b-4bc1-b158-98aecad99803" providerId="ADAL" clId="{2DC7DBB7-AAFE-4040-8ACE-9D33BDFCE64E}" dt="2026-10-23T11:03:47.701" v="707" actId="26606"/>
          <ac:spMkLst>
            <pc:docMk/>
            <pc:sldMk cId="534544102" sldId="286"/>
            <ac:spMk id="14" creationId="{21C9FE86-FCC3-4A31-AA1C-C882262B7FE7}"/>
          </ac:spMkLst>
        </pc:spChg>
        <pc:spChg chg="add">
          <ac:chgData name="Nerys Musgrove" userId="2d6d5c85-090b-4bc1-b158-98aecad99803" providerId="ADAL" clId="{2DC7DBB7-AAFE-4040-8ACE-9D33BDFCE64E}" dt="2026-10-23T11:03:47.701" v="707" actId="26606"/>
          <ac:spMkLst>
            <pc:docMk/>
            <pc:sldMk cId="534544102" sldId="286"/>
            <ac:spMk id="16" creationId="{7D96243B-ECED-4B71-8E06-AE9A285EAD20}"/>
          </ac:spMkLst>
        </pc:spChg>
        <pc:spChg chg="add">
          <ac:chgData name="Nerys Musgrove" userId="2d6d5c85-090b-4bc1-b158-98aecad99803" providerId="ADAL" clId="{2DC7DBB7-AAFE-4040-8ACE-9D33BDFCE64E}" dt="2026-10-23T11:03:47.701" v="707" actId="26606"/>
          <ac:spMkLst>
            <pc:docMk/>
            <pc:sldMk cId="534544102" sldId="286"/>
            <ac:spMk id="18" creationId="{A09989E4-EFDC-4A90-A633-E0525FB4139E}"/>
          </ac:spMkLst>
        </pc:spChg>
      </pc:sldChg>
      <pc:sldChg chg="addSp modSp new mod setBg">
        <pc:chgData name="Nerys Musgrove" userId="2d6d5c85-090b-4bc1-b158-98aecad99803" providerId="ADAL" clId="{2DC7DBB7-AAFE-4040-8ACE-9D33BDFCE64E}" dt="2026-10-23T12:26:54.077" v="936" actId="20577"/>
        <pc:sldMkLst>
          <pc:docMk/>
          <pc:sldMk cId="110097216" sldId="287"/>
        </pc:sldMkLst>
        <pc:spChg chg="mod">
          <ac:chgData name="Nerys Musgrove" userId="2d6d5c85-090b-4bc1-b158-98aecad99803" providerId="ADAL" clId="{2DC7DBB7-AAFE-4040-8ACE-9D33BDFCE64E}" dt="2026-10-23T12:26:50.944" v="935" actId="26606"/>
          <ac:spMkLst>
            <pc:docMk/>
            <pc:sldMk cId="110097216" sldId="287"/>
            <ac:spMk id="2" creationId="{E508BB69-0679-65AB-36D6-1F7919987923}"/>
          </ac:spMkLst>
        </pc:spChg>
        <pc:spChg chg="mod">
          <ac:chgData name="Nerys Musgrove" userId="2d6d5c85-090b-4bc1-b158-98aecad99803" providerId="ADAL" clId="{2DC7DBB7-AAFE-4040-8ACE-9D33BDFCE64E}" dt="2026-10-23T12:26:54.077" v="936" actId="20577"/>
          <ac:spMkLst>
            <pc:docMk/>
            <pc:sldMk cId="110097216" sldId="287"/>
            <ac:spMk id="3" creationId="{1ECE59C4-FD42-9D87-37B2-749C0136DB6A}"/>
          </ac:spMkLst>
        </pc:spChg>
        <pc:spChg chg="add">
          <ac:chgData name="Nerys Musgrove" userId="2d6d5c85-090b-4bc1-b158-98aecad99803" providerId="ADAL" clId="{2DC7DBB7-AAFE-4040-8ACE-9D33BDFCE64E}" dt="2026-10-23T12:26:50.944" v="935" actId="26606"/>
          <ac:spMkLst>
            <pc:docMk/>
            <pc:sldMk cId="110097216" sldId="287"/>
            <ac:spMk id="8" creationId="{C2554CA6-288E-4202-BC52-2E5A8F0C0AED}"/>
          </ac:spMkLst>
        </pc:spChg>
        <pc:spChg chg="add">
          <ac:chgData name="Nerys Musgrove" userId="2d6d5c85-090b-4bc1-b158-98aecad99803" providerId="ADAL" clId="{2DC7DBB7-AAFE-4040-8ACE-9D33BDFCE64E}" dt="2026-10-23T12:26:50.944" v="935" actId="26606"/>
          <ac:spMkLst>
            <pc:docMk/>
            <pc:sldMk cId="110097216" sldId="287"/>
            <ac:spMk id="10" creationId="{B10BB131-AC8E-4A8E-A5D1-36260F720C3B}"/>
          </ac:spMkLst>
        </pc:spChg>
        <pc:spChg chg="add">
          <ac:chgData name="Nerys Musgrove" userId="2d6d5c85-090b-4bc1-b158-98aecad99803" providerId="ADAL" clId="{2DC7DBB7-AAFE-4040-8ACE-9D33BDFCE64E}" dt="2026-10-23T12:26:50.944" v="935" actId="26606"/>
          <ac:spMkLst>
            <pc:docMk/>
            <pc:sldMk cId="110097216" sldId="287"/>
            <ac:spMk id="12" creationId="{5B7778FC-632E-4DCA-A7CB-0D7731CCF970}"/>
          </ac:spMkLst>
        </pc:spChg>
        <pc:spChg chg="add">
          <ac:chgData name="Nerys Musgrove" userId="2d6d5c85-090b-4bc1-b158-98aecad99803" providerId="ADAL" clId="{2DC7DBB7-AAFE-4040-8ACE-9D33BDFCE64E}" dt="2026-10-23T12:26:50.944" v="935" actId="26606"/>
          <ac:spMkLst>
            <pc:docMk/>
            <pc:sldMk cId="110097216" sldId="287"/>
            <ac:spMk id="14" creationId="{FA23A907-97FB-4A8F-880A-DD77401C4296}"/>
          </ac:spMkLst>
        </pc:spChg>
      </pc:sldChg>
      <pc:sldChg chg="addSp delSp modSp new mod setBg">
        <pc:chgData name="Nerys Musgrove" userId="2d6d5c85-090b-4bc1-b158-98aecad99803" providerId="ADAL" clId="{2DC7DBB7-AAFE-4040-8ACE-9D33BDFCE64E}" dt="2026-10-23T12:27:23.790" v="953" actId="20577"/>
        <pc:sldMkLst>
          <pc:docMk/>
          <pc:sldMk cId="811504764" sldId="288"/>
        </pc:sldMkLst>
        <pc:spChg chg="mod">
          <ac:chgData name="Nerys Musgrove" userId="2d6d5c85-090b-4bc1-b158-98aecad99803" providerId="ADAL" clId="{2DC7DBB7-AAFE-4040-8ACE-9D33BDFCE64E}" dt="2026-10-23T12:27:23.790" v="953" actId="20577"/>
          <ac:spMkLst>
            <pc:docMk/>
            <pc:sldMk cId="811504764" sldId="288"/>
            <ac:spMk id="2" creationId="{2378DCC5-B054-3610-B584-D03A9C8BC641}"/>
          </ac:spMkLst>
        </pc:spChg>
        <pc:spChg chg="del">
          <ac:chgData name="Nerys Musgrove" userId="2d6d5c85-090b-4bc1-b158-98aecad99803" providerId="ADAL" clId="{2DC7DBB7-AAFE-4040-8ACE-9D33BDFCE64E}" dt="2026-10-23T12:27:15.030" v="947" actId="26606"/>
          <ac:spMkLst>
            <pc:docMk/>
            <pc:sldMk cId="811504764" sldId="288"/>
            <ac:spMk id="3" creationId="{7CB61FBE-CC2C-A4C9-CD2B-2C6D40BE3925}"/>
          </ac:spMkLst>
        </pc:spChg>
        <pc:spChg chg="add">
          <ac:chgData name="Nerys Musgrove" userId="2d6d5c85-090b-4bc1-b158-98aecad99803" providerId="ADAL" clId="{2DC7DBB7-AAFE-4040-8ACE-9D33BDFCE64E}" dt="2026-10-23T12:27:15.030" v="947" actId="26606"/>
          <ac:spMkLst>
            <pc:docMk/>
            <pc:sldMk cId="811504764" sldId="288"/>
            <ac:spMk id="8" creationId="{D278ADA9-6383-4BDD-80D2-8899A402687B}"/>
          </ac:spMkLst>
        </pc:spChg>
        <pc:spChg chg="add">
          <ac:chgData name="Nerys Musgrove" userId="2d6d5c85-090b-4bc1-b158-98aecad99803" providerId="ADAL" clId="{2DC7DBB7-AAFE-4040-8ACE-9D33BDFCE64E}" dt="2026-10-23T12:27:15.030" v="947" actId="26606"/>
          <ac:spMkLst>
            <pc:docMk/>
            <pc:sldMk cId="811504764" sldId="288"/>
            <ac:spMk id="10" creationId="{484B7147-B0F6-40ED-B5A2-FF72BC8198B6}"/>
          </ac:spMkLst>
        </pc:spChg>
        <pc:spChg chg="add">
          <ac:chgData name="Nerys Musgrove" userId="2d6d5c85-090b-4bc1-b158-98aecad99803" providerId="ADAL" clId="{2DC7DBB7-AAFE-4040-8ACE-9D33BDFCE64E}" dt="2026-10-23T12:27:15.030" v="947" actId="26606"/>
          <ac:spMkLst>
            <pc:docMk/>
            <pc:sldMk cId="811504764" sldId="288"/>
            <ac:spMk id="12" creationId="{B36D2DE0-0628-4A9A-A59D-7BA8B5EB3022}"/>
          </ac:spMkLst>
        </pc:spChg>
        <pc:spChg chg="add">
          <ac:chgData name="Nerys Musgrove" userId="2d6d5c85-090b-4bc1-b158-98aecad99803" providerId="ADAL" clId="{2DC7DBB7-AAFE-4040-8ACE-9D33BDFCE64E}" dt="2026-10-23T12:27:15.030" v="947" actId="26606"/>
          <ac:spMkLst>
            <pc:docMk/>
            <pc:sldMk cId="811504764" sldId="288"/>
            <ac:spMk id="14" creationId="{48E405C9-94BE-41DA-928C-DEC9A8550E9F}"/>
          </ac:spMkLst>
        </pc:spChg>
        <pc:spChg chg="add">
          <ac:chgData name="Nerys Musgrove" userId="2d6d5c85-090b-4bc1-b158-98aecad99803" providerId="ADAL" clId="{2DC7DBB7-AAFE-4040-8ACE-9D33BDFCE64E}" dt="2026-10-23T12:27:15.030" v="947" actId="26606"/>
          <ac:spMkLst>
            <pc:docMk/>
            <pc:sldMk cId="811504764" sldId="288"/>
            <ac:spMk id="16" creationId="{D2091A72-D5BB-42AC-8FD3-F7747D90861E}"/>
          </ac:spMkLst>
        </pc:spChg>
        <pc:spChg chg="add">
          <ac:chgData name="Nerys Musgrove" userId="2d6d5c85-090b-4bc1-b158-98aecad99803" providerId="ADAL" clId="{2DC7DBB7-AAFE-4040-8ACE-9D33BDFCE64E}" dt="2026-10-23T12:27:15.030" v="947" actId="26606"/>
          <ac:spMkLst>
            <pc:docMk/>
            <pc:sldMk cId="811504764" sldId="288"/>
            <ac:spMk id="18" creationId="{6ED12BFC-A737-46AF-8411-481112D54B0C}"/>
          </ac:spMkLst>
        </pc:spChg>
      </pc:sldChg>
      <pc:sldChg chg="modSp new mod">
        <pc:chgData name="Nerys Musgrove" userId="2d6d5c85-090b-4bc1-b158-98aecad99803" providerId="ADAL" clId="{2DC7DBB7-AAFE-4040-8ACE-9D33BDFCE64E}" dt="2026-10-23T13:52:02.983" v="1195" actId="27636"/>
        <pc:sldMkLst>
          <pc:docMk/>
          <pc:sldMk cId="3568543523" sldId="289"/>
        </pc:sldMkLst>
        <pc:spChg chg="mod">
          <ac:chgData name="Nerys Musgrove" userId="2d6d5c85-090b-4bc1-b158-98aecad99803" providerId="ADAL" clId="{2DC7DBB7-AAFE-4040-8ACE-9D33BDFCE64E}" dt="2026-10-23T13:49:21.252" v="977" actId="20577"/>
          <ac:spMkLst>
            <pc:docMk/>
            <pc:sldMk cId="3568543523" sldId="289"/>
            <ac:spMk id="2" creationId="{B1B32921-7E61-1F56-298D-F4C051EE1C45}"/>
          </ac:spMkLst>
        </pc:spChg>
        <pc:spChg chg="mod">
          <ac:chgData name="Nerys Musgrove" userId="2d6d5c85-090b-4bc1-b158-98aecad99803" providerId="ADAL" clId="{2DC7DBB7-AAFE-4040-8ACE-9D33BDFCE64E}" dt="2026-10-23T13:52:02.983" v="1195" actId="27636"/>
          <ac:spMkLst>
            <pc:docMk/>
            <pc:sldMk cId="3568543523" sldId="289"/>
            <ac:spMk id="3" creationId="{CE030A56-7A21-508D-5241-36B80F6C1E13}"/>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5AFEEB-5506-487C-9251-B6651CE8DDFA}"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78295019-969B-4B70-B8E4-C68637253D85}">
      <dgm:prSet/>
      <dgm:spPr/>
      <dgm:t>
        <a:bodyPr/>
        <a:lstStyle/>
        <a:p>
          <a:r>
            <a:rPr lang="en-GB" dirty="0"/>
            <a:t>As populations grew, the work available become scarce </a:t>
          </a:r>
          <a:endParaRPr lang="en-US" dirty="0"/>
        </a:p>
      </dgm:t>
    </dgm:pt>
    <dgm:pt modelId="{BB2024F7-4C15-4B8B-89A2-A83CC4EE485B}" type="parTrans" cxnId="{1B4C7B21-5D85-4232-B97E-A88CC1165D60}">
      <dgm:prSet/>
      <dgm:spPr/>
      <dgm:t>
        <a:bodyPr/>
        <a:lstStyle/>
        <a:p>
          <a:endParaRPr lang="en-US"/>
        </a:p>
      </dgm:t>
    </dgm:pt>
    <dgm:pt modelId="{17C32E79-87DA-41E0-A0CF-D2FB669FCE0E}" type="sibTrans" cxnId="{1B4C7B21-5D85-4232-B97E-A88CC1165D60}">
      <dgm:prSet/>
      <dgm:spPr/>
      <dgm:t>
        <a:bodyPr/>
        <a:lstStyle/>
        <a:p>
          <a:endParaRPr lang="en-US"/>
        </a:p>
      </dgm:t>
    </dgm:pt>
    <dgm:pt modelId="{443A886D-5A5E-478D-9168-348C596FD5FA}">
      <dgm:prSet/>
      <dgm:spPr/>
      <dgm:t>
        <a:bodyPr/>
        <a:lstStyle/>
        <a:p>
          <a:r>
            <a:rPr lang="en-GB" dirty="0"/>
            <a:t>A shift in economic and social changes- farmland that was used to grow crops were now kept for animals reducing working capabilities</a:t>
          </a:r>
          <a:endParaRPr lang="en-US" dirty="0"/>
        </a:p>
      </dgm:t>
    </dgm:pt>
    <dgm:pt modelId="{71518E57-FAFF-49A0-B575-8C941A8F0FBE}" type="parTrans" cxnId="{6A3B0F01-916D-4926-93E6-B6F1D1D0DF16}">
      <dgm:prSet/>
      <dgm:spPr/>
      <dgm:t>
        <a:bodyPr/>
        <a:lstStyle/>
        <a:p>
          <a:endParaRPr lang="en-US"/>
        </a:p>
      </dgm:t>
    </dgm:pt>
    <dgm:pt modelId="{97360A1D-DC39-4B2A-8D42-D5B3D6DFE04B}" type="sibTrans" cxnId="{6A3B0F01-916D-4926-93E6-B6F1D1D0DF16}">
      <dgm:prSet/>
      <dgm:spPr/>
      <dgm:t>
        <a:bodyPr/>
        <a:lstStyle/>
        <a:p>
          <a:endParaRPr lang="en-US"/>
        </a:p>
      </dgm:t>
    </dgm:pt>
    <dgm:pt modelId="{FDFA729C-89E2-4A58-B23E-F0817AE8D264}">
      <dgm:prSet/>
      <dgm:spPr/>
      <dgm:t>
        <a:bodyPr/>
        <a:lstStyle/>
        <a:p>
          <a:r>
            <a:rPr lang="en-GB"/>
            <a:t>Trade grew meaning many items came from overseas providing more wealth for the rich and less for the poor</a:t>
          </a:r>
          <a:endParaRPr lang="en-US"/>
        </a:p>
      </dgm:t>
    </dgm:pt>
    <dgm:pt modelId="{46478497-F07F-43E3-ADB9-A388CF4BE5FA}" type="parTrans" cxnId="{58FE038D-E23A-4DCA-AD59-B770CC1FD02D}">
      <dgm:prSet/>
      <dgm:spPr/>
      <dgm:t>
        <a:bodyPr/>
        <a:lstStyle/>
        <a:p>
          <a:endParaRPr lang="en-US"/>
        </a:p>
      </dgm:t>
    </dgm:pt>
    <dgm:pt modelId="{8F7FEE34-3B39-4EB4-988A-57D044DE6842}" type="sibTrans" cxnId="{58FE038D-E23A-4DCA-AD59-B770CC1FD02D}">
      <dgm:prSet/>
      <dgm:spPr/>
      <dgm:t>
        <a:bodyPr/>
        <a:lstStyle/>
        <a:p>
          <a:endParaRPr lang="en-US"/>
        </a:p>
      </dgm:t>
    </dgm:pt>
    <dgm:pt modelId="{034DABD9-A331-4F9B-B469-88D5199049C7}">
      <dgm:prSet/>
      <dgm:spPr/>
      <dgm:t>
        <a:bodyPr/>
        <a:lstStyle/>
        <a:p>
          <a:r>
            <a:rPr lang="en-GB" dirty="0"/>
            <a:t>Diseases wiped out many often, leaving women, widows and orphaned children with little opportunity to earn money to survive</a:t>
          </a:r>
          <a:endParaRPr lang="en-US" dirty="0"/>
        </a:p>
      </dgm:t>
    </dgm:pt>
    <dgm:pt modelId="{228A3AC3-D9AD-48D6-9076-64D5708002CB}" type="parTrans" cxnId="{3BA4883B-5227-44DD-B7E5-31E9A22CDEFB}">
      <dgm:prSet/>
      <dgm:spPr/>
      <dgm:t>
        <a:bodyPr/>
        <a:lstStyle/>
        <a:p>
          <a:endParaRPr lang="en-US"/>
        </a:p>
      </dgm:t>
    </dgm:pt>
    <dgm:pt modelId="{953D4A13-4D4E-4587-B14F-40622EAB4FC3}" type="sibTrans" cxnId="{3BA4883B-5227-44DD-B7E5-31E9A22CDEFB}">
      <dgm:prSet/>
      <dgm:spPr/>
      <dgm:t>
        <a:bodyPr/>
        <a:lstStyle/>
        <a:p>
          <a:endParaRPr lang="en-US"/>
        </a:p>
      </dgm:t>
    </dgm:pt>
    <dgm:pt modelId="{A002C24F-7B71-46A4-A8E3-D65F3E7D9133}" type="pres">
      <dgm:prSet presAssocID="{505AFEEB-5506-487C-9251-B6651CE8DDFA}" presName="vert0" presStyleCnt="0">
        <dgm:presLayoutVars>
          <dgm:dir/>
          <dgm:animOne val="branch"/>
          <dgm:animLvl val="lvl"/>
        </dgm:presLayoutVars>
      </dgm:prSet>
      <dgm:spPr/>
    </dgm:pt>
    <dgm:pt modelId="{512CCE1E-DDC5-497A-BA5F-378388B7138D}" type="pres">
      <dgm:prSet presAssocID="{78295019-969B-4B70-B8E4-C68637253D85}" presName="thickLine" presStyleLbl="alignNode1" presStyleIdx="0" presStyleCnt="4"/>
      <dgm:spPr/>
    </dgm:pt>
    <dgm:pt modelId="{46E01245-6A24-4539-BC75-3709926A6522}" type="pres">
      <dgm:prSet presAssocID="{78295019-969B-4B70-B8E4-C68637253D85}" presName="horz1" presStyleCnt="0"/>
      <dgm:spPr/>
    </dgm:pt>
    <dgm:pt modelId="{7FF84DD0-D216-4B32-9209-B478591FA602}" type="pres">
      <dgm:prSet presAssocID="{78295019-969B-4B70-B8E4-C68637253D85}" presName="tx1" presStyleLbl="revTx" presStyleIdx="0" presStyleCnt="4"/>
      <dgm:spPr/>
    </dgm:pt>
    <dgm:pt modelId="{F7CEE82F-1C29-4D35-902C-E8C6A44ECC9D}" type="pres">
      <dgm:prSet presAssocID="{78295019-969B-4B70-B8E4-C68637253D85}" presName="vert1" presStyleCnt="0"/>
      <dgm:spPr/>
    </dgm:pt>
    <dgm:pt modelId="{69D4A0EA-410F-44C2-925C-46D757F41505}" type="pres">
      <dgm:prSet presAssocID="{443A886D-5A5E-478D-9168-348C596FD5FA}" presName="thickLine" presStyleLbl="alignNode1" presStyleIdx="1" presStyleCnt="4"/>
      <dgm:spPr/>
    </dgm:pt>
    <dgm:pt modelId="{2EED253A-8977-4583-A9DF-7E16F9590C09}" type="pres">
      <dgm:prSet presAssocID="{443A886D-5A5E-478D-9168-348C596FD5FA}" presName="horz1" presStyleCnt="0"/>
      <dgm:spPr/>
    </dgm:pt>
    <dgm:pt modelId="{E8675E5E-F490-4FA8-BFD8-2BED158F5336}" type="pres">
      <dgm:prSet presAssocID="{443A886D-5A5E-478D-9168-348C596FD5FA}" presName="tx1" presStyleLbl="revTx" presStyleIdx="1" presStyleCnt="4"/>
      <dgm:spPr/>
    </dgm:pt>
    <dgm:pt modelId="{C062B588-5A39-4E06-A655-876D5DA0D8F2}" type="pres">
      <dgm:prSet presAssocID="{443A886D-5A5E-478D-9168-348C596FD5FA}" presName="vert1" presStyleCnt="0"/>
      <dgm:spPr/>
    </dgm:pt>
    <dgm:pt modelId="{3A04F639-3E96-4AD6-B6CA-2D1699D03EB1}" type="pres">
      <dgm:prSet presAssocID="{FDFA729C-89E2-4A58-B23E-F0817AE8D264}" presName="thickLine" presStyleLbl="alignNode1" presStyleIdx="2" presStyleCnt="4"/>
      <dgm:spPr/>
    </dgm:pt>
    <dgm:pt modelId="{53CCFAA2-5CEC-4320-8EB7-A40272BB27E3}" type="pres">
      <dgm:prSet presAssocID="{FDFA729C-89E2-4A58-B23E-F0817AE8D264}" presName="horz1" presStyleCnt="0"/>
      <dgm:spPr/>
    </dgm:pt>
    <dgm:pt modelId="{1A85EA1A-5410-4415-AAD8-40641276A26E}" type="pres">
      <dgm:prSet presAssocID="{FDFA729C-89E2-4A58-B23E-F0817AE8D264}" presName="tx1" presStyleLbl="revTx" presStyleIdx="2" presStyleCnt="4"/>
      <dgm:spPr/>
    </dgm:pt>
    <dgm:pt modelId="{8D8D74B0-941D-4FAC-8780-9E38BB5D1238}" type="pres">
      <dgm:prSet presAssocID="{FDFA729C-89E2-4A58-B23E-F0817AE8D264}" presName="vert1" presStyleCnt="0"/>
      <dgm:spPr/>
    </dgm:pt>
    <dgm:pt modelId="{736310DC-4036-4EC9-B0A1-FB6CDD905CED}" type="pres">
      <dgm:prSet presAssocID="{034DABD9-A331-4F9B-B469-88D5199049C7}" presName="thickLine" presStyleLbl="alignNode1" presStyleIdx="3" presStyleCnt="4"/>
      <dgm:spPr/>
    </dgm:pt>
    <dgm:pt modelId="{3D761305-DF0B-4198-A9C7-323E5D3BFC34}" type="pres">
      <dgm:prSet presAssocID="{034DABD9-A331-4F9B-B469-88D5199049C7}" presName="horz1" presStyleCnt="0"/>
      <dgm:spPr/>
    </dgm:pt>
    <dgm:pt modelId="{B1C33FEA-4635-4D74-AE18-27988E7CEE6F}" type="pres">
      <dgm:prSet presAssocID="{034DABD9-A331-4F9B-B469-88D5199049C7}" presName="tx1" presStyleLbl="revTx" presStyleIdx="3" presStyleCnt="4"/>
      <dgm:spPr/>
    </dgm:pt>
    <dgm:pt modelId="{B37A3A01-3248-416B-95D6-A023E02B5443}" type="pres">
      <dgm:prSet presAssocID="{034DABD9-A331-4F9B-B469-88D5199049C7}" presName="vert1" presStyleCnt="0"/>
      <dgm:spPr/>
    </dgm:pt>
  </dgm:ptLst>
  <dgm:cxnLst>
    <dgm:cxn modelId="{6A3B0F01-916D-4926-93E6-B6F1D1D0DF16}" srcId="{505AFEEB-5506-487C-9251-B6651CE8DDFA}" destId="{443A886D-5A5E-478D-9168-348C596FD5FA}" srcOrd="1" destOrd="0" parTransId="{71518E57-FAFF-49A0-B575-8C941A8F0FBE}" sibTransId="{97360A1D-DC39-4B2A-8D42-D5B3D6DFE04B}"/>
    <dgm:cxn modelId="{1B4C7B21-5D85-4232-B97E-A88CC1165D60}" srcId="{505AFEEB-5506-487C-9251-B6651CE8DDFA}" destId="{78295019-969B-4B70-B8E4-C68637253D85}" srcOrd="0" destOrd="0" parTransId="{BB2024F7-4C15-4B8B-89A2-A83CC4EE485B}" sibTransId="{17C32E79-87DA-41E0-A0CF-D2FB669FCE0E}"/>
    <dgm:cxn modelId="{062F6431-8484-44D1-B208-2228356BF974}" type="presOf" srcId="{505AFEEB-5506-487C-9251-B6651CE8DDFA}" destId="{A002C24F-7B71-46A4-A8E3-D65F3E7D9133}" srcOrd="0" destOrd="0" presId="urn:microsoft.com/office/officeart/2008/layout/LinedList"/>
    <dgm:cxn modelId="{3BA4883B-5227-44DD-B7E5-31E9A22CDEFB}" srcId="{505AFEEB-5506-487C-9251-B6651CE8DDFA}" destId="{034DABD9-A331-4F9B-B469-88D5199049C7}" srcOrd="3" destOrd="0" parTransId="{228A3AC3-D9AD-48D6-9076-64D5708002CB}" sibTransId="{953D4A13-4D4E-4587-B14F-40622EAB4FC3}"/>
    <dgm:cxn modelId="{56779F6B-C11D-4894-A7B5-4C50A51699B3}" type="presOf" srcId="{FDFA729C-89E2-4A58-B23E-F0817AE8D264}" destId="{1A85EA1A-5410-4415-AAD8-40641276A26E}" srcOrd="0" destOrd="0" presId="urn:microsoft.com/office/officeart/2008/layout/LinedList"/>
    <dgm:cxn modelId="{58FE038D-E23A-4DCA-AD59-B770CC1FD02D}" srcId="{505AFEEB-5506-487C-9251-B6651CE8DDFA}" destId="{FDFA729C-89E2-4A58-B23E-F0817AE8D264}" srcOrd="2" destOrd="0" parTransId="{46478497-F07F-43E3-ADB9-A388CF4BE5FA}" sibTransId="{8F7FEE34-3B39-4EB4-988A-57D044DE6842}"/>
    <dgm:cxn modelId="{6865FEAB-7E1C-49D2-AEFD-1E72D13A46CD}" type="presOf" srcId="{443A886D-5A5E-478D-9168-348C596FD5FA}" destId="{E8675E5E-F490-4FA8-BFD8-2BED158F5336}" srcOrd="0" destOrd="0" presId="urn:microsoft.com/office/officeart/2008/layout/LinedList"/>
    <dgm:cxn modelId="{E7C3CDAF-A9F0-4AE7-8393-002D4F222B45}" type="presOf" srcId="{78295019-969B-4B70-B8E4-C68637253D85}" destId="{7FF84DD0-D216-4B32-9209-B478591FA602}" srcOrd="0" destOrd="0" presId="urn:microsoft.com/office/officeart/2008/layout/LinedList"/>
    <dgm:cxn modelId="{6925CFE3-4414-4EE0-857B-E3F960478952}" type="presOf" srcId="{034DABD9-A331-4F9B-B469-88D5199049C7}" destId="{B1C33FEA-4635-4D74-AE18-27988E7CEE6F}" srcOrd="0" destOrd="0" presId="urn:microsoft.com/office/officeart/2008/layout/LinedList"/>
    <dgm:cxn modelId="{66BE428F-13A8-426C-A0E2-76154BD351DC}" type="presParOf" srcId="{A002C24F-7B71-46A4-A8E3-D65F3E7D9133}" destId="{512CCE1E-DDC5-497A-BA5F-378388B7138D}" srcOrd="0" destOrd="0" presId="urn:microsoft.com/office/officeart/2008/layout/LinedList"/>
    <dgm:cxn modelId="{134DA615-DB5E-4E34-BBC6-B4DC1556AFC2}" type="presParOf" srcId="{A002C24F-7B71-46A4-A8E3-D65F3E7D9133}" destId="{46E01245-6A24-4539-BC75-3709926A6522}" srcOrd="1" destOrd="0" presId="urn:microsoft.com/office/officeart/2008/layout/LinedList"/>
    <dgm:cxn modelId="{1A9ECF40-78EC-45BA-9E14-70EBDF34FEB4}" type="presParOf" srcId="{46E01245-6A24-4539-BC75-3709926A6522}" destId="{7FF84DD0-D216-4B32-9209-B478591FA602}" srcOrd="0" destOrd="0" presId="urn:microsoft.com/office/officeart/2008/layout/LinedList"/>
    <dgm:cxn modelId="{91FBE9E4-2799-4708-ABF5-0BA901F14CBE}" type="presParOf" srcId="{46E01245-6A24-4539-BC75-3709926A6522}" destId="{F7CEE82F-1C29-4D35-902C-E8C6A44ECC9D}" srcOrd="1" destOrd="0" presId="urn:microsoft.com/office/officeart/2008/layout/LinedList"/>
    <dgm:cxn modelId="{AD90490D-0379-4B4B-B610-52E28204F38C}" type="presParOf" srcId="{A002C24F-7B71-46A4-A8E3-D65F3E7D9133}" destId="{69D4A0EA-410F-44C2-925C-46D757F41505}" srcOrd="2" destOrd="0" presId="urn:microsoft.com/office/officeart/2008/layout/LinedList"/>
    <dgm:cxn modelId="{5D17AF60-0A05-4A7C-B2F9-4EFB955389A5}" type="presParOf" srcId="{A002C24F-7B71-46A4-A8E3-D65F3E7D9133}" destId="{2EED253A-8977-4583-A9DF-7E16F9590C09}" srcOrd="3" destOrd="0" presId="urn:microsoft.com/office/officeart/2008/layout/LinedList"/>
    <dgm:cxn modelId="{64120695-E164-4567-972F-E862392E1960}" type="presParOf" srcId="{2EED253A-8977-4583-A9DF-7E16F9590C09}" destId="{E8675E5E-F490-4FA8-BFD8-2BED158F5336}" srcOrd="0" destOrd="0" presId="urn:microsoft.com/office/officeart/2008/layout/LinedList"/>
    <dgm:cxn modelId="{870D03EC-DC57-4109-937E-4DD64B034561}" type="presParOf" srcId="{2EED253A-8977-4583-A9DF-7E16F9590C09}" destId="{C062B588-5A39-4E06-A655-876D5DA0D8F2}" srcOrd="1" destOrd="0" presId="urn:microsoft.com/office/officeart/2008/layout/LinedList"/>
    <dgm:cxn modelId="{27936437-7A2C-4911-A7F5-DE4C23B5B45B}" type="presParOf" srcId="{A002C24F-7B71-46A4-A8E3-D65F3E7D9133}" destId="{3A04F639-3E96-4AD6-B6CA-2D1699D03EB1}" srcOrd="4" destOrd="0" presId="urn:microsoft.com/office/officeart/2008/layout/LinedList"/>
    <dgm:cxn modelId="{3C506B23-14E7-4AF7-95BC-24F48A0C462F}" type="presParOf" srcId="{A002C24F-7B71-46A4-A8E3-D65F3E7D9133}" destId="{53CCFAA2-5CEC-4320-8EB7-A40272BB27E3}" srcOrd="5" destOrd="0" presId="urn:microsoft.com/office/officeart/2008/layout/LinedList"/>
    <dgm:cxn modelId="{F08E831C-488E-4EBD-BF71-10EC6588B1C7}" type="presParOf" srcId="{53CCFAA2-5CEC-4320-8EB7-A40272BB27E3}" destId="{1A85EA1A-5410-4415-AAD8-40641276A26E}" srcOrd="0" destOrd="0" presId="urn:microsoft.com/office/officeart/2008/layout/LinedList"/>
    <dgm:cxn modelId="{619CAFE7-AE89-4A08-A695-BCCEA5FA75C8}" type="presParOf" srcId="{53CCFAA2-5CEC-4320-8EB7-A40272BB27E3}" destId="{8D8D74B0-941D-4FAC-8780-9E38BB5D1238}" srcOrd="1" destOrd="0" presId="urn:microsoft.com/office/officeart/2008/layout/LinedList"/>
    <dgm:cxn modelId="{37132C5C-EE05-4804-8E74-8EF34DF8ED5A}" type="presParOf" srcId="{A002C24F-7B71-46A4-A8E3-D65F3E7D9133}" destId="{736310DC-4036-4EC9-B0A1-FB6CDD905CED}" srcOrd="6" destOrd="0" presId="urn:microsoft.com/office/officeart/2008/layout/LinedList"/>
    <dgm:cxn modelId="{FF2B48B8-004D-42DF-8790-3559BA7139BF}" type="presParOf" srcId="{A002C24F-7B71-46A4-A8E3-D65F3E7D9133}" destId="{3D761305-DF0B-4198-A9C7-323E5D3BFC34}" srcOrd="7" destOrd="0" presId="urn:microsoft.com/office/officeart/2008/layout/LinedList"/>
    <dgm:cxn modelId="{15B9E84F-C04F-4222-8700-72D55E31A246}" type="presParOf" srcId="{3D761305-DF0B-4198-A9C7-323E5D3BFC34}" destId="{B1C33FEA-4635-4D74-AE18-27988E7CEE6F}" srcOrd="0" destOrd="0" presId="urn:microsoft.com/office/officeart/2008/layout/LinedList"/>
    <dgm:cxn modelId="{7A72A151-BC58-4DAF-AEA7-F24188F93F4B}" type="presParOf" srcId="{3D761305-DF0B-4198-A9C7-323E5D3BFC34}" destId="{B37A3A01-3248-416B-95D6-A023E02B544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942EDB-0A2B-42D4-AD0C-1B73FB3B40A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8E80D03-09B8-481C-80FE-0A97949B3166}">
      <dgm:prSet/>
      <dgm:spPr/>
      <dgm:t>
        <a:bodyPr/>
        <a:lstStyle/>
        <a:p>
          <a:r>
            <a:rPr lang="en-GB"/>
            <a:t>Universal Credit is the foundational cornerstone of the modern British welfare state. Introduced under the Welfare Reform Act 2012 and fully integrated by March 2026, it completely restructured how the working-age population interacts with state support.</a:t>
          </a:r>
          <a:endParaRPr lang="en-US"/>
        </a:p>
      </dgm:t>
    </dgm:pt>
    <dgm:pt modelId="{191A2D9A-2EC6-4AA8-AB69-B1BE04973FFA}" type="parTrans" cxnId="{6128DAB9-CC31-445C-A830-6C361EA9346D}">
      <dgm:prSet/>
      <dgm:spPr/>
      <dgm:t>
        <a:bodyPr/>
        <a:lstStyle/>
        <a:p>
          <a:endParaRPr lang="en-US"/>
        </a:p>
      </dgm:t>
    </dgm:pt>
    <dgm:pt modelId="{3F060E11-150C-41AB-B849-6E5D196F9AE3}" type="sibTrans" cxnId="{6128DAB9-CC31-445C-A830-6C361EA9346D}">
      <dgm:prSet/>
      <dgm:spPr/>
      <dgm:t>
        <a:bodyPr/>
        <a:lstStyle/>
        <a:p>
          <a:endParaRPr lang="en-US"/>
        </a:p>
      </dgm:t>
    </dgm:pt>
    <dgm:pt modelId="{03DF99B5-350F-4EBF-A3AA-E2D0A9BEA429}">
      <dgm:prSet/>
      <dgm:spPr/>
      <dgm:t>
        <a:bodyPr/>
        <a:lstStyle/>
        <a:p>
          <a:r>
            <a:rPr lang="en-GB" b="1"/>
            <a:t>The Scale:</a:t>
          </a:r>
          <a:r>
            <a:rPr lang="en-GB"/>
            <a:t> As of mid-2026, 7.3 million working-age adults in England and Wales claim Universal Credit.</a:t>
          </a:r>
          <a:endParaRPr lang="en-US"/>
        </a:p>
      </dgm:t>
    </dgm:pt>
    <dgm:pt modelId="{840A5113-7738-40BE-A73A-69C59D034DD1}" type="parTrans" cxnId="{541123D7-3088-442F-B5EA-6DAF4C3CAE7C}">
      <dgm:prSet/>
      <dgm:spPr/>
      <dgm:t>
        <a:bodyPr/>
        <a:lstStyle/>
        <a:p>
          <a:endParaRPr lang="en-US"/>
        </a:p>
      </dgm:t>
    </dgm:pt>
    <dgm:pt modelId="{6E3550D5-174C-453B-BCAA-6FD033D7750B}" type="sibTrans" cxnId="{541123D7-3088-442F-B5EA-6DAF4C3CAE7C}">
      <dgm:prSet/>
      <dgm:spPr/>
      <dgm:t>
        <a:bodyPr/>
        <a:lstStyle/>
        <a:p>
          <a:endParaRPr lang="en-US"/>
        </a:p>
      </dgm:t>
    </dgm:pt>
    <dgm:pt modelId="{D0F2B20F-4FB4-451C-A331-76DFCA240C13}">
      <dgm:prSet/>
      <dgm:spPr/>
      <dgm:t>
        <a:bodyPr/>
        <a:lstStyle/>
        <a:p>
          <a:r>
            <a:rPr lang="en-GB" b="1"/>
            <a:t>The "Work-First" Philosophy:</a:t>
          </a:r>
          <a:r>
            <a:rPr lang="en-GB"/>
            <a:t> The primary goal of UC is to ensure that "work always pays". It eliminates the traditional "welfare cliff-edge" where taking a job meant losing all benefits at once. </a:t>
          </a:r>
          <a:endParaRPr lang="en-US"/>
        </a:p>
      </dgm:t>
    </dgm:pt>
    <dgm:pt modelId="{A1327473-4E76-4E67-8A16-4E223C2ACC11}" type="parTrans" cxnId="{4CA19737-12C2-471A-B5C1-DD2F1011284B}">
      <dgm:prSet/>
      <dgm:spPr/>
      <dgm:t>
        <a:bodyPr/>
        <a:lstStyle/>
        <a:p>
          <a:endParaRPr lang="en-US"/>
        </a:p>
      </dgm:t>
    </dgm:pt>
    <dgm:pt modelId="{C4771FC3-8240-443B-BA05-8656DBECFF9C}" type="sibTrans" cxnId="{4CA19737-12C2-471A-B5C1-DD2F1011284B}">
      <dgm:prSet/>
      <dgm:spPr/>
      <dgm:t>
        <a:bodyPr/>
        <a:lstStyle/>
        <a:p>
          <a:endParaRPr lang="en-US"/>
        </a:p>
      </dgm:t>
    </dgm:pt>
    <dgm:pt modelId="{23451AEB-3908-4E0C-BBFE-C315122A5BDC}">
      <dgm:prSet/>
      <dgm:spPr/>
      <dgm:t>
        <a:bodyPr/>
        <a:lstStyle/>
        <a:p>
          <a:r>
            <a:rPr lang="en-GB" b="1"/>
            <a:t>The "In-Work" Phenomenon:</a:t>
          </a:r>
          <a:r>
            <a:rPr lang="en-GB"/>
            <a:t> Crucially for structural welfare debates, 38% of UC claimants are actually in employment but require state subsidies due to low wages or part-time hours.</a:t>
          </a:r>
          <a:endParaRPr lang="en-US"/>
        </a:p>
      </dgm:t>
    </dgm:pt>
    <dgm:pt modelId="{B34E65F8-39EB-43C8-9D9B-E219DC2F6860}" type="parTrans" cxnId="{8ED0C904-9672-4D3C-B49D-A04EF029043C}">
      <dgm:prSet/>
      <dgm:spPr/>
      <dgm:t>
        <a:bodyPr/>
        <a:lstStyle/>
        <a:p>
          <a:endParaRPr lang="en-US"/>
        </a:p>
      </dgm:t>
    </dgm:pt>
    <dgm:pt modelId="{6C01E797-FB96-4BBB-995F-C1EF3691EFB5}" type="sibTrans" cxnId="{8ED0C904-9672-4D3C-B49D-A04EF029043C}">
      <dgm:prSet/>
      <dgm:spPr/>
      <dgm:t>
        <a:bodyPr/>
        <a:lstStyle/>
        <a:p>
          <a:endParaRPr lang="en-US"/>
        </a:p>
      </dgm:t>
    </dgm:pt>
    <dgm:pt modelId="{903C7D4D-3DD4-4170-B074-5212D0325269}" type="pres">
      <dgm:prSet presAssocID="{A6942EDB-0A2B-42D4-AD0C-1B73FB3B40A6}" presName="root" presStyleCnt="0">
        <dgm:presLayoutVars>
          <dgm:dir/>
          <dgm:resizeHandles val="exact"/>
        </dgm:presLayoutVars>
      </dgm:prSet>
      <dgm:spPr/>
    </dgm:pt>
    <dgm:pt modelId="{32F75E1F-619D-40D1-B452-D64AB7B29FB0}" type="pres">
      <dgm:prSet presAssocID="{E8E80D03-09B8-481C-80FE-0A97949B3166}" presName="compNode" presStyleCnt="0"/>
      <dgm:spPr/>
    </dgm:pt>
    <dgm:pt modelId="{AD2668FE-E12E-4884-A82E-70D4728C5BE9}" type="pres">
      <dgm:prSet presAssocID="{E8E80D03-09B8-481C-80FE-0A97949B3166}" presName="bgRect" presStyleLbl="bgShp" presStyleIdx="0" presStyleCnt="4"/>
      <dgm:spPr/>
    </dgm:pt>
    <dgm:pt modelId="{D42CE37A-5B8C-4002-89AF-CC65EEB9FC80}" type="pres">
      <dgm:prSet presAssocID="{E8E80D03-09B8-481C-80FE-0A97949B316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nk"/>
        </a:ext>
      </dgm:extLst>
    </dgm:pt>
    <dgm:pt modelId="{D4228E89-6936-4489-B6A4-1E8AAA053885}" type="pres">
      <dgm:prSet presAssocID="{E8E80D03-09B8-481C-80FE-0A97949B3166}" presName="spaceRect" presStyleCnt="0"/>
      <dgm:spPr/>
    </dgm:pt>
    <dgm:pt modelId="{296C2813-39C6-4256-9B70-E0A4C4531AAE}" type="pres">
      <dgm:prSet presAssocID="{E8E80D03-09B8-481C-80FE-0A97949B3166}" presName="parTx" presStyleLbl="revTx" presStyleIdx="0" presStyleCnt="4">
        <dgm:presLayoutVars>
          <dgm:chMax val="0"/>
          <dgm:chPref val="0"/>
        </dgm:presLayoutVars>
      </dgm:prSet>
      <dgm:spPr/>
    </dgm:pt>
    <dgm:pt modelId="{260C8AA2-B252-4716-AECF-E23A13BDB78F}" type="pres">
      <dgm:prSet presAssocID="{3F060E11-150C-41AB-B849-6E5D196F9AE3}" presName="sibTrans" presStyleCnt="0"/>
      <dgm:spPr/>
    </dgm:pt>
    <dgm:pt modelId="{9E8B7CBF-0A7D-4B44-9DF4-41C23E5ABA1A}" type="pres">
      <dgm:prSet presAssocID="{03DF99B5-350F-4EBF-A3AA-E2D0A9BEA429}" presName="compNode" presStyleCnt="0"/>
      <dgm:spPr/>
    </dgm:pt>
    <dgm:pt modelId="{CFE74BFD-980A-4F21-8959-58B9A56A96FE}" type="pres">
      <dgm:prSet presAssocID="{03DF99B5-350F-4EBF-A3AA-E2D0A9BEA429}" presName="bgRect" presStyleLbl="bgShp" presStyleIdx="1" presStyleCnt="4"/>
      <dgm:spPr/>
    </dgm:pt>
    <dgm:pt modelId="{38B98C5E-0917-46D1-AAA0-510E44EEBD2B}" type="pres">
      <dgm:prSet presAssocID="{03DF99B5-350F-4EBF-A3AA-E2D0A9BEA42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94DCEC9D-F0B0-4B37-97A1-266D0D44174A}" type="pres">
      <dgm:prSet presAssocID="{03DF99B5-350F-4EBF-A3AA-E2D0A9BEA429}" presName="spaceRect" presStyleCnt="0"/>
      <dgm:spPr/>
    </dgm:pt>
    <dgm:pt modelId="{5335EAA2-0D31-45FA-AB8A-488E79216B3C}" type="pres">
      <dgm:prSet presAssocID="{03DF99B5-350F-4EBF-A3AA-E2D0A9BEA429}" presName="parTx" presStyleLbl="revTx" presStyleIdx="1" presStyleCnt="4">
        <dgm:presLayoutVars>
          <dgm:chMax val="0"/>
          <dgm:chPref val="0"/>
        </dgm:presLayoutVars>
      </dgm:prSet>
      <dgm:spPr/>
    </dgm:pt>
    <dgm:pt modelId="{29A4D06B-8A03-444D-ACAF-9B99F7D4F4C8}" type="pres">
      <dgm:prSet presAssocID="{6E3550D5-174C-453B-BCAA-6FD033D7750B}" presName="sibTrans" presStyleCnt="0"/>
      <dgm:spPr/>
    </dgm:pt>
    <dgm:pt modelId="{57E5AA41-1251-4999-8BC4-85B9F715471A}" type="pres">
      <dgm:prSet presAssocID="{D0F2B20F-4FB4-451C-A331-76DFCA240C13}" presName="compNode" presStyleCnt="0"/>
      <dgm:spPr/>
    </dgm:pt>
    <dgm:pt modelId="{6FDA8756-BF75-458C-A5AB-2FC7919AE14E}" type="pres">
      <dgm:prSet presAssocID="{D0F2B20F-4FB4-451C-A331-76DFCA240C13}" presName="bgRect" presStyleLbl="bgShp" presStyleIdx="2" presStyleCnt="4"/>
      <dgm:spPr/>
    </dgm:pt>
    <dgm:pt modelId="{E6C93441-A90C-4DC8-A782-AC8855DE9BE8}" type="pres">
      <dgm:prSet presAssocID="{D0F2B20F-4FB4-451C-A331-76DFCA240C1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iploma Roll"/>
        </a:ext>
      </dgm:extLst>
    </dgm:pt>
    <dgm:pt modelId="{BB6E4055-509D-48AE-BBF7-94B70016AFE9}" type="pres">
      <dgm:prSet presAssocID="{D0F2B20F-4FB4-451C-A331-76DFCA240C13}" presName="spaceRect" presStyleCnt="0"/>
      <dgm:spPr/>
    </dgm:pt>
    <dgm:pt modelId="{5855C009-3D5E-4B08-B548-EAECA626E371}" type="pres">
      <dgm:prSet presAssocID="{D0F2B20F-4FB4-451C-A331-76DFCA240C13}" presName="parTx" presStyleLbl="revTx" presStyleIdx="2" presStyleCnt="4">
        <dgm:presLayoutVars>
          <dgm:chMax val="0"/>
          <dgm:chPref val="0"/>
        </dgm:presLayoutVars>
      </dgm:prSet>
      <dgm:spPr/>
    </dgm:pt>
    <dgm:pt modelId="{9CFF4C3D-F9C0-4B66-9978-2BED3E0E249E}" type="pres">
      <dgm:prSet presAssocID="{C4771FC3-8240-443B-BA05-8656DBECFF9C}" presName="sibTrans" presStyleCnt="0"/>
      <dgm:spPr/>
    </dgm:pt>
    <dgm:pt modelId="{9CF9BD4F-25DD-43E1-A09A-DDF7D0900CFE}" type="pres">
      <dgm:prSet presAssocID="{23451AEB-3908-4E0C-BBFE-C315122A5BDC}" presName="compNode" presStyleCnt="0"/>
      <dgm:spPr/>
    </dgm:pt>
    <dgm:pt modelId="{480912B6-E88E-4EC3-A2B5-4952C6C311A0}" type="pres">
      <dgm:prSet presAssocID="{23451AEB-3908-4E0C-BBFE-C315122A5BDC}" presName="bgRect" presStyleLbl="bgShp" presStyleIdx="3" presStyleCnt="4"/>
      <dgm:spPr/>
    </dgm:pt>
    <dgm:pt modelId="{867850E1-EB5B-4E2B-80FA-F2677C2C7112}" type="pres">
      <dgm:prSet presAssocID="{23451AEB-3908-4E0C-BBFE-C315122A5BD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E299306D-F515-4262-892D-8A9B251C24CA}" type="pres">
      <dgm:prSet presAssocID="{23451AEB-3908-4E0C-BBFE-C315122A5BDC}" presName="spaceRect" presStyleCnt="0"/>
      <dgm:spPr/>
    </dgm:pt>
    <dgm:pt modelId="{E837CB89-1967-433C-9FE4-6CE5211CCED7}" type="pres">
      <dgm:prSet presAssocID="{23451AEB-3908-4E0C-BBFE-C315122A5BDC}" presName="parTx" presStyleLbl="revTx" presStyleIdx="3" presStyleCnt="4">
        <dgm:presLayoutVars>
          <dgm:chMax val="0"/>
          <dgm:chPref val="0"/>
        </dgm:presLayoutVars>
      </dgm:prSet>
      <dgm:spPr/>
    </dgm:pt>
  </dgm:ptLst>
  <dgm:cxnLst>
    <dgm:cxn modelId="{8ED0C904-9672-4D3C-B49D-A04EF029043C}" srcId="{A6942EDB-0A2B-42D4-AD0C-1B73FB3B40A6}" destId="{23451AEB-3908-4E0C-BBFE-C315122A5BDC}" srcOrd="3" destOrd="0" parTransId="{B34E65F8-39EB-43C8-9D9B-E219DC2F6860}" sibTransId="{6C01E797-FB96-4BBB-995F-C1EF3691EFB5}"/>
    <dgm:cxn modelId="{4CA19737-12C2-471A-B5C1-DD2F1011284B}" srcId="{A6942EDB-0A2B-42D4-AD0C-1B73FB3B40A6}" destId="{D0F2B20F-4FB4-451C-A331-76DFCA240C13}" srcOrd="2" destOrd="0" parTransId="{A1327473-4E76-4E67-8A16-4E223C2ACC11}" sibTransId="{C4771FC3-8240-443B-BA05-8656DBECFF9C}"/>
    <dgm:cxn modelId="{3CF8224B-9FFC-4F23-9587-3833A9EC3AB0}" type="presOf" srcId="{23451AEB-3908-4E0C-BBFE-C315122A5BDC}" destId="{E837CB89-1967-433C-9FE4-6CE5211CCED7}" srcOrd="0" destOrd="0" presId="urn:microsoft.com/office/officeart/2018/2/layout/IconVerticalSolidList"/>
    <dgm:cxn modelId="{FB5AD68D-D704-4E01-8A46-110B3F9BD069}" type="presOf" srcId="{E8E80D03-09B8-481C-80FE-0A97949B3166}" destId="{296C2813-39C6-4256-9B70-E0A4C4531AAE}" srcOrd="0" destOrd="0" presId="urn:microsoft.com/office/officeart/2018/2/layout/IconVerticalSolidList"/>
    <dgm:cxn modelId="{BD386F90-8D48-4FC5-A6F4-5A59129A8C0C}" type="presOf" srcId="{03DF99B5-350F-4EBF-A3AA-E2D0A9BEA429}" destId="{5335EAA2-0D31-45FA-AB8A-488E79216B3C}" srcOrd="0" destOrd="0" presId="urn:microsoft.com/office/officeart/2018/2/layout/IconVerticalSolidList"/>
    <dgm:cxn modelId="{6128DAB9-CC31-445C-A830-6C361EA9346D}" srcId="{A6942EDB-0A2B-42D4-AD0C-1B73FB3B40A6}" destId="{E8E80D03-09B8-481C-80FE-0A97949B3166}" srcOrd="0" destOrd="0" parTransId="{191A2D9A-2EC6-4AA8-AB69-B1BE04973FFA}" sibTransId="{3F060E11-150C-41AB-B849-6E5D196F9AE3}"/>
    <dgm:cxn modelId="{A877FAC6-ED59-4BC9-A78D-74E3D4794B8E}" type="presOf" srcId="{D0F2B20F-4FB4-451C-A331-76DFCA240C13}" destId="{5855C009-3D5E-4B08-B548-EAECA626E371}" srcOrd="0" destOrd="0" presId="urn:microsoft.com/office/officeart/2018/2/layout/IconVerticalSolidList"/>
    <dgm:cxn modelId="{541123D7-3088-442F-B5EA-6DAF4C3CAE7C}" srcId="{A6942EDB-0A2B-42D4-AD0C-1B73FB3B40A6}" destId="{03DF99B5-350F-4EBF-A3AA-E2D0A9BEA429}" srcOrd="1" destOrd="0" parTransId="{840A5113-7738-40BE-A73A-69C59D034DD1}" sibTransId="{6E3550D5-174C-453B-BCAA-6FD033D7750B}"/>
    <dgm:cxn modelId="{4155F9F3-AB1B-4FBF-8579-A541A3FAB064}" type="presOf" srcId="{A6942EDB-0A2B-42D4-AD0C-1B73FB3B40A6}" destId="{903C7D4D-3DD4-4170-B074-5212D0325269}" srcOrd="0" destOrd="0" presId="urn:microsoft.com/office/officeart/2018/2/layout/IconVerticalSolidList"/>
    <dgm:cxn modelId="{6AEB61B1-BF14-4E8A-8659-562066A0FD9F}" type="presParOf" srcId="{903C7D4D-3DD4-4170-B074-5212D0325269}" destId="{32F75E1F-619D-40D1-B452-D64AB7B29FB0}" srcOrd="0" destOrd="0" presId="urn:microsoft.com/office/officeart/2018/2/layout/IconVerticalSolidList"/>
    <dgm:cxn modelId="{F7CE8D9E-D8F7-4339-99D4-DD2CC1695867}" type="presParOf" srcId="{32F75E1F-619D-40D1-B452-D64AB7B29FB0}" destId="{AD2668FE-E12E-4884-A82E-70D4728C5BE9}" srcOrd="0" destOrd="0" presId="urn:microsoft.com/office/officeart/2018/2/layout/IconVerticalSolidList"/>
    <dgm:cxn modelId="{CCE71389-81FF-4800-99E4-5CC22299605F}" type="presParOf" srcId="{32F75E1F-619D-40D1-B452-D64AB7B29FB0}" destId="{D42CE37A-5B8C-4002-89AF-CC65EEB9FC80}" srcOrd="1" destOrd="0" presId="urn:microsoft.com/office/officeart/2018/2/layout/IconVerticalSolidList"/>
    <dgm:cxn modelId="{26DB7CAD-EA6D-4191-9C62-7B3A2D1F2AF0}" type="presParOf" srcId="{32F75E1F-619D-40D1-B452-D64AB7B29FB0}" destId="{D4228E89-6936-4489-B6A4-1E8AAA053885}" srcOrd="2" destOrd="0" presId="urn:microsoft.com/office/officeart/2018/2/layout/IconVerticalSolidList"/>
    <dgm:cxn modelId="{ADE1ED87-C332-406E-B5F1-898F62F896DD}" type="presParOf" srcId="{32F75E1F-619D-40D1-B452-D64AB7B29FB0}" destId="{296C2813-39C6-4256-9B70-E0A4C4531AAE}" srcOrd="3" destOrd="0" presId="urn:microsoft.com/office/officeart/2018/2/layout/IconVerticalSolidList"/>
    <dgm:cxn modelId="{40945315-06F9-4CCC-BC02-E21375DCAC8E}" type="presParOf" srcId="{903C7D4D-3DD4-4170-B074-5212D0325269}" destId="{260C8AA2-B252-4716-AECF-E23A13BDB78F}" srcOrd="1" destOrd="0" presId="urn:microsoft.com/office/officeart/2018/2/layout/IconVerticalSolidList"/>
    <dgm:cxn modelId="{32E22EF6-BAFC-4A05-BB6B-925C0166DA22}" type="presParOf" srcId="{903C7D4D-3DD4-4170-B074-5212D0325269}" destId="{9E8B7CBF-0A7D-4B44-9DF4-41C23E5ABA1A}" srcOrd="2" destOrd="0" presId="urn:microsoft.com/office/officeart/2018/2/layout/IconVerticalSolidList"/>
    <dgm:cxn modelId="{46F85DBC-859E-4C8E-A343-3FCFEB7E9E8C}" type="presParOf" srcId="{9E8B7CBF-0A7D-4B44-9DF4-41C23E5ABA1A}" destId="{CFE74BFD-980A-4F21-8959-58B9A56A96FE}" srcOrd="0" destOrd="0" presId="urn:microsoft.com/office/officeart/2018/2/layout/IconVerticalSolidList"/>
    <dgm:cxn modelId="{13391C9E-6B01-48C1-8ACD-FBC39A931869}" type="presParOf" srcId="{9E8B7CBF-0A7D-4B44-9DF4-41C23E5ABA1A}" destId="{38B98C5E-0917-46D1-AAA0-510E44EEBD2B}" srcOrd="1" destOrd="0" presId="urn:microsoft.com/office/officeart/2018/2/layout/IconVerticalSolidList"/>
    <dgm:cxn modelId="{E7602D2E-0D05-499A-9403-B22980A282E8}" type="presParOf" srcId="{9E8B7CBF-0A7D-4B44-9DF4-41C23E5ABA1A}" destId="{94DCEC9D-F0B0-4B37-97A1-266D0D44174A}" srcOrd="2" destOrd="0" presId="urn:microsoft.com/office/officeart/2018/2/layout/IconVerticalSolidList"/>
    <dgm:cxn modelId="{68254B36-3F77-4B20-B423-C1DDD25B9970}" type="presParOf" srcId="{9E8B7CBF-0A7D-4B44-9DF4-41C23E5ABA1A}" destId="{5335EAA2-0D31-45FA-AB8A-488E79216B3C}" srcOrd="3" destOrd="0" presId="urn:microsoft.com/office/officeart/2018/2/layout/IconVerticalSolidList"/>
    <dgm:cxn modelId="{18B9400D-B052-42BF-BF98-D703601D4258}" type="presParOf" srcId="{903C7D4D-3DD4-4170-B074-5212D0325269}" destId="{29A4D06B-8A03-444D-ACAF-9B99F7D4F4C8}" srcOrd="3" destOrd="0" presId="urn:microsoft.com/office/officeart/2018/2/layout/IconVerticalSolidList"/>
    <dgm:cxn modelId="{DD0E93E4-E679-4B74-A90F-AB0318154712}" type="presParOf" srcId="{903C7D4D-3DD4-4170-B074-5212D0325269}" destId="{57E5AA41-1251-4999-8BC4-85B9F715471A}" srcOrd="4" destOrd="0" presId="urn:microsoft.com/office/officeart/2018/2/layout/IconVerticalSolidList"/>
    <dgm:cxn modelId="{85AEEA84-2A9C-45B2-A875-1D74D6A29487}" type="presParOf" srcId="{57E5AA41-1251-4999-8BC4-85B9F715471A}" destId="{6FDA8756-BF75-458C-A5AB-2FC7919AE14E}" srcOrd="0" destOrd="0" presId="urn:microsoft.com/office/officeart/2018/2/layout/IconVerticalSolidList"/>
    <dgm:cxn modelId="{5C56A9D1-C65A-4D0A-8524-5985194E7FB8}" type="presParOf" srcId="{57E5AA41-1251-4999-8BC4-85B9F715471A}" destId="{E6C93441-A90C-4DC8-A782-AC8855DE9BE8}" srcOrd="1" destOrd="0" presId="urn:microsoft.com/office/officeart/2018/2/layout/IconVerticalSolidList"/>
    <dgm:cxn modelId="{7872526E-E764-4796-8733-BA2E18E8EA04}" type="presParOf" srcId="{57E5AA41-1251-4999-8BC4-85B9F715471A}" destId="{BB6E4055-509D-48AE-BBF7-94B70016AFE9}" srcOrd="2" destOrd="0" presId="urn:microsoft.com/office/officeart/2018/2/layout/IconVerticalSolidList"/>
    <dgm:cxn modelId="{E5D91253-7297-459D-8C49-E86BADEB58AE}" type="presParOf" srcId="{57E5AA41-1251-4999-8BC4-85B9F715471A}" destId="{5855C009-3D5E-4B08-B548-EAECA626E371}" srcOrd="3" destOrd="0" presId="urn:microsoft.com/office/officeart/2018/2/layout/IconVerticalSolidList"/>
    <dgm:cxn modelId="{B9F2F67F-BF78-4A53-9365-00D5BB625ACB}" type="presParOf" srcId="{903C7D4D-3DD4-4170-B074-5212D0325269}" destId="{9CFF4C3D-F9C0-4B66-9978-2BED3E0E249E}" srcOrd="5" destOrd="0" presId="urn:microsoft.com/office/officeart/2018/2/layout/IconVerticalSolidList"/>
    <dgm:cxn modelId="{CAADBEB9-F185-405E-BA69-76BFE1F9965A}" type="presParOf" srcId="{903C7D4D-3DD4-4170-B074-5212D0325269}" destId="{9CF9BD4F-25DD-43E1-A09A-DDF7D0900CFE}" srcOrd="6" destOrd="0" presId="urn:microsoft.com/office/officeart/2018/2/layout/IconVerticalSolidList"/>
    <dgm:cxn modelId="{B58738BC-6F19-4C42-9E3E-8FD8E59A98FF}" type="presParOf" srcId="{9CF9BD4F-25DD-43E1-A09A-DDF7D0900CFE}" destId="{480912B6-E88E-4EC3-A2B5-4952C6C311A0}" srcOrd="0" destOrd="0" presId="urn:microsoft.com/office/officeart/2018/2/layout/IconVerticalSolidList"/>
    <dgm:cxn modelId="{34FE622F-C173-4B2C-B28D-B71E9BA38E49}" type="presParOf" srcId="{9CF9BD4F-25DD-43E1-A09A-DDF7D0900CFE}" destId="{867850E1-EB5B-4E2B-80FA-F2677C2C7112}" srcOrd="1" destOrd="0" presId="urn:microsoft.com/office/officeart/2018/2/layout/IconVerticalSolidList"/>
    <dgm:cxn modelId="{CFBD7B29-99D7-4B8F-BDF2-031F96CA5D2D}" type="presParOf" srcId="{9CF9BD4F-25DD-43E1-A09A-DDF7D0900CFE}" destId="{E299306D-F515-4262-892D-8A9B251C24CA}" srcOrd="2" destOrd="0" presId="urn:microsoft.com/office/officeart/2018/2/layout/IconVerticalSolidList"/>
    <dgm:cxn modelId="{8B13950C-1C1A-4FE7-9F2E-114AEAB804A4}" type="presParOf" srcId="{9CF9BD4F-25DD-43E1-A09A-DDF7D0900CFE}" destId="{E837CB89-1967-433C-9FE4-6CE5211CCED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EE18F4-FDFE-4C7F-91C5-9C6522B8F055}"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72EA8636-7F69-4865-A463-B4EC1E517239}">
      <dgm:prSet/>
      <dgm:spPr/>
      <dgm:t>
        <a:bodyPr/>
        <a:lstStyle/>
        <a:p>
          <a:r>
            <a:rPr lang="en-GB"/>
            <a:t>While Universal Credit succeeded in streamlining the bureaucratic mechanics of the UK welfare state, it faces significant structural, design, and humanitarian criticisms. A wide body of research from organisations like the Joseph Rowntree Foundation and parliamentary committee reports highlights several major flaws. </a:t>
          </a:r>
          <a:endParaRPr lang="en-US"/>
        </a:p>
      </dgm:t>
    </dgm:pt>
    <dgm:pt modelId="{5EE85B99-94EE-4706-B444-184CA6C0D5D3}" type="parTrans" cxnId="{C7F02305-C7FC-45B5-8C90-F4B16BE007A3}">
      <dgm:prSet/>
      <dgm:spPr/>
      <dgm:t>
        <a:bodyPr/>
        <a:lstStyle/>
        <a:p>
          <a:endParaRPr lang="en-US"/>
        </a:p>
      </dgm:t>
    </dgm:pt>
    <dgm:pt modelId="{70EAD8D8-89FC-4772-8B6A-347B3B8E32F6}" type="sibTrans" cxnId="{C7F02305-C7FC-45B5-8C90-F4B16BE007A3}">
      <dgm:prSet/>
      <dgm:spPr/>
      <dgm:t>
        <a:bodyPr/>
        <a:lstStyle/>
        <a:p>
          <a:endParaRPr lang="en-US"/>
        </a:p>
      </dgm:t>
    </dgm:pt>
    <dgm:pt modelId="{D0E0498B-2530-4CBA-AF25-20CCB4462A67}">
      <dgm:prSet/>
      <dgm:spPr/>
      <dgm:t>
        <a:bodyPr/>
        <a:lstStyle/>
        <a:p>
          <a:r>
            <a:rPr lang="en-GB"/>
            <a:t>The fundamental critique of Universal Credit is a structural paradox: a system designed to push people into work frequently creates financial crises and psychological barriers that make finding and sustaining employment harder.</a:t>
          </a:r>
          <a:endParaRPr lang="en-US"/>
        </a:p>
      </dgm:t>
    </dgm:pt>
    <dgm:pt modelId="{495E8873-BC66-45B7-931E-CC670B688428}" type="parTrans" cxnId="{8A8C3102-D811-4120-BE3C-B4A1D1A53387}">
      <dgm:prSet/>
      <dgm:spPr/>
      <dgm:t>
        <a:bodyPr/>
        <a:lstStyle/>
        <a:p>
          <a:endParaRPr lang="en-US"/>
        </a:p>
      </dgm:t>
    </dgm:pt>
    <dgm:pt modelId="{D63BDC06-6736-4997-A301-52383ACCDCA4}" type="sibTrans" cxnId="{8A8C3102-D811-4120-BE3C-B4A1D1A53387}">
      <dgm:prSet/>
      <dgm:spPr/>
      <dgm:t>
        <a:bodyPr/>
        <a:lstStyle/>
        <a:p>
          <a:endParaRPr lang="en-US"/>
        </a:p>
      </dgm:t>
    </dgm:pt>
    <dgm:pt modelId="{532529EE-1E52-44B2-BCFA-8D0BA857826F}" type="pres">
      <dgm:prSet presAssocID="{71EE18F4-FDFE-4C7F-91C5-9C6522B8F055}" presName="vert0" presStyleCnt="0">
        <dgm:presLayoutVars>
          <dgm:dir/>
          <dgm:animOne val="branch"/>
          <dgm:animLvl val="lvl"/>
        </dgm:presLayoutVars>
      </dgm:prSet>
      <dgm:spPr/>
    </dgm:pt>
    <dgm:pt modelId="{F751C8F7-CC70-4BD6-9AB8-358B768EE736}" type="pres">
      <dgm:prSet presAssocID="{72EA8636-7F69-4865-A463-B4EC1E517239}" presName="thickLine" presStyleLbl="alignNode1" presStyleIdx="0" presStyleCnt="2"/>
      <dgm:spPr/>
    </dgm:pt>
    <dgm:pt modelId="{0ED2A2C7-1FB5-4886-AC04-81A49635CC89}" type="pres">
      <dgm:prSet presAssocID="{72EA8636-7F69-4865-A463-B4EC1E517239}" presName="horz1" presStyleCnt="0"/>
      <dgm:spPr/>
    </dgm:pt>
    <dgm:pt modelId="{F5350AED-077E-46E6-AE60-B4F5A25F0394}" type="pres">
      <dgm:prSet presAssocID="{72EA8636-7F69-4865-A463-B4EC1E517239}" presName="tx1" presStyleLbl="revTx" presStyleIdx="0" presStyleCnt="2"/>
      <dgm:spPr/>
    </dgm:pt>
    <dgm:pt modelId="{11C7EED5-0D36-47A5-8BA6-A128BE3C63AC}" type="pres">
      <dgm:prSet presAssocID="{72EA8636-7F69-4865-A463-B4EC1E517239}" presName="vert1" presStyleCnt="0"/>
      <dgm:spPr/>
    </dgm:pt>
    <dgm:pt modelId="{9015F472-68C7-43C3-BBD2-A32615E15D65}" type="pres">
      <dgm:prSet presAssocID="{D0E0498B-2530-4CBA-AF25-20CCB4462A67}" presName="thickLine" presStyleLbl="alignNode1" presStyleIdx="1" presStyleCnt="2"/>
      <dgm:spPr/>
    </dgm:pt>
    <dgm:pt modelId="{8B451426-375B-479B-8734-19CA1EAD9154}" type="pres">
      <dgm:prSet presAssocID="{D0E0498B-2530-4CBA-AF25-20CCB4462A67}" presName="horz1" presStyleCnt="0"/>
      <dgm:spPr/>
    </dgm:pt>
    <dgm:pt modelId="{6F69324D-D970-45CD-AD36-B351E425B472}" type="pres">
      <dgm:prSet presAssocID="{D0E0498B-2530-4CBA-AF25-20CCB4462A67}" presName="tx1" presStyleLbl="revTx" presStyleIdx="1" presStyleCnt="2"/>
      <dgm:spPr/>
    </dgm:pt>
    <dgm:pt modelId="{58C91E05-EEC4-42A0-9C9F-0A9E886B572F}" type="pres">
      <dgm:prSet presAssocID="{D0E0498B-2530-4CBA-AF25-20CCB4462A67}" presName="vert1" presStyleCnt="0"/>
      <dgm:spPr/>
    </dgm:pt>
  </dgm:ptLst>
  <dgm:cxnLst>
    <dgm:cxn modelId="{8A8C3102-D811-4120-BE3C-B4A1D1A53387}" srcId="{71EE18F4-FDFE-4C7F-91C5-9C6522B8F055}" destId="{D0E0498B-2530-4CBA-AF25-20CCB4462A67}" srcOrd="1" destOrd="0" parTransId="{495E8873-BC66-45B7-931E-CC670B688428}" sibTransId="{D63BDC06-6736-4997-A301-52383ACCDCA4}"/>
    <dgm:cxn modelId="{C7F02305-C7FC-45B5-8C90-F4B16BE007A3}" srcId="{71EE18F4-FDFE-4C7F-91C5-9C6522B8F055}" destId="{72EA8636-7F69-4865-A463-B4EC1E517239}" srcOrd="0" destOrd="0" parTransId="{5EE85B99-94EE-4706-B444-184CA6C0D5D3}" sibTransId="{70EAD8D8-89FC-4772-8B6A-347B3B8E32F6}"/>
    <dgm:cxn modelId="{4B685334-6CCE-4512-80F9-472F1862B913}" type="presOf" srcId="{D0E0498B-2530-4CBA-AF25-20CCB4462A67}" destId="{6F69324D-D970-45CD-AD36-B351E425B472}" srcOrd="0" destOrd="0" presId="urn:microsoft.com/office/officeart/2008/layout/LinedList"/>
    <dgm:cxn modelId="{609F519B-7414-4309-904E-0F5DE13BBDDE}" type="presOf" srcId="{71EE18F4-FDFE-4C7F-91C5-9C6522B8F055}" destId="{532529EE-1E52-44B2-BCFA-8D0BA857826F}" srcOrd="0" destOrd="0" presId="urn:microsoft.com/office/officeart/2008/layout/LinedList"/>
    <dgm:cxn modelId="{535046C4-5699-4AD4-8A2B-1EFB40EDFB9D}" type="presOf" srcId="{72EA8636-7F69-4865-A463-B4EC1E517239}" destId="{F5350AED-077E-46E6-AE60-B4F5A25F0394}" srcOrd="0" destOrd="0" presId="urn:microsoft.com/office/officeart/2008/layout/LinedList"/>
    <dgm:cxn modelId="{17023930-842C-4D37-AF82-96BF36979012}" type="presParOf" srcId="{532529EE-1E52-44B2-BCFA-8D0BA857826F}" destId="{F751C8F7-CC70-4BD6-9AB8-358B768EE736}" srcOrd="0" destOrd="0" presId="urn:microsoft.com/office/officeart/2008/layout/LinedList"/>
    <dgm:cxn modelId="{8EBF92F9-A155-40AD-B572-8BCA3D067D56}" type="presParOf" srcId="{532529EE-1E52-44B2-BCFA-8D0BA857826F}" destId="{0ED2A2C7-1FB5-4886-AC04-81A49635CC89}" srcOrd="1" destOrd="0" presId="urn:microsoft.com/office/officeart/2008/layout/LinedList"/>
    <dgm:cxn modelId="{11426069-8B22-4260-BAAE-154F7E63DDC7}" type="presParOf" srcId="{0ED2A2C7-1FB5-4886-AC04-81A49635CC89}" destId="{F5350AED-077E-46E6-AE60-B4F5A25F0394}" srcOrd="0" destOrd="0" presId="urn:microsoft.com/office/officeart/2008/layout/LinedList"/>
    <dgm:cxn modelId="{9C7EB50B-24B2-4F39-824C-3831C06954DC}" type="presParOf" srcId="{0ED2A2C7-1FB5-4886-AC04-81A49635CC89}" destId="{11C7EED5-0D36-47A5-8BA6-A128BE3C63AC}" srcOrd="1" destOrd="0" presId="urn:microsoft.com/office/officeart/2008/layout/LinedList"/>
    <dgm:cxn modelId="{A37E7116-15AE-4C54-91B6-F1A1B5EB3BCC}" type="presParOf" srcId="{532529EE-1E52-44B2-BCFA-8D0BA857826F}" destId="{9015F472-68C7-43C3-BBD2-A32615E15D65}" srcOrd="2" destOrd="0" presId="urn:microsoft.com/office/officeart/2008/layout/LinedList"/>
    <dgm:cxn modelId="{282382B5-E100-44BA-A6A8-29C020762BB3}" type="presParOf" srcId="{532529EE-1E52-44B2-BCFA-8D0BA857826F}" destId="{8B451426-375B-479B-8734-19CA1EAD9154}" srcOrd="3" destOrd="0" presId="urn:microsoft.com/office/officeart/2008/layout/LinedList"/>
    <dgm:cxn modelId="{4718AF7C-9691-4D73-83EA-CA2F4A8086E1}" type="presParOf" srcId="{8B451426-375B-479B-8734-19CA1EAD9154}" destId="{6F69324D-D970-45CD-AD36-B351E425B472}" srcOrd="0" destOrd="0" presId="urn:microsoft.com/office/officeart/2008/layout/LinedList"/>
    <dgm:cxn modelId="{FC434245-07C9-47FA-B87F-85621DCB81DD}" type="presParOf" srcId="{8B451426-375B-479B-8734-19CA1EAD9154}" destId="{58C91E05-EEC4-42A0-9C9F-0A9E886B572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2CCE1E-DDC5-497A-BA5F-378388B7138D}">
      <dsp:nvSpPr>
        <dsp:cNvPr id="0" name=""/>
        <dsp:cNvSpPr/>
      </dsp:nvSpPr>
      <dsp:spPr>
        <a:xfrm>
          <a:off x="0" y="0"/>
          <a:ext cx="496893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FF84DD0-D216-4B32-9209-B478591FA602}">
      <dsp:nvSpPr>
        <dsp:cNvPr id="0" name=""/>
        <dsp:cNvSpPr/>
      </dsp:nvSpPr>
      <dsp:spPr>
        <a:xfrm>
          <a:off x="0" y="0"/>
          <a:ext cx="4968930" cy="1044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As populations grew, the work available become scarce </a:t>
          </a:r>
          <a:endParaRPr lang="en-US" sz="1800" kern="1200" dirty="0"/>
        </a:p>
      </dsp:txBody>
      <dsp:txXfrm>
        <a:off x="0" y="0"/>
        <a:ext cx="4968930" cy="1044939"/>
      </dsp:txXfrm>
    </dsp:sp>
    <dsp:sp modelId="{69D4A0EA-410F-44C2-925C-46D757F41505}">
      <dsp:nvSpPr>
        <dsp:cNvPr id="0" name=""/>
        <dsp:cNvSpPr/>
      </dsp:nvSpPr>
      <dsp:spPr>
        <a:xfrm>
          <a:off x="0" y="1044939"/>
          <a:ext cx="496893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8675E5E-F490-4FA8-BFD8-2BED158F5336}">
      <dsp:nvSpPr>
        <dsp:cNvPr id="0" name=""/>
        <dsp:cNvSpPr/>
      </dsp:nvSpPr>
      <dsp:spPr>
        <a:xfrm>
          <a:off x="0" y="1044939"/>
          <a:ext cx="4968930" cy="1044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A shift in economic and social changes- farmland that was used to grow crops were now kept for animals reducing working capabilities</a:t>
          </a:r>
          <a:endParaRPr lang="en-US" sz="1800" kern="1200" dirty="0"/>
        </a:p>
      </dsp:txBody>
      <dsp:txXfrm>
        <a:off x="0" y="1044939"/>
        <a:ext cx="4968930" cy="1044939"/>
      </dsp:txXfrm>
    </dsp:sp>
    <dsp:sp modelId="{3A04F639-3E96-4AD6-B6CA-2D1699D03EB1}">
      <dsp:nvSpPr>
        <dsp:cNvPr id="0" name=""/>
        <dsp:cNvSpPr/>
      </dsp:nvSpPr>
      <dsp:spPr>
        <a:xfrm>
          <a:off x="0" y="2089878"/>
          <a:ext cx="496893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A85EA1A-5410-4415-AAD8-40641276A26E}">
      <dsp:nvSpPr>
        <dsp:cNvPr id="0" name=""/>
        <dsp:cNvSpPr/>
      </dsp:nvSpPr>
      <dsp:spPr>
        <a:xfrm>
          <a:off x="0" y="2089879"/>
          <a:ext cx="4968930" cy="1044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Trade grew meaning many items came from overseas providing more wealth for the rich and less for the poor</a:t>
          </a:r>
          <a:endParaRPr lang="en-US" sz="1800" kern="1200"/>
        </a:p>
      </dsp:txBody>
      <dsp:txXfrm>
        <a:off x="0" y="2089879"/>
        <a:ext cx="4968930" cy="1044939"/>
      </dsp:txXfrm>
    </dsp:sp>
    <dsp:sp modelId="{736310DC-4036-4EC9-B0A1-FB6CDD905CED}">
      <dsp:nvSpPr>
        <dsp:cNvPr id="0" name=""/>
        <dsp:cNvSpPr/>
      </dsp:nvSpPr>
      <dsp:spPr>
        <a:xfrm>
          <a:off x="0" y="3134818"/>
          <a:ext cx="496893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1C33FEA-4635-4D74-AE18-27988E7CEE6F}">
      <dsp:nvSpPr>
        <dsp:cNvPr id="0" name=""/>
        <dsp:cNvSpPr/>
      </dsp:nvSpPr>
      <dsp:spPr>
        <a:xfrm>
          <a:off x="0" y="3134818"/>
          <a:ext cx="4968930" cy="10449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Diseases wiped out many often, leaving women, widows and orphaned children with little opportunity to earn money to survive</a:t>
          </a:r>
          <a:endParaRPr lang="en-US" sz="1800" kern="1200" dirty="0"/>
        </a:p>
      </dsp:txBody>
      <dsp:txXfrm>
        <a:off x="0" y="3134818"/>
        <a:ext cx="4968930" cy="10449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2668FE-E12E-4884-A82E-70D4728C5BE9}">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2CE37A-5B8C-4002-89AF-CC65EEB9FC80}">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6C2813-39C6-4256-9B70-E0A4C4531AAE}">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Universal Credit is the foundational cornerstone of the modern British welfare state. Introduced under the Welfare Reform Act 2012 and fully integrated by March 2026, it completely restructured how the working-age population interacts with state support.</a:t>
          </a:r>
          <a:endParaRPr lang="en-US" sz="1700" kern="1200"/>
        </a:p>
      </dsp:txBody>
      <dsp:txXfrm>
        <a:off x="1058686" y="1808"/>
        <a:ext cx="9456913" cy="916611"/>
      </dsp:txXfrm>
    </dsp:sp>
    <dsp:sp modelId="{CFE74BFD-980A-4F21-8959-58B9A56A96FE}">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B98C5E-0917-46D1-AAA0-510E44EEBD2B}">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35EAA2-0D31-45FA-AB8A-488E79216B3C}">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1" kern="1200"/>
            <a:t>The Scale:</a:t>
          </a:r>
          <a:r>
            <a:rPr lang="en-GB" sz="1700" kern="1200"/>
            <a:t> As of mid-2026, 7.3 million working-age adults in England and Wales claim Universal Credit.</a:t>
          </a:r>
          <a:endParaRPr lang="en-US" sz="1700" kern="1200"/>
        </a:p>
      </dsp:txBody>
      <dsp:txXfrm>
        <a:off x="1058686" y="1147573"/>
        <a:ext cx="9456913" cy="916611"/>
      </dsp:txXfrm>
    </dsp:sp>
    <dsp:sp modelId="{6FDA8756-BF75-458C-A5AB-2FC7919AE14E}">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C93441-A90C-4DC8-A782-AC8855DE9BE8}">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55C009-3D5E-4B08-B548-EAECA626E371}">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1" kern="1200"/>
            <a:t>The "Work-First" Philosophy:</a:t>
          </a:r>
          <a:r>
            <a:rPr lang="en-GB" sz="1700" kern="1200"/>
            <a:t> The primary goal of UC is to ensure that "work always pays". It eliminates the traditional "welfare cliff-edge" where taking a job meant losing all benefits at once. </a:t>
          </a:r>
          <a:endParaRPr lang="en-US" sz="1700" kern="1200"/>
        </a:p>
      </dsp:txBody>
      <dsp:txXfrm>
        <a:off x="1058686" y="2293338"/>
        <a:ext cx="9456913" cy="916611"/>
      </dsp:txXfrm>
    </dsp:sp>
    <dsp:sp modelId="{480912B6-E88E-4EC3-A2B5-4952C6C311A0}">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850E1-EB5B-4E2B-80FA-F2677C2C7112}">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37CB89-1967-433C-9FE4-6CE5211CCED7}">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1" kern="1200"/>
            <a:t>The "In-Work" Phenomenon:</a:t>
          </a:r>
          <a:r>
            <a:rPr lang="en-GB" sz="1700" kern="1200"/>
            <a:t> Crucially for structural welfare debates, 38% of UC claimants are actually in employment but require state subsidies due to low wages or part-time hours.</a:t>
          </a:r>
          <a:endParaRPr lang="en-US" sz="1700" kern="1200"/>
        </a:p>
      </dsp:txBody>
      <dsp:txXfrm>
        <a:off x="1058686" y="3439103"/>
        <a:ext cx="9456913" cy="9166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51C8F7-CC70-4BD6-9AB8-358B768EE736}">
      <dsp:nvSpPr>
        <dsp:cNvPr id="0" name=""/>
        <dsp:cNvSpPr/>
      </dsp:nvSpPr>
      <dsp:spPr>
        <a:xfrm>
          <a:off x="0" y="0"/>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5350AED-077E-46E6-AE60-B4F5A25F0394}">
      <dsp:nvSpPr>
        <dsp:cNvPr id="0" name=""/>
        <dsp:cNvSpPr/>
      </dsp:nvSpPr>
      <dsp:spPr>
        <a:xfrm>
          <a:off x="0" y="0"/>
          <a:ext cx="6714744" cy="2151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While Universal Credit succeeded in streamlining the bureaucratic mechanics of the UK welfare state, it faces significant structural, design, and humanitarian criticisms. A wide body of research from organisations like the Joseph Rowntree Foundation and parliamentary committee reports highlights several major flaws. </a:t>
          </a:r>
          <a:endParaRPr lang="en-US" sz="2100" kern="1200"/>
        </a:p>
      </dsp:txBody>
      <dsp:txXfrm>
        <a:off x="0" y="0"/>
        <a:ext cx="6714744" cy="2151732"/>
      </dsp:txXfrm>
    </dsp:sp>
    <dsp:sp modelId="{9015F472-68C7-43C3-BBD2-A32615E15D65}">
      <dsp:nvSpPr>
        <dsp:cNvPr id="0" name=""/>
        <dsp:cNvSpPr/>
      </dsp:nvSpPr>
      <dsp:spPr>
        <a:xfrm>
          <a:off x="0" y="2151732"/>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F69324D-D970-45CD-AD36-B351E425B472}">
      <dsp:nvSpPr>
        <dsp:cNvPr id="0" name=""/>
        <dsp:cNvSpPr/>
      </dsp:nvSpPr>
      <dsp:spPr>
        <a:xfrm>
          <a:off x="0" y="2151732"/>
          <a:ext cx="6714744" cy="2151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fundamental critique of Universal Credit is a structural paradox: a system designed to push people into work frequently creates financial crises and psychological barriers that make finding and sustaining employment harder.</a:t>
          </a:r>
          <a:endParaRPr lang="en-US" sz="2100" kern="1200"/>
        </a:p>
      </dsp:txBody>
      <dsp:txXfrm>
        <a:off x="0" y="2151732"/>
        <a:ext cx="6714744" cy="215173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54F028-91C1-4832-A7ED-CBCCCA7A73A3}" type="datetimeFigureOut">
              <a:rPr lang="en-GB" smtClean="0"/>
              <a:t>23/10/2026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D8A081-06EC-4C13-A045-CEB106DB526C}" type="slidenum">
              <a:rPr lang="en-GB" smtClean="0"/>
              <a:t>‹#›</a:t>
            </a:fld>
            <a:endParaRPr lang="en-GB"/>
          </a:p>
        </p:txBody>
      </p:sp>
    </p:spTree>
    <p:extLst>
      <p:ext uri="{BB962C8B-B14F-4D97-AF65-F5344CB8AC3E}">
        <p14:creationId xmlns:p14="http://schemas.microsoft.com/office/powerpoint/2010/main" val="199300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D8A081-06EC-4C13-A045-CEB106DB526C}" type="slidenum">
              <a:rPr lang="en-GB" smtClean="0"/>
              <a:t>5</a:t>
            </a:fld>
            <a:endParaRPr lang="en-GB"/>
          </a:p>
        </p:txBody>
      </p:sp>
    </p:spTree>
    <p:extLst>
      <p:ext uri="{BB962C8B-B14F-4D97-AF65-F5344CB8AC3E}">
        <p14:creationId xmlns:p14="http://schemas.microsoft.com/office/powerpoint/2010/main" val="2050536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D8A081-06EC-4C13-A045-CEB106DB526C}" type="slidenum">
              <a:rPr lang="en-GB" smtClean="0"/>
              <a:t>33</a:t>
            </a:fld>
            <a:endParaRPr lang="en-GB"/>
          </a:p>
        </p:txBody>
      </p:sp>
    </p:spTree>
    <p:extLst>
      <p:ext uri="{BB962C8B-B14F-4D97-AF65-F5344CB8AC3E}">
        <p14:creationId xmlns:p14="http://schemas.microsoft.com/office/powerpoint/2010/main" val="1477790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A9721-9CD2-414E-266C-F0AFA1868CA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EC9D61-CCD0-5A42-1A7E-69B0596575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B9807D-4CAC-AEC3-6158-C820055D32BF}"/>
              </a:ext>
            </a:extLst>
          </p:cNvPr>
          <p:cNvSpPr>
            <a:spLocks noGrp="1"/>
          </p:cNvSpPr>
          <p:nvPr>
            <p:ph type="dt" sz="half" idx="10"/>
          </p:nvPr>
        </p:nvSpPr>
        <p:spPr/>
        <p:txBody>
          <a:bodyPr/>
          <a:lstStyle/>
          <a:p>
            <a:fld id="{E80C50CD-E178-4744-9B35-B2F624D6C5E9}" type="datetimeFigureOut">
              <a:rPr lang="en-US" smtClean="0"/>
              <a:t>10/23/2026</a:t>
            </a:fld>
            <a:endParaRPr lang="en-US"/>
          </a:p>
        </p:txBody>
      </p:sp>
      <p:sp>
        <p:nvSpPr>
          <p:cNvPr id="5" name="Footer Placeholder 4">
            <a:extLst>
              <a:ext uri="{FF2B5EF4-FFF2-40B4-BE49-F238E27FC236}">
                <a16:creationId xmlns:a16="http://schemas.microsoft.com/office/drawing/2014/main" id="{AF57FF34-1A47-42A1-D870-C3685ACD78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27943F-7CA6-71B3-A03D-07D08731F3CF}"/>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40575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1C296-DD5C-19C5-E8B2-F17CD7F1A9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781A59-6A1C-12B8-C879-C7C15A8DC6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AD0840-E44C-14CF-0B94-0E02C727616D}"/>
              </a:ext>
            </a:extLst>
          </p:cNvPr>
          <p:cNvSpPr>
            <a:spLocks noGrp="1"/>
          </p:cNvSpPr>
          <p:nvPr>
            <p:ph type="dt" sz="half" idx="10"/>
          </p:nvPr>
        </p:nvSpPr>
        <p:spPr/>
        <p:txBody>
          <a:bodyPr/>
          <a:lstStyle/>
          <a:p>
            <a:fld id="{E80C50CD-E178-4744-9B35-B2F624D6C5E9}" type="datetimeFigureOut">
              <a:rPr lang="en-US" smtClean="0"/>
              <a:t>10/23/2026</a:t>
            </a:fld>
            <a:endParaRPr lang="en-US"/>
          </a:p>
        </p:txBody>
      </p:sp>
      <p:sp>
        <p:nvSpPr>
          <p:cNvPr id="5" name="Footer Placeholder 4">
            <a:extLst>
              <a:ext uri="{FF2B5EF4-FFF2-40B4-BE49-F238E27FC236}">
                <a16:creationId xmlns:a16="http://schemas.microsoft.com/office/drawing/2014/main" id="{37FC2C93-03F9-AA1B-FC7C-CE072B564E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84869A-9175-2E3E-6818-0B5A7F250E8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16069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D5BE6-51B7-459A-D155-D2BD2912E5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F06564-3456-4F44-55D5-7A167AEA6A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543B9-4665-4898-6875-EDC239BC8F05}"/>
              </a:ext>
            </a:extLst>
          </p:cNvPr>
          <p:cNvSpPr>
            <a:spLocks noGrp="1"/>
          </p:cNvSpPr>
          <p:nvPr>
            <p:ph type="dt" sz="half" idx="10"/>
          </p:nvPr>
        </p:nvSpPr>
        <p:spPr/>
        <p:txBody>
          <a:bodyPr/>
          <a:lstStyle/>
          <a:p>
            <a:fld id="{E80C50CD-E178-4744-9B35-B2F624D6C5E9}" type="datetimeFigureOut">
              <a:rPr lang="en-US" smtClean="0"/>
              <a:t>10/23/2026</a:t>
            </a:fld>
            <a:endParaRPr lang="en-US"/>
          </a:p>
        </p:txBody>
      </p:sp>
      <p:sp>
        <p:nvSpPr>
          <p:cNvPr id="5" name="Footer Placeholder 4">
            <a:extLst>
              <a:ext uri="{FF2B5EF4-FFF2-40B4-BE49-F238E27FC236}">
                <a16:creationId xmlns:a16="http://schemas.microsoft.com/office/drawing/2014/main" id="{B6B0772C-F27F-45FE-732D-6F646A3C0C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5823D3-816A-102B-6AB9-CABAA24B36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72401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74799-BC4D-F2BB-426A-6B232BE816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776489-FF89-8910-B984-F723ADB27D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2136DE-3333-7C43-8398-B7B7BDAB5A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89E403-B84B-FB85-8936-2645B75576AF}"/>
              </a:ext>
            </a:extLst>
          </p:cNvPr>
          <p:cNvSpPr>
            <a:spLocks noGrp="1"/>
          </p:cNvSpPr>
          <p:nvPr>
            <p:ph type="dt" sz="half" idx="10"/>
          </p:nvPr>
        </p:nvSpPr>
        <p:spPr/>
        <p:txBody>
          <a:bodyPr/>
          <a:lstStyle/>
          <a:p>
            <a:fld id="{E80C50CD-E178-4744-9B35-B2F624D6C5E9}" type="datetimeFigureOut">
              <a:rPr lang="en-US" smtClean="0"/>
              <a:t>10/23/2026</a:t>
            </a:fld>
            <a:endParaRPr lang="en-US"/>
          </a:p>
        </p:txBody>
      </p:sp>
      <p:sp>
        <p:nvSpPr>
          <p:cNvPr id="6" name="Footer Placeholder 5">
            <a:extLst>
              <a:ext uri="{FF2B5EF4-FFF2-40B4-BE49-F238E27FC236}">
                <a16:creationId xmlns:a16="http://schemas.microsoft.com/office/drawing/2014/main" id="{8E5F282C-3D57-1D35-972B-0074BD90C4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3A6239-C584-D43C-6573-A1CD26E74700}"/>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69299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F0621-573E-A01B-7796-A82B610291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912BF0-BEF0-B2E4-E2D8-E7AAD85C1F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8D3DA9-D31B-3A45-6D38-18D4EDD950D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F364A8-CC82-CFC2-1CEE-9D158861F1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3C4327-44F4-983C-07C4-F23EC2464B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AF1BDF-F343-E696-0AE8-05337A879E94}"/>
              </a:ext>
            </a:extLst>
          </p:cNvPr>
          <p:cNvSpPr>
            <a:spLocks noGrp="1"/>
          </p:cNvSpPr>
          <p:nvPr>
            <p:ph type="dt" sz="half" idx="10"/>
          </p:nvPr>
        </p:nvSpPr>
        <p:spPr/>
        <p:txBody>
          <a:bodyPr/>
          <a:lstStyle/>
          <a:p>
            <a:fld id="{E80C50CD-E178-4744-9B35-B2F624D6C5E9}" type="datetimeFigureOut">
              <a:rPr lang="en-US" smtClean="0"/>
              <a:t>10/23/2026</a:t>
            </a:fld>
            <a:endParaRPr lang="en-US"/>
          </a:p>
        </p:txBody>
      </p:sp>
      <p:sp>
        <p:nvSpPr>
          <p:cNvPr id="8" name="Footer Placeholder 7">
            <a:extLst>
              <a:ext uri="{FF2B5EF4-FFF2-40B4-BE49-F238E27FC236}">
                <a16:creationId xmlns:a16="http://schemas.microsoft.com/office/drawing/2014/main" id="{039C260B-E91E-8F0B-3CE3-2F9A3B1037B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B77B233-2098-7A2A-7134-E9EB59DC39D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54748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05773-3D71-6EC1-657D-DE16C3162E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B4B541-ED71-D46B-5E2A-C048538AAB8F}"/>
              </a:ext>
            </a:extLst>
          </p:cNvPr>
          <p:cNvSpPr>
            <a:spLocks noGrp="1"/>
          </p:cNvSpPr>
          <p:nvPr>
            <p:ph type="dt" sz="half" idx="10"/>
          </p:nvPr>
        </p:nvSpPr>
        <p:spPr/>
        <p:txBody>
          <a:bodyPr/>
          <a:lstStyle/>
          <a:p>
            <a:fld id="{E80C50CD-E178-4744-9B35-B2F624D6C5E9}" type="datetimeFigureOut">
              <a:rPr lang="en-US" smtClean="0"/>
              <a:t>10/23/2026</a:t>
            </a:fld>
            <a:endParaRPr lang="en-US"/>
          </a:p>
        </p:txBody>
      </p:sp>
      <p:sp>
        <p:nvSpPr>
          <p:cNvPr id="4" name="Footer Placeholder 3">
            <a:extLst>
              <a:ext uri="{FF2B5EF4-FFF2-40B4-BE49-F238E27FC236}">
                <a16:creationId xmlns:a16="http://schemas.microsoft.com/office/drawing/2014/main" id="{82153629-EE08-8CDD-2B84-57D090DC12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681D8B-427B-C299-147B-9024B2DAA2C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29743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6248A4-6BA3-7C97-067F-F2CBC3EA8C1B}"/>
              </a:ext>
            </a:extLst>
          </p:cNvPr>
          <p:cNvSpPr>
            <a:spLocks noGrp="1"/>
          </p:cNvSpPr>
          <p:nvPr>
            <p:ph type="dt" sz="half" idx="10"/>
          </p:nvPr>
        </p:nvSpPr>
        <p:spPr/>
        <p:txBody>
          <a:bodyPr/>
          <a:lstStyle/>
          <a:p>
            <a:fld id="{E80C50CD-E178-4744-9B35-B2F624D6C5E9}" type="datetimeFigureOut">
              <a:rPr lang="en-US" smtClean="0"/>
              <a:t>10/23/2026</a:t>
            </a:fld>
            <a:endParaRPr lang="en-US"/>
          </a:p>
        </p:txBody>
      </p:sp>
      <p:sp>
        <p:nvSpPr>
          <p:cNvPr id="3" name="Footer Placeholder 2">
            <a:extLst>
              <a:ext uri="{FF2B5EF4-FFF2-40B4-BE49-F238E27FC236}">
                <a16:creationId xmlns:a16="http://schemas.microsoft.com/office/drawing/2014/main" id="{24B74E41-8E7F-3D4B-F527-CB7B61D845D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C6273A-7129-81DD-D1F4-4FCF684876A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07001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63D0E-0694-FC4C-B492-9F16456FEA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1F9FCE-8B44-2749-FC71-CDB813BB9D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666543-E586-BFB0-0528-E9BCBB6827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2C846F-5A4E-36EC-2098-CB6068ECB8E6}"/>
              </a:ext>
            </a:extLst>
          </p:cNvPr>
          <p:cNvSpPr>
            <a:spLocks noGrp="1"/>
          </p:cNvSpPr>
          <p:nvPr>
            <p:ph type="dt" sz="half" idx="10"/>
          </p:nvPr>
        </p:nvSpPr>
        <p:spPr/>
        <p:txBody>
          <a:bodyPr/>
          <a:lstStyle/>
          <a:p>
            <a:fld id="{E80C50CD-E178-4744-9B35-B2F624D6C5E9}" type="datetimeFigureOut">
              <a:rPr lang="en-US" smtClean="0"/>
              <a:t>10/23/2026</a:t>
            </a:fld>
            <a:endParaRPr lang="en-US"/>
          </a:p>
        </p:txBody>
      </p:sp>
      <p:sp>
        <p:nvSpPr>
          <p:cNvPr id="6" name="Footer Placeholder 5">
            <a:extLst>
              <a:ext uri="{FF2B5EF4-FFF2-40B4-BE49-F238E27FC236}">
                <a16:creationId xmlns:a16="http://schemas.microsoft.com/office/drawing/2014/main" id="{79C3B015-9EE4-6262-7C3A-90CD5DDC65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B21BA5-9EC2-3939-3136-F8C81DB4059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20040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558A5-C88C-079F-2C07-6E55CAF42F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DA2130-115A-926E-3C2F-DD3117277E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B6F2819-EF05-C8E6-43BA-058D6E29EF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280C98-930B-E5B3-CC83-F77EE89B1208}"/>
              </a:ext>
            </a:extLst>
          </p:cNvPr>
          <p:cNvSpPr>
            <a:spLocks noGrp="1"/>
          </p:cNvSpPr>
          <p:nvPr>
            <p:ph type="dt" sz="half" idx="10"/>
          </p:nvPr>
        </p:nvSpPr>
        <p:spPr/>
        <p:txBody>
          <a:bodyPr/>
          <a:lstStyle/>
          <a:p>
            <a:fld id="{E80C50CD-E178-4744-9B35-B2F624D6C5E9}" type="datetimeFigureOut">
              <a:rPr lang="en-US" smtClean="0"/>
              <a:t>10/23/2026</a:t>
            </a:fld>
            <a:endParaRPr lang="en-US"/>
          </a:p>
        </p:txBody>
      </p:sp>
      <p:sp>
        <p:nvSpPr>
          <p:cNvPr id="6" name="Footer Placeholder 5">
            <a:extLst>
              <a:ext uri="{FF2B5EF4-FFF2-40B4-BE49-F238E27FC236}">
                <a16:creationId xmlns:a16="http://schemas.microsoft.com/office/drawing/2014/main" id="{7AB0907C-A248-BD35-1F7D-7E8E0BF94E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F43306-A13C-D17E-FCDD-7A0E127AB7F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02120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07AB6-5352-2D67-D733-DF927026B3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3A9B19-897C-FE03-CD5D-AA0C270C52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097C3A-1C86-9861-49AA-034DDB020429}"/>
              </a:ext>
            </a:extLst>
          </p:cNvPr>
          <p:cNvSpPr>
            <a:spLocks noGrp="1"/>
          </p:cNvSpPr>
          <p:nvPr>
            <p:ph type="dt" sz="half" idx="10"/>
          </p:nvPr>
        </p:nvSpPr>
        <p:spPr/>
        <p:txBody>
          <a:bodyPr/>
          <a:lstStyle/>
          <a:p>
            <a:fld id="{E80C50CD-E178-4744-9B35-B2F624D6C5E9}" type="datetimeFigureOut">
              <a:rPr lang="en-US" smtClean="0"/>
              <a:t>10/23/2026</a:t>
            </a:fld>
            <a:endParaRPr lang="en-US"/>
          </a:p>
        </p:txBody>
      </p:sp>
      <p:sp>
        <p:nvSpPr>
          <p:cNvPr id="5" name="Footer Placeholder 4">
            <a:extLst>
              <a:ext uri="{FF2B5EF4-FFF2-40B4-BE49-F238E27FC236}">
                <a16:creationId xmlns:a16="http://schemas.microsoft.com/office/drawing/2014/main" id="{2672A621-3C46-4F71-36EA-E48730FD3A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0BD5CF-C2CE-34F9-74C9-8D663E647D3E}"/>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26581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5F5F18-A5E7-7EB5-85F8-449623412E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84DC73-7F4B-895F-7AE5-D55C49D76A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2978A4-224C-CB96-35BE-A14D97445DCE}"/>
              </a:ext>
            </a:extLst>
          </p:cNvPr>
          <p:cNvSpPr>
            <a:spLocks noGrp="1"/>
          </p:cNvSpPr>
          <p:nvPr>
            <p:ph type="dt" sz="half" idx="10"/>
          </p:nvPr>
        </p:nvSpPr>
        <p:spPr/>
        <p:txBody>
          <a:bodyPr/>
          <a:lstStyle/>
          <a:p>
            <a:fld id="{E80C50CD-E178-4744-9B35-B2F624D6C5E9}" type="datetimeFigureOut">
              <a:rPr lang="en-US" smtClean="0"/>
              <a:t>10/23/2026</a:t>
            </a:fld>
            <a:endParaRPr lang="en-US"/>
          </a:p>
        </p:txBody>
      </p:sp>
      <p:sp>
        <p:nvSpPr>
          <p:cNvPr id="5" name="Footer Placeholder 4">
            <a:extLst>
              <a:ext uri="{FF2B5EF4-FFF2-40B4-BE49-F238E27FC236}">
                <a16:creationId xmlns:a16="http://schemas.microsoft.com/office/drawing/2014/main" id="{37B685F1-348C-525E-5890-EB0D4D4233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5106D4-EA38-1A74-08C6-1EEA60D60792}"/>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489818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09414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142842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59548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99294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604758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147811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204387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51333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487077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286597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52920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656C77-7CDD-D3C4-AAA0-B36ED4293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C46F0F-F0B8-C467-831C-56D44C8F48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71458A-CFD0-A693-5183-F9485695CA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10/23/2026</a:t>
            </a:fld>
            <a:endParaRPr lang="en-US"/>
          </a:p>
        </p:txBody>
      </p:sp>
      <p:sp>
        <p:nvSpPr>
          <p:cNvPr id="5" name="Footer Placeholder 4">
            <a:extLst>
              <a:ext uri="{FF2B5EF4-FFF2-40B4-BE49-F238E27FC236}">
                <a16:creationId xmlns:a16="http://schemas.microsoft.com/office/drawing/2014/main" id="{1497CFB1-CE31-21BD-A3FB-BFFC1908ED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231882CF-6ECA-964F-26F6-FA49689BCE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2180183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23/10/2026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81165633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6.jpe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2.jpe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carved figures of humans">
            <a:extLst>
              <a:ext uri="{FF2B5EF4-FFF2-40B4-BE49-F238E27FC236}">
                <a16:creationId xmlns:a16="http://schemas.microsoft.com/office/drawing/2014/main" id="{B80CC848-DD9E-26F3-756F-BA9D2041E483}"/>
              </a:ext>
            </a:extLst>
          </p:cNvPr>
          <p:cNvPicPr>
            <a:picLocks noChangeAspect="1"/>
          </p:cNvPicPr>
          <p:nvPr/>
        </p:nvPicPr>
        <p:blipFill>
          <a:blip r:embed="rId2">
            <a:alphaModFix amt="40000"/>
          </a:blip>
          <a:srcRect t="21053"/>
          <a:stretch>
            <a:fillRect/>
          </a:stretch>
        </p:blipFill>
        <p:spPr>
          <a:xfrm>
            <a:off x="-2" y="28046"/>
            <a:ext cx="12192001" cy="6858001"/>
          </a:xfrm>
          <a:prstGeom prst="rect">
            <a:avLst/>
          </a:prstGeom>
        </p:spPr>
      </p:pic>
      <p:sp>
        <p:nvSpPr>
          <p:cNvPr id="2" name="Title 1">
            <a:extLst>
              <a:ext uri="{FF2B5EF4-FFF2-40B4-BE49-F238E27FC236}">
                <a16:creationId xmlns:a16="http://schemas.microsoft.com/office/drawing/2014/main" id="{71EDFD44-00E2-6BF0-0228-CE33131B470D}"/>
              </a:ext>
            </a:extLst>
          </p:cNvPr>
          <p:cNvSpPr>
            <a:spLocks noGrp="1"/>
          </p:cNvSpPr>
          <p:nvPr>
            <p:ph type="ctrTitle"/>
          </p:nvPr>
        </p:nvSpPr>
        <p:spPr>
          <a:xfrm>
            <a:off x="517870" y="978408"/>
            <a:ext cx="5021182" cy="2450592"/>
          </a:xfrm>
        </p:spPr>
        <p:txBody>
          <a:bodyPr anchor="t">
            <a:normAutofit/>
          </a:bodyPr>
          <a:lstStyle/>
          <a:p>
            <a:pPr>
              <a:lnSpc>
                <a:spcPct val="90000"/>
              </a:lnSpc>
            </a:pPr>
            <a:r>
              <a:rPr lang="en-GB" sz="4700">
                <a:solidFill>
                  <a:srgbClr val="FFFFFF"/>
                </a:solidFill>
              </a:rPr>
              <a:t>Social inclusion, victimisation and Welfare </a:t>
            </a:r>
          </a:p>
        </p:txBody>
      </p:sp>
      <p:sp>
        <p:nvSpPr>
          <p:cNvPr id="3" name="Subtitle 2">
            <a:extLst>
              <a:ext uri="{FF2B5EF4-FFF2-40B4-BE49-F238E27FC236}">
                <a16:creationId xmlns:a16="http://schemas.microsoft.com/office/drawing/2014/main" id="{AF8DB455-3067-2B37-7326-AA3CC2353B5D}"/>
              </a:ext>
            </a:extLst>
          </p:cNvPr>
          <p:cNvSpPr>
            <a:spLocks noGrp="1"/>
          </p:cNvSpPr>
          <p:nvPr>
            <p:ph type="subTitle" idx="1"/>
          </p:nvPr>
        </p:nvSpPr>
        <p:spPr>
          <a:xfrm>
            <a:off x="6652366" y="4017818"/>
            <a:ext cx="5040785" cy="1828799"/>
          </a:xfrm>
        </p:spPr>
        <p:txBody>
          <a:bodyPr anchor="b">
            <a:normAutofit/>
          </a:bodyPr>
          <a:lstStyle/>
          <a:p>
            <a:r>
              <a:rPr lang="en-GB" sz="2400" dirty="0">
                <a:solidFill>
                  <a:srgbClr val="FFFFFF"/>
                </a:solidFill>
              </a:rPr>
              <a:t>Week 5- Welfare</a:t>
            </a:r>
          </a:p>
        </p:txBody>
      </p:sp>
    </p:spTree>
    <p:extLst>
      <p:ext uri="{BB962C8B-B14F-4D97-AF65-F5344CB8AC3E}">
        <p14:creationId xmlns:p14="http://schemas.microsoft.com/office/powerpoint/2010/main" val="39235438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5" name="Rectangle 2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54D04-CE45-B728-D4B1-8EBB40096C5E}"/>
              </a:ext>
            </a:extLst>
          </p:cNvPr>
          <p:cNvSpPr>
            <a:spLocks noGrp="1"/>
          </p:cNvSpPr>
          <p:nvPr>
            <p:ph type="title"/>
          </p:nvPr>
        </p:nvSpPr>
        <p:spPr>
          <a:xfrm>
            <a:off x="761803" y="350196"/>
            <a:ext cx="4646904" cy="1624520"/>
          </a:xfrm>
        </p:spPr>
        <p:txBody>
          <a:bodyPr anchor="ctr">
            <a:normAutofit/>
          </a:bodyPr>
          <a:lstStyle/>
          <a:p>
            <a:r>
              <a:rPr lang="en-GB" sz="4000"/>
              <a:t>Today’s session</a:t>
            </a:r>
          </a:p>
        </p:txBody>
      </p:sp>
      <p:sp>
        <p:nvSpPr>
          <p:cNvPr id="3" name="Content Placeholder 2">
            <a:extLst>
              <a:ext uri="{FF2B5EF4-FFF2-40B4-BE49-F238E27FC236}">
                <a16:creationId xmlns:a16="http://schemas.microsoft.com/office/drawing/2014/main" id="{A15F430C-725C-938C-4D2D-9D20DC3254A3}"/>
              </a:ext>
            </a:extLst>
          </p:cNvPr>
          <p:cNvSpPr>
            <a:spLocks noGrp="1"/>
          </p:cNvSpPr>
          <p:nvPr>
            <p:ph idx="1"/>
          </p:nvPr>
        </p:nvSpPr>
        <p:spPr>
          <a:xfrm>
            <a:off x="761802" y="2743200"/>
            <a:ext cx="4646905" cy="3613149"/>
          </a:xfrm>
        </p:spPr>
        <p:txBody>
          <a:bodyPr anchor="ctr">
            <a:normAutofit/>
          </a:bodyPr>
          <a:lstStyle/>
          <a:p>
            <a:r>
              <a:rPr lang="en-GB" sz="2400" dirty="0"/>
              <a:t>Explore the history of the welfare state</a:t>
            </a:r>
          </a:p>
        </p:txBody>
      </p:sp>
      <p:pic>
        <p:nvPicPr>
          <p:cNvPr id="27" name="Picture 26" descr="Two people holding each other's hands">
            <a:extLst>
              <a:ext uri="{FF2B5EF4-FFF2-40B4-BE49-F238E27FC236}">
                <a16:creationId xmlns:a16="http://schemas.microsoft.com/office/drawing/2014/main" id="{CFBEA356-7D3B-1777-1066-83905B8763EA}"/>
              </a:ext>
            </a:extLst>
          </p:cNvPr>
          <p:cNvPicPr>
            <a:picLocks noChangeAspect="1"/>
          </p:cNvPicPr>
          <p:nvPr/>
        </p:nvPicPr>
        <p:blipFill>
          <a:blip r:embed="rId2"/>
          <a:srcRect l="17246" r="23353" b="-2"/>
          <a:stretch>
            <a:fillRect/>
          </a:stretch>
        </p:blipFill>
        <p:spPr>
          <a:xfrm>
            <a:off x="6096000" y="1"/>
            <a:ext cx="6102825" cy="6858000"/>
          </a:xfrm>
          <a:prstGeom prst="rect">
            <a:avLst/>
          </a:prstGeom>
        </p:spPr>
      </p:pic>
    </p:spTree>
    <p:extLst>
      <p:ext uri="{BB962C8B-B14F-4D97-AF65-F5344CB8AC3E}">
        <p14:creationId xmlns:p14="http://schemas.microsoft.com/office/powerpoint/2010/main" val="953216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2E22EF-7B20-8795-DE41-B9340DC3AD17}"/>
              </a:ext>
            </a:extLst>
          </p:cNvPr>
          <p:cNvSpPr>
            <a:spLocks noGrp="1"/>
          </p:cNvSpPr>
          <p:nvPr>
            <p:ph type="title"/>
          </p:nvPr>
        </p:nvSpPr>
        <p:spPr>
          <a:xfrm>
            <a:off x="572493" y="238539"/>
            <a:ext cx="11018520" cy="1434415"/>
          </a:xfrm>
        </p:spPr>
        <p:txBody>
          <a:bodyPr anchor="b">
            <a:normAutofit/>
          </a:bodyPr>
          <a:lstStyle/>
          <a:p>
            <a:r>
              <a:rPr lang="en-GB" sz="5400"/>
              <a:t>Poverty before the 1600</a:t>
            </a:r>
          </a:p>
        </p:txBody>
      </p:sp>
      <p:sp>
        <p:nvSpPr>
          <p:cNvPr id="103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F3E2EC-3457-A838-AF4B-3DC5B6599042}"/>
              </a:ext>
            </a:extLst>
          </p:cNvPr>
          <p:cNvSpPr>
            <a:spLocks noGrp="1"/>
          </p:cNvSpPr>
          <p:nvPr>
            <p:ph idx="1"/>
          </p:nvPr>
        </p:nvSpPr>
        <p:spPr>
          <a:xfrm>
            <a:off x="299802" y="2071315"/>
            <a:ext cx="7165299" cy="4548145"/>
          </a:xfrm>
        </p:spPr>
        <p:txBody>
          <a:bodyPr anchor="t">
            <a:normAutofit/>
          </a:bodyPr>
          <a:lstStyle/>
          <a:p>
            <a:pPr marL="0" indent="0">
              <a:buNone/>
            </a:pPr>
            <a:r>
              <a:rPr lang="en-GB" sz="2400"/>
              <a:t>Prior to the welfare state we know today, those who were poor, elderly or destitute relied heavily on Christian charity to survive</a:t>
            </a:r>
          </a:p>
          <a:p>
            <a:r>
              <a:rPr lang="en-GB" sz="2400"/>
              <a:t>Begging, while not necessarily condoned, was often regarded as an acceptable and unthreatening pursuit when undertaken by the old</a:t>
            </a:r>
          </a:p>
          <a:p>
            <a:r>
              <a:rPr lang="en-GB" sz="2400"/>
              <a:t>Alm houses offered charitable shelter that housed the elderly, sick or poor – the oldest form of social housing</a:t>
            </a:r>
          </a:p>
          <a:p>
            <a:r>
              <a:rPr lang="en-GB" sz="2400"/>
              <a:t>Churches and Monasteries were the primary source of aid  </a:t>
            </a:r>
          </a:p>
        </p:txBody>
      </p:sp>
      <p:pic>
        <p:nvPicPr>
          <p:cNvPr id="1028" name="Picture 4" descr="The “charitable revolution” of the Middle Ages">
            <a:extLst>
              <a:ext uri="{FF2B5EF4-FFF2-40B4-BE49-F238E27FC236}">
                <a16:creationId xmlns:a16="http://schemas.microsoft.com/office/drawing/2014/main" id="{59FE8F99-57D8-D5BC-FA58-53AD67F91A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197" r="7587"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1502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F35B5-E384-CFBE-C85D-611D496F58B1}"/>
              </a:ext>
            </a:extLst>
          </p:cNvPr>
          <p:cNvSpPr>
            <a:spLocks noGrp="1"/>
          </p:cNvSpPr>
          <p:nvPr>
            <p:ph type="title"/>
          </p:nvPr>
        </p:nvSpPr>
        <p:spPr>
          <a:xfrm>
            <a:off x="4654296" y="329184"/>
            <a:ext cx="6894576" cy="1783080"/>
          </a:xfrm>
        </p:spPr>
        <p:txBody>
          <a:bodyPr anchor="b">
            <a:normAutofit/>
          </a:bodyPr>
          <a:lstStyle/>
          <a:p>
            <a:r>
              <a:rPr lang="en-GB" sz="5400" dirty="0"/>
              <a:t>Dissolution of the Monasteries </a:t>
            </a:r>
          </a:p>
        </p:txBody>
      </p:sp>
      <p:pic>
        <p:nvPicPr>
          <p:cNvPr id="4" name="Picture 3">
            <a:extLst>
              <a:ext uri="{FF2B5EF4-FFF2-40B4-BE49-F238E27FC236}">
                <a16:creationId xmlns:a16="http://schemas.microsoft.com/office/drawing/2014/main" id="{32B667B3-4AA7-7E30-2C08-E7E351152E4F}"/>
              </a:ext>
            </a:extLst>
          </p:cNvPr>
          <p:cNvPicPr>
            <a:picLocks noChangeAspect="1"/>
          </p:cNvPicPr>
          <p:nvPr/>
        </p:nvPicPr>
        <p:blipFill>
          <a:blip r:embed="rId2"/>
          <a:srcRect r="3916"/>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3C621B-8981-ACF6-86E6-F3FC16453FBE}"/>
              </a:ext>
            </a:extLst>
          </p:cNvPr>
          <p:cNvSpPr>
            <a:spLocks noGrp="1"/>
          </p:cNvSpPr>
          <p:nvPr>
            <p:ph idx="1"/>
          </p:nvPr>
        </p:nvSpPr>
        <p:spPr>
          <a:xfrm>
            <a:off x="4052542" y="2510627"/>
            <a:ext cx="7794885" cy="3949009"/>
          </a:xfrm>
        </p:spPr>
        <p:txBody>
          <a:bodyPr>
            <a:noAutofit/>
          </a:bodyPr>
          <a:lstStyle/>
          <a:p>
            <a:r>
              <a:rPr lang="en-GB" sz="2000" dirty="0"/>
              <a:t>In 1536 Henry VIII begun the dissolution of Monasteries</a:t>
            </a:r>
          </a:p>
          <a:p>
            <a:r>
              <a:rPr lang="en-GB" sz="2000" dirty="0"/>
              <a:t>As one of the biggest supporters of homes for the sick, poor and elderly 1000’s of residents were evicted, in essence removing the ‘safety net’</a:t>
            </a:r>
          </a:p>
          <a:p>
            <a:r>
              <a:rPr lang="en-GB" sz="2000" dirty="0"/>
              <a:t>Rise in poverty and vagrancy- homeless, moving from place to place for shelter and begging</a:t>
            </a:r>
          </a:p>
          <a:p>
            <a:r>
              <a:rPr lang="en-GB" sz="2000" dirty="0"/>
              <a:t>The high numbers led to the introduction of the Vagabonds and Beggars Act of 1536</a:t>
            </a:r>
          </a:p>
          <a:p>
            <a:r>
              <a:rPr lang="en-GB" sz="2000" dirty="0"/>
              <a:t>Those caught begging would face harsh punishments from whippings for a 1</a:t>
            </a:r>
            <a:r>
              <a:rPr lang="en-GB" sz="2000" baseline="30000" dirty="0"/>
              <a:t>st</a:t>
            </a:r>
            <a:r>
              <a:rPr lang="en-GB" sz="2000" dirty="0"/>
              <a:t> offence, ear severing for a 2</a:t>
            </a:r>
            <a:r>
              <a:rPr lang="en-GB" sz="2000" baseline="30000" dirty="0"/>
              <a:t>nd</a:t>
            </a:r>
            <a:r>
              <a:rPr lang="en-GB" sz="2000" dirty="0"/>
              <a:t> offence and a  3</a:t>
            </a:r>
            <a:r>
              <a:rPr lang="en-GB" sz="2000" baseline="30000" dirty="0"/>
              <a:t>rd</a:t>
            </a:r>
            <a:r>
              <a:rPr lang="en-GB" sz="2000" dirty="0"/>
              <a:t> offence being execution</a:t>
            </a:r>
          </a:p>
        </p:txBody>
      </p:sp>
    </p:spTree>
    <p:extLst>
      <p:ext uri="{BB962C8B-B14F-4D97-AF65-F5344CB8AC3E}">
        <p14:creationId xmlns:p14="http://schemas.microsoft.com/office/powerpoint/2010/main" val="1310046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B08722-7CCE-F6D6-BEE2-6F0EA366E8A3}"/>
              </a:ext>
            </a:extLst>
          </p:cNvPr>
          <p:cNvSpPr>
            <a:spLocks noGrp="1"/>
          </p:cNvSpPr>
          <p:nvPr>
            <p:ph type="title" idx="4294967295"/>
          </p:nvPr>
        </p:nvSpPr>
        <p:spPr>
          <a:xfrm>
            <a:off x="3695703" y="609600"/>
            <a:ext cx="4541863" cy="1351472"/>
          </a:xfrm>
        </p:spPr>
        <p:txBody>
          <a:bodyPr vert="horz" lIns="91440" tIns="45720" rIns="91440" bIns="45720" rtlCol="0" anchor="ctr">
            <a:normAutofit/>
          </a:bodyPr>
          <a:lstStyle/>
          <a:p>
            <a:pPr algn="ctr"/>
            <a:r>
              <a:rPr lang="en-US" kern="1200" dirty="0">
                <a:solidFill>
                  <a:schemeClr val="tx1">
                    <a:lumMod val="85000"/>
                    <a:lumOff val="15000"/>
                  </a:schemeClr>
                </a:solidFill>
                <a:latin typeface="+mj-lt"/>
                <a:ea typeface="+mj-ea"/>
                <a:cs typeface="+mj-cs"/>
              </a:rPr>
              <a:t>Availability of work	</a:t>
            </a:r>
          </a:p>
        </p:txBody>
      </p:sp>
      <p:pic>
        <p:nvPicPr>
          <p:cNvPr id="2050" name="Picture 2" descr="Great Plague of London - Wikipedia">
            <a:extLst>
              <a:ext uri="{FF2B5EF4-FFF2-40B4-BE49-F238E27FC236}">
                <a16:creationId xmlns:a16="http://schemas.microsoft.com/office/drawing/2014/main" id="{38199F60-90D3-420D-C75D-21198B3610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47" r="12447" b="8889"/>
          <a:stretch>
            <a:fillRect/>
          </a:stretch>
        </p:blipFill>
        <p:spPr bwMode="auto">
          <a:xfrm>
            <a:off x="1" y="2"/>
            <a:ext cx="3695702" cy="6857990"/>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England in the Middle Ages - Wikipedia">
            <a:extLst>
              <a:ext uri="{FF2B5EF4-FFF2-40B4-BE49-F238E27FC236}">
                <a16:creationId xmlns:a16="http://schemas.microsoft.com/office/drawing/2014/main" id="{9FA60178-988B-1AD0-9DFD-01EFCB279E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0537" r="28696" b="-1"/>
          <a:stretch>
            <a:fillRect/>
          </a:stretch>
        </p:blipFill>
        <p:spPr bwMode="auto">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9FB25302-E928-609E-86FE-A24DF6F17C49}"/>
              </a:ext>
            </a:extLst>
          </p:cNvPr>
          <p:cNvGraphicFramePr>
            <a:graphicFrameLocks noGrp="1"/>
          </p:cNvGraphicFramePr>
          <p:nvPr>
            <p:ph idx="4294967295"/>
            <p:extLst>
              <p:ext uri="{D42A27DB-BD31-4B8C-83A1-F6EECF244321}">
                <p14:modId xmlns:p14="http://schemas.microsoft.com/office/powerpoint/2010/main" val="3600110777"/>
              </p:ext>
            </p:extLst>
          </p:nvPr>
        </p:nvGraphicFramePr>
        <p:xfrm>
          <a:off x="3611533" y="2068642"/>
          <a:ext cx="4968930" cy="41797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76923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2876DE-AE80-7681-42CD-4A0007C48AFA}"/>
              </a:ext>
            </a:extLst>
          </p:cNvPr>
          <p:cNvSpPr>
            <a:spLocks noGrp="1"/>
          </p:cNvSpPr>
          <p:nvPr>
            <p:ph idx="4294967295"/>
          </p:nvPr>
        </p:nvSpPr>
        <p:spPr>
          <a:xfrm>
            <a:off x="329784" y="973393"/>
            <a:ext cx="5766216" cy="5547327"/>
          </a:xfrm>
        </p:spPr>
        <p:txBody>
          <a:bodyPr vert="horz" lIns="91440" tIns="45720" rIns="91440" bIns="45720" rtlCol="0">
            <a:noAutofit/>
          </a:bodyPr>
          <a:lstStyle/>
          <a:p>
            <a:r>
              <a:rPr lang="en-US" sz="2500" dirty="0"/>
              <a:t>Due to the changing landscape of work, there was a rise in population and a rise in the rate of poverty and homelessness</a:t>
            </a:r>
          </a:p>
          <a:p>
            <a:r>
              <a:rPr lang="en-US" sz="2500" dirty="0"/>
              <a:t>Inflation and stagnant wages prevailed</a:t>
            </a:r>
          </a:p>
          <a:p>
            <a:r>
              <a:rPr lang="en-US" sz="2500" dirty="0"/>
              <a:t>Begging was some people’s only option even with the potential punishments </a:t>
            </a:r>
          </a:p>
          <a:p>
            <a:r>
              <a:rPr lang="en-US" sz="2500" dirty="0"/>
              <a:t>There was often a concern that disabled beggars were pretending or faking it to get sympathy and hand-outs</a:t>
            </a:r>
          </a:p>
          <a:p>
            <a:r>
              <a:rPr lang="en-US" sz="2500" dirty="0"/>
              <a:t>Although there were laws already in place radical changes in laws were required to reign in the spread of poverty and begging </a:t>
            </a:r>
          </a:p>
        </p:txBody>
      </p:sp>
      <p:pic>
        <p:nvPicPr>
          <p:cNvPr id="4" name="Picture 3">
            <a:extLst>
              <a:ext uri="{FF2B5EF4-FFF2-40B4-BE49-F238E27FC236}">
                <a16:creationId xmlns:a16="http://schemas.microsoft.com/office/drawing/2014/main" id="{31952C62-3605-68D6-ECB6-10386C8D8477}"/>
              </a:ext>
            </a:extLst>
          </p:cNvPr>
          <p:cNvPicPr>
            <a:picLocks noChangeAspect="1"/>
          </p:cNvPicPr>
          <p:nvPr/>
        </p:nvPicPr>
        <p:blipFill>
          <a:blip r:embed="rId2"/>
          <a:srcRect l="20172" r="2179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580548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F11AF8-B7F0-8E18-7363-A0E7D5C5E179}"/>
              </a:ext>
            </a:extLst>
          </p:cNvPr>
          <p:cNvSpPr>
            <a:spLocks noGrp="1"/>
          </p:cNvSpPr>
          <p:nvPr>
            <p:ph type="title"/>
          </p:nvPr>
        </p:nvSpPr>
        <p:spPr>
          <a:xfrm>
            <a:off x="686834" y="1153572"/>
            <a:ext cx="3200400" cy="4461163"/>
          </a:xfrm>
        </p:spPr>
        <p:txBody>
          <a:bodyPr>
            <a:normAutofit fontScale="90000"/>
          </a:bodyPr>
          <a:lstStyle/>
          <a:p>
            <a:r>
              <a:rPr lang="en-GB" dirty="0">
                <a:solidFill>
                  <a:srgbClr val="FFFFFF"/>
                </a:solidFill>
              </a:rPr>
              <a:t>Act for Punishment of Sturdy Vagabonds and Beggars (Vagabonds Act) 1530 and 1536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A1ABA5B-8647-7CF4-BB0B-2A8ED4810C29}"/>
              </a:ext>
            </a:extLst>
          </p:cNvPr>
          <p:cNvSpPr>
            <a:spLocks noGrp="1"/>
          </p:cNvSpPr>
          <p:nvPr>
            <p:ph idx="1"/>
          </p:nvPr>
        </p:nvSpPr>
        <p:spPr>
          <a:xfrm>
            <a:off x="4318639" y="103239"/>
            <a:ext cx="7186527" cy="6613370"/>
          </a:xfrm>
        </p:spPr>
        <p:txBody>
          <a:bodyPr anchor="ctr">
            <a:normAutofit/>
          </a:bodyPr>
          <a:lstStyle/>
          <a:p>
            <a:r>
              <a:rPr lang="en-GB" sz="2400" dirty="0"/>
              <a:t>A vagabond is a person with no home and who is able to work, but choses to beg or commit crime instead</a:t>
            </a:r>
          </a:p>
          <a:p>
            <a:r>
              <a:rPr lang="en-GB" sz="2400" dirty="0"/>
              <a:t>The Act allowed for harsh punishments to be served to able bodied people who were unemployed for more than 3 days</a:t>
            </a:r>
          </a:p>
          <a:p>
            <a:r>
              <a:rPr lang="en-GB" sz="2400" dirty="0"/>
              <a:t>First time offenders would be whipped and sent back to their birthplace or last place they worked</a:t>
            </a:r>
          </a:p>
          <a:p>
            <a:r>
              <a:rPr lang="en-GB" sz="2400" dirty="0"/>
              <a:t>Second time offenders would be grievously whipped and  brandished through the gristle of the ear or have it chopped off</a:t>
            </a:r>
          </a:p>
          <a:p>
            <a:r>
              <a:rPr lang="en-GB" sz="2400" dirty="0"/>
              <a:t>A third offence would likely see them executed</a:t>
            </a:r>
          </a:p>
        </p:txBody>
      </p:sp>
    </p:spTree>
    <p:extLst>
      <p:ext uri="{BB962C8B-B14F-4D97-AF65-F5344CB8AC3E}">
        <p14:creationId xmlns:p14="http://schemas.microsoft.com/office/powerpoint/2010/main" val="105166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8B17D-21B1-AF2A-3380-66AC8963E7A7}"/>
              </a:ext>
            </a:extLst>
          </p:cNvPr>
          <p:cNvSpPr>
            <a:spLocks noGrp="1"/>
          </p:cNvSpPr>
          <p:nvPr>
            <p:ph type="title"/>
          </p:nvPr>
        </p:nvSpPr>
        <p:spPr>
          <a:xfrm>
            <a:off x="4955797" y="-389600"/>
            <a:ext cx="7347129" cy="1807305"/>
          </a:xfrm>
        </p:spPr>
        <p:txBody>
          <a:bodyPr>
            <a:normAutofit/>
          </a:bodyPr>
          <a:lstStyle/>
          <a:p>
            <a:r>
              <a:rPr lang="en-GB" dirty="0"/>
              <a:t>Vagabonds Act 1530 and 1536</a:t>
            </a:r>
          </a:p>
        </p:txBody>
      </p:sp>
      <p:pic>
        <p:nvPicPr>
          <p:cNvPr id="4098" name="Picture 2" descr="The Beggars - Wikipedia">
            <a:extLst>
              <a:ext uri="{FF2B5EF4-FFF2-40B4-BE49-F238E27FC236}">
                <a16:creationId xmlns:a16="http://schemas.microsoft.com/office/drawing/2014/main" id="{F4136B43-3FE9-1E72-F05B-CFEAD59731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450" r="8078"/>
          <a:stretch>
            <a:fillRect/>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705A953-515F-F139-E3E5-719EC8C76CDD}"/>
              </a:ext>
            </a:extLst>
          </p:cNvPr>
          <p:cNvSpPr>
            <a:spLocks noGrp="1"/>
          </p:cNvSpPr>
          <p:nvPr>
            <p:ph idx="1"/>
          </p:nvPr>
        </p:nvSpPr>
        <p:spPr>
          <a:xfrm>
            <a:off x="5786203" y="1082040"/>
            <a:ext cx="5981076" cy="5410835"/>
          </a:xfrm>
        </p:spPr>
        <p:txBody>
          <a:bodyPr>
            <a:normAutofit/>
          </a:bodyPr>
          <a:lstStyle/>
          <a:p>
            <a:r>
              <a:rPr lang="en-GB" sz="2400" dirty="0"/>
              <a:t>Children found to be living in idleness could be claimed as apprentices by anyone </a:t>
            </a:r>
          </a:p>
          <a:p>
            <a:r>
              <a:rPr lang="en-GB" sz="2400" dirty="0"/>
              <a:t>Girls could be forced into husbandry (farming or agriculture) or forced to work until the age of 24 for boys and 20 for girls.</a:t>
            </a:r>
          </a:p>
          <a:p>
            <a:r>
              <a:rPr lang="en-GB" sz="2400" dirty="0"/>
              <a:t>However, the 1530 Act discerned between those who were able-bodied (Sturdy Vagabonds) and those who were poor and unable to work due to sickness or were elderly (impotent)</a:t>
            </a:r>
          </a:p>
          <a:p>
            <a:r>
              <a:rPr lang="en-GB" sz="2400" dirty="0"/>
              <a:t>The 1530 Act Allowed the impotent to obtain licences for begging which could be permitted by the Justices of the Peace (magistrates)</a:t>
            </a:r>
          </a:p>
          <a:p>
            <a:endParaRPr lang="en-GB" sz="2400" dirty="0"/>
          </a:p>
        </p:txBody>
      </p:sp>
    </p:spTree>
    <p:extLst>
      <p:ext uri="{BB962C8B-B14F-4D97-AF65-F5344CB8AC3E}">
        <p14:creationId xmlns:p14="http://schemas.microsoft.com/office/powerpoint/2010/main" val="1794436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4015FAD-1345-73AF-2A9D-31D85381FD1F}"/>
              </a:ext>
            </a:extLst>
          </p:cNvPr>
          <p:cNvPicPr>
            <a:picLocks noChangeAspect="1"/>
          </p:cNvPicPr>
          <p:nvPr/>
        </p:nvPicPr>
        <p:blipFill>
          <a:blip r:embed="rId2"/>
          <a:srcRect l="5882" r="3212"/>
          <a:stretch>
            <a:fillRect/>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E104ECC4-1258-5189-D02D-CEBB5626A353}"/>
              </a:ext>
            </a:extLst>
          </p:cNvPr>
          <p:cNvSpPr>
            <a:spLocks noGrp="1"/>
          </p:cNvSpPr>
          <p:nvPr>
            <p:ph type="title"/>
          </p:nvPr>
        </p:nvSpPr>
        <p:spPr>
          <a:xfrm>
            <a:off x="1137034" y="609600"/>
            <a:ext cx="6831188" cy="1322887"/>
          </a:xfrm>
        </p:spPr>
        <p:txBody>
          <a:bodyPr>
            <a:normAutofit/>
          </a:bodyPr>
          <a:lstStyle/>
          <a:p>
            <a:r>
              <a:rPr lang="en-GB" dirty="0"/>
              <a:t>The 1536 Act</a:t>
            </a:r>
          </a:p>
        </p:txBody>
      </p:sp>
      <p:sp>
        <p:nvSpPr>
          <p:cNvPr id="3" name="Content Placeholder 2">
            <a:extLst>
              <a:ext uri="{FF2B5EF4-FFF2-40B4-BE49-F238E27FC236}">
                <a16:creationId xmlns:a16="http://schemas.microsoft.com/office/drawing/2014/main" id="{CC13110A-7C7F-03A0-AE7A-01188BB8348D}"/>
              </a:ext>
            </a:extLst>
          </p:cNvPr>
          <p:cNvSpPr>
            <a:spLocks noGrp="1"/>
          </p:cNvSpPr>
          <p:nvPr>
            <p:ph idx="1"/>
          </p:nvPr>
        </p:nvSpPr>
        <p:spPr>
          <a:xfrm>
            <a:off x="381000" y="1932488"/>
            <a:ext cx="7421880" cy="4727392"/>
          </a:xfrm>
        </p:spPr>
        <p:txBody>
          <a:bodyPr>
            <a:normAutofit/>
          </a:bodyPr>
          <a:lstStyle/>
          <a:p>
            <a:r>
              <a:rPr lang="en-GB" sz="2400" dirty="0"/>
              <a:t>This updated version of the Act required church wardens in each parish to collect voluntary alms in a ‘common box’ to provide hand-outs for those who could not work</a:t>
            </a:r>
          </a:p>
          <a:p>
            <a:r>
              <a:rPr lang="en-GB" sz="2400" dirty="0"/>
              <a:t>However, donations were not permitted to be given directly to the poor</a:t>
            </a:r>
          </a:p>
          <a:p>
            <a:r>
              <a:rPr lang="en-GB" sz="2400" dirty="0"/>
              <a:t>At the same time the idle and able-bodied poor, were obliged to perform labour with punishment for those who refused</a:t>
            </a:r>
          </a:p>
          <a:p>
            <a:r>
              <a:rPr lang="en-GB" sz="2400" dirty="0"/>
              <a:t>Although it remained harsh for some, the Acts were seen as the first steps towards laws that protected the poor or infirm</a:t>
            </a:r>
          </a:p>
        </p:txBody>
      </p:sp>
    </p:spTree>
    <p:extLst>
      <p:ext uri="{BB962C8B-B14F-4D97-AF65-F5344CB8AC3E}">
        <p14:creationId xmlns:p14="http://schemas.microsoft.com/office/powerpoint/2010/main" val="44005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A6F6F-B1E9-1458-3CCC-EC0B8EDC2A64}"/>
              </a:ext>
            </a:extLst>
          </p:cNvPr>
          <p:cNvSpPr>
            <a:spLocks noGrp="1"/>
          </p:cNvSpPr>
          <p:nvPr>
            <p:ph type="title"/>
          </p:nvPr>
        </p:nvSpPr>
        <p:spPr>
          <a:xfrm>
            <a:off x="838201" y="365125"/>
            <a:ext cx="5251316" cy="947481"/>
          </a:xfrm>
        </p:spPr>
        <p:txBody>
          <a:bodyPr>
            <a:normAutofit/>
          </a:bodyPr>
          <a:lstStyle/>
          <a:p>
            <a:r>
              <a:rPr lang="en-GB" dirty="0"/>
              <a:t>Elizabethan reforms </a:t>
            </a:r>
          </a:p>
        </p:txBody>
      </p:sp>
      <p:sp>
        <p:nvSpPr>
          <p:cNvPr id="3" name="Content Placeholder 2">
            <a:extLst>
              <a:ext uri="{FF2B5EF4-FFF2-40B4-BE49-F238E27FC236}">
                <a16:creationId xmlns:a16="http://schemas.microsoft.com/office/drawing/2014/main" id="{E9413F87-A886-034C-ADF0-AFADC5D3600B}"/>
              </a:ext>
            </a:extLst>
          </p:cNvPr>
          <p:cNvSpPr>
            <a:spLocks noGrp="1"/>
          </p:cNvSpPr>
          <p:nvPr>
            <p:ph idx="1"/>
          </p:nvPr>
        </p:nvSpPr>
        <p:spPr>
          <a:xfrm>
            <a:off x="266430" y="1312606"/>
            <a:ext cx="6178615" cy="5545383"/>
          </a:xfrm>
        </p:spPr>
        <p:txBody>
          <a:bodyPr>
            <a:normAutofit/>
          </a:bodyPr>
          <a:lstStyle/>
          <a:p>
            <a:r>
              <a:rPr lang="en-GB" sz="2400" dirty="0"/>
              <a:t>Introduced the Poor Law 1601 that consolidated earlier legislation around poverty and support </a:t>
            </a:r>
          </a:p>
          <a:p>
            <a:r>
              <a:rPr lang="en-GB" sz="2400" dirty="0"/>
              <a:t>Established a parish-based responsibility for the poor, requiring each parish to raise a mandatory "poor rate" through taxation to provide for those in need</a:t>
            </a:r>
          </a:p>
          <a:p>
            <a:r>
              <a:rPr lang="en-GB" sz="2400" dirty="0"/>
              <a:t>Family responsibility: The law made it a legal duty for a person's relatives (such as parents, grandparents, and children) to support them if they were able to</a:t>
            </a:r>
          </a:p>
          <a:p>
            <a:r>
              <a:rPr lang="en-GB" sz="2400" dirty="0"/>
              <a:t>Apprenticeship: Poor children were to be apprenticed to a trade so they could learn a skill and become self-sufficient. </a:t>
            </a:r>
          </a:p>
        </p:txBody>
      </p:sp>
      <p:pic>
        <p:nvPicPr>
          <p:cNvPr id="3074" name="Picture 2" descr="Elizabeth I | Biography, Facts, Mother, &amp; Death | Britannica">
            <a:extLst>
              <a:ext uri="{FF2B5EF4-FFF2-40B4-BE49-F238E27FC236}">
                <a16:creationId xmlns:a16="http://schemas.microsoft.com/office/drawing/2014/main" id="{0893CF10-6FAE-764E-EEAD-879C50CB6C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9142"/>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500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DFE8DF-D113-3E9F-1DF9-BFCC75E05172}"/>
              </a:ext>
            </a:extLst>
          </p:cNvPr>
          <p:cNvSpPr>
            <a:spLocks noGrp="1"/>
          </p:cNvSpPr>
          <p:nvPr>
            <p:ph type="title"/>
          </p:nvPr>
        </p:nvSpPr>
        <p:spPr>
          <a:xfrm>
            <a:off x="838200" y="365125"/>
            <a:ext cx="10515600" cy="1325563"/>
          </a:xfrm>
        </p:spPr>
        <p:txBody>
          <a:bodyPr>
            <a:normAutofit/>
          </a:bodyPr>
          <a:lstStyle/>
          <a:p>
            <a:r>
              <a:rPr lang="en-GB" sz="5400"/>
              <a:t>Categorising the poor</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18DD86-1BB0-277D-169F-492518CCBD40}"/>
              </a:ext>
            </a:extLst>
          </p:cNvPr>
          <p:cNvSpPr>
            <a:spLocks noGrp="1"/>
          </p:cNvSpPr>
          <p:nvPr>
            <p:ph idx="1"/>
          </p:nvPr>
        </p:nvSpPr>
        <p:spPr>
          <a:xfrm>
            <a:off x="499871" y="1931931"/>
            <a:ext cx="11312377" cy="4560943"/>
          </a:xfrm>
        </p:spPr>
        <p:txBody>
          <a:bodyPr>
            <a:no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ea typeface="+mn-ea"/>
                <a:cs typeface="+mn-cs"/>
              </a:rPr>
              <a:t>Treatment for the poor was split into 3 categories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ea typeface="+mn-ea"/>
                <a:cs typeface="+mn-cs"/>
              </a:rPr>
              <a:t>Impotent Poor: Generally received limited relief, such as food, clothing, or housing in </a:t>
            </a:r>
            <a:r>
              <a:rPr kumimoji="0" lang="en-GB" sz="2400" b="0" i="0" u="none" strike="noStrike" kern="1200" cap="none" spc="0" normalizeH="0" baseline="0" noProof="0" dirty="0" err="1">
                <a:ln>
                  <a:noFill/>
                </a:ln>
                <a:effectLst/>
                <a:uLnTx/>
                <a:uFillTx/>
                <a:ea typeface="+mn-ea"/>
                <a:cs typeface="+mn-cs"/>
              </a:rPr>
              <a:t>almshouses</a:t>
            </a:r>
            <a:r>
              <a:rPr kumimoji="0" lang="en-GB" sz="2400" b="0" i="0" u="none" strike="noStrike" kern="1200" cap="none" spc="0" normalizeH="0" baseline="0" noProof="0" dirty="0">
                <a:ln>
                  <a:noFill/>
                </a:ln>
                <a:effectLst/>
                <a:uLnTx/>
                <a:uFillTx/>
                <a:ea typeface="+mn-ea"/>
                <a:cs typeface="+mn-cs"/>
              </a:rPr>
              <a:t>, paid for by parish collections or taxes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ea typeface="+mn-ea"/>
                <a:cs typeface="+mn-cs"/>
              </a:rPr>
              <a:t>Able-bodied Poor: Were forced to work and provided with raw materials (wool, hemp, flax) in their local parish or in "houses of industry“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ea typeface="+mn-ea"/>
                <a:cs typeface="+mn-cs"/>
              </a:rPr>
              <a:t>Idle Poor/Vagabonds: Faced severe punishments, including public whipping, branding with a "V" (for vagabond), forced servitude or imprisonment in "houses of correction", and for repeat offenders, execution</a:t>
            </a:r>
          </a:p>
          <a:p>
            <a:endParaRPr lang="en-GB" sz="2400" dirty="0"/>
          </a:p>
          <a:p>
            <a:r>
              <a:rPr lang="en-GB" sz="2400" dirty="0"/>
              <a:t>The Poor Act remained as a legal relief for the poor, although it was adapted, it remained in place for over 200 years  until it was replaced by the New Poor Law in 1834</a:t>
            </a:r>
          </a:p>
        </p:txBody>
      </p:sp>
    </p:spTree>
    <p:extLst>
      <p:ext uri="{BB962C8B-B14F-4D97-AF65-F5344CB8AC3E}">
        <p14:creationId xmlns:p14="http://schemas.microsoft.com/office/powerpoint/2010/main" val="2723735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8ADFA-FAB0-676E-A8F0-588F0A56DD97}"/>
              </a:ext>
            </a:extLst>
          </p:cNvPr>
          <p:cNvSpPr>
            <a:spLocks noGrp="1"/>
          </p:cNvSpPr>
          <p:nvPr>
            <p:ph type="title"/>
          </p:nvPr>
        </p:nvSpPr>
        <p:spPr>
          <a:xfrm>
            <a:off x="841248" y="548640"/>
            <a:ext cx="3600860" cy="5431536"/>
          </a:xfrm>
        </p:spPr>
        <p:txBody>
          <a:bodyPr>
            <a:normAutofit/>
          </a:bodyPr>
          <a:lstStyle/>
          <a:p>
            <a:r>
              <a:rPr lang="en-GB" sz="5400"/>
              <a:t>Introduction of the workhouse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3DE823-25FD-B874-33C7-CFC19E392AAE}"/>
              </a:ext>
            </a:extLst>
          </p:cNvPr>
          <p:cNvSpPr>
            <a:spLocks noGrp="1"/>
          </p:cNvSpPr>
          <p:nvPr>
            <p:ph idx="1"/>
          </p:nvPr>
        </p:nvSpPr>
        <p:spPr>
          <a:xfrm>
            <a:off x="5126418" y="194872"/>
            <a:ext cx="6784167" cy="6550701"/>
          </a:xfrm>
        </p:spPr>
        <p:txBody>
          <a:bodyPr anchor="ctr">
            <a:normAutofit/>
          </a:bodyPr>
          <a:lstStyle/>
          <a:p>
            <a:r>
              <a:rPr lang="en-GB" sz="2000" dirty="0"/>
              <a:t>Although the early renditions were present as far back as the </a:t>
            </a:r>
            <a:r>
              <a:rPr lang="en-GB" sz="2000" dirty="0" err="1"/>
              <a:t>1600’s</a:t>
            </a:r>
            <a:r>
              <a:rPr lang="en-GB" sz="2000" dirty="0"/>
              <a:t> a new Act was introduced that allowed for their official use</a:t>
            </a:r>
          </a:p>
          <a:p>
            <a:r>
              <a:rPr lang="en-GB" sz="2000" dirty="0"/>
              <a:t>The Workhouse Test Act of 1723 (also known as the Poor Relief Act 1722 or Knatchbull's Act) allowed parishes to deny aid to those who refused to enter the workhouse and complete a set amount of work</a:t>
            </a:r>
          </a:p>
          <a:p>
            <a:r>
              <a:rPr lang="en-GB" sz="2000" dirty="0"/>
              <a:t>Refusal of Relief: Any poor person who refused to be lodged and maintained within the workhouse was removed from the list of those eligible for relief and could not receive "outdoor" relief (financial assistance or essentials in their own home</a:t>
            </a:r>
          </a:p>
          <a:p>
            <a:r>
              <a:rPr lang="en-GB" sz="2000" dirty="0"/>
              <a:t>The Act led to the construction of 2,000 parish workhouses - </a:t>
            </a:r>
            <a:r>
              <a:rPr lang="en-GB" sz="2000" b="0" i="0" dirty="0">
                <a:effectLst/>
              </a:rPr>
              <a:t> inmates were primarily the elderly, sick, and children, whose labour was largely unprofitable making their running costs expensive </a:t>
            </a:r>
            <a:endParaRPr lang="en-GB" sz="2000" dirty="0"/>
          </a:p>
        </p:txBody>
      </p:sp>
    </p:spTree>
    <p:extLst>
      <p:ext uri="{BB962C8B-B14F-4D97-AF65-F5344CB8AC3E}">
        <p14:creationId xmlns:p14="http://schemas.microsoft.com/office/powerpoint/2010/main" val="4023782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906BE7-863E-07A3-944D-69A4EFE0CD95}"/>
              </a:ext>
            </a:extLst>
          </p:cNvPr>
          <p:cNvSpPr>
            <a:spLocks noGrp="1"/>
          </p:cNvSpPr>
          <p:nvPr>
            <p:ph type="title"/>
          </p:nvPr>
        </p:nvSpPr>
        <p:spPr>
          <a:xfrm>
            <a:off x="572493" y="238539"/>
            <a:ext cx="11018520" cy="1434415"/>
          </a:xfrm>
        </p:spPr>
        <p:txBody>
          <a:bodyPr anchor="b">
            <a:normAutofit/>
          </a:bodyPr>
          <a:lstStyle/>
          <a:p>
            <a:r>
              <a:rPr lang="en-GB" sz="5000"/>
              <a:t>Exploration into the Poor Law Act of 1601</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C09A9E-3104-D7C0-0731-345283A35F61}"/>
              </a:ext>
            </a:extLst>
          </p:cNvPr>
          <p:cNvSpPr>
            <a:spLocks noGrp="1"/>
          </p:cNvSpPr>
          <p:nvPr>
            <p:ph idx="1"/>
          </p:nvPr>
        </p:nvSpPr>
        <p:spPr>
          <a:xfrm>
            <a:off x="284812" y="1911493"/>
            <a:ext cx="7210269" cy="4707967"/>
          </a:xfrm>
        </p:spPr>
        <p:txBody>
          <a:bodyPr anchor="t">
            <a:noAutofit/>
          </a:bodyPr>
          <a:lstStyle/>
          <a:p>
            <a:r>
              <a:rPr lang="en-GB" sz="2200" dirty="0"/>
              <a:t>In 1832 the Royal Commission, chaired by the Bishop of London was ordered to investigate the administration of the Poor Laws</a:t>
            </a:r>
          </a:p>
          <a:p>
            <a:r>
              <a:rPr lang="en-GB" sz="2200" dirty="0"/>
              <a:t>In March 1834 the report concluded that poverty was being perpetuated by the provision of Poor Law relief</a:t>
            </a:r>
          </a:p>
          <a:p>
            <a:r>
              <a:rPr lang="en-GB" sz="2200" dirty="0"/>
              <a:t>The recommendation was to stop aid to the able bodied and their families</a:t>
            </a:r>
          </a:p>
          <a:p>
            <a:r>
              <a:rPr lang="en-GB" sz="2200" dirty="0"/>
              <a:t>The report led to the overhaul of the poor law in August 1834 </a:t>
            </a:r>
          </a:p>
          <a:p>
            <a:r>
              <a:rPr lang="en-GB" sz="2200" dirty="0">
                <a:ea typeface="+mn-lt"/>
                <a:cs typeface="+mn-lt"/>
              </a:rPr>
              <a:t>The Royal Commission on the Poor Law of 1832, complained that there was widespread abuse of workhouses and they promoted squalor, idleness and criminality. They recommended making them so uninviting that no one would choose to go into one</a:t>
            </a:r>
            <a:endParaRPr lang="en-GB" sz="2200" dirty="0"/>
          </a:p>
        </p:txBody>
      </p:sp>
      <p:pic>
        <p:nvPicPr>
          <p:cNvPr id="5" name="Picture 4" descr="Wooden library">
            <a:extLst>
              <a:ext uri="{FF2B5EF4-FFF2-40B4-BE49-F238E27FC236}">
                <a16:creationId xmlns:a16="http://schemas.microsoft.com/office/drawing/2014/main" id="{8CA4989B-98AF-9A32-430E-6B62FEB72396}"/>
              </a:ext>
            </a:extLst>
          </p:cNvPr>
          <p:cNvPicPr>
            <a:picLocks noChangeAspect="1"/>
          </p:cNvPicPr>
          <p:nvPr/>
        </p:nvPicPr>
        <p:blipFill>
          <a:blip r:embed="rId2"/>
          <a:srcRect l="25639" r="10145"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820999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EC4C7F-302F-A660-6207-FF0E120CA0CC}"/>
              </a:ext>
            </a:extLst>
          </p:cNvPr>
          <p:cNvSpPr>
            <a:spLocks noGrp="1"/>
          </p:cNvSpPr>
          <p:nvPr>
            <p:ph type="title"/>
          </p:nvPr>
        </p:nvSpPr>
        <p:spPr>
          <a:xfrm>
            <a:off x="1136397" y="502020"/>
            <a:ext cx="5323715" cy="637232"/>
          </a:xfrm>
        </p:spPr>
        <p:txBody>
          <a:bodyPr anchor="b">
            <a:normAutofit fontScale="90000"/>
          </a:bodyPr>
          <a:lstStyle/>
          <a:p>
            <a:r>
              <a:rPr lang="en-GB" sz="4000" dirty="0"/>
              <a:t>The ‘New Poor Law’</a:t>
            </a:r>
          </a:p>
        </p:txBody>
      </p:sp>
      <p:sp>
        <p:nvSpPr>
          <p:cNvPr id="3" name="Content Placeholder 2">
            <a:extLst>
              <a:ext uri="{FF2B5EF4-FFF2-40B4-BE49-F238E27FC236}">
                <a16:creationId xmlns:a16="http://schemas.microsoft.com/office/drawing/2014/main" id="{10E62C30-47E0-2192-AA37-924383D91E2B}"/>
              </a:ext>
            </a:extLst>
          </p:cNvPr>
          <p:cNvSpPr>
            <a:spLocks noGrp="1"/>
          </p:cNvSpPr>
          <p:nvPr>
            <p:ph idx="1"/>
          </p:nvPr>
        </p:nvSpPr>
        <p:spPr>
          <a:xfrm>
            <a:off x="269823" y="1289154"/>
            <a:ext cx="6535711" cy="5004636"/>
          </a:xfrm>
        </p:spPr>
        <p:txBody>
          <a:bodyPr anchor="t">
            <a:noAutofit/>
          </a:bodyPr>
          <a:lstStyle/>
          <a:p>
            <a:r>
              <a:rPr lang="en-GB" sz="2400" dirty="0"/>
              <a:t>The amendment fundamentally transformed the system of social welfare </a:t>
            </a:r>
          </a:p>
          <a:p>
            <a:r>
              <a:rPr lang="en-GB" sz="2400" dirty="0"/>
              <a:t>Believing that the previous Laws encouraged idleness and dependency, punitive reforms were introduced </a:t>
            </a:r>
          </a:p>
          <a:p>
            <a:r>
              <a:rPr lang="en-GB" sz="2400" dirty="0"/>
              <a:t>It depicted that Workhouse conditions should be worse than the conditions of the poorest 'outside’ labourers to deter them</a:t>
            </a:r>
          </a:p>
          <a:p>
            <a:r>
              <a:rPr lang="en-GB" sz="2400" dirty="0"/>
              <a:t>Punish the ‘work shy’</a:t>
            </a:r>
          </a:p>
          <a:p>
            <a:r>
              <a:rPr lang="en-GB" sz="2400" dirty="0"/>
              <a:t>Relief for the able-bodied was only available inside a workhouse. This forced the destitute to enter an institution to receive any form of support</a:t>
            </a:r>
          </a:p>
        </p:txBody>
      </p:sp>
      <p:sp>
        <p:nvSpPr>
          <p:cNvPr id="5129" name="Rectangle 512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3" name="Rectangle 513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5" name="Rectangle 513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BBC - Legacies - Immigration and Emigration - England - Surrey and Sussex -  The Petworth emigration experiment - Article Page 4">
            <a:extLst>
              <a:ext uri="{FF2B5EF4-FFF2-40B4-BE49-F238E27FC236}">
                <a16:creationId xmlns:a16="http://schemas.microsoft.com/office/drawing/2014/main" id="{C22E1230-0462-6013-12B3-C4BA286B614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75967" y="942628"/>
            <a:ext cx="4170530" cy="50046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5071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FD9304-6BBD-6DA9-4337-60770BE7CCB0}"/>
              </a:ext>
            </a:extLst>
          </p:cNvPr>
          <p:cNvSpPr>
            <a:spLocks noGrp="1"/>
          </p:cNvSpPr>
          <p:nvPr>
            <p:ph idx="4294967295"/>
          </p:nvPr>
        </p:nvSpPr>
        <p:spPr>
          <a:xfrm>
            <a:off x="501444" y="321290"/>
            <a:ext cx="11297265" cy="6226994"/>
          </a:xfrm>
        </p:spPr>
        <p:txBody>
          <a:bodyPr>
            <a:noAutofit/>
          </a:bodyPr>
          <a:lstStyle/>
          <a:p>
            <a:r>
              <a:rPr lang="en-GB" sz="2600" dirty="0"/>
              <a:t>The local, parish-based system was replaced by a national, centrally administered system</a:t>
            </a:r>
          </a:p>
          <a:p>
            <a:r>
              <a:rPr lang="en-GB" sz="2600" dirty="0"/>
              <a:t>Inmates inside the workhouse were separated into different groups (e.g., by age, gender, and ability) to prevent mixing. This meant married couples and families were split up upon entry</a:t>
            </a:r>
          </a:p>
          <a:p>
            <a:r>
              <a:rPr lang="en-GB" sz="2600" dirty="0"/>
              <a:t>Daily life was governed by strict rules, a monotonous diet (often gruel, bread, and cheese), and compulsory hard labour, such as unravelling old ropes or breaking stones</a:t>
            </a:r>
          </a:p>
          <a:p>
            <a:r>
              <a:rPr lang="en-GB" sz="2600" dirty="0"/>
              <a:t>Designed to dehumanise,  inmates were stripped of their own clothes, issued a uniform, and subjected to unhygienic conditions and a lack of privacy</a:t>
            </a:r>
          </a:p>
          <a:p>
            <a:r>
              <a:rPr lang="en-GB" sz="2600" dirty="0"/>
              <a:t>The Act established central state involvement in welfare and created administrative structures that later evolved into modern local government institutions. It remained a core part of British social policy until it was finally repealed by the National Assistance Act of 1948, which established the modern welfare state</a:t>
            </a:r>
          </a:p>
          <a:p>
            <a:endParaRPr lang="en-GB" sz="2600" dirty="0"/>
          </a:p>
        </p:txBody>
      </p:sp>
    </p:spTree>
    <p:extLst>
      <p:ext uri="{BB962C8B-B14F-4D97-AF65-F5344CB8AC3E}">
        <p14:creationId xmlns:p14="http://schemas.microsoft.com/office/powerpoint/2010/main" val="1710633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19370DA-1334-3558-1981-7FF8EFB04B07}"/>
              </a:ext>
            </a:extLst>
          </p:cNvPr>
          <p:cNvSpPr txBox="1"/>
          <p:nvPr/>
        </p:nvSpPr>
        <p:spPr>
          <a:xfrm>
            <a:off x="826396" y="586855"/>
            <a:ext cx="4230100"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kern="1200">
                <a:solidFill>
                  <a:srgbClr val="FFFFFF"/>
                </a:solidFill>
                <a:latin typeface="+mj-lt"/>
                <a:ea typeface="+mj-ea"/>
                <a:cs typeface="+mj-cs"/>
              </a:rPr>
              <a:t>Class Task</a:t>
            </a:r>
          </a:p>
        </p:txBody>
      </p:sp>
      <p:sp>
        <p:nvSpPr>
          <p:cNvPr id="4" name="TextBox 3">
            <a:extLst>
              <a:ext uri="{FF2B5EF4-FFF2-40B4-BE49-F238E27FC236}">
                <a16:creationId xmlns:a16="http://schemas.microsoft.com/office/drawing/2014/main" id="{0469E3F7-A2BD-273D-FCB1-B9E8DD8383CC}"/>
              </a:ext>
            </a:extLst>
          </p:cNvPr>
          <p:cNvSpPr txBox="1"/>
          <p:nvPr/>
        </p:nvSpPr>
        <p:spPr>
          <a:xfrm>
            <a:off x="5682343" y="791029"/>
            <a:ext cx="6299200" cy="5948785"/>
          </a:xfrm>
          <a:prstGeom prst="rect">
            <a:avLst/>
          </a:prstGeom>
        </p:spPr>
        <p:txBody>
          <a:bodyPr vert="horz" lIns="91440" tIns="45720" rIns="91440" bIns="45720" rtlCol="0" anchor="ctr">
            <a:normAutofit/>
          </a:bodyPr>
          <a:lstStyle/>
          <a:p>
            <a:pPr>
              <a:lnSpc>
                <a:spcPct val="90000"/>
              </a:lnSpc>
              <a:spcAft>
                <a:spcPts val="600"/>
              </a:spcAft>
            </a:pPr>
            <a:r>
              <a:rPr lang="en-US" sz="2400" dirty="0"/>
              <a:t>Review the four case files on your work sheet. As members of the Board of Guardians and based on the principles of the 1834 Poor Law Amendment Act, determine whether each individual qualifies </a:t>
            </a:r>
            <a:r>
              <a:rPr lang="en-US" sz="2400"/>
              <a:t>for:</a:t>
            </a:r>
          </a:p>
          <a:p>
            <a:pPr>
              <a:lnSpc>
                <a:spcPct val="90000"/>
              </a:lnSpc>
              <a:spcAft>
                <a:spcPts val="600"/>
              </a:spcAft>
            </a:pPr>
            <a:endParaRPr lang="en-US" sz="2400" dirty="0"/>
          </a:p>
          <a:p>
            <a:pPr marL="285750" indent="-228600">
              <a:lnSpc>
                <a:spcPct val="90000"/>
              </a:lnSpc>
              <a:spcAft>
                <a:spcPts val="600"/>
              </a:spcAft>
              <a:buFont typeface="Arial" panose="020B0604020202020204" pitchFamily="34" charset="0"/>
              <a:buChar char="•"/>
            </a:pPr>
            <a:r>
              <a:rPr lang="en-US" sz="2400" dirty="0"/>
              <a:t>Outdoor Relief (financial/food support at home), </a:t>
            </a:r>
          </a:p>
          <a:p>
            <a:pPr marL="285750" indent="-228600">
              <a:lnSpc>
                <a:spcPct val="90000"/>
              </a:lnSpc>
              <a:spcAft>
                <a:spcPts val="600"/>
              </a:spcAft>
              <a:buFont typeface="Arial" panose="020B0604020202020204" pitchFamily="34" charset="0"/>
              <a:buChar char="•"/>
            </a:pPr>
            <a:r>
              <a:rPr lang="en-US" sz="2400" dirty="0"/>
              <a:t>Indoor Relief (admission to the Workhouse), or </a:t>
            </a:r>
          </a:p>
          <a:p>
            <a:pPr marL="285750" indent="-228600">
              <a:lnSpc>
                <a:spcPct val="90000"/>
              </a:lnSpc>
              <a:spcAft>
                <a:spcPts val="600"/>
              </a:spcAft>
              <a:buFont typeface="Arial" panose="020B0604020202020204" pitchFamily="34" charset="0"/>
              <a:buChar char="•"/>
            </a:pPr>
            <a:r>
              <a:rPr lang="en-US" sz="2400" dirty="0"/>
              <a:t>Should be remanded to the local magistrate for Vagrancy / Criminal Prosecution.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8030766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5ACA045-6AEE-EB22-2B81-098312614C8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Liberal Reforms</a:t>
            </a:r>
          </a:p>
        </p:txBody>
      </p:sp>
      <p:sp>
        <p:nvSpPr>
          <p:cNvPr id="3" name="Content Placeholder 2">
            <a:extLst>
              <a:ext uri="{FF2B5EF4-FFF2-40B4-BE49-F238E27FC236}">
                <a16:creationId xmlns:a16="http://schemas.microsoft.com/office/drawing/2014/main" id="{CB23437A-82CD-2F7F-6130-9D8833ED9D3F}"/>
              </a:ext>
            </a:extLst>
          </p:cNvPr>
          <p:cNvSpPr>
            <a:spLocks noGrp="1"/>
          </p:cNvSpPr>
          <p:nvPr>
            <p:ph idx="1"/>
          </p:nvPr>
        </p:nvSpPr>
        <p:spPr>
          <a:xfrm>
            <a:off x="4367695" y="284814"/>
            <a:ext cx="7654416" cy="6325848"/>
          </a:xfrm>
        </p:spPr>
        <p:txBody>
          <a:bodyPr vert="horz" lIns="91440" tIns="45720" rIns="91440" bIns="45720" rtlCol="0" anchor="ctr">
            <a:normAutofit/>
          </a:bodyPr>
          <a:lstStyle/>
          <a:p>
            <a:r>
              <a:rPr lang="en-GB" sz="2200" dirty="0">
                <a:ea typeface="+mn-lt"/>
                <a:cs typeface="+mn-lt"/>
              </a:rPr>
              <a:t>The laws passed by the Liberal Party government (1906-14) aimed to take the stigma out of needing help from the state. </a:t>
            </a:r>
          </a:p>
          <a:p>
            <a:r>
              <a:rPr lang="en-GB" sz="2200" dirty="0">
                <a:ea typeface="+mn-lt"/>
                <a:cs typeface="+mn-lt"/>
              </a:rPr>
              <a:t>Rather than raising taxes contribution from workers, employers and tax to help pay those in need.</a:t>
            </a:r>
          </a:p>
          <a:p>
            <a:r>
              <a:rPr lang="en-GB" sz="2200" dirty="0">
                <a:ea typeface="+mn-lt"/>
                <a:cs typeface="+mn-lt"/>
              </a:rPr>
              <a:t>These Acts of Parliament are the foundation of the modern welfare state as we know it today. </a:t>
            </a:r>
          </a:p>
          <a:p>
            <a:r>
              <a:rPr lang="en-GB" sz="2200" dirty="0">
                <a:ea typeface="+mn-lt"/>
                <a:cs typeface="+mn-lt"/>
              </a:rPr>
              <a:t>The legislation encouraged local authorities to provide free school meals for the poorest children while the Children And Young Person’s Act 1908  aimed to protect children and made cruelty to them or their neglect punishable by law. </a:t>
            </a:r>
          </a:p>
          <a:p>
            <a:r>
              <a:rPr lang="en-GB" sz="2200" dirty="0">
                <a:ea typeface="+mn-lt"/>
                <a:cs typeface="+mn-lt"/>
              </a:rPr>
              <a:t>For the old, pensions were provided from 1908 for anyone over the age of 70.</a:t>
            </a:r>
          </a:p>
          <a:p>
            <a:r>
              <a:rPr lang="en-GB" sz="2200" dirty="0">
                <a:ea typeface="+mn-lt"/>
                <a:cs typeface="+mn-lt"/>
              </a:rPr>
              <a:t>National Insurance Act 1911 established a contributory system against illness and unemployment. Workers were entitled to sick pay  and free medical treatment. </a:t>
            </a:r>
          </a:p>
          <a:p>
            <a:r>
              <a:rPr lang="en-GB" sz="2200" dirty="0"/>
              <a:t>Welfare state born!</a:t>
            </a:r>
          </a:p>
        </p:txBody>
      </p:sp>
    </p:spTree>
    <p:extLst>
      <p:ext uri="{BB962C8B-B14F-4D97-AF65-F5344CB8AC3E}">
        <p14:creationId xmlns:p14="http://schemas.microsoft.com/office/powerpoint/2010/main" val="2075755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72E16-062F-C06C-434B-EDC2F4246BCB}"/>
              </a:ext>
            </a:extLst>
          </p:cNvPr>
          <p:cNvSpPr>
            <a:spLocks noGrp="1"/>
          </p:cNvSpPr>
          <p:nvPr>
            <p:ph type="title"/>
          </p:nvPr>
        </p:nvSpPr>
        <p:spPr>
          <a:xfrm>
            <a:off x="466722" y="586855"/>
            <a:ext cx="3201366" cy="3387497"/>
          </a:xfrm>
        </p:spPr>
        <p:txBody>
          <a:bodyPr anchor="b">
            <a:normAutofit/>
          </a:bodyPr>
          <a:lstStyle/>
          <a:p>
            <a:pPr algn="r"/>
            <a:br>
              <a:rPr lang="en-GB" sz="4000" b="1">
                <a:solidFill>
                  <a:srgbClr val="FFFFFF"/>
                </a:solidFill>
              </a:rPr>
            </a:br>
            <a:r>
              <a:rPr lang="en-GB" sz="4000" b="1">
                <a:solidFill>
                  <a:srgbClr val="FFFFFF"/>
                </a:solidFill>
              </a:rPr>
              <a:t>The Beveridge Report 1942</a:t>
            </a:r>
            <a:endParaRPr lang="en-US" sz="4000">
              <a:solidFill>
                <a:srgbClr val="FFFFFF"/>
              </a:solidFill>
            </a:endParaRPr>
          </a:p>
          <a:p>
            <a:pPr algn="r"/>
            <a:endParaRPr lang="en-GB" sz="4000">
              <a:solidFill>
                <a:srgbClr val="FFFFFF"/>
              </a:solidFill>
            </a:endParaRPr>
          </a:p>
        </p:txBody>
      </p:sp>
      <p:sp>
        <p:nvSpPr>
          <p:cNvPr id="3" name="Content Placeholder 2">
            <a:extLst>
              <a:ext uri="{FF2B5EF4-FFF2-40B4-BE49-F238E27FC236}">
                <a16:creationId xmlns:a16="http://schemas.microsoft.com/office/drawing/2014/main" id="{1759909E-C4F1-523D-58F1-E80E31E1D7F8}"/>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ea typeface="+mn-lt"/>
                <a:cs typeface="Calibri" panose="020F0502020204030204" pitchFamily="34" charset="0"/>
              </a:rPr>
              <a:t>‘Report on Social Insurance &amp; Allied Services’</a:t>
            </a:r>
          </a:p>
          <a:p>
            <a:r>
              <a:rPr lang="en-GB" sz="2000"/>
              <a:t>The 1942 Beveridge Report was a landmark proposal for a British welfare state that aimed to abolish poverty by attacking five "giants“ want, disease, ignorance, squalor, and idleness that were key enemies of social progress</a:t>
            </a:r>
            <a:endParaRPr lang="en-GB" sz="2000">
              <a:ea typeface="+mn-lt"/>
              <a:cs typeface="Calibri" panose="020F0502020204030204" pitchFamily="34" charset="0"/>
            </a:endParaRPr>
          </a:p>
          <a:p>
            <a:r>
              <a:rPr lang="en-GB" sz="2000">
                <a:ea typeface="+mn-lt"/>
                <a:cs typeface="Calibri" panose="020F0502020204030204" pitchFamily="34" charset="0"/>
              </a:rPr>
              <a:t>recommended a national, compulsory, flat-rate insurance scheme which would be able to provide benefits for the sick, unemployed, retired or widowed</a:t>
            </a:r>
          </a:p>
          <a:p>
            <a:r>
              <a:rPr lang="en-GB" sz="2000">
                <a:ea typeface="+mn-lt"/>
                <a:cs typeface="Calibri" panose="020F0502020204030204" pitchFamily="34" charset="0"/>
              </a:rPr>
              <a:t>There was a minimum standard ‘</a:t>
            </a:r>
            <a:r>
              <a:rPr lang="en-GB" sz="2000" b="1" i="1">
                <a:ea typeface="+mn-lt"/>
                <a:cs typeface="Calibri" panose="020F0502020204030204" pitchFamily="34" charset="0"/>
              </a:rPr>
              <a:t>below which no one should be allowed to fall</a:t>
            </a:r>
            <a:r>
              <a:rPr lang="en-GB" sz="2000">
                <a:ea typeface="+mn-lt"/>
                <a:cs typeface="Calibri" panose="020F0502020204030204" pitchFamily="34" charset="0"/>
              </a:rPr>
              <a:t>’. </a:t>
            </a:r>
          </a:p>
          <a:p>
            <a:r>
              <a:rPr lang="en-GB" sz="2000">
                <a:ea typeface="+mn-lt"/>
                <a:cs typeface="Calibri" panose="020F0502020204030204" pitchFamily="34" charset="0"/>
              </a:rPr>
              <a:t>Some wanted a </a:t>
            </a:r>
            <a:r>
              <a:rPr lang="en-GB" sz="2000" b="1">
                <a:ea typeface="+mn-lt"/>
                <a:cs typeface="Calibri" panose="020F0502020204030204" pitchFamily="34" charset="0"/>
              </a:rPr>
              <a:t>means-tested benefits </a:t>
            </a:r>
            <a:endParaRPr lang="en-GB" sz="2000">
              <a:ea typeface="+mn-lt"/>
              <a:cs typeface="Calibri" panose="020F0502020204030204" pitchFamily="34" charset="0"/>
            </a:endParaRPr>
          </a:p>
          <a:p>
            <a:r>
              <a:rPr lang="en-GB" sz="2000">
                <a:ea typeface="+mn-lt"/>
                <a:cs typeface="Calibri" panose="020F0502020204030204" pitchFamily="34" charset="0"/>
              </a:rPr>
              <a:t>Unemployment benefit was also set up with rules such as-  set at six months to prevent abuse - the theory being that any longer in normal times is unnecessary, and after this period the unemployed would find work</a:t>
            </a:r>
            <a:endParaRPr lang="en-GB" sz="2000" b="1">
              <a:cs typeface="Calibri" panose="020F0502020204030204" pitchFamily="34" charset="0"/>
            </a:endParaRPr>
          </a:p>
        </p:txBody>
      </p:sp>
    </p:spTree>
    <p:extLst>
      <p:ext uri="{BB962C8B-B14F-4D97-AF65-F5344CB8AC3E}">
        <p14:creationId xmlns:p14="http://schemas.microsoft.com/office/powerpoint/2010/main" val="3400098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999C5D-0ED5-50FD-0961-D0413B3F6255}"/>
              </a:ext>
            </a:extLst>
          </p:cNvPr>
          <p:cNvSpPr>
            <a:spLocks noGrp="1"/>
          </p:cNvSpPr>
          <p:nvPr>
            <p:ph type="title"/>
          </p:nvPr>
        </p:nvSpPr>
        <p:spPr>
          <a:xfrm>
            <a:off x="686834" y="1153572"/>
            <a:ext cx="3200400" cy="4461163"/>
          </a:xfrm>
        </p:spPr>
        <p:txBody>
          <a:bodyPr>
            <a:normAutofit/>
          </a:bodyPr>
          <a:lstStyle/>
          <a:p>
            <a:br>
              <a:rPr lang="en-GB" b="1">
                <a:solidFill>
                  <a:srgbClr val="FFFFFF"/>
                </a:solidFill>
              </a:rPr>
            </a:br>
            <a:r>
              <a:rPr lang="en-GB" b="1">
                <a:solidFill>
                  <a:srgbClr val="FFFFFF"/>
                </a:solidFill>
              </a:rPr>
              <a:t>From The Cradle To The Grave</a:t>
            </a:r>
            <a:endParaRPr lang="en-US">
              <a:solidFill>
                <a:srgbClr val="FFFFFF"/>
              </a:solidFill>
            </a:endParaRPr>
          </a:p>
          <a:p>
            <a:endParaRPr lang="en-GB">
              <a:solidFill>
                <a:srgbClr val="FFFFFF"/>
              </a:solidFill>
            </a:endParaRP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47FBA96-B010-2DED-4BCB-6D04E648B669}"/>
              </a:ext>
            </a:extLst>
          </p:cNvPr>
          <p:cNvSpPr>
            <a:spLocks noGrp="1"/>
          </p:cNvSpPr>
          <p:nvPr>
            <p:ph idx="1"/>
          </p:nvPr>
        </p:nvSpPr>
        <p:spPr>
          <a:xfrm>
            <a:off x="4432318" y="953293"/>
            <a:ext cx="6906491" cy="5585619"/>
          </a:xfrm>
        </p:spPr>
        <p:txBody>
          <a:bodyPr vert="horz" lIns="91440" tIns="45720" rIns="91440" bIns="45720" rtlCol="0" anchor="ctr">
            <a:normAutofit/>
          </a:bodyPr>
          <a:lstStyle/>
          <a:p>
            <a:pPr marL="0" indent="0">
              <a:buNone/>
            </a:pPr>
            <a:endParaRPr lang="en-GB" sz="2400" dirty="0">
              <a:latin typeface="Calibri" panose="020F0502020204030204" pitchFamily="34" charset="0"/>
              <a:ea typeface="+mn-lt"/>
              <a:cs typeface="Calibri" panose="020F0502020204030204" pitchFamily="34" charset="0"/>
            </a:endParaRPr>
          </a:p>
          <a:p>
            <a:r>
              <a:rPr lang="en-GB" sz="2400" dirty="0">
                <a:ea typeface="+mn-lt"/>
                <a:cs typeface="Calibri" panose="020F0502020204030204" pitchFamily="34" charset="0"/>
              </a:rPr>
              <a:t>The National Insurance Act 1946 was a comprehensive social security system covering Guardian’s (Orphan’s) Allowances, Death Grants, Unemployment Benefits (for six months), Widow’s Benefits, Sickness Benefits and Retirement Pensions - covered every stage of a person’s life</a:t>
            </a:r>
          </a:p>
          <a:p>
            <a:r>
              <a:rPr lang="en-GB" sz="2400" dirty="0">
                <a:ea typeface="+mn-lt"/>
                <a:cs typeface="Calibri"/>
              </a:rPr>
              <a:t>The National Assistance Act of 1948 saw the provision of benefits for citizens whose resources were insufficient to meet their needs and who were not covered by the Act of 1946. </a:t>
            </a:r>
          </a:p>
          <a:p>
            <a:r>
              <a:rPr lang="en-GB" sz="2400" dirty="0">
                <a:ea typeface="+mn-lt"/>
                <a:cs typeface="Calibri"/>
              </a:rPr>
              <a:t>The ‘Times’ newspaper called this the “last defence against extreme poverty” and benefits were kept below the support level.</a:t>
            </a:r>
          </a:p>
          <a:p>
            <a:pPr marL="0" indent="0">
              <a:buNone/>
            </a:pPr>
            <a:endParaRPr lang="en-GB" sz="2400" dirty="0">
              <a:latin typeface="Calibri"/>
              <a:ea typeface="+mn-lt"/>
              <a:cs typeface="Calibri"/>
            </a:endParaRPr>
          </a:p>
          <a:p>
            <a:endParaRPr lang="en-GB" sz="2400" dirty="0">
              <a:ea typeface="+mn-lt"/>
              <a:cs typeface="+mn-lt"/>
            </a:endParaRPr>
          </a:p>
          <a:p>
            <a:endParaRPr lang="en-GB" sz="2400" dirty="0">
              <a:ea typeface="+mn-lt"/>
              <a:cs typeface="+mn-lt"/>
            </a:endParaRPr>
          </a:p>
        </p:txBody>
      </p:sp>
    </p:spTree>
    <p:extLst>
      <p:ext uri="{BB962C8B-B14F-4D97-AF65-F5344CB8AC3E}">
        <p14:creationId xmlns:p14="http://schemas.microsoft.com/office/powerpoint/2010/main" val="244273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BF21CA-636A-010E-E12E-BDB10D9C934D}"/>
              </a:ext>
            </a:extLst>
          </p:cNvPr>
          <p:cNvSpPr>
            <a:spLocks noGrp="1"/>
          </p:cNvSpPr>
          <p:nvPr>
            <p:ph type="title"/>
          </p:nvPr>
        </p:nvSpPr>
        <p:spPr>
          <a:xfrm>
            <a:off x="686834" y="1153572"/>
            <a:ext cx="3200400" cy="4461163"/>
          </a:xfrm>
        </p:spPr>
        <p:txBody>
          <a:bodyPr>
            <a:normAutofit/>
          </a:bodyPr>
          <a:lstStyle/>
          <a:p>
            <a:pPr>
              <a:spcBef>
                <a:spcPts val="1000"/>
              </a:spcBef>
            </a:pPr>
            <a:br>
              <a:rPr lang="en-GB" b="1">
                <a:solidFill>
                  <a:srgbClr val="FFFFFF"/>
                </a:solidFill>
                <a:latin typeface="Aptos"/>
              </a:rPr>
            </a:br>
            <a:r>
              <a:rPr lang="en-GB" b="1">
                <a:solidFill>
                  <a:srgbClr val="FFFFFF"/>
                </a:solidFill>
                <a:latin typeface="Aptos"/>
              </a:rPr>
              <a:t>The 1950s &amp; 1960s: A Golden Age</a:t>
            </a:r>
            <a:endParaRPr lang="en-GB">
              <a:solidFill>
                <a:srgbClr val="FFFFFF"/>
              </a:solidFill>
              <a:latin typeface="Aptos"/>
            </a:endParaRPr>
          </a:p>
          <a:p>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77262CE-FB55-7E98-5A4C-FD25597A31A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600" dirty="0">
                <a:ea typeface="+mn-lt"/>
                <a:cs typeface="+mn-lt"/>
              </a:rPr>
              <a:t>Throughout these two decades, the social welfare programme was left intact with only a few changes. </a:t>
            </a:r>
          </a:p>
          <a:p>
            <a:r>
              <a:rPr lang="en-GB" sz="2600" dirty="0">
                <a:ea typeface="+mn-lt"/>
                <a:cs typeface="+mn-lt"/>
              </a:rPr>
              <a:t>However, consequently, the NHS could not afford to cover all the necessary expenditure. </a:t>
            </a:r>
          </a:p>
          <a:p>
            <a:r>
              <a:rPr lang="en-GB" sz="2600" dirty="0">
                <a:ea typeface="+mn-lt"/>
                <a:cs typeface="+mn-lt"/>
              </a:rPr>
              <a:t>For example, in 1951 charges were set for dentures and glasses</a:t>
            </a:r>
          </a:p>
          <a:p>
            <a:r>
              <a:rPr lang="en-GB" sz="2600" dirty="0">
                <a:ea typeface="+mn-lt"/>
                <a:cs typeface="+mn-lt"/>
              </a:rPr>
              <a:t>1952 prescription charges were put into effect</a:t>
            </a:r>
          </a:p>
          <a:p>
            <a:r>
              <a:rPr lang="en-GB" sz="2600" dirty="0">
                <a:ea typeface="+mn-lt"/>
                <a:cs typeface="+mn-lt"/>
              </a:rPr>
              <a:t>Worked well as UK had high full-time employment / industry / part-time opportunities = contributions of NI to help society</a:t>
            </a:r>
          </a:p>
        </p:txBody>
      </p:sp>
    </p:spTree>
    <p:extLst>
      <p:ext uri="{BB962C8B-B14F-4D97-AF65-F5344CB8AC3E}">
        <p14:creationId xmlns:p14="http://schemas.microsoft.com/office/powerpoint/2010/main" val="447003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604495-F89B-4362-9994-0D2F01871ABC}"/>
              </a:ext>
            </a:extLst>
          </p:cNvPr>
          <p:cNvSpPr>
            <a:spLocks noGrp="1"/>
          </p:cNvSpPr>
          <p:nvPr>
            <p:ph type="title"/>
          </p:nvPr>
        </p:nvSpPr>
        <p:spPr>
          <a:xfrm>
            <a:off x="1136396" y="502021"/>
            <a:ext cx="6173262" cy="1655483"/>
          </a:xfrm>
        </p:spPr>
        <p:txBody>
          <a:bodyPr anchor="b">
            <a:normAutofit/>
          </a:bodyPr>
          <a:lstStyle/>
          <a:p>
            <a:r>
              <a:rPr lang="en-GB" sz="4000"/>
              <a:t>1970's / 80's and Thatcher </a:t>
            </a:r>
          </a:p>
        </p:txBody>
      </p:sp>
      <p:sp>
        <p:nvSpPr>
          <p:cNvPr id="3" name="Content Placeholder 2">
            <a:extLst>
              <a:ext uri="{FF2B5EF4-FFF2-40B4-BE49-F238E27FC236}">
                <a16:creationId xmlns:a16="http://schemas.microsoft.com/office/drawing/2014/main" id="{85CAE386-0825-D658-6E53-7B9D47E0A8C5}"/>
              </a:ext>
            </a:extLst>
          </p:cNvPr>
          <p:cNvSpPr>
            <a:spLocks noGrp="1"/>
          </p:cNvSpPr>
          <p:nvPr>
            <p:ph idx="1"/>
          </p:nvPr>
        </p:nvSpPr>
        <p:spPr>
          <a:xfrm>
            <a:off x="1136397" y="2408518"/>
            <a:ext cx="6173262" cy="3535083"/>
          </a:xfrm>
        </p:spPr>
        <p:txBody>
          <a:bodyPr vert="horz" lIns="91440" tIns="45720" rIns="91440" bIns="45720" rtlCol="0" anchor="t">
            <a:normAutofit/>
          </a:bodyPr>
          <a:lstStyle/>
          <a:p>
            <a:r>
              <a:rPr lang="en-GB" sz="1400">
                <a:latin typeface="Calibri"/>
                <a:ea typeface="Calibri"/>
                <a:cs typeface="Calibri"/>
              </a:rPr>
              <a:t>Beveridge had envisaged the system working in a country where the people were in full employment. </a:t>
            </a:r>
            <a:endParaRPr lang="en-GB" sz="1400">
              <a:latin typeface="Calibri"/>
              <a:ea typeface="+mn-lt"/>
              <a:cs typeface="+mn-lt"/>
            </a:endParaRPr>
          </a:p>
          <a:p>
            <a:r>
              <a:rPr lang="en-GB" sz="1400">
                <a:latin typeface="Calibri"/>
                <a:ea typeface="+mn-lt"/>
                <a:cs typeface="+mn-lt"/>
              </a:rPr>
              <a:t>During the 1970s, economic stagnation meant the government faced enormous difficulties in sustaining the welfare system. </a:t>
            </a:r>
            <a:endParaRPr lang="en-GB" sz="1400">
              <a:latin typeface="Calibri"/>
              <a:ea typeface="Calibri"/>
              <a:cs typeface="Calibri"/>
            </a:endParaRPr>
          </a:p>
          <a:p>
            <a:r>
              <a:rPr lang="en-GB" sz="1400">
                <a:latin typeface="Calibri"/>
                <a:ea typeface="+mn-lt"/>
                <a:cs typeface="+mn-lt"/>
              </a:rPr>
              <a:t>Once unemployment hit a million in the late 1970s, benefits were a heavier burden to the state than it could afford.</a:t>
            </a:r>
          </a:p>
          <a:p>
            <a:r>
              <a:rPr lang="en-GB" sz="1400">
                <a:latin typeface="Calibri"/>
                <a:ea typeface="Calibri"/>
                <a:cs typeface="Calibri"/>
              </a:rPr>
              <a:t>Thatcher:</a:t>
            </a:r>
            <a:endParaRPr lang="en-GB" sz="1400">
              <a:latin typeface="Aptos"/>
              <a:ea typeface="Calibri"/>
              <a:cs typeface="Calibri"/>
            </a:endParaRPr>
          </a:p>
          <a:p>
            <a:r>
              <a:rPr lang="en-GB" sz="1400" i="1">
                <a:latin typeface="Calibri"/>
                <a:ea typeface="+mn-lt"/>
                <a:cs typeface="+mn-lt"/>
              </a:rPr>
              <a:t>“</a:t>
            </a:r>
            <a:r>
              <a:rPr lang="en-GB" sz="1400" b="1" i="1">
                <a:latin typeface="Calibri"/>
                <a:ea typeface="+mn-lt"/>
                <a:cs typeface="+mn-lt"/>
              </a:rPr>
              <a:t>I think we’ve been through a period where too many people have been given to understand that if they have a problem, it’s the government’s job to cope with it. They’re casting their problem on society. People have got the entitlements too much in mind, without the obligations. There’s no such thing as entitlements unless someone has first met an obligation.”</a:t>
            </a:r>
          </a:p>
          <a:p>
            <a:r>
              <a:rPr lang="en-GB" sz="1400">
                <a:latin typeface="Calibri"/>
                <a:ea typeface="Calibri"/>
                <a:cs typeface="Calibri"/>
              </a:rPr>
              <a:t>Thatcher's Government </a:t>
            </a:r>
            <a:r>
              <a:rPr lang="en-GB" sz="1400">
                <a:latin typeface="Calibri"/>
                <a:ea typeface="+mn-lt"/>
                <a:cs typeface="+mn-lt"/>
              </a:rPr>
              <a:t>welfare state was questioned and examined in a way it had not been done since its creation in the 1940s.</a:t>
            </a:r>
          </a:p>
        </p:txBody>
      </p:sp>
      <p:pic>
        <p:nvPicPr>
          <p:cNvPr id="5" name="Picture 4" descr="Margaret Thatcher - Wikipedia">
            <a:extLst>
              <a:ext uri="{FF2B5EF4-FFF2-40B4-BE49-F238E27FC236}">
                <a16:creationId xmlns:a16="http://schemas.microsoft.com/office/drawing/2014/main" id="{E92C5942-CD5F-397B-9598-B3810CFD28F7}"/>
              </a:ext>
            </a:extLst>
          </p:cNvPr>
          <p:cNvPicPr>
            <a:picLocks noChangeAspect="1"/>
          </p:cNvPicPr>
          <p:nvPr/>
        </p:nvPicPr>
        <p:blipFill>
          <a:blip r:embed="rId2"/>
          <a:srcRect l="7550" r="3865" b="-1"/>
          <a:stretch>
            <a:fillRect/>
          </a:stretch>
        </p:blipFill>
        <p:spPr>
          <a:xfrm>
            <a:off x="8115300" y="-12515"/>
            <a:ext cx="4076700" cy="6418631"/>
          </a:xfrm>
          <a:prstGeom prst="rect">
            <a:avLst/>
          </a:prstGeom>
        </p:spPr>
      </p:pic>
      <p:sp>
        <p:nvSpPr>
          <p:cNvPr id="16" name="Rectangle 15">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31503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3C6D9-A49D-6C98-56AF-76BAC65AAE0E}"/>
              </a:ext>
            </a:extLst>
          </p:cNvPr>
          <p:cNvSpPr>
            <a:spLocks noGrp="1"/>
          </p:cNvSpPr>
          <p:nvPr>
            <p:ph type="title"/>
          </p:nvPr>
        </p:nvSpPr>
        <p:spPr>
          <a:xfrm>
            <a:off x="838200" y="365125"/>
            <a:ext cx="10515600" cy="549275"/>
          </a:xfrm>
        </p:spPr>
        <p:txBody>
          <a:bodyPr>
            <a:normAutofit fontScale="90000"/>
          </a:bodyPr>
          <a:lstStyle/>
          <a:p>
            <a:br>
              <a:rPr lang="en-GB" b="1" dirty="0">
                <a:solidFill>
                  <a:srgbClr val="282D38"/>
                </a:solidFill>
              </a:rPr>
            </a:br>
            <a:r>
              <a:rPr lang="en-GB" b="1" dirty="0">
                <a:solidFill>
                  <a:srgbClr val="282D38"/>
                </a:solidFill>
              </a:rPr>
              <a:t>Welfare Reform Since the 1990s</a:t>
            </a:r>
            <a:endParaRPr lang="en-US" dirty="0"/>
          </a:p>
          <a:p>
            <a:endParaRPr lang="en-GB" b="1" dirty="0"/>
          </a:p>
        </p:txBody>
      </p:sp>
      <p:sp>
        <p:nvSpPr>
          <p:cNvPr id="3" name="Content Placeholder 2">
            <a:extLst>
              <a:ext uri="{FF2B5EF4-FFF2-40B4-BE49-F238E27FC236}">
                <a16:creationId xmlns:a16="http://schemas.microsoft.com/office/drawing/2014/main" id="{389760F3-76BC-7004-5FEC-A7C4BDB99878}"/>
              </a:ext>
            </a:extLst>
          </p:cNvPr>
          <p:cNvSpPr>
            <a:spLocks noGrp="1"/>
          </p:cNvSpPr>
          <p:nvPr>
            <p:ph idx="1"/>
          </p:nvPr>
        </p:nvSpPr>
        <p:spPr>
          <a:xfrm>
            <a:off x="838200" y="1264909"/>
            <a:ext cx="10515600" cy="4912054"/>
          </a:xfrm>
        </p:spPr>
        <p:txBody>
          <a:bodyPr vert="horz" lIns="91440" tIns="45720" rIns="91440" bIns="45720" rtlCol="0" anchor="t">
            <a:normAutofit fontScale="92500" lnSpcReduction="20000"/>
          </a:bodyPr>
          <a:lstStyle/>
          <a:p>
            <a:r>
              <a:rPr lang="en-GB" dirty="0">
                <a:latin typeface="Calibri"/>
                <a:ea typeface="+mn-lt"/>
                <a:cs typeface="+mn-lt"/>
              </a:rPr>
              <a:t>Two main welfare reform changes</a:t>
            </a:r>
          </a:p>
          <a:p>
            <a:r>
              <a:rPr lang="en-GB" u="sng" dirty="0">
                <a:latin typeface="Calibri"/>
                <a:ea typeface="+mn-lt"/>
                <a:cs typeface="+mn-lt"/>
              </a:rPr>
              <a:t>Restructuring of the civil service under </a:t>
            </a:r>
            <a:r>
              <a:rPr lang="en-GB" dirty="0">
                <a:latin typeface="Calibri"/>
                <a:ea typeface="+mn-lt"/>
                <a:cs typeface="+mn-lt"/>
              </a:rPr>
              <a:t>‘new public management’ business run</a:t>
            </a:r>
          </a:p>
          <a:p>
            <a:r>
              <a:rPr lang="en-GB" dirty="0">
                <a:latin typeface="Calibri"/>
                <a:ea typeface="+mn-lt"/>
                <a:cs typeface="+mn-lt"/>
              </a:rPr>
              <a:t>Example - NHS Trusts  /  Competition - Responsibility for the provision of services and purchases (for reasons of efficiency and cost-effectiveness) to outside agencies encouraging competition and privatisation.</a:t>
            </a:r>
          </a:p>
          <a:p>
            <a:r>
              <a:rPr lang="en-GB" u="sng" dirty="0">
                <a:latin typeface="Calibri"/>
                <a:ea typeface="+mn-lt"/>
                <a:cs typeface="+mn-lt"/>
              </a:rPr>
              <a:t>Attitudes towards the recipients of benefits themselves.</a:t>
            </a:r>
          </a:p>
          <a:p>
            <a:r>
              <a:rPr lang="en-GB" dirty="0">
                <a:latin typeface="Calibri"/>
                <a:ea typeface="+mn-lt"/>
                <a:cs typeface="+mn-lt"/>
              </a:rPr>
              <a:t>Lost the idea of welfare claimants as the ‘deserving poor’.</a:t>
            </a:r>
          </a:p>
          <a:p>
            <a:r>
              <a:rPr lang="en-GB" dirty="0">
                <a:latin typeface="Calibri"/>
                <a:ea typeface="+mn-lt"/>
                <a:cs typeface="+mn-lt"/>
              </a:rPr>
              <a:t>This </a:t>
            </a:r>
            <a:r>
              <a:rPr lang="en-GB">
                <a:latin typeface="Calibri"/>
                <a:ea typeface="+mn-lt"/>
                <a:cs typeface="+mn-lt"/>
              </a:rPr>
              <a:t>changed with </a:t>
            </a:r>
            <a:r>
              <a:rPr lang="en-GB" dirty="0">
                <a:latin typeface="Calibri"/>
                <a:ea typeface="+mn-lt"/>
                <a:cs typeface="+mn-lt"/>
              </a:rPr>
              <a:t>society blaming those on benefits for their bad situation. There was a ‘damaging cult of welfare dependency’ or welfare was a ‘lifestyle choice’.</a:t>
            </a:r>
          </a:p>
          <a:p>
            <a:r>
              <a:rPr lang="en-GB" dirty="0">
                <a:latin typeface="Calibri"/>
                <a:ea typeface="+mn-lt"/>
                <a:cs typeface="+mn-lt"/>
              </a:rPr>
              <a:t>This view has been transmitted through the media and politicians until it even affects public opinion. </a:t>
            </a:r>
          </a:p>
          <a:p>
            <a:r>
              <a:rPr lang="en-GB" dirty="0">
                <a:latin typeface="Calibri"/>
                <a:ea typeface="+mn-lt"/>
                <a:cs typeface="+mn-lt"/>
              </a:rPr>
              <a:t>'poor relief caused poverty because it destroyed poor people’s work ethic'</a:t>
            </a:r>
          </a:p>
          <a:p>
            <a:endParaRPr lang="en-GB" b="1" dirty="0"/>
          </a:p>
        </p:txBody>
      </p:sp>
    </p:spTree>
    <p:extLst>
      <p:ext uri="{BB962C8B-B14F-4D97-AF65-F5344CB8AC3E}">
        <p14:creationId xmlns:p14="http://schemas.microsoft.com/office/powerpoint/2010/main" val="2968883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0E55-9324-3BF9-DA56-D972CEBC8711}"/>
              </a:ext>
            </a:extLst>
          </p:cNvPr>
          <p:cNvSpPr>
            <a:spLocks noGrp="1"/>
          </p:cNvSpPr>
          <p:nvPr>
            <p:ph type="title"/>
          </p:nvPr>
        </p:nvSpPr>
        <p:spPr>
          <a:xfrm>
            <a:off x="5868557" y="1138036"/>
            <a:ext cx="5444382" cy="690763"/>
          </a:xfrm>
        </p:spPr>
        <p:txBody>
          <a:bodyPr anchor="t">
            <a:normAutofit/>
          </a:bodyPr>
          <a:lstStyle/>
          <a:p>
            <a:r>
              <a:rPr lang="en-GB" sz="3200" dirty="0"/>
              <a:t>NHS &amp; Housing</a:t>
            </a:r>
          </a:p>
        </p:txBody>
      </p:sp>
      <p:pic>
        <p:nvPicPr>
          <p:cNvPr id="5" name="Picture 4" descr="Houses in an area">
            <a:extLst>
              <a:ext uri="{FF2B5EF4-FFF2-40B4-BE49-F238E27FC236}">
                <a16:creationId xmlns:a16="http://schemas.microsoft.com/office/drawing/2014/main" id="{157B1059-ED68-C816-6A4F-045B7E6DE93E}"/>
              </a:ext>
            </a:extLst>
          </p:cNvPr>
          <p:cNvPicPr>
            <a:picLocks noChangeAspect="1"/>
          </p:cNvPicPr>
          <p:nvPr/>
        </p:nvPicPr>
        <p:blipFill>
          <a:blip r:embed="rId2"/>
          <a:srcRect l="20177" r="29685"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BED2BB-0E62-FA0C-42C9-7771E21D586A}"/>
              </a:ext>
            </a:extLst>
          </p:cNvPr>
          <p:cNvSpPr>
            <a:spLocks noGrp="1"/>
          </p:cNvSpPr>
          <p:nvPr>
            <p:ph idx="1"/>
          </p:nvPr>
        </p:nvSpPr>
        <p:spPr>
          <a:xfrm>
            <a:off x="5868557" y="1828800"/>
            <a:ext cx="5444382" cy="4313584"/>
          </a:xfrm>
        </p:spPr>
        <p:txBody>
          <a:bodyPr vert="horz" lIns="91440" tIns="45720" rIns="91440" bIns="45720" rtlCol="0">
            <a:noAutofit/>
          </a:bodyPr>
          <a:lstStyle/>
          <a:p>
            <a:r>
              <a:rPr lang="en-GB" sz="2200" dirty="0">
                <a:latin typeface="Calibri" panose="020F0502020204030204" pitchFamily="34" charset="0"/>
                <a:cs typeface="Calibri" panose="020F0502020204030204" pitchFamily="34" charset="0"/>
              </a:rPr>
              <a:t>5th July 1948</a:t>
            </a:r>
          </a:p>
          <a:p>
            <a:r>
              <a:rPr lang="en-GB" sz="2200" dirty="0">
                <a:latin typeface="Calibri" panose="020F0502020204030204" pitchFamily="34" charset="0"/>
                <a:ea typeface="+mn-lt"/>
                <a:cs typeface="Calibri" panose="020F0502020204030204" pitchFamily="34" charset="0"/>
              </a:rPr>
              <a:t>allowed citizens to receive free medical, dental and optical services. </a:t>
            </a:r>
          </a:p>
          <a:p>
            <a:r>
              <a:rPr lang="en-GB" sz="2200" dirty="0">
                <a:latin typeface="Calibri" panose="020F0502020204030204" pitchFamily="34" charset="0"/>
                <a:ea typeface="+mn-lt"/>
                <a:cs typeface="Calibri" panose="020F0502020204030204" pitchFamily="34" charset="0"/>
              </a:rPr>
              <a:t>healthcare was standardised rather than increased by the construction of new hospitals</a:t>
            </a:r>
            <a:endParaRPr lang="en-GB" sz="2200" dirty="0">
              <a:latin typeface="Calibri" panose="020F0502020204030204" pitchFamily="34" charset="0"/>
              <a:cs typeface="Calibri" panose="020F0502020204030204" pitchFamily="34" charset="0"/>
            </a:endParaRPr>
          </a:p>
          <a:p>
            <a:r>
              <a:rPr lang="en-GB" sz="2200" dirty="0">
                <a:latin typeface="Calibri" panose="020F0502020204030204" pitchFamily="34" charset="0"/>
                <a:ea typeface="+mn-lt"/>
                <a:cs typeface="Calibri" panose="020F0502020204030204" pitchFamily="34" charset="0"/>
              </a:rPr>
              <a:t>After the bombing of the 2nd World War and the need to clear slums, there was desperate need for council housing to house the workers. The Town &amp; Country Planning Act of 1947 set a target of building 300,000 new homes per year.</a:t>
            </a: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29420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DE0CE540-8BAD-C93E-9537-5CFA392C33DD}"/>
              </a:ext>
            </a:extLst>
          </p:cNvPr>
          <p:cNvSpPr>
            <a:spLocks noGrp="1"/>
          </p:cNvSpPr>
          <p:nvPr>
            <p:ph type="title"/>
          </p:nvPr>
        </p:nvSpPr>
        <p:spPr>
          <a:xfrm>
            <a:off x="761803" y="350196"/>
            <a:ext cx="4646904" cy="1624520"/>
          </a:xfrm>
        </p:spPr>
        <p:txBody>
          <a:bodyPr anchor="ctr">
            <a:normAutofit/>
          </a:bodyPr>
          <a:lstStyle/>
          <a:p>
            <a:br>
              <a:rPr lang="en-GB" sz="2500" b="1" i="0">
                <a:effectLst/>
                <a:latin typeface="Helvetica Neue"/>
              </a:rPr>
            </a:br>
            <a:r>
              <a:rPr lang="en-GB" sz="2500" b="1" i="0">
                <a:effectLst/>
                <a:latin typeface="Helvetica Neue"/>
              </a:rPr>
              <a:t>The Welfare Reform Acts of 2012 and 2016</a:t>
            </a:r>
            <a:br>
              <a:rPr lang="en-GB" sz="2500" b="1" i="0">
                <a:effectLst/>
                <a:latin typeface="Helvetica Neue"/>
              </a:rPr>
            </a:br>
            <a:endParaRPr lang="en-GB" sz="2500"/>
          </a:p>
        </p:txBody>
      </p:sp>
      <p:sp>
        <p:nvSpPr>
          <p:cNvPr id="3" name="Content Placeholder 2">
            <a:extLst>
              <a:ext uri="{FF2B5EF4-FFF2-40B4-BE49-F238E27FC236}">
                <a16:creationId xmlns:a16="http://schemas.microsoft.com/office/drawing/2014/main" id="{0E18796C-B04A-49F6-25A2-5B62C39E648B}"/>
              </a:ext>
            </a:extLst>
          </p:cNvPr>
          <p:cNvSpPr>
            <a:spLocks noGrp="1"/>
          </p:cNvSpPr>
          <p:nvPr>
            <p:ph idx="1"/>
          </p:nvPr>
        </p:nvSpPr>
        <p:spPr>
          <a:xfrm>
            <a:off x="256674" y="2286000"/>
            <a:ext cx="5152033" cy="4070350"/>
          </a:xfrm>
        </p:spPr>
        <p:txBody>
          <a:bodyPr anchor="ctr">
            <a:normAutofit/>
          </a:bodyPr>
          <a:lstStyle/>
          <a:p>
            <a:r>
              <a:rPr lang="en-GB" sz="2000" b="0" i="0" dirty="0">
                <a:effectLst/>
                <a:latin typeface="Calibri" panose="020F0502020204030204" pitchFamily="34" charset="0"/>
                <a:cs typeface="Calibri" panose="020F0502020204030204" pitchFamily="34" charset="0"/>
              </a:rPr>
              <a:t>These Acts have been called the most groundbreaking change in welfare provision in the UK since the Beveridge Report.</a:t>
            </a:r>
          </a:p>
          <a:p>
            <a:r>
              <a:rPr lang="en-GB" sz="2000" b="0" i="0" dirty="0">
                <a:effectLst/>
                <a:latin typeface="Calibri" panose="020F0502020204030204" pitchFamily="34" charset="0"/>
                <a:cs typeface="Calibri" panose="020F0502020204030204" pitchFamily="34" charset="0"/>
              </a:rPr>
              <a:t>These welfare reform bills contain measures to cut expenditure: the </a:t>
            </a:r>
            <a:r>
              <a:rPr lang="en-GB" sz="2000" b="1" i="0" dirty="0">
                <a:effectLst/>
                <a:latin typeface="Calibri" panose="020F0502020204030204" pitchFamily="34" charset="0"/>
                <a:cs typeface="Calibri" panose="020F0502020204030204" pitchFamily="34" charset="0"/>
              </a:rPr>
              <a:t>Removal of the Spare Bedroom Subsidy </a:t>
            </a:r>
            <a:r>
              <a:rPr lang="en-GB" sz="2000" b="0" i="0" dirty="0">
                <a:effectLst/>
                <a:latin typeface="Calibri" panose="020F0502020204030204" pitchFamily="34" charset="0"/>
                <a:cs typeface="Calibri" panose="020F0502020204030204" pitchFamily="34" charset="0"/>
              </a:rPr>
              <a:t>(the Bedroom Tax)</a:t>
            </a:r>
          </a:p>
          <a:p>
            <a:r>
              <a:rPr lang="en-GB" sz="2000" dirty="0">
                <a:latin typeface="Calibri" panose="020F0502020204030204" pitchFamily="34" charset="0"/>
                <a:cs typeface="Calibri" panose="020F0502020204030204" pitchFamily="34" charset="0"/>
              </a:rPr>
              <a:t>T</a:t>
            </a:r>
            <a:r>
              <a:rPr lang="en-GB" sz="2000" b="0" i="0" dirty="0">
                <a:effectLst/>
                <a:latin typeface="Calibri" panose="020F0502020204030204" pitchFamily="34" charset="0"/>
                <a:cs typeface="Calibri" panose="020F0502020204030204" pitchFamily="34" charset="0"/>
              </a:rPr>
              <a:t>he introduction of </a:t>
            </a:r>
            <a:r>
              <a:rPr lang="en-GB" sz="2000" b="1" i="0" dirty="0">
                <a:effectLst/>
                <a:latin typeface="Calibri" panose="020F0502020204030204" pitchFamily="34" charset="0"/>
                <a:cs typeface="Calibri" panose="020F0502020204030204" pitchFamily="34" charset="0"/>
              </a:rPr>
              <a:t>Universal Credit</a:t>
            </a:r>
            <a:r>
              <a:rPr lang="en-GB" sz="2000" b="0" i="0" dirty="0">
                <a:effectLst/>
                <a:latin typeface="Calibri" panose="020F0502020204030204" pitchFamily="34" charset="0"/>
                <a:cs typeface="Calibri" panose="020F0502020204030204" pitchFamily="34" charset="0"/>
              </a:rPr>
              <a:t> to replace other benefits, the benefit cap and the regular assessment of claimants for the disability allowance, Personal Independence Payment.</a:t>
            </a:r>
          </a:p>
          <a:p>
            <a:endParaRPr lang="en-GB" sz="1700" dirty="0"/>
          </a:p>
        </p:txBody>
      </p:sp>
      <p:pic>
        <p:nvPicPr>
          <p:cNvPr id="5" name="Picture 4" descr="Side view of a bed with side table and on it is an alarm clock and a white lamp">
            <a:extLst>
              <a:ext uri="{FF2B5EF4-FFF2-40B4-BE49-F238E27FC236}">
                <a16:creationId xmlns:a16="http://schemas.microsoft.com/office/drawing/2014/main" id="{E655EE5C-B811-A3A4-17E2-ABDBB862E7F4}"/>
              </a:ext>
            </a:extLst>
          </p:cNvPr>
          <p:cNvPicPr>
            <a:picLocks noChangeAspect="1"/>
          </p:cNvPicPr>
          <p:nvPr/>
        </p:nvPicPr>
        <p:blipFill>
          <a:blip r:embed="rId2"/>
          <a:srcRect l="40601" r="-2" b="-2"/>
          <a:stretch/>
        </p:blipFill>
        <p:spPr>
          <a:xfrm>
            <a:off x="6096000" y="1"/>
            <a:ext cx="6102825" cy="6858000"/>
          </a:xfrm>
          <a:prstGeom prst="rect">
            <a:avLst/>
          </a:prstGeom>
        </p:spPr>
      </p:pic>
    </p:spTree>
    <p:extLst>
      <p:ext uri="{BB962C8B-B14F-4D97-AF65-F5344CB8AC3E}">
        <p14:creationId xmlns:p14="http://schemas.microsoft.com/office/powerpoint/2010/main" val="37309784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88A33F89-B57B-0A41-34A2-11235AE7FF44}"/>
              </a:ext>
            </a:extLst>
          </p:cNvPr>
          <p:cNvSpPr>
            <a:spLocks noGrp="1"/>
          </p:cNvSpPr>
          <p:nvPr>
            <p:ph type="title"/>
          </p:nvPr>
        </p:nvSpPr>
        <p:spPr>
          <a:xfrm>
            <a:off x="5526156" y="365126"/>
            <a:ext cx="5827643" cy="752842"/>
          </a:xfrm>
        </p:spPr>
        <p:txBody>
          <a:bodyPr anchor="b">
            <a:normAutofit/>
          </a:bodyPr>
          <a:lstStyle/>
          <a:p>
            <a:r>
              <a:rPr lang="en-GB" sz="3200" dirty="0"/>
              <a:t>Benefits of Welfare State </a:t>
            </a:r>
          </a:p>
        </p:txBody>
      </p:sp>
      <p:pic>
        <p:nvPicPr>
          <p:cNvPr id="5" name="Picture 4">
            <a:extLst>
              <a:ext uri="{FF2B5EF4-FFF2-40B4-BE49-F238E27FC236}">
                <a16:creationId xmlns:a16="http://schemas.microsoft.com/office/drawing/2014/main" id="{3E4992F7-1C78-4F7E-16A1-5C237061076F}"/>
              </a:ext>
            </a:extLst>
          </p:cNvPr>
          <p:cNvPicPr>
            <a:picLocks noChangeAspect="1"/>
          </p:cNvPicPr>
          <p:nvPr/>
        </p:nvPicPr>
        <p:blipFill>
          <a:blip r:embed="rId2"/>
          <a:stretch>
            <a:fillRect/>
          </a:stretch>
        </p:blipFill>
        <p:spPr>
          <a:xfrm>
            <a:off x="643466" y="3165359"/>
            <a:ext cx="4309533" cy="2684223"/>
          </a:xfrm>
          <a:prstGeom prst="rect">
            <a:avLst/>
          </a:prstGeom>
        </p:spPr>
      </p:pic>
      <p:sp>
        <p:nvSpPr>
          <p:cNvPr id="3" name="Content Placeholder 2">
            <a:extLst>
              <a:ext uri="{FF2B5EF4-FFF2-40B4-BE49-F238E27FC236}">
                <a16:creationId xmlns:a16="http://schemas.microsoft.com/office/drawing/2014/main" id="{5F5BDECC-3E70-2F1D-1792-892B3B68A8E1}"/>
              </a:ext>
            </a:extLst>
          </p:cNvPr>
          <p:cNvSpPr>
            <a:spLocks noGrp="1"/>
          </p:cNvSpPr>
          <p:nvPr>
            <p:ph idx="1"/>
          </p:nvPr>
        </p:nvSpPr>
        <p:spPr>
          <a:xfrm>
            <a:off x="5526156" y="1267327"/>
            <a:ext cx="5827644" cy="4909636"/>
          </a:xfrm>
        </p:spPr>
        <p:txBody>
          <a:bodyPr anchor="t">
            <a:normAutofit/>
          </a:bodyPr>
          <a:lstStyle/>
          <a:p>
            <a:r>
              <a:rPr lang="en-GB" sz="2000" b="0" i="0" dirty="0">
                <a:effectLst/>
                <a:latin typeface="Calibri" panose="020F0502020204030204" pitchFamily="34" charset="0"/>
                <a:cs typeface="Calibri" panose="020F0502020204030204" pitchFamily="34" charset="0"/>
              </a:rPr>
              <a:t>Ensures a greater level of equality among its citizens</a:t>
            </a:r>
          </a:p>
          <a:p>
            <a:r>
              <a:rPr lang="en-GB" sz="2000" dirty="0">
                <a:latin typeface="Calibri" panose="020F0502020204030204" pitchFamily="34" charset="0"/>
                <a:cs typeface="Calibri" panose="020F0502020204030204" pitchFamily="34" charset="0"/>
              </a:rPr>
              <a:t>P</a:t>
            </a:r>
            <a:r>
              <a:rPr lang="en-GB" sz="2000" b="0" i="0" dirty="0">
                <a:effectLst/>
                <a:latin typeface="Calibri" panose="020F0502020204030204" pitchFamily="34" charset="0"/>
                <a:cs typeface="Calibri" panose="020F0502020204030204" pitchFamily="34" charset="0"/>
              </a:rPr>
              <a:t>revents unnecessary hardship.</a:t>
            </a:r>
          </a:p>
          <a:p>
            <a:r>
              <a:rPr lang="en-GB" sz="2000" dirty="0">
                <a:latin typeface="Calibri" panose="020F0502020204030204" pitchFamily="34" charset="0"/>
                <a:cs typeface="Calibri" panose="020F0502020204030204" pitchFamily="34" charset="0"/>
              </a:rPr>
              <a:t>S</a:t>
            </a:r>
            <a:r>
              <a:rPr lang="en-GB" sz="2000" b="0" i="0" dirty="0">
                <a:effectLst/>
                <a:latin typeface="Calibri" panose="020F0502020204030204" pitchFamily="34" charset="0"/>
                <a:cs typeface="Calibri" panose="020F0502020204030204" pitchFamily="34" charset="0"/>
              </a:rPr>
              <a:t>ocial support network protects people from disease, starvation and overall misery. </a:t>
            </a:r>
          </a:p>
          <a:p>
            <a:r>
              <a:rPr lang="en-GB" sz="2000" b="0" i="0" dirty="0">
                <a:effectLst/>
                <a:latin typeface="Calibri" panose="020F0502020204030204" pitchFamily="34" charset="0"/>
                <a:cs typeface="Calibri" panose="020F0502020204030204" pitchFamily="34" charset="0"/>
              </a:rPr>
              <a:t>It allows everyone to live on a more equal level. For example, disability/ not capable of working / greater need / Government ensures support</a:t>
            </a:r>
          </a:p>
          <a:p>
            <a:r>
              <a:rPr lang="en-GB" sz="2000" b="0" i="0" dirty="0">
                <a:effectLst/>
                <a:latin typeface="Calibri" panose="020F0502020204030204" pitchFamily="34" charset="0"/>
                <a:cs typeface="Calibri" panose="020F0502020204030204" pitchFamily="34" charset="0"/>
              </a:rPr>
              <a:t>The social support network not only supports people in times of need, but also prevents people from the trap of poverty </a:t>
            </a:r>
          </a:p>
          <a:p>
            <a:r>
              <a:rPr lang="en-GB" sz="2000" b="0" i="0" dirty="0">
                <a:effectLst/>
                <a:latin typeface="Calibri" panose="020F0502020204030204" pitchFamily="34" charset="0"/>
                <a:cs typeface="Calibri" panose="020F0502020204030204" pitchFamily="34" charset="0"/>
              </a:rPr>
              <a:t>Think of Education  - free resources which allow for social advancement</a:t>
            </a:r>
          </a:p>
          <a:p>
            <a:r>
              <a:rPr lang="en-GB" sz="2000" b="0" i="0" dirty="0">
                <a:effectLst/>
                <a:latin typeface="Calibri" panose="020F0502020204030204" pitchFamily="34" charset="0"/>
                <a:cs typeface="Calibri" panose="020F0502020204030204" pitchFamily="34" charset="0"/>
              </a:rPr>
              <a:t>Does </a:t>
            </a:r>
            <a:r>
              <a:rPr lang="en-GB" sz="2000" dirty="0">
                <a:latin typeface="Calibri" panose="020F0502020204030204" pitchFamily="34" charset="0"/>
                <a:cs typeface="Calibri" panose="020F0502020204030204" pitchFamily="34" charset="0"/>
              </a:rPr>
              <a:t>welfare state leads to less crime?</a:t>
            </a:r>
          </a:p>
          <a:p>
            <a:r>
              <a:rPr lang="en-GB" sz="2000" b="0" i="0" dirty="0">
                <a:effectLst/>
                <a:latin typeface="Calibri" panose="020F0502020204030204" pitchFamily="34" charset="0"/>
                <a:cs typeface="Calibri" panose="020F0502020204030204" pitchFamily="34" charset="0"/>
              </a:rPr>
              <a:t>Support and not desperate to steal</a:t>
            </a:r>
          </a:p>
        </p:txBody>
      </p:sp>
    </p:spTree>
    <p:extLst>
      <p:ext uri="{BB962C8B-B14F-4D97-AF65-F5344CB8AC3E}">
        <p14:creationId xmlns:p14="http://schemas.microsoft.com/office/powerpoint/2010/main" val="14545456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80328693-16FB-0FB8-FA48-C450A27AC16B}"/>
              </a:ext>
            </a:extLst>
          </p:cNvPr>
          <p:cNvSpPr>
            <a:spLocks noGrp="1"/>
          </p:cNvSpPr>
          <p:nvPr>
            <p:ph type="title"/>
          </p:nvPr>
        </p:nvSpPr>
        <p:spPr>
          <a:xfrm>
            <a:off x="4522748" y="365126"/>
            <a:ext cx="6831052" cy="1009650"/>
          </a:xfrm>
        </p:spPr>
        <p:txBody>
          <a:bodyPr anchor="b">
            <a:normAutofit fontScale="90000"/>
          </a:bodyPr>
          <a:lstStyle/>
          <a:p>
            <a:r>
              <a:rPr lang="en-GB" dirty="0"/>
              <a:t>Disadvantages of Welfare State</a:t>
            </a:r>
          </a:p>
        </p:txBody>
      </p:sp>
      <p:pic>
        <p:nvPicPr>
          <p:cNvPr id="7" name="Graphic 6" descr="Onboarding">
            <a:extLst>
              <a:ext uri="{FF2B5EF4-FFF2-40B4-BE49-F238E27FC236}">
                <a16:creationId xmlns:a16="http://schemas.microsoft.com/office/drawing/2014/main" id="{22FDCE87-30A1-B56F-1136-606E2473C76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73717" y="2782956"/>
            <a:ext cx="3449030" cy="3449030"/>
          </a:xfrm>
          <a:prstGeom prst="rect">
            <a:avLst/>
          </a:prstGeom>
        </p:spPr>
      </p:pic>
      <p:sp>
        <p:nvSpPr>
          <p:cNvPr id="3" name="Content Placeholder 2">
            <a:extLst>
              <a:ext uri="{FF2B5EF4-FFF2-40B4-BE49-F238E27FC236}">
                <a16:creationId xmlns:a16="http://schemas.microsoft.com/office/drawing/2014/main" id="{76FFF100-BBD3-D527-08F5-80CDBC8DDD4B}"/>
              </a:ext>
            </a:extLst>
          </p:cNvPr>
          <p:cNvSpPr>
            <a:spLocks noGrp="1"/>
          </p:cNvSpPr>
          <p:nvPr>
            <p:ph idx="1"/>
          </p:nvPr>
        </p:nvSpPr>
        <p:spPr>
          <a:xfrm>
            <a:off x="5526156" y="1604211"/>
            <a:ext cx="5827644" cy="4572751"/>
          </a:xfrm>
        </p:spPr>
        <p:txBody>
          <a:bodyPr anchor="t">
            <a:normAutofit lnSpcReduction="10000"/>
          </a:bodyPr>
          <a:lstStyle/>
          <a:p>
            <a:r>
              <a:rPr lang="en-GB" b="0" i="0" dirty="0">
                <a:effectLst/>
                <a:latin typeface="Calibri" panose="020F0502020204030204" pitchFamily="34" charset="0"/>
                <a:cs typeface="Calibri" panose="020F0502020204030204" pitchFamily="34" charset="0"/>
              </a:rPr>
              <a:t>Higher tax rates for the country – government needs to cover the expenditure. </a:t>
            </a:r>
          </a:p>
          <a:p>
            <a:r>
              <a:rPr lang="en-GB" dirty="0">
                <a:latin typeface="Calibri" panose="020F0502020204030204" pitchFamily="34" charset="0"/>
                <a:cs typeface="Calibri" panose="020F0502020204030204" pitchFamily="34" charset="0"/>
              </a:rPr>
              <a:t>Can it encourage u</a:t>
            </a:r>
            <a:r>
              <a:rPr lang="en-GB" b="0" i="0" dirty="0">
                <a:effectLst/>
                <a:latin typeface="Calibri" panose="020F0502020204030204" pitchFamily="34" charset="0"/>
                <a:cs typeface="Calibri" panose="020F0502020204030204" pitchFamily="34" charset="0"/>
              </a:rPr>
              <a:t>nemployment and low productivity. </a:t>
            </a:r>
          </a:p>
          <a:p>
            <a:r>
              <a:rPr lang="en-GB" b="1" dirty="0">
                <a:latin typeface="Calibri" panose="020F0502020204030204" pitchFamily="34" charset="0"/>
                <a:cs typeface="Calibri" panose="020F0502020204030204" pitchFamily="34" charset="0"/>
              </a:rPr>
              <a:t>W</a:t>
            </a:r>
            <a:r>
              <a:rPr lang="en-GB" b="1" i="0" dirty="0">
                <a:effectLst/>
                <a:latin typeface="Calibri" panose="020F0502020204030204" pitchFamily="34" charset="0"/>
                <a:cs typeface="Calibri" panose="020F0502020204030204" pitchFamily="34" charset="0"/>
              </a:rPr>
              <a:t>elfare dependency </a:t>
            </a:r>
            <a:r>
              <a:rPr lang="en-GB" b="0" i="0" dirty="0">
                <a:effectLst/>
                <a:latin typeface="Calibri" panose="020F0502020204030204" pitchFamily="34" charset="0"/>
                <a:cs typeface="Calibri" panose="020F0502020204030204" pitchFamily="34" charset="0"/>
              </a:rPr>
              <a:t>or </a:t>
            </a:r>
            <a:r>
              <a:rPr lang="en-GB" b="1" i="0" dirty="0">
                <a:effectLst/>
                <a:latin typeface="Calibri" panose="020F0502020204030204" pitchFamily="34" charset="0"/>
                <a:cs typeface="Calibri" panose="020F0502020204030204" pitchFamily="34" charset="0"/>
              </a:rPr>
              <a:t>welfare culture</a:t>
            </a:r>
            <a:r>
              <a:rPr lang="en-GB" b="0" i="0" dirty="0">
                <a:effectLst/>
                <a:latin typeface="Calibri" panose="020F0502020204030204" pitchFamily="34" charset="0"/>
                <a:cs typeface="Calibri" panose="020F0502020204030204" pitchFamily="34" charset="0"/>
              </a:rPr>
              <a:t> where claimants see no reason to get a job.</a:t>
            </a:r>
          </a:p>
          <a:p>
            <a:r>
              <a:rPr lang="en-GB" b="0" i="0" dirty="0">
                <a:effectLst/>
                <a:latin typeface="Calibri" panose="020F0502020204030204" pitchFamily="34" charset="0"/>
                <a:cs typeface="Calibri" panose="020F0502020204030204" pitchFamily="34" charset="0"/>
              </a:rPr>
              <a:t>Another drawback is the concern about welfare fraud – generous state people want the financial aid.</a:t>
            </a:r>
          </a:p>
          <a:p>
            <a:endParaRPr lang="en-GB" sz="2000" dirty="0"/>
          </a:p>
        </p:txBody>
      </p:sp>
    </p:spTree>
    <p:extLst>
      <p:ext uri="{BB962C8B-B14F-4D97-AF65-F5344CB8AC3E}">
        <p14:creationId xmlns:p14="http://schemas.microsoft.com/office/powerpoint/2010/main" val="6622744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EFE6BA-34AC-97F6-1AC0-095ED781A006}"/>
              </a:ext>
            </a:extLst>
          </p:cNvPr>
          <p:cNvSpPr>
            <a:spLocks noGrp="1"/>
          </p:cNvSpPr>
          <p:nvPr>
            <p:ph type="title"/>
          </p:nvPr>
        </p:nvSpPr>
        <p:spPr>
          <a:xfrm>
            <a:off x="841248" y="256032"/>
            <a:ext cx="10506456" cy="1014984"/>
          </a:xfrm>
        </p:spPr>
        <p:txBody>
          <a:bodyPr anchor="b">
            <a:normAutofit/>
          </a:bodyPr>
          <a:lstStyle/>
          <a:p>
            <a:r>
              <a:rPr lang="en-GB" dirty="0"/>
              <a:t>Universal Credit</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386A2D4-7DC4-43E2-B552-69948D7DA2E9}"/>
              </a:ext>
            </a:extLst>
          </p:cNvPr>
          <p:cNvGraphicFramePr>
            <a:graphicFrameLocks noGrp="1"/>
          </p:cNvGraphicFramePr>
          <p:nvPr>
            <p:ph idx="1"/>
            <p:extLst>
              <p:ext uri="{D42A27DB-BD31-4B8C-83A1-F6EECF244321}">
                <p14:modId xmlns:p14="http://schemas.microsoft.com/office/powerpoint/2010/main" val="303644685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70444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DD6AD-7154-8A63-63E6-6CBA32E3E40D}"/>
              </a:ext>
            </a:extLst>
          </p:cNvPr>
          <p:cNvSpPr>
            <a:spLocks noGrp="1"/>
          </p:cNvSpPr>
          <p:nvPr>
            <p:ph type="title"/>
          </p:nvPr>
        </p:nvSpPr>
        <p:spPr>
          <a:xfrm>
            <a:off x="838200" y="365125"/>
            <a:ext cx="10515600" cy="1306443"/>
          </a:xfrm>
        </p:spPr>
        <p:txBody>
          <a:bodyPr>
            <a:normAutofit/>
          </a:bodyPr>
          <a:lstStyle/>
          <a:p>
            <a:r>
              <a:rPr lang="en-GB" sz="4000"/>
              <a:t>Limitations of Universal Credit</a:t>
            </a:r>
          </a:p>
        </p:txBody>
      </p:sp>
      <p:pic>
        <p:nvPicPr>
          <p:cNvPr id="6" name="Picture 5">
            <a:extLst>
              <a:ext uri="{FF2B5EF4-FFF2-40B4-BE49-F238E27FC236}">
                <a16:creationId xmlns:a16="http://schemas.microsoft.com/office/drawing/2014/main" id="{059A685C-80B5-D08D-0469-60CFFA4F9009}"/>
              </a:ext>
            </a:extLst>
          </p:cNvPr>
          <p:cNvPicPr>
            <a:picLocks noChangeAspect="1"/>
          </p:cNvPicPr>
          <p:nvPr/>
        </p:nvPicPr>
        <p:blipFill>
          <a:blip r:embed="rId2"/>
          <a:srcRect l="32885" r="13031" b="-2"/>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7966F6C7-926A-7479-473F-E0C09526C4DB}"/>
              </a:ext>
            </a:extLst>
          </p:cNvPr>
          <p:cNvGraphicFramePr>
            <a:graphicFrameLocks noGrp="1"/>
          </p:cNvGraphicFramePr>
          <p:nvPr>
            <p:ph idx="1"/>
            <p:extLst>
              <p:ext uri="{D42A27DB-BD31-4B8C-83A1-F6EECF244321}">
                <p14:modId xmlns:p14="http://schemas.microsoft.com/office/powerpoint/2010/main" val="834989372"/>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35697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27E338-FF3C-E57B-FA34-7A59E1C1270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Limitations of Universal Credit</a:t>
            </a:r>
          </a:p>
        </p:txBody>
      </p:sp>
      <p:sp>
        <p:nvSpPr>
          <p:cNvPr id="17" name="Content Placeholder 2">
            <a:extLst>
              <a:ext uri="{FF2B5EF4-FFF2-40B4-BE49-F238E27FC236}">
                <a16:creationId xmlns:a16="http://schemas.microsoft.com/office/drawing/2014/main" id="{4594CF41-215A-7932-D201-30B6EC222345}"/>
              </a:ext>
            </a:extLst>
          </p:cNvPr>
          <p:cNvSpPr>
            <a:spLocks noGrp="1"/>
          </p:cNvSpPr>
          <p:nvPr>
            <p:ph idx="1"/>
          </p:nvPr>
        </p:nvSpPr>
        <p:spPr>
          <a:xfrm>
            <a:off x="6503158" y="649480"/>
            <a:ext cx="4862447" cy="5546047"/>
          </a:xfrm>
        </p:spPr>
        <p:txBody>
          <a:bodyPr anchor="ctr">
            <a:normAutofit/>
          </a:bodyPr>
          <a:lstStyle/>
          <a:p>
            <a:pPr marL="0" indent="0">
              <a:buNone/>
            </a:pPr>
            <a:r>
              <a:rPr lang="en-GB" sz="2000"/>
              <a:t>The most widely criticised design flaw is the mandatory five-week waiting period for a claimant's first payment.</a:t>
            </a:r>
          </a:p>
          <a:p>
            <a:pPr lvl="0"/>
            <a:r>
              <a:rPr lang="en-GB" sz="2000" b="1"/>
              <a:t>The "Mirroring Work" Fallacy:</a:t>
            </a:r>
            <a:r>
              <a:rPr lang="en-GB" sz="2000"/>
              <a:t> It was designed to mirror a monthly corporate salary structure paid in arrears. In reality, low-income applicants rarely have five weeks of savings to buffer the transition. </a:t>
            </a:r>
          </a:p>
          <a:p>
            <a:pPr lvl="0"/>
            <a:r>
              <a:rPr lang="en-GB" sz="2000" b="1"/>
              <a:t>The Debt Trap:</a:t>
            </a:r>
            <a:r>
              <a:rPr lang="en-GB" sz="2000"/>
              <a:t> While claimants can apply for an "Advance Loan" to survive the initial month, this loan must be repaid through monthly deductions from their future standard allowance. This plunges vulnerable households into immediate debt and drives reliance on food banks.</a:t>
            </a:r>
          </a:p>
          <a:p>
            <a:endParaRPr lang="en-GB" sz="2000"/>
          </a:p>
        </p:txBody>
      </p:sp>
    </p:spTree>
    <p:extLst>
      <p:ext uri="{BB962C8B-B14F-4D97-AF65-F5344CB8AC3E}">
        <p14:creationId xmlns:p14="http://schemas.microsoft.com/office/powerpoint/2010/main" val="11659282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60DE02-80DA-5941-F64A-77124DFD454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Limitations of Universal Credit</a:t>
            </a:r>
          </a:p>
        </p:txBody>
      </p:sp>
      <p:sp>
        <p:nvSpPr>
          <p:cNvPr id="3" name="Content Placeholder 2">
            <a:extLst>
              <a:ext uri="{FF2B5EF4-FFF2-40B4-BE49-F238E27FC236}">
                <a16:creationId xmlns:a16="http://schemas.microsoft.com/office/drawing/2014/main" id="{03A48091-B985-B0AB-E4DF-B8C904B4CAFF}"/>
              </a:ext>
            </a:extLst>
          </p:cNvPr>
          <p:cNvSpPr>
            <a:spLocks noGrp="1"/>
          </p:cNvSpPr>
          <p:nvPr>
            <p:ph idx="1"/>
          </p:nvPr>
        </p:nvSpPr>
        <p:spPr>
          <a:xfrm>
            <a:off x="5696858" y="239486"/>
            <a:ext cx="6255656" cy="6553200"/>
          </a:xfrm>
        </p:spPr>
        <p:txBody>
          <a:bodyPr anchor="ctr">
            <a:normAutofit/>
          </a:bodyPr>
          <a:lstStyle/>
          <a:p>
            <a:pPr marL="0" indent="0">
              <a:buNone/>
            </a:pPr>
            <a:r>
              <a:rPr lang="en-GB" sz="1600" b="1" dirty="0"/>
              <a:t> Inadequacy of the Base Rates (The "Essentials Shortfall")</a:t>
            </a:r>
          </a:p>
          <a:p>
            <a:r>
              <a:rPr lang="en-GB" sz="1600" dirty="0"/>
              <a:t>Policy analysts argue that the standard allowance of Universal Credit is fundamentally uncoupled from the actual cost of living. </a:t>
            </a:r>
          </a:p>
          <a:p>
            <a:pPr lvl="0"/>
            <a:r>
              <a:rPr lang="en-GB" sz="1600" b="1" dirty="0"/>
              <a:t>The Financial Deficit:</a:t>
            </a:r>
            <a:r>
              <a:rPr lang="en-GB" sz="1600" dirty="0"/>
              <a:t> According to data tracked by the Joseph Rowntree Foundation, the monthly standard allowance consistently falls short of what an individual needs to cover food, utilities, and basic travel. </a:t>
            </a:r>
          </a:p>
          <a:p>
            <a:pPr lvl="0"/>
            <a:r>
              <a:rPr lang="en-GB" sz="1600" b="1" dirty="0"/>
              <a:t>The Employment Barrier:</a:t>
            </a:r>
            <a:r>
              <a:rPr lang="en-GB" sz="1600" dirty="0"/>
              <a:t> When claimants are forced to choose between food and basic utilities, they lack the "mental bandwidth" and immediate cash to cover upfront job-seeking costs like clothes, internet access, or travel to interviews. </a:t>
            </a:r>
          </a:p>
          <a:p>
            <a:pPr lvl="0"/>
            <a:endParaRPr lang="en-GB" sz="1600" dirty="0"/>
          </a:p>
          <a:p>
            <a:pPr marL="0" indent="0">
              <a:buNone/>
            </a:pPr>
            <a:r>
              <a:rPr lang="en-GB" sz="1600" b="1" dirty="0"/>
              <a:t>Fault Lines in Monthly Assessment &amp; Volatility</a:t>
            </a:r>
          </a:p>
          <a:p>
            <a:r>
              <a:rPr lang="en-GB" sz="1600" dirty="0"/>
              <a:t>UC relies on an automated digital assessment period linked to the government's Real Time Information (RTI) tax system. This causes major problems for irregular workers:</a:t>
            </a:r>
          </a:p>
          <a:p>
            <a:pPr lvl="0"/>
            <a:r>
              <a:rPr lang="en-GB" sz="1600" b="1" dirty="0"/>
              <a:t>The Four-Weekly Pay Clash:</a:t>
            </a:r>
            <a:r>
              <a:rPr lang="en-GB" sz="1600" dirty="0"/>
              <a:t> Claimants paid every four weeks (rather than monthly) will inevitably experience a month where they receive </a:t>
            </a:r>
            <a:r>
              <a:rPr lang="en-GB" sz="1600" b="1" dirty="0"/>
              <a:t>two pay cheques</a:t>
            </a:r>
            <a:r>
              <a:rPr lang="en-GB" sz="1600" dirty="0"/>
              <a:t> within a single UC assessment window. The system misinterprets this as a massive spike in wealth, triggering a dramatic reduction or total loss of their benefit for that month.</a:t>
            </a:r>
          </a:p>
          <a:p>
            <a:pPr lvl="0"/>
            <a:r>
              <a:rPr lang="en-GB" sz="1600" b="1" dirty="0"/>
              <a:t>Penalty on Fluctuation:</a:t>
            </a:r>
            <a:r>
              <a:rPr lang="en-GB" sz="1600" dirty="0"/>
              <a:t> This creates deep financial instability for those working zero-hour contracts or seasonal shift work.</a:t>
            </a:r>
          </a:p>
          <a:p>
            <a:endParaRPr lang="en-GB" sz="1100" dirty="0"/>
          </a:p>
        </p:txBody>
      </p:sp>
    </p:spTree>
    <p:extLst>
      <p:ext uri="{BB962C8B-B14F-4D97-AF65-F5344CB8AC3E}">
        <p14:creationId xmlns:p14="http://schemas.microsoft.com/office/powerpoint/2010/main" val="15994702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0DE519-0EE8-E578-D752-35FA9E0F46CE}"/>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Limitations of Universal Credit</a:t>
            </a:r>
          </a:p>
        </p:txBody>
      </p:sp>
      <p:sp>
        <p:nvSpPr>
          <p:cNvPr id="3" name="Content Placeholder 2">
            <a:extLst>
              <a:ext uri="{FF2B5EF4-FFF2-40B4-BE49-F238E27FC236}">
                <a16:creationId xmlns:a16="http://schemas.microsoft.com/office/drawing/2014/main" id="{2C8DC199-5DC5-2A75-B1FC-BC2A79FE0AA2}"/>
              </a:ext>
            </a:extLst>
          </p:cNvPr>
          <p:cNvSpPr>
            <a:spLocks noGrp="1"/>
          </p:cNvSpPr>
          <p:nvPr>
            <p:ph idx="1"/>
          </p:nvPr>
        </p:nvSpPr>
        <p:spPr>
          <a:xfrm>
            <a:off x="5762172" y="210457"/>
            <a:ext cx="6161314" cy="6145893"/>
          </a:xfrm>
        </p:spPr>
        <p:txBody>
          <a:bodyPr anchor="ctr">
            <a:normAutofit/>
          </a:bodyPr>
          <a:lstStyle/>
          <a:p>
            <a:pPr marL="0" indent="0">
              <a:buNone/>
            </a:pPr>
            <a:r>
              <a:rPr lang="en-GB" sz="1800" b="1" dirty="0"/>
              <a:t>Flaws in the Single Household Payment</a:t>
            </a:r>
          </a:p>
          <a:p>
            <a:r>
              <a:rPr lang="en-GB" sz="1800" dirty="0"/>
              <a:t>Unlike legacy benefits which could be split among partners, UC bundles all elements (housing, child support, adult allowances) into a </a:t>
            </a:r>
            <a:r>
              <a:rPr lang="en-GB" sz="1800" b="1" dirty="0"/>
              <a:t>single monthly payment sent to one bank account</a:t>
            </a:r>
            <a:r>
              <a:rPr lang="en-GB" sz="1800" dirty="0"/>
              <a:t> per household.</a:t>
            </a:r>
          </a:p>
          <a:p>
            <a:pPr lvl="0"/>
            <a:r>
              <a:rPr lang="en-GB" sz="1800" b="1" dirty="0"/>
              <a:t>Facilitating Abuse:</a:t>
            </a:r>
            <a:r>
              <a:rPr lang="en-GB" sz="1800" dirty="0"/>
              <a:t> Women's rights groups warn that this design inherently gives the dominant earner total control over the household funds, removing financial autonomy from stay-at-home parents and worsening financial domestic abuse.</a:t>
            </a:r>
          </a:p>
          <a:p>
            <a:pPr marL="0" lvl="0" indent="0">
              <a:buNone/>
            </a:pPr>
            <a:endParaRPr lang="en-GB" sz="1800" dirty="0"/>
          </a:p>
          <a:p>
            <a:pPr marL="0" lvl="0" indent="0">
              <a:buNone/>
            </a:pPr>
            <a:r>
              <a:rPr lang="en-GB" sz="1800" b="1" dirty="0"/>
              <a:t>Punitive Conditionality &amp; Sanctions</a:t>
            </a:r>
          </a:p>
          <a:p>
            <a:r>
              <a:rPr lang="en-GB" sz="1800" dirty="0"/>
              <a:t>To receive UC, claimants must sign a "Claimant Commitment" managing work-search hours. Failure to comply triggers harsh financial sanctions. </a:t>
            </a:r>
          </a:p>
          <a:p>
            <a:pPr lvl="0"/>
            <a:r>
              <a:rPr lang="en-GB" sz="1800" b="1" dirty="0"/>
              <a:t>Counterproductive Outcomes:</a:t>
            </a:r>
            <a:r>
              <a:rPr lang="en-GB" sz="1800" dirty="0"/>
              <a:t> Rather than acting as an effective incentive, severe financial sanctions routinely push individuals into extreme poverty, rent arrears, and deteriorating mental health—increasing the risk of severe psychological distress.</a:t>
            </a:r>
          </a:p>
          <a:p>
            <a:endParaRPr lang="en-GB" sz="1400" dirty="0"/>
          </a:p>
        </p:txBody>
      </p:sp>
    </p:spTree>
    <p:extLst>
      <p:ext uri="{BB962C8B-B14F-4D97-AF65-F5344CB8AC3E}">
        <p14:creationId xmlns:p14="http://schemas.microsoft.com/office/powerpoint/2010/main" val="5345441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08BB69-0679-65AB-36D6-1F7919987923}"/>
              </a:ext>
            </a:extLst>
          </p:cNvPr>
          <p:cNvSpPr>
            <a:spLocks noGrp="1"/>
          </p:cNvSpPr>
          <p:nvPr>
            <p:ph type="title"/>
          </p:nvPr>
        </p:nvSpPr>
        <p:spPr>
          <a:xfrm>
            <a:off x="1171074" y="1396686"/>
            <a:ext cx="3240506" cy="4064628"/>
          </a:xfrm>
        </p:spPr>
        <p:txBody>
          <a:bodyPr>
            <a:normAutofit/>
          </a:bodyPr>
          <a:lstStyle/>
          <a:p>
            <a:r>
              <a:rPr lang="en-GB">
                <a:solidFill>
                  <a:srgbClr val="FFFFFF"/>
                </a:solidFill>
              </a:rPr>
              <a:t>Class Task</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ECE59C4-FD42-9D87-37B2-749C0136DB6A}"/>
              </a:ext>
            </a:extLst>
          </p:cNvPr>
          <p:cNvSpPr>
            <a:spLocks noGrp="1"/>
          </p:cNvSpPr>
          <p:nvPr>
            <p:ph idx="1"/>
          </p:nvPr>
        </p:nvSpPr>
        <p:spPr>
          <a:xfrm>
            <a:off x="5370153" y="1526033"/>
            <a:ext cx="5536397" cy="3935281"/>
          </a:xfrm>
        </p:spPr>
        <p:txBody>
          <a:bodyPr>
            <a:normAutofit/>
          </a:bodyPr>
          <a:lstStyle/>
          <a:p>
            <a:r>
              <a:rPr lang="en-GB" dirty="0"/>
              <a:t>Modern day case studies. </a:t>
            </a:r>
          </a:p>
          <a:p>
            <a:r>
              <a:rPr lang="en-GB" dirty="0"/>
              <a:t>The cases you looked at earlier have been updated to today and you now must decide the best outcome for all of them.</a:t>
            </a:r>
          </a:p>
        </p:txBody>
      </p:sp>
    </p:spTree>
    <p:extLst>
      <p:ext uri="{BB962C8B-B14F-4D97-AF65-F5344CB8AC3E}">
        <p14:creationId xmlns:p14="http://schemas.microsoft.com/office/powerpoint/2010/main" val="1100972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378DCC5-B054-3610-B584-D03A9C8BC641}"/>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Questions</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15047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32921-7E61-1F56-298D-F4C051EE1C45}"/>
              </a:ext>
            </a:extLst>
          </p:cNvPr>
          <p:cNvSpPr>
            <a:spLocks noGrp="1"/>
          </p:cNvSpPr>
          <p:nvPr>
            <p:ph type="title"/>
          </p:nvPr>
        </p:nvSpPr>
        <p:spPr/>
        <p:txBody>
          <a:bodyPr/>
          <a:lstStyle/>
          <a:p>
            <a:r>
              <a:rPr lang="en-GB" dirty="0"/>
              <a:t>Suggested Readings</a:t>
            </a:r>
          </a:p>
        </p:txBody>
      </p:sp>
      <p:sp>
        <p:nvSpPr>
          <p:cNvPr id="3" name="Content Placeholder 2">
            <a:extLst>
              <a:ext uri="{FF2B5EF4-FFF2-40B4-BE49-F238E27FC236}">
                <a16:creationId xmlns:a16="http://schemas.microsoft.com/office/drawing/2014/main" id="{CE030A56-7A21-508D-5241-36B80F6C1E13}"/>
              </a:ext>
            </a:extLst>
          </p:cNvPr>
          <p:cNvSpPr>
            <a:spLocks noGrp="1"/>
          </p:cNvSpPr>
          <p:nvPr>
            <p:ph idx="1"/>
          </p:nvPr>
        </p:nvSpPr>
        <p:spPr/>
        <p:txBody>
          <a:bodyPr>
            <a:normAutofit lnSpcReduction="10000"/>
          </a:bodyPr>
          <a:lstStyle/>
          <a:p>
            <a:pPr lvl="0"/>
            <a:r>
              <a:rPr lang="en-GB" dirty="0" err="1"/>
              <a:t>D’Este</a:t>
            </a:r>
            <a:r>
              <a:rPr lang="en-GB" dirty="0"/>
              <a:t>, R. and Harvey, A., 2024. The unintended consequences of welfare reforms: Universal Credit, financial insecurity, and crime. </a:t>
            </a:r>
            <a:r>
              <a:rPr lang="en-GB" i="1" dirty="0"/>
              <a:t>The Journal of Law, Economics, and Organization</a:t>
            </a:r>
            <a:r>
              <a:rPr lang="en-GB" dirty="0"/>
              <a:t>, 40(1), pp.129–181. </a:t>
            </a:r>
          </a:p>
          <a:p>
            <a:pPr lvl="0"/>
            <a:r>
              <a:rPr lang="en-GB" dirty="0"/>
              <a:t>Pickering, R. and Lim, K.Y., 2024. Does crime type matter in understanding the nexus between universal credit and crime? Evidence from England and Wales. </a:t>
            </a:r>
            <a:r>
              <a:rPr lang="en-GB" i="1" dirty="0"/>
              <a:t>Economic Issues</a:t>
            </a:r>
            <a:r>
              <a:rPr lang="en-GB" dirty="0"/>
              <a:t>, 29(1), pp.93–115. </a:t>
            </a:r>
          </a:p>
          <a:p>
            <a:pPr lvl="0"/>
            <a:r>
              <a:rPr lang="en-GB" dirty="0"/>
              <a:t>Tiratelli, M. and Morris, S., 2023. The political economy of crime: Did Universal Credit increase crime in England and Wales?. </a:t>
            </a:r>
            <a:r>
              <a:rPr lang="en-GB" i="1" dirty="0"/>
              <a:t>The British Journal of Criminology</a:t>
            </a:r>
            <a:r>
              <a:rPr lang="en-GB" dirty="0"/>
              <a:t>, 63(3), pp.570–587.</a:t>
            </a:r>
          </a:p>
          <a:p>
            <a:endParaRPr lang="en-GB" dirty="0"/>
          </a:p>
        </p:txBody>
      </p:sp>
    </p:spTree>
    <p:extLst>
      <p:ext uri="{BB962C8B-B14F-4D97-AF65-F5344CB8AC3E}">
        <p14:creationId xmlns:p14="http://schemas.microsoft.com/office/powerpoint/2010/main" val="35685435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529bf34f864e7bda983e7a25508d484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dd62f18cfa8360194bd7554231dd52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BF5CA0E-BA33-4823-B1AD-3D81631D3D8E}">
  <ds:schemaRefs>
    <ds:schemaRef ds:uri="0e7fbce4-8ae7-4085-8b0a-9efa4c7cae6d"/>
    <ds:schemaRef ds:uri="http://purl.org/dc/dcmitype/"/>
    <ds:schemaRef ds:uri="4eb0a523-77d0-454a-93a8-50ca111d3c44"/>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http://purl.org/dc/term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64D1BBD5-5500-40D1-8264-76DB93BFFB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757B66-D2E4-4B6F-B832-A892D8EEC83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3393</Words>
  <Application>Microsoft Office PowerPoint</Application>
  <PresentationFormat>Widescreen</PresentationFormat>
  <Paragraphs>188</Paragraphs>
  <Slides>34</Slides>
  <Notes>2</Notes>
  <HiddenSlides>6</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34</vt:i4>
      </vt:variant>
    </vt:vector>
  </HeadingPairs>
  <TitlesOfParts>
    <vt:vector size="41" baseType="lpstr">
      <vt:lpstr>Helvetica Neue</vt:lpstr>
      <vt:lpstr>Aptos</vt:lpstr>
      <vt:lpstr>Aptos Display</vt:lpstr>
      <vt:lpstr>Arial</vt:lpstr>
      <vt:lpstr>Calibri</vt:lpstr>
      <vt:lpstr>Office Theme</vt:lpstr>
      <vt:lpstr>1_office theme</vt:lpstr>
      <vt:lpstr>Social inclusion, victimisation and Welfare </vt:lpstr>
      <vt:lpstr>Today’s session</vt:lpstr>
      <vt:lpstr>Poverty before the 1600</vt:lpstr>
      <vt:lpstr>Dissolution of the Monasteries </vt:lpstr>
      <vt:lpstr>Availability of work </vt:lpstr>
      <vt:lpstr>PowerPoint Presentation</vt:lpstr>
      <vt:lpstr>Act for Punishment of Sturdy Vagabonds and Beggars (Vagabonds Act) 1530 and 1536</vt:lpstr>
      <vt:lpstr>Vagabonds Act 1530 and 1536</vt:lpstr>
      <vt:lpstr>The 1536 Act</vt:lpstr>
      <vt:lpstr>Elizabethan reforms </vt:lpstr>
      <vt:lpstr>Categorising the poor</vt:lpstr>
      <vt:lpstr>Introduction of the workhouse</vt:lpstr>
      <vt:lpstr>Exploration into the Poor Law Act of 1601</vt:lpstr>
      <vt:lpstr>The ‘New Poor Law’</vt:lpstr>
      <vt:lpstr>PowerPoint Presentation</vt:lpstr>
      <vt:lpstr>PowerPoint Presentation</vt:lpstr>
      <vt:lpstr>Liberal Reforms</vt:lpstr>
      <vt:lpstr> The Beveridge Report 1942 </vt:lpstr>
      <vt:lpstr> From The Cradle To The Grave </vt:lpstr>
      <vt:lpstr> The 1950s &amp; 1960s: A Golden Age </vt:lpstr>
      <vt:lpstr>1970's / 80's and Thatcher </vt:lpstr>
      <vt:lpstr> Welfare Reform Since the 1990s </vt:lpstr>
      <vt:lpstr>NHS &amp; Housing</vt:lpstr>
      <vt:lpstr> The Welfare Reform Acts of 2012 and 2016 </vt:lpstr>
      <vt:lpstr>Benefits of Welfare State </vt:lpstr>
      <vt:lpstr>Disadvantages of Welfare State</vt:lpstr>
      <vt:lpstr>Universal Credit</vt:lpstr>
      <vt:lpstr>Limitations of Universal Credit</vt:lpstr>
      <vt:lpstr>Limitations of Universal Credit</vt:lpstr>
      <vt:lpstr>Limitations of Universal Credit</vt:lpstr>
      <vt:lpstr>Limitations of Universal Credit</vt:lpstr>
      <vt:lpstr>Class Task</vt:lpstr>
      <vt:lpstr>Questions</vt:lpstr>
      <vt:lpstr>Suggested Readings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Nerys Musgrove</cp:lastModifiedBy>
  <cp:revision>2</cp:revision>
  <dcterms:created xsi:type="dcterms:W3CDTF">2025-10-29T11:30:42Z</dcterms:created>
  <dcterms:modified xsi:type="dcterms:W3CDTF">2026-10-23T14:28:59Z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