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BABA"/>
    <a:srgbClr val="FF684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6FA4E93-ADCE-504E-B1E0-DE0FC9970FA4}" v="29" dt="2022-10-23T23:19:48.4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756"/>
    <p:restoredTop sz="94595"/>
  </p:normalViewPr>
  <p:slideViewPr>
    <p:cSldViewPr snapToGrid="0">
      <p:cViewPr varScale="1">
        <p:scale>
          <a:sx n="102" d="100"/>
          <a:sy n="102" d="100"/>
        </p:scale>
        <p:origin x="71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notesMaster" Target="notesMasters/notes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elle Wheatland (2218320)" userId="0f93952a-dcf7-4172-9fe4-492370a7f392" providerId="ADAL" clId="{36FA4E93-ADCE-504E-B1E0-DE0FC9970FA4}"/>
    <pc:docChg chg="undo custSel modSld">
      <pc:chgData name="Danielle Wheatland (2218320)" userId="0f93952a-dcf7-4172-9fe4-492370a7f392" providerId="ADAL" clId="{36FA4E93-ADCE-504E-B1E0-DE0FC9970FA4}" dt="2022-10-28T09:30:44.024" v="12153" actId="1076"/>
      <pc:docMkLst>
        <pc:docMk/>
      </pc:docMkLst>
      <pc:sldChg chg="addSp delSp modSp mod">
        <pc:chgData name="Danielle Wheatland (2218320)" userId="0f93952a-dcf7-4172-9fe4-492370a7f392" providerId="ADAL" clId="{36FA4E93-ADCE-504E-B1E0-DE0FC9970FA4}" dt="2022-10-28T09:30:44.024" v="12153" actId="1076"/>
        <pc:sldMkLst>
          <pc:docMk/>
          <pc:sldMk cId="4070114189" sldId="256"/>
        </pc:sldMkLst>
        <pc:spChg chg="add del mod">
          <ac:chgData name="Danielle Wheatland (2218320)" userId="0f93952a-dcf7-4172-9fe4-492370a7f392" providerId="ADAL" clId="{36FA4E93-ADCE-504E-B1E0-DE0FC9970FA4}" dt="2022-10-22T20:39:36.770" v="5449" actId="21"/>
          <ac:spMkLst>
            <pc:docMk/>
            <pc:sldMk cId="4070114189" sldId="256"/>
            <ac:spMk id="2" creationId="{674F814C-52A6-47D5-6C48-5A3441968BDD}"/>
          </ac:spMkLst>
        </pc:spChg>
        <pc:spChg chg="add del mod">
          <ac:chgData name="Danielle Wheatland (2218320)" userId="0f93952a-dcf7-4172-9fe4-492370a7f392" providerId="ADAL" clId="{36FA4E93-ADCE-504E-B1E0-DE0FC9970FA4}" dt="2022-10-18T19:36:53.423" v="1503"/>
          <ac:spMkLst>
            <pc:docMk/>
            <pc:sldMk cId="4070114189" sldId="256"/>
            <ac:spMk id="2" creationId="{812FB49F-401F-9839-27D6-F7F7DEBA495B}"/>
          </ac:spMkLst>
        </pc:spChg>
        <pc:spChg chg="add mod">
          <ac:chgData name="Danielle Wheatland (2218320)" userId="0f93952a-dcf7-4172-9fe4-492370a7f392" providerId="ADAL" clId="{36FA4E93-ADCE-504E-B1E0-DE0FC9970FA4}" dt="2022-10-26T20:17:10.501" v="11919" actId="20577"/>
          <ac:spMkLst>
            <pc:docMk/>
            <pc:sldMk cId="4070114189" sldId="256"/>
            <ac:spMk id="2" creationId="{D95A2EB3-0285-49BC-302E-16E8201C7841}"/>
          </ac:spMkLst>
        </pc:spChg>
        <pc:spChg chg="add mod">
          <ac:chgData name="Danielle Wheatland (2218320)" userId="0f93952a-dcf7-4172-9fe4-492370a7f392" providerId="ADAL" clId="{36FA4E93-ADCE-504E-B1E0-DE0FC9970FA4}" dt="2022-10-18T21:38:32.781" v="3634" actId="255"/>
          <ac:spMkLst>
            <pc:docMk/>
            <pc:sldMk cId="4070114189" sldId="256"/>
            <ac:spMk id="3" creationId="{4CC4D60A-03A6-9BBE-BBE3-15782E29A458}"/>
          </ac:spMkLst>
        </pc:spChg>
        <pc:spChg chg="mod">
          <ac:chgData name="Danielle Wheatland (2218320)" userId="0f93952a-dcf7-4172-9fe4-492370a7f392" providerId="ADAL" clId="{36FA4E93-ADCE-504E-B1E0-DE0FC9970FA4}" dt="2022-10-23T23:25:26.296" v="10473" actId="1076"/>
          <ac:spMkLst>
            <pc:docMk/>
            <pc:sldMk cId="4070114189" sldId="256"/>
            <ac:spMk id="4" creationId="{AC6C5D80-D57D-21FB-6EC4-C0AEEE8B2D8E}"/>
          </ac:spMkLst>
        </pc:spChg>
        <pc:spChg chg="mod">
          <ac:chgData name="Danielle Wheatland (2218320)" userId="0f93952a-dcf7-4172-9fe4-492370a7f392" providerId="ADAL" clId="{36FA4E93-ADCE-504E-B1E0-DE0FC9970FA4}" dt="2022-10-26T19:44:06.915" v="11562" actId="20577"/>
          <ac:spMkLst>
            <pc:docMk/>
            <pc:sldMk cId="4070114189" sldId="256"/>
            <ac:spMk id="5" creationId="{8E7CBB8E-4D93-B680-AF80-8503FBBA6EBD}"/>
          </ac:spMkLst>
        </pc:spChg>
        <pc:spChg chg="add del mod">
          <ac:chgData name="Danielle Wheatland (2218320)" userId="0f93952a-dcf7-4172-9fe4-492370a7f392" providerId="ADAL" clId="{36FA4E93-ADCE-504E-B1E0-DE0FC9970FA4}" dt="2022-10-18T20:47:45.205" v="2809" actId="478"/>
          <ac:spMkLst>
            <pc:docMk/>
            <pc:sldMk cId="4070114189" sldId="256"/>
            <ac:spMk id="6" creationId="{3C651AB3-9A3F-CF0B-B823-6C7B09D9B959}"/>
          </ac:spMkLst>
        </pc:spChg>
        <pc:spChg chg="add mod">
          <ac:chgData name="Danielle Wheatland (2218320)" userId="0f93952a-dcf7-4172-9fe4-492370a7f392" providerId="ADAL" clId="{36FA4E93-ADCE-504E-B1E0-DE0FC9970FA4}" dt="2022-10-28T09:30:44.024" v="12153" actId="1076"/>
          <ac:spMkLst>
            <pc:docMk/>
            <pc:sldMk cId="4070114189" sldId="256"/>
            <ac:spMk id="6" creationId="{EF556F97-A06F-CE94-34BD-844D1F7549AC}"/>
          </ac:spMkLst>
        </pc:spChg>
        <pc:spChg chg="add del mod">
          <ac:chgData name="Danielle Wheatland (2218320)" userId="0f93952a-dcf7-4172-9fe4-492370a7f392" providerId="ADAL" clId="{36FA4E93-ADCE-504E-B1E0-DE0FC9970FA4}" dt="2022-10-09T21:44:17.706" v="43"/>
          <ac:spMkLst>
            <pc:docMk/>
            <pc:sldMk cId="4070114189" sldId="256"/>
            <ac:spMk id="7" creationId="{17E9D03D-96D4-30E4-DF80-C32AFF3836A8}"/>
          </ac:spMkLst>
        </pc:spChg>
        <pc:spChg chg="add mod">
          <ac:chgData name="Danielle Wheatland (2218320)" userId="0f93952a-dcf7-4172-9fe4-492370a7f392" providerId="ADAL" clId="{36FA4E93-ADCE-504E-B1E0-DE0FC9970FA4}" dt="2022-10-22T21:40:43.918" v="6430" actId="20577"/>
          <ac:spMkLst>
            <pc:docMk/>
            <pc:sldMk cId="4070114189" sldId="256"/>
            <ac:spMk id="7" creationId="{DA3209AB-80E9-320C-8C99-E561F2D5D0E8}"/>
          </ac:spMkLst>
        </pc:spChg>
        <pc:spChg chg="add mod">
          <ac:chgData name="Danielle Wheatland (2218320)" userId="0f93952a-dcf7-4172-9fe4-492370a7f392" providerId="ADAL" clId="{36FA4E93-ADCE-504E-B1E0-DE0FC9970FA4}" dt="2022-10-26T20:41:46.577" v="12126" actId="20577"/>
          <ac:spMkLst>
            <pc:docMk/>
            <pc:sldMk cId="4070114189" sldId="256"/>
            <ac:spMk id="8" creationId="{9992E6D0-3F6B-B9B3-01B1-109DC1B01672}"/>
          </ac:spMkLst>
        </pc:spChg>
        <pc:spChg chg="add del mod">
          <ac:chgData name="Danielle Wheatland (2218320)" userId="0f93952a-dcf7-4172-9fe4-492370a7f392" providerId="ADAL" clId="{36FA4E93-ADCE-504E-B1E0-DE0FC9970FA4}" dt="2022-10-09T22:10:19.128" v="1234"/>
          <ac:spMkLst>
            <pc:docMk/>
            <pc:sldMk cId="4070114189" sldId="256"/>
            <ac:spMk id="8" creationId="{A4812B95-03B0-3D01-9B2F-B9C70E3F7310}"/>
          </ac:spMkLst>
        </pc:spChg>
        <pc:spChg chg="add mod">
          <ac:chgData name="Danielle Wheatland (2218320)" userId="0f93952a-dcf7-4172-9fe4-492370a7f392" providerId="ADAL" clId="{36FA4E93-ADCE-504E-B1E0-DE0FC9970FA4}" dt="2022-10-26T19:51:19.164" v="11568" actId="1076"/>
          <ac:spMkLst>
            <pc:docMk/>
            <pc:sldMk cId="4070114189" sldId="256"/>
            <ac:spMk id="9" creationId="{333B1E1C-9816-40F4-5D03-71EBB2826D97}"/>
          </ac:spMkLst>
        </pc:spChg>
        <pc:spChg chg="add del mod">
          <ac:chgData name="Danielle Wheatland (2218320)" userId="0f93952a-dcf7-4172-9fe4-492370a7f392" providerId="ADAL" clId="{36FA4E93-ADCE-504E-B1E0-DE0FC9970FA4}" dt="2022-10-22T20:40:17.103" v="5458"/>
          <ac:spMkLst>
            <pc:docMk/>
            <pc:sldMk cId="4070114189" sldId="256"/>
            <ac:spMk id="10" creationId="{5B41CE2B-4D16-08D4-6C43-834529B1B455}"/>
          </ac:spMkLst>
        </pc:spChg>
        <pc:spChg chg="add del mod">
          <ac:chgData name="Danielle Wheatland (2218320)" userId="0f93952a-dcf7-4172-9fe4-492370a7f392" providerId="ADAL" clId="{36FA4E93-ADCE-504E-B1E0-DE0FC9970FA4}" dt="2022-10-09T22:20:47.468" v="1379"/>
          <ac:spMkLst>
            <pc:docMk/>
            <pc:sldMk cId="4070114189" sldId="256"/>
            <ac:spMk id="10" creationId="{6C5FEE65-C125-6219-DBA3-91BCF254BF2B}"/>
          </ac:spMkLst>
        </pc:spChg>
        <pc:spChg chg="add mod">
          <ac:chgData name="Danielle Wheatland (2218320)" userId="0f93952a-dcf7-4172-9fe4-492370a7f392" providerId="ADAL" clId="{36FA4E93-ADCE-504E-B1E0-DE0FC9970FA4}" dt="2022-10-26T20:19:25.758" v="11966" actId="1076"/>
          <ac:spMkLst>
            <pc:docMk/>
            <pc:sldMk cId="4070114189" sldId="256"/>
            <ac:spMk id="10" creationId="{A473B1A2-37D6-883F-6663-972E66A3055A}"/>
          </ac:spMkLst>
        </pc:spChg>
        <pc:spChg chg="add del mod">
          <ac:chgData name="Danielle Wheatland (2218320)" userId="0f93952a-dcf7-4172-9fe4-492370a7f392" providerId="ADAL" clId="{36FA4E93-ADCE-504E-B1E0-DE0FC9970FA4}" dt="2022-10-18T22:19:03.132" v="4336"/>
          <ac:spMkLst>
            <pc:docMk/>
            <pc:sldMk cId="4070114189" sldId="256"/>
            <ac:spMk id="10" creationId="{DDEF8EBD-6EF9-9484-A562-D42518C67BA0}"/>
          </ac:spMkLst>
        </pc:spChg>
        <pc:spChg chg="add del mod">
          <ac:chgData name="Danielle Wheatland (2218320)" userId="0f93952a-dcf7-4172-9fe4-492370a7f392" providerId="ADAL" clId="{36FA4E93-ADCE-504E-B1E0-DE0FC9970FA4}" dt="2022-10-23T23:18:20.406" v="10361"/>
          <ac:spMkLst>
            <pc:docMk/>
            <pc:sldMk cId="4070114189" sldId="256"/>
            <ac:spMk id="11" creationId="{4AC49F89-FC8A-6842-F978-870C9E740603}"/>
          </ac:spMkLst>
        </pc:spChg>
        <pc:spChg chg="add del mod">
          <ac:chgData name="Danielle Wheatland (2218320)" userId="0f93952a-dcf7-4172-9fe4-492370a7f392" providerId="ADAL" clId="{36FA4E93-ADCE-504E-B1E0-DE0FC9970FA4}" dt="2022-10-23T22:36:50.284" v="9409" actId="21"/>
          <ac:spMkLst>
            <pc:docMk/>
            <pc:sldMk cId="4070114189" sldId="256"/>
            <ac:spMk id="11" creationId="{6147ADE7-2A27-0D06-C7AE-14D640BE1EB9}"/>
          </ac:spMkLst>
        </pc:spChg>
        <pc:spChg chg="add del mod">
          <ac:chgData name="Danielle Wheatland (2218320)" userId="0f93952a-dcf7-4172-9fe4-492370a7f392" providerId="ADAL" clId="{36FA4E93-ADCE-504E-B1E0-DE0FC9970FA4}" dt="2022-10-22T20:11:59.181" v="4572" actId="21"/>
          <ac:spMkLst>
            <pc:docMk/>
            <pc:sldMk cId="4070114189" sldId="256"/>
            <ac:spMk id="11" creationId="{B38A8312-B513-5A8B-3593-F78FB9AD03B7}"/>
          </ac:spMkLst>
        </pc:spChg>
        <pc:spChg chg="add del">
          <ac:chgData name="Danielle Wheatland (2218320)" userId="0f93952a-dcf7-4172-9fe4-492370a7f392" providerId="ADAL" clId="{36FA4E93-ADCE-504E-B1E0-DE0FC9970FA4}" dt="2022-10-24T19:22:42.554" v="10484" actId="11529"/>
          <ac:spMkLst>
            <pc:docMk/>
            <pc:sldMk cId="4070114189" sldId="256"/>
            <ac:spMk id="11" creationId="{FF856958-9D10-FA69-46C3-0340C2A609D4}"/>
          </ac:spMkLst>
        </pc:spChg>
        <pc:spChg chg="add mod">
          <ac:chgData name="Danielle Wheatland (2218320)" userId="0f93952a-dcf7-4172-9fe4-492370a7f392" providerId="ADAL" clId="{36FA4E93-ADCE-504E-B1E0-DE0FC9970FA4}" dt="2022-10-26T19:52:57.866" v="11583" actId="14100"/>
          <ac:spMkLst>
            <pc:docMk/>
            <pc:sldMk cId="4070114189" sldId="256"/>
            <ac:spMk id="12" creationId="{B48FD6D7-D242-C308-95EF-AE747E6191B3}"/>
          </ac:spMkLst>
        </pc:spChg>
        <pc:spChg chg="add del mod">
          <ac:chgData name="Danielle Wheatland (2218320)" userId="0f93952a-dcf7-4172-9fe4-492370a7f392" providerId="ADAL" clId="{36FA4E93-ADCE-504E-B1E0-DE0FC9970FA4}" dt="2022-10-22T20:39:58.914" v="5454"/>
          <ac:spMkLst>
            <pc:docMk/>
            <pc:sldMk cId="4070114189" sldId="256"/>
            <ac:spMk id="12" creationId="{DE0E9DD1-CE59-0D62-500E-84E8A70CADBD}"/>
          </ac:spMkLst>
        </pc:spChg>
        <pc:spChg chg="add mod">
          <ac:chgData name="Danielle Wheatland (2218320)" userId="0f93952a-dcf7-4172-9fe4-492370a7f392" providerId="ADAL" clId="{36FA4E93-ADCE-504E-B1E0-DE0FC9970FA4}" dt="2022-10-23T23:21:31.177" v="10444" actId="1076"/>
          <ac:spMkLst>
            <pc:docMk/>
            <pc:sldMk cId="4070114189" sldId="256"/>
            <ac:spMk id="13" creationId="{C27617D8-D0F2-392E-41BC-83786C48CB69}"/>
          </ac:spMkLst>
        </pc:spChg>
      </pc:sldChg>
      <pc:sldChg chg="modSp mod">
        <pc:chgData name="Danielle Wheatland (2218320)" userId="0f93952a-dcf7-4172-9fe4-492370a7f392" providerId="ADAL" clId="{36FA4E93-ADCE-504E-B1E0-DE0FC9970FA4}" dt="2022-10-26T20:23:42.218" v="12110" actId="313"/>
        <pc:sldMkLst>
          <pc:docMk/>
          <pc:sldMk cId="1743117253" sldId="257"/>
        </pc:sldMkLst>
        <pc:spChg chg="mod">
          <ac:chgData name="Danielle Wheatland (2218320)" userId="0f93952a-dcf7-4172-9fe4-492370a7f392" providerId="ADAL" clId="{36FA4E93-ADCE-504E-B1E0-DE0FC9970FA4}" dt="2022-10-26T20:23:42.218" v="12110" actId="313"/>
          <ac:spMkLst>
            <pc:docMk/>
            <pc:sldMk cId="1743117253" sldId="257"/>
            <ac:spMk id="4" creationId="{FA01E73F-569C-2DBC-7475-03B6AFC956C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A7E1A8-3D0C-1A4C-92A3-488B30899EC8}" type="datetimeFigureOut">
              <a:rPr lang="en-US" smtClean="0"/>
              <a:t>10/28/22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5964ED-C12A-DC4A-ABCA-59E7B83BF3E1}" type="slidenum">
              <a:rPr lang="en-US" smtClean="0"/>
              <a:t>‹#›</a:t>
            </a:fld>
            <a:endParaRPr lang="en-US"/>
          </a:p>
        </p:txBody>
      </p:sp>
    </p:spTree>
    <p:extLst>
      <p:ext uri="{BB962C8B-B14F-4D97-AF65-F5344CB8AC3E}">
        <p14:creationId xmlns:p14="http://schemas.microsoft.com/office/powerpoint/2010/main" val="33540727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E5964ED-C12A-DC4A-ABCA-59E7B83BF3E1}" type="slidenum">
              <a:rPr lang="en-US" smtClean="0"/>
              <a:t>1</a:t>
            </a:fld>
            <a:endParaRPr lang="en-US"/>
          </a:p>
        </p:txBody>
      </p:sp>
    </p:spTree>
    <p:extLst>
      <p:ext uri="{BB962C8B-B14F-4D97-AF65-F5344CB8AC3E}">
        <p14:creationId xmlns:p14="http://schemas.microsoft.com/office/powerpoint/2010/main" val="13401947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150807-CE7A-E978-D214-8D296FF78E5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7A3A45F1-389E-1C76-9384-B62084DD390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341163BC-3370-5143-E165-E1B21258E62C}"/>
              </a:ext>
            </a:extLst>
          </p:cNvPr>
          <p:cNvSpPr>
            <a:spLocks noGrp="1"/>
          </p:cNvSpPr>
          <p:nvPr>
            <p:ph type="dt" sz="half" idx="10"/>
          </p:nvPr>
        </p:nvSpPr>
        <p:spPr/>
        <p:txBody>
          <a:bodyPr/>
          <a:lstStyle/>
          <a:p>
            <a:fld id="{8C59BF24-36CF-9848-99CF-B4857C3F9A94}" type="datetimeFigureOut">
              <a:rPr lang="en-US" smtClean="0"/>
              <a:t>10/28/22</a:t>
            </a:fld>
            <a:endParaRPr lang="en-US"/>
          </a:p>
        </p:txBody>
      </p:sp>
      <p:sp>
        <p:nvSpPr>
          <p:cNvPr id="5" name="Footer Placeholder 4">
            <a:extLst>
              <a:ext uri="{FF2B5EF4-FFF2-40B4-BE49-F238E27FC236}">
                <a16:creationId xmlns:a16="http://schemas.microsoft.com/office/drawing/2014/main" id="{9F7EE662-9EE5-A8DD-643D-BE795B8134F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0F3EB2-09B1-108D-DAF3-88446A25E4F2}"/>
              </a:ext>
            </a:extLst>
          </p:cNvPr>
          <p:cNvSpPr>
            <a:spLocks noGrp="1"/>
          </p:cNvSpPr>
          <p:nvPr>
            <p:ph type="sldNum" sz="quarter" idx="12"/>
          </p:nvPr>
        </p:nvSpPr>
        <p:spPr/>
        <p:txBody>
          <a:bodyPr/>
          <a:lstStyle/>
          <a:p>
            <a:fld id="{01E84174-3AA1-984D-8480-C7A1BD14DB7D}" type="slidenum">
              <a:rPr lang="en-US" smtClean="0"/>
              <a:t>‹#›</a:t>
            </a:fld>
            <a:endParaRPr lang="en-US"/>
          </a:p>
        </p:txBody>
      </p:sp>
    </p:spTree>
    <p:extLst>
      <p:ext uri="{BB962C8B-B14F-4D97-AF65-F5344CB8AC3E}">
        <p14:creationId xmlns:p14="http://schemas.microsoft.com/office/powerpoint/2010/main" val="31185313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22B416-AB43-BFFA-441F-52C9AB73FDC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9B995C1-C54C-2573-71E8-9708ECAD3E0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348F2EB-AF48-0197-3EE3-B0F212858650}"/>
              </a:ext>
            </a:extLst>
          </p:cNvPr>
          <p:cNvSpPr>
            <a:spLocks noGrp="1"/>
          </p:cNvSpPr>
          <p:nvPr>
            <p:ph type="dt" sz="half" idx="10"/>
          </p:nvPr>
        </p:nvSpPr>
        <p:spPr/>
        <p:txBody>
          <a:bodyPr/>
          <a:lstStyle/>
          <a:p>
            <a:fld id="{8C59BF24-36CF-9848-99CF-B4857C3F9A94}" type="datetimeFigureOut">
              <a:rPr lang="en-US" smtClean="0"/>
              <a:t>10/28/22</a:t>
            </a:fld>
            <a:endParaRPr lang="en-US"/>
          </a:p>
        </p:txBody>
      </p:sp>
      <p:sp>
        <p:nvSpPr>
          <p:cNvPr id="5" name="Footer Placeholder 4">
            <a:extLst>
              <a:ext uri="{FF2B5EF4-FFF2-40B4-BE49-F238E27FC236}">
                <a16:creationId xmlns:a16="http://schemas.microsoft.com/office/drawing/2014/main" id="{6F1AF983-BCD0-7E4A-9B68-309A6E03BD5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402E40-7B43-81B7-D3B5-2A37BEA292CA}"/>
              </a:ext>
            </a:extLst>
          </p:cNvPr>
          <p:cNvSpPr>
            <a:spLocks noGrp="1"/>
          </p:cNvSpPr>
          <p:nvPr>
            <p:ph type="sldNum" sz="quarter" idx="12"/>
          </p:nvPr>
        </p:nvSpPr>
        <p:spPr/>
        <p:txBody>
          <a:bodyPr/>
          <a:lstStyle/>
          <a:p>
            <a:fld id="{01E84174-3AA1-984D-8480-C7A1BD14DB7D}" type="slidenum">
              <a:rPr lang="en-US" smtClean="0"/>
              <a:t>‹#›</a:t>
            </a:fld>
            <a:endParaRPr lang="en-US"/>
          </a:p>
        </p:txBody>
      </p:sp>
    </p:spTree>
    <p:extLst>
      <p:ext uri="{BB962C8B-B14F-4D97-AF65-F5344CB8AC3E}">
        <p14:creationId xmlns:p14="http://schemas.microsoft.com/office/powerpoint/2010/main" val="11557682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35AA9-C136-98BB-3832-0667919C1DC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FBE92FD-6D15-B34E-D2C7-C42CDFAD2D0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7A5C09E-1724-0020-8EB7-FAB3B7DEA03F}"/>
              </a:ext>
            </a:extLst>
          </p:cNvPr>
          <p:cNvSpPr>
            <a:spLocks noGrp="1"/>
          </p:cNvSpPr>
          <p:nvPr>
            <p:ph type="dt" sz="half" idx="10"/>
          </p:nvPr>
        </p:nvSpPr>
        <p:spPr/>
        <p:txBody>
          <a:bodyPr/>
          <a:lstStyle/>
          <a:p>
            <a:fld id="{8C59BF24-36CF-9848-99CF-B4857C3F9A94}" type="datetimeFigureOut">
              <a:rPr lang="en-US" smtClean="0"/>
              <a:t>10/28/22</a:t>
            </a:fld>
            <a:endParaRPr lang="en-US"/>
          </a:p>
        </p:txBody>
      </p:sp>
      <p:sp>
        <p:nvSpPr>
          <p:cNvPr id="5" name="Footer Placeholder 4">
            <a:extLst>
              <a:ext uri="{FF2B5EF4-FFF2-40B4-BE49-F238E27FC236}">
                <a16:creationId xmlns:a16="http://schemas.microsoft.com/office/drawing/2014/main" id="{DDA18CD1-E590-CD7C-46CF-475CE2C9449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9AF68C8-5CE2-E064-E999-227CFE4A1F5E}"/>
              </a:ext>
            </a:extLst>
          </p:cNvPr>
          <p:cNvSpPr>
            <a:spLocks noGrp="1"/>
          </p:cNvSpPr>
          <p:nvPr>
            <p:ph type="sldNum" sz="quarter" idx="12"/>
          </p:nvPr>
        </p:nvSpPr>
        <p:spPr/>
        <p:txBody>
          <a:bodyPr/>
          <a:lstStyle/>
          <a:p>
            <a:fld id="{01E84174-3AA1-984D-8480-C7A1BD14DB7D}" type="slidenum">
              <a:rPr lang="en-US" smtClean="0"/>
              <a:t>‹#›</a:t>
            </a:fld>
            <a:endParaRPr lang="en-US"/>
          </a:p>
        </p:txBody>
      </p:sp>
    </p:spTree>
    <p:extLst>
      <p:ext uri="{BB962C8B-B14F-4D97-AF65-F5344CB8AC3E}">
        <p14:creationId xmlns:p14="http://schemas.microsoft.com/office/powerpoint/2010/main" val="17736953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0EAC25-746E-73F0-9463-49436DC4191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5D6EF7C-0022-8A98-C87A-4F16A2E3E58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4FF4D10-4AA7-326D-DB60-E83B8E75EFE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0B65685-F21D-166F-E212-7D8A8C8F69FB}"/>
              </a:ext>
            </a:extLst>
          </p:cNvPr>
          <p:cNvSpPr>
            <a:spLocks noGrp="1"/>
          </p:cNvSpPr>
          <p:nvPr>
            <p:ph type="dt" sz="half" idx="10"/>
          </p:nvPr>
        </p:nvSpPr>
        <p:spPr/>
        <p:txBody>
          <a:bodyPr/>
          <a:lstStyle/>
          <a:p>
            <a:fld id="{8C59BF24-36CF-9848-99CF-B4857C3F9A94}" type="datetimeFigureOut">
              <a:rPr lang="en-US" smtClean="0"/>
              <a:t>10/28/22</a:t>
            </a:fld>
            <a:endParaRPr lang="en-US"/>
          </a:p>
        </p:txBody>
      </p:sp>
      <p:sp>
        <p:nvSpPr>
          <p:cNvPr id="6" name="Footer Placeholder 5">
            <a:extLst>
              <a:ext uri="{FF2B5EF4-FFF2-40B4-BE49-F238E27FC236}">
                <a16:creationId xmlns:a16="http://schemas.microsoft.com/office/drawing/2014/main" id="{F1404857-DB30-F73B-225A-DF9AD0A9878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D256B89-0C2E-2584-CEC7-45DF0BE41AE4}"/>
              </a:ext>
            </a:extLst>
          </p:cNvPr>
          <p:cNvSpPr>
            <a:spLocks noGrp="1"/>
          </p:cNvSpPr>
          <p:nvPr>
            <p:ph type="sldNum" sz="quarter" idx="12"/>
          </p:nvPr>
        </p:nvSpPr>
        <p:spPr/>
        <p:txBody>
          <a:bodyPr/>
          <a:lstStyle/>
          <a:p>
            <a:fld id="{01E84174-3AA1-984D-8480-C7A1BD14DB7D}" type="slidenum">
              <a:rPr lang="en-US" smtClean="0"/>
              <a:t>‹#›</a:t>
            </a:fld>
            <a:endParaRPr lang="en-US"/>
          </a:p>
        </p:txBody>
      </p:sp>
    </p:spTree>
    <p:extLst>
      <p:ext uri="{BB962C8B-B14F-4D97-AF65-F5344CB8AC3E}">
        <p14:creationId xmlns:p14="http://schemas.microsoft.com/office/powerpoint/2010/main" val="29603040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C7B4D-60A4-18E7-C430-9701FE08BAD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31095BA-19B7-4F52-C4BA-0C475F01208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C51D2D3-0C5B-CCBE-60CA-C9DA8B0948C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3A8C24D-24F2-44A6-356B-DEFE6421C03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6C1D807-E7E8-800A-CE34-F07AA94F3A5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1A5CDB22-C657-6BF2-1757-D55F13EF5999}"/>
              </a:ext>
            </a:extLst>
          </p:cNvPr>
          <p:cNvSpPr>
            <a:spLocks noGrp="1"/>
          </p:cNvSpPr>
          <p:nvPr>
            <p:ph type="dt" sz="half" idx="10"/>
          </p:nvPr>
        </p:nvSpPr>
        <p:spPr/>
        <p:txBody>
          <a:bodyPr/>
          <a:lstStyle/>
          <a:p>
            <a:fld id="{8C59BF24-36CF-9848-99CF-B4857C3F9A94}" type="datetimeFigureOut">
              <a:rPr lang="en-US" smtClean="0"/>
              <a:t>10/28/22</a:t>
            </a:fld>
            <a:endParaRPr lang="en-US"/>
          </a:p>
        </p:txBody>
      </p:sp>
      <p:sp>
        <p:nvSpPr>
          <p:cNvPr id="8" name="Footer Placeholder 7">
            <a:extLst>
              <a:ext uri="{FF2B5EF4-FFF2-40B4-BE49-F238E27FC236}">
                <a16:creationId xmlns:a16="http://schemas.microsoft.com/office/drawing/2014/main" id="{691C3DC9-3FB6-85F7-27A1-5A1E6593875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9E59040-171A-99EC-7134-AD9D731DF2D6}"/>
              </a:ext>
            </a:extLst>
          </p:cNvPr>
          <p:cNvSpPr>
            <a:spLocks noGrp="1"/>
          </p:cNvSpPr>
          <p:nvPr>
            <p:ph type="sldNum" sz="quarter" idx="12"/>
          </p:nvPr>
        </p:nvSpPr>
        <p:spPr/>
        <p:txBody>
          <a:bodyPr/>
          <a:lstStyle/>
          <a:p>
            <a:fld id="{01E84174-3AA1-984D-8480-C7A1BD14DB7D}" type="slidenum">
              <a:rPr lang="en-US" smtClean="0"/>
              <a:t>‹#›</a:t>
            </a:fld>
            <a:endParaRPr lang="en-US"/>
          </a:p>
        </p:txBody>
      </p:sp>
    </p:spTree>
    <p:extLst>
      <p:ext uri="{BB962C8B-B14F-4D97-AF65-F5344CB8AC3E}">
        <p14:creationId xmlns:p14="http://schemas.microsoft.com/office/powerpoint/2010/main" val="25006292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B63A27-FD93-2595-9A19-C9249FB3EED9}"/>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4A5A72D-FF49-9D73-01BD-B435EEB7A996}"/>
              </a:ext>
            </a:extLst>
          </p:cNvPr>
          <p:cNvSpPr>
            <a:spLocks noGrp="1"/>
          </p:cNvSpPr>
          <p:nvPr>
            <p:ph type="dt" sz="half" idx="10"/>
          </p:nvPr>
        </p:nvSpPr>
        <p:spPr/>
        <p:txBody>
          <a:bodyPr/>
          <a:lstStyle/>
          <a:p>
            <a:fld id="{8C59BF24-36CF-9848-99CF-B4857C3F9A94}" type="datetimeFigureOut">
              <a:rPr lang="en-US" smtClean="0"/>
              <a:t>10/28/22</a:t>
            </a:fld>
            <a:endParaRPr lang="en-US"/>
          </a:p>
        </p:txBody>
      </p:sp>
      <p:sp>
        <p:nvSpPr>
          <p:cNvPr id="4" name="Footer Placeholder 3">
            <a:extLst>
              <a:ext uri="{FF2B5EF4-FFF2-40B4-BE49-F238E27FC236}">
                <a16:creationId xmlns:a16="http://schemas.microsoft.com/office/drawing/2014/main" id="{E1B35D55-26B7-9F52-CDDE-B9FAB7E71CC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D966B5F-5CFD-38DA-9386-242389730505}"/>
              </a:ext>
            </a:extLst>
          </p:cNvPr>
          <p:cNvSpPr>
            <a:spLocks noGrp="1"/>
          </p:cNvSpPr>
          <p:nvPr>
            <p:ph type="sldNum" sz="quarter" idx="12"/>
          </p:nvPr>
        </p:nvSpPr>
        <p:spPr/>
        <p:txBody>
          <a:bodyPr/>
          <a:lstStyle/>
          <a:p>
            <a:fld id="{01E84174-3AA1-984D-8480-C7A1BD14DB7D}" type="slidenum">
              <a:rPr lang="en-US" smtClean="0"/>
              <a:t>‹#›</a:t>
            </a:fld>
            <a:endParaRPr lang="en-US"/>
          </a:p>
        </p:txBody>
      </p:sp>
    </p:spTree>
    <p:extLst>
      <p:ext uri="{BB962C8B-B14F-4D97-AF65-F5344CB8AC3E}">
        <p14:creationId xmlns:p14="http://schemas.microsoft.com/office/powerpoint/2010/main" val="17103316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0EF751-AFD6-E978-894C-7D89D18D3C5C}"/>
              </a:ext>
            </a:extLst>
          </p:cNvPr>
          <p:cNvSpPr>
            <a:spLocks noGrp="1"/>
          </p:cNvSpPr>
          <p:nvPr>
            <p:ph type="dt" sz="half" idx="10"/>
          </p:nvPr>
        </p:nvSpPr>
        <p:spPr/>
        <p:txBody>
          <a:bodyPr/>
          <a:lstStyle/>
          <a:p>
            <a:fld id="{8C59BF24-36CF-9848-99CF-B4857C3F9A94}" type="datetimeFigureOut">
              <a:rPr lang="en-US" smtClean="0"/>
              <a:t>10/28/22</a:t>
            </a:fld>
            <a:endParaRPr lang="en-US"/>
          </a:p>
        </p:txBody>
      </p:sp>
      <p:sp>
        <p:nvSpPr>
          <p:cNvPr id="3" name="Footer Placeholder 2">
            <a:extLst>
              <a:ext uri="{FF2B5EF4-FFF2-40B4-BE49-F238E27FC236}">
                <a16:creationId xmlns:a16="http://schemas.microsoft.com/office/drawing/2014/main" id="{2D14E0F1-BC31-D62E-AB55-9623E3C1D3D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99429EE-6B62-6003-8AC8-8CCCCAAFF4AE}"/>
              </a:ext>
            </a:extLst>
          </p:cNvPr>
          <p:cNvSpPr>
            <a:spLocks noGrp="1"/>
          </p:cNvSpPr>
          <p:nvPr>
            <p:ph type="sldNum" sz="quarter" idx="12"/>
          </p:nvPr>
        </p:nvSpPr>
        <p:spPr/>
        <p:txBody>
          <a:bodyPr/>
          <a:lstStyle/>
          <a:p>
            <a:fld id="{01E84174-3AA1-984D-8480-C7A1BD14DB7D}" type="slidenum">
              <a:rPr lang="en-US" smtClean="0"/>
              <a:t>‹#›</a:t>
            </a:fld>
            <a:endParaRPr lang="en-US"/>
          </a:p>
        </p:txBody>
      </p:sp>
    </p:spTree>
    <p:extLst>
      <p:ext uri="{BB962C8B-B14F-4D97-AF65-F5344CB8AC3E}">
        <p14:creationId xmlns:p14="http://schemas.microsoft.com/office/powerpoint/2010/main" val="25087827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D699A-323D-63A8-4B9A-538B37D5290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2BB45F9-15B5-1BD9-DC25-245DD918938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9BE93AC0-7FBD-C702-6B57-16082BB5AE7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EE19C47-5D8C-73E8-F564-B7F0FA192177}"/>
              </a:ext>
            </a:extLst>
          </p:cNvPr>
          <p:cNvSpPr>
            <a:spLocks noGrp="1"/>
          </p:cNvSpPr>
          <p:nvPr>
            <p:ph type="dt" sz="half" idx="10"/>
          </p:nvPr>
        </p:nvSpPr>
        <p:spPr/>
        <p:txBody>
          <a:bodyPr/>
          <a:lstStyle/>
          <a:p>
            <a:fld id="{8C59BF24-36CF-9848-99CF-B4857C3F9A94}" type="datetimeFigureOut">
              <a:rPr lang="en-US" smtClean="0"/>
              <a:t>10/28/22</a:t>
            </a:fld>
            <a:endParaRPr lang="en-US"/>
          </a:p>
        </p:txBody>
      </p:sp>
      <p:sp>
        <p:nvSpPr>
          <p:cNvPr id="6" name="Footer Placeholder 5">
            <a:extLst>
              <a:ext uri="{FF2B5EF4-FFF2-40B4-BE49-F238E27FC236}">
                <a16:creationId xmlns:a16="http://schemas.microsoft.com/office/drawing/2014/main" id="{AE0941CD-F1B3-29AB-BB54-35F689E4A72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086145-02D0-4046-835F-538BA8801BC8}"/>
              </a:ext>
            </a:extLst>
          </p:cNvPr>
          <p:cNvSpPr>
            <a:spLocks noGrp="1"/>
          </p:cNvSpPr>
          <p:nvPr>
            <p:ph type="sldNum" sz="quarter" idx="12"/>
          </p:nvPr>
        </p:nvSpPr>
        <p:spPr/>
        <p:txBody>
          <a:bodyPr/>
          <a:lstStyle/>
          <a:p>
            <a:fld id="{01E84174-3AA1-984D-8480-C7A1BD14DB7D}" type="slidenum">
              <a:rPr lang="en-US" smtClean="0"/>
              <a:t>‹#›</a:t>
            </a:fld>
            <a:endParaRPr lang="en-US"/>
          </a:p>
        </p:txBody>
      </p:sp>
    </p:spTree>
    <p:extLst>
      <p:ext uri="{BB962C8B-B14F-4D97-AF65-F5344CB8AC3E}">
        <p14:creationId xmlns:p14="http://schemas.microsoft.com/office/powerpoint/2010/main" val="20009525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67EAB-A29F-2616-41F9-0E6EE78E271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07B1683-B221-2103-E004-02D62D8B999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2E6D80F-D7F5-8D26-6794-C95BB036A34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49748CC-8C1B-28F3-B6D7-1A37FADD839C}"/>
              </a:ext>
            </a:extLst>
          </p:cNvPr>
          <p:cNvSpPr>
            <a:spLocks noGrp="1"/>
          </p:cNvSpPr>
          <p:nvPr>
            <p:ph type="dt" sz="half" idx="10"/>
          </p:nvPr>
        </p:nvSpPr>
        <p:spPr/>
        <p:txBody>
          <a:bodyPr/>
          <a:lstStyle/>
          <a:p>
            <a:fld id="{8C59BF24-36CF-9848-99CF-B4857C3F9A94}" type="datetimeFigureOut">
              <a:rPr lang="en-US" smtClean="0"/>
              <a:t>10/28/22</a:t>
            </a:fld>
            <a:endParaRPr lang="en-US"/>
          </a:p>
        </p:txBody>
      </p:sp>
      <p:sp>
        <p:nvSpPr>
          <p:cNvPr id="6" name="Footer Placeholder 5">
            <a:extLst>
              <a:ext uri="{FF2B5EF4-FFF2-40B4-BE49-F238E27FC236}">
                <a16:creationId xmlns:a16="http://schemas.microsoft.com/office/drawing/2014/main" id="{BA0D0482-6CE9-4CCA-EAF6-D8AF838BCB7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71687AE-9432-EF66-0DA2-7C110E3BF83F}"/>
              </a:ext>
            </a:extLst>
          </p:cNvPr>
          <p:cNvSpPr>
            <a:spLocks noGrp="1"/>
          </p:cNvSpPr>
          <p:nvPr>
            <p:ph type="sldNum" sz="quarter" idx="12"/>
          </p:nvPr>
        </p:nvSpPr>
        <p:spPr/>
        <p:txBody>
          <a:bodyPr/>
          <a:lstStyle/>
          <a:p>
            <a:fld id="{01E84174-3AA1-984D-8480-C7A1BD14DB7D}" type="slidenum">
              <a:rPr lang="en-US" smtClean="0"/>
              <a:t>‹#›</a:t>
            </a:fld>
            <a:endParaRPr lang="en-US"/>
          </a:p>
        </p:txBody>
      </p:sp>
    </p:spTree>
    <p:extLst>
      <p:ext uri="{BB962C8B-B14F-4D97-AF65-F5344CB8AC3E}">
        <p14:creationId xmlns:p14="http://schemas.microsoft.com/office/powerpoint/2010/main" val="35504448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775D5-4BAD-396C-C8D7-8DDC91459B69}"/>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B006D2E-7D16-EDE7-E03B-25E2E772ADF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17873EB-E061-40FA-58A6-F70E9A833929}"/>
              </a:ext>
            </a:extLst>
          </p:cNvPr>
          <p:cNvSpPr>
            <a:spLocks noGrp="1"/>
          </p:cNvSpPr>
          <p:nvPr>
            <p:ph type="dt" sz="half" idx="10"/>
          </p:nvPr>
        </p:nvSpPr>
        <p:spPr/>
        <p:txBody>
          <a:bodyPr/>
          <a:lstStyle/>
          <a:p>
            <a:fld id="{8C59BF24-36CF-9848-99CF-B4857C3F9A94}" type="datetimeFigureOut">
              <a:rPr lang="en-US" smtClean="0"/>
              <a:t>10/28/22</a:t>
            </a:fld>
            <a:endParaRPr lang="en-US"/>
          </a:p>
        </p:txBody>
      </p:sp>
      <p:sp>
        <p:nvSpPr>
          <p:cNvPr id="5" name="Footer Placeholder 4">
            <a:extLst>
              <a:ext uri="{FF2B5EF4-FFF2-40B4-BE49-F238E27FC236}">
                <a16:creationId xmlns:a16="http://schemas.microsoft.com/office/drawing/2014/main" id="{DF049C76-881A-3984-CD48-BCEB938F7DE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72E61E-335C-41C4-0A50-22C3B6A0375F}"/>
              </a:ext>
            </a:extLst>
          </p:cNvPr>
          <p:cNvSpPr>
            <a:spLocks noGrp="1"/>
          </p:cNvSpPr>
          <p:nvPr>
            <p:ph type="sldNum" sz="quarter" idx="12"/>
          </p:nvPr>
        </p:nvSpPr>
        <p:spPr/>
        <p:txBody>
          <a:bodyPr/>
          <a:lstStyle/>
          <a:p>
            <a:fld id="{01E84174-3AA1-984D-8480-C7A1BD14DB7D}" type="slidenum">
              <a:rPr lang="en-US" smtClean="0"/>
              <a:t>‹#›</a:t>
            </a:fld>
            <a:endParaRPr lang="en-US"/>
          </a:p>
        </p:txBody>
      </p:sp>
    </p:spTree>
    <p:extLst>
      <p:ext uri="{BB962C8B-B14F-4D97-AF65-F5344CB8AC3E}">
        <p14:creationId xmlns:p14="http://schemas.microsoft.com/office/powerpoint/2010/main" val="39331211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9699F57-CADD-D9E8-647B-7F330357DFC4}"/>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86A59DA-11B5-D3D4-ED4F-5FEC2E1521C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D996D1A-69E9-2C1B-20AB-E6BCC4702529}"/>
              </a:ext>
            </a:extLst>
          </p:cNvPr>
          <p:cNvSpPr>
            <a:spLocks noGrp="1"/>
          </p:cNvSpPr>
          <p:nvPr>
            <p:ph type="dt" sz="half" idx="10"/>
          </p:nvPr>
        </p:nvSpPr>
        <p:spPr/>
        <p:txBody>
          <a:bodyPr/>
          <a:lstStyle/>
          <a:p>
            <a:fld id="{8C59BF24-36CF-9848-99CF-B4857C3F9A94}" type="datetimeFigureOut">
              <a:rPr lang="en-US" smtClean="0"/>
              <a:t>10/28/22</a:t>
            </a:fld>
            <a:endParaRPr lang="en-US"/>
          </a:p>
        </p:txBody>
      </p:sp>
      <p:sp>
        <p:nvSpPr>
          <p:cNvPr id="5" name="Footer Placeholder 4">
            <a:extLst>
              <a:ext uri="{FF2B5EF4-FFF2-40B4-BE49-F238E27FC236}">
                <a16:creationId xmlns:a16="http://schemas.microsoft.com/office/drawing/2014/main" id="{2B40ECEB-FFBF-6A8A-B90F-CF9952AE91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FC3427-3047-8329-D3A6-B11D626FE8DC}"/>
              </a:ext>
            </a:extLst>
          </p:cNvPr>
          <p:cNvSpPr>
            <a:spLocks noGrp="1"/>
          </p:cNvSpPr>
          <p:nvPr>
            <p:ph type="sldNum" sz="quarter" idx="12"/>
          </p:nvPr>
        </p:nvSpPr>
        <p:spPr/>
        <p:txBody>
          <a:bodyPr/>
          <a:lstStyle/>
          <a:p>
            <a:fld id="{01E84174-3AA1-984D-8480-C7A1BD14DB7D}" type="slidenum">
              <a:rPr lang="en-US" smtClean="0"/>
              <a:t>‹#›</a:t>
            </a:fld>
            <a:endParaRPr lang="en-US"/>
          </a:p>
        </p:txBody>
      </p:sp>
    </p:spTree>
    <p:extLst>
      <p:ext uri="{BB962C8B-B14F-4D97-AF65-F5344CB8AC3E}">
        <p14:creationId xmlns:p14="http://schemas.microsoft.com/office/powerpoint/2010/main" val="39815103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924BEE7-7F26-429E-0061-96143DBBEA7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DFBA67F-9CFA-3C37-3FF8-C28A289EF8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3104FAA-5ED2-6EA3-68DA-38D395709D5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59BF24-36CF-9848-99CF-B4857C3F9A94}" type="datetimeFigureOut">
              <a:rPr lang="en-US" smtClean="0"/>
              <a:t>10/28/22</a:t>
            </a:fld>
            <a:endParaRPr lang="en-US"/>
          </a:p>
        </p:txBody>
      </p:sp>
      <p:sp>
        <p:nvSpPr>
          <p:cNvPr id="5" name="Footer Placeholder 4">
            <a:extLst>
              <a:ext uri="{FF2B5EF4-FFF2-40B4-BE49-F238E27FC236}">
                <a16:creationId xmlns:a16="http://schemas.microsoft.com/office/drawing/2014/main" id="{096F6DD2-D7A3-A463-C44B-D7DB522C08B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0D001CE-C251-FD84-B6A2-7FB16275782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1E84174-3AA1-984D-8480-C7A1BD14DB7D}" type="slidenum">
              <a:rPr lang="en-US" smtClean="0"/>
              <a:t>‹#›</a:t>
            </a:fld>
            <a:endParaRPr lang="en-US"/>
          </a:p>
        </p:txBody>
      </p:sp>
    </p:spTree>
    <p:extLst>
      <p:ext uri="{BB962C8B-B14F-4D97-AF65-F5344CB8AC3E}">
        <p14:creationId xmlns:p14="http://schemas.microsoft.com/office/powerpoint/2010/main" val="14891569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ncl.ac.uk/academic-skills-kit/study-skills/reading-and-note-taking/note-taking-strategies/" TargetMode="External"/><Relationship Id="rId2" Type="http://schemas.openxmlformats.org/officeDocument/2006/relationships/hyperlink" Target="https://www.sciencedirect.com/science/article/abs/pii/S107814391000270X" TargetMode="External"/><Relationship Id="rId1" Type="http://schemas.openxmlformats.org/officeDocument/2006/relationships/slideLayout" Target="../slideLayouts/slideLayout2.xml"/><Relationship Id="rId4" Type="http://schemas.openxmlformats.org/officeDocument/2006/relationships/hyperlink" Target="https://www.ed.ac.uk/institute-academic-development/study-hub/learning-resources/critica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C6C5D80-D57D-21FB-6EC4-C0AEEE8B2D8E}"/>
              </a:ext>
            </a:extLst>
          </p:cNvPr>
          <p:cNvSpPr txBox="1"/>
          <p:nvPr/>
        </p:nvSpPr>
        <p:spPr>
          <a:xfrm>
            <a:off x="-1479" y="15295"/>
            <a:ext cx="11070784" cy="261610"/>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Danielle Wheatland (2218320)    ECGE4005P</a:t>
            </a:r>
          </a:p>
        </p:txBody>
      </p:sp>
      <p:sp>
        <p:nvSpPr>
          <p:cNvPr id="5" name="TextBox 4">
            <a:extLst>
              <a:ext uri="{FF2B5EF4-FFF2-40B4-BE49-F238E27FC236}">
                <a16:creationId xmlns:a16="http://schemas.microsoft.com/office/drawing/2014/main" id="{8E7CBB8E-4D93-B680-AF80-8503FBBA6EBD}"/>
              </a:ext>
            </a:extLst>
          </p:cNvPr>
          <p:cNvSpPr txBox="1"/>
          <p:nvPr/>
        </p:nvSpPr>
        <p:spPr>
          <a:xfrm>
            <a:off x="-1479" y="798850"/>
            <a:ext cx="3997720" cy="4201150"/>
          </a:xfrm>
          <a:prstGeom prst="rect">
            <a:avLst/>
          </a:prstGeom>
          <a:ln/>
        </p:spPr>
        <p:style>
          <a:lnRef idx="1">
            <a:schemeClr val="accent6"/>
          </a:lnRef>
          <a:fillRef idx="2">
            <a:schemeClr val="accent6"/>
          </a:fillRef>
          <a:effectRef idx="1">
            <a:schemeClr val="accent6"/>
          </a:effectRef>
          <a:fontRef idx="minor">
            <a:schemeClr val="dk1"/>
          </a:fontRef>
        </p:style>
        <p:txBody>
          <a:bodyPr wrap="square" rtlCol="0">
            <a:spAutoFit/>
          </a:bodyPr>
          <a:lstStyle/>
          <a:p>
            <a:r>
              <a:rPr lang="en-US" sz="1100" b="1" u="sng" dirty="0">
                <a:latin typeface="Arial" panose="020B0604020202020204" pitchFamily="34" charset="0"/>
                <a:cs typeface="Arial" panose="020B0604020202020204" pitchFamily="34" charset="0"/>
              </a:rPr>
              <a:t>Introduction</a:t>
            </a:r>
          </a:p>
          <a:p>
            <a:r>
              <a:rPr lang="en-US" sz="1100" dirty="0">
                <a:latin typeface="Arial" panose="020B0604020202020204" pitchFamily="34" charset="0"/>
                <a:cs typeface="Arial" panose="020B0604020202020204" pitchFamily="34" charset="0"/>
              </a:rPr>
              <a:t>What is critical thinking?</a:t>
            </a:r>
          </a:p>
          <a:p>
            <a:r>
              <a:rPr lang="en-US" sz="1100" dirty="0">
                <a:latin typeface="Arial" panose="020B0604020202020204" pitchFamily="34" charset="0"/>
                <a:cs typeface="Arial" panose="020B0604020202020204" pitchFamily="34" charset="0"/>
              </a:rPr>
              <a:t>Critical thinking is an essential skill all students will learn about, As suggested by </a:t>
            </a:r>
            <a:r>
              <a:rPr lang="en-US" sz="1100" dirty="0" err="1">
                <a:latin typeface="Arial" panose="020B0604020202020204" pitchFamily="34" charset="0"/>
                <a:cs typeface="Arial" panose="020B0604020202020204" pitchFamily="34" charset="0"/>
              </a:rPr>
              <a:t>Smale</a:t>
            </a:r>
            <a:r>
              <a:rPr lang="en-US" sz="1100" dirty="0">
                <a:latin typeface="Arial" panose="020B0604020202020204" pitchFamily="34" charset="0"/>
                <a:cs typeface="Arial" panose="020B0604020202020204" pitchFamily="34" charset="0"/>
              </a:rPr>
              <a:t> and Fowlie (2015) in higher education it is important to question everything that you read, are told about or even discover yourself, as not everything is factual. Eales-Reynolds et al (2013) states that being a critical thinker you will need to be more open minded and be able to question not only yourself, but other people's views as well. Weather this is in a positive or negative way you will need to be open minded and nonjudgmental when it comes to other people's views. Not everything you see is true. Likewise, the university of Edinburgh(2021) states that being a critical thinker does not mean you go looking for faults, you simply look at different resources and find reasoning conclusions. You may come across a piece of evidence that may not be factual or you may just not agree with the conclusion. Some examples of critical thinking skills that this poster will be focusing on are:</a:t>
            </a:r>
          </a:p>
          <a:p>
            <a:r>
              <a:rPr lang="en-US" sz="1100" dirty="0">
                <a:latin typeface="Arial" panose="020B0604020202020204" pitchFamily="34" charset="0"/>
                <a:cs typeface="Arial" panose="020B0604020202020204" pitchFamily="34" charset="0"/>
              </a:rPr>
              <a:t>Time management, Note taking, plagiarism and paraphrasing. </a:t>
            </a:r>
          </a:p>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333B1E1C-9816-40F4-5D03-71EBB2826D97}"/>
              </a:ext>
            </a:extLst>
          </p:cNvPr>
          <p:cNvSpPr txBox="1"/>
          <p:nvPr/>
        </p:nvSpPr>
        <p:spPr>
          <a:xfrm>
            <a:off x="-1479" y="4395787"/>
            <a:ext cx="3997720" cy="2462213"/>
          </a:xfrm>
          <a:prstGeom prst="rect">
            <a:avLst/>
          </a:prstGeom>
          <a:solidFill>
            <a:schemeClr val="accent5">
              <a:lumMod val="60000"/>
              <a:lumOff val="40000"/>
            </a:schemeClr>
          </a:soli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txBody>
          <a:bodyPr wrap="square" rtlCol="0">
            <a:spAutoFit/>
          </a:bodyPr>
          <a:lstStyle/>
          <a:p>
            <a:r>
              <a:rPr lang="en-US" sz="1100" b="1" u="sng" dirty="0">
                <a:latin typeface="Arial" panose="020B0604020202020204" pitchFamily="34" charset="0"/>
                <a:cs typeface="Arial" panose="020B0604020202020204" pitchFamily="34" charset="0"/>
              </a:rPr>
              <a:t>Time Management </a:t>
            </a:r>
          </a:p>
          <a:p>
            <a:r>
              <a:rPr lang="en-US" sz="1100" dirty="0">
                <a:latin typeface="Arial" panose="020B0604020202020204" pitchFamily="34" charset="0"/>
                <a:cs typeface="Arial" panose="020B0604020202020204" pitchFamily="34" charset="0"/>
              </a:rPr>
              <a:t>According to Cottrell (2013) Time management is planning and organizing what you need to be doing and making sure you spend your time wisely. Cottrell (2013) also points out as a student you will have timetables for lectures and study times, but you will be responsible for planning any studies or anything else outside of lecture times. This can be challenging especially if you have other priorities for example work, placement, family and social life. Similarly, Price and Maier (2007) highlight that time management is not only having ‘to do lists’ but also having to make room for wider goals such as relationships, friends and family as we still need the stability. </a:t>
            </a:r>
          </a:p>
          <a:p>
            <a:endParaRPr lang="en-US" sz="11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4CC4D60A-03A6-9BBE-BBE3-15782E29A458}"/>
              </a:ext>
            </a:extLst>
          </p:cNvPr>
          <p:cNvSpPr txBox="1"/>
          <p:nvPr/>
        </p:nvSpPr>
        <p:spPr>
          <a:xfrm>
            <a:off x="4921956" y="1320800"/>
            <a:ext cx="184731" cy="538609"/>
          </a:xfrm>
          <a:prstGeom prst="rect">
            <a:avLst/>
          </a:prstGeom>
          <a:noFill/>
        </p:spPr>
        <p:txBody>
          <a:bodyPr wrap="none" rtlCol="0">
            <a:spAutoFit/>
          </a:bodyPr>
          <a:lstStyle/>
          <a:p>
            <a:endParaRPr lang="en-US" b="1" u="sng"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DA3209AB-80E9-320C-8C99-E561F2D5D0E8}"/>
              </a:ext>
            </a:extLst>
          </p:cNvPr>
          <p:cNvSpPr/>
          <p:nvPr/>
        </p:nvSpPr>
        <p:spPr>
          <a:xfrm>
            <a:off x="2594108" y="0"/>
            <a:ext cx="6444000" cy="584775"/>
          </a:xfrm>
          <a:prstGeom prst="rect">
            <a:avLst/>
          </a:prstGeom>
          <a:noFill/>
        </p:spPr>
        <p:txBody>
          <a:bodyPr wrap="square" lIns="91440" tIns="45720" rIns="91440" bIns="45720">
            <a:spAutoFit/>
          </a:bodyPr>
          <a:lstStyle/>
          <a:p>
            <a:pPr algn="ctr"/>
            <a:r>
              <a:rPr lang="en-US" sz="3200" u="sng" dirty="0">
                <a:ln w="0"/>
                <a:gradFill>
                  <a:gsLst>
                    <a:gs pos="21000">
                      <a:srgbClr val="53575C"/>
                    </a:gs>
                    <a:gs pos="88000">
                      <a:srgbClr val="C5C7CA"/>
                    </a:gs>
                  </a:gsLst>
                  <a:lin ang="5400000"/>
                </a:gradFill>
                <a:latin typeface="Arial" panose="020B0604020202020204" pitchFamily="34" charset="0"/>
                <a:cs typeface="Arial" panose="020B0604020202020204" pitchFamily="34" charset="0"/>
              </a:rPr>
              <a:t> </a:t>
            </a:r>
            <a:endParaRPr lang="en-US" sz="3200" dirty="0">
              <a:ln w="0"/>
              <a:gradFill>
                <a:gsLst>
                  <a:gs pos="21000">
                    <a:srgbClr val="53575C"/>
                  </a:gs>
                  <a:gs pos="88000">
                    <a:srgbClr val="C5C7CA"/>
                  </a:gs>
                </a:gsLst>
                <a:lin ang="5400000"/>
              </a:gradFill>
            </a:endParaRPr>
          </a:p>
        </p:txBody>
      </p:sp>
      <p:sp>
        <p:nvSpPr>
          <p:cNvPr id="8" name="TextBox 7">
            <a:extLst>
              <a:ext uri="{FF2B5EF4-FFF2-40B4-BE49-F238E27FC236}">
                <a16:creationId xmlns:a16="http://schemas.microsoft.com/office/drawing/2014/main" id="{9992E6D0-3F6B-B9B3-01B1-109DC1B01672}"/>
              </a:ext>
            </a:extLst>
          </p:cNvPr>
          <p:cNvSpPr txBox="1"/>
          <p:nvPr/>
        </p:nvSpPr>
        <p:spPr>
          <a:xfrm>
            <a:off x="4005460" y="138112"/>
            <a:ext cx="3778204" cy="3477875"/>
          </a:xfrm>
          <a:prstGeom prst="rect">
            <a:avLst/>
          </a:prstGeom>
          <a:solidFill>
            <a:schemeClr val="accent5">
              <a:lumMod val="60000"/>
              <a:lumOff val="40000"/>
            </a:schemeClr>
          </a:solidFill>
        </p:spPr>
        <p:txBody>
          <a:bodyPr wrap="square" rtlCol="0">
            <a:spAutoFit/>
          </a:bodyPr>
          <a:lstStyle/>
          <a:p>
            <a:r>
              <a:rPr lang="en-US" sz="1100" dirty="0">
                <a:latin typeface="Arial" panose="020B0604020202020204" pitchFamily="34" charset="0"/>
                <a:cs typeface="Arial" panose="020B0604020202020204" pitchFamily="34" charset="0"/>
              </a:rPr>
              <a:t>Furthermore, Cottrell (2013) has ten steps to good management; </a:t>
            </a:r>
          </a:p>
          <a:p>
            <a:pPr marL="171450" indent="-171450">
              <a:buFont typeface="Arial" panose="020B0604020202020204" pitchFamily="34" charset="0"/>
              <a:buChar char="•"/>
            </a:pPr>
            <a:r>
              <a:rPr lang="en-US" sz="1100" dirty="0">
                <a:latin typeface="Arial" panose="020B0604020202020204" pitchFamily="34" charset="0"/>
                <a:cs typeface="Arial" panose="020B0604020202020204" pitchFamily="34" charset="0"/>
              </a:rPr>
              <a:t>Be systematic</a:t>
            </a:r>
          </a:p>
          <a:p>
            <a:pPr marL="171450" indent="-171450">
              <a:buFont typeface="Arial" panose="020B0604020202020204" pitchFamily="34" charset="0"/>
              <a:buChar char="•"/>
            </a:pPr>
            <a:r>
              <a:rPr lang="en-US" sz="1100" dirty="0">
                <a:latin typeface="Arial" panose="020B0604020202020204" pitchFamily="34" charset="0"/>
                <a:cs typeface="Arial" panose="020B0604020202020204" pitchFamily="34" charset="0"/>
              </a:rPr>
              <a:t>Find out</a:t>
            </a:r>
          </a:p>
          <a:p>
            <a:pPr marL="171450" indent="-171450">
              <a:buFont typeface="Arial" panose="020B0604020202020204" pitchFamily="34" charset="0"/>
              <a:buChar char="•"/>
            </a:pPr>
            <a:r>
              <a:rPr lang="en-US" sz="1100" dirty="0">
                <a:latin typeface="Arial" panose="020B0604020202020204" pitchFamily="34" charset="0"/>
                <a:cs typeface="Arial" panose="020B0604020202020204" pitchFamily="34" charset="0"/>
              </a:rPr>
              <a:t>Clarify</a:t>
            </a:r>
          </a:p>
          <a:p>
            <a:pPr marL="171450" indent="-171450">
              <a:buFont typeface="Arial" panose="020B0604020202020204" pitchFamily="34" charset="0"/>
              <a:buChar char="•"/>
            </a:pPr>
            <a:r>
              <a:rPr lang="en-US" sz="1100" dirty="0">
                <a:latin typeface="Arial" panose="020B0604020202020204" pitchFamily="34" charset="0"/>
                <a:cs typeface="Arial" panose="020B0604020202020204" pitchFamily="34" charset="0"/>
              </a:rPr>
              <a:t>Decide</a:t>
            </a:r>
          </a:p>
          <a:p>
            <a:pPr marL="171450" indent="-171450">
              <a:buFont typeface="Arial" panose="020B0604020202020204" pitchFamily="34" charset="0"/>
              <a:buChar char="•"/>
            </a:pPr>
            <a:r>
              <a:rPr lang="en-US" sz="1100" dirty="0">
                <a:latin typeface="Arial" panose="020B0604020202020204" pitchFamily="34" charset="0"/>
                <a:cs typeface="Arial" panose="020B0604020202020204" pitchFamily="34" charset="0"/>
              </a:rPr>
              <a:t>Prioritise</a:t>
            </a:r>
          </a:p>
          <a:p>
            <a:pPr marL="171450" indent="-171450">
              <a:buFont typeface="Arial" panose="020B0604020202020204" pitchFamily="34" charset="0"/>
              <a:buChar char="•"/>
            </a:pPr>
            <a:r>
              <a:rPr lang="en-US" sz="1100" dirty="0">
                <a:latin typeface="Arial" panose="020B0604020202020204" pitchFamily="34" charset="0"/>
                <a:cs typeface="Arial" panose="020B0604020202020204" pitchFamily="34" charset="0"/>
              </a:rPr>
              <a:t>Plan</a:t>
            </a:r>
          </a:p>
          <a:p>
            <a:pPr marL="171450" indent="-171450">
              <a:buFont typeface="Arial" panose="020B0604020202020204" pitchFamily="34" charset="0"/>
              <a:buChar char="•"/>
            </a:pPr>
            <a:r>
              <a:rPr lang="en-US" sz="1100" dirty="0">
                <a:latin typeface="Arial" panose="020B0604020202020204" pitchFamily="34" charset="0"/>
                <a:cs typeface="Arial" panose="020B0604020202020204" pitchFamily="34" charset="0"/>
              </a:rPr>
              <a:t>Do it</a:t>
            </a:r>
          </a:p>
          <a:p>
            <a:pPr marL="171450" indent="-171450">
              <a:buFont typeface="Arial" panose="020B0604020202020204" pitchFamily="34" charset="0"/>
              <a:buChar char="•"/>
            </a:pPr>
            <a:r>
              <a:rPr lang="en-US" sz="1100" dirty="0">
                <a:latin typeface="Arial" panose="020B0604020202020204" pitchFamily="34" charset="0"/>
                <a:cs typeface="Arial" panose="020B0604020202020204" pitchFamily="34" charset="0"/>
              </a:rPr>
              <a:t>Apply time management techniques</a:t>
            </a:r>
          </a:p>
          <a:p>
            <a:pPr marL="171450" indent="-171450">
              <a:buFont typeface="Arial" panose="020B0604020202020204" pitchFamily="34" charset="0"/>
              <a:buChar char="•"/>
            </a:pPr>
            <a:r>
              <a:rPr lang="en-US" sz="1100" dirty="0">
                <a:latin typeface="Arial" panose="020B0604020202020204" pitchFamily="34" charset="0"/>
                <a:cs typeface="Arial" panose="020B0604020202020204" pitchFamily="34" charset="0"/>
              </a:rPr>
              <a:t>Manage distractions</a:t>
            </a:r>
          </a:p>
          <a:p>
            <a:pPr marL="171450" indent="-171450">
              <a:buFont typeface="Arial" panose="020B0604020202020204" pitchFamily="34" charset="0"/>
              <a:buChar char="•"/>
            </a:pPr>
            <a:r>
              <a:rPr lang="en-US" sz="1100" dirty="0">
                <a:latin typeface="Arial" panose="020B0604020202020204" pitchFamily="34" charset="0"/>
                <a:cs typeface="Arial" panose="020B0604020202020204" pitchFamily="34" charset="0"/>
              </a:rPr>
              <a:t>Monitor</a:t>
            </a:r>
          </a:p>
          <a:p>
            <a:r>
              <a:rPr lang="en-US" sz="1100" dirty="0">
                <a:latin typeface="Arial" panose="020B0604020202020204" pitchFamily="34" charset="0"/>
                <a:cs typeface="Arial" panose="020B0604020202020204" pitchFamily="34" charset="0"/>
              </a:rPr>
              <a:t>As a student keeping a journal or diary is an effective way to keep everything up to date if you always carry it with you and not forget to put all your tasks and day to day errands in it. Additionally, if students keep a diary on them and stay organized, they will stay on track and may not be as stressed knowing what they have planned. (Cottrell 2013)</a:t>
            </a:r>
          </a:p>
          <a:p>
            <a:endParaRPr lang="en-US" sz="11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EF556F97-A06F-CE94-34BD-844D1F7549AC}"/>
              </a:ext>
            </a:extLst>
          </p:cNvPr>
          <p:cNvSpPr txBox="1"/>
          <p:nvPr/>
        </p:nvSpPr>
        <p:spPr>
          <a:xfrm>
            <a:off x="4004341" y="3542705"/>
            <a:ext cx="3796642" cy="3308598"/>
          </a:xfrm>
          <a:prstGeom prst="rect">
            <a:avLst/>
          </a:prstGeom>
          <a:solidFill>
            <a:schemeClr val="accent2">
              <a:lumMod val="60000"/>
              <a:lumOff val="40000"/>
            </a:schemeClr>
          </a:solidFill>
        </p:spPr>
        <p:txBody>
          <a:bodyPr wrap="square" rtlCol="0">
            <a:spAutoFit/>
          </a:bodyPr>
          <a:lstStyle/>
          <a:p>
            <a:r>
              <a:rPr lang="en-US" sz="1100" b="1" u="sng" dirty="0">
                <a:latin typeface="Arial" panose="020B0604020202020204" pitchFamily="34" charset="0"/>
                <a:cs typeface="Arial" panose="020B0604020202020204" pitchFamily="34" charset="0"/>
              </a:rPr>
              <a:t>Taking Notes</a:t>
            </a:r>
          </a:p>
          <a:p>
            <a:r>
              <a:rPr lang="en-US" sz="1100" dirty="0">
                <a:latin typeface="Arial" panose="020B0604020202020204" pitchFamily="34" charset="0"/>
                <a:cs typeface="Arial" panose="020B0604020202020204" pitchFamily="34" charset="0"/>
              </a:rPr>
              <a:t>Godfrey (2013) indicates that note taking is a very important part of being a student as those who make notes usually get better marks than students who do not  take time to take notes. However, Godfrey (2013) suggest that your notes should be clear and meaningful. Burns and </a:t>
            </a:r>
            <a:r>
              <a:rPr lang="en-US" sz="1100" dirty="0" err="1">
                <a:latin typeface="Arial" panose="020B0604020202020204" pitchFamily="34" charset="0"/>
                <a:cs typeface="Arial" panose="020B0604020202020204" pitchFamily="34" charset="0"/>
              </a:rPr>
              <a:t>Sinfield</a:t>
            </a:r>
            <a:r>
              <a:rPr lang="en-US" sz="1100" dirty="0">
                <a:latin typeface="Arial" panose="020B0604020202020204" pitchFamily="34" charset="0"/>
                <a:cs typeface="Arial" panose="020B0604020202020204" pitchFamily="34" charset="0"/>
              </a:rPr>
              <a:t> (2016) Indicate that taking Notes helps you monitor the information that you take in, and that it is one of the most important skills you can learn as a student. </a:t>
            </a:r>
          </a:p>
          <a:p>
            <a:r>
              <a:rPr lang="en-US" sz="1100" dirty="0">
                <a:latin typeface="Arial" panose="020B0604020202020204" pitchFamily="34" charset="0"/>
                <a:cs typeface="Arial" panose="020B0604020202020204" pitchFamily="34" charset="0"/>
              </a:rPr>
              <a:t>Newcastle University (2022) suggests that there are several ways you can take notes for example you have standard Linear notes, Diagrams like mind mapping, critical note taking- talking back-to-back and the Cornell method. Furthermore Cottrell (2017) recommends that people will find it easier to take notes that they have written down themselves, by selecting what they want to write rather than just writing everything down, so it helps them remember it when they need it in future references. </a:t>
            </a:r>
          </a:p>
          <a:p>
            <a:endParaRPr lang="en-US" sz="1100"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D95A2EB3-0285-49BC-302E-16E8201C7841}"/>
              </a:ext>
            </a:extLst>
          </p:cNvPr>
          <p:cNvSpPr txBox="1"/>
          <p:nvPr/>
        </p:nvSpPr>
        <p:spPr>
          <a:xfrm>
            <a:off x="7792883" y="1425633"/>
            <a:ext cx="4406532" cy="3816429"/>
          </a:xfrm>
          <a:prstGeom prst="rect">
            <a:avLst/>
          </a:prstGeom>
          <a:solidFill>
            <a:schemeClr val="accent4">
              <a:lumMod val="60000"/>
              <a:lumOff val="40000"/>
            </a:schemeClr>
          </a:solidFill>
        </p:spPr>
        <p:txBody>
          <a:bodyPr wrap="square" rtlCol="0">
            <a:spAutoFit/>
          </a:bodyPr>
          <a:lstStyle/>
          <a:p>
            <a:r>
              <a:rPr lang="en-US" sz="1100" b="1" u="sng" dirty="0">
                <a:latin typeface="Arial" panose="020B0604020202020204" pitchFamily="34" charset="0"/>
                <a:cs typeface="Arial" panose="020B0604020202020204" pitchFamily="34" charset="0"/>
              </a:rPr>
              <a:t>Plagiarism and paraphrasing </a:t>
            </a:r>
          </a:p>
          <a:p>
            <a:r>
              <a:rPr lang="en-US" sz="1100" dirty="0" err="1">
                <a:latin typeface="Arial" panose="020B0604020202020204" pitchFamily="34" charset="0"/>
                <a:cs typeface="Arial" panose="020B0604020202020204" pitchFamily="34" charset="0"/>
              </a:rPr>
              <a:t>Smale</a:t>
            </a:r>
            <a:r>
              <a:rPr lang="en-US" sz="1100" dirty="0">
                <a:latin typeface="Arial" panose="020B0604020202020204" pitchFamily="34" charset="0"/>
                <a:cs typeface="Arial" panose="020B0604020202020204" pitchFamily="34" charset="0"/>
              </a:rPr>
              <a:t> and Fowlie (2015) implies that plagiarism is essentially </a:t>
            </a:r>
          </a:p>
          <a:p>
            <a:r>
              <a:rPr lang="en-US" sz="1100" dirty="0">
                <a:latin typeface="Arial" panose="020B0604020202020204" pitchFamily="34" charset="0"/>
                <a:cs typeface="Arial" panose="020B0604020202020204" pitchFamily="34" charset="0"/>
              </a:rPr>
              <a:t>just copying words or ideas of a writer or author without giving them</a:t>
            </a:r>
          </a:p>
          <a:p>
            <a:r>
              <a:rPr lang="en-US" sz="1100" dirty="0">
                <a:latin typeface="Arial" panose="020B0604020202020204" pitchFamily="34" charset="0"/>
                <a:cs typeface="Arial" panose="020B0604020202020204" pitchFamily="34" charset="0"/>
              </a:rPr>
              <a:t>the full recognition they deserve. This is seen as stealing and this is a very serious offence taken in higher education. Anderson and </a:t>
            </a:r>
            <a:r>
              <a:rPr lang="en-US" sz="1100" dirty="0" err="1">
                <a:latin typeface="Arial" panose="020B0604020202020204" pitchFamily="34" charset="0"/>
                <a:cs typeface="Arial" panose="020B0604020202020204" pitchFamily="34" charset="0"/>
              </a:rPr>
              <a:t>Steneck</a:t>
            </a:r>
            <a:r>
              <a:rPr lang="en-US" sz="1100" dirty="0">
                <a:latin typeface="Arial" panose="020B0604020202020204" pitchFamily="34" charset="0"/>
                <a:cs typeface="Arial" panose="020B0604020202020204" pitchFamily="34" charset="0"/>
              </a:rPr>
              <a:t>(2011) Also agree that plagiarism is a form of misconduct and a violation to the original source, by copying the words and ideas without properly understanding what they mean. </a:t>
            </a:r>
          </a:p>
          <a:p>
            <a:r>
              <a:rPr lang="en-US" sz="1100" dirty="0">
                <a:latin typeface="Arial" panose="020B0604020202020204" pitchFamily="34" charset="0"/>
                <a:cs typeface="Arial" panose="020B0604020202020204" pitchFamily="34" charset="0"/>
              </a:rPr>
              <a:t>As a higher Education student, you will need to learn to summarize and paraphrase your work to help reduce the risk of plagiarism. This is an essential skill you will pick up on. As Hopkins and Reid (2018) recommends that paraphrasing is a shorter form of what the original source is but written in your own words. Additionally, Hopkins and Reid (2018) advise that by reading the main text you should pick out the main key words and note these down. After doing this you can then go back and reconstruct the information into your own words so that the original meaning is maintained. By doing this it shows that the student understands what they have researched and found out and taken the time to put things into their own words. </a:t>
            </a:r>
            <a:r>
              <a:rPr lang="en-US" sz="1100" dirty="0" err="1">
                <a:latin typeface="Arial" panose="020B0604020202020204" pitchFamily="34" charset="0"/>
                <a:cs typeface="Arial" panose="020B0604020202020204" pitchFamily="34" charset="0"/>
              </a:rPr>
              <a:t>Smale</a:t>
            </a:r>
            <a:r>
              <a:rPr lang="en-US" sz="1100" dirty="0">
                <a:latin typeface="Arial" panose="020B0604020202020204" pitchFamily="34" charset="0"/>
                <a:cs typeface="Arial" panose="020B0604020202020204" pitchFamily="34" charset="0"/>
              </a:rPr>
              <a:t> and Fowlie(2015) highlights the importance to having a reference list with every assignment you complete to show where you got all your information and quotations from to avoid plagiarism. </a:t>
            </a:r>
          </a:p>
        </p:txBody>
      </p:sp>
      <p:sp>
        <p:nvSpPr>
          <p:cNvPr id="10" name="TextBox 9">
            <a:extLst>
              <a:ext uri="{FF2B5EF4-FFF2-40B4-BE49-F238E27FC236}">
                <a16:creationId xmlns:a16="http://schemas.microsoft.com/office/drawing/2014/main" id="{A473B1A2-37D6-883F-6663-972E66A3055A}"/>
              </a:ext>
            </a:extLst>
          </p:cNvPr>
          <p:cNvSpPr txBox="1"/>
          <p:nvPr/>
        </p:nvSpPr>
        <p:spPr>
          <a:xfrm>
            <a:off x="7776683" y="5252310"/>
            <a:ext cx="4438929" cy="1605690"/>
          </a:xfrm>
          <a:prstGeom prst="rect">
            <a:avLst/>
          </a:prstGeom>
          <a:solidFill>
            <a:srgbClr val="FFBABA"/>
          </a:solidFill>
        </p:spPr>
        <p:txBody>
          <a:bodyPr wrap="square" rtlCol="0">
            <a:spAutoFit/>
          </a:bodyPr>
          <a:lstStyle/>
          <a:p>
            <a:r>
              <a:rPr lang="en-US" sz="1100" b="1" u="sng" dirty="0">
                <a:latin typeface="Arial" panose="020B0604020202020204" pitchFamily="34" charset="0"/>
                <a:cs typeface="Arial" panose="020B0604020202020204" pitchFamily="34" charset="0"/>
              </a:rPr>
              <a:t>Conclusion</a:t>
            </a:r>
          </a:p>
          <a:p>
            <a:r>
              <a:rPr lang="en-US" sz="1100" dirty="0">
                <a:latin typeface="Arial" panose="020B0604020202020204" pitchFamily="34" charset="0"/>
                <a:cs typeface="Arial" panose="020B0604020202020204" pitchFamily="34" charset="0"/>
              </a:rPr>
              <a:t>Finally, to conclude this Poster, I think that these chosen skills are some of the most important skills to build up and strengthen your ability as a student to help with the development of critical thinking. These skills will be able to help with any assignments throughout your degree and will be very useful for day-to-day errands like Cottrell (2013) recommends  keeping a journal or diary is a very effective way to keep up with everything and keep yourself organized as a student. </a:t>
            </a:r>
          </a:p>
        </p:txBody>
      </p:sp>
      <p:sp>
        <p:nvSpPr>
          <p:cNvPr id="12" name="TextBox 11">
            <a:extLst>
              <a:ext uri="{FF2B5EF4-FFF2-40B4-BE49-F238E27FC236}">
                <a16:creationId xmlns:a16="http://schemas.microsoft.com/office/drawing/2014/main" id="{B48FD6D7-D242-C308-95EF-AE747E6191B3}"/>
              </a:ext>
            </a:extLst>
          </p:cNvPr>
          <p:cNvSpPr txBox="1"/>
          <p:nvPr/>
        </p:nvSpPr>
        <p:spPr>
          <a:xfrm>
            <a:off x="7760486" y="138112"/>
            <a:ext cx="4438929" cy="1277273"/>
          </a:xfrm>
          <a:prstGeom prst="rect">
            <a:avLst/>
          </a:prstGeom>
          <a:solidFill>
            <a:schemeClr val="accent2">
              <a:lumMod val="60000"/>
              <a:lumOff val="40000"/>
            </a:schemeClr>
          </a:solidFill>
        </p:spPr>
        <p:txBody>
          <a:bodyPr wrap="square" rtlCol="0">
            <a:spAutoFit/>
          </a:bodyPr>
          <a:lstStyle/>
          <a:p>
            <a:r>
              <a:rPr lang="en-US" sz="1100" dirty="0">
                <a:latin typeface="Arial" panose="020B0604020202020204" pitchFamily="34" charset="0"/>
                <a:cs typeface="Arial" panose="020B0604020202020204" pitchFamily="34" charset="0"/>
              </a:rPr>
              <a:t>Price and Maier(2007) implies that as a student it will be your own responsibility to take notes from any lectures you attend. If you do not take relevant notes, then you will not remember what was said and may have difficulty in completing assignments. Every student is different when it comes to taking notes weather you chose to only use keywords or write down paragraphs not everyone will be the same, find a way that best suites you.  </a:t>
            </a:r>
          </a:p>
        </p:txBody>
      </p:sp>
      <p:sp>
        <p:nvSpPr>
          <p:cNvPr id="13" name="TextBox 12">
            <a:extLst>
              <a:ext uri="{FF2B5EF4-FFF2-40B4-BE49-F238E27FC236}">
                <a16:creationId xmlns:a16="http://schemas.microsoft.com/office/drawing/2014/main" id="{C27617D8-D0F2-392E-41BC-83786C48CB69}"/>
              </a:ext>
            </a:extLst>
          </p:cNvPr>
          <p:cNvSpPr txBox="1"/>
          <p:nvPr/>
        </p:nvSpPr>
        <p:spPr>
          <a:xfrm>
            <a:off x="350983" y="188687"/>
            <a:ext cx="3480440" cy="646331"/>
          </a:xfrm>
          <a:prstGeom prst="rect">
            <a:avLst/>
          </a:prstGeom>
          <a:noFill/>
        </p:spPr>
        <p:txBody>
          <a:bodyPr wrap="none" rtlCol="0">
            <a:spAutoFit/>
          </a:bodyPr>
          <a:lstStyle/>
          <a:p>
            <a:r>
              <a:rPr lang="en-US" b="1" u="sng" dirty="0">
                <a:latin typeface="Arial" panose="020B0604020202020204" pitchFamily="34" charset="0"/>
                <a:cs typeface="Arial" panose="020B0604020202020204" pitchFamily="34" charset="0"/>
              </a:rPr>
              <a:t>Importance of critical thinking</a:t>
            </a:r>
          </a:p>
          <a:p>
            <a:r>
              <a:rPr lang="en-US" b="1" u="sng" dirty="0">
                <a:latin typeface="Arial" panose="020B0604020202020204" pitchFamily="34" charset="0"/>
                <a:cs typeface="Arial" panose="020B0604020202020204" pitchFamily="34" charset="0"/>
              </a:rPr>
              <a:t> skills in education </a:t>
            </a:r>
          </a:p>
        </p:txBody>
      </p:sp>
    </p:spTree>
    <p:extLst>
      <p:ext uri="{BB962C8B-B14F-4D97-AF65-F5344CB8AC3E}">
        <p14:creationId xmlns:p14="http://schemas.microsoft.com/office/powerpoint/2010/main" val="40701141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A01E73F-569C-2DBC-7475-03B6AFC956C4}"/>
              </a:ext>
            </a:extLst>
          </p:cNvPr>
          <p:cNvSpPr txBox="1"/>
          <p:nvPr/>
        </p:nvSpPr>
        <p:spPr>
          <a:xfrm>
            <a:off x="328612" y="358775"/>
            <a:ext cx="9329737" cy="6001643"/>
          </a:xfrm>
          <a:prstGeom prst="rect">
            <a:avLst/>
          </a:prstGeom>
          <a:noFill/>
        </p:spPr>
        <p:txBody>
          <a:bodyPr wrap="square" rtlCol="0">
            <a:spAutoFit/>
          </a:bodyPr>
          <a:lstStyle/>
          <a:p>
            <a:r>
              <a:rPr lang="en-US" sz="1200" b="1" u="sng" dirty="0">
                <a:latin typeface="Arial" panose="020B0604020202020204" pitchFamily="34" charset="0"/>
                <a:cs typeface="Arial" panose="020B0604020202020204" pitchFamily="34" charset="0"/>
              </a:rPr>
              <a:t>Reference list</a:t>
            </a:r>
          </a:p>
          <a:p>
            <a:r>
              <a:rPr lang="en-US" sz="1200" dirty="0">
                <a:latin typeface="Arial" panose="020B0604020202020204" pitchFamily="34" charset="0"/>
                <a:cs typeface="Arial" panose="020B0604020202020204" pitchFamily="34" charset="0"/>
              </a:rPr>
              <a:t>Anderson, S.M and </a:t>
            </a:r>
            <a:r>
              <a:rPr lang="en-US" sz="1200" dirty="0" err="1">
                <a:latin typeface="Arial" panose="020B0604020202020204" pitchFamily="34" charset="0"/>
                <a:cs typeface="Arial" panose="020B0604020202020204" pitchFamily="34" charset="0"/>
              </a:rPr>
              <a:t>Steneck</a:t>
            </a:r>
            <a:r>
              <a:rPr lang="en-US" sz="1200" dirty="0">
                <a:latin typeface="Arial" panose="020B0604020202020204" pitchFamily="34" charset="0"/>
                <a:cs typeface="Arial" panose="020B0604020202020204" pitchFamily="34" charset="0"/>
              </a:rPr>
              <a:t>, H.M. (2011) ‘Urologic Oncology: seminars and original investigations’, </a:t>
            </a:r>
            <a:r>
              <a:rPr lang="en-US" sz="1200" i="1" dirty="0">
                <a:latin typeface="Arial" panose="020B0604020202020204" pitchFamily="34" charset="0"/>
                <a:cs typeface="Arial" panose="020B0604020202020204" pitchFamily="34" charset="0"/>
              </a:rPr>
              <a:t>The problem of plagiarism, </a:t>
            </a:r>
            <a:r>
              <a:rPr lang="en-US" sz="1200" dirty="0">
                <a:latin typeface="Arial" panose="020B0604020202020204" pitchFamily="34" charset="0"/>
                <a:cs typeface="Arial" panose="020B0604020202020204" pitchFamily="34" charset="0"/>
              </a:rPr>
              <a:t>29(1). pp.90-94. Available at: </a:t>
            </a:r>
            <a:r>
              <a:rPr lang="en-US" sz="1200" dirty="0">
                <a:latin typeface="Arial" panose="020B0604020202020204" pitchFamily="34" charset="0"/>
                <a:cs typeface="Arial" panose="020B0604020202020204" pitchFamily="34" charset="0"/>
                <a:hlinkClick r:id="rId2"/>
              </a:rPr>
              <a:t>https://www.sciencedirect.com/science/article/abs/pii/S107814391000270X</a:t>
            </a:r>
            <a:r>
              <a:rPr lang="en-US" sz="1200" dirty="0">
                <a:latin typeface="Arial" panose="020B0604020202020204" pitchFamily="34" charset="0"/>
                <a:cs typeface="Arial" panose="020B0604020202020204" pitchFamily="34" charset="0"/>
              </a:rPr>
              <a:t> (accessed on 23rd October 2022) </a:t>
            </a:r>
            <a:endParaRPr lang="en-GB" sz="1200" b="0" i="0" u="none" strike="noStrike" dirty="0">
              <a:solidFill>
                <a:srgbClr val="505050"/>
              </a:solidFill>
              <a:effectLst/>
              <a:latin typeface="NexusSans"/>
            </a:endParaRP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Burns, T. and </a:t>
            </a:r>
            <a:r>
              <a:rPr lang="en-US" sz="1200" dirty="0" err="1">
                <a:latin typeface="Arial" panose="020B0604020202020204" pitchFamily="34" charset="0"/>
                <a:cs typeface="Arial" panose="020B0604020202020204" pitchFamily="34" charset="0"/>
              </a:rPr>
              <a:t>Sinfield</a:t>
            </a:r>
            <a:r>
              <a:rPr lang="en-US" sz="1200" dirty="0">
                <a:latin typeface="Arial" panose="020B0604020202020204" pitchFamily="34" charset="0"/>
                <a:cs typeface="Arial" panose="020B0604020202020204" pitchFamily="34" charset="0"/>
              </a:rPr>
              <a:t>, S. (2016) </a:t>
            </a:r>
            <a:r>
              <a:rPr lang="en-US" sz="1200" i="1" dirty="0">
                <a:latin typeface="Arial" panose="020B0604020202020204" pitchFamily="34" charset="0"/>
                <a:cs typeface="Arial" panose="020B0604020202020204" pitchFamily="34" charset="0"/>
              </a:rPr>
              <a:t>Essential study skills: The Complete Guide to success at University. </a:t>
            </a:r>
            <a:r>
              <a:rPr lang="en-US" sz="1200" dirty="0">
                <a:latin typeface="Arial" panose="020B0604020202020204" pitchFamily="34" charset="0"/>
                <a:cs typeface="Arial" panose="020B0604020202020204" pitchFamily="34" charset="0"/>
              </a:rPr>
              <a:t>4th </a:t>
            </a:r>
            <a:r>
              <a:rPr lang="en-US" sz="1200" dirty="0" err="1">
                <a:latin typeface="Arial" panose="020B0604020202020204" pitchFamily="34" charset="0"/>
                <a:cs typeface="Arial" panose="020B0604020202020204" pitchFamily="34" charset="0"/>
              </a:rPr>
              <a:t>edn</a:t>
            </a:r>
            <a:r>
              <a:rPr lang="en-US" sz="1200" i="1" dirty="0">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rPr>
              <a:t>London: SAGE Publications Ltd.</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Cottrell, S. (2017) </a:t>
            </a:r>
            <a:r>
              <a:rPr lang="en-US" sz="1200" i="1" dirty="0">
                <a:latin typeface="Arial" panose="020B0604020202020204" pitchFamily="34" charset="0"/>
                <a:cs typeface="Arial" panose="020B0604020202020204" pitchFamily="34" charset="0"/>
              </a:rPr>
              <a:t>Critical thinking skills.</a:t>
            </a:r>
            <a:r>
              <a:rPr lang="en-US" sz="1200" dirty="0">
                <a:latin typeface="Arial" panose="020B0604020202020204" pitchFamily="34" charset="0"/>
                <a:cs typeface="Arial" panose="020B0604020202020204" pitchFamily="34" charset="0"/>
              </a:rPr>
              <a:t> 3</a:t>
            </a:r>
            <a:r>
              <a:rPr lang="en-US" sz="1200" baseline="30000" dirty="0">
                <a:latin typeface="Arial" panose="020B0604020202020204" pitchFamily="34" charset="0"/>
                <a:cs typeface="Arial" panose="020B0604020202020204" pitchFamily="34" charset="0"/>
              </a:rPr>
              <a:t>rd</a:t>
            </a:r>
            <a:r>
              <a:rPr lang="en-US" sz="1200" dirty="0">
                <a:latin typeface="Arial" panose="020B0604020202020204" pitchFamily="34" charset="0"/>
                <a:cs typeface="Arial" panose="020B0604020202020204" pitchFamily="34" charset="0"/>
              </a:rPr>
              <a:t> </a:t>
            </a:r>
            <a:r>
              <a:rPr lang="en-US" sz="1200" dirty="0" err="1">
                <a:latin typeface="Arial" panose="020B0604020202020204" pitchFamily="34" charset="0"/>
                <a:cs typeface="Arial" panose="020B0604020202020204" pitchFamily="34" charset="0"/>
              </a:rPr>
              <a:t>edn</a:t>
            </a:r>
            <a:r>
              <a:rPr lang="en-US" sz="1200" dirty="0">
                <a:latin typeface="Arial" panose="020B0604020202020204" pitchFamily="34" charset="0"/>
                <a:cs typeface="Arial" panose="020B0604020202020204" pitchFamily="34" charset="0"/>
              </a:rPr>
              <a:t>. London: Palgrave Macmillan.</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Cottrell, S. (2013) </a:t>
            </a:r>
            <a:r>
              <a:rPr lang="en-US" sz="1200" i="1" dirty="0">
                <a:latin typeface="Arial" panose="020B0604020202020204" pitchFamily="34" charset="0"/>
                <a:cs typeface="Arial" panose="020B0604020202020204" pitchFamily="34" charset="0"/>
              </a:rPr>
              <a:t>The study skills handbook</a:t>
            </a:r>
            <a:r>
              <a:rPr lang="en-US" sz="1200" dirty="0">
                <a:latin typeface="Arial" panose="020B0604020202020204" pitchFamily="34" charset="0"/>
                <a:cs typeface="Arial" panose="020B0604020202020204" pitchFamily="34" charset="0"/>
              </a:rPr>
              <a:t>. 4</a:t>
            </a:r>
            <a:r>
              <a:rPr lang="en-US" sz="1200" baseline="30000" dirty="0">
                <a:latin typeface="Arial" panose="020B0604020202020204" pitchFamily="34" charset="0"/>
                <a:cs typeface="Arial" panose="020B0604020202020204" pitchFamily="34" charset="0"/>
              </a:rPr>
              <a:t>th</a:t>
            </a:r>
            <a:r>
              <a:rPr lang="en-US" sz="1200" dirty="0">
                <a:latin typeface="Arial" panose="020B0604020202020204" pitchFamily="34" charset="0"/>
                <a:cs typeface="Arial" panose="020B0604020202020204" pitchFamily="34" charset="0"/>
              </a:rPr>
              <a:t> </a:t>
            </a:r>
            <a:r>
              <a:rPr lang="en-US" sz="1200" dirty="0" err="1">
                <a:latin typeface="Arial" panose="020B0604020202020204" pitchFamily="34" charset="0"/>
                <a:cs typeface="Arial" panose="020B0604020202020204" pitchFamily="34" charset="0"/>
              </a:rPr>
              <a:t>edn</a:t>
            </a:r>
            <a:r>
              <a:rPr lang="en-US" sz="1200" dirty="0">
                <a:latin typeface="Arial" panose="020B0604020202020204" pitchFamily="34" charset="0"/>
                <a:cs typeface="Arial" panose="020B0604020202020204" pitchFamily="34" charset="0"/>
              </a:rPr>
              <a:t>. Hampshire: Palgrave Macmillan.</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Eales-Reynolds, L. </a:t>
            </a:r>
            <a:r>
              <a:rPr lang="en-US" sz="1200" i="1" dirty="0">
                <a:latin typeface="Arial" panose="020B0604020202020204" pitchFamily="34" charset="0"/>
                <a:cs typeface="Arial" panose="020B0604020202020204" pitchFamily="34" charset="0"/>
              </a:rPr>
              <a:t>et al</a:t>
            </a:r>
            <a:r>
              <a:rPr lang="en-US" sz="1200" dirty="0">
                <a:latin typeface="Arial" panose="020B0604020202020204" pitchFamily="34" charset="0"/>
                <a:cs typeface="Arial" panose="020B0604020202020204" pitchFamily="34" charset="0"/>
              </a:rPr>
              <a:t> (2013) </a:t>
            </a:r>
            <a:r>
              <a:rPr lang="en-US" sz="1200" i="1" dirty="0">
                <a:latin typeface="Arial" panose="020B0604020202020204" pitchFamily="34" charset="0"/>
                <a:cs typeface="Arial" panose="020B0604020202020204" pitchFamily="34" charset="0"/>
              </a:rPr>
              <a:t>Critical thinking skills for education students. </a:t>
            </a:r>
            <a:r>
              <a:rPr lang="en-US" sz="1200" dirty="0">
                <a:latin typeface="Arial" panose="020B0604020202020204" pitchFamily="34" charset="0"/>
                <a:cs typeface="Arial" panose="020B0604020202020204" pitchFamily="34" charset="0"/>
              </a:rPr>
              <a:t>2nd </a:t>
            </a:r>
            <a:r>
              <a:rPr lang="en-US" sz="1200" dirty="0" err="1">
                <a:latin typeface="Arial" panose="020B0604020202020204" pitchFamily="34" charset="0"/>
                <a:cs typeface="Arial" panose="020B0604020202020204" pitchFamily="34" charset="0"/>
              </a:rPr>
              <a:t>edn</a:t>
            </a:r>
            <a:r>
              <a:rPr lang="en-US" sz="1200" dirty="0">
                <a:latin typeface="Arial" panose="020B0604020202020204" pitchFamily="34" charset="0"/>
                <a:cs typeface="Arial" panose="020B0604020202020204" pitchFamily="34" charset="0"/>
              </a:rPr>
              <a:t>. London: learning matters Ltd.</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Godfrey, J. (2013) </a:t>
            </a:r>
            <a:r>
              <a:rPr lang="en-US" sz="1200" i="1" dirty="0">
                <a:latin typeface="Arial" panose="020B0604020202020204" pitchFamily="34" charset="0"/>
                <a:cs typeface="Arial" panose="020B0604020202020204" pitchFamily="34" charset="0"/>
              </a:rPr>
              <a:t>How to use your reading in your essays. </a:t>
            </a:r>
            <a:r>
              <a:rPr lang="en-US" sz="1200" dirty="0">
                <a:latin typeface="Arial" panose="020B0604020202020204" pitchFamily="34" charset="0"/>
                <a:cs typeface="Arial" panose="020B0604020202020204" pitchFamily="34" charset="0"/>
              </a:rPr>
              <a:t>2</a:t>
            </a:r>
            <a:r>
              <a:rPr lang="en-US" sz="1200" baseline="30000" dirty="0">
                <a:latin typeface="Arial" panose="020B0604020202020204" pitchFamily="34" charset="0"/>
                <a:cs typeface="Arial" panose="020B0604020202020204" pitchFamily="34" charset="0"/>
              </a:rPr>
              <a:t>nd</a:t>
            </a:r>
            <a:r>
              <a:rPr lang="en-US" sz="1200" dirty="0">
                <a:latin typeface="Arial" panose="020B0604020202020204" pitchFamily="34" charset="0"/>
                <a:cs typeface="Arial" panose="020B0604020202020204" pitchFamily="34" charset="0"/>
              </a:rPr>
              <a:t> </a:t>
            </a:r>
            <a:r>
              <a:rPr lang="en-US" sz="1200" dirty="0" err="1">
                <a:latin typeface="Arial" panose="020B0604020202020204" pitchFamily="34" charset="0"/>
                <a:cs typeface="Arial" panose="020B0604020202020204" pitchFamily="34" charset="0"/>
              </a:rPr>
              <a:t>edn</a:t>
            </a:r>
            <a:r>
              <a:rPr lang="en-US" sz="1200" dirty="0">
                <a:latin typeface="Arial" panose="020B0604020202020204" pitchFamily="34" charset="0"/>
                <a:cs typeface="Arial" panose="020B0604020202020204" pitchFamily="34" charset="0"/>
              </a:rPr>
              <a:t>. London: Palgrave Macmillan. </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Hopkins, D. and Reid, T. (2018) </a:t>
            </a:r>
            <a:r>
              <a:rPr lang="en-US" sz="1200" i="1" dirty="0">
                <a:latin typeface="Arial" panose="020B0604020202020204" pitchFamily="34" charset="0"/>
                <a:cs typeface="Arial" panose="020B0604020202020204" pitchFamily="34" charset="0"/>
              </a:rPr>
              <a:t>The academic skills handbook.</a:t>
            </a:r>
            <a:r>
              <a:rPr lang="en-US" sz="1200" dirty="0">
                <a:latin typeface="Arial" panose="020B0604020202020204" pitchFamily="34" charset="0"/>
                <a:cs typeface="Arial" panose="020B0604020202020204" pitchFamily="34" charset="0"/>
              </a:rPr>
              <a:t> London: SAGE publications Ltd. </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Newcastle University (2022) </a:t>
            </a:r>
            <a:r>
              <a:rPr lang="en-US" sz="1200" i="1" dirty="0">
                <a:latin typeface="Arial" panose="020B0604020202020204" pitchFamily="34" charset="0"/>
                <a:cs typeface="Arial" panose="020B0604020202020204" pitchFamily="34" charset="0"/>
              </a:rPr>
              <a:t>note taking strategies. </a:t>
            </a:r>
            <a:r>
              <a:rPr lang="en-US" sz="1200" dirty="0">
                <a:latin typeface="Arial" panose="020B0604020202020204" pitchFamily="34" charset="0"/>
                <a:cs typeface="Arial" panose="020B0604020202020204" pitchFamily="34" charset="0"/>
              </a:rPr>
              <a:t>Available at: </a:t>
            </a:r>
            <a:r>
              <a:rPr lang="en-US" sz="1200" dirty="0">
                <a:latin typeface="Arial" panose="020B0604020202020204" pitchFamily="34" charset="0"/>
                <a:cs typeface="Arial" panose="020B0604020202020204" pitchFamily="34" charset="0"/>
                <a:hlinkClick r:id="rId3"/>
              </a:rPr>
              <a:t>https://www.ncl.ac.uk/academic-skills-kit/study-skills/reading-and-note-taking/note-taking-strategies/</a:t>
            </a:r>
            <a:r>
              <a:rPr lang="en-US" sz="1200" dirty="0">
                <a:latin typeface="Arial" panose="020B0604020202020204" pitchFamily="34" charset="0"/>
                <a:cs typeface="Arial" panose="020B0604020202020204" pitchFamily="34" charset="0"/>
              </a:rPr>
              <a:t> (accessed on 21 October 2022). </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Price, G. and Maier, P (2007) </a:t>
            </a:r>
            <a:r>
              <a:rPr lang="en-US" sz="1200" i="1" dirty="0" err="1">
                <a:latin typeface="Arial" panose="020B0604020202020204" pitchFamily="34" charset="0"/>
                <a:cs typeface="Arial" panose="020B0604020202020204" pitchFamily="34" charset="0"/>
              </a:rPr>
              <a:t>Efective</a:t>
            </a:r>
            <a:r>
              <a:rPr lang="en-US" sz="1200" i="1" dirty="0">
                <a:latin typeface="Arial" panose="020B0604020202020204" pitchFamily="34" charset="0"/>
                <a:cs typeface="Arial" panose="020B0604020202020204" pitchFamily="34" charset="0"/>
              </a:rPr>
              <a:t> study skills: unlock your potential. </a:t>
            </a:r>
            <a:r>
              <a:rPr lang="en-US" sz="1200" dirty="0">
                <a:latin typeface="Arial" panose="020B0604020202020204" pitchFamily="34" charset="0"/>
                <a:cs typeface="Arial" panose="020B0604020202020204" pitchFamily="34" charset="0"/>
              </a:rPr>
              <a:t>England: Pearson education Ltd.</a:t>
            </a:r>
          </a:p>
          <a:p>
            <a:endParaRPr lang="en-US" sz="1200" dirty="0">
              <a:latin typeface="Arial" panose="020B0604020202020204" pitchFamily="34" charset="0"/>
              <a:cs typeface="Arial" panose="020B0604020202020204" pitchFamily="34" charset="0"/>
            </a:endParaRPr>
          </a:p>
          <a:p>
            <a:r>
              <a:rPr lang="en-US" sz="1200" dirty="0" err="1">
                <a:latin typeface="Arial" panose="020B0604020202020204" pitchFamily="34" charset="0"/>
                <a:cs typeface="Arial" panose="020B0604020202020204" pitchFamily="34" charset="0"/>
              </a:rPr>
              <a:t>Smale</a:t>
            </a:r>
            <a:r>
              <a:rPr lang="en-US" sz="1200" dirty="0">
                <a:latin typeface="Arial" panose="020B0604020202020204" pitchFamily="34" charset="0"/>
                <a:cs typeface="Arial" panose="020B0604020202020204" pitchFamily="34" charset="0"/>
              </a:rPr>
              <a:t>, B. and Fowlie, J. (2015) </a:t>
            </a:r>
            <a:r>
              <a:rPr lang="en-US" sz="1200" i="1" dirty="0">
                <a:latin typeface="Arial" panose="020B0604020202020204" pitchFamily="34" charset="0"/>
                <a:cs typeface="Arial" panose="020B0604020202020204" pitchFamily="34" charset="0"/>
              </a:rPr>
              <a:t>How to succeed at University: An essential guide to academic skills, personal development and employability. </a:t>
            </a:r>
            <a:r>
              <a:rPr lang="en-US" sz="1200" dirty="0">
                <a:latin typeface="Arial" panose="020B0604020202020204" pitchFamily="34" charset="0"/>
                <a:cs typeface="Arial" panose="020B0604020202020204" pitchFamily="34" charset="0"/>
              </a:rPr>
              <a:t>(2nd </a:t>
            </a:r>
            <a:r>
              <a:rPr lang="en-US" sz="1200" dirty="0" err="1">
                <a:latin typeface="Arial" panose="020B0604020202020204" pitchFamily="34" charset="0"/>
                <a:cs typeface="Arial" panose="020B0604020202020204" pitchFamily="34" charset="0"/>
              </a:rPr>
              <a:t>edn</a:t>
            </a:r>
            <a:r>
              <a:rPr lang="en-US" sz="1200" dirty="0">
                <a:latin typeface="Arial" panose="020B0604020202020204" pitchFamily="34" charset="0"/>
                <a:cs typeface="Arial" panose="020B0604020202020204" pitchFamily="34" charset="0"/>
              </a:rPr>
              <a:t>). London: SAGE publications Ltd.</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The university of Edinburgh (2021) </a:t>
            </a:r>
            <a:r>
              <a:rPr lang="en-US" sz="1200" i="1" dirty="0">
                <a:latin typeface="Arial" panose="020B0604020202020204" pitchFamily="34" charset="0"/>
                <a:cs typeface="Arial" panose="020B0604020202020204" pitchFamily="34" charset="0"/>
              </a:rPr>
              <a:t>Critical Thinking</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4"/>
              </a:rPr>
              <a:t>https://www.ed.ac.uk/institute-academic-development/study-hub/learning-resources/critical</a:t>
            </a:r>
            <a:r>
              <a:rPr lang="en-US" sz="1200" dirty="0">
                <a:latin typeface="Arial" panose="020B0604020202020204" pitchFamily="34" charset="0"/>
                <a:cs typeface="Arial" panose="020B0604020202020204" pitchFamily="34" charset="0"/>
              </a:rPr>
              <a:t> (accessed on 18 October 2022). </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UWTSD Harvard Reference Guide </a:t>
            </a:r>
          </a:p>
          <a:p>
            <a:endParaRPr lang="en-US"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74311725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3919</TotalTime>
  <Words>1429</Words>
  <Application>Microsoft Macintosh PowerPoint</Application>
  <PresentationFormat>Widescreen</PresentationFormat>
  <Paragraphs>61</Paragraphs>
  <Slides>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NexusSans</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Danielle Wheatland (2218320)</dc:creator>
  <cp:lastModifiedBy>Danielle Wheatland (2218320)</cp:lastModifiedBy>
  <cp:revision>1</cp:revision>
  <dcterms:created xsi:type="dcterms:W3CDTF">2022-10-09T19:03:01Z</dcterms:created>
  <dcterms:modified xsi:type="dcterms:W3CDTF">2022-10-28T09:30:54Z</dcterms:modified>
</cp:coreProperties>
</file>