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9" d="100"/>
          <a:sy n="69" d="100"/>
        </p:scale>
        <p:origin x="-540"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10A509-4E12-42CB-893F-6A0ABC0A22B4}" type="datetimeFigureOut">
              <a:rPr lang="en-US" smtClean="0"/>
              <a:t>11/10/2010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356864-F20B-4933-8C3D-474C30FE8876}"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8356864-F20B-4933-8C3D-474C30FE8876}"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ED095CC-8DE1-4A6D-B7E9-9263FC697A79}"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8356864-F20B-4933-8C3D-474C30FE8876}" type="slidenum">
              <a:rPr lang="en-GB" smtClean="0"/>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2932FDA-D4C6-4CBE-8EF0-F7281680C6F3}" type="datetimeFigureOut">
              <a:rPr lang="en-US" smtClean="0"/>
              <a:t>11/10/2010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2932FDA-D4C6-4CBE-8EF0-F7281680C6F3}" type="datetimeFigureOut">
              <a:rPr lang="en-US" smtClean="0"/>
              <a:t>11/10/2010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932FDA-D4C6-4CBE-8EF0-F7281680C6F3}" type="datetimeFigureOut">
              <a:rPr lang="en-US" smtClean="0"/>
              <a:t>11/10/2010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2932FDA-D4C6-4CBE-8EF0-F7281680C6F3}" type="datetimeFigureOut">
              <a:rPr lang="en-US" smtClean="0"/>
              <a:t>11/10/2010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2932FDA-D4C6-4CBE-8EF0-F7281680C6F3}" type="datetimeFigureOut">
              <a:rPr lang="en-US" smtClean="0"/>
              <a:t>11/10/2010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2932FDA-D4C6-4CBE-8EF0-F7281680C6F3}" type="datetimeFigureOut">
              <a:rPr lang="en-US" smtClean="0"/>
              <a:t>11/10/2010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932FDA-D4C6-4CBE-8EF0-F7281680C6F3}" type="datetimeFigureOut">
              <a:rPr lang="en-US" smtClean="0"/>
              <a:t>11/10/2010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932FDA-D4C6-4CBE-8EF0-F7281680C6F3}" type="datetimeFigureOut">
              <a:rPr lang="en-US" smtClean="0"/>
              <a:t>11/10/2010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932FDA-D4C6-4CBE-8EF0-F7281680C6F3}" type="datetimeFigureOut">
              <a:rPr lang="en-US" smtClean="0"/>
              <a:t>11/10/2010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2932FDA-D4C6-4CBE-8EF0-F7281680C6F3}" type="datetimeFigureOut">
              <a:rPr lang="en-US" smtClean="0"/>
              <a:t>11/10/2010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2932FDA-D4C6-4CBE-8EF0-F7281680C6F3}" type="datetimeFigureOut">
              <a:rPr lang="en-US" smtClean="0"/>
              <a:t>11/10/2010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A6106F-97BB-4EE5-AD3B-7B6D19BFD9E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932FDA-D4C6-4CBE-8EF0-F7281680C6F3}" type="datetimeFigureOut">
              <a:rPr lang="en-US" smtClean="0"/>
              <a:t>11/10/2010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A6106F-97BB-4EE5-AD3B-7B6D19BFD9E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josephnoone.wordpress.com/leading-change/were-not-the-iceberg-we-happen-to-be-sitting-o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strategies-for-managing-change.com/surviving-change.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strategies-for-managing-change.com/john-kotter.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j9XbVQZa8Lc&amp;feature=related"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gpI_gKee8Ls&amp;feature=related"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www.youtube.com/watch?v=Ks1-6FCZGmY&amp;feature=related" TargetMode="External"/><Relationship Id="rId4" Type="http://schemas.openxmlformats.org/officeDocument/2006/relationships/hyperlink" Target="http://www.youtube.com/watch?v=w3IbKbDhfKw&amp;feature=relat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www.youtube.com/watch?v=R8CtOjgWegg&amp;NR=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youtube.com/watch?v=kOYzl83icX8&amp;feature=related" TargetMode="External"/><Relationship Id="rId5" Type="http://schemas.openxmlformats.org/officeDocument/2006/relationships/hyperlink" Target="http://en.wikipedia.org/wiki/Who_Moved_My_Cheese?" TargetMode="External"/><Relationship Id="rId4" Type="http://schemas.openxmlformats.org/officeDocument/2006/relationships/hyperlink" Target="http://www.whomovedmycheese.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7_GH-q5WYiA&amp;feature=fvw"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kotterinternational.com/KotterPrinciples/OurIceberg.aspx" TargetMode="External"/><Relationship Id="rId5" Type="http://schemas.openxmlformats.org/officeDocument/2006/relationships/hyperlink" Target="http://www.youtube.com/watch?v=Gh2xc6vXQgk&amp;feature=related" TargetMode="External"/><Relationship Id="rId4" Type="http://schemas.openxmlformats.org/officeDocument/2006/relationships/hyperlink" Target="http://www.youtube.com/watch?v=Vnq1klw-m2k&amp;feature=related"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Spencer’s Cheese &amp;</a:t>
            </a:r>
            <a:br>
              <a:rPr lang="en-GB" dirty="0" smtClean="0"/>
            </a:br>
            <a:r>
              <a:rPr lang="en-GB" dirty="0" err="1" smtClean="0"/>
              <a:t>Kotter’s</a:t>
            </a:r>
            <a:r>
              <a:rPr lang="en-GB" dirty="0" smtClean="0"/>
              <a:t> </a:t>
            </a:r>
            <a:r>
              <a:rPr lang="en-GB" dirty="0" err="1" smtClean="0"/>
              <a:t>Iceburg</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fontScale="90000"/>
          </a:bodyPr>
          <a:lstStyle/>
          <a:p>
            <a:r>
              <a:rPr lang="en-GB" u="sng" dirty="0" smtClean="0"/>
              <a:t>Leading your people through change</a:t>
            </a:r>
            <a:endParaRPr lang="en-GB" u="sng" dirty="0"/>
          </a:p>
        </p:txBody>
      </p:sp>
      <p:sp>
        <p:nvSpPr>
          <p:cNvPr id="3" name="Content Placeholder 2"/>
          <p:cNvSpPr>
            <a:spLocks noGrp="1"/>
          </p:cNvSpPr>
          <p:nvPr>
            <p:ph idx="1"/>
          </p:nvPr>
        </p:nvSpPr>
        <p:spPr>
          <a:xfrm>
            <a:off x="0" y="1071546"/>
            <a:ext cx="9144000" cy="5429288"/>
          </a:xfrm>
        </p:spPr>
        <p:txBody>
          <a:bodyPr>
            <a:normAutofit fontScale="62500" lnSpcReduction="20000"/>
          </a:bodyPr>
          <a:lstStyle/>
          <a:p>
            <a:r>
              <a:rPr lang="en-GB" dirty="0" smtClean="0"/>
              <a:t>Surprisingly the insights of </a:t>
            </a:r>
            <a:r>
              <a:rPr lang="en-GB" dirty="0" err="1" smtClean="0"/>
              <a:t>Kubler</a:t>
            </a:r>
            <a:r>
              <a:rPr lang="en-GB" dirty="0" smtClean="0"/>
              <a:t>-Ross as simply expressed in the change roller coaster model are all too frequently overlooked, and this is reflected in the failure rate with change initiatives.</a:t>
            </a:r>
          </a:p>
          <a:p>
            <a:r>
              <a:rPr lang="en-GB" b="1" dirty="0" smtClean="0"/>
              <a:t>A major underlying cause of the 70% failure rate of all major change initiatives, is the failure to take full account of the impact of change on those people who are most impacted by it</a:t>
            </a:r>
            <a:r>
              <a:rPr lang="en-GB" dirty="0" smtClean="0"/>
              <a:t>.</a:t>
            </a:r>
          </a:p>
          <a:p>
            <a:r>
              <a:rPr lang="en-GB" dirty="0" smtClean="0"/>
              <a:t>There are two levels of impact. First there are the new ways of working, the cultural shifts, and the new processes, procedures and structures. Secondly, there are the emotional and psychological adjustments that people go through as they adjust to these new ways.</a:t>
            </a:r>
          </a:p>
          <a:p>
            <a:r>
              <a:rPr lang="en-GB" dirty="0" smtClean="0"/>
              <a:t>Daniel </a:t>
            </a:r>
            <a:r>
              <a:rPr lang="en-GB" dirty="0" err="1" smtClean="0"/>
              <a:t>Goleman</a:t>
            </a:r>
            <a:r>
              <a:rPr lang="en-GB" dirty="0" smtClean="0"/>
              <a:t> and others have stressed the importance of the leader's ability to articulate a message that resonates with their followers' emotional reality and their sense of purpose, and thus motivate them to move in a specific direction.</a:t>
            </a:r>
          </a:p>
          <a:p>
            <a:r>
              <a:rPr lang="en-GB" dirty="0" smtClean="0"/>
              <a:t>John Kotter says that the single biggest challenge facing leadership in a change process is just getting people to change their behaviour - and that happens:</a:t>
            </a:r>
          </a:p>
          <a:p>
            <a:r>
              <a:rPr lang="en-GB" i="1" dirty="0" smtClean="0"/>
              <a:t>"When they are motivated to do so, and that happens when you speak to their feelings."</a:t>
            </a:r>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Change as a journey &amp; 3Cs to successful change</a:t>
            </a:r>
            <a:endParaRPr lang="en-GB" u="sng" dirty="0"/>
          </a:p>
        </p:txBody>
      </p:sp>
      <p:sp>
        <p:nvSpPr>
          <p:cNvPr id="3" name="Content Placeholder 2"/>
          <p:cNvSpPr>
            <a:spLocks noGrp="1"/>
          </p:cNvSpPr>
          <p:nvPr>
            <p:ph idx="1"/>
          </p:nvPr>
        </p:nvSpPr>
        <p:spPr/>
        <p:txBody>
          <a:bodyPr>
            <a:normAutofit fontScale="62500" lnSpcReduction="20000"/>
          </a:bodyPr>
          <a:lstStyle/>
          <a:p>
            <a:r>
              <a:rPr lang="en-GB" dirty="0" smtClean="0"/>
              <a:t>A key part of the freeze model is the idea that </a:t>
            </a:r>
            <a:r>
              <a:rPr lang="en-GB" b="1" dirty="0" smtClean="0"/>
              <a:t>change, even at the psychological level, is a journey rather than a simple step</a:t>
            </a:r>
            <a:r>
              <a:rPr lang="en-GB" dirty="0" smtClean="0"/>
              <a:t>. This journey may not be that simple and the person may need to go through several stages of misunderstanding before they get to the other side.</a:t>
            </a:r>
          </a:p>
          <a:p>
            <a:r>
              <a:rPr lang="en-GB" dirty="0" smtClean="0"/>
              <a:t>It is painfully clear that managing the transition requires time and </a:t>
            </a:r>
            <a:r>
              <a:rPr lang="en-GB" b="1" dirty="0" smtClean="0"/>
              <a:t>sensitive </a:t>
            </a:r>
            <a:r>
              <a:rPr lang="en-GB" b="1" dirty="0" err="1" smtClean="0"/>
              <a:t>skillful</a:t>
            </a:r>
            <a:r>
              <a:rPr lang="en-GB" b="1" dirty="0" smtClean="0"/>
              <a:t> leadership </a:t>
            </a:r>
            <a:r>
              <a:rPr lang="en-GB" dirty="0" smtClean="0"/>
              <a:t>- exercised within people-focused change management processes.</a:t>
            </a:r>
          </a:p>
          <a:p>
            <a:r>
              <a:rPr lang="en-GB" dirty="0" smtClean="0"/>
              <a:t>The work of William Bridges [and others] focuses specifically on the transitions and the </a:t>
            </a:r>
            <a:r>
              <a:rPr lang="en-GB" b="1" dirty="0" smtClean="0"/>
              <a:t>psychological changes that lie behind significant organisational change</a:t>
            </a:r>
            <a:r>
              <a:rPr lang="en-GB" dirty="0" smtClean="0"/>
              <a:t>.</a:t>
            </a:r>
          </a:p>
          <a:p>
            <a:r>
              <a:rPr lang="en-GB" dirty="0" smtClean="0"/>
              <a:t>Bridges maintains that situational changes are </a:t>
            </a:r>
            <a:r>
              <a:rPr lang="en-GB" b="1" dirty="0" smtClean="0"/>
              <a:t>not as difficult for companies to make as the psychological transitions of the people impacted by the change.</a:t>
            </a:r>
          </a:p>
          <a:p>
            <a:r>
              <a:rPr lang="en-GB" b="1" dirty="0" smtClean="0"/>
              <a:t>3 Cs: Compassion, consideration and communication are essential ingredients of any successful change management programme.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John </a:t>
            </a:r>
            <a:r>
              <a:rPr lang="en-GB" u="sng" dirty="0" err="1" smtClean="0"/>
              <a:t>Kotter's</a:t>
            </a:r>
            <a:r>
              <a:rPr lang="en-GB" u="sng" dirty="0" smtClean="0"/>
              <a:t> guiding principles for leading change</a:t>
            </a:r>
            <a:endParaRPr lang="en-GB" u="sng" dirty="0"/>
          </a:p>
        </p:txBody>
      </p:sp>
      <p:sp>
        <p:nvSpPr>
          <p:cNvPr id="3" name="Content Placeholder 2"/>
          <p:cNvSpPr>
            <a:spLocks noGrp="1"/>
          </p:cNvSpPr>
          <p:nvPr>
            <p:ph idx="1"/>
          </p:nvPr>
        </p:nvSpPr>
        <p:spPr/>
        <p:txBody>
          <a:bodyPr>
            <a:normAutofit lnSpcReduction="10000"/>
          </a:bodyPr>
          <a:lstStyle/>
          <a:p>
            <a:r>
              <a:rPr lang="en-GB" dirty="0" smtClean="0"/>
              <a:t>John </a:t>
            </a:r>
            <a:r>
              <a:rPr lang="en-GB" dirty="0" err="1" smtClean="0"/>
              <a:t>Kotter's</a:t>
            </a:r>
            <a:r>
              <a:rPr lang="en-GB" dirty="0" smtClean="0"/>
              <a:t> highly regarded books 'Leading Change' (1995) and the follow-up </a:t>
            </a:r>
            <a:r>
              <a:rPr lang="en-GB" b="1" dirty="0" smtClean="0"/>
              <a:t>'The Heart Of Change' </a:t>
            </a:r>
            <a:r>
              <a:rPr lang="en-GB" dirty="0" smtClean="0"/>
              <a:t>(2002) describe a popular and helpful model for understanding and managing change.</a:t>
            </a:r>
          </a:p>
          <a:p>
            <a:r>
              <a:rPr lang="en-GB" dirty="0" smtClean="0"/>
              <a:t>Each stage acknowledges a key principle identified by Kotter relating to</a:t>
            </a:r>
            <a:r>
              <a:rPr lang="en-GB" b="1" dirty="0" smtClean="0"/>
              <a:t> people's response and approach to change</a:t>
            </a:r>
            <a:r>
              <a:rPr lang="en-GB" dirty="0" smtClean="0"/>
              <a:t>, and in which people </a:t>
            </a:r>
            <a:r>
              <a:rPr lang="en-GB" b="1" dirty="0" smtClean="0"/>
              <a:t>see, feel and then change</a:t>
            </a:r>
            <a:r>
              <a:rPr lang="en-GB" dirty="0" smtClean="0"/>
              <a:t>.</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12"/>
            <a:ext cx="8229600" cy="1143000"/>
          </a:xfrm>
        </p:spPr>
        <p:txBody>
          <a:bodyPr>
            <a:normAutofit fontScale="90000"/>
          </a:bodyPr>
          <a:lstStyle/>
          <a:p>
            <a:r>
              <a:rPr lang="en-GB" u="sng" dirty="0" err="1"/>
              <a:t>Kotter’s</a:t>
            </a:r>
            <a:r>
              <a:rPr lang="en-GB" u="sng" dirty="0"/>
              <a:t> 8 stage change management model</a:t>
            </a:r>
            <a:br>
              <a:rPr lang="en-GB" u="sng" dirty="0"/>
            </a:br>
            <a:endParaRPr lang="en-GB" u="sng" dirty="0"/>
          </a:p>
        </p:txBody>
      </p:sp>
      <p:sp>
        <p:nvSpPr>
          <p:cNvPr id="3" name="Content Placeholder 2"/>
          <p:cNvSpPr>
            <a:spLocks noGrp="1"/>
          </p:cNvSpPr>
          <p:nvPr>
            <p:ph idx="1"/>
          </p:nvPr>
        </p:nvSpPr>
        <p:spPr>
          <a:xfrm>
            <a:off x="457200" y="1428736"/>
            <a:ext cx="8686800" cy="4525963"/>
          </a:xfrm>
        </p:spPr>
        <p:txBody>
          <a:bodyPr>
            <a:noAutofit/>
          </a:bodyPr>
          <a:lstStyle/>
          <a:p>
            <a:pPr>
              <a:buNone/>
            </a:pPr>
            <a:r>
              <a:rPr lang="en-GB" sz="2400" dirty="0"/>
              <a:t>John Kotter sets out 8 steps for managing change which managers and change leaders should follow if a change initiative is to succeed:</a:t>
            </a:r>
          </a:p>
          <a:p>
            <a:pPr marL="514350" indent="-514350">
              <a:buAutoNum type="arabicParenR"/>
            </a:pPr>
            <a:r>
              <a:rPr lang="en-GB" sz="2400" dirty="0" smtClean="0"/>
              <a:t>establish </a:t>
            </a:r>
            <a:r>
              <a:rPr lang="en-GB" sz="2400" dirty="0"/>
              <a:t>a sense of </a:t>
            </a:r>
            <a:r>
              <a:rPr lang="en-GB" sz="2400" dirty="0" smtClean="0"/>
              <a:t>urgency</a:t>
            </a:r>
          </a:p>
          <a:p>
            <a:pPr marL="514350" indent="-514350">
              <a:buAutoNum type="arabicParenR"/>
            </a:pPr>
            <a:r>
              <a:rPr lang="en-GB" sz="2400" dirty="0" smtClean="0"/>
              <a:t>create </a:t>
            </a:r>
            <a:r>
              <a:rPr lang="en-GB" sz="2400" dirty="0"/>
              <a:t>a guiding </a:t>
            </a:r>
            <a:r>
              <a:rPr lang="en-GB" sz="2400" dirty="0" smtClean="0"/>
              <a:t>coalition</a:t>
            </a:r>
          </a:p>
          <a:p>
            <a:pPr marL="514350" indent="-514350">
              <a:buAutoNum type="arabicParenR"/>
            </a:pPr>
            <a:r>
              <a:rPr lang="en-GB" sz="2400" dirty="0" smtClean="0"/>
              <a:t>develop </a:t>
            </a:r>
            <a:r>
              <a:rPr lang="en-GB" sz="2400" dirty="0"/>
              <a:t>a vision and </a:t>
            </a:r>
            <a:r>
              <a:rPr lang="en-GB" sz="2400" dirty="0" smtClean="0"/>
              <a:t>strategy</a:t>
            </a:r>
          </a:p>
          <a:p>
            <a:pPr marL="514350" indent="-514350">
              <a:buAutoNum type="arabicParenR"/>
            </a:pPr>
            <a:r>
              <a:rPr lang="en-GB" sz="2400" dirty="0" smtClean="0"/>
              <a:t>communicate </a:t>
            </a:r>
            <a:r>
              <a:rPr lang="en-GB" sz="2400" dirty="0"/>
              <a:t>the change </a:t>
            </a:r>
            <a:r>
              <a:rPr lang="en-GB" sz="2400" dirty="0" smtClean="0"/>
              <a:t>vision</a:t>
            </a:r>
          </a:p>
          <a:p>
            <a:pPr marL="514350" indent="-514350">
              <a:buAutoNum type="arabicParenR"/>
            </a:pPr>
            <a:r>
              <a:rPr lang="en-GB" sz="2400" dirty="0" smtClean="0"/>
              <a:t>empower </a:t>
            </a:r>
            <a:r>
              <a:rPr lang="en-GB" sz="2400" dirty="0"/>
              <a:t>employees for broad-based </a:t>
            </a:r>
            <a:r>
              <a:rPr lang="en-GB" sz="2400" dirty="0" smtClean="0"/>
              <a:t>action</a:t>
            </a:r>
          </a:p>
          <a:p>
            <a:pPr marL="514350" indent="-514350">
              <a:buAutoNum type="arabicParenR"/>
            </a:pPr>
            <a:r>
              <a:rPr lang="en-GB" sz="2400" dirty="0" smtClean="0"/>
              <a:t>generating </a:t>
            </a:r>
            <a:r>
              <a:rPr lang="en-GB" sz="2400" dirty="0"/>
              <a:t>short-term </a:t>
            </a:r>
            <a:r>
              <a:rPr lang="en-GB" sz="2400" dirty="0" smtClean="0"/>
              <a:t>wins</a:t>
            </a:r>
          </a:p>
          <a:p>
            <a:pPr marL="514350" indent="-514350">
              <a:buAutoNum type="arabicParenR"/>
            </a:pPr>
            <a:r>
              <a:rPr lang="en-GB" sz="2400" dirty="0" smtClean="0"/>
              <a:t>consolidate </a:t>
            </a:r>
            <a:r>
              <a:rPr lang="en-GB" sz="2400" dirty="0"/>
              <a:t>gains and produce more </a:t>
            </a:r>
            <a:r>
              <a:rPr lang="en-GB" sz="2400" dirty="0" smtClean="0"/>
              <a:t>change</a:t>
            </a:r>
          </a:p>
          <a:p>
            <a:pPr marL="514350" indent="-514350">
              <a:buAutoNum type="arabicParenR"/>
            </a:pPr>
            <a:r>
              <a:rPr lang="en-GB" sz="2400" dirty="0" smtClean="0"/>
              <a:t>anchor </a:t>
            </a:r>
            <a:r>
              <a:rPr lang="en-GB" sz="2400" dirty="0"/>
              <a:t>new approaches in the culture</a:t>
            </a:r>
          </a:p>
          <a:p>
            <a:pPr>
              <a:buNone/>
            </a:pPr>
            <a:r>
              <a:rPr lang="en-GB" sz="2000" dirty="0" smtClean="0"/>
              <a:t>Overview: </a:t>
            </a:r>
            <a:r>
              <a:rPr lang="en-GB" sz="2000" dirty="0" smtClean="0">
                <a:hlinkClick r:id="rId3"/>
              </a:rPr>
              <a:t>http://josephnoone.wordpress.com/leading-change/were-not-the-iceberg-we-happen-to-be-sitting-on/</a:t>
            </a:r>
            <a:r>
              <a:rPr lang="en-GB" sz="2000" dirty="0" smtClean="0"/>
              <a:t> </a:t>
            </a:r>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0050"/>
            <a:ext cx="8229600" cy="1143000"/>
          </a:xfrm>
        </p:spPr>
        <p:txBody>
          <a:bodyPr>
            <a:normAutofit fontScale="90000"/>
          </a:bodyPr>
          <a:lstStyle/>
          <a:p>
            <a:r>
              <a:rPr lang="en-GB" u="sng" dirty="0" smtClean="0"/>
              <a:t>John Kotter - Making Change Real - The Heart of Change</a:t>
            </a:r>
            <a:br>
              <a:rPr lang="en-GB" u="sng" dirty="0" smtClean="0"/>
            </a:br>
            <a:endParaRPr lang="en-GB" u="sng" dirty="0"/>
          </a:p>
        </p:txBody>
      </p:sp>
      <p:sp>
        <p:nvSpPr>
          <p:cNvPr id="3" name="Content Placeholder 2"/>
          <p:cNvSpPr>
            <a:spLocks noGrp="1"/>
          </p:cNvSpPr>
          <p:nvPr>
            <p:ph idx="1"/>
          </p:nvPr>
        </p:nvSpPr>
        <p:spPr/>
        <p:txBody>
          <a:bodyPr>
            <a:normAutofit fontScale="55000" lnSpcReduction="20000"/>
          </a:bodyPr>
          <a:lstStyle/>
          <a:p>
            <a:r>
              <a:rPr lang="en-GB" dirty="0" smtClean="0"/>
              <a:t>Many thought leaders in the world of change management and change leadership are now speaking vociferously about the importance of the emotional dimension of </a:t>
            </a:r>
            <a:r>
              <a:rPr lang="en-GB" dirty="0" err="1" smtClean="0"/>
              <a:t>leadership.Daniel</a:t>
            </a:r>
            <a:r>
              <a:rPr lang="en-GB" dirty="0" smtClean="0"/>
              <a:t> </a:t>
            </a:r>
            <a:r>
              <a:rPr lang="en-GB" dirty="0" err="1" smtClean="0"/>
              <a:t>Goleman</a:t>
            </a:r>
            <a:r>
              <a:rPr lang="en-GB" dirty="0" smtClean="0"/>
              <a:t> and others have stressed the importance of the leader's ability to articulate a message that resonates with their followers' emotional reality and their sense of purpose, and thus motivate them to move in a specific direction.</a:t>
            </a:r>
          </a:p>
          <a:p>
            <a:r>
              <a:rPr lang="en-GB" dirty="0" smtClean="0"/>
              <a:t>In "Making Change Real - The Heart of Change: Real-Life Stories of How People Change Their Organizations" John Kotter, with the help of co-author Dan Cohen, a partner at Deloitte Consulting, illustrates how his famous eight-step approach to change management has worked in over 100 organizations.</a:t>
            </a:r>
          </a:p>
          <a:p>
            <a:r>
              <a:rPr lang="en-GB" dirty="0" smtClean="0"/>
              <a:t>John Kotter says that the single biggest challenge facing leadership in a change process is just getting people to change their behaviour: "All through our lives we have been taught to over-rely on what you might call the memo approach - the 19 logical reasons to change - and we've under-relied on what Dan Cohen and I found is much more effective, which is presenting something that is emotionally compelling. People change their behaviour when they are motivated to do so, and that happens when you speak to their feelings."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lstStyle/>
          <a:p>
            <a:r>
              <a:rPr lang="en-GB" u="sng" dirty="0" smtClean="0"/>
              <a:t>3 Key Points</a:t>
            </a:r>
            <a:endParaRPr lang="en-GB" u="sng" dirty="0"/>
          </a:p>
        </p:txBody>
      </p:sp>
      <p:sp>
        <p:nvSpPr>
          <p:cNvPr id="3" name="Content Placeholder 2"/>
          <p:cNvSpPr>
            <a:spLocks noGrp="1"/>
          </p:cNvSpPr>
          <p:nvPr>
            <p:ph idx="1"/>
          </p:nvPr>
        </p:nvSpPr>
        <p:spPr>
          <a:xfrm>
            <a:off x="0" y="1071546"/>
            <a:ext cx="9144000" cy="5286412"/>
          </a:xfrm>
        </p:spPr>
        <p:txBody>
          <a:bodyPr>
            <a:normAutofit fontScale="40000" lnSpcReduction="20000"/>
          </a:bodyPr>
          <a:lstStyle/>
          <a:p>
            <a:r>
              <a:rPr lang="en-GB" dirty="0" smtClean="0"/>
              <a:t>3 key points emerge from their review of companies who have followed John </a:t>
            </a:r>
            <a:r>
              <a:rPr lang="en-GB" dirty="0" err="1" smtClean="0"/>
              <a:t>Kotter's</a:t>
            </a:r>
            <a:r>
              <a:rPr lang="en-GB" dirty="0" smtClean="0"/>
              <a:t> eight-step approach to change management and succeeded with their change initiatives.</a:t>
            </a:r>
          </a:p>
          <a:p>
            <a:r>
              <a:rPr lang="en-GB" b="1" dirty="0" smtClean="0"/>
              <a:t>(1) Great change leaders are great at telling visual stories with high emotional impact</a:t>
            </a:r>
            <a:endParaRPr lang="en-GB" dirty="0" smtClean="0"/>
          </a:p>
          <a:p>
            <a:r>
              <a:rPr lang="en-GB" dirty="0" smtClean="0"/>
              <a:t>Martin Luther King did not stand up in front of the Lincoln Memorial and say "I have a great strategy" and illustrate it with 10 good reasons why it was a good strategy. He said those immortal words: "I have a dream," and then he proceeded to show the people what his dream was - he illustrated his picture of the future and did so in a way that had high emotional impact.</a:t>
            </a:r>
          </a:p>
          <a:p>
            <a:r>
              <a:rPr lang="en-GB" b="1" dirty="0" smtClean="0"/>
              <a:t>(2) The leader's example is a powerful method of communicating feeling and facilitating change</a:t>
            </a:r>
            <a:endParaRPr lang="en-GB" dirty="0" smtClean="0"/>
          </a:p>
          <a:p>
            <a:r>
              <a:rPr lang="en-GB" dirty="0" smtClean="0"/>
              <a:t>To paraphrase one of the sayings of Jesus: "Why do you look at the speck of dust that is in the other guy's eye, but not notice the log that is in your own eye?"</a:t>
            </a:r>
          </a:p>
          <a:p>
            <a:r>
              <a:rPr lang="en-GB" dirty="0" smtClean="0"/>
              <a:t>According to John Kotter this is a big issue. He feels that as people climb further up the corporate ladder they become increasingly out of touch with the impact of their own performance until they cannot see that they have become a part of the problem.</a:t>
            </a:r>
          </a:p>
          <a:p>
            <a:r>
              <a:rPr lang="en-GB" dirty="0" smtClean="0"/>
              <a:t>As he says:</a:t>
            </a:r>
          </a:p>
          <a:p>
            <a:r>
              <a:rPr lang="en-GB" i="1" dirty="0" smtClean="0"/>
              <a:t>"I suspect a lot of people just haven't been taught, always start with yourself. It is a great rule of thumb for so many things. </a:t>
            </a:r>
            <a:r>
              <a:rPr lang="en-GB" i="1" dirty="0" smtClean="0">
                <a:hlinkClick r:id="rId3"/>
              </a:rPr>
              <a:t>Start with yourself first!"</a:t>
            </a:r>
            <a:r>
              <a:rPr lang="en-GB" dirty="0" smtClean="0"/>
              <a:t/>
            </a:r>
            <a:br>
              <a:rPr lang="en-GB" dirty="0" smtClean="0"/>
            </a:br>
            <a:r>
              <a:rPr lang="en-GB" dirty="0" smtClean="0"/>
              <a:t/>
            </a:r>
            <a:br>
              <a:rPr lang="en-GB" dirty="0" smtClean="0"/>
            </a:br>
            <a:endParaRPr lang="en-GB" dirty="0" smtClean="0"/>
          </a:p>
          <a:p>
            <a:r>
              <a:rPr lang="en-GB" b="1" dirty="0" smtClean="0"/>
              <a:t>(3) Organizations need heroes at every level</a:t>
            </a:r>
            <a:endParaRPr lang="en-GB" dirty="0" smtClean="0"/>
          </a:p>
          <a:p>
            <a:r>
              <a:rPr lang="en-GB" dirty="0" smtClean="0"/>
              <a:t>As one of David Bowie's greatest singles puts it: "...I will be king and you, you will be queen...we can be heroes, just for one day". John Kotter believes that buried very deep within everyone is the desire to be a hero [even if for only one day]: "...today's organizations need heroes at every level. To truly succeed in a turbulent world, more than half the workforce needs to step up to the plate in some arena and provide change leadership.“</a:t>
            </a:r>
          </a:p>
          <a:p>
            <a:r>
              <a:rPr lang="en-GB" dirty="0" smtClean="0"/>
              <a:t>In echo of Bowie's lyric he suggests that this might only mean being a hero for one day, but he stresses that the cumulative effect of many such small actions is a significant factor in enabling organisations to change.</a:t>
            </a:r>
          </a:p>
          <a:p>
            <a:r>
              <a:rPr lang="en-GB" dirty="0" smtClean="0"/>
              <a:t>When asked, in a recent interview, about the importance of leadership in successfully unleashing "the heart of change", John Kotter said:</a:t>
            </a:r>
          </a:p>
          <a:p>
            <a:r>
              <a:rPr lang="en-GB" i="1" dirty="0" smtClean="0"/>
              <a:t>"Crucial. Only leadership can blast through corporate inertia and motivate people to change in a meaningful way".</a:t>
            </a:r>
            <a:endParaRPr lang="en-GB" dirty="0" smtClean="0"/>
          </a:p>
          <a:p>
            <a:endParaRPr lang="en-GB" dirty="0" smtClean="0"/>
          </a:p>
          <a:p>
            <a:endParaRPr lang="en-GB" dirty="0"/>
          </a:p>
        </p:txBody>
      </p:sp>
      <p:sp>
        <p:nvSpPr>
          <p:cNvPr id="4" name="TextBox 3"/>
          <p:cNvSpPr txBox="1"/>
          <p:nvPr/>
        </p:nvSpPr>
        <p:spPr>
          <a:xfrm>
            <a:off x="285720" y="6286520"/>
            <a:ext cx="6500858" cy="246221"/>
          </a:xfrm>
          <a:prstGeom prst="rect">
            <a:avLst/>
          </a:prstGeom>
          <a:noFill/>
        </p:spPr>
        <p:txBody>
          <a:bodyPr wrap="square" rtlCol="0">
            <a:spAutoFit/>
          </a:bodyPr>
          <a:lstStyle/>
          <a:p>
            <a:r>
              <a:rPr lang="en-GB" sz="1000" dirty="0" smtClean="0">
                <a:hlinkClick r:id="rId4"/>
              </a:rPr>
              <a:t>http://www.strategies-for-managing-change.com/john-kotter.html</a:t>
            </a:r>
            <a:endParaRPr lang="en-GB"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8678"/>
            <a:ext cx="8229600" cy="1143000"/>
          </a:xfrm>
        </p:spPr>
        <p:txBody>
          <a:bodyPr>
            <a:normAutofit fontScale="90000"/>
          </a:bodyPr>
          <a:lstStyle/>
          <a:p>
            <a:r>
              <a:rPr lang="en-GB" u="sng" dirty="0"/>
              <a:t>Professor John Kotter </a:t>
            </a:r>
            <a:r>
              <a:rPr lang="en-GB" u="sng" dirty="0" smtClean="0"/>
              <a:t>–</a:t>
            </a:r>
            <a:br>
              <a:rPr lang="en-GB" u="sng" dirty="0" smtClean="0"/>
            </a:br>
            <a:r>
              <a:rPr lang="en-GB" u="sng" dirty="0" smtClean="0"/>
              <a:t> </a:t>
            </a:r>
            <a:r>
              <a:rPr lang="en-GB" b="1" dirty="0"/>
              <a:t>John Kotter Feelings Lead Change</a:t>
            </a:r>
            <a:br>
              <a:rPr lang="en-GB" b="1" dirty="0"/>
            </a:br>
            <a:r>
              <a:rPr lang="en-GB" u="sng" dirty="0"/>
              <a:t/>
            </a:r>
            <a:br>
              <a:rPr lang="en-GB" u="sng" dirty="0"/>
            </a:br>
            <a:endParaRPr lang="en-GB" u="sng" dirty="0"/>
          </a:p>
        </p:txBody>
      </p:sp>
      <p:sp>
        <p:nvSpPr>
          <p:cNvPr id="3" name="Content Placeholder 2"/>
          <p:cNvSpPr>
            <a:spLocks noGrp="1"/>
          </p:cNvSpPr>
          <p:nvPr>
            <p:ph idx="1"/>
          </p:nvPr>
        </p:nvSpPr>
        <p:spPr/>
        <p:txBody>
          <a:bodyPr/>
          <a:lstStyle/>
          <a:p>
            <a:r>
              <a:rPr lang="en-GB" dirty="0" smtClean="0">
                <a:hlinkClick r:id="rId3"/>
              </a:rPr>
              <a:t>http://www.youtube.com/watch?v=j9XbVQZa8Lc&amp;feature=related</a:t>
            </a:r>
            <a:endParaRPr lang="en-GB" dirty="0"/>
          </a:p>
        </p:txBody>
      </p:sp>
      <p:pic>
        <p:nvPicPr>
          <p:cNvPr id="20482" name="Picture 2"/>
          <p:cNvPicPr>
            <a:picLocks noChangeAspect="1" noChangeArrowheads="1"/>
          </p:cNvPicPr>
          <p:nvPr/>
        </p:nvPicPr>
        <p:blipFill>
          <a:blip r:embed="rId4"/>
          <a:srcRect/>
          <a:stretch>
            <a:fillRect/>
          </a:stretch>
        </p:blipFill>
        <p:spPr bwMode="auto">
          <a:xfrm>
            <a:off x="2571736" y="2962293"/>
            <a:ext cx="4000500" cy="303847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Components of Successful Change</a:t>
            </a:r>
            <a:endParaRPr lang="en-GB" u="sng" dirty="0"/>
          </a:p>
        </p:txBody>
      </p:sp>
      <p:sp>
        <p:nvSpPr>
          <p:cNvPr id="3" name="Content Placeholder 2"/>
          <p:cNvSpPr>
            <a:spLocks noGrp="1"/>
          </p:cNvSpPr>
          <p:nvPr>
            <p:ph idx="1"/>
          </p:nvPr>
        </p:nvSpPr>
        <p:spPr/>
        <p:txBody>
          <a:bodyPr>
            <a:normAutofit fontScale="85000" lnSpcReduction="10000"/>
          </a:bodyPr>
          <a:lstStyle/>
          <a:p>
            <a:pPr>
              <a:buNone/>
            </a:pPr>
            <a:r>
              <a:rPr lang="en-GB" dirty="0"/>
              <a:t>This can be achieved in following ways:</a:t>
            </a:r>
          </a:p>
          <a:p>
            <a:r>
              <a:rPr lang="en-GB" dirty="0"/>
              <a:t>Putting in place an effective </a:t>
            </a:r>
            <a:r>
              <a:rPr lang="en-GB" b="1" dirty="0"/>
              <a:t>Communication strategy </a:t>
            </a:r>
            <a:r>
              <a:rPr lang="en-GB" dirty="0"/>
              <a:t>which would bridge any gap in the understanding of change benefits and its implementation strategy.</a:t>
            </a:r>
          </a:p>
          <a:p>
            <a:r>
              <a:rPr lang="en-GB" dirty="0"/>
              <a:t>Devise an effective </a:t>
            </a:r>
            <a:r>
              <a:rPr lang="en-GB" b="1" dirty="0"/>
              <a:t>skill upgrading </a:t>
            </a:r>
            <a:r>
              <a:rPr lang="en-GB" dirty="0"/>
              <a:t>scheme for the organization. Overall these measures can counter resistance from the employees of companies and align them to overall strategic direction of the organization.</a:t>
            </a:r>
          </a:p>
          <a:p>
            <a:r>
              <a:rPr lang="en-GB" b="1" dirty="0"/>
              <a:t>Personal </a:t>
            </a:r>
            <a:r>
              <a:rPr lang="en-GB" b="1" dirty="0" smtClean="0"/>
              <a:t>counselling </a:t>
            </a:r>
            <a:r>
              <a:rPr lang="en-GB" dirty="0"/>
              <a:t>of staff members (if required) to alleviate any change related fears.</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Succeeding in a Changing </a:t>
            </a:r>
            <a:r>
              <a:rPr lang="en-GB" u="sng" dirty="0" smtClean="0"/>
              <a:t>World</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hlinkClick r:id="rId3"/>
              </a:rPr>
              <a:t>http://www.youtube.com/watch?v=gpI_gKee8Ls&amp;feature=related</a:t>
            </a:r>
            <a:endParaRPr lang="en-GB" dirty="0"/>
          </a:p>
          <a:p>
            <a:endParaRPr lang="en-GB" b="1" dirty="0" smtClean="0"/>
          </a:p>
          <a:p>
            <a:r>
              <a:rPr lang="en-GB" b="1" dirty="0" err="1" smtClean="0"/>
              <a:t>Carly</a:t>
            </a:r>
            <a:r>
              <a:rPr lang="en-GB" b="1" dirty="0" smtClean="0"/>
              <a:t> </a:t>
            </a:r>
            <a:r>
              <a:rPr lang="en-GB" b="1" dirty="0" err="1"/>
              <a:t>Fiorina</a:t>
            </a:r>
            <a:r>
              <a:rPr lang="en-GB" b="1" dirty="0"/>
              <a:t>: The Dynamics of Change and </a:t>
            </a:r>
            <a:r>
              <a:rPr lang="en-GB" b="1" dirty="0" smtClean="0"/>
              <a:t>Fear</a:t>
            </a:r>
          </a:p>
          <a:p>
            <a:pPr>
              <a:buNone/>
            </a:pPr>
            <a:r>
              <a:rPr lang="en-GB" dirty="0" smtClean="0">
                <a:hlinkClick r:id="rId4"/>
              </a:rPr>
              <a:t>http://www.youtube.com/watch?v=w3IbKbDhfKw&amp;feature=related</a:t>
            </a:r>
            <a:r>
              <a:rPr lang="en-GB" dirty="0" smtClean="0"/>
              <a:t> </a:t>
            </a:r>
          </a:p>
          <a:p>
            <a:endParaRPr lang="en-GB" dirty="0" smtClean="0"/>
          </a:p>
          <a:p>
            <a:r>
              <a:rPr lang="en-GB" b="1" dirty="0" smtClean="0"/>
              <a:t>Fear is like a stop sign: </a:t>
            </a:r>
            <a:r>
              <a:rPr lang="en-GB" dirty="0" smtClean="0">
                <a:hlinkClick r:id="rId5"/>
              </a:rPr>
              <a:t>http://www.youtube.com/watch?v=Ks1-6FCZGmY&amp;feature=related</a:t>
            </a:r>
            <a:r>
              <a:rPr lang="en-GB" dirty="0" smtClean="0"/>
              <a:t> where there’s a WILL there’s a way.</a:t>
            </a:r>
          </a:p>
          <a:p>
            <a:pPr>
              <a:buNone/>
            </a:pPr>
            <a:endParaRPr lang="en-GB" dirty="0" smtClean="0"/>
          </a:p>
          <a:p>
            <a:pPr>
              <a:buNone/>
            </a:pPr>
            <a:r>
              <a:rPr lang="en-GB" b="1" dirty="0" smtClean="0"/>
              <a:t>Keys to successful change: </a:t>
            </a:r>
          </a:p>
          <a:p>
            <a:r>
              <a:rPr lang="en-GB" dirty="0" smtClean="0"/>
              <a:t>Courage and Compassion</a:t>
            </a:r>
          </a:p>
          <a:p>
            <a:r>
              <a:rPr lang="en-GB" dirty="0" smtClean="0"/>
              <a:t>Inspiration/Power</a:t>
            </a:r>
          </a:p>
          <a:p>
            <a:pPr>
              <a:buNone/>
            </a:pPr>
            <a:r>
              <a:rPr lang="en-GB" dirty="0" smtClean="0"/>
              <a:t> </a:t>
            </a:r>
            <a:endParaRPr lang="en-GB"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lstStyle/>
          <a:p>
            <a:r>
              <a:rPr lang="en-GB" u="sng" dirty="0" smtClean="0"/>
              <a:t>Who Moved My Cheese</a:t>
            </a:r>
          </a:p>
        </p:txBody>
      </p:sp>
      <p:pic>
        <p:nvPicPr>
          <p:cNvPr id="1026" name="Picture 2"/>
          <p:cNvPicPr>
            <a:picLocks noGrp="1" noChangeAspect="1" noChangeArrowheads="1"/>
          </p:cNvPicPr>
          <p:nvPr>
            <p:ph idx="1"/>
          </p:nvPr>
        </p:nvPicPr>
        <p:blipFill>
          <a:blip r:embed="rId3"/>
          <a:srcRect/>
          <a:stretch>
            <a:fillRect/>
          </a:stretch>
        </p:blipFill>
        <p:spPr bwMode="auto">
          <a:xfrm>
            <a:off x="2428860" y="3786190"/>
            <a:ext cx="3857625" cy="2990850"/>
          </a:xfrm>
          <a:prstGeom prst="rect">
            <a:avLst/>
          </a:prstGeom>
          <a:noFill/>
          <a:ln w="9525">
            <a:noFill/>
            <a:miter lim="800000"/>
            <a:headEnd/>
            <a:tailEnd/>
          </a:ln>
          <a:effectLst/>
        </p:spPr>
      </p:pic>
      <p:sp>
        <p:nvSpPr>
          <p:cNvPr id="7" name="TextBox 6"/>
          <p:cNvSpPr txBox="1"/>
          <p:nvPr/>
        </p:nvSpPr>
        <p:spPr>
          <a:xfrm>
            <a:off x="0" y="714356"/>
            <a:ext cx="8929718" cy="3416320"/>
          </a:xfrm>
          <a:prstGeom prst="rect">
            <a:avLst/>
          </a:prstGeom>
          <a:noFill/>
        </p:spPr>
        <p:txBody>
          <a:bodyPr wrap="square" rtlCol="0">
            <a:spAutoFit/>
          </a:bodyPr>
          <a:lstStyle/>
          <a:p>
            <a:endParaRPr lang="en-GB" b="1" dirty="0"/>
          </a:p>
          <a:p>
            <a:r>
              <a:rPr lang="en-GB" b="1" dirty="0" smtClean="0"/>
              <a:t>Website: </a:t>
            </a:r>
            <a:r>
              <a:rPr lang="en-GB" dirty="0" smtClean="0">
                <a:hlinkClick r:id="rId4"/>
              </a:rPr>
              <a:t>http://www.whomovedmycheese.com/</a:t>
            </a:r>
            <a:endParaRPr lang="en-GB" dirty="0" smtClean="0"/>
          </a:p>
          <a:p>
            <a:endParaRPr lang="en-GB" dirty="0"/>
          </a:p>
          <a:p>
            <a:r>
              <a:rPr lang="en-GB" b="1" i="1" dirty="0"/>
              <a:t>Who Moved My Cheese? An Amazing Way to Deal with Change in Your Work and in Your Life</a:t>
            </a:r>
            <a:r>
              <a:rPr lang="en-GB" dirty="0"/>
              <a:t>, published in 1998, is a motivational book by Spencer Johnson written in the style of a parable </a:t>
            </a:r>
            <a:r>
              <a:rPr lang="en-GB" dirty="0" err="1"/>
              <a:t>orbusiness</a:t>
            </a:r>
            <a:r>
              <a:rPr lang="en-GB" dirty="0"/>
              <a:t> fable. It describes change in one's work and life, and four typical reactions to said change by two mice and two "</a:t>
            </a:r>
            <a:r>
              <a:rPr lang="en-GB" dirty="0" err="1"/>
              <a:t>littlepeople</a:t>
            </a:r>
            <a:r>
              <a:rPr lang="en-GB" dirty="0"/>
              <a:t>", during their hunt for cheese. A </a:t>
            </a:r>
            <a:r>
              <a:rPr lang="en-GB" i="1" dirty="0"/>
              <a:t>New York Times</a:t>
            </a:r>
            <a:r>
              <a:rPr lang="en-GB" dirty="0"/>
              <a:t> </a:t>
            </a:r>
            <a:r>
              <a:rPr lang="en-GB" dirty="0" smtClean="0"/>
              <a:t>business bestseller</a:t>
            </a:r>
            <a:r>
              <a:rPr lang="en-GB" dirty="0"/>
              <a:t> since </a:t>
            </a:r>
            <a:r>
              <a:rPr lang="en-GB" dirty="0" smtClean="0"/>
              <a:t>release. For an overview, review and more information: </a:t>
            </a:r>
            <a:r>
              <a:rPr lang="en-GB" dirty="0" smtClean="0">
                <a:hlinkClick r:id="rId5"/>
              </a:rPr>
              <a:t>http://en.wikipedia.org/wiki/Who_Moved_My_Cheese%3F</a:t>
            </a:r>
            <a:endParaRPr lang="en-GB" dirty="0" smtClean="0"/>
          </a:p>
          <a:p>
            <a:r>
              <a:rPr lang="en-GB" b="1" dirty="0" smtClean="0"/>
              <a:t>Video Overview:  </a:t>
            </a:r>
            <a:r>
              <a:rPr lang="en-GB" dirty="0" smtClean="0">
                <a:hlinkClick r:id="rId6"/>
              </a:rPr>
              <a:t>http://www.youtube.com/watch?v=kOYzl83icX8&amp;feature=related</a:t>
            </a:r>
            <a:endParaRPr lang="en-GB" b="1" dirty="0"/>
          </a:p>
          <a:p>
            <a:r>
              <a:rPr lang="en-GB" b="1" dirty="0" smtClean="0"/>
              <a:t>Adaptation: </a:t>
            </a:r>
            <a:r>
              <a:rPr lang="en-GB" dirty="0" smtClean="0">
                <a:hlinkClick r:id="rId7"/>
              </a:rPr>
              <a:t>http://www.youtube.com/watch?v=R8CtOjgWegg&amp;NR=1</a:t>
            </a:r>
            <a:r>
              <a:rPr lang="en-GB" dirty="0" smtClean="0"/>
              <a:t> </a:t>
            </a:r>
            <a:endParaRPr lang="en-GB" b="1"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Book review: Our </a:t>
            </a:r>
            <a:r>
              <a:rPr lang="en-GB" u="sng" dirty="0"/>
              <a:t>Iceberg is </a:t>
            </a:r>
            <a:r>
              <a:rPr lang="en-GB" u="sng" dirty="0" smtClean="0"/>
              <a:t>Melting</a:t>
            </a:r>
            <a:endParaRPr lang="en-GB" u="sng" dirty="0"/>
          </a:p>
        </p:txBody>
      </p:sp>
      <p:sp>
        <p:nvSpPr>
          <p:cNvPr id="3" name="Content Placeholder 2"/>
          <p:cNvSpPr>
            <a:spLocks noGrp="1"/>
          </p:cNvSpPr>
          <p:nvPr>
            <p:ph idx="1"/>
          </p:nvPr>
        </p:nvSpPr>
        <p:spPr>
          <a:xfrm>
            <a:off x="457200" y="1600200"/>
            <a:ext cx="8472518" cy="4525963"/>
          </a:xfrm>
        </p:spPr>
        <p:txBody>
          <a:bodyPr>
            <a:normAutofit fontScale="70000" lnSpcReduction="20000"/>
          </a:bodyPr>
          <a:lstStyle/>
          <a:p>
            <a:pPr>
              <a:buNone/>
            </a:pPr>
            <a:r>
              <a:rPr lang="en-GB" dirty="0" smtClean="0"/>
              <a:t>John </a:t>
            </a:r>
            <a:r>
              <a:rPr lang="en-GB" dirty="0" err="1"/>
              <a:t>Kotter's</a:t>
            </a:r>
            <a:r>
              <a:rPr lang="en-GB" dirty="0"/>
              <a:t> </a:t>
            </a:r>
            <a:r>
              <a:rPr lang="en-GB" dirty="0" smtClean="0"/>
              <a:t>best-selling author on Change management:</a:t>
            </a:r>
          </a:p>
          <a:p>
            <a:pPr>
              <a:buNone/>
            </a:pPr>
            <a:endParaRPr lang="en-GB" dirty="0" smtClean="0"/>
          </a:p>
          <a:p>
            <a:r>
              <a:rPr lang="en-GB" b="1" dirty="0" smtClean="0"/>
              <a:t>Introduction: </a:t>
            </a:r>
            <a:r>
              <a:rPr lang="en-GB" dirty="0" smtClean="0">
                <a:hlinkClick r:id="rId3"/>
              </a:rPr>
              <a:t>http://www.youtube.com/watch?v=7_GH-q5WYiA&amp;feature=fvw</a:t>
            </a:r>
            <a:endParaRPr lang="en-GB" dirty="0"/>
          </a:p>
          <a:p>
            <a:pPr>
              <a:buNone/>
            </a:pPr>
            <a:endParaRPr lang="en-GB" dirty="0" smtClean="0"/>
          </a:p>
          <a:p>
            <a:r>
              <a:rPr lang="en-GB" b="1" dirty="0" smtClean="0"/>
              <a:t>Overview: </a:t>
            </a:r>
            <a:r>
              <a:rPr lang="en-GB" dirty="0" smtClean="0">
                <a:hlinkClick r:id="rId4"/>
              </a:rPr>
              <a:t>http://www.youtube.com/watch?v=Vnq1klw-m2k&amp;feature=related</a:t>
            </a:r>
            <a:endParaRPr lang="en-GB" dirty="0" smtClean="0"/>
          </a:p>
          <a:p>
            <a:pPr>
              <a:buNone/>
            </a:pPr>
            <a:endParaRPr lang="en-GB" b="1" dirty="0" smtClean="0"/>
          </a:p>
          <a:p>
            <a:r>
              <a:rPr lang="en-GB" b="1" dirty="0" smtClean="0"/>
              <a:t>John </a:t>
            </a:r>
            <a:r>
              <a:rPr lang="en-GB" b="1" dirty="0"/>
              <a:t>P. Kotter, Our Iceberg Is </a:t>
            </a:r>
            <a:r>
              <a:rPr lang="en-GB" b="1" dirty="0" smtClean="0"/>
              <a:t>Melting: </a:t>
            </a:r>
            <a:r>
              <a:rPr lang="en-GB" dirty="0" smtClean="0">
                <a:hlinkClick r:id="rId5"/>
              </a:rPr>
              <a:t>http://www.youtube.com/watch?v=Gh2xc6vXQgk&amp;feature=related</a:t>
            </a:r>
            <a:endParaRPr lang="en-GB" dirty="0" smtClean="0"/>
          </a:p>
          <a:p>
            <a:endParaRPr lang="en-GB" b="1" dirty="0" smtClean="0"/>
          </a:p>
          <a:p>
            <a:r>
              <a:rPr lang="en-GB" b="1" dirty="0" smtClean="0"/>
              <a:t>Website: </a:t>
            </a:r>
            <a:r>
              <a:rPr lang="en-GB" dirty="0" smtClean="0">
                <a:hlinkClick r:id="rId6"/>
              </a:rPr>
              <a:t>http://kotterinternational.com/KotterPrinciples/OurIceberg.aspx</a:t>
            </a:r>
            <a:endParaRPr lang="en-GB"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Private Study: Activity</a:t>
            </a:r>
            <a:endParaRPr lang="en-GB" u="sng" dirty="0"/>
          </a:p>
        </p:txBody>
      </p:sp>
      <p:sp>
        <p:nvSpPr>
          <p:cNvPr id="3" name="Content Placeholder 2"/>
          <p:cNvSpPr>
            <a:spLocks noGrp="1"/>
          </p:cNvSpPr>
          <p:nvPr>
            <p:ph idx="1"/>
          </p:nvPr>
        </p:nvSpPr>
        <p:spPr/>
        <p:txBody>
          <a:bodyPr/>
          <a:lstStyle/>
          <a:p>
            <a:r>
              <a:rPr lang="en-GB" dirty="0" smtClean="0"/>
              <a:t>Group 1: Who Moved my Cheese: Read and review the book (</a:t>
            </a:r>
            <a:r>
              <a:rPr lang="en-GB" dirty="0" err="1" smtClean="0"/>
              <a:t>e.g</a:t>
            </a:r>
            <a:r>
              <a:rPr lang="en-GB" dirty="0" smtClean="0"/>
              <a:t> one chapter each), present book review in 3 weeks. </a:t>
            </a:r>
          </a:p>
          <a:p>
            <a:r>
              <a:rPr lang="en-GB" dirty="0" smtClean="0"/>
              <a:t>Group 2: </a:t>
            </a:r>
            <a:r>
              <a:rPr lang="en-GB" dirty="0" smtClean="0"/>
              <a:t>Our </a:t>
            </a:r>
            <a:r>
              <a:rPr lang="en-GB" dirty="0" err="1" smtClean="0"/>
              <a:t>Iceburg</a:t>
            </a:r>
            <a:r>
              <a:rPr lang="en-GB" dirty="0" smtClean="0"/>
              <a:t> is melting: Read and review the book (</a:t>
            </a:r>
            <a:r>
              <a:rPr lang="en-GB" dirty="0" err="1" smtClean="0"/>
              <a:t>e.g</a:t>
            </a:r>
            <a:r>
              <a:rPr lang="en-GB" dirty="0" smtClean="0"/>
              <a:t> one chapter each), present book review in 3 weeks. </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1088</Words>
  <Application>Microsoft Office PowerPoint</Application>
  <PresentationFormat>On-screen Show (4:3)</PresentationFormat>
  <Paragraphs>99</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Spencer’s Cheese &amp; Kotter’s Iceburg</vt:lpstr>
      <vt:lpstr>Leading your people through change</vt:lpstr>
      <vt:lpstr>Change as a journey &amp; 3Cs to successful change</vt:lpstr>
      <vt:lpstr>John Kotter's guiding principles for leading change</vt:lpstr>
      <vt:lpstr>Kotter’s 8 stage change management model </vt:lpstr>
      <vt:lpstr>John Kotter - Making Change Real - The Heart of Change </vt:lpstr>
      <vt:lpstr>3 Key Points</vt:lpstr>
      <vt:lpstr>Professor John Kotter –  John Kotter Feelings Lead Change  </vt:lpstr>
      <vt:lpstr>Components of Successful Change</vt:lpstr>
      <vt:lpstr>Succeeding in a Changing World</vt:lpstr>
      <vt:lpstr>Who Moved My Cheese</vt:lpstr>
      <vt:lpstr>Book review: Our Iceberg is Melting</vt:lpstr>
      <vt:lpstr>Private Study: 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Spencer’s Cheese &amp; Kotter’s Iceburg</dc:title>
  <dc:creator>Projector</dc:creator>
  <cp:lastModifiedBy>Projector</cp:lastModifiedBy>
  <cp:revision>2</cp:revision>
  <dcterms:created xsi:type="dcterms:W3CDTF">2010-11-10T10:55:37Z</dcterms:created>
  <dcterms:modified xsi:type="dcterms:W3CDTF">2010-11-10T11:01:11Z</dcterms:modified>
</cp:coreProperties>
</file>