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9" r:id="rId4"/>
    <p:sldId id="258" r:id="rId5"/>
  </p:sldIdLst>
  <p:sldSz cx="12192000" cy="6858000"/>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91" d="100"/>
          <a:sy n="91" d="100"/>
        </p:scale>
        <p:origin x="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0BD5B82-25A1-4917-82A7-E9B865DAE08C}" type="slidenum">
              <a:rPr lang="en-GB" smtClean="0"/>
              <a:t>‹#›</a:t>
            </a:fld>
            <a:endParaRPr lang="en-GB"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5832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4068203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901099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2858124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3907643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2420286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795215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2175435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585872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3884578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13210658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0BD5B82-25A1-4917-82A7-E9B865DAE08C}" type="slidenum">
              <a:rPr lang="en-GB" smtClean="0"/>
              <a:t>‹#›</a:t>
            </a:fld>
            <a:endParaRPr lang="en-GB"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5655594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39334632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0BD5B82-25A1-4917-82A7-E9B865DAE08C}" type="slidenum">
              <a:rPr lang="en-GB" smtClean="0"/>
              <a:t>‹#›</a:t>
            </a:fld>
            <a:endParaRPr lang="en-GB"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8933095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33509541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18092109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EDCB0C8-3748-4020-B33E-94E6C2927A90}" type="datetimeFigureOut">
              <a:rPr lang="en-GB" smtClean="0"/>
              <a:t>16/05/2018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0BD5B82-25A1-4917-82A7-E9B865DAE08C}" type="slidenum">
              <a:rPr lang="en-GB" smtClean="0"/>
              <a:t>‹#›</a:t>
            </a:fld>
            <a:endParaRPr lang="en-GB" dirty="0"/>
          </a:p>
        </p:txBody>
      </p:sp>
    </p:spTree>
    <p:extLst>
      <p:ext uri="{BB962C8B-B14F-4D97-AF65-F5344CB8AC3E}">
        <p14:creationId xmlns:p14="http://schemas.microsoft.com/office/powerpoint/2010/main" val="872597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8EDCB0C8-3748-4020-B33E-94E6C2927A90}" type="datetimeFigureOut">
              <a:rPr lang="en-GB" smtClean="0"/>
              <a:t>16/05/2018</a:t>
            </a:fld>
            <a:endParaRPr lang="en-GB"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0BD5B82-25A1-4917-82A7-E9B865DAE08C}" type="slidenum">
              <a:rPr lang="en-GB" smtClean="0"/>
              <a:t>‹#›</a:t>
            </a:fld>
            <a:endParaRPr lang="en-GB" dirty="0"/>
          </a:p>
        </p:txBody>
      </p:sp>
    </p:spTree>
    <p:extLst>
      <p:ext uri="{BB962C8B-B14F-4D97-AF65-F5344CB8AC3E}">
        <p14:creationId xmlns:p14="http://schemas.microsoft.com/office/powerpoint/2010/main" val="3615535442"/>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uk/search?q=FAMILIARITY+PSYCHOLOGY&amp;rlz=1C1GCEB_enGB788GB788&amp;source=lnms&amp;tbm=isch&amp;sa=X&amp;ved=0ahUKEwjt8Pn66onbAhVoI8AKHYtBCFwQ_AUICigB&amp;biw=1034&amp;bih=722#imgrc=bdTBuen69VqxzM" TargetMode="External"/><Relationship Id="rId2" Type="http://schemas.openxmlformats.org/officeDocument/2006/relationships/hyperlink" Target="http://www.youbeauty.com/love/familiarity-breeds-attraction/" TargetMode="External"/><Relationship Id="rId1" Type="http://schemas.openxmlformats.org/officeDocument/2006/relationships/slideLayout" Target="../slideLayouts/slideLayout4.xml"/><Relationship Id="rId4" Type="http://schemas.openxmlformats.org/officeDocument/2006/relationships/hyperlink" Target="https://memegenerator.net/instance/68058683/mr-bean-has-the-mere-exposure-effect-kicked-in-yet-or-do-i-need-to-walk-by-agai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AE5881-87E6-48CB-8D91-2534F98EBAC7}"/>
              </a:ext>
            </a:extLst>
          </p:cNvPr>
          <p:cNvSpPr txBox="1"/>
          <p:nvPr/>
        </p:nvSpPr>
        <p:spPr>
          <a:xfrm>
            <a:off x="715617" y="437322"/>
            <a:ext cx="10455966" cy="523220"/>
          </a:xfrm>
          <a:prstGeom prst="rect">
            <a:avLst/>
          </a:prstGeom>
          <a:noFill/>
        </p:spPr>
        <p:txBody>
          <a:bodyPr wrap="square" rtlCol="0">
            <a:spAutoFit/>
          </a:bodyPr>
          <a:lstStyle/>
          <a:p>
            <a:r>
              <a:rPr lang="en-GB" dirty="0"/>
              <a:t>                                               </a:t>
            </a:r>
            <a:r>
              <a:rPr lang="en-GB" dirty="0" smtClean="0"/>
              <a:t> </a:t>
            </a:r>
            <a:r>
              <a:rPr lang="en-GB" sz="2800" dirty="0">
                <a:solidFill>
                  <a:srgbClr val="FFC000"/>
                </a:solidFill>
              </a:rPr>
              <a:t>Can familiarity lead to </a:t>
            </a:r>
            <a:r>
              <a:rPr lang="en-GB" sz="2800" dirty="0" smtClean="0">
                <a:solidFill>
                  <a:srgbClr val="FFC000"/>
                </a:solidFill>
              </a:rPr>
              <a:t>attraction</a:t>
            </a:r>
            <a:r>
              <a:rPr lang="en-GB" sz="2800" dirty="0" smtClean="0">
                <a:solidFill>
                  <a:srgbClr val="CC0000"/>
                </a:solidFill>
              </a:rPr>
              <a:t>?</a:t>
            </a:r>
            <a:endParaRPr lang="en-GB" dirty="0">
              <a:solidFill>
                <a:srgbClr val="CC0000"/>
              </a:solidFill>
            </a:endParaRPr>
          </a:p>
        </p:txBody>
      </p:sp>
      <p:pic>
        <p:nvPicPr>
          <p:cNvPr id="5" name="Picture 4">
            <a:extLst>
              <a:ext uri="{FF2B5EF4-FFF2-40B4-BE49-F238E27FC236}">
                <a16:creationId xmlns:a16="http://schemas.microsoft.com/office/drawing/2014/main" id="{97F8F9CA-CC15-4035-83FF-547079D3CE9D}"/>
              </a:ext>
            </a:extLst>
          </p:cNvPr>
          <p:cNvPicPr>
            <a:picLocks noChangeAspect="1"/>
          </p:cNvPicPr>
          <p:nvPr/>
        </p:nvPicPr>
        <p:blipFill>
          <a:blip r:embed="rId2"/>
          <a:stretch>
            <a:fillRect/>
          </a:stretch>
        </p:blipFill>
        <p:spPr>
          <a:xfrm>
            <a:off x="8547938" y="1118039"/>
            <a:ext cx="3086100" cy="2057400"/>
          </a:xfrm>
          <a:prstGeom prst="rect">
            <a:avLst/>
          </a:prstGeom>
        </p:spPr>
      </p:pic>
      <p:sp>
        <p:nvSpPr>
          <p:cNvPr id="7" name="Rectangle 6">
            <a:extLst>
              <a:ext uri="{FF2B5EF4-FFF2-40B4-BE49-F238E27FC236}">
                <a16:creationId xmlns:a16="http://schemas.microsoft.com/office/drawing/2014/main" id="{3A21CF8F-EF80-46F1-B82E-E94A5020A7B3}"/>
              </a:ext>
            </a:extLst>
          </p:cNvPr>
          <p:cNvSpPr/>
          <p:nvPr/>
        </p:nvSpPr>
        <p:spPr>
          <a:xfrm>
            <a:off x="530086" y="1253124"/>
            <a:ext cx="7394713" cy="5632311"/>
          </a:xfrm>
          <a:prstGeom prst="rect">
            <a:avLst/>
          </a:prstGeom>
        </p:spPr>
        <p:txBody>
          <a:bodyPr wrap="square">
            <a:spAutoFit/>
          </a:bodyPr>
          <a:lstStyle/>
          <a:p>
            <a:pPr marL="285750" indent="-285750">
              <a:buFont typeface="Arial" panose="020B0604020202020204" pitchFamily="34" charset="0"/>
              <a:buChar char="•"/>
            </a:pPr>
            <a:r>
              <a:rPr lang="en-GB" sz="2400" dirty="0">
                <a:solidFill>
                  <a:srgbClr val="FFC000"/>
                </a:solidFill>
              </a:rPr>
              <a:t>Rhodes et al (2001discovered that individual faces are regarded as more likeable when </a:t>
            </a:r>
            <a:r>
              <a:rPr lang="en-GB" sz="2400" dirty="0" smtClean="0">
                <a:solidFill>
                  <a:srgbClr val="FFC000"/>
                </a:solidFill>
              </a:rPr>
              <a:t>repeat </a:t>
            </a:r>
            <a:r>
              <a:rPr lang="en-GB" sz="2400" dirty="0">
                <a:solidFill>
                  <a:srgbClr val="FFC000"/>
                </a:solidFill>
              </a:rPr>
              <a:t>viewing.</a:t>
            </a:r>
          </a:p>
          <a:p>
            <a:pPr marL="285750" indent="-285750">
              <a:buFont typeface="Arial" panose="020B0604020202020204" pitchFamily="34" charset="0"/>
              <a:buChar char="•"/>
            </a:pPr>
            <a:r>
              <a:rPr lang="en-GB" sz="2400" dirty="0">
                <a:solidFill>
                  <a:srgbClr val="FFC000"/>
                </a:solidFill>
              </a:rPr>
              <a:t>Average familiar faces are deemed more </a:t>
            </a:r>
            <a:r>
              <a:rPr lang="en-GB" sz="2400" dirty="0" smtClean="0">
                <a:solidFill>
                  <a:srgbClr val="FFC000"/>
                </a:solidFill>
              </a:rPr>
              <a:t>attractive.) </a:t>
            </a:r>
            <a:r>
              <a:rPr lang="en-GB" sz="2400" dirty="0">
                <a:solidFill>
                  <a:srgbClr val="FFC000"/>
                </a:solidFill>
              </a:rPr>
              <a:t>Rhodes et al 2001)</a:t>
            </a:r>
          </a:p>
          <a:p>
            <a:pPr marL="285750" indent="-285750">
              <a:buFont typeface="Arial" panose="020B0604020202020204" pitchFamily="34" charset="0"/>
              <a:buChar char="•"/>
            </a:pPr>
            <a:r>
              <a:rPr lang="en-GB" sz="2400" dirty="0">
                <a:solidFill>
                  <a:srgbClr val="FFC000"/>
                </a:solidFill>
              </a:rPr>
              <a:t>The familiarity effect is also linked to the mere exposure effect which we will later go in to it was first linked to </a:t>
            </a:r>
            <a:r>
              <a:rPr lang="en-GB" sz="2400" dirty="0">
                <a:solidFill>
                  <a:srgbClr val="FFC000"/>
                </a:solidFill>
              </a:rPr>
              <a:t>zajonc</a:t>
            </a:r>
            <a:r>
              <a:rPr lang="en-GB" sz="2400" dirty="0">
                <a:solidFill>
                  <a:srgbClr val="FFC000"/>
                </a:solidFill>
              </a:rPr>
              <a:t>, 1968).</a:t>
            </a:r>
          </a:p>
          <a:p>
            <a:pPr marL="285750" indent="-285750">
              <a:buFont typeface="Arial" panose="020B0604020202020204" pitchFamily="34" charset="0"/>
              <a:buChar char="•"/>
            </a:pPr>
            <a:r>
              <a:rPr lang="en-GB" sz="2400" dirty="0" smtClean="0">
                <a:solidFill>
                  <a:srgbClr val="FFC000"/>
                </a:solidFill>
              </a:rPr>
              <a:t>Harrison(1968</a:t>
            </a:r>
            <a:r>
              <a:rPr lang="en-GB" sz="2400" dirty="0">
                <a:solidFill>
                  <a:srgbClr val="FFC000"/>
                </a:solidFill>
              </a:rPr>
              <a:t>); Martin(1970) says that the more </a:t>
            </a:r>
            <a:r>
              <a:rPr lang="en-GB" sz="2400" dirty="0" smtClean="0">
                <a:solidFill>
                  <a:srgbClr val="FFC000"/>
                </a:solidFill>
              </a:rPr>
              <a:t>and more </a:t>
            </a:r>
            <a:r>
              <a:rPr lang="en-GB" sz="2400" dirty="0">
                <a:solidFill>
                  <a:srgbClr val="FFC000"/>
                </a:solidFill>
              </a:rPr>
              <a:t>time that we spend with a person the more that it is likely we will like them more.</a:t>
            </a:r>
          </a:p>
          <a:p>
            <a:pPr marL="285750" indent="-285750">
              <a:buFont typeface="Arial" panose="020B0604020202020204" pitchFamily="34" charset="0"/>
              <a:buChar char="•"/>
            </a:pPr>
            <a:r>
              <a:rPr lang="en-GB" sz="2400" dirty="0" smtClean="0">
                <a:solidFill>
                  <a:srgbClr val="FFC000"/>
                </a:solidFill>
              </a:rPr>
              <a:t>When </a:t>
            </a:r>
            <a:r>
              <a:rPr lang="en-GB" sz="2400" dirty="0">
                <a:solidFill>
                  <a:srgbClr val="FFC000"/>
                </a:solidFill>
              </a:rPr>
              <a:t>you fell </a:t>
            </a:r>
            <a:r>
              <a:rPr lang="en-GB" sz="2400" dirty="0" smtClean="0">
                <a:solidFill>
                  <a:srgbClr val="FFC000"/>
                </a:solidFill>
              </a:rPr>
              <a:t>similar </a:t>
            </a:r>
            <a:r>
              <a:rPr lang="en-GB" sz="2400" dirty="0">
                <a:solidFill>
                  <a:srgbClr val="FFC000"/>
                </a:solidFill>
              </a:rPr>
              <a:t>with someone and are </a:t>
            </a:r>
            <a:r>
              <a:rPr lang="en-GB" sz="2400" dirty="0" smtClean="0">
                <a:solidFill>
                  <a:srgbClr val="FFC000"/>
                </a:solidFill>
              </a:rPr>
              <a:t>           comfortable </a:t>
            </a:r>
            <a:r>
              <a:rPr lang="en-GB" sz="2400" dirty="0">
                <a:solidFill>
                  <a:srgbClr val="FFC000"/>
                </a:solidFill>
              </a:rPr>
              <a:t>around them you feel more secure and safe .</a:t>
            </a:r>
          </a:p>
          <a:p>
            <a:pPr marL="285750" indent="-285750">
              <a:buFont typeface="Arial" panose="020B0604020202020204" pitchFamily="34" charset="0"/>
              <a:buChar char="•"/>
            </a:pPr>
            <a:endParaRPr lang="en-GB" sz="2400" dirty="0"/>
          </a:p>
        </p:txBody>
      </p:sp>
      <p:pic>
        <p:nvPicPr>
          <p:cNvPr id="2" name="Picture 1"/>
          <p:cNvPicPr>
            <a:picLocks noChangeAspect="1"/>
          </p:cNvPicPr>
          <p:nvPr/>
        </p:nvPicPr>
        <p:blipFill>
          <a:blip r:embed="rId3"/>
          <a:stretch>
            <a:fillRect/>
          </a:stretch>
        </p:blipFill>
        <p:spPr>
          <a:xfrm>
            <a:off x="8547938" y="3752192"/>
            <a:ext cx="3545490" cy="2659117"/>
          </a:xfrm>
          <a:prstGeom prst="rect">
            <a:avLst/>
          </a:prstGeom>
        </p:spPr>
      </p:pic>
    </p:spTree>
    <p:extLst>
      <p:ext uri="{BB962C8B-B14F-4D97-AF65-F5344CB8AC3E}">
        <p14:creationId xmlns:p14="http://schemas.microsoft.com/office/powerpoint/2010/main" val="9435992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773868-91A7-4A40-B713-2915D54A5501}"/>
              </a:ext>
            </a:extLst>
          </p:cNvPr>
          <p:cNvPicPr>
            <a:picLocks noChangeAspect="1"/>
          </p:cNvPicPr>
          <p:nvPr/>
        </p:nvPicPr>
        <p:blipFill>
          <a:blip r:embed="rId2"/>
          <a:stretch>
            <a:fillRect/>
          </a:stretch>
        </p:blipFill>
        <p:spPr>
          <a:xfrm>
            <a:off x="9525000" y="4240113"/>
            <a:ext cx="2133600" cy="2133600"/>
          </a:xfrm>
          <a:prstGeom prst="rect">
            <a:avLst/>
          </a:prstGeom>
        </p:spPr>
      </p:pic>
      <p:sp>
        <p:nvSpPr>
          <p:cNvPr id="6" name="TextBox 5">
            <a:extLst>
              <a:ext uri="{FF2B5EF4-FFF2-40B4-BE49-F238E27FC236}">
                <a16:creationId xmlns:a16="http://schemas.microsoft.com/office/drawing/2014/main" id="{A46898B2-8D2E-484B-A819-710AE1C198E9}"/>
              </a:ext>
            </a:extLst>
          </p:cNvPr>
          <p:cNvSpPr txBox="1"/>
          <p:nvPr/>
        </p:nvSpPr>
        <p:spPr>
          <a:xfrm>
            <a:off x="590550" y="751820"/>
            <a:ext cx="11068050" cy="5386090"/>
          </a:xfrm>
          <a:prstGeom prst="rect">
            <a:avLst/>
          </a:prstGeom>
          <a:noFill/>
        </p:spPr>
        <p:txBody>
          <a:bodyPr wrap="square" rtlCol="0">
            <a:spAutoFit/>
          </a:bodyPr>
          <a:lstStyle/>
          <a:p>
            <a:pPr marL="285750" indent="-285750">
              <a:buFont typeface="Arial" panose="020B0604020202020204" pitchFamily="34" charset="0"/>
              <a:buChar char="•"/>
            </a:pPr>
            <a:r>
              <a:rPr lang="en-GB" sz="2000" dirty="0">
                <a:solidFill>
                  <a:srgbClr val="FF0000"/>
                </a:solidFill>
              </a:rPr>
              <a:t> </a:t>
            </a:r>
            <a:r>
              <a:rPr lang="en-GB" dirty="0">
                <a:solidFill>
                  <a:srgbClr val="FFC000"/>
                </a:solidFill>
              </a:rPr>
              <a:t>Mere exposure can influence attraction under different                                                                                                                               conditions (Mooreland and </a:t>
            </a:r>
            <a:r>
              <a:rPr lang="en-GB" dirty="0">
                <a:solidFill>
                  <a:srgbClr val="FFC000"/>
                </a:solidFill>
              </a:rPr>
              <a:t>Zajonc</a:t>
            </a:r>
            <a:r>
              <a:rPr lang="en-GB" dirty="0">
                <a:solidFill>
                  <a:srgbClr val="FFC000"/>
                </a:solidFill>
              </a:rPr>
              <a:t>).</a:t>
            </a:r>
          </a:p>
          <a:p>
            <a:pPr marL="285750" indent="-285750">
              <a:buFont typeface="Arial" panose="020B0604020202020204" pitchFamily="34" charset="0"/>
              <a:buChar char="•"/>
            </a:pPr>
            <a:r>
              <a:rPr lang="en-GB" dirty="0">
                <a:solidFill>
                  <a:srgbClr val="FFC000"/>
                </a:solidFill>
              </a:rPr>
              <a:t>The Mere Exposure Effect is said to be viewed as a </a:t>
            </a:r>
            <a:r>
              <a:rPr lang="en-GB" dirty="0" smtClean="0">
                <a:solidFill>
                  <a:srgbClr val="FFC000"/>
                </a:solidFill>
              </a:rPr>
              <a:t>classical</a:t>
            </a:r>
          </a:p>
          <a:p>
            <a:r>
              <a:rPr lang="en-GB" dirty="0" smtClean="0">
                <a:solidFill>
                  <a:srgbClr val="FFC000"/>
                </a:solidFill>
              </a:rPr>
              <a:t> </a:t>
            </a:r>
            <a:r>
              <a:rPr lang="en-GB" dirty="0">
                <a:solidFill>
                  <a:srgbClr val="FFC000"/>
                </a:solidFill>
              </a:rPr>
              <a:t>conditioning( Zajonc,2001).</a:t>
            </a:r>
          </a:p>
          <a:p>
            <a:pPr marL="285750" indent="-285750">
              <a:buFont typeface="Arial" panose="020B0604020202020204" pitchFamily="34" charset="0"/>
              <a:buChar char="•"/>
            </a:pPr>
            <a:r>
              <a:rPr lang="en-GB" dirty="0" smtClean="0">
                <a:solidFill>
                  <a:srgbClr val="FFC000"/>
                </a:solidFill>
              </a:rPr>
              <a:t>learning </a:t>
            </a:r>
            <a:r>
              <a:rPr lang="en-GB" dirty="0">
                <a:solidFill>
                  <a:srgbClr val="FFC000"/>
                </a:solidFill>
              </a:rPr>
              <a:t>the more time we spend </a:t>
            </a:r>
            <a:r>
              <a:rPr lang="en-GB" dirty="0" smtClean="0">
                <a:solidFill>
                  <a:srgbClr val="FFC000"/>
                </a:solidFill>
              </a:rPr>
              <a:t>with </a:t>
            </a:r>
            <a:r>
              <a:rPr lang="en-GB" dirty="0">
                <a:solidFill>
                  <a:srgbClr val="FFC000"/>
                </a:solidFill>
              </a:rPr>
              <a:t>some one the </a:t>
            </a:r>
            <a:r>
              <a:rPr lang="en-GB" dirty="0" smtClean="0">
                <a:solidFill>
                  <a:srgbClr val="FFC000"/>
                </a:solidFill>
              </a:rPr>
              <a:t>more</a:t>
            </a:r>
          </a:p>
          <a:p>
            <a:r>
              <a:rPr lang="en-GB" dirty="0" smtClean="0">
                <a:solidFill>
                  <a:srgbClr val="FFC000"/>
                </a:solidFill>
              </a:rPr>
              <a:t> </a:t>
            </a:r>
            <a:r>
              <a:rPr lang="en-GB" dirty="0">
                <a:solidFill>
                  <a:srgbClr val="FFC000"/>
                </a:solidFill>
              </a:rPr>
              <a:t>attracted we can then get to them.</a:t>
            </a:r>
          </a:p>
          <a:p>
            <a:pPr marL="285750" indent="-285750">
              <a:buFont typeface="Arial" panose="020B0604020202020204" pitchFamily="34" charset="0"/>
              <a:buChar char="•"/>
            </a:pPr>
            <a:r>
              <a:rPr lang="en-GB" dirty="0">
                <a:solidFill>
                  <a:srgbClr val="FFC000"/>
                </a:solidFill>
              </a:rPr>
              <a:t>Its like when we hear a song but hate it but over time </a:t>
            </a:r>
            <a:r>
              <a:rPr lang="en-GB" dirty="0" smtClean="0">
                <a:solidFill>
                  <a:srgbClr val="FFC000"/>
                </a:solidFill>
              </a:rPr>
              <a:t>you</a:t>
            </a:r>
          </a:p>
          <a:p>
            <a:r>
              <a:rPr lang="en-GB" dirty="0" smtClean="0">
                <a:solidFill>
                  <a:srgbClr val="FFC000"/>
                </a:solidFill>
              </a:rPr>
              <a:t> </a:t>
            </a:r>
            <a:r>
              <a:rPr lang="en-GB" dirty="0">
                <a:solidFill>
                  <a:srgbClr val="FFC000"/>
                </a:solidFill>
              </a:rPr>
              <a:t>keep hearing it and in the end its stuck in your head and </a:t>
            </a:r>
            <a:r>
              <a:rPr lang="en-GB" dirty="0" smtClean="0">
                <a:solidFill>
                  <a:srgbClr val="FFC000"/>
                </a:solidFill>
              </a:rPr>
              <a:t>you</a:t>
            </a:r>
          </a:p>
          <a:p>
            <a:r>
              <a:rPr lang="en-GB" dirty="0" smtClean="0">
                <a:solidFill>
                  <a:srgbClr val="FFC000"/>
                </a:solidFill>
              </a:rPr>
              <a:t> </a:t>
            </a:r>
            <a:r>
              <a:rPr lang="en-GB" dirty="0">
                <a:solidFill>
                  <a:srgbClr val="FFC000"/>
                </a:solidFill>
              </a:rPr>
              <a:t>have ended up loving it.</a:t>
            </a:r>
          </a:p>
          <a:p>
            <a:pPr marL="285750" indent="-285750">
              <a:buFont typeface="Arial" panose="020B0604020202020204" pitchFamily="34" charset="0"/>
              <a:buChar char="•"/>
            </a:pPr>
            <a:r>
              <a:rPr lang="en-GB" dirty="0">
                <a:solidFill>
                  <a:srgbClr val="FFC000"/>
                </a:solidFill>
              </a:rPr>
              <a:t>We have a habit of liking things more when it is around us more making it more likely to become </a:t>
            </a:r>
            <a:r>
              <a:rPr lang="en-GB" dirty="0" smtClean="0">
                <a:solidFill>
                  <a:srgbClr val="FFC000"/>
                </a:solidFill>
              </a:rPr>
              <a:t>familiar </a:t>
            </a:r>
            <a:r>
              <a:rPr lang="en-GB" dirty="0">
                <a:solidFill>
                  <a:srgbClr val="FFC000"/>
                </a:solidFill>
              </a:rPr>
              <a:t>and trust this person leading to a </a:t>
            </a:r>
            <a:r>
              <a:rPr lang="en-GB" dirty="0" smtClean="0">
                <a:solidFill>
                  <a:srgbClr val="FFC000"/>
                </a:solidFill>
              </a:rPr>
              <a:t>relationship.</a:t>
            </a:r>
            <a:endParaRPr lang="en-GB" dirty="0">
              <a:solidFill>
                <a:srgbClr val="FFC000"/>
              </a:solidFill>
            </a:endParaRPr>
          </a:p>
          <a:p>
            <a:pPr marL="285750" indent="-285750">
              <a:buFont typeface="Arial" panose="020B0604020202020204" pitchFamily="34" charset="0"/>
              <a:buChar char="•"/>
            </a:pPr>
            <a:r>
              <a:rPr lang="en-GB" dirty="0">
                <a:solidFill>
                  <a:srgbClr val="FFC000"/>
                </a:solidFill>
              </a:rPr>
              <a:t>Knowing each other over time you may find that you have more in common than you first thought.</a:t>
            </a:r>
          </a:p>
          <a:p>
            <a:pPr marL="285750" indent="-285750">
              <a:buFont typeface="Arial" panose="020B0604020202020204" pitchFamily="34" charset="0"/>
              <a:buChar char="•"/>
            </a:pPr>
            <a:r>
              <a:rPr lang="en-GB" dirty="0">
                <a:solidFill>
                  <a:srgbClr val="FFC000"/>
                </a:solidFill>
              </a:rPr>
              <a:t>Argyle (</a:t>
            </a:r>
            <a:r>
              <a:rPr lang="en-GB" dirty="0" smtClean="0">
                <a:solidFill>
                  <a:srgbClr val="FFC000"/>
                </a:solidFill>
              </a:rPr>
              <a:t>1983) </a:t>
            </a:r>
            <a:r>
              <a:rPr lang="en-GB" dirty="0">
                <a:solidFill>
                  <a:srgbClr val="FFC000"/>
                </a:solidFill>
              </a:rPr>
              <a:t>said the more to people interact  the better the attitudes with </a:t>
            </a:r>
            <a:endParaRPr lang="en-GB" dirty="0" smtClean="0">
              <a:solidFill>
                <a:srgbClr val="FFC000"/>
              </a:solidFill>
            </a:endParaRPr>
          </a:p>
          <a:p>
            <a:r>
              <a:rPr lang="en-GB" dirty="0" smtClean="0">
                <a:solidFill>
                  <a:srgbClr val="FFC000"/>
                </a:solidFill>
              </a:rPr>
              <a:t>each </a:t>
            </a:r>
            <a:r>
              <a:rPr lang="en-GB" dirty="0">
                <a:solidFill>
                  <a:srgbClr val="FFC000"/>
                </a:solidFill>
              </a:rPr>
              <a:t>other usually having a greater liking for the other person.</a:t>
            </a:r>
          </a:p>
          <a:p>
            <a:pPr marL="285750" indent="-285750">
              <a:buFont typeface="Arial" panose="020B0604020202020204" pitchFamily="34" charset="0"/>
              <a:buChar char="•"/>
            </a:pPr>
            <a:r>
              <a:rPr lang="en-GB" dirty="0">
                <a:solidFill>
                  <a:srgbClr val="FFC000"/>
                </a:solidFill>
              </a:rPr>
              <a:t>People favour faces that look </a:t>
            </a:r>
            <a:r>
              <a:rPr lang="en-GB" dirty="0" smtClean="0">
                <a:solidFill>
                  <a:srgbClr val="FFC000"/>
                </a:solidFill>
              </a:rPr>
              <a:t>familiar </a:t>
            </a:r>
            <a:r>
              <a:rPr lang="en-GB" dirty="0">
                <a:solidFill>
                  <a:srgbClr val="FFC000"/>
                </a:solidFill>
              </a:rPr>
              <a:t>to their own (Little &amp; Perrett, 2002.) </a:t>
            </a:r>
          </a:p>
          <a:p>
            <a:pPr marL="285750" indent="-285750">
              <a:buFont typeface="Arial" panose="020B0604020202020204" pitchFamily="34" charset="0"/>
              <a:buChar char="•"/>
            </a:pPr>
            <a:r>
              <a:rPr lang="en-GB" dirty="0">
                <a:solidFill>
                  <a:srgbClr val="FFC000"/>
                </a:solidFill>
              </a:rPr>
              <a:t>This not only happens in </a:t>
            </a:r>
            <a:r>
              <a:rPr lang="en-GB" dirty="0" smtClean="0">
                <a:solidFill>
                  <a:srgbClr val="FFC000"/>
                </a:solidFill>
              </a:rPr>
              <a:t>relationships </a:t>
            </a:r>
            <a:r>
              <a:rPr lang="en-GB" dirty="0">
                <a:solidFill>
                  <a:srgbClr val="FFC000"/>
                </a:solidFill>
              </a:rPr>
              <a:t>but in daily life </a:t>
            </a:r>
            <a:r>
              <a:rPr lang="en-GB" dirty="0" smtClean="0">
                <a:solidFill>
                  <a:srgbClr val="FFC000"/>
                </a:solidFill>
              </a:rPr>
              <a:t>e.g. food, music.</a:t>
            </a:r>
            <a:endParaRPr lang="en-GB" dirty="0">
              <a:solidFill>
                <a:srgbClr val="FFC000"/>
              </a:solidFill>
            </a:endParaRPr>
          </a:p>
          <a:p>
            <a:pPr marL="285750" indent="-285750">
              <a:buFont typeface="Arial" panose="020B0604020202020204" pitchFamily="34" charset="0"/>
              <a:buChar char="•"/>
            </a:pPr>
            <a:r>
              <a:rPr lang="en-GB" dirty="0">
                <a:solidFill>
                  <a:srgbClr val="FFC000"/>
                </a:solidFill>
              </a:rPr>
              <a:t>Data shows that it is more effective if there is a delay between </a:t>
            </a:r>
            <a:r>
              <a:rPr lang="en-GB" dirty="0" smtClean="0">
                <a:solidFill>
                  <a:srgbClr val="FFC000"/>
                </a:solidFill>
              </a:rPr>
              <a:t>interactions  </a:t>
            </a:r>
            <a:endParaRPr lang="en-GB" dirty="0">
              <a:solidFill>
                <a:srgbClr val="FFC000"/>
              </a:solidFill>
            </a:endParaRPr>
          </a:p>
          <a:p>
            <a:endParaRPr lang="en-GB" dirty="0">
              <a:solidFill>
                <a:srgbClr val="FFC000"/>
              </a:solidFill>
            </a:endParaRPr>
          </a:p>
        </p:txBody>
      </p:sp>
      <p:sp>
        <p:nvSpPr>
          <p:cNvPr id="8" name="Rectangle 7">
            <a:extLst>
              <a:ext uri="{FF2B5EF4-FFF2-40B4-BE49-F238E27FC236}">
                <a16:creationId xmlns:a16="http://schemas.microsoft.com/office/drawing/2014/main" id="{399AFB16-4575-416B-A161-A18EC6BB56F5}"/>
              </a:ext>
            </a:extLst>
          </p:cNvPr>
          <p:cNvSpPr/>
          <p:nvPr/>
        </p:nvSpPr>
        <p:spPr>
          <a:xfrm flipH="1">
            <a:off x="4972050" y="6025545"/>
            <a:ext cx="114300" cy="24191238"/>
          </a:xfrm>
          <a:prstGeom prst="rect">
            <a:avLst/>
          </a:prstGeom>
        </p:spPr>
        <p:txBody>
          <a:bodyPr wrap="square">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wtffunfact.com/post/153889335392/mere-exposure-effect-wtf-fun-fact</a:t>
            </a:r>
          </a:p>
        </p:txBody>
      </p:sp>
      <p:pic>
        <p:nvPicPr>
          <p:cNvPr id="3" name="Picture 2"/>
          <p:cNvPicPr>
            <a:picLocks noChangeAspect="1"/>
          </p:cNvPicPr>
          <p:nvPr/>
        </p:nvPicPr>
        <p:blipFill>
          <a:blip r:embed="rId3"/>
          <a:stretch>
            <a:fillRect/>
          </a:stretch>
        </p:blipFill>
        <p:spPr>
          <a:xfrm>
            <a:off x="7774131" y="108137"/>
            <a:ext cx="3706689" cy="2773920"/>
          </a:xfrm>
          <a:prstGeom prst="rect">
            <a:avLst/>
          </a:prstGeom>
        </p:spPr>
      </p:pic>
    </p:spTree>
    <p:extLst>
      <p:ext uri="{BB962C8B-B14F-4D97-AF65-F5344CB8AC3E}">
        <p14:creationId xmlns:p14="http://schemas.microsoft.com/office/powerpoint/2010/main" val="4188668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5986" y="3544725"/>
            <a:ext cx="6096000" cy="369332"/>
          </a:xfrm>
          <a:prstGeom prst="rect">
            <a:avLst/>
          </a:prstGeom>
        </p:spPr>
        <p:txBody>
          <a:bodyPr>
            <a:spAutoFit/>
          </a:bodyPr>
          <a:lstStyle/>
          <a:p>
            <a:pPr marL="285750" indent="-285750">
              <a:buFont typeface="Arial" panose="020B0604020202020204" pitchFamily="34" charset="0"/>
              <a:buChar char="•"/>
            </a:pPr>
            <a:endParaRPr lang="en-GB" dirty="0"/>
          </a:p>
        </p:txBody>
      </p:sp>
      <p:sp>
        <p:nvSpPr>
          <p:cNvPr id="3" name="Rectangle 2"/>
          <p:cNvSpPr/>
          <p:nvPr/>
        </p:nvSpPr>
        <p:spPr>
          <a:xfrm>
            <a:off x="609273" y="2990727"/>
            <a:ext cx="6112807" cy="2554545"/>
          </a:xfrm>
          <a:prstGeom prst="rect">
            <a:avLst/>
          </a:prstGeom>
        </p:spPr>
        <p:txBody>
          <a:bodyPr wrap="square">
            <a:spAutoFit/>
          </a:bodyPr>
          <a:lstStyle/>
          <a:p>
            <a:pPr marL="285750" indent="-285750">
              <a:buFont typeface="Arial" panose="020B0604020202020204" pitchFamily="34" charset="0"/>
              <a:buChar char="•"/>
            </a:pPr>
            <a:r>
              <a:rPr lang="en-GB" sz="1600" u="sng" dirty="0" smtClean="0">
                <a:solidFill>
                  <a:srgbClr val="FFC000"/>
                </a:solidFill>
              </a:rPr>
              <a:t>Conclusion</a:t>
            </a:r>
          </a:p>
          <a:p>
            <a:r>
              <a:rPr lang="en-GB" sz="1600" dirty="0" smtClean="0">
                <a:solidFill>
                  <a:srgbClr val="FFC000"/>
                </a:solidFill>
              </a:rPr>
              <a:t> to conclude this presentation studies have shown that we do can get more attracted to this person the more rime we see or spend with them and the more familiar we are the more secure and safe we can feel can lead to a friendship and then a long term relationship but I have also found that it can have a opposite effect too and can lead you to dislike a </a:t>
            </a:r>
            <a:r>
              <a:rPr lang="en-GB" sz="1600" dirty="0">
                <a:solidFill>
                  <a:srgbClr val="FFC000"/>
                </a:solidFill>
              </a:rPr>
              <a:t>person less </a:t>
            </a:r>
            <a:r>
              <a:rPr lang="en-GB" sz="1600" dirty="0" smtClean="0">
                <a:solidFill>
                  <a:srgbClr val="FFC000"/>
                </a:solidFill>
              </a:rPr>
              <a:t>through "mere</a:t>
            </a:r>
            <a:r>
              <a:rPr lang="en-GB" sz="1600" dirty="0">
                <a:solidFill>
                  <a:srgbClr val="FFC000"/>
                </a:solidFill>
              </a:rPr>
              <a:t>" exposure </a:t>
            </a:r>
            <a:r>
              <a:rPr lang="en-GB" sz="1600" dirty="0" smtClean="0">
                <a:solidFill>
                  <a:srgbClr val="FFC000"/>
                </a:solidFill>
              </a:rPr>
              <a:t>is </a:t>
            </a:r>
            <a:r>
              <a:rPr lang="en-GB" sz="1600" dirty="0">
                <a:solidFill>
                  <a:srgbClr val="FFC000"/>
                </a:solidFill>
              </a:rPr>
              <a:t>meant a </a:t>
            </a:r>
            <a:r>
              <a:rPr lang="en-GB" sz="1600" dirty="0" smtClean="0">
                <a:solidFill>
                  <a:srgbClr val="FFC000"/>
                </a:solidFill>
              </a:rPr>
              <a:t>condition </a:t>
            </a:r>
            <a:r>
              <a:rPr lang="en-GB" sz="1600" dirty="0">
                <a:solidFill>
                  <a:srgbClr val="FFC000"/>
                </a:solidFill>
              </a:rPr>
              <a:t>making the </a:t>
            </a:r>
            <a:r>
              <a:rPr lang="en-GB" sz="1600" dirty="0" smtClean="0">
                <a:solidFill>
                  <a:srgbClr val="FFC000"/>
                </a:solidFill>
              </a:rPr>
              <a:t>stimulus accessible to the </a:t>
            </a:r>
            <a:r>
              <a:rPr lang="en-GB" sz="1600" dirty="0">
                <a:solidFill>
                  <a:srgbClr val="FFC000"/>
                </a:solidFill>
              </a:rPr>
              <a:t>individual' s perception . </a:t>
            </a:r>
          </a:p>
        </p:txBody>
      </p:sp>
      <p:pic>
        <p:nvPicPr>
          <p:cNvPr id="4" name="Picture 3"/>
          <p:cNvPicPr>
            <a:picLocks noChangeAspect="1"/>
          </p:cNvPicPr>
          <p:nvPr/>
        </p:nvPicPr>
        <p:blipFill>
          <a:blip r:embed="rId2"/>
          <a:stretch>
            <a:fillRect/>
          </a:stretch>
        </p:blipFill>
        <p:spPr>
          <a:xfrm>
            <a:off x="7525405" y="682403"/>
            <a:ext cx="3454029" cy="2590522"/>
          </a:xfrm>
          <a:prstGeom prst="rect">
            <a:avLst/>
          </a:prstGeom>
        </p:spPr>
      </p:pic>
      <p:sp>
        <p:nvSpPr>
          <p:cNvPr id="8" name="Rectangle 7"/>
          <p:cNvSpPr/>
          <p:nvPr/>
        </p:nvSpPr>
        <p:spPr>
          <a:xfrm>
            <a:off x="608560" y="682403"/>
            <a:ext cx="6096000" cy="2308324"/>
          </a:xfrm>
          <a:prstGeom prst="rect">
            <a:avLst/>
          </a:prstGeom>
        </p:spPr>
        <p:txBody>
          <a:bodyPr>
            <a:spAutoFit/>
          </a:bodyPr>
          <a:lstStyle/>
          <a:p>
            <a:pPr marL="285750" indent="-285750">
              <a:buFont typeface="Arial" panose="020B0604020202020204" pitchFamily="34" charset="0"/>
              <a:buChar char="•"/>
            </a:pPr>
            <a:r>
              <a:rPr lang="en-GB" sz="1400" dirty="0">
                <a:solidFill>
                  <a:srgbClr val="FFC000"/>
                </a:solidFill>
              </a:rPr>
              <a:t>Another classic study within psychology area is Mooreland </a:t>
            </a:r>
            <a:r>
              <a:rPr lang="en-GB" sz="1400" dirty="0" smtClean="0">
                <a:solidFill>
                  <a:srgbClr val="FFC000"/>
                </a:solidFill>
              </a:rPr>
              <a:t>and </a:t>
            </a:r>
            <a:r>
              <a:rPr lang="en-GB" sz="1400" dirty="0">
                <a:solidFill>
                  <a:srgbClr val="FFC000"/>
                </a:solidFill>
              </a:rPr>
              <a:t>Beach(1992) study.</a:t>
            </a:r>
          </a:p>
          <a:p>
            <a:pPr marL="285750" indent="-285750">
              <a:buFont typeface="Arial" panose="020B0604020202020204" pitchFamily="34" charset="0"/>
              <a:buChar char="•"/>
            </a:pPr>
            <a:r>
              <a:rPr lang="en-GB" sz="1400" dirty="0">
                <a:solidFill>
                  <a:srgbClr val="FFC000"/>
                </a:solidFill>
              </a:rPr>
              <a:t>They got four females to attend and enter a class room in a </a:t>
            </a:r>
            <a:r>
              <a:rPr lang="en-GB" sz="1400" dirty="0" smtClean="0">
                <a:solidFill>
                  <a:srgbClr val="FFC000"/>
                </a:solidFill>
              </a:rPr>
              <a:t>viable </a:t>
            </a:r>
            <a:r>
              <a:rPr lang="en-GB" sz="1400" dirty="0">
                <a:solidFill>
                  <a:srgbClr val="FFC000"/>
                </a:solidFill>
              </a:rPr>
              <a:t>,manner to other students.</a:t>
            </a:r>
          </a:p>
          <a:p>
            <a:pPr marL="285750" indent="-285750">
              <a:buFont typeface="Arial" panose="020B0604020202020204" pitchFamily="34" charset="0"/>
              <a:buChar char="•"/>
            </a:pPr>
            <a:r>
              <a:rPr lang="en-GB" sz="1400" dirty="0">
                <a:solidFill>
                  <a:srgbClr val="FFC000"/>
                </a:solidFill>
              </a:rPr>
              <a:t>Each entered either 0, 5, 10 or 15 times over a semester.</a:t>
            </a:r>
          </a:p>
          <a:p>
            <a:pPr marL="285750" indent="-285750">
              <a:buFont typeface="Arial" panose="020B0604020202020204" pitchFamily="34" charset="0"/>
              <a:buChar char="•"/>
            </a:pPr>
            <a:r>
              <a:rPr lang="en-GB" sz="1400" dirty="0">
                <a:solidFill>
                  <a:srgbClr val="FFC000"/>
                </a:solidFill>
              </a:rPr>
              <a:t>After the semester the normal students were asked to rate the confederate on various </a:t>
            </a:r>
            <a:r>
              <a:rPr lang="en-GB" sz="1400" dirty="0" smtClean="0">
                <a:solidFill>
                  <a:srgbClr val="FFC000"/>
                </a:solidFill>
              </a:rPr>
              <a:t>dimensions.</a:t>
            </a:r>
            <a:endParaRPr lang="en-GB" sz="1400" dirty="0">
              <a:solidFill>
                <a:srgbClr val="FFC000"/>
              </a:solidFill>
            </a:endParaRPr>
          </a:p>
          <a:p>
            <a:pPr marL="285750" indent="-285750">
              <a:buFont typeface="Arial" panose="020B0604020202020204" pitchFamily="34" charset="0"/>
              <a:buChar char="•"/>
            </a:pPr>
            <a:r>
              <a:rPr lang="en-GB" sz="1400" dirty="0">
                <a:solidFill>
                  <a:srgbClr val="FFC000"/>
                </a:solidFill>
              </a:rPr>
              <a:t>The more the student has been seen the more positive they rated that girl.</a:t>
            </a:r>
          </a:p>
          <a:p>
            <a:pPr marL="285750" indent="-285750">
              <a:buFont typeface="Arial" panose="020B0604020202020204" pitchFamily="34" charset="0"/>
              <a:buChar char="•"/>
            </a:pPr>
            <a:endParaRPr lang="en-GB" dirty="0">
              <a:solidFill>
                <a:srgbClr val="FFC000"/>
              </a:solidFill>
            </a:endParaRPr>
          </a:p>
        </p:txBody>
      </p:sp>
      <p:pic>
        <p:nvPicPr>
          <p:cNvPr id="10" name="Picture 9"/>
          <p:cNvPicPr>
            <a:picLocks noChangeAspect="1"/>
          </p:cNvPicPr>
          <p:nvPr/>
        </p:nvPicPr>
        <p:blipFill>
          <a:blip r:embed="rId3"/>
          <a:stretch>
            <a:fillRect/>
          </a:stretch>
        </p:blipFill>
        <p:spPr>
          <a:xfrm>
            <a:off x="8069581" y="3623036"/>
            <a:ext cx="2512819" cy="2512819"/>
          </a:xfrm>
          <a:prstGeom prst="rect">
            <a:avLst/>
          </a:prstGeom>
        </p:spPr>
      </p:pic>
    </p:spTree>
    <p:extLst>
      <p:ext uri="{BB962C8B-B14F-4D97-AF65-F5344CB8AC3E}">
        <p14:creationId xmlns:p14="http://schemas.microsoft.com/office/powerpoint/2010/main" val="23607426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1796442-9F13-450E-92B7-368763AC2F09}"/>
              </a:ext>
            </a:extLst>
          </p:cNvPr>
          <p:cNvSpPr/>
          <p:nvPr/>
        </p:nvSpPr>
        <p:spPr>
          <a:xfrm>
            <a:off x="832505" y="704193"/>
            <a:ext cx="8511192" cy="4247317"/>
          </a:xfrm>
          <a:prstGeom prst="rect">
            <a:avLst/>
          </a:prstGeom>
        </p:spPr>
        <p:txBody>
          <a:bodyPr wrap="square">
            <a:spAutoFit/>
          </a:bodyPr>
          <a:lstStyle/>
          <a:p>
            <a:endParaRPr lang="en-GB" sz="1200" dirty="0" smtClean="0"/>
          </a:p>
          <a:p>
            <a:r>
              <a:rPr lang="en-GB" sz="1200" dirty="0" smtClean="0"/>
              <a:t> Mishra, S.,&amp; </a:t>
            </a:r>
            <a:r>
              <a:rPr lang="en-GB" sz="1200" dirty="0" smtClean="0"/>
              <a:t>Umesh</a:t>
            </a:r>
            <a:r>
              <a:rPr lang="en-GB" sz="1200" dirty="0" smtClean="0"/>
              <a:t>, N and </a:t>
            </a:r>
            <a:r>
              <a:rPr lang="en-GB" sz="1200" dirty="0" smtClean="0"/>
              <a:t>Donald,E</a:t>
            </a:r>
            <a:r>
              <a:rPr lang="en-GB" sz="1200" dirty="0" smtClean="0"/>
              <a:t>. (1993). Antecedents of the attraction Effect: An information- processing approach. Journal of marketing research.</a:t>
            </a:r>
          </a:p>
          <a:p>
            <a:endParaRPr lang="en-GB" sz="1200" dirty="0" smtClean="0"/>
          </a:p>
          <a:p>
            <a:r>
              <a:rPr lang="en-GB" sz="1200" dirty="0" smtClean="0"/>
              <a:t>Zajonc</a:t>
            </a:r>
            <a:r>
              <a:rPr lang="en-GB" sz="1200" dirty="0" smtClean="0"/>
              <a:t>, R,B. (1968. Attitudinal effects of mere </a:t>
            </a:r>
            <a:r>
              <a:rPr lang="en-GB" sz="1200" dirty="0" smtClean="0"/>
              <a:t>exposure.Journal</a:t>
            </a:r>
            <a:r>
              <a:rPr lang="en-GB" sz="1200" dirty="0" smtClean="0"/>
              <a:t> of personality and social psychology monograph supplement.</a:t>
            </a:r>
          </a:p>
          <a:p>
            <a:endParaRPr lang="en-GB" sz="1200" dirty="0" smtClean="0"/>
          </a:p>
          <a:p>
            <a:r>
              <a:rPr lang="en-GB" sz="1200" dirty="0" smtClean="0"/>
              <a:t>Zajonc</a:t>
            </a:r>
            <a:r>
              <a:rPr lang="en-GB" sz="1200" dirty="0" smtClean="0"/>
              <a:t>, R,B. </a:t>
            </a:r>
            <a:r>
              <a:rPr lang="en-GB" sz="1200" dirty="0" smtClean="0"/>
              <a:t>mere exposure: </a:t>
            </a:r>
            <a:r>
              <a:rPr lang="en-GB" sz="1200" dirty="0" smtClean="0"/>
              <a:t>agateway</a:t>
            </a:r>
            <a:r>
              <a:rPr lang="en-GB" sz="1200" dirty="0" smtClean="0"/>
              <a:t> to the subliminal.</a:t>
            </a:r>
          </a:p>
          <a:p>
            <a:endParaRPr lang="en-GB" sz="1200" dirty="0"/>
          </a:p>
          <a:p>
            <a:r>
              <a:rPr lang="en-GB" sz="1200" dirty="0" smtClean="0"/>
              <a:t>Zajonc.R,B</a:t>
            </a:r>
            <a:r>
              <a:rPr lang="en-GB" sz="1200" dirty="0" smtClean="0"/>
              <a:t> &amp;Moreland, R,L. (1980). The exposure effects in person </a:t>
            </a:r>
            <a:r>
              <a:rPr lang="en-GB" sz="1200" dirty="0" smtClean="0"/>
              <a:t>perception:familiarty,similarity</a:t>
            </a:r>
            <a:r>
              <a:rPr lang="en-GB" sz="1200" dirty="0" smtClean="0"/>
              <a:t> and attraction</a:t>
            </a:r>
          </a:p>
          <a:p>
            <a:endParaRPr lang="en-GB" sz="1200" dirty="0"/>
          </a:p>
          <a:p>
            <a:endParaRPr lang="en-GB" sz="1200" dirty="0"/>
          </a:p>
          <a:p>
            <a:r>
              <a:rPr lang="en-GB" sz="1200" dirty="0">
                <a:hlinkClick r:id="rId2"/>
              </a:rPr>
              <a:t>http://www.youbeauty.com/love/familiarity-breeds-attraction/</a:t>
            </a:r>
            <a:r>
              <a:rPr lang="en-GB" sz="1200" dirty="0"/>
              <a:t> </a:t>
            </a:r>
          </a:p>
          <a:p>
            <a:r>
              <a:rPr lang="en-GB" sz="1200" dirty="0">
                <a:hlinkClick r:id="rId3"/>
              </a:rPr>
              <a:t>https://www.google.co.uk/search?q=FAMILIARITY+PSYCHOLOGY&amp;rlz=1C1GCEB_enGB788GB788&amp;source=lnms&amp;tbm=isch&amp;sa=X&amp;ved=0ahUKEwjt8Pn66onbAhVoI8AKHYtBCFwQ_AUICigB&amp;biw=1034&amp;bih=722#imgrc=bdTBuen69VqxzM</a:t>
            </a:r>
            <a:r>
              <a:rPr lang="en-GB" sz="1200" dirty="0"/>
              <a:t>:</a:t>
            </a:r>
          </a:p>
          <a:p>
            <a:endParaRPr lang="en-GB" sz="1200" dirty="0"/>
          </a:p>
          <a:p>
            <a:r>
              <a:rPr lang="en-GB" sz="1200" dirty="0" smtClean="0"/>
              <a:t> </a:t>
            </a:r>
          </a:p>
          <a:p>
            <a:r>
              <a:rPr lang="en-GB" sz="1200" dirty="0" smtClean="0"/>
              <a:t>  </a:t>
            </a:r>
            <a:endParaRPr lang="en-GB" sz="1200" dirty="0"/>
          </a:p>
          <a:p>
            <a:r>
              <a:rPr lang="en-GB" sz="1200" dirty="0">
                <a:hlinkClick r:id="rId4"/>
              </a:rPr>
              <a:t>https://memegenerator.net/instance/68058683/mr-bean-has-the-mere-exposure-effect-kicked-in-yet-or-do-i-need-to-walk-by-again</a:t>
            </a:r>
            <a:r>
              <a:rPr lang="en-GB" sz="1200" dirty="0"/>
              <a:t> </a:t>
            </a:r>
          </a:p>
          <a:p>
            <a:r>
              <a:rPr lang="en-GB" dirty="0" smtClean="0"/>
              <a:t> </a:t>
            </a:r>
            <a:endParaRPr lang="en-GB" dirty="0"/>
          </a:p>
        </p:txBody>
      </p:sp>
      <p:sp>
        <p:nvSpPr>
          <p:cNvPr id="2" name="Rectangle 1"/>
          <p:cNvSpPr/>
          <p:nvPr/>
        </p:nvSpPr>
        <p:spPr>
          <a:xfrm>
            <a:off x="746007" y="5270377"/>
            <a:ext cx="3895618" cy="369332"/>
          </a:xfrm>
          <a:prstGeom prst="rect">
            <a:avLst/>
          </a:prstGeom>
        </p:spPr>
        <p:txBody>
          <a:bodyPr wrap="none">
            <a:spAutoFit/>
          </a:bodyPr>
          <a:lstStyle/>
          <a:p>
            <a:r>
              <a:rPr lang="en-GB" dirty="0"/>
              <a:t>http://slideplayer.com/slide/12790484/</a:t>
            </a:r>
          </a:p>
        </p:txBody>
      </p:sp>
    </p:spTree>
    <p:extLst>
      <p:ext uri="{BB962C8B-B14F-4D97-AF65-F5344CB8AC3E}">
        <p14:creationId xmlns:p14="http://schemas.microsoft.com/office/powerpoint/2010/main" val="1502125879"/>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docProps/app.xml><?xml version="1.0" encoding="utf-8"?>
<Properties xmlns="http://schemas.openxmlformats.org/officeDocument/2006/extended-properties" xmlns:vt="http://schemas.openxmlformats.org/officeDocument/2006/docPropsVTypes">
  <Template>Slice</Template>
  <TotalTime>280</TotalTime>
  <Words>592</Words>
  <Application>Microsoft Office PowerPoint</Application>
  <PresentationFormat>Widescreen</PresentationFormat>
  <Paragraphs>68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Century Gothic</vt:lpstr>
      <vt:lpstr>Wingdings 3</vt:lpstr>
      <vt:lpstr>Slice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jemma collins</dc:creator>
  <cp:lastModifiedBy>Jemma Collins (1704061)</cp:lastModifiedBy>
  <cp:revision>21</cp:revision>
  <cp:lastPrinted>2018-05-16T10:01:01Z</cp:lastPrinted>
  <dcterms:created xsi:type="dcterms:W3CDTF">2018-05-15T21:42:00Z</dcterms:created>
  <dcterms:modified xsi:type="dcterms:W3CDTF">2018-05-16T10:01:30Z</dcterms:modified>
</cp:coreProperties>
</file>