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4"/>
  </p:notesMasterIdLst>
  <p:handoutMasterIdLst>
    <p:handoutMasterId r:id="rId15"/>
  </p:handoutMasterIdLst>
  <p:sldIdLst>
    <p:sldId id="256" r:id="rId4"/>
    <p:sldId id="257" r:id="rId5"/>
    <p:sldId id="258" r:id="rId6"/>
    <p:sldId id="259" r:id="rId7"/>
    <p:sldId id="260" r:id="rId8"/>
    <p:sldId id="263" r:id="rId9"/>
    <p:sldId id="262" r:id="rId10"/>
    <p:sldId id="264" r:id="rId11"/>
    <p:sldId id="266" r:id="rId12"/>
    <p:sldId id="265" r:id="rId1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64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30/09/2014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9/30/2014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9/30/2014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16632"/>
            <a:ext cx="1809750" cy="7239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24910"/>
            <a:ext cx="2458413" cy="883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9/30/2014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9/30/2014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9/30/2014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9/30/2014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9/30/2014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9/30/2014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online-library/swansea-online-library/databases-a-z/" TargetMode="External"/><Relationship Id="rId2" Type="http://schemas.openxmlformats.org/officeDocument/2006/relationships/hyperlink" Target="http://www.uwtsd.ac.uk/library/catalogue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zotero.org/" TargetMode="External"/><Relationship Id="rId2" Type="http://schemas.openxmlformats.org/officeDocument/2006/relationships/hyperlink" Target="http://www.mendeley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ndnote.com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online-library/swansea-online-library/databases-a-z/" TargetMode="External"/><Relationship Id="rId2" Type="http://schemas.openxmlformats.org/officeDocument/2006/relationships/hyperlink" Target="http://studies.k-jahn.de/2012/02/22/exporting-a-word-library-to-latexbibtex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endeley.com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Referencing</a:t>
            </a:r>
            <a:br>
              <a:rPr lang="en-GB" smtClean="0"/>
            </a:br>
            <a:r>
              <a:rPr lang="en-GB" smtClean="0"/>
              <a:t>and</a:t>
            </a:r>
            <a:br>
              <a:rPr lang="en-GB" smtClean="0"/>
            </a:br>
            <a:r>
              <a:rPr lang="en-GB" smtClean="0"/>
              <a:t>Academic Writing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mtClean="0"/>
              <a:t>Dr Kemi Ademoye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30-Sep-2014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Lecture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Referencing</a:t>
            </a:r>
          </a:p>
          <a:p>
            <a:r>
              <a:rPr lang="en-GB" dirty="0" smtClean="0"/>
              <a:t>Academic Writing Tips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Credible Reference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Credible Sources, Please!!</a:t>
            </a:r>
          </a:p>
          <a:p>
            <a:r>
              <a:rPr lang="en-GB" dirty="0" smtClean="0"/>
              <a:t>No Wikipedia, </a:t>
            </a:r>
            <a:r>
              <a:rPr lang="en-GB" dirty="0" err="1" smtClean="0"/>
              <a:t>wikiHow</a:t>
            </a:r>
            <a:r>
              <a:rPr lang="en-GB" dirty="0" smtClean="0"/>
              <a:t>, </a:t>
            </a:r>
            <a:r>
              <a:rPr lang="en-GB" dirty="0" err="1" smtClean="0"/>
              <a:t>eHow</a:t>
            </a:r>
            <a:r>
              <a:rPr lang="en-GB" dirty="0" smtClean="0"/>
              <a:t>, etc.!</a:t>
            </a:r>
          </a:p>
          <a:p>
            <a:r>
              <a:rPr lang="en-GB" dirty="0" smtClean="0"/>
              <a:t>Or the first thing Google “spits out” – validate it!</a:t>
            </a:r>
          </a:p>
          <a:p>
            <a:pPr marL="0" indent="0">
              <a:spcBef>
                <a:spcPts val="2400"/>
              </a:spcBef>
              <a:buNone/>
            </a:pPr>
            <a:r>
              <a:rPr lang="en-GB" dirty="0" smtClean="0"/>
              <a:t>Instead, try:</a:t>
            </a:r>
          </a:p>
          <a:p>
            <a:pPr>
              <a:spcBef>
                <a:spcPts val="1200"/>
              </a:spcBef>
            </a:pPr>
            <a:r>
              <a:rPr lang="en-GB" dirty="0" smtClean="0">
                <a:hlinkClick r:id="rId2"/>
              </a:rPr>
              <a:t>Library Catalogue</a:t>
            </a:r>
            <a:endParaRPr lang="en-GB" dirty="0" smtClean="0"/>
          </a:p>
          <a:p>
            <a:pPr>
              <a:spcBef>
                <a:spcPts val="1200"/>
              </a:spcBef>
            </a:pPr>
            <a:r>
              <a:rPr lang="en-GB" dirty="0" smtClean="0">
                <a:hlinkClick r:id="rId3"/>
              </a:rPr>
              <a:t>Academic Online Resources</a:t>
            </a:r>
            <a:r>
              <a:rPr lang="en-GB" dirty="0" smtClean="0"/>
              <a:t> e.g. IEEE, ACM</a:t>
            </a:r>
          </a:p>
          <a:p>
            <a:pPr>
              <a:spcBef>
                <a:spcPts val="1200"/>
              </a:spcBef>
            </a:pPr>
            <a:r>
              <a:rPr lang="en-GB" dirty="0" smtClean="0"/>
              <a:t>If you use Google, try using Google Scholar</a:t>
            </a:r>
          </a:p>
          <a:p>
            <a:pPr>
              <a:spcBef>
                <a:spcPts val="1200"/>
              </a:spcBef>
            </a:pPr>
            <a:r>
              <a:rPr lang="en-GB" dirty="0" smtClean="0"/>
              <a:t>Other portals to scholarly literature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9617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 Tools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Some suggestions:</a:t>
            </a:r>
          </a:p>
          <a:p>
            <a:r>
              <a:rPr lang="en-GB" dirty="0" err="1" smtClean="0">
                <a:hlinkClick r:id="rId2"/>
              </a:rPr>
              <a:t>Mendeley</a:t>
            </a:r>
            <a:endParaRPr lang="en-GB" dirty="0" smtClean="0"/>
          </a:p>
          <a:p>
            <a:r>
              <a:rPr lang="en-GB" dirty="0" err="1" smtClean="0">
                <a:hlinkClick r:id="rId3"/>
              </a:rPr>
              <a:t>Zotero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Endnote</a:t>
            </a:r>
            <a:endParaRPr lang="en-GB" dirty="0" smtClean="0"/>
          </a:p>
          <a:p>
            <a:r>
              <a:rPr lang="en-GB" dirty="0" smtClean="0"/>
              <a:t>Word – if you must!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5016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Mendeley</a:t>
            </a:r>
            <a:r>
              <a:rPr lang="en-GB" dirty="0" smtClean="0"/>
              <a:t> Demonstration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spcBef>
                <a:spcPts val="1200"/>
              </a:spcBef>
            </a:pPr>
            <a:r>
              <a:rPr lang="en-GB" dirty="0" smtClean="0"/>
              <a:t>Installing &amp; Setting Up </a:t>
            </a:r>
            <a:r>
              <a:rPr lang="en-GB" dirty="0" err="1" smtClean="0"/>
              <a:t>Mendeley</a:t>
            </a:r>
            <a:endParaRPr lang="en-GB" dirty="0" smtClean="0"/>
          </a:p>
          <a:p>
            <a:pPr>
              <a:spcBef>
                <a:spcPts val="1200"/>
              </a:spcBef>
            </a:pPr>
            <a:r>
              <a:rPr lang="en-GB" dirty="0" smtClean="0"/>
              <a:t>Adding/Importing References</a:t>
            </a:r>
          </a:p>
          <a:p>
            <a:pPr lvl="1">
              <a:spcBef>
                <a:spcPts val="1200"/>
              </a:spcBef>
            </a:pPr>
            <a:r>
              <a:rPr lang="en-GB" dirty="0" smtClean="0">
                <a:hlinkClick r:id="rId2"/>
              </a:rPr>
              <a:t>Importing References from Word</a:t>
            </a:r>
            <a:endParaRPr lang="en-GB" dirty="0" smtClean="0"/>
          </a:p>
          <a:p>
            <a:pPr>
              <a:spcBef>
                <a:spcPts val="1200"/>
              </a:spcBef>
            </a:pPr>
            <a:r>
              <a:rPr lang="en-GB" dirty="0" smtClean="0"/>
              <a:t>Citing References in Word</a:t>
            </a:r>
          </a:p>
          <a:p>
            <a:pPr>
              <a:spcBef>
                <a:spcPts val="1200"/>
              </a:spcBef>
            </a:pPr>
            <a:r>
              <a:rPr lang="en-GB" dirty="0" smtClean="0"/>
              <a:t>Syncing your library</a:t>
            </a:r>
          </a:p>
          <a:p>
            <a:pPr>
              <a:spcBef>
                <a:spcPts val="1200"/>
              </a:spcBef>
            </a:pPr>
            <a:endParaRPr lang="en-GB" dirty="0" smtClean="0">
              <a:hlinkClick r:id="rId3"/>
            </a:endParaRPr>
          </a:p>
        </p:txBody>
      </p:sp>
      <p:sp>
        <p:nvSpPr>
          <p:cNvPr id="4" name="Rounded Rectangle 3">
            <a:hlinkClick r:id="rId4"/>
          </p:cNvPr>
          <p:cNvSpPr/>
          <p:nvPr/>
        </p:nvSpPr>
        <p:spPr>
          <a:xfrm>
            <a:off x="6012160" y="6201308"/>
            <a:ext cx="1224136" cy="3960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 smtClean="0"/>
              <a:t>Mendeley</a:t>
            </a:r>
            <a:endParaRPr lang="en-GB" sz="1600" dirty="0"/>
          </a:p>
        </p:txBody>
      </p:sp>
      <p:sp>
        <p:nvSpPr>
          <p:cNvPr id="5" name="Rounded Rectangle 4"/>
          <p:cNvSpPr/>
          <p:nvPr/>
        </p:nvSpPr>
        <p:spPr>
          <a:xfrm>
            <a:off x="7308304" y="6201308"/>
            <a:ext cx="1224136" cy="3960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hlinkClick r:id="rId3"/>
              </a:rPr>
              <a:t>Library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204256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Citing 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SOAC uses the </a:t>
            </a:r>
            <a:r>
              <a:rPr lang="en-GB" dirty="0"/>
              <a:t>Numeric </a:t>
            </a:r>
            <a:r>
              <a:rPr lang="en-GB" dirty="0" smtClean="0"/>
              <a:t>(or IEEE) Referencing </a:t>
            </a:r>
            <a:r>
              <a:rPr lang="en-GB" dirty="0"/>
              <a:t>System!</a:t>
            </a:r>
            <a:endParaRPr lang="en-GB" dirty="0" smtClean="0"/>
          </a:p>
          <a:p>
            <a:r>
              <a:rPr lang="en-GB" dirty="0" smtClean="0"/>
              <a:t>Example Citations in your write-up:</a:t>
            </a:r>
          </a:p>
          <a:p>
            <a:pPr lvl="1"/>
            <a:r>
              <a:rPr lang="en-GB" dirty="0" smtClean="0"/>
              <a:t>… as Smith [14] has shown …</a:t>
            </a:r>
          </a:p>
          <a:p>
            <a:pPr lvl="1"/>
            <a:r>
              <a:rPr lang="en-GB" dirty="0"/>
              <a:t>… blue has been shown [14</a:t>
            </a:r>
            <a:r>
              <a:rPr lang="en-GB" dirty="0" smtClean="0"/>
              <a:t>][17] </a:t>
            </a:r>
            <a:r>
              <a:rPr lang="en-GB" dirty="0"/>
              <a:t>to be the best …</a:t>
            </a:r>
          </a:p>
          <a:p>
            <a:pPr lvl="1"/>
            <a:r>
              <a:rPr lang="en-GB" dirty="0" smtClean="0"/>
              <a:t>… as shown by Brown [4][5], mentioned earlier in [3] …</a:t>
            </a:r>
          </a:p>
          <a:p>
            <a:pPr lvl="1"/>
            <a:r>
              <a:rPr lang="en-GB" dirty="0" smtClean="0"/>
              <a:t>Jones et al.[4] states that …</a:t>
            </a:r>
          </a:p>
          <a:p>
            <a:pPr lvl="1"/>
            <a:r>
              <a:rPr lang="en-GB" dirty="0" smtClean="0"/>
              <a:t>Similar findings in [3] have also shown that …</a:t>
            </a:r>
          </a:p>
          <a:p>
            <a:pPr lvl="1"/>
            <a:r>
              <a:rPr lang="en-GB" dirty="0" smtClean="0"/>
              <a:t>… other research [1][2][3] has proven that 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1688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Academic Writing Tips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Some common pitfalls to avoid:</a:t>
            </a:r>
          </a:p>
          <a:p>
            <a:r>
              <a:rPr lang="en-GB" dirty="0" smtClean="0"/>
              <a:t>Writing in the first person (except for the Reflection chapter) - Use an objective and confident voice!</a:t>
            </a:r>
          </a:p>
          <a:p>
            <a:pPr>
              <a:spcBef>
                <a:spcPts val="1200"/>
              </a:spcBef>
            </a:pPr>
            <a:r>
              <a:rPr lang="en-GB" dirty="0" smtClean="0"/>
              <a:t>Spelling mistakes and grammatical errors – use: </a:t>
            </a:r>
          </a:p>
          <a:p>
            <a:pPr lvl="1"/>
            <a:r>
              <a:rPr lang="en-GB" dirty="0" smtClean="0"/>
              <a:t>the Dictionary</a:t>
            </a:r>
          </a:p>
          <a:p>
            <a:pPr lvl="1"/>
            <a:r>
              <a:rPr lang="en-GB" dirty="0" smtClean="0"/>
              <a:t>and the spell-check feature in Word!</a:t>
            </a:r>
          </a:p>
          <a:p>
            <a:pPr>
              <a:spcBef>
                <a:spcPts val="1200"/>
              </a:spcBef>
            </a:pPr>
            <a:r>
              <a:rPr lang="en-GB" dirty="0" smtClean="0"/>
              <a:t>Misuse of similar sounding words/phrases</a:t>
            </a:r>
          </a:p>
          <a:p>
            <a:pPr>
              <a:spcBef>
                <a:spcPts val="1200"/>
              </a:spcBef>
            </a:pPr>
            <a:r>
              <a:rPr lang="en-GB" dirty="0" smtClean="0"/>
              <a:t>Using contractions:</a:t>
            </a:r>
          </a:p>
          <a:p>
            <a:pPr lvl="1"/>
            <a:r>
              <a:rPr lang="en-GB" dirty="0" smtClean="0"/>
              <a:t>avoid using the short forms (don’t, it’s, etc.), </a:t>
            </a:r>
          </a:p>
          <a:p>
            <a:pPr marL="640080" lvl="2" indent="0">
              <a:buNone/>
            </a:pPr>
            <a:r>
              <a:rPr lang="en-GB" sz="2600" dirty="0"/>
              <a:t>use the full form instead (do not, it is, etc</a:t>
            </a:r>
            <a:r>
              <a:rPr lang="en-GB" sz="2600" dirty="0" smtClean="0"/>
              <a:t>.)!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771887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Academic Writing Tips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Examples of first person (“I”, “my”) statements to more objective statements:</a:t>
            </a:r>
          </a:p>
          <a:p>
            <a:r>
              <a:rPr lang="en-GB" dirty="0" smtClean="0"/>
              <a:t>In this report, I will discuss …</a:t>
            </a:r>
          </a:p>
          <a:p>
            <a:pPr marL="365760" lvl="1" indent="0">
              <a:buNone/>
            </a:pPr>
            <a:r>
              <a:rPr lang="en-GB" i="1" dirty="0" smtClean="0"/>
              <a:t>Write</a:t>
            </a:r>
            <a:r>
              <a:rPr lang="en-GB" dirty="0" smtClean="0"/>
              <a:t>:	This report will discuss … </a:t>
            </a:r>
          </a:p>
          <a:p>
            <a:r>
              <a:rPr lang="en-GB" dirty="0" smtClean="0"/>
              <a:t>My results show that …</a:t>
            </a:r>
          </a:p>
          <a:p>
            <a:pPr marL="365760" lvl="1" indent="0">
              <a:buNone/>
            </a:pPr>
            <a:r>
              <a:rPr lang="en-GB" i="1" dirty="0" smtClean="0"/>
              <a:t>Write</a:t>
            </a:r>
            <a:r>
              <a:rPr lang="en-GB" dirty="0" smtClean="0"/>
              <a:t>:	The results from the experiment show that …</a:t>
            </a:r>
          </a:p>
          <a:p>
            <a:r>
              <a:rPr lang="en-GB" dirty="0" smtClean="0"/>
              <a:t>In my opinion, …   /   The opinion of the author …</a:t>
            </a:r>
          </a:p>
          <a:p>
            <a:pPr marL="365760" lvl="1" indent="0">
              <a:buNone/>
            </a:pPr>
            <a:r>
              <a:rPr lang="en-GB" i="1" dirty="0" smtClean="0"/>
              <a:t>Write</a:t>
            </a:r>
            <a:r>
              <a:rPr lang="en-GB" dirty="0" smtClean="0"/>
              <a:t>:	It could be argued that …</a:t>
            </a:r>
          </a:p>
          <a:p>
            <a:pPr marL="365760" lvl="1" indent="0">
              <a:buNone/>
            </a:pPr>
            <a:r>
              <a:rPr lang="en-GB" i="1" dirty="0" smtClean="0"/>
              <a:t>Or</a:t>
            </a:r>
            <a:r>
              <a:rPr lang="en-GB" dirty="0" smtClean="0"/>
              <a:t>:		It </a:t>
            </a:r>
            <a:r>
              <a:rPr lang="en-GB" dirty="0"/>
              <a:t>could be said that </a:t>
            </a:r>
            <a:r>
              <a:rPr lang="en-GB" dirty="0" smtClean="0"/>
              <a:t>…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7550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Academic Writing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Finally,</a:t>
            </a:r>
          </a:p>
          <a:p>
            <a:r>
              <a:rPr lang="en-GB" dirty="0" smtClean="0"/>
              <a:t>Read the reference material</a:t>
            </a:r>
          </a:p>
          <a:p>
            <a:r>
              <a:rPr lang="en-GB" dirty="0" smtClean="0"/>
              <a:t>Interpret it, and</a:t>
            </a:r>
          </a:p>
          <a:p>
            <a:r>
              <a:rPr lang="en-GB" dirty="0" smtClean="0"/>
              <a:t>Use your understanding of it to write your report – </a:t>
            </a:r>
          </a:p>
          <a:p>
            <a:pPr lvl="1"/>
            <a:r>
              <a:rPr lang="en-GB" dirty="0" smtClean="0"/>
              <a:t>Do not just copy and paste</a:t>
            </a:r>
          </a:p>
          <a:p>
            <a:pPr lvl="1"/>
            <a:r>
              <a:rPr lang="en-GB" dirty="0" smtClean="0"/>
              <a:t>Use quotations sparingly and accurately</a:t>
            </a:r>
          </a:p>
          <a:p>
            <a:pPr marL="502920" indent="-457200"/>
            <a:r>
              <a:rPr lang="en-GB" dirty="0" smtClean="0"/>
              <a:t>Remember to add the reference!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7374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990600" y="1600200"/>
            <a:ext cx="7469832" cy="4495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4000" dirty="0" smtClean="0"/>
          </a:p>
          <a:p>
            <a:pPr marL="0" indent="0" algn="ctr">
              <a:buNone/>
            </a:pPr>
            <a:r>
              <a:rPr lang="en-GB" sz="4000" dirty="0" smtClean="0"/>
              <a:t>All the very best!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013231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2975</TotalTime>
  <Words>352</Words>
  <Application>Microsoft Office PowerPoint</Application>
  <PresentationFormat>On-screen Show (4:3)</PresentationFormat>
  <Paragraphs>67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Median</vt:lpstr>
      <vt:lpstr>Referencing and Academic Writing</vt:lpstr>
      <vt:lpstr>Today’s Lecture</vt:lpstr>
      <vt:lpstr>Credible Reference Sources</vt:lpstr>
      <vt:lpstr>Referencing Tools</vt:lpstr>
      <vt:lpstr>Mendeley Demonstration</vt:lpstr>
      <vt:lpstr>Citing References</vt:lpstr>
      <vt:lpstr>Academic Writing Tips</vt:lpstr>
      <vt:lpstr>Academic Writing Tips</vt:lpstr>
      <vt:lpstr>Academic Writing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537</cp:revision>
  <cp:lastPrinted>2014-09-29T16:21:25Z</cp:lastPrinted>
  <dcterms:created xsi:type="dcterms:W3CDTF">2013-09-18T07:00:31Z</dcterms:created>
  <dcterms:modified xsi:type="dcterms:W3CDTF">2014-09-30T06:40:26Z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