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1"/>
  </p:notesMasterIdLst>
  <p:sldIdLst>
    <p:sldId id="256" r:id="rId2"/>
    <p:sldId id="267" r:id="rId3"/>
    <p:sldId id="262" r:id="rId4"/>
    <p:sldId id="263" r:id="rId5"/>
    <p:sldId id="302" r:id="rId6"/>
    <p:sldId id="299" r:id="rId7"/>
    <p:sldId id="306" r:id="rId8"/>
    <p:sldId id="300" r:id="rId9"/>
    <p:sldId id="285" r:id="rId10"/>
    <p:sldId id="286" r:id="rId11"/>
    <p:sldId id="264" r:id="rId12"/>
    <p:sldId id="276" r:id="rId13"/>
    <p:sldId id="278" r:id="rId14"/>
    <p:sldId id="269" r:id="rId15"/>
    <p:sldId id="301" r:id="rId16"/>
    <p:sldId id="289" r:id="rId17"/>
    <p:sldId id="288" r:id="rId18"/>
    <p:sldId id="303" r:id="rId19"/>
    <p:sldId id="304" r:id="rId20"/>
    <p:sldId id="261" r:id="rId21"/>
    <p:sldId id="277" r:id="rId22"/>
    <p:sldId id="287" r:id="rId23"/>
    <p:sldId id="305" r:id="rId24"/>
    <p:sldId id="274" r:id="rId25"/>
    <p:sldId id="280" r:id="rId26"/>
    <p:sldId id="282" r:id="rId27"/>
    <p:sldId id="295" r:id="rId28"/>
    <p:sldId id="291" r:id="rId29"/>
    <p:sldId id="266"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76" autoAdjust="0"/>
    <p:restoredTop sz="94660"/>
  </p:normalViewPr>
  <p:slideViewPr>
    <p:cSldViewPr>
      <p:cViewPr>
        <p:scale>
          <a:sx n="66" d="100"/>
          <a:sy n="66" d="100"/>
        </p:scale>
        <p:origin x="-1482" y="-14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FD7952-F71E-4B94-AC6D-4CF9E13BA5F3}" type="datetimeFigureOut">
              <a:rPr lang="en-GB" smtClean="0"/>
              <a:pPr/>
              <a:t>19/12/2011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39AF85B-7899-41E1-B1D5-2B24DDC85ABD}"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39AF85B-7899-41E1-B1D5-2B24DDC85ABD}" type="slidenum">
              <a:rPr lang="en-GB" smtClean="0"/>
              <a:pPr/>
              <a:t>24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12/19/2011</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12/19/2011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12/19/2011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12/19/2011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12/19/2011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12/19/2011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12/19/2011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12/19/2011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12/19/2011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12/19/2011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12/19/2011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12/19/2011</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lashkey.com/forum/showthread.php?t=295690&amp;page=173" TargetMode="External"/><Relationship Id="rId2" Type="http://schemas.openxmlformats.org/officeDocument/2006/relationships/hyperlink" Target="http://yearoftheflood.com/ca/author/" TargetMode="External"/><Relationship Id="rId1" Type="http://schemas.openxmlformats.org/officeDocument/2006/relationships/slideLayout" Target="../slideLayouts/slideLayout2.xml"/><Relationship Id="rId6" Type="http://schemas.openxmlformats.org/officeDocument/2006/relationships/hyperlink" Target="http://www.youtube.com/watch?v=jct1X5UjwAM" TargetMode="External"/><Relationship Id="rId5" Type="http://schemas.openxmlformats.org/officeDocument/2006/relationships/hyperlink" Target="http://www.youtube.com/watch?v=_smKyihbQ3s" TargetMode="External"/><Relationship Id="rId4" Type="http://schemas.openxmlformats.org/officeDocument/2006/relationships/hyperlink" Target="http://www.lemurkat.co.nz/gallery/main.php?g2_itemId=435"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371600"/>
            <a:ext cx="8001000" cy="1828800"/>
          </a:xfrm>
        </p:spPr>
        <p:txBody>
          <a:bodyPr>
            <a:normAutofit fontScale="90000"/>
          </a:bodyPr>
          <a:lstStyle/>
          <a:p>
            <a:r>
              <a:rPr lang="en-GB" dirty="0" smtClean="0"/>
              <a:t/>
            </a:r>
            <a:br>
              <a:rPr lang="en-GB" dirty="0" smtClean="0"/>
            </a:br>
            <a:r>
              <a:rPr lang="en-GB" dirty="0" smtClean="0"/>
              <a:t/>
            </a:r>
            <a:br>
              <a:rPr lang="en-GB" dirty="0" smtClean="0"/>
            </a:br>
            <a:r>
              <a:rPr lang="en-GB" dirty="0" smtClean="0"/>
              <a:t>Environmental criticism 2</a:t>
            </a:r>
            <a:endParaRPr lang="en-GB" dirty="0"/>
          </a:p>
        </p:txBody>
      </p:sp>
      <p:sp>
        <p:nvSpPr>
          <p:cNvPr id="3" name="Subtitle 2"/>
          <p:cNvSpPr>
            <a:spLocks noGrp="1"/>
          </p:cNvSpPr>
          <p:nvPr>
            <p:ph type="subTitle" idx="1"/>
          </p:nvPr>
        </p:nvSpPr>
        <p:spPr>
          <a:xfrm>
            <a:off x="533400" y="3228536"/>
            <a:ext cx="8001000" cy="1752600"/>
          </a:xfrm>
        </p:spPr>
        <p:txBody>
          <a:bodyPr>
            <a:normAutofit fontScale="92500" lnSpcReduction="10000"/>
          </a:bodyPr>
          <a:lstStyle/>
          <a:p>
            <a:r>
              <a:rPr lang="en-GB" dirty="0" smtClean="0"/>
              <a:t>Margaret Atwood </a:t>
            </a:r>
          </a:p>
          <a:p>
            <a:r>
              <a:rPr lang="en-GB" i="1" dirty="0" smtClean="0"/>
              <a:t>Oryx and Crake </a:t>
            </a:r>
            <a:r>
              <a:rPr lang="en-GB" dirty="0" smtClean="0"/>
              <a:t>&amp; </a:t>
            </a:r>
            <a:r>
              <a:rPr lang="en-GB" i="1" dirty="0" smtClean="0"/>
              <a:t>The Year of The Flood</a:t>
            </a:r>
          </a:p>
          <a:p>
            <a:endParaRPr lang="en-GB" i="1" dirty="0" smtClean="0"/>
          </a:p>
          <a:p>
            <a:r>
              <a:rPr lang="en-GB" dirty="0" smtClean="0"/>
              <a:t>Louise Squire, 2011</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381000" y="1176996"/>
            <a:ext cx="2819400" cy="1582621"/>
          </a:xfrm>
        </p:spPr>
        <p:txBody>
          <a:bodyPr/>
          <a:lstStyle/>
          <a:p>
            <a:r>
              <a:rPr lang="en-GB" dirty="0" smtClean="0"/>
              <a:t>Roland Barthes’ </a:t>
            </a:r>
            <a:br>
              <a:rPr lang="en-GB" dirty="0" smtClean="0"/>
            </a:br>
            <a:r>
              <a:rPr lang="en-GB" dirty="0" smtClean="0"/>
              <a:t>‘</a:t>
            </a:r>
            <a:r>
              <a:rPr lang="en-GB" b="0" dirty="0" smtClean="0"/>
              <a:t>The Death of the Author‘</a:t>
            </a:r>
            <a:r>
              <a:rPr lang="en-GB" dirty="0" smtClean="0"/>
              <a:t/>
            </a:r>
            <a:br>
              <a:rPr lang="en-GB" dirty="0" smtClean="0"/>
            </a:br>
            <a:endParaRPr lang="en-GB" dirty="0"/>
          </a:p>
        </p:txBody>
      </p:sp>
      <p:sp>
        <p:nvSpPr>
          <p:cNvPr id="3" name="Content Placeholder 2"/>
          <p:cNvSpPr>
            <a:spLocks noGrp="1"/>
          </p:cNvSpPr>
          <p:nvPr>
            <p:ph type="body" sz="half" idx="2"/>
          </p:nvPr>
        </p:nvSpPr>
        <p:spPr>
          <a:xfrm>
            <a:off x="457200" y="2828784"/>
            <a:ext cx="2362200" cy="2200415"/>
          </a:xfrm>
        </p:spPr>
        <p:txBody>
          <a:bodyPr>
            <a:normAutofit/>
          </a:bodyPr>
          <a:lstStyle/>
          <a:p>
            <a:r>
              <a:rPr lang="en-GB" sz="2000" dirty="0" smtClean="0"/>
              <a:t>Margaret Atwood : ‘very much alive’: her interventions into scholarship of her own work</a:t>
            </a:r>
            <a:endParaRPr lang="en-GB" sz="2000" dirty="0"/>
          </a:p>
        </p:txBody>
      </p:sp>
      <p:pic>
        <p:nvPicPr>
          <p:cNvPr id="5" name="Picture Placeholder 4" descr="MargaretAtwood.jpg"/>
          <p:cNvPicPr>
            <a:picLocks noGrp="1" noChangeAspect="1"/>
          </p:cNvPicPr>
          <p:nvPr>
            <p:ph type="pic" idx="1"/>
          </p:nvPr>
        </p:nvPicPr>
        <p:blipFill>
          <a:blip r:embed="rId2" cstate="print"/>
          <a:srcRect t="21902" b="21902"/>
          <a:stretch>
            <a:fillRect/>
          </a:stretch>
        </p:blipFill>
        <p:spPr/>
      </p:pic>
      <p:sp>
        <p:nvSpPr>
          <p:cNvPr id="6" name="TextBox 5"/>
          <p:cNvSpPr txBox="1"/>
          <p:nvPr/>
        </p:nvSpPr>
        <p:spPr>
          <a:xfrm>
            <a:off x="2362200" y="5486400"/>
            <a:ext cx="2743200" cy="369332"/>
          </a:xfrm>
          <a:prstGeom prst="rect">
            <a:avLst/>
          </a:prstGeom>
          <a:noFill/>
        </p:spPr>
        <p:txBody>
          <a:bodyPr wrap="square" rtlCol="0">
            <a:spAutoFit/>
          </a:bodyPr>
          <a:lstStyle/>
          <a:p>
            <a:r>
              <a:rPr lang="en-GB" dirty="0" smtClean="0"/>
              <a:t>Fig 1 Margaret Atwood</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6629400" cy="1048512"/>
          </a:xfrm>
        </p:spPr>
        <p:txBody>
          <a:bodyPr>
            <a:noAutofit/>
          </a:bodyPr>
          <a:lstStyle/>
          <a:p>
            <a:pPr algn="ctr"/>
            <a:r>
              <a:rPr lang="en-GB" sz="3200" dirty="0" smtClean="0"/>
              <a:t>Margaret Atwood’s interventions:</a:t>
            </a:r>
            <a:r>
              <a:rPr lang="en-GB" sz="4000" dirty="0" smtClean="0"/>
              <a:t/>
            </a:r>
            <a:br>
              <a:rPr lang="en-GB" sz="4000" dirty="0" smtClean="0"/>
            </a:br>
            <a:r>
              <a:rPr lang="en-GB" sz="4000" dirty="0" smtClean="0"/>
              <a:t>Interview: </a:t>
            </a:r>
            <a:r>
              <a:rPr lang="en-GB" sz="3600" i="1" dirty="0" smtClean="0"/>
              <a:t>“speculative fiction”</a:t>
            </a:r>
            <a:endParaRPr lang="en-GB" sz="4000" dirty="0"/>
          </a:p>
        </p:txBody>
      </p:sp>
      <p:sp>
        <p:nvSpPr>
          <p:cNvPr id="3" name="Content Placeholder 2"/>
          <p:cNvSpPr>
            <a:spLocks noGrp="1"/>
          </p:cNvSpPr>
          <p:nvPr>
            <p:ph idx="1"/>
          </p:nvPr>
        </p:nvSpPr>
        <p:spPr>
          <a:xfrm>
            <a:off x="457200" y="1935480"/>
            <a:ext cx="8229600" cy="4693920"/>
          </a:xfrm>
        </p:spPr>
        <p:txBody>
          <a:bodyPr>
            <a:normAutofit fontScale="92500" lnSpcReduction="10000"/>
          </a:bodyPr>
          <a:lstStyle/>
          <a:p>
            <a:pPr>
              <a:buNone/>
            </a:pPr>
            <a:r>
              <a:rPr lang="en-GB" dirty="0" smtClean="0"/>
              <a:t>	‘I got into hot water recently on a radio talk show in Britain: the radio person said she'd just been to a sci-fi conference there, and some people were really, really mad at me. Why? said I, mystified. For being mean to science fiction, said she. In what way had I been mean? I asked. For saying you didn't write it, she replied. And I having had the nerve to win the Arthur C. Clarke Award for Science Fiction. </a:t>
            </a:r>
          </a:p>
          <a:p>
            <a:pPr>
              <a:buNone/>
            </a:pPr>
            <a:r>
              <a:rPr lang="en-GB" dirty="0" smtClean="0"/>
              <a:t>	I said I liked to make a distinction between science fiction proper – for me, this label denotes books with things in them we can't yet do or begin to do, talking beings we can never meet, and places we can't go? and speculative fiction, which employs the means already more or less to hand, and takes place on Planet Earth.’ (Margaret Atwood, 2004)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i="1" dirty="0" smtClean="0"/>
              <a:t>Oryx and Crake </a:t>
            </a:r>
            <a:r>
              <a:rPr lang="en-GB" sz="3200" dirty="0" smtClean="0"/>
              <a:t>(2003) &amp; </a:t>
            </a:r>
            <a:r>
              <a:rPr lang="en-GB" sz="4000" dirty="0" smtClean="0"/>
              <a:t/>
            </a:r>
            <a:br>
              <a:rPr lang="en-GB" sz="4000" dirty="0" smtClean="0"/>
            </a:br>
            <a:r>
              <a:rPr lang="en-GB" sz="3200" i="1" dirty="0" smtClean="0"/>
              <a:t>The Year of The Flood </a:t>
            </a:r>
            <a:r>
              <a:rPr lang="en-GB" sz="3200" dirty="0" smtClean="0"/>
              <a:t>(2009)</a:t>
            </a:r>
            <a:endParaRPr lang="en-GB" sz="4800" dirty="0"/>
          </a:p>
        </p:txBody>
      </p:sp>
      <p:sp>
        <p:nvSpPr>
          <p:cNvPr id="3" name="Content Placeholder 2"/>
          <p:cNvSpPr>
            <a:spLocks noGrp="1"/>
          </p:cNvSpPr>
          <p:nvPr>
            <p:ph idx="1"/>
          </p:nvPr>
        </p:nvSpPr>
        <p:spPr>
          <a:xfrm>
            <a:off x="457200" y="1935480"/>
            <a:ext cx="8229600" cy="4693920"/>
          </a:xfrm>
        </p:spPr>
        <p:txBody>
          <a:bodyPr>
            <a:normAutofit lnSpcReduction="10000"/>
          </a:bodyPr>
          <a:lstStyle/>
          <a:p>
            <a:r>
              <a:rPr lang="en-GB" sz="2400" dirty="0" smtClean="0"/>
              <a:t>Two stand-alone but “simultanial” novels, revolving around the same narrative event, top-shot scientist Crake’s destruction of humanity and his creation of a new, genetically improved version, the Crakers. </a:t>
            </a:r>
          </a:p>
          <a:p>
            <a:r>
              <a:rPr lang="en-GB" sz="2400" i="1" dirty="0" smtClean="0"/>
              <a:t>Oryx and Crake</a:t>
            </a:r>
            <a:r>
              <a:rPr lang="en-GB" sz="2400" dirty="0" smtClean="0"/>
              <a:t>: Crake’s friend Snowman (aka Jimmy), lone survivor, is left to face the post-apocalyptic world and take care of Crake’s Crakers. </a:t>
            </a:r>
          </a:p>
          <a:p>
            <a:r>
              <a:rPr lang="en-GB" sz="2400" i="1" dirty="0" smtClean="0"/>
              <a:t>The Year of the Flood</a:t>
            </a:r>
            <a:r>
              <a:rPr lang="en-GB" sz="2400" dirty="0" smtClean="0"/>
              <a:t>: ‘eco-cult’ the God’s Gardeners predict the ‘waterless flood’ due to humanity’s wickedness. Post-apocalypse, surviving ‘gardeners’ rely on Gardener ‘teachings’ </a:t>
            </a:r>
          </a:p>
          <a:p>
            <a:r>
              <a:rPr lang="en-GB" sz="2400" dirty="0" smtClean="0"/>
              <a:t>In both texts, the narrative constantly shifts from the post-apocalyptic present to an analeptic past</a:t>
            </a:r>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noAutofit/>
          </a:bodyPr>
          <a:lstStyle/>
          <a:p>
            <a:pPr algn="ctr"/>
            <a:r>
              <a:rPr lang="en-GB" sz="3600" dirty="0" smtClean="0"/>
              <a:t>Environmental crisis and apocalypse </a:t>
            </a:r>
            <a:br>
              <a:rPr lang="en-GB" sz="3600" dirty="0" smtClean="0"/>
            </a:br>
            <a:r>
              <a:rPr lang="en-GB" sz="3600" dirty="0" smtClean="0"/>
              <a:t>in contemporary literature</a:t>
            </a:r>
            <a:endParaRPr lang="en-GB" sz="3600" dirty="0"/>
          </a:p>
        </p:txBody>
      </p:sp>
      <p:sp>
        <p:nvSpPr>
          <p:cNvPr id="3" name="Content Placeholder 2"/>
          <p:cNvSpPr>
            <a:spLocks noGrp="1"/>
          </p:cNvSpPr>
          <p:nvPr>
            <p:ph idx="1"/>
          </p:nvPr>
        </p:nvSpPr>
        <p:spPr>
          <a:xfrm>
            <a:off x="457200" y="1828800"/>
            <a:ext cx="8229600" cy="4800600"/>
          </a:xfrm>
        </p:spPr>
        <p:txBody>
          <a:bodyPr>
            <a:normAutofit fontScale="85000" lnSpcReduction="20000"/>
          </a:bodyPr>
          <a:lstStyle/>
          <a:p>
            <a:pPr algn="just">
              <a:lnSpc>
                <a:spcPct val="110000"/>
              </a:lnSpc>
              <a:spcBef>
                <a:spcPts val="0"/>
              </a:spcBef>
            </a:pPr>
            <a:r>
              <a:rPr lang="en-GB" dirty="0" smtClean="0"/>
              <a:t>‘We accept the lure of annihilation, only to discover that it is a temporary condition, a gateway to renewal and rebirth. This is perhaps the most pervasive theme in all the world's religious myth and ritual.’(</a:t>
            </a:r>
            <a:r>
              <a:rPr lang="en-GB" dirty="0" err="1" smtClean="0"/>
              <a:t>Chernus</a:t>
            </a:r>
            <a:r>
              <a:rPr lang="en-GB" dirty="0" smtClean="0"/>
              <a:t> 1986, 85)</a:t>
            </a:r>
          </a:p>
          <a:p>
            <a:pPr algn="just">
              <a:lnSpc>
                <a:spcPct val="110000"/>
              </a:lnSpc>
              <a:spcBef>
                <a:spcPts val="0"/>
              </a:spcBef>
            </a:pPr>
            <a:endParaRPr lang="en-GB" sz="1000" dirty="0" smtClean="0"/>
          </a:p>
          <a:p>
            <a:pPr algn="just">
              <a:lnSpc>
                <a:spcPct val="110000"/>
              </a:lnSpc>
              <a:spcBef>
                <a:spcPts val="0"/>
              </a:spcBef>
            </a:pPr>
            <a:r>
              <a:rPr lang="en-GB" dirty="0" smtClean="0"/>
              <a:t>‘Whoever takes on the apocalyptic tone will be asked: with a view to what and to what ends? In order to lead where, right now or soon?’ Derrida (1982, 53), </a:t>
            </a:r>
          </a:p>
          <a:p>
            <a:pPr algn="just">
              <a:lnSpc>
                <a:spcPct val="110000"/>
              </a:lnSpc>
              <a:spcBef>
                <a:spcPts val="0"/>
              </a:spcBef>
            </a:pPr>
            <a:endParaRPr lang="en-GB" sz="900" dirty="0" smtClean="0"/>
          </a:p>
          <a:p>
            <a:pPr algn="just">
              <a:lnSpc>
                <a:spcPct val="110000"/>
              </a:lnSpc>
              <a:spcBef>
                <a:spcPts val="0"/>
              </a:spcBef>
            </a:pPr>
            <a:r>
              <a:rPr lang="en-GB" dirty="0" smtClean="0"/>
              <a:t>The apocalypse of the postmodern … is also an apocalypse of the "post": "It is the exposure (the desire, the openness, but also the fear) that opens, that opens itself, that opens us to time, to what comes upon us, to what arrives or happens, to the event. To history, if you will, a history to be thought completely otherwise than from a teleological horizon, indeed from any horizon at all" (Derrida and </a:t>
            </a:r>
            <a:r>
              <a:rPr lang="en-GB" dirty="0" err="1" smtClean="0"/>
              <a:t>Borradori</a:t>
            </a:r>
            <a:r>
              <a:rPr lang="en-GB" dirty="0" smtClean="0"/>
              <a:t> 2003,120).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The ‘post’ phenomenon...</a:t>
            </a:r>
            <a:endParaRPr lang="en-GB" dirty="0"/>
          </a:p>
        </p:txBody>
      </p:sp>
      <p:sp>
        <p:nvSpPr>
          <p:cNvPr id="3" name="Content Placeholder 2"/>
          <p:cNvSpPr>
            <a:spLocks noGrp="1"/>
          </p:cNvSpPr>
          <p:nvPr>
            <p:ph idx="1"/>
          </p:nvPr>
        </p:nvSpPr>
        <p:spPr>
          <a:xfrm>
            <a:off x="1371600" y="2286000"/>
            <a:ext cx="6324600" cy="4038600"/>
          </a:xfrm>
        </p:spPr>
        <p:txBody>
          <a:bodyPr/>
          <a:lstStyle/>
          <a:p>
            <a:pPr algn="ctr"/>
            <a:r>
              <a:rPr lang="en-GB" dirty="0" smtClean="0"/>
              <a:t>Post</a:t>
            </a:r>
            <a:r>
              <a:rPr lang="en-GB" i="1" dirty="0" smtClean="0"/>
              <a:t>modernism</a:t>
            </a:r>
          </a:p>
          <a:p>
            <a:pPr lvl="1" algn="ctr">
              <a:buNone/>
            </a:pPr>
            <a:r>
              <a:rPr lang="en-GB" dirty="0" smtClean="0"/>
              <a:t>What is it? </a:t>
            </a:r>
          </a:p>
          <a:p>
            <a:pPr algn="ctr"/>
            <a:r>
              <a:rPr lang="en-GB" dirty="0" smtClean="0"/>
              <a:t>Post</a:t>
            </a:r>
            <a:r>
              <a:rPr lang="en-GB" i="1" dirty="0" smtClean="0"/>
              <a:t>structuralism</a:t>
            </a:r>
            <a:r>
              <a:rPr lang="en-GB" dirty="0" smtClean="0"/>
              <a:t> </a:t>
            </a:r>
          </a:p>
          <a:p>
            <a:pPr lvl="1" algn="ctr">
              <a:buNone/>
            </a:pPr>
            <a:r>
              <a:rPr lang="en-GB" dirty="0" smtClean="0"/>
              <a:t>What is it? </a:t>
            </a:r>
          </a:p>
          <a:p>
            <a:pPr algn="ctr"/>
            <a:r>
              <a:rPr lang="en-GB" dirty="0" smtClean="0"/>
              <a:t>Post</a:t>
            </a:r>
            <a:r>
              <a:rPr lang="en-GB" i="1" dirty="0" smtClean="0"/>
              <a:t>humanism</a:t>
            </a:r>
            <a:r>
              <a:rPr lang="en-GB" dirty="0" smtClean="0"/>
              <a:t> </a:t>
            </a:r>
          </a:p>
          <a:p>
            <a:pPr lvl="1" algn="ctr">
              <a:buNone/>
            </a:pPr>
            <a:r>
              <a:rPr lang="en-GB" dirty="0" smtClean="0"/>
              <a:t>What is it? </a:t>
            </a:r>
          </a:p>
          <a:p>
            <a:pPr lvl="1" algn="ctr">
              <a:buNone/>
            </a:pPr>
            <a:endParaRPr lang="en-GB" dirty="0" smtClean="0"/>
          </a:p>
          <a:p>
            <a:pPr lvl="1" algn="ctr">
              <a:buNone/>
            </a:pPr>
            <a:r>
              <a:rPr lang="en-GB" sz="2800" b="1" dirty="0" smtClean="0"/>
              <a:t>DISCUSS</a:t>
            </a:r>
            <a:endParaRPr lang="en-GB" sz="2800"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15112"/>
          </a:xfrm>
        </p:spPr>
        <p:txBody>
          <a:bodyPr>
            <a:normAutofit fontScale="90000"/>
          </a:bodyPr>
          <a:lstStyle/>
          <a:p>
            <a:pPr algn="ctr"/>
            <a:r>
              <a:rPr lang="en-GB" dirty="0" err="1" smtClean="0"/>
              <a:t>Posthumanism</a:t>
            </a:r>
            <a:r>
              <a:rPr lang="en-GB" dirty="0" smtClean="0"/>
              <a:t> </a:t>
            </a:r>
            <a:endParaRPr lang="en-GB" dirty="0"/>
          </a:p>
        </p:txBody>
      </p:sp>
      <p:sp>
        <p:nvSpPr>
          <p:cNvPr id="3" name="Content Placeholder 2"/>
          <p:cNvSpPr>
            <a:spLocks noGrp="1"/>
          </p:cNvSpPr>
          <p:nvPr>
            <p:ph idx="1"/>
          </p:nvPr>
        </p:nvSpPr>
        <p:spPr>
          <a:xfrm>
            <a:off x="457200" y="1371600"/>
            <a:ext cx="8229600" cy="5105400"/>
          </a:xfrm>
        </p:spPr>
        <p:txBody>
          <a:bodyPr>
            <a:normAutofit/>
          </a:bodyPr>
          <a:lstStyle/>
          <a:p>
            <a:pPr algn="ctr">
              <a:buNone/>
            </a:pPr>
            <a:r>
              <a:rPr lang="en-GB" dirty="0" smtClean="0"/>
              <a:t>	Hybrids and </a:t>
            </a:r>
            <a:r>
              <a:rPr lang="en-GB" dirty="0" err="1" smtClean="0"/>
              <a:t>Cyborgs</a:t>
            </a:r>
            <a:endParaRPr lang="en-GB" dirty="0" smtClean="0"/>
          </a:p>
          <a:p>
            <a:pPr algn="just">
              <a:buNone/>
            </a:pPr>
            <a:r>
              <a:rPr lang="en-GB" dirty="0" smtClean="0"/>
              <a:t>	</a:t>
            </a:r>
          </a:p>
          <a:p>
            <a:pPr algn="just">
              <a:buNone/>
            </a:pPr>
            <a:r>
              <a:rPr lang="en-GB" dirty="0" smtClean="0"/>
              <a:t>	‘If the emergence of postmodernism can be attributed contextually to the aftermath of the Second World War, when the collapse of grand modernist narratives </a:t>
            </a:r>
            <a:r>
              <a:rPr lang="en-GB" dirty="0" err="1" smtClean="0"/>
              <a:t>centered</a:t>
            </a:r>
            <a:r>
              <a:rPr lang="en-GB" dirty="0" smtClean="0"/>
              <a:t> on a utopian state paved the way for the liberal agendas of multiculturalism and diversity, the provenance of </a:t>
            </a:r>
            <a:r>
              <a:rPr lang="en-GB" dirty="0" err="1" smtClean="0"/>
              <a:t>posthumanism</a:t>
            </a:r>
            <a:r>
              <a:rPr lang="en-GB" dirty="0" smtClean="0"/>
              <a:t> can be traced to more specific concerns around the mid-1980s about the extent to which a politics of human identity might ontologically be differentiated from other categories of scientific and biological existence.’(Giles 2007, 329)</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667512"/>
          </a:xfrm>
        </p:spPr>
        <p:txBody>
          <a:bodyPr>
            <a:normAutofit fontScale="90000"/>
          </a:bodyPr>
          <a:lstStyle/>
          <a:p>
            <a:pPr algn="ctr"/>
            <a:r>
              <a:rPr lang="en-GB" dirty="0" smtClean="0"/>
              <a:t>Posthumanism </a:t>
            </a:r>
            <a:endParaRPr lang="en-GB" dirty="0"/>
          </a:p>
        </p:txBody>
      </p:sp>
      <p:sp>
        <p:nvSpPr>
          <p:cNvPr id="3" name="Content Placeholder 2"/>
          <p:cNvSpPr>
            <a:spLocks noGrp="1"/>
          </p:cNvSpPr>
          <p:nvPr>
            <p:ph idx="1"/>
          </p:nvPr>
        </p:nvSpPr>
        <p:spPr>
          <a:xfrm>
            <a:off x="457200" y="1295400"/>
            <a:ext cx="8229600" cy="5181600"/>
          </a:xfrm>
        </p:spPr>
        <p:txBody>
          <a:bodyPr>
            <a:normAutofit fontScale="85000" lnSpcReduction="10000"/>
          </a:bodyPr>
          <a:lstStyle/>
          <a:p>
            <a:pPr algn="just"/>
            <a:r>
              <a:rPr lang="en-GB" dirty="0" err="1" smtClean="0"/>
              <a:t>Posthumanism</a:t>
            </a:r>
            <a:r>
              <a:rPr lang="en-GB" dirty="0" smtClean="0"/>
              <a:t>, the story often goes, needs no theorizing. How could it? Only the most foolish or self-absorbed cultural critic would spend time speculating about something that was actually staring him or her in the face. "'Man,"' as Steve Beard confidently puts it, "does not have to be theorized away; the intersection of consumerism and techno-culture has already done the job" (1998, 114). All that was solid has melted into air. </a:t>
            </a:r>
            <a:r>
              <a:rPr lang="en-GB" dirty="0" err="1" smtClean="0"/>
              <a:t>Posthumanism</a:t>
            </a:r>
            <a:r>
              <a:rPr lang="en-GB" dirty="0" smtClean="0"/>
              <a:t> has finally arrived, and theory, like "Man" "himself," no longer has a place.</a:t>
            </a:r>
          </a:p>
          <a:p>
            <a:pPr algn="just"/>
            <a:endParaRPr lang="en-GB" sz="900" b="1" dirty="0" smtClean="0"/>
          </a:p>
          <a:p>
            <a:pPr algn="just"/>
            <a:r>
              <a:rPr lang="en-GB" dirty="0" smtClean="0"/>
              <a:t>It seems to me that many are a little too quick to affirm an absolute break with humanism, and a little too reluctant to attend to what remains of humanism in the </a:t>
            </a:r>
            <a:r>
              <a:rPr lang="en-GB" dirty="0" err="1" smtClean="0"/>
              <a:t>posthumanist</a:t>
            </a:r>
            <a:r>
              <a:rPr lang="en-GB" dirty="0" smtClean="0"/>
              <a:t> landscape. From one perspective, this is perfectly understandable: </a:t>
            </a:r>
            <a:r>
              <a:rPr lang="en-GB" dirty="0" err="1" smtClean="0"/>
              <a:t>posthumans</a:t>
            </a:r>
            <a:r>
              <a:rPr lang="en-GB" dirty="0" smtClean="0"/>
              <a:t> are far more exciting, far sexier than humans. To misquote </a:t>
            </a:r>
            <a:r>
              <a:rPr lang="en-GB" dirty="0" err="1" smtClean="0"/>
              <a:t>Haraway</a:t>
            </a:r>
            <a:r>
              <a:rPr lang="en-GB" dirty="0" smtClean="0"/>
              <a:t>, I, for one, would rather go to bed with a </a:t>
            </a:r>
            <a:r>
              <a:rPr lang="en-GB" dirty="0" err="1" smtClean="0"/>
              <a:t>cyborg</a:t>
            </a:r>
            <a:r>
              <a:rPr lang="en-GB" dirty="0" smtClean="0"/>
              <a:t> than a "Man" of reason</a:t>
            </a:r>
            <a:r>
              <a:rPr lang="en-GB" sz="2400" dirty="0" smtClean="0"/>
              <a:t>”.’ (</a:t>
            </a:r>
            <a:r>
              <a:rPr lang="en-GB" sz="2400" dirty="0" err="1" smtClean="0"/>
              <a:t>Badmington</a:t>
            </a:r>
            <a:r>
              <a:rPr lang="en-GB" sz="2400" dirty="0" smtClean="0"/>
              <a:t> 2003, 15)</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85800"/>
            <a:ext cx="5181600" cy="972312"/>
          </a:xfrm>
        </p:spPr>
        <p:txBody>
          <a:bodyPr>
            <a:noAutofit/>
          </a:bodyPr>
          <a:lstStyle/>
          <a:p>
            <a:pPr algn="ctr"/>
            <a:r>
              <a:rPr lang="en-GB" sz="3600" dirty="0" smtClean="0"/>
              <a:t>The notion of ‘hybridity’</a:t>
            </a:r>
            <a:endParaRPr lang="en-GB" sz="3600" dirty="0"/>
          </a:p>
        </p:txBody>
      </p:sp>
      <p:pic>
        <p:nvPicPr>
          <p:cNvPr id="6" name="Content Placeholder 5" descr="MixedAnimal.jpg"/>
          <p:cNvPicPr>
            <a:picLocks noGrp="1" noChangeAspect="1"/>
          </p:cNvPicPr>
          <p:nvPr>
            <p:ph sz="half" idx="1"/>
          </p:nvPr>
        </p:nvPicPr>
        <p:blipFill>
          <a:blip r:embed="rId2" cstate="print"/>
          <a:stretch>
            <a:fillRect/>
          </a:stretch>
        </p:blipFill>
        <p:spPr>
          <a:xfrm>
            <a:off x="1066800" y="1828800"/>
            <a:ext cx="2960010" cy="4232814"/>
          </a:xfrm>
        </p:spPr>
      </p:pic>
      <p:pic>
        <p:nvPicPr>
          <p:cNvPr id="7" name="Content Placeholder 6" descr="Hybrid-animals-Hybrid-ani-002.jpg"/>
          <p:cNvPicPr>
            <a:picLocks noGrp="1" noChangeAspect="1"/>
          </p:cNvPicPr>
          <p:nvPr>
            <p:ph sz="half" idx="2"/>
          </p:nvPr>
        </p:nvPicPr>
        <p:blipFill>
          <a:blip r:embed="rId3" cstate="print"/>
          <a:stretch>
            <a:fillRect/>
          </a:stretch>
        </p:blipFill>
        <p:spPr>
          <a:xfrm>
            <a:off x="4953000" y="1828800"/>
            <a:ext cx="3121181" cy="4175125"/>
          </a:xfrm>
        </p:spPr>
      </p:pic>
      <p:sp>
        <p:nvSpPr>
          <p:cNvPr id="8" name="TextBox 7"/>
          <p:cNvSpPr txBox="1"/>
          <p:nvPr/>
        </p:nvSpPr>
        <p:spPr>
          <a:xfrm>
            <a:off x="3124200" y="6172200"/>
            <a:ext cx="2819400" cy="369332"/>
          </a:xfrm>
          <a:prstGeom prst="rect">
            <a:avLst/>
          </a:prstGeom>
          <a:noFill/>
        </p:spPr>
        <p:txBody>
          <a:bodyPr wrap="square" rtlCol="0">
            <a:spAutoFit/>
          </a:bodyPr>
          <a:lstStyle/>
          <a:p>
            <a:r>
              <a:rPr lang="en-GB" dirty="0" smtClean="0"/>
              <a:t>Figs 2&amp;3: hybrid animals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04088"/>
            <a:ext cx="7848600" cy="1048512"/>
          </a:xfrm>
        </p:spPr>
        <p:txBody>
          <a:bodyPr/>
          <a:lstStyle/>
          <a:p>
            <a:r>
              <a:rPr lang="en-GB" dirty="0" smtClean="0"/>
              <a:t>Atwood’s hybrid animals</a:t>
            </a:r>
            <a:endParaRPr lang="en-GB" dirty="0"/>
          </a:p>
        </p:txBody>
      </p:sp>
      <p:sp>
        <p:nvSpPr>
          <p:cNvPr id="3" name="Content Placeholder 2"/>
          <p:cNvSpPr>
            <a:spLocks noGrp="1"/>
          </p:cNvSpPr>
          <p:nvPr>
            <p:ph idx="1"/>
          </p:nvPr>
        </p:nvSpPr>
        <p:spPr>
          <a:xfrm>
            <a:off x="228600" y="1935480"/>
            <a:ext cx="8534400" cy="4389120"/>
          </a:xfrm>
        </p:spPr>
        <p:txBody>
          <a:bodyPr>
            <a:normAutofit lnSpcReduction="10000"/>
          </a:bodyPr>
          <a:lstStyle/>
          <a:p>
            <a:r>
              <a:rPr lang="en-GB" dirty="0" smtClean="0"/>
              <a:t>The </a:t>
            </a:r>
            <a:r>
              <a:rPr lang="en-GB" dirty="0" err="1" smtClean="0"/>
              <a:t>Rakunk</a:t>
            </a:r>
            <a:r>
              <a:rPr lang="en-GB" dirty="0" smtClean="0"/>
              <a:t> (named Killer)</a:t>
            </a:r>
          </a:p>
          <a:p>
            <a:r>
              <a:rPr lang="en-GB" dirty="0" smtClean="0"/>
              <a:t>The ‘</a:t>
            </a:r>
            <a:r>
              <a:rPr lang="en-GB" dirty="0" err="1" smtClean="0"/>
              <a:t>liobam</a:t>
            </a:r>
            <a:r>
              <a:rPr lang="en-GB" dirty="0" smtClean="0"/>
              <a:t>’ – cross between sheep and lion</a:t>
            </a:r>
          </a:p>
          <a:p>
            <a:pPr lvl="1"/>
            <a:r>
              <a:rPr lang="en-GB" dirty="0" smtClean="0"/>
              <a:t> ‘The lion-sheep splice was commissioned by the Lion </a:t>
            </a:r>
            <a:r>
              <a:rPr lang="en-GB" dirty="0" err="1" smtClean="0"/>
              <a:t>Isiahists</a:t>
            </a:r>
            <a:r>
              <a:rPr lang="en-GB" dirty="0" smtClean="0"/>
              <a:t> in order to force the advent of the Peaceable Kingdom. They’d reasoned the only way to fulfil the lion / lamb friendship prophecy without the first eating the second would be to meld the two of them together. But the result hadn’t been strictly vegetarian’ (OC, 113)</a:t>
            </a:r>
          </a:p>
          <a:p>
            <a:pPr lvl="1"/>
            <a:r>
              <a:rPr lang="en-GB" sz="2400" dirty="0" smtClean="0"/>
              <a:t>Here note the (</a:t>
            </a:r>
            <a:r>
              <a:rPr lang="en-GB" dirty="0" smtClean="0"/>
              <a:t>ironic?) use </a:t>
            </a:r>
            <a:r>
              <a:rPr lang="en-GB" sz="2400" dirty="0" smtClean="0"/>
              <a:t>of ‘reason’ </a:t>
            </a:r>
          </a:p>
          <a:p>
            <a:pPr lvl="2"/>
            <a:r>
              <a:rPr lang="en-GB" sz="2100" dirty="0" smtClean="0"/>
              <a:t>(Postmodern views of the Enlightenment?)</a:t>
            </a:r>
          </a:p>
          <a:p>
            <a:r>
              <a:rPr lang="en-GB" dirty="0" smtClean="0"/>
              <a:t>The </a:t>
            </a:r>
            <a:r>
              <a:rPr lang="en-GB" dirty="0" err="1" smtClean="0"/>
              <a:t>Pigoon</a:t>
            </a:r>
            <a:r>
              <a:rPr lang="en-GB" dirty="0" smtClean="0"/>
              <a:t> – ‘human’ content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6400800" cy="819912"/>
          </a:xfrm>
        </p:spPr>
        <p:txBody>
          <a:bodyPr>
            <a:normAutofit fontScale="90000"/>
          </a:bodyPr>
          <a:lstStyle/>
          <a:p>
            <a:pPr algn="ctr"/>
            <a:r>
              <a:rPr lang="en-GB" sz="3600" dirty="0" smtClean="0"/>
              <a:t>Snowman in </a:t>
            </a:r>
            <a:r>
              <a:rPr lang="en-GB" sz="3600" i="1" dirty="0" smtClean="0"/>
              <a:t>Oryx and Crake </a:t>
            </a:r>
            <a:r>
              <a:rPr lang="en-GB" sz="3600" dirty="0" smtClean="0"/>
              <a:t>(2003)  </a:t>
            </a:r>
            <a:endParaRPr lang="en-GB" sz="3200" dirty="0"/>
          </a:p>
        </p:txBody>
      </p:sp>
      <p:sp>
        <p:nvSpPr>
          <p:cNvPr id="3" name="Content Placeholder 2"/>
          <p:cNvSpPr>
            <a:spLocks noGrp="1"/>
          </p:cNvSpPr>
          <p:nvPr>
            <p:ph idx="1"/>
          </p:nvPr>
        </p:nvSpPr>
        <p:spPr>
          <a:xfrm>
            <a:off x="457200" y="1828800"/>
            <a:ext cx="8229600" cy="4648200"/>
          </a:xfrm>
        </p:spPr>
        <p:txBody>
          <a:bodyPr>
            <a:normAutofit fontScale="92500"/>
          </a:bodyPr>
          <a:lstStyle/>
          <a:p>
            <a:pPr algn="just">
              <a:lnSpc>
                <a:spcPct val="120000"/>
              </a:lnSpc>
              <a:spcBef>
                <a:spcPts val="0"/>
              </a:spcBef>
              <a:buNone/>
            </a:pPr>
            <a:r>
              <a:rPr lang="en-GB" dirty="0" smtClean="0"/>
              <a:t>	     ‘At the edge of sleep a procession would appear behind his eyes, moving out of the shadows on the left, crossing his field of vision. Young, slender girls with small hands, ribbons in their hair, bearing garlands of many-coloured flowers. The field would be green, but it wasn’t a pastoral scene: these girls were in danger, in need of rescue. There was something – a threatening presence – behind the tree. </a:t>
            </a:r>
          </a:p>
          <a:p>
            <a:pPr algn="just">
              <a:lnSpc>
                <a:spcPct val="120000"/>
              </a:lnSpc>
              <a:spcBef>
                <a:spcPts val="0"/>
              </a:spcBef>
              <a:buNone/>
            </a:pPr>
            <a:r>
              <a:rPr lang="en-GB" dirty="0" smtClean="0"/>
              <a:t>	     Or perhaps the danger was in him. Perhaps he was the danger, a fanged animal, gazing out from the shadowy cave of the space inside his own skull.’ (OC 307) </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704088"/>
            <a:ext cx="7239000" cy="819912"/>
          </a:xfrm>
        </p:spPr>
        <p:txBody>
          <a:bodyPr>
            <a:noAutofit/>
          </a:bodyPr>
          <a:lstStyle/>
          <a:p>
            <a:r>
              <a:rPr lang="en-GB" sz="3600" dirty="0" smtClean="0"/>
              <a:t>Snowman in </a:t>
            </a:r>
            <a:r>
              <a:rPr lang="en-GB" sz="3600" i="1" dirty="0" smtClean="0"/>
              <a:t>Oryx and Crake </a:t>
            </a:r>
            <a:r>
              <a:rPr lang="en-GB" sz="3600" dirty="0" smtClean="0"/>
              <a:t>(2003)</a:t>
            </a:r>
            <a:endParaRPr lang="en-GB" sz="3600" dirty="0"/>
          </a:p>
        </p:txBody>
      </p:sp>
      <p:sp>
        <p:nvSpPr>
          <p:cNvPr id="3" name="Content Placeholder 2"/>
          <p:cNvSpPr>
            <a:spLocks noGrp="1"/>
          </p:cNvSpPr>
          <p:nvPr>
            <p:ph idx="1"/>
          </p:nvPr>
        </p:nvSpPr>
        <p:spPr>
          <a:xfrm>
            <a:off x="457200" y="1752600"/>
            <a:ext cx="8229600" cy="4572000"/>
          </a:xfrm>
        </p:spPr>
        <p:txBody>
          <a:bodyPr>
            <a:normAutofit fontScale="92500" lnSpcReduction="20000"/>
          </a:bodyPr>
          <a:lstStyle/>
          <a:p>
            <a:pPr algn="just">
              <a:lnSpc>
                <a:spcPct val="150000"/>
              </a:lnSpc>
              <a:spcBef>
                <a:spcPts val="0"/>
              </a:spcBef>
              <a:buNone/>
            </a:pPr>
            <a:r>
              <a:rPr lang="en-GB" dirty="0" smtClean="0"/>
              <a:t>	‘He roams around the space he once inhabited, feeling like a disembodied sensor. Here is his closet, here are the clothes once his, tropical-weight shirts and shorts, ranged neatly on hangars and beginning to moulder. Footwear too, but he can no longer stand the thought of footwear. It would be like adding hooves, plus his infected foot might not fit. Underpants in stacks on the shelves. Why did he used to wear such garments? They appear to him now as some sort of weird bondage gear.’ (OC, 393)</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8200"/>
            <a:ext cx="8229600" cy="6019800"/>
          </a:xfrm>
        </p:spPr>
        <p:txBody>
          <a:bodyPr>
            <a:normAutofit lnSpcReduction="10000"/>
          </a:bodyPr>
          <a:lstStyle/>
          <a:p>
            <a:pPr algn="just">
              <a:buNone/>
            </a:pPr>
            <a:r>
              <a:rPr lang="en-GB" dirty="0" smtClean="0"/>
              <a:t>		‘</a:t>
            </a:r>
            <a:r>
              <a:rPr lang="en-GB" sz="2400" dirty="0" smtClean="0"/>
              <a:t>When nothing is left intact and the fire is only smouldering I leave, carrying one of the wounded blankets with me, I will need it until the fur grows. The house shuts with a click behind me.</a:t>
            </a:r>
          </a:p>
          <a:p>
            <a:pPr algn="just">
              <a:buNone/>
            </a:pPr>
            <a:r>
              <a:rPr lang="en-GB" sz="2400" dirty="0" smtClean="0"/>
              <a:t>		I untie my feet from my shoes and walk down the shore; the earth is damp, cold, pockmarked with raindrops. I pile the blanket on the rock and step into the water and lie down ... </a:t>
            </a:r>
          </a:p>
          <a:p>
            <a:pPr algn="just">
              <a:buNone/>
            </a:pPr>
            <a:r>
              <a:rPr lang="en-GB" sz="2400" dirty="0" smtClean="0"/>
              <a:t>		The sun is three-quarters, I have become hungry. The food in the cabin is forbidden, I am not allowed to go back into that cage, wooden rectangle. Also tin cans and jars are forbidden; they are glass and metal. I head for the garden and prowl through it, then squat, wrapped in my blanket ...</a:t>
            </a:r>
          </a:p>
          <a:p>
            <a:pPr algn="just">
              <a:buNone/>
            </a:pPr>
            <a:r>
              <a:rPr lang="en-GB" sz="2400" dirty="0" smtClean="0"/>
              <a:t>	I pull up one of the beets and scratch the dirt from it and gnaw it but the rind is tough, I’m not strong enough yet’</a:t>
            </a:r>
          </a:p>
          <a:p>
            <a:pPr algn="just">
              <a:buNone/>
            </a:pPr>
            <a:endParaRPr lang="en-GB" sz="900" dirty="0" smtClean="0"/>
          </a:p>
          <a:p>
            <a:pPr>
              <a:buNone/>
            </a:pPr>
            <a:r>
              <a:rPr lang="en-GB" sz="2400" dirty="0" smtClean="0"/>
              <a:t> 		       Margaret Atwood,</a:t>
            </a:r>
            <a:r>
              <a:rPr lang="en-GB" sz="2400" i="1" dirty="0" smtClean="0"/>
              <a:t> </a:t>
            </a:r>
            <a:r>
              <a:rPr lang="en-GB" sz="2400" b="1" i="1" dirty="0" smtClean="0"/>
              <a:t>Surfacing </a:t>
            </a:r>
            <a:r>
              <a:rPr lang="en-GB" sz="2400" dirty="0" smtClean="0"/>
              <a:t>(1979, 2001, 171-2)</a:t>
            </a:r>
            <a:endParaRPr lang="en-GB"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704088"/>
            <a:ext cx="6705600" cy="819912"/>
          </a:xfrm>
        </p:spPr>
        <p:txBody>
          <a:bodyPr>
            <a:normAutofit/>
          </a:bodyPr>
          <a:lstStyle/>
          <a:p>
            <a:pPr algn="ctr"/>
            <a:r>
              <a:rPr lang="en-GB" sz="3600" dirty="0" smtClean="0"/>
              <a:t>Jimmy and Crake</a:t>
            </a:r>
            <a:endParaRPr lang="en-GB" sz="3200" dirty="0"/>
          </a:p>
        </p:txBody>
      </p:sp>
      <p:sp>
        <p:nvSpPr>
          <p:cNvPr id="4" name="Content Placeholder 3"/>
          <p:cNvSpPr>
            <a:spLocks noGrp="1"/>
          </p:cNvSpPr>
          <p:nvPr>
            <p:ph idx="1"/>
          </p:nvPr>
        </p:nvSpPr>
        <p:spPr/>
        <p:txBody>
          <a:bodyPr>
            <a:normAutofit/>
          </a:bodyPr>
          <a:lstStyle/>
          <a:p>
            <a:pPr algn="just">
              <a:lnSpc>
                <a:spcPct val="110000"/>
              </a:lnSpc>
              <a:spcBef>
                <a:spcPts val="0"/>
              </a:spcBef>
              <a:buNone/>
            </a:pPr>
            <a:r>
              <a:rPr lang="en-GB" dirty="0" smtClean="0"/>
              <a:t>	     “So, are the butterflies – are they recent?” Jimmy asked after a while. The ones he was looking at had wings the size of pancakes and were shocking pink, and were clustering all over one of the purple shrubs. </a:t>
            </a:r>
          </a:p>
          <a:p>
            <a:pPr algn="just">
              <a:lnSpc>
                <a:spcPct val="110000"/>
              </a:lnSpc>
              <a:spcBef>
                <a:spcPts val="0"/>
              </a:spcBef>
              <a:buNone/>
            </a:pPr>
            <a:r>
              <a:rPr lang="en-GB" dirty="0" smtClean="0"/>
              <a:t>	     “You mean, did they occur in nature or were they created by the hand of man? In other words are they real or fake?” </a:t>
            </a:r>
          </a:p>
          <a:p>
            <a:pPr algn="just">
              <a:lnSpc>
                <a:spcPct val="110000"/>
              </a:lnSpc>
              <a:spcBef>
                <a:spcPts val="0"/>
              </a:spcBef>
              <a:buNone/>
            </a:pPr>
            <a:r>
              <a:rPr lang="en-GB" dirty="0" smtClean="0"/>
              <a:t>	</a:t>
            </a:r>
            <a:r>
              <a:rPr lang="en-GB" b="1" dirty="0" smtClean="0"/>
              <a:t>     “Mm,” said Jimmy. He didn’t want to get into the </a:t>
            </a:r>
            <a:r>
              <a:rPr lang="en-GB" b="1" i="1" dirty="0" smtClean="0"/>
              <a:t>what is real</a:t>
            </a:r>
            <a:r>
              <a:rPr lang="en-GB" b="1" dirty="0" smtClean="0"/>
              <a:t> thing with Crake. </a:t>
            </a:r>
            <a:r>
              <a:rPr lang="en-GB" dirty="0" smtClean="0"/>
              <a:t>(OC, 235).</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half" idx="2"/>
          </p:nvPr>
        </p:nvSpPr>
        <p:spPr>
          <a:xfrm>
            <a:off x="609600" y="914400"/>
            <a:ext cx="2209800" cy="2438400"/>
          </a:xfrm>
          <a:solidFill>
            <a:schemeClr val="accent2"/>
          </a:solidFill>
          <a:ln w="38100">
            <a:solidFill>
              <a:schemeClr val="accent3">
                <a:lumMod val="50000"/>
              </a:schemeClr>
            </a:solidFill>
          </a:ln>
        </p:spPr>
        <p:txBody>
          <a:bodyPr tIns="216000" rIns="252000">
            <a:normAutofit fontScale="85000" lnSpcReduction="20000"/>
          </a:bodyPr>
          <a:lstStyle/>
          <a:p>
            <a:pPr algn="ctr">
              <a:buNone/>
            </a:pPr>
            <a:r>
              <a:rPr lang="en-GB" sz="5400" dirty="0" smtClean="0"/>
              <a:t>What is ‘</a:t>
            </a:r>
            <a:r>
              <a:rPr lang="en-GB" sz="5400" b="1" dirty="0" smtClean="0"/>
              <a:t>real’</a:t>
            </a:r>
          </a:p>
          <a:p>
            <a:pPr algn="ctr">
              <a:buNone/>
            </a:pPr>
            <a:r>
              <a:rPr lang="en-GB" sz="7800" dirty="0" smtClean="0"/>
              <a:t>?</a:t>
            </a:r>
            <a:r>
              <a:rPr lang="en-GB" sz="5400" dirty="0" smtClean="0"/>
              <a:t> </a:t>
            </a:r>
          </a:p>
          <a:p>
            <a:endParaRPr lang="en-GB" dirty="0"/>
          </a:p>
        </p:txBody>
      </p:sp>
      <p:pic>
        <p:nvPicPr>
          <p:cNvPr id="6" name="Content Placeholder 4" descr="rgc-oryxcrake.jpg"/>
          <p:cNvPicPr>
            <a:picLocks noGrp="1" noChangeAspect="1"/>
          </p:cNvPicPr>
          <p:nvPr>
            <p:ph type="pic" idx="1"/>
          </p:nvPr>
        </p:nvPicPr>
        <p:blipFill>
          <a:blip r:embed="rId2" cstate="print"/>
          <a:srcRect t="19359" b="19359"/>
          <a:stretch>
            <a:fillRect/>
          </a:stretch>
        </p:blipFill>
        <p:spPr/>
      </p:pic>
      <p:sp>
        <p:nvSpPr>
          <p:cNvPr id="7" name="TextBox 6"/>
          <p:cNvSpPr txBox="1"/>
          <p:nvPr/>
        </p:nvSpPr>
        <p:spPr>
          <a:xfrm>
            <a:off x="3810000" y="5791200"/>
            <a:ext cx="4800600" cy="369332"/>
          </a:xfrm>
          <a:prstGeom prst="rect">
            <a:avLst/>
          </a:prstGeom>
          <a:noFill/>
        </p:spPr>
        <p:txBody>
          <a:bodyPr wrap="square" rtlCol="0">
            <a:spAutoFit/>
          </a:bodyPr>
          <a:lstStyle/>
          <a:p>
            <a:r>
              <a:rPr lang="en-GB" dirty="0" smtClean="0"/>
              <a:t>Fig 4:Oryx introduces the Crakers to a </a:t>
            </a:r>
            <a:r>
              <a:rPr lang="en-GB" dirty="0" err="1" smtClean="0"/>
              <a:t>Rakunk</a:t>
            </a:r>
            <a:r>
              <a:rPr lang="en-GB" dirty="0" smtClean="0"/>
              <a:t>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normAutofit fontScale="90000"/>
          </a:bodyPr>
          <a:lstStyle/>
          <a:p>
            <a:r>
              <a:rPr lang="en-GB" dirty="0" err="1" smtClean="0"/>
              <a:t>Posthumanism</a:t>
            </a:r>
            <a:r>
              <a:rPr lang="en-GB" dirty="0" smtClean="0"/>
              <a:t> / </a:t>
            </a:r>
            <a:r>
              <a:rPr lang="en-GB" dirty="0" err="1" smtClean="0"/>
              <a:t>hybridity</a:t>
            </a:r>
            <a:r>
              <a:rPr lang="en-GB" dirty="0" smtClean="0"/>
              <a:t> today</a:t>
            </a:r>
            <a:endParaRPr lang="en-GB" dirty="0"/>
          </a:p>
        </p:txBody>
      </p:sp>
      <p:sp>
        <p:nvSpPr>
          <p:cNvPr id="3" name="Content Placeholder 2"/>
          <p:cNvSpPr>
            <a:spLocks noGrp="1"/>
          </p:cNvSpPr>
          <p:nvPr>
            <p:ph idx="1"/>
          </p:nvPr>
        </p:nvSpPr>
        <p:spPr>
          <a:xfrm>
            <a:off x="457200" y="2057400"/>
            <a:ext cx="3429000" cy="4267200"/>
          </a:xfrm>
        </p:spPr>
        <p:txBody>
          <a:bodyPr>
            <a:normAutofit fontScale="92500" lnSpcReduction="10000"/>
          </a:bodyPr>
          <a:lstStyle/>
          <a:p>
            <a:pPr>
              <a:buNone/>
            </a:pPr>
            <a:r>
              <a:rPr lang="en-GB" dirty="0" smtClean="0"/>
              <a:t>	</a:t>
            </a:r>
            <a:r>
              <a:rPr lang="en-GB" u="sng" dirty="0" smtClean="0"/>
              <a:t>TV Advertising </a:t>
            </a:r>
          </a:p>
          <a:p>
            <a:r>
              <a:rPr lang="en-GB" dirty="0" smtClean="0"/>
              <a:t>Mary the Cow – ‘Thank you cows’ Muller Yoghurt (on YouTube (Mary has always wanted to be a horse)</a:t>
            </a:r>
          </a:p>
          <a:p>
            <a:endParaRPr lang="en-GB" dirty="0" smtClean="0"/>
          </a:p>
          <a:p>
            <a:endParaRPr lang="en-GB" dirty="0" smtClean="0"/>
          </a:p>
          <a:p>
            <a:r>
              <a:rPr lang="en-GB" dirty="0" smtClean="0"/>
              <a:t>The Sad Stretch of Road (the Saddest Road); Michelin tyres </a:t>
            </a:r>
          </a:p>
          <a:p>
            <a:pPr>
              <a:buNone/>
            </a:pPr>
            <a:endParaRPr lang="en-GB" dirty="0" smtClean="0"/>
          </a:p>
          <a:p>
            <a:endParaRPr lang="en-GB" dirty="0" smtClean="0"/>
          </a:p>
          <a:p>
            <a:endParaRPr lang="en-GB" dirty="0" smtClean="0"/>
          </a:p>
          <a:p>
            <a:endParaRPr lang="en-GB" dirty="0"/>
          </a:p>
        </p:txBody>
      </p:sp>
      <p:pic>
        <p:nvPicPr>
          <p:cNvPr id="9" name="Picture 8" descr="mary 7.bmp"/>
          <p:cNvPicPr>
            <a:picLocks noChangeAspect="1"/>
          </p:cNvPicPr>
          <p:nvPr/>
        </p:nvPicPr>
        <p:blipFill>
          <a:blip r:embed="rId2" cstate="print"/>
          <a:srcRect l="19048" t="22222" r="21429" b="33334"/>
          <a:stretch>
            <a:fillRect/>
          </a:stretch>
        </p:blipFill>
        <p:spPr>
          <a:xfrm>
            <a:off x="4876800" y="1752600"/>
            <a:ext cx="3619500" cy="2026920"/>
          </a:xfrm>
          <a:prstGeom prst="rect">
            <a:avLst/>
          </a:prstGeom>
          <a:ln w="28575">
            <a:solidFill>
              <a:schemeClr val="accent3">
                <a:lumMod val="50000"/>
              </a:schemeClr>
            </a:solidFill>
          </a:ln>
        </p:spPr>
      </p:pic>
      <p:pic>
        <p:nvPicPr>
          <p:cNvPr id="12" name="Picture 11" descr="sad road 2.bmp"/>
          <p:cNvPicPr>
            <a:picLocks noChangeAspect="1"/>
          </p:cNvPicPr>
          <p:nvPr/>
        </p:nvPicPr>
        <p:blipFill>
          <a:blip r:embed="rId3" cstate="print"/>
          <a:srcRect l="13333" t="20741" r="4444" b="18518"/>
          <a:stretch>
            <a:fillRect/>
          </a:stretch>
        </p:blipFill>
        <p:spPr>
          <a:xfrm>
            <a:off x="3962400" y="3886200"/>
            <a:ext cx="4538546" cy="2514600"/>
          </a:xfrm>
          <a:prstGeom prst="rect">
            <a:avLst/>
          </a:prstGeom>
          <a:ln w="28575">
            <a:solidFill>
              <a:schemeClr val="accent3">
                <a:lumMod val="50000"/>
              </a:schemeClr>
            </a:solidFill>
          </a:ln>
        </p:spPr>
      </p:pic>
      <p:sp>
        <p:nvSpPr>
          <p:cNvPr id="15" name="TextBox 14"/>
          <p:cNvSpPr txBox="1"/>
          <p:nvPr/>
        </p:nvSpPr>
        <p:spPr>
          <a:xfrm>
            <a:off x="762000" y="6248400"/>
            <a:ext cx="2819400" cy="369332"/>
          </a:xfrm>
          <a:prstGeom prst="rect">
            <a:avLst/>
          </a:prstGeom>
          <a:noFill/>
        </p:spPr>
        <p:txBody>
          <a:bodyPr wrap="square" rtlCol="0">
            <a:spAutoFit/>
          </a:bodyPr>
          <a:lstStyle/>
          <a:p>
            <a:r>
              <a:rPr lang="en-GB" dirty="0" smtClean="0"/>
              <a:t>Figs 5&amp;6: TV advertising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8077200" cy="1371600"/>
          </a:xfrm>
        </p:spPr>
        <p:txBody>
          <a:bodyPr>
            <a:normAutofit/>
          </a:bodyPr>
          <a:lstStyle/>
          <a:p>
            <a:pPr algn="ctr"/>
            <a:r>
              <a:rPr lang="en-GB" sz="4000" dirty="0" smtClean="0"/>
              <a:t>Posthumanism and the Cyborg, </a:t>
            </a:r>
            <a:br>
              <a:rPr lang="en-GB" sz="4000" dirty="0" smtClean="0"/>
            </a:br>
            <a:r>
              <a:rPr lang="en-GB" sz="3600" dirty="0" smtClean="0"/>
              <a:t>Donna Haraway</a:t>
            </a:r>
            <a:endParaRPr lang="en-GB" sz="4000" dirty="0"/>
          </a:p>
        </p:txBody>
      </p:sp>
      <p:sp>
        <p:nvSpPr>
          <p:cNvPr id="3" name="Content Placeholder 2"/>
          <p:cNvSpPr>
            <a:spLocks noGrp="1"/>
          </p:cNvSpPr>
          <p:nvPr>
            <p:ph idx="1"/>
          </p:nvPr>
        </p:nvSpPr>
        <p:spPr>
          <a:xfrm>
            <a:off x="457200" y="2133600"/>
            <a:ext cx="8229600" cy="4495800"/>
          </a:xfrm>
        </p:spPr>
        <p:txBody>
          <a:bodyPr>
            <a:normAutofit/>
          </a:bodyPr>
          <a:lstStyle/>
          <a:p>
            <a:pPr>
              <a:buNone/>
            </a:pPr>
            <a:r>
              <a:rPr lang="en-GB" sz="2200" dirty="0" smtClean="0"/>
              <a:t>	“A </a:t>
            </a:r>
            <a:r>
              <a:rPr lang="en-GB" sz="2200" dirty="0" err="1" smtClean="0"/>
              <a:t>cyborg</a:t>
            </a:r>
            <a:r>
              <a:rPr lang="en-GB" sz="2200" dirty="0" smtClean="0"/>
              <a:t> is a cybernetic organism, a hybrid of machine and organism, a creature of social reality as well as a creature of fiction.”</a:t>
            </a:r>
          </a:p>
          <a:p>
            <a:endParaRPr lang="en-GB" sz="800" dirty="0" smtClean="0"/>
          </a:p>
          <a:p>
            <a:pPr>
              <a:buNone/>
            </a:pPr>
            <a:r>
              <a:rPr lang="en-GB" sz="2200" dirty="0" smtClean="0"/>
              <a:t>	“Contemporary science fiction is full of </a:t>
            </a:r>
            <a:r>
              <a:rPr lang="en-GB" sz="2200" dirty="0" err="1" smtClean="0"/>
              <a:t>cyborgs</a:t>
            </a:r>
            <a:r>
              <a:rPr lang="en-GB" sz="2200" dirty="0" smtClean="0"/>
              <a:t> – creatures simultaneously animal and machine, who populate worlds ambiguously natural and crafted.”</a:t>
            </a:r>
          </a:p>
          <a:p>
            <a:endParaRPr lang="en-GB" sz="800" dirty="0" smtClean="0"/>
          </a:p>
          <a:p>
            <a:pPr>
              <a:buNone/>
            </a:pPr>
            <a:r>
              <a:rPr lang="en-GB" sz="2200" dirty="0" smtClean="0"/>
              <a:t>	“... A </a:t>
            </a:r>
            <a:r>
              <a:rPr lang="en-GB" sz="2200" dirty="0" err="1" smtClean="0"/>
              <a:t>cyborg</a:t>
            </a:r>
            <a:r>
              <a:rPr lang="en-GB" sz="2200" dirty="0" smtClean="0"/>
              <a:t> world might be about lived social and bodily realities in which people are not afraid of their joint kinship with animals and machines, not afraid of permanently partial identities and contradictory standpoints.”</a:t>
            </a:r>
          </a:p>
          <a:p>
            <a:pPr lvl="1">
              <a:buNone/>
            </a:pPr>
            <a:r>
              <a:rPr lang="en-GB" sz="2200" dirty="0" smtClean="0"/>
              <a:t>				 (Donna Haraway, 1980, in Norton, 2195-6)</a:t>
            </a:r>
            <a:endParaRPr lang="en-GB" sz="2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Atwood and the Cyborg</a:t>
            </a:r>
            <a:endParaRPr lang="en-GB" dirty="0"/>
          </a:p>
        </p:txBody>
      </p:sp>
      <p:sp>
        <p:nvSpPr>
          <p:cNvPr id="3" name="Content Placeholder 2"/>
          <p:cNvSpPr>
            <a:spLocks noGrp="1"/>
          </p:cNvSpPr>
          <p:nvPr>
            <p:ph idx="1"/>
          </p:nvPr>
        </p:nvSpPr>
        <p:spPr>
          <a:xfrm>
            <a:off x="457200" y="2286000"/>
            <a:ext cx="8229600" cy="4038600"/>
          </a:xfrm>
        </p:spPr>
        <p:txBody>
          <a:bodyPr/>
          <a:lstStyle/>
          <a:p>
            <a:pPr marL="274320" lvl="1" indent="-274320">
              <a:buClr>
                <a:schemeClr val="accent3"/>
              </a:buClr>
              <a:buSzPct val="95000"/>
            </a:pPr>
            <a:r>
              <a:rPr lang="en-GB" dirty="0" smtClean="0"/>
              <a:t>Atwood’s motif of Saint Terry Fox: </a:t>
            </a:r>
          </a:p>
          <a:p>
            <a:pPr marL="274320" lvl="1" indent="-274320">
              <a:buClr>
                <a:schemeClr val="accent3"/>
              </a:buClr>
              <a:buSzPct val="95000"/>
              <a:buNone/>
            </a:pPr>
            <a:r>
              <a:rPr lang="en-GB" dirty="0" smtClean="0"/>
              <a:t>	“.. who ran so far with one mortal and one metallic leg; who set a shining example of courage in the face of overwhelming odds; who showed what the human body can do in the way of locomotion without fossil fuels; who raced against Mortality, and in the end outran his own Death and lives on in Memory.” (OC, 486).</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Atwood and ‘language’</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6324600" cy="819912"/>
          </a:xfrm>
        </p:spPr>
        <p:txBody>
          <a:bodyPr>
            <a:normAutofit/>
          </a:bodyPr>
          <a:lstStyle/>
          <a:p>
            <a:pPr algn="ctr"/>
            <a:r>
              <a:rPr lang="en-GB" sz="3600" i="1" dirty="0" smtClean="0"/>
              <a:t>Oryx and Crake </a:t>
            </a:r>
            <a:r>
              <a:rPr lang="en-GB" sz="3600" dirty="0" smtClean="0"/>
              <a:t>(2003)</a:t>
            </a:r>
            <a:endParaRPr lang="en-GB" sz="3600" dirty="0"/>
          </a:p>
        </p:txBody>
      </p:sp>
      <p:sp>
        <p:nvSpPr>
          <p:cNvPr id="3" name="Content Placeholder 2"/>
          <p:cNvSpPr>
            <a:spLocks noGrp="1"/>
          </p:cNvSpPr>
          <p:nvPr>
            <p:ph idx="1"/>
          </p:nvPr>
        </p:nvSpPr>
        <p:spPr>
          <a:xfrm>
            <a:off x="457200" y="1935480"/>
            <a:ext cx="8077200" cy="4617720"/>
          </a:xfrm>
        </p:spPr>
        <p:txBody>
          <a:bodyPr>
            <a:normAutofit fontScale="92500" lnSpcReduction="20000"/>
          </a:bodyPr>
          <a:lstStyle/>
          <a:p>
            <a:pPr algn="just">
              <a:lnSpc>
                <a:spcPct val="120000"/>
              </a:lnSpc>
              <a:spcBef>
                <a:spcPts val="0"/>
              </a:spcBef>
              <a:buNone/>
            </a:pPr>
            <a:r>
              <a:rPr lang="en-GB" i="1" dirty="0" smtClean="0"/>
              <a:t>	‘Crake  made the bones of the Children of Crake out of the coral on the beach, and then he made their flesh out of a mango. But the Children of Oryx hatched out of an egg, a giant egg laid by Oryx herself. Actually, she laid two eggs: one full of animals and birds and fish, and the other one full of words. But the egg full of words hatched first, and the Children of Crake had already been created by then, and they’d eaten up all the words because they were hungry, and so there were no words left over when the second egg hatched out. And that is why the animals can’t talk.’</a:t>
            </a:r>
            <a:r>
              <a:rPr lang="en-GB" dirty="0" smtClean="0"/>
              <a:t> </a:t>
            </a:r>
          </a:p>
          <a:p>
            <a:pPr>
              <a:lnSpc>
                <a:spcPct val="120000"/>
              </a:lnSpc>
              <a:spcBef>
                <a:spcPts val="0"/>
              </a:spcBef>
              <a:buNone/>
            </a:pPr>
            <a:r>
              <a:rPr lang="en-GB" dirty="0" smtClean="0"/>
              <a:t>	</a:t>
            </a:r>
            <a:r>
              <a:rPr lang="en-GB" b="1" dirty="0" smtClean="0"/>
              <a:t>(</a:t>
            </a:r>
            <a:r>
              <a:rPr lang="en-GB" b="1" dirty="0" err="1" smtClean="0"/>
              <a:t>Intertextuality</a:t>
            </a:r>
            <a:r>
              <a:rPr lang="en-GB" b="1" dirty="0" smtClean="0"/>
              <a:t> - Kipling?)</a:t>
            </a:r>
            <a:r>
              <a:rPr lang="en-GB" dirty="0" smtClean="0"/>
              <a:t>				(OC, 110)</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81200"/>
            <a:ext cx="8229600" cy="4495800"/>
          </a:xfrm>
        </p:spPr>
        <p:txBody>
          <a:bodyPr>
            <a:normAutofit fontScale="92500"/>
          </a:bodyPr>
          <a:lstStyle/>
          <a:p>
            <a:pPr>
              <a:buNone/>
            </a:pPr>
            <a:r>
              <a:rPr lang="en-GB" dirty="0" smtClean="0"/>
              <a:t>	Atwood’s explorations of “language” – often in relation to questions of the human and the animal – appear throughout her oeuvre: </a:t>
            </a:r>
          </a:p>
          <a:p>
            <a:pPr>
              <a:buNone/>
            </a:pPr>
            <a:r>
              <a:rPr lang="en-GB" dirty="0" smtClean="0"/>
              <a:t>		</a:t>
            </a:r>
          </a:p>
          <a:p>
            <a:pPr>
              <a:buNone/>
            </a:pPr>
            <a:r>
              <a:rPr lang="en-GB" dirty="0" smtClean="0"/>
              <a:t>	“The animals have no need for speech; why talk when you are a word”</a:t>
            </a:r>
            <a:r>
              <a:rPr lang="en-GB" i="1" dirty="0" smtClean="0"/>
              <a:t> </a:t>
            </a:r>
          </a:p>
          <a:p>
            <a:pPr>
              <a:buNone/>
            </a:pPr>
            <a:r>
              <a:rPr lang="en-GB" i="1" dirty="0" smtClean="0"/>
              <a:t>			</a:t>
            </a:r>
            <a:r>
              <a:rPr lang="en-GB" sz="2400" dirty="0" smtClean="0"/>
              <a:t>(Margaret Atwood, </a:t>
            </a:r>
            <a:r>
              <a:rPr lang="en-GB" sz="2400" b="1" i="1" dirty="0" smtClean="0"/>
              <a:t>Surfacing</a:t>
            </a:r>
            <a:r>
              <a:rPr lang="en-GB" sz="2400" dirty="0" smtClean="0"/>
              <a:t>, 1979, 2001, 175)</a:t>
            </a:r>
          </a:p>
          <a:p>
            <a:pPr>
              <a:buNone/>
            </a:pPr>
            <a:endParaRPr lang="en-GB" sz="2400" dirty="0" smtClean="0"/>
          </a:p>
          <a:p>
            <a:pPr>
              <a:buNone/>
            </a:pPr>
            <a:r>
              <a:rPr lang="en-GB" sz="2400" b="1" dirty="0" smtClean="0"/>
              <a:t>The Linguistic Performative </a:t>
            </a:r>
          </a:p>
          <a:p>
            <a:pPr>
              <a:buNone/>
            </a:pPr>
            <a:r>
              <a:rPr lang="en-GB" sz="2400" b="1" dirty="0" smtClean="0"/>
              <a:t>‘Performative Utterances’ and Speech Act theory of Austin</a:t>
            </a:r>
          </a:p>
          <a:p>
            <a:pPr>
              <a:buNone/>
            </a:pPr>
            <a:r>
              <a:rPr lang="en-GB" sz="2400" b="1" dirty="0" smtClean="0"/>
              <a:t>Derrida – ‘The Animal that Therefore I am (And More to Follow)’ </a:t>
            </a:r>
            <a:endParaRPr lang="en-GB" b="1" dirty="0" smtClean="0"/>
          </a:p>
        </p:txBody>
      </p:sp>
      <p:sp>
        <p:nvSpPr>
          <p:cNvPr id="4" name="Title 1"/>
          <p:cNvSpPr>
            <a:spLocks noGrp="1"/>
          </p:cNvSpPr>
          <p:nvPr>
            <p:ph type="title"/>
          </p:nvPr>
        </p:nvSpPr>
        <p:spPr>
          <a:xfrm>
            <a:off x="838200" y="914400"/>
            <a:ext cx="7696200" cy="743712"/>
          </a:xfrm>
        </p:spPr>
        <p:txBody>
          <a:bodyPr>
            <a:noAutofit/>
          </a:bodyPr>
          <a:lstStyle/>
          <a:p>
            <a:r>
              <a:rPr lang="en-GB" sz="3600" dirty="0" smtClean="0"/>
              <a:t>The status and function of language</a:t>
            </a:r>
            <a:endParaRPr lang="en-GB" sz="36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noAutofit/>
          </a:bodyPr>
          <a:lstStyle/>
          <a:p>
            <a:pPr algn="ctr"/>
            <a:r>
              <a:rPr lang="en-GB" sz="3600" dirty="0" smtClean="0"/>
              <a:t>Alex the Parrot </a:t>
            </a:r>
            <a:endParaRPr lang="en-GB" sz="3600" dirty="0"/>
          </a:p>
        </p:txBody>
      </p:sp>
      <p:sp>
        <p:nvSpPr>
          <p:cNvPr id="3" name="Content Placeholder 2"/>
          <p:cNvSpPr>
            <a:spLocks noGrp="1"/>
          </p:cNvSpPr>
          <p:nvPr>
            <p:ph idx="1"/>
          </p:nvPr>
        </p:nvSpPr>
        <p:spPr/>
        <p:txBody>
          <a:bodyPr>
            <a:normAutofit/>
          </a:bodyPr>
          <a:lstStyle/>
          <a:p>
            <a:pPr lvl="1"/>
            <a:r>
              <a:rPr lang="en-GB" dirty="0" smtClean="0"/>
              <a:t>Textual presence as motif in </a:t>
            </a:r>
            <a:r>
              <a:rPr lang="en-GB" i="1" dirty="0" smtClean="0"/>
              <a:t>Oryx and Crake </a:t>
            </a:r>
          </a:p>
          <a:p>
            <a:pPr lvl="1"/>
            <a:r>
              <a:rPr lang="en-GB" dirty="0" smtClean="0"/>
              <a:t>Google ‘Alex the Parrot’ </a:t>
            </a:r>
          </a:p>
          <a:p>
            <a:pPr lvl="1"/>
            <a:r>
              <a:rPr lang="en-GB" dirty="0" smtClean="0"/>
              <a:t>Alex the parrot is renown for his cognitive rather than mimetic use of language </a:t>
            </a:r>
          </a:p>
          <a:p>
            <a:pPr lvl="1"/>
            <a:r>
              <a:rPr lang="en-GB" dirty="0" smtClean="0"/>
              <a:t>In philosophical discussions about animals and language, it is often argued that animals cannot think because they cannot talk</a:t>
            </a:r>
          </a:p>
          <a:p>
            <a:pPr lvl="1"/>
            <a:r>
              <a:rPr lang="en-GB" dirty="0" smtClean="0"/>
              <a:t>What does the motif of Alex the Parrot bring to Atwood’s texts?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704088"/>
            <a:ext cx="8458200" cy="1143000"/>
          </a:xfrm>
        </p:spPr>
        <p:txBody>
          <a:bodyPr>
            <a:noAutofit/>
          </a:bodyPr>
          <a:lstStyle/>
          <a:p>
            <a:pPr algn="ctr"/>
            <a:r>
              <a:rPr lang="en-GB" sz="4000" dirty="0" smtClean="0"/>
              <a:t>Atwood’s interrogation </a:t>
            </a:r>
            <a:r>
              <a:rPr lang="en-GB" sz="4000" smtClean="0"/>
              <a:t>of the </a:t>
            </a:r>
            <a:r>
              <a:rPr lang="en-GB" sz="4000" dirty="0" smtClean="0"/>
              <a:t>human ‘imagination’</a:t>
            </a:r>
          </a:p>
        </p:txBody>
      </p:sp>
      <p:sp>
        <p:nvSpPr>
          <p:cNvPr id="3" name="Content Placeholder 2"/>
          <p:cNvSpPr>
            <a:spLocks noGrp="1"/>
          </p:cNvSpPr>
          <p:nvPr>
            <p:ph idx="1"/>
          </p:nvPr>
        </p:nvSpPr>
        <p:spPr>
          <a:xfrm>
            <a:off x="457200" y="1905000"/>
            <a:ext cx="8229600" cy="4419600"/>
          </a:xfrm>
        </p:spPr>
        <p:txBody>
          <a:bodyPr>
            <a:normAutofit fontScale="92500"/>
          </a:bodyPr>
          <a:lstStyle/>
          <a:p>
            <a:r>
              <a:rPr lang="en-GB" dirty="0" smtClean="0"/>
              <a:t>“Men can imagine their own deaths” Crake explains to Jimmy. “They can see them coming, and the mere thought of impending death acts like an aphrodisiac. A dog or a rabbit doesn’t behave like that” (OC, 139). </a:t>
            </a:r>
          </a:p>
          <a:p>
            <a:r>
              <a:rPr lang="en-GB" dirty="0" smtClean="0"/>
              <a:t>To give this an outline, Crake’s claim, is: 1) that humanity’s ‘fear in the face of death’ is caused by the (specifically) human “imagination”; 2) that ‘fear of death’ causes the behaviours that result in overpopulation (essentially, lack of sexual restraint); and 3) that this in turn leads, Crake states “– as we’ve seen in spades – to environmental degradation and poor nutrition’ (OC, 345).</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704088"/>
            <a:ext cx="5334000" cy="819912"/>
          </a:xfrm>
        </p:spPr>
        <p:txBody>
          <a:bodyPr>
            <a:normAutofit/>
          </a:bodyPr>
          <a:lstStyle/>
          <a:p>
            <a:r>
              <a:rPr lang="en-GB" sz="3600" i="1" dirty="0" smtClean="0"/>
              <a:t>Oryx and Crake </a:t>
            </a:r>
            <a:r>
              <a:rPr lang="en-GB" sz="3600" dirty="0" smtClean="0"/>
              <a:t>(2003)</a:t>
            </a:r>
            <a:endParaRPr lang="en-GB" sz="3600" dirty="0"/>
          </a:p>
        </p:txBody>
      </p:sp>
      <p:sp>
        <p:nvSpPr>
          <p:cNvPr id="3" name="Content Placeholder 2"/>
          <p:cNvSpPr>
            <a:spLocks noGrp="1"/>
          </p:cNvSpPr>
          <p:nvPr>
            <p:ph idx="1"/>
          </p:nvPr>
        </p:nvSpPr>
        <p:spPr/>
        <p:txBody>
          <a:bodyPr>
            <a:normAutofit fontScale="92500"/>
          </a:bodyPr>
          <a:lstStyle/>
          <a:p>
            <a:pPr>
              <a:lnSpc>
                <a:spcPct val="150000"/>
              </a:lnSpc>
              <a:spcBef>
                <a:spcPts val="0"/>
              </a:spcBef>
              <a:buNone/>
            </a:pPr>
            <a:r>
              <a:rPr lang="en-GB" dirty="0" smtClean="0"/>
              <a:t>	‘Monkey brains, had been Crake’s opinion. Monkey paws, monkey curiosity, the desire to take apart, turn inside out, smell, fondle, measure, improve, trash, discard – all hooked up to monkey brains, an advanced model of monkey brains but monkey brains all the same. Crake had no very high opinion of human ingenuity, despite the large amount of it he himself possessed.’ (OC, 114)</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704088"/>
            <a:ext cx="7467600" cy="743712"/>
          </a:xfrm>
        </p:spPr>
        <p:txBody>
          <a:bodyPr>
            <a:normAutofit fontScale="90000"/>
          </a:bodyPr>
          <a:lstStyle/>
          <a:p>
            <a:r>
              <a:rPr lang="en-GB" sz="4800" dirty="0" smtClean="0"/>
              <a:t>The Crakers</a:t>
            </a:r>
            <a:endParaRPr lang="en-GB" sz="4800" dirty="0"/>
          </a:p>
        </p:txBody>
      </p:sp>
      <p:sp>
        <p:nvSpPr>
          <p:cNvPr id="3" name="Content Placeholder 2"/>
          <p:cNvSpPr>
            <a:spLocks noGrp="1"/>
          </p:cNvSpPr>
          <p:nvPr>
            <p:ph idx="1"/>
          </p:nvPr>
        </p:nvSpPr>
        <p:spPr>
          <a:xfrm>
            <a:off x="457200" y="1752600"/>
            <a:ext cx="8229600" cy="4572000"/>
          </a:xfrm>
        </p:spPr>
        <p:txBody>
          <a:bodyPr>
            <a:normAutofit fontScale="92500"/>
          </a:bodyPr>
          <a:lstStyle/>
          <a:p>
            <a:pPr algn="just">
              <a:lnSpc>
                <a:spcPct val="110000"/>
              </a:lnSpc>
              <a:spcBef>
                <a:spcPts val="0"/>
              </a:spcBef>
              <a:buNone/>
            </a:pPr>
            <a:r>
              <a:rPr lang="en-GB" dirty="0" smtClean="0"/>
              <a:t>	‘</a:t>
            </a:r>
            <a:r>
              <a:rPr lang="en-GB" i="1" dirty="0" smtClean="0"/>
              <a:t>Watch out for art</a:t>
            </a:r>
            <a:r>
              <a:rPr lang="en-GB" dirty="0" smtClean="0"/>
              <a:t>, Crake used to say. </a:t>
            </a:r>
            <a:r>
              <a:rPr lang="en-GB" i="1" dirty="0" smtClean="0"/>
              <a:t>As soon as they start doing art, we’re in trouble</a:t>
            </a:r>
            <a:r>
              <a:rPr lang="en-GB" dirty="0" smtClean="0"/>
              <a:t>. Symbolic thinking of any kind would signal downfall, in Crake’s view. Next they’d be inventing idols, and funerals, and grave goods, and the afterlife, and sin, and Linear B, and kings, and then slavery and war.’ (OC, 419-20) </a:t>
            </a:r>
          </a:p>
          <a:p>
            <a:pPr algn="just">
              <a:lnSpc>
                <a:spcPct val="110000"/>
              </a:lnSpc>
              <a:spcBef>
                <a:spcPts val="0"/>
              </a:spcBef>
            </a:pPr>
            <a:endParaRPr lang="en-GB" dirty="0" smtClean="0"/>
          </a:p>
          <a:p>
            <a:pPr algn="just">
              <a:lnSpc>
                <a:spcPct val="110000"/>
              </a:lnSpc>
              <a:spcBef>
                <a:spcPts val="0"/>
              </a:spcBef>
              <a:buNone/>
            </a:pPr>
            <a:r>
              <a:rPr lang="en-GB" dirty="0" smtClean="0"/>
              <a:t>	‘They’re up to something though, something Crake didn’t anticipate: they’re conversing with the invisible, they’ve developed reverence. Good for them, thinks Snowman. He likes it when Crake is proved wrong.’ (OC 186)</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685800"/>
            <a:ext cx="3352800" cy="685800"/>
          </a:xfrm>
        </p:spPr>
        <p:txBody>
          <a:bodyPr>
            <a:normAutofit fontScale="90000"/>
          </a:bodyPr>
          <a:lstStyle/>
          <a:p>
            <a:r>
              <a:rPr lang="en-GB" dirty="0" smtClean="0"/>
              <a:t>“Discourse”</a:t>
            </a:r>
            <a:endParaRPr lang="en-GB" dirty="0"/>
          </a:p>
        </p:txBody>
      </p:sp>
      <p:sp>
        <p:nvSpPr>
          <p:cNvPr id="3" name="Content Placeholder 2"/>
          <p:cNvSpPr>
            <a:spLocks noGrp="1"/>
          </p:cNvSpPr>
          <p:nvPr>
            <p:ph idx="1"/>
          </p:nvPr>
        </p:nvSpPr>
        <p:spPr>
          <a:xfrm>
            <a:off x="457200" y="1447800"/>
            <a:ext cx="8229600" cy="5181600"/>
          </a:xfrm>
        </p:spPr>
        <p:txBody>
          <a:bodyPr>
            <a:normAutofit fontScale="85000" lnSpcReduction="10000"/>
          </a:bodyPr>
          <a:lstStyle/>
          <a:p>
            <a:pPr algn="just">
              <a:lnSpc>
                <a:spcPct val="120000"/>
              </a:lnSpc>
              <a:spcBef>
                <a:spcPts val="0"/>
              </a:spcBef>
            </a:pPr>
            <a:r>
              <a:rPr lang="en-GB" dirty="0" smtClean="0"/>
              <a:t>The work of Michel Foucault has given special prominence to the concept of “discourse” in contemporary intellectual and political analysis.</a:t>
            </a:r>
          </a:p>
          <a:p>
            <a:pPr algn="just">
              <a:lnSpc>
                <a:spcPct val="120000"/>
              </a:lnSpc>
              <a:spcBef>
                <a:spcPts val="0"/>
              </a:spcBef>
            </a:pPr>
            <a:endParaRPr lang="en-GB" sz="900" dirty="0" smtClean="0"/>
          </a:p>
          <a:p>
            <a:pPr algn="just">
              <a:lnSpc>
                <a:spcPct val="120000"/>
              </a:lnSpc>
              <a:spcBef>
                <a:spcPts val="0"/>
              </a:spcBef>
            </a:pPr>
            <a:r>
              <a:rPr lang="en-GB" dirty="0" smtClean="0"/>
              <a:t>... The idea ... has effectively changed the way in which we think of language and its relation to social institutions, systems of power, and the role of intellectuals in our society </a:t>
            </a:r>
          </a:p>
          <a:p>
            <a:pPr algn="just">
              <a:lnSpc>
                <a:spcPct val="120000"/>
              </a:lnSpc>
              <a:spcBef>
                <a:spcPts val="0"/>
              </a:spcBef>
            </a:pPr>
            <a:endParaRPr lang="en-GB" sz="900" dirty="0" smtClean="0"/>
          </a:p>
          <a:p>
            <a:pPr algn="just">
              <a:lnSpc>
                <a:spcPct val="120000"/>
              </a:lnSpc>
              <a:spcBef>
                <a:spcPts val="0"/>
              </a:spcBef>
            </a:pPr>
            <a:r>
              <a:rPr lang="en-GB" dirty="0" smtClean="0"/>
              <a:t>Discourses produce knowledge about humans and their society. But since “truths” of these discourses are relative to the disciplinary structures, the logical framework in which they are institutionalised, they can have no claim upon us except that derived from the authority and legitimacy, the power, granted to or acquired by the institutionalised discourses in question</a:t>
            </a:r>
          </a:p>
          <a:p>
            <a:pPr>
              <a:buNone/>
            </a:pPr>
            <a:r>
              <a:rPr lang="en-GB" dirty="0" smtClean="0"/>
              <a:t>							(</a:t>
            </a:r>
            <a:r>
              <a:rPr lang="en-GB" dirty="0" err="1" smtClean="0"/>
              <a:t>Bové</a:t>
            </a:r>
            <a:r>
              <a:rPr lang="en-GB" dirty="0" smtClean="0"/>
              <a:t>, 1995, 2-7)</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52600"/>
            <a:ext cx="8229600" cy="4724400"/>
          </a:xfrm>
        </p:spPr>
        <p:txBody>
          <a:bodyPr>
            <a:normAutofit fontScale="92500" lnSpcReduction="10000"/>
          </a:bodyPr>
          <a:lstStyle/>
          <a:p>
            <a:r>
              <a:rPr lang="en-GB" dirty="0" smtClean="0"/>
              <a:t>The Gardeners teach an Epicurean view of death</a:t>
            </a:r>
          </a:p>
          <a:p>
            <a:pPr lvl="1"/>
            <a:r>
              <a:rPr lang="en-GB" dirty="0" smtClean="0"/>
              <a:t>Death is good and nothing to be afraid of</a:t>
            </a:r>
          </a:p>
          <a:p>
            <a:r>
              <a:rPr lang="en-GB" i="1" dirty="0" smtClean="0"/>
              <a:t>‘Vultures are our friends</a:t>
            </a:r>
            <a:r>
              <a:rPr lang="en-GB" dirty="0" smtClean="0"/>
              <a:t>, the Gardeners used to teach. </a:t>
            </a:r>
            <a:r>
              <a:rPr lang="en-GB" i="1" dirty="0" smtClean="0"/>
              <a:t>They purify the earth. They are God’s necessary dark Angels of bodily dissolution. Imagine how terrible it would be if there were no death!’ </a:t>
            </a:r>
            <a:r>
              <a:rPr lang="en-GB" dirty="0" smtClean="0"/>
              <a:t>(YF, 4)</a:t>
            </a:r>
          </a:p>
          <a:p>
            <a:r>
              <a:rPr lang="en-GB" dirty="0" smtClean="0"/>
              <a:t>‘Let us pray that if we must sacrifice our own protein so it may circulate among our fellow Species, we will recognize the sacred nature of the transaction. We would not be Human if we did not prefer to be the devourers rather than the devoured, but either is a blessing. Should your life be required of you, rest assured that it is required by Life. Let us sing.’ (YF, 415-16). </a:t>
            </a:r>
          </a:p>
          <a:p>
            <a:endParaRPr lang="en-GB" dirty="0"/>
          </a:p>
        </p:txBody>
      </p:sp>
      <p:sp>
        <p:nvSpPr>
          <p:cNvPr id="4" name="Title 1"/>
          <p:cNvSpPr>
            <a:spLocks noGrp="1"/>
          </p:cNvSpPr>
          <p:nvPr>
            <p:ph type="title"/>
          </p:nvPr>
        </p:nvSpPr>
        <p:spPr>
          <a:xfrm>
            <a:off x="838200" y="704088"/>
            <a:ext cx="6858000" cy="896112"/>
          </a:xfrm>
        </p:spPr>
        <p:txBody>
          <a:bodyPr>
            <a:noAutofit/>
          </a:bodyPr>
          <a:lstStyle/>
          <a:p>
            <a:r>
              <a:rPr lang="en-GB" sz="2400" dirty="0" smtClean="0"/>
              <a:t>Discourse:                      THE YEAR OF THE FLOOD</a:t>
            </a:r>
            <a:br>
              <a:rPr lang="en-GB" sz="2400" dirty="0" smtClean="0"/>
            </a:br>
            <a:r>
              <a:rPr lang="en-GB" sz="2400" dirty="0" smtClean="0"/>
              <a:t>Fear of death’ as relational to environmental crisis </a:t>
            </a:r>
            <a:endParaRPr lang="en-GB" sz="2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457200"/>
            <a:ext cx="7467600" cy="609600"/>
          </a:xfrm>
        </p:spPr>
        <p:txBody>
          <a:bodyPr>
            <a:normAutofit fontScale="90000"/>
          </a:bodyPr>
          <a:lstStyle/>
          <a:p>
            <a:r>
              <a:rPr lang="en-GB" sz="4000" dirty="0" smtClean="0"/>
              <a:t>List of figures</a:t>
            </a:r>
            <a:endParaRPr lang="en-GB" sz="4000" dirty="0"/>
          </a:p>
        </p:txBody>
      </p:sp>
      <p:sp>
        <p:nvSpPr>
          <p:cNvPr id="3" name="Content Placeholder 2"/>
          <p:cNvSpPr>
            <a:spLocks noGrp="1"/>
          </p:cNvSpPr>
          <p:nvPr>
            <p:ph idx="1"/>
          </p:nvPr>
        </p:nvSpPr>
        <p:spPr>
          <a:xfrm>
            <a:off x="457200" y="1143000"/>
            <a:ext cx="8229600" cy="5486400"/>
          </a:xfrm>
        </p:spPr>
        <p:txBody>
          <a:bodyPr>
            <a:normAutofit fontScale="92500" lnSpcReduction="20000"/>
          </a:bodyPr>
          <a:lstStyle/>
          <a:p>
            <a:r>
              <a:rPr lang="en-GB" sz="2100" dirty="0" smtClean="0"/>
              <a:t>Fig 1: Margaret Atwood</a:t>
            </a:r>
          </a:p>
          <a:p>
            <a:pPr marL="548640" lvl="2" indent="-274320">
              <a:buClr>
                <a:schemeClr val="accent3"/>
              </a:buClr>
              <a:buSzPct val="95000"/>
            </a:pPr>
            <a:r>
              <a:rPr lang="en-GB" dirty="0" smtClean="0"/>
              <a:t>Margaret Atwood, </a:t>
            </a:r>
            <a:r>
              <a:rPr lang="en-GB" i="1" dirty="0" smtClean="0"/>
              <a:t>The Year of the Flood</a:t>
            </a:r>
            <a:r>
              <a:rPr lang="en-GB" dirty="0" smtClean="0"/>
              <a:t> website, </a:t>
            </a:r>
            <a:r>
              <a:rPr lang="en-GB" u="sng" dirty="0" smtClean="0">
                <a:hlinkClick r:id="rId2"/>
              </a:rPr>
              <a:t>http://yearoftheflood.com/ca/author/</a:t>
            </a:r>
            <a:r>
              <a:rPr lang="en-GB" dirty="0" smtClean="0"/>
              <a:t>, last accessed 5</a:t>
            </a:r>
            <a:r>
              <a:rPr lang="en-GB" baseline="30000" dirty="0" smtClean="0"/>
              <a:t>th</a:t>
            </a:r>
            <a:r>
              <a:rPr lang="en-GB" dirty="0" smtClean="0"/>
              <a:t> September 2001</a:t>
            </a:r>
          </a:p>
          <a:p>
            <a:pPr marL="548640" lvl="2" indent="-274320">
              <a:buClr>
                <a:schemeClr val="accent3"/>
              </a:buClr>
              <a:buSzPct val="95000"/>
              <a:buNone/>
            </a:pPr>
            <a:endParaRPr lang="en-GB" sz="900" dirty="0" smtClean="0"/>
          </a:p>
          <a:p>
            <a:pPr lvl="1">
              <a:buNone/>
            </a:pPr>
            <a:endParaRPr lang="en-GB" sz="900" dirty="0" smtClean="0"/>
          </a:p>
          <a:p>
            <a:r>
              <a:rPr lang="en-GB" sz="2100" dirty="0" smtClean="0"/>
              <a:t>Figs 2&amp;3: Hybrid animals</a:t>
            </a:r>
          </a:p>
          <a:p>
            <a:pPr lvl="1"/>
            <a:r>
              <a:rPr lang="en-GB" sz="2100" dirty="0" smtClean="0"/>
              <a:t>Hybrid animal selection, </a:t>
            </a:r>
            <a:r>
              <a:rPr lang="en-GB" sz="2100" dirty="0" err="1" smtClean="0"/>
              <a:t>Slashkey</a:t>
            </a:r>
            <a:r>
              <a:rPr lang="en-GB" sz="2100" dirty="0" smtClean="0"/>
              <a:t>, </a:t>
            </a:r>
            <a:r>
              <a:rPr lang="en-GB" sz="2100" u="sng" dirty="0" smtClean="0">
                <a:hlinkClick r:id="rId3"/>
              </a:rPr>
              <a:t>http://slashkey.com/forum/showthread.php?t=295690&amp;page=173</a:t>
            </a:r>
            <a:r>
              <a:rPr lang="en-GB" sz="2100" dirty="0" smtClean="0"/>
              <a:t>, last accessed 5</a:t>
            </a:r>
            <a:r>
              <a:rPr lang="en-GB" sz="2100" baseline="30000" dirty="0" smtClean="0"/>
              <a:t>th</a:t>
            </a:r>
            <a:r>
              <a:rPr lang="en-GB" sz="2100" dirty="0" smtClean="0"/>
              <a:t> September 2011</a:t>
            </a:r>
          </a:p>
          <a:p>
            <a:pPr lvl="1"/>
            <a:endParaRPr lang="en-GB" sz="900" dirty="0" smtClean="0"/>
          </a:p>
          <a:p>
            <a:r>
              <a:rPr lang="en-GB" sz="2100" dirty="0" smtClean="0"/>
              <a:t>Fig 4: Oryx introduces the Crakers to a </a:t>
            </a:r>
            <a:r>
              <a:rPr lang="en-GB" sz="2100" dirty="0" err="1" smtClean="0"/>
              <a:t>Rakunk</a:t>
            </a:r>
            <a:r>
              <a:rPr lang="en-GB" sz="2100" dirty="0" smtClean="0"/>
              <a:t> </a:t>
            </a:r>
          </a:p>
          <a:p>
            <a:pPr lvl="1"/>
            <a:r>
              <a:rPr lang="en-GB" sz="2100" dirty="0" smtClean="0"/>
              <a:t>Oryx introduces the Crakers to a </a:t>
            </a:r>
            <a:r>
              <a:rPr lang="en-GB" sz="2100" dirty="0" err="1" smtClean="0"/>
              <a:t>Rakunk</a:t>
            </a:r>
            <a:r>
              <a:rPr lang="en-GB" sz="2100" dirty="0" smtClean="0"/>
              <a:t> , </a:t>
            </a:r>
            <a:r>
              <a:rPr lang="en-GB" sz="2100" dirty="0" err="1" smtClean="0"/>
              <a:t>Lemurkat</a:t>
            </a:r>
            <a:r>
              <a:rPr lang="en-GB" sz="2100" dirty="0" smtClean="0"/>
              <a:t>, </a:t>
            </a:r>
            <a:r>
              <a:rPr lang="en-GB" sz="2100" u="sng" dirty="0" smtClean="0">
                <a:hlinkClick r:id="rId4"/>
              </a:rPr>
              <a:t>http://www.lemurkat.co.nz/gallery/main.php?g2_itemId=435</a:t>
            </a:r>
            <a:r>
              <a:rPr lang="en-GB" sz="2100" dirty="0" smtClean="0"/>
              <a:t> , last accessed 5</a:t>
            </a:r>
            <a:r>
              <a:rPr lang="en-GB" sz="2100" baseline="30000" dirty="0" smtClean="0"/>
              <a:t>th</a:t>
            </a:r>
            <a:r>
              <a:rPr lang="en-GB" sz="2100" dirty="0" smtClean="0"/>
              <a:t> September 2011</a:t>
            </a:r>
          </a:p>
          <a:p>
            <a:pPr lvl="1"/>
            <a:endParaRPr lang="en-GB" sz="1000" dirty="0" smtClean="0"/>
          </a:p>
          <a:p>
            <a:pPr lvl="1">
              <a:buNone/>
            </a:pPr>
            <a:endParaRPr lang="en-GB" sz="1000" dirty="0" smtClean="0"/>
          </a:p>
          <a:p>
            <a:r>
              <a:rPr lang="en-GB" sz="2100" dirty="0" smtClean="0"/>
              <a:t>Figs 5&amp;6: TV advertising</a:t>
            </a:r>
          </a:p>
          <a:p>
            <a:pPr lvl="1"/>
            <a:r>
              <a:rPr lang="en-GB" sz="2100" dirty="0" smtClean="0"/>
              <a:t>Mary the Cow, ‘Thank You Cows’ official </a:t>
            </a:r>
            <a:r>
              <a:rPr lang="en-GB" sz="2100" dirty="0" err="1" smtClean="0"/>
              <a:t>Müller</a:t>
            </a:r>
            <a:r>
              <a:rPr lang="en-GB" sz="2100" dirty="0" smtClean="0"/>
              <a:t> Corner Ad. Accessed 28th November 2010 </a:t>
            </a:r>
            <a:r>
              <a:rPr lang="en-GB" sz="2100" u="sng" dirty="0" smtClean="0">
                <a:hlinkClick r:id="rId5"/>
              </a:rPr>
              <a:t>http://www.youtube.com/watch?v=_smKyihbQ3s</a:t>
            </a:r>
            <a:endParaRPr lang="en-GB" sz="2100" u="sng" dirty="0" smtClean="0"/>
          </a:p>
          <a:p>
            <a:pPr lvl="1"/>
            <a:r>
              <a:rPr lang="en-GB" sz="2100" i="1" dirty="0" smtClean="0"/>
              <a:t>Michelin</a:t>
            </a:r>
            <a:r>
              <a:rPr lang="en-GB" sz="2100" dirty="0" smtClean="0"/>
              <a:t> ‘Sad stretch of road’: </a:t>
            </a:r>
            <a:r>
              <a:rPr lang="en-GB" sz="2100" u="sng" dirty="0" smtClean="0">
                <a:hlinkClick r:id="rId6"/>
              </a:rPr>
              <a:t>http://www.youtube.com/watch?v=jct1X5UjwAM</a:t>
            </a:r>
            <a:r>
              <a:rPr lang="en-GB" sz="2100" dirty="0" smtClean="0"/>
              <a:t> Accessed 28th November 2010.</a:t>
            </a:r>
            <a:endParaRPr lang="en-GB" sz="21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304800"/>
            <a:ext cx="4876800" cy="743712"/>
          </a:xfrm>
        </p:spPr>
        <p:txBody>
          <a:bodyPr>
            <a:normAutofit fontScale="90000"/>
          </a:bodyPr>
          <a:lstStyle/>
          <a:p>
            <a:pPr algn="ctr"/>
            <a:r>
              <a:rPr lang="en-GB" sz="4800" dirty="0" smtClean="0"/>
              <a:t>Bibliography</a:t>
            </a:r>
            <a:endParaRPr lang="en-GB" sz="4800" dirty="0"/>
          </a:p>
        </p:txBody>
      </p:sp>
      <p:sp>
        <p:nvSpPr>
          <p:cNvPr id="3" name="Content Placeholder 2"/>
          <p:cNvSpPr>
            <a:spLocks noGrp="1"/>
          </p:cNvSpPr>
          <p:nvPr>
            <p:ph idx="1"/>
          </p:nvPr>
        </p:nvSpPr>
        <p:spPr>
          <a:xfrm>
            <a:off x="457200" y="1143000"/>
            <a:ext cx="8229600" cy="5486400"/>
          </a:xfrm>
        </p:spPr>
        <p:txBody>
          <a:bodyPr>
            <a:normAutofit fontScale="47500" lnSpcReduction="20000"/>
          </a:bodyPr>
          <a:lstStyle/>
          <a:p>
            <a:r>
              <a:rPr lang="en-GB" sz="2900" dirty="0" err="1" smtClean="0"/>
              <a:t>Althusser</a:t>
            </a:r>
            <a:r>
              <a:rPr lang="en-GB" sz="2900" dirty="0" smtClean="0"/>
              <a:t>, Louis (1970) ‘Ideology and Ideological State Apparatuses’, </a:t>
            </a:r>
            <a:r>
              <a:rPr lang="en-GB" sz="2900" i="1" dirty="0" smtClean="0"/>
              <a:t>The Norton Anthology of Theory &amp; Criticism</a:t>
            </a:r>
            <a:r>
              <a:rPr lang="en-GB" sz="2900" dirty="0" smtClean="0"/>
              <a:t>, 2</a:t>
            </a:r>
            <a:r>
              <a:rPr lang="en-GB" sz="2900" baseline="30000" dirty="0" smtClean="0"/>
              <a:t>nd</a:t>
            </a:r>
            <a:r>
              <a:rPr lang="en-GB" sz="2900" dirty="0" smtClean="0"/>
              <a:t> ed. (London, Norton, 2001, pp. 1322-1361</a:t>
            </a:r>
            <a:endParaRPr lang="en-US" sz="2900" dirty="0" smtClean="0"/>
          </a:p>
          <a:p>
            <a:r>
              <a:rPr lang="en-US" sz="2900" dirty="0" smtClean="0"/>
              <a:t>Atwood, M. (2004). "The Handmaid's Tale and Oryx and Crake "in context". </a:t>
            </a:r>
            <a:r>
              <a:rPr lang="en-US" sz="2900" i="1" dirty="0" smtClean="0"/>
              <a:t>PMLA. Special Topic: Science Fiction and Literary Studies: The Next </a:t>
            </a:r>
            <a:r>
              <a:rPr lang="en-US" sz="2900" i="1" dirty="0" err="1" smtClean="0"/>
              <a:t>Millenium</a:t>
            </a:r>
            <a:r>
              <a:rPr lang="en-US" sz="2900" dirty="0" smtClean="0"/>
              <a:t> </a:t>
            </a:r>
            <a:r>
              <a:rPr lang="en-US" sz="2900" i="1" dirty="0" smtClean="0"/>
              <a:t>, 119</a:t>
            </a:r>
            <a:r>
              <a:rPr lang="en-US" sz="2900" dirty="0" smtClean="0"/>
              <a:t> (3), 513-517.</a:t>
            </a:r>
            <a:endParaRPr lang="en-GB" sz="2900" dirty="0" smtClean="0"/>
          </a:p>
          <a:p>
            <a:r>
              <a:rPr lang="en-US" sz="2900" dirty="0" smtClean="0"/>
              <a:t>Atwood, M. (2003). </a:t>
            </a:r>
            <a:r>
              <a:rPr lang="en-US" sz="2900" i="1" dirty="0" smtClean="0"/>
              <a:t>Oryx and Crake.</a:t>
            </a:r>
            <a:r>
              <a:rPr lang="en-US" sz="2900" dirty="0" smtClean="0"/>
              <a:t> UK: Virago.</a:t>
            </a:r>
            <a:endParaRPr lang="en-GB" sz="2900" dirty="0" smtClean="0"/>
          </a:p>
          <a:p>
            <a:r>
              <a:rPr lang="en-US" sz="2900" dirty="0" smtClean="0"/>
              <a:t>Atwood, M. (1979, </a:t>
            </a:r>
            <a:r>
              <a:rPr lang="en-US" sz="2900" dirty="0" err="1" smtClean="0"/>
              <a:t>rpr</a:t>
            </a:r>
            <a:r>
              <a:rPr lang="en-US" sz="2900" dirty="0" smtClean="0"/>
              <a:t>. 2001). </a:t>
            </a:r>
            <a:r>
              <a:rPr lang="en-US" sz="2900" i="1" dirty="0" smtClean="0"/>
              <a:t>Surfacing.</a:t>
            </a:r>
            <a:r>
              <a:rPr lang="en-US" sz="2900" dirty="0" smtClean="0"/>
              <a:t> UK: Virago.</a:t>
            </a:r>
            <a:endParaRPr lang="en-GB" sz="2900" dirty="0" smtClean="0"/>
          </a:p>
          <a:p>
            <a:r>
              <a:rPr lang="en-US" sz="2900" dirty="0" smtClean="0"/>
              <a:t>Atwood, M. (2010). </a:t>
            </a:r>
            <a:r>
              <a:rPr lang="en-US" sz="2900" i="1" dirty="0" smtClean="0"/>
              <a:t>The Year of the Flood.</a:t>
            </a:r>
            <a:r>
              <a:rPr lang="en-US" sz="2900" dirty="0" smtClean="0"/>
              <a:t> UK: Virago.</a:t>
            </a:r>
            <a:endParaRPr lang="en-GB" sz="2900" dirty="0" smtClean="0"/>
          </a:p>
          <a:p>
            <a:r>
              <a:rPr lang="en-GB" sz="2900" dirty="0" err="1" smtClean="0"/>
              <a:t>Badmington</a:t>
            </a:r>
            <a:r>
              <a:rPr lang="en-GB" sz="2900" dirty="0" smtClean="0"/>
              <a:t>, Neil, ‘Theorizing </a:t>
            </a:r>
            <a:r>
              <a:rPr lang="en-GB" sz="2900" dirty="0" err="1" smtClean="0"/>
              <a:t>Posthumanism</a:t>
            </a:r>
            <a:r>
              <a:rPr lang="en-GB" sz="2900" dirty="0" smtClean="0"/>
              <a:t>’  </a:t>
            </a:r>
            <a:r>
              <a:rPr lang="en-GB" sz="2900" i="1" dirty="0" smtClean="0"/>
              <a:t>Cultural Critique</a:t>
            </a:r>
            <a:r>
              <a:rPr lang="en-GB" sz="2900" dirty="0" smtClean="0"/>
              <a:t>, No. 53, </a:t>
            </a:r>
            <a:r>
              <a:rPr lang="en-GB" sz="2900" dirty="0" err="1" smtClean="0"/>
              <a:t>Posthumanism</a:t>
            </a:r>
            <a:r>
              <a:rPr lang="en-GB" sz="2900" dirty="0" smtClean="0"/>
              <a:t> (Winter, 2003), pp. 10-27</a:t>
            </a:r>
            <a:endParaRPr lang="en-US" sz="2900" dirty="0" smtClean="0"/>
          </a:p>
          <a:p>
            <a:r>
              <a:rPr lang="en-US" sz="2900" dirty="0" err="1" smtClean="0"/>
              <a:t>Bove</a:t>
            </a:r>
            <a:r>
              <a:rPr lang="en-US" sz="2900" dirty="0" smtClean="0"/>
              <a:t>, Paul A., ‘Discourse’ in Critical Terms for </a:t>
            </a:r>
            <a:r>
              <a:rPr lang="en-US" sz="2900" dirty="0" err="1" smtClean="0"/>
              <a:t>Luterary</a:t>
            </a:r>
            <a:r>
              <a:rPr lang="en-US" sz="2900" dirty="0" smtClean="0"/>
              <a:t> Studies, Ed. Frank </a:t>
            </a:r>
            <a:r>
              <a:rPr lang="en-US" sz="2900" dirty="0" err="1" smtClean="0"/>
              <a:t>Lautricchia</a:t>
            </a:r>
            <a:r>
              <a:rPr lang="en-US" sz="2900" dirty="0" smtClean="0"/>
              <a:t> and Thomas McLaughlin (Chicago and London: Chicago University Press, 1995)</a:t>
            </a:r>
          </a:p>
          <a:p>
            <a:r>
              <a:rPr lang="en-GB" sz="2900" dirty="0" err="1" smtClean="0"/>
              <a:t>Chernus</a:t>
            </a:r>
            <a:r>
              <a:rPr lang="en-GB" sz="2900" dirty="0" smtClean="0"/>
              <a:t>, Ira. </a:t>
            </a:r>
            <a:r>
              <a:rPr lang="en-GB" sz="2900" i="1" dirty="0" smtClean="0"/>
              <a:t>Dr. </a:t>
            </a:r>
            <a:r>
              <a:rPr lang="en-GB" sz="2900" i="1" dirty="0" err="1" smtClean="0"/>
              <a:t>Strangegod</a:t>
            </a:r>
            <a:r>
              <a:rPr lang="en-GB" sz="2900" i="1" dirty="0" smtClean="0"/>
              <a:t>: On the Symbolic Meaning of Nuclear Weapons</a:t>
            </a:r>
            <a:r>
              <a:rPr lang="en-GB" sz="2900" dirty="0" smtClean="0"/>
              <a:t>. Colum-</a:t>
            </a:r>
            <a:r>
              <a:rPr lang="en-GB" sz="2900" dirty="0" err="1" smtClean="0"/>
              <a:t>bia</a:t>
            </a:r>
            <a:r>
              <a:rPr lang="en-GB" sz="2900" dirty="0" smtClean="0"/>
              <a:t>: </a:t>
            </a:r>
            <a:r>
              <a:rPr lang="en-GB" sz="2900" dirty="0" err="1" smtClean="0"/>
              <a:t>Universityo</a:t>
            </a:r>
            <a:r>
              <a:rPr lang="en-GB" sz="2900" dirty="0" smtClean="0"/>
              <a:t> f South </a:t>
            </a:r>
            <a:r>
              <a:rPr lang="en-GB" sz="2900" dirty="0" err="1" smtClean="0"/>
              <a:t>CarolinaP</a:t>
            </a:r>
            <a:r>
              <a:rPr lang="en-GB" sz="2900" dirty="0" smtClean="0"/>
              <a:t> </a:t>
            </a:r>
            <a:r>
              <a:rPr lang="en-GB" sz="2900" dirty="0" err="1" smtClean="0"/>
              <a:t>ress</a:t>
            </a:r>
            <a:r>
              <a:rPr lang="en-GB" sz="2900" dirty="0" smtClean="0"/>
              <a:t>, 1986.</a:t>
            </a:r>
          </a:p>
          <a:p>
            <a:r>
              <a:rPr lang="en-GB" sz="2900" dirty="0" smtClean="0"/>
              <a:t>Derrida, </a:t>
            </a:r>
            <a:r>
              <a:rPr lang="en-GB" sz="2900" dirty="0" err="1" smtClean="0"/>
              <a:t>Jaques</a:t>
            </a:r>
            <a:r>
              <a:rPr lang="en-GB" sz="2900" dirty="0" smtClean="0"/>
              <a:t>, ‘Of an Apocalyptic Tone Newly Adopted in Philosophy.’ Trans. John P. </a:t>
            </a:r>
            <a:r>
              <a:rPr lang="en-GB" sz="2900" dirty="0" err="1" smtClean="0"/>
              <a:t>Leavey</a:t>
            </a:r>
            <a:r>
              <a:rPr lang="en-GB" sz="2900" dirty="0" smtClean="0"/>
              <a:t> Jr. </a:t>
            </a:r>
            <a:r>
              <a:rPr lang="en-GB" sz="2900" i="1" dirty="0" smtClean="0"/>
              <a:t>Derrida and Negative Theology</a:t>
            </a:r>
            <a:r>
              <a:rPr lang="en-GB" sz="2900" dirty="0" smtClean="0"/>
              <a:t>. Ed. Harold and Toby </a:t>
            </a:r>
            <a:r>
              <a:rPr lang="en-GB" sz="2900" dirty="0" err="1" smtClean="0"/>
              <a:t>Foshay</a:t>
            </a:r>
            <a:r>
              <a:rPr lang="en-GB" sz="2900" dirty="0" smtClean="0"/>
              <a:t>. (Albany: State U of New York P, 1992). 25-71. </a:t>
            </a:r>
            <a:endParaRPr lang="en-US" sz="2900" dirty="0" smtClean="0"/>
          </a:p>
          <a:p>
            <a:r>
              <a:rPr lang="en-GB" sz="2900" dirty="0" smtClean="0"/>
              <a:t>Derrida, Jacques, and Giovanna </a:t>
            </a:r>
            <a:r>
              <a:rPr lang="en-GB" sz="2900" dirty="0" err="1" smtClean="0"/>
              <a:t>Borradori</a:t>
            </a:r>
            <a:r>
              <a:rPr lang="en-GB" sz="2900" dirty="0" smtClean="0"/>
              <a:t>. "Autoimmunity: Real and Symbolic Suicides. A Dialogue with Jacques Derrida." Trans. </a:t>
            </a:r>
            <a:r>
              <a:rPr lang="en-GB" sz="2900" dirty="0" err="1" smtClean="0"/>
              <a:t>Pascale</a:t>
            </a:r>
            <a:r>
              <a:rPr lang="en-GB" sz="2900" dirty="0" smtClean="0"/>
              <a:t>-Anne </a:t>
            </a:r>
            <a:r>
              <a:rPr lang="en-GB" sz="2900" dirty="0" err="1" smtClean="0"/>
              <a:t>Brault</a:t>
            </a:r>
            <a:r>
              <a:rPr lang="en-GB" sz="2900" dirty="0" smtClean="0"/>
              <a:t> and Michael Naas. </a:t>
            </a:r>
            <a:r>
              <a:rPr lang="en-GB" sz="2900" i="1" dirty="0" smtClean="0"/>
              <a:t>Philosophy in a Time of Terror: Dialogues with </a:t>
            </a:r>
            <a:r>
              <a:rPr lang="en-GB" sz="2900" i="1" dirty="0" err="1" smtClean="0"/>
              <a:t>Jurgen</a:t>
            </a:r>
            <a:r>
              <a:rPr lang="en-GB" sz="2900" i="1" dirty="0" smtClean="0"/>
              <a:t> </a:t>
            </a:r>
            <a:r>
              <a:rPr lang="en-GB" sz="2900" i="1" dirty="0" err="1" smtClean="0"/>
              <a:t>Habermas</a:t>
            </a:r>
            <a:r>
              <a:rPr lang="en-GB" sz="2900" i="1" dirty="0" smtClean="0"/>
              <a:t> and Jacques Derrida</a:t>
            </a:r>
            <a:r>
              <a:rPr lang="en-GB" sz="2900" dirty="0" smtClean="0"/>
              <a:t>. Ed. Giovanna </a:t>
            </a:r>
            <a:r>
              <a:rPr lang="en-GB" sz="2900" dirty="0" err="1" smtClean="0"/>
              <a:t>Borradori</a:t>
            </a:r>
            <a:r>
              <a:rPr lang="en-GB" sz="2900" dirty="0" smtClean="0"/>
              <a:t> (Chicago: U of Chicago P, 2003). 85-136.</a:t>
            </a:r>
            <a:endParaRPr lang="en-US" sz="2900" dirty="0" smtClean="0"/>
          </a:p>
          <a:p>
            <a:r>
              <a:rPr lang="en-GB" sz="2900" dirty="0" smtClean="0"/>
              <a:t>Giles ,Paul, ‘Sentimental </a:t>
            </a:r>
            <a:r>
              <a:rPr lang="en-GB" sz="2900" dirty="0" err="1" smtClean="0"/>
              <a:t>Posthumanism</a:t>
            </a:r>
            <a:r>
              <a:rPr lang="en-GB" sz="2900" dirty="0" smtClean="0"/>
              <a:t>: David Foster Wallace’ </a:t>
            </a:r>
            <a:r>
              <a:rPr lang="en-GB" sz="2900" i="1" dirty="0" smtClean="0"/>
              <a:t>Twentieth Century Literature</a:t>
            </a:r>
            <a:r>
              <a:rPr lang="en-GB" sz="2900" dirty="0" smtClean="0"/>
              <a:t>, Vol. 53, No. 3, After Postmodernism: Form </a:t>
            </a:r>
            <a:r>
              <a:rPr lang="en-GB" sz="2900" dirty="0" err="1" smtClean="0"/>
              <a:t>andHistory</a:t>
            </a:r>
            <a:r>
              <a:rPr lang="en-GB" sz="2900" dirty="0" smtClean="0"/>
              <a:t> in Contemporary American Fiction (Fall, 2007), pp. 327-344</a:t>
            </a:r>
            <a:endParaRPr lang="en-US" sz="2900" dirty="0" smtClean="0"/>
          </a:p>
          <a:p>
            <a:r>
              <a:rPr lang="en-US" sz="2900" dirty="0" err="1" smtClean="0"/>
              <a:t>Haraway</a:t>
            </a:r>
            <a:r>
              <a:rPr lang="en-US" sz="2900" dirty="0" smtClean="0"/>
              <a:t>, Donna (1985),‘A Manifesto for Cyborgs: Science, Technology and Socialist Feminism in the 1980s’</a:t>
            </a:r>
            <a:r>
              <a:rPr lang="en-GB" sz="2900" i="1" dirty="0" smtClean="0"/>
              <a:t> The Norton Anthology of Theory &amp; Criticism</a:t>
            </a:r>
            <a:r>
              <a:rPr lang="en-GB" sz="2900" dirty="0" smtClean="0"/>
              <a:t>, 2</a:t>
            </a:r>
            <a:r>
              <a:rPr lang="en-GB" sz="2900" baseline="30000" dirty="0" smtClean="0"/>
              <a:t>nd</a:t>
            </a:r>
            <a:r>
              <a:rPr lang="en-GB" sz="2900" dirty="0" smtClean="0"/>
              <a:t> ed. (London, Norton, 2001, pp. 2187-2190)</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1588</TotalTime>
  <Words>1762</Words>
  <Application>Microsoft Office PowerPoint</Application>
  <PresentationFormat>On-screen Show (4:3)</PresentationFormat>
  <Paragraphs>154</Paragraphs>
  <Slides>29</Slides>
  <Notes>1</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Flow</vt:lpstr>
      <vt:lpstr>  Environmental criticism 2</vt:lpstr>
      <vt:lpstr>Roland Barthes’  ‘The Death of the Author‘ </vt:lpstr>
      <vt:lpstr>Margaret Atwood’s interventions: Interview: “speculative fiction”</vt:lpstr>
      <vt:lpstr>Oryx and Crake (2003) &amp;  The Year of The Flood (2009)</vt:lpstr>
      <vt:lpstr>Environmental crisis and apocalypse  in contemporary literature</vt:lpstr>
      <vt:lpstr>The ‘post’ phenomenon...</vt:lpstr>
      <vt:lpstr>Posthumanism </vt:lpstr>
      <vt:lpstr>Posthumanism </vt:lpstr>
      <vt:lpstr>The notion of ‘hybridity’</vt:lpstr>
      <vt:lpstr>Atwood’s hybrid animals</vt:lpstr>
      <vt:lpstr>Snowman in Oryx and Crake (2003)  </vt:lpstr>
      <vt:lpstr>Snowman in Oryx and Crake (2003)</vt:lpstr>
      <vt:lpstr>Slide 13</vt:lpstr>
      <vt:lpstr>Jimmy and Crake</vt:lpstr>
      <vt:lpstr>Slide 15</vt:lpstr>
      <vt:lpstr>Posthumanism / hybridity today</vt:lpstr>
      <vt:lpstr>Posthumanism and the Cyborg,  Donna Haraway</vt:lpstr>
      <vt:lpstr>Atwood and the Cyborg</vt:lpstr>
      <vt:lpstr>Atwood and ‘language’</vt:lpstr>
      <vt:lpstr>Oryx and Crake (2003)</vt:lpstr>
      <vt:lpstr>The status and function of language</vt:lpstr>
      <vt:lpstr>Alex the Parrot </vt:lpstr>
      <vt:lpstr>Atwood’s interrogation of the human ‘imagination’</vt:lpstr>
      <vt:lpstr>Oryx and Crake (2003)</vt:lpstr>
      <vt:lpstr>The Crakers</vt:lpstr>
      <vt:lpstr>“Discourse”</vt:lpstr>
      <vt:lpstr>Discourse:                      THE YEAR OF THE FLOOD Fear of death’ as relational to environmental crisis </vt:lpstr>
      <vt:lpstr>List of figures</vt:lpstr>
      <vt:lpstr>Bibliography</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criticism in practice</dc:title>
  <dc:creator>LOU</dc:creator>
  <cp:lastModifiedBy>LOU</cp:lastModifiedBy>
  <cp:revision>113</cp:revision>
  <dcterms:created xsi:type="dcterms:W3CDTF">2006-08-16T00:00:00Z</dcterms:created>
  <dcterms:modified xsi:type="dcterms:W3CDTF">2011-12-19T12:35:29Z</dcterms:modified>
</cp:coreProperties>
</file>