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1.xml" ContentType="application/vnd.openxmlformats-officedocument.drawingml.chart+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handoutMasterIdLst>
    <p:handoutMasterId r:id="rId43"/>
  </p:handoutMasterIdLst>
  <p:sldIdLst>
    <p:sldId id="256" r:id="rId2"/>
    <p:sldId id="271" r:id="rId3"/>
    <p:sldId id="257" r:id="rId4"/>
    <p:sldId id="299" r:id="rId5"/>
    <p:sldId id="258" r:id="rId6"/>
    <p:sldId id="272" r:id="rId7"/>
    <p:sldId id="273" r:id="rId8"/>
    <p:sldId id="259" r:id="rId9"/>
    <p:sldId id="260" r:id="rId10"/>
    <p:sldId id="270" r:id="rId11"/>
    <p:sldId id="274" r:id="rId12"/>
    <p:sldId id="275" r:id="rId13"/>
    <p:sldId id="276" r:id="rId14"/>
    <p:sldId id="277" r:id="rId15"/>
    <p:sldId id="278" r:id="rId16"/>
    <p:sldId id="279" r:id="rId17"/>
    <p:sldId id="280" r:id="rId18"/>
    <p:sldId id="281" r:id="rId19"/>
    <p:sldId id="282" r:id="rId20"/>
    <p:sldId id="283" r:id="rId21"/>
    <p:sldId id="284" r:id="rId22"/>
    <p:sldId id="285" r:id="rId23"/>
    <p:sldId id="286" r:id="rId24"/>
    <p:sldId id="261" r:id="rId25"/>
    <p:sldId id="262" r:id="rId26"/>
    <p:sldId id="263" r:id="rId27"/>
    <p:sldId id="264" r:id="rId28"/>
    <p:sldId id="287" r:id="rId29"/>
    <p:sldId id="288" r:id="rId30"/>
    <p:sldId id="289" r:id="rId31"/>
    <p:sldId id="296" r:id="rId32"/>
    <p:sldId id="290" r:id="rId33"/>
    <p:sldId id="291" r:id="rId34"/>
    <p:sldId id="298" r:id="rId35"/>
    <p:sldId id="292" r:id="rId36"/>
    <p:sldId id="293" r:id="rId37"/>
    <p:sldId id="297" r:id="rId38"/>
    <p:sldId id="294" r:id="rId39"/>
    <p:sldId id="295" r:id="rId40"/>
    <p:sldId id="269" r:id="rId4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CC"/>
    <a:srgbClr val="00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73357" autoAdjust="0"/>
  </p:normalViewPr>
  <p:slideViewPr>
    <p:cSldViewPr>
      <p:cViewPr>
        <p:scale>
          <a:sx n="110" d="100"/>
          <a:sy n="110" d="100"/>
        </p:scale>
        <p:origin x="-216" y="129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7" d="100"/>
          <a:sy n="87" d="100"/>
        </p:scale>
        <p:origin x="-1902" y="-72"/>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Series 1</c:v>
                </c:pt>
              </c:strCache>
            </c:strRef>
          </c:tx>
          <c:spPr>
            <a:solidFill>
              <a:schemeClr val="tx2">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2">
                        <a:lumMod val="7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Sheet1!$A$2:$A$5</c:f>
              <c:strCache>
                <c:ptCount val="4"/>
                <c:pt idx="0">
                  <c:v>No response</c:v>
                </c:pt>
                <c:pt idx="1">
                  <c:v>No</c:v>
                </c:pt>
                <c:pt idx="2">
                  <c:v>Undecided</c:v>
                </c:pt>
                <c:pt idx="3">
                  <c:v>Yes</c:v>
                </c:pt>
              </c:strCache>
            </c:strRef>
          </c:cat>
          <c:val>
            <c:numRef>
              <c:f>Sheet1!$B$2:$B$5</c:f>
              <c:numCache>
                <c:formatCode>0.00%</c:formatCode>
                <c:ptCount val="4"/>
                <c:pt idx="0">
                  <c:v>3.9E-2</c:v>
                </c:pt>
                <c:pt idx="1">
                  <c:v>4.2999999999999997E-2</c:v>
                </c:pt>
                <c:pt idx="2" formatCode="0%">
                  <c:v>0.06</c:v>
                </c:pt>
                <c:pt idx="3">
                  <c:v>0.85799999999999998</c:v>
                </c:pt>
              </c:numCache>
            </c:numRef>
          </c:val>
        </c:ser>
        <c:dLbls>
          <c:showLegendKey val="0"/>
          <c:showVal val="0"/>
          <c:showCatName val="0"/>
          <c:showSerName val="0"/>
          <c:showPercent val="0"/>
          <c:showBubbleSize val="0"/>
        </c:dLbls>
        <c:gapWidth val="219"/>
        <c:overlap val="-27"/>
        <c:axId val="35375104"/>
        <c:axId val="168062336"/>
      </c:barChart>
      <c:catAx>
        <c:axId val="353751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68062336"/>
        <c:crosses val="autoZero"/>
        <c:auto val="1"/>
        <c:lblAlgn val="ctr"/>
        <c:lblOffset val="100"/>
        <c:noMultiLvlLbl val="0"/>
      </c:catAx>
      <c:valAx>
        <c:axId val="168062336"/>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3537510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0755C5C-FC46-4590-96C3-2EB5035BA1F8}" type="datetimeFigureOut">
              <a:rPr lang="en-GB" smtClean="0"/>
              <a:t>04/01/2016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72EC797D-20CC-4204-8A78-06307A71E056}" type="slidenum">
              <a:rPr lang="en-GB" smtClean="0"/>
              <a:t>‹#›</a:t>
            </a:fld>
            <a:endParaRPr lang="en-GB"/>
          </a:p>
        </p:txBody>
      </p:sp>
    </p:spTree>
    <p:extLst>
      <p:ext uri="{BB962C8B-B14F-4D97-AF65-F5344CB8AC3E}">
        <p14:creationId xmlns:p14="http://schemas.microsoft.com/office/powerpoint/2010/main" val="2461646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B8A43653-4C7D-43EF-A1B1-E8B5D0BD056B}" type="datetimeFigureOut">
              <a:rPr lang="en-GB" smtClean="0"/>
              <a:t>04/01/2016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DE34B658-F3C9-4189-AE1C-D82C3F41335B}" type="slidenum">
              <a:rPr lang="en-GB" smtClean="0"/>
              <a:t>‹#›</a:t>
            </a:fld>
            <a:endParaRPr lang="en-GB"/>
          </a:p>
        </p:txBody>
      </p:sp>
    </p:spTree>
    <p:extLst>
      <p:ext uri="{BB962C8B-B14F-4D97-AF65-F5344CB8AC3E}">
        <p14:creationId xmlns:p14="http://schemas.microsoft.com/office/powerpoint/2010/main" val="65871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1</a:t>
            </a:fld>
            <a:endParaRPr lang="en-GB"/>
          </a:p>
        </p:txBody>
      </p:sp>
    </p:spTree>
    <p:extLst>
      <p:ext uri="{BB962C8B-B14F-4D97-AF65-F5344CB8AC3E}">
        <p14:creationId xmlns:p14="http://schemas.microsoft.com/office/powerpoint/2010/main" val="866236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2</a:t>
            </a:fld>
            <a:endParaRPr lang="en-GB"/>
          </a:p>
        </p:txBody>
      </p:sp>
    </p:spTree>
    <p:extLst>
      <p:ext uri="{BB962C8B-B14F-4D97-AF65-F5344CB8AC3E}">
        <p14:creationId xmlns:p14="http://schemas.microsoft.com/office/powerpoint/2010/main" val="3775198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3</a:t>
            </a:fld>
            <a:endParaRPr lang="en-GB"/>
          </a:p>
        </p:txBody>
      </p:sp>
    </p:spTree>
    <p:extLst>
      <p:ext uri="{BB962C8B-B14F-4D97-AF65-F5344CB8AC3E}">
        <p14:creationId xmlns:p14="http://schemas.microsoft.com/office/powerpoint/2010/main" val="25817844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4</a:t>
            </a:fld>
            <a:endParaRPr lang="en-GB"/>
          </a:p>
        </p:txBody>
      </p:sp>
    </p:spTree>
    <p:extLst>
      <p:ext uri="{BB962C8B-B14F-4D97-AF65-F5344CB8AC3E}">
        <p14:creationId xmlns:p14="http://schemas.microsoft.com/office/powerpoint/2010/main" val="3887816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5</a:t>
            </a:fld>
            <a:endParaRPr lang="en-GB"/>
          </a:p>
        </p:txBody>
      </p:sp>
    </p:spTree>
    <p:extLst>
      <p:ext uri="{BB962C8B-B14F-4D97-AF65-F5344CB8AC3E}">
        <p14:creationId xmlns:p14="http://schemas.microsoft.com/office/powerpoint/2010/main" val="1692678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6</a:t>
            </a:fld>
            <a:endParaRPr lang="en-GB"/>
          </a:p>
        </p:txBody>
      </p:sp>
    </p:spTree>
    <p:extLst>
      <p:ext uri="{BB962C8B-B14F-4D97-AF65-F5344CB8AC3E}">
        <p14:creationId xmlns:p14="http://schemas.microsoft.com/office/powerpoint/2010/main" val="14270665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7</a:t>
            </a:fld>
            <a:endParaRPr lang="en-GB"/>
          </a:p>
        </p:txBody>
      </p:sp>
    </p:spTree>
    <p:extLst>
      <p:ext uri="{BB962C8B-B14F-4D97-AF65-F5344CB8AC3E}">
        <p14:creationId xmlns:p14="http://schemas.microsoft.com/office/powerpoint/2010/main" val="888002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8</a:t>
            </a:fld>
            <a:endParaRPr lang="en-GB"/>
          </a:p>
        </p:txBody>
      </p:sp>
    </p:spTree>
    <p:extLst>
      <p:ext uri="{BB962C8B-B14F-4D97-AF65-F5344CB8AC3E}">
        <p14:creationId xmlns:p14="http://schemas.microsoft.com/office/powerpoint/2010/main" val="2858853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9</a:t>
            </a:fld>
            <a:endParaRPr lang="en-GB"/>
          </a:p>
        </p:txBody>
      </p:sp>
    </p:spTree>
    <p:extLst>
      <p:ext uri="{BB962C8B-B14F-4D97-AF65-F5344CB8AC3E}">
        <p14:creationId xmlns:p14="http://schemas.microsoft.com/office/powerpoint/2010/main" val="30060353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10</a:t>
            </a:fld>
            <a:endParaRPr lang="en-GB"/>
          </a:p>
        </p:txBody>
      </p:sp>
    </p:spTree>
    <p:extLst>
      <p:ext uri="{BB962C8B-B14F-4D97-AF65-F5344CB8AC3E}">
        <p14:creationId xmlns:p14="http://schemas.microsoft.com/office/powerpoint/2010/main" val="22684859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11</a:t>
            </a:fld>
            <a:endParaRPr lang="en-GB"/>
          </a:p>
        </p:txBody>
      </p:sp>
    </p:spTree>
    <p:extLst>
      <p:ext uri="{BB962C8B-B14F-4D97-AF65-F5344CB8AC3E}">
        <p14:creationId xmlns:p14="http://schemas.microsoft.com/office/powerpoint/2010/main" val="3557474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lvl="0"/>
            <a:r>
              <a:rPr lang="en-GB" dirty="0" smtClean="0"/>
              <a:t>240MW rated capacity at 4.5m head – dropped from 250MW / 300MW “installed capacity”. Based on the base case of 16 x 7m turbines, 4.5m is the normal operating head and so the rated output per turbine is ~15MW so “rated power plant output at normal operating head = 240MW”. At peak flows during spring tides we can reach 5.5m head and this will give us a max rated power output per turbine of 20MW so “rated power plant output at maximum head (</a:t>
            </a:r>
            <a:r>
              <a:rPr lang="en-GB" dirty="0" err="1" smtClean="0"/>
              <a:t>Hmax</a:t>
            </a:r>
            <a:r>
              <a:rPr lang="en-GB" dirty="0" smtClean="0"/>
              <a:t>) = 320MW”</a:t>
            </a:r>
          </a:p>
          <a:p>
            <a:pPr lvl="0"/>
            <a:r>
              <a:rPr lang="en-GB" dirty="0" smtClean="0"/>
              <a:t>400GWh net annual output </a:t>
            </a:r>
          </a:p>
          <a:p>
            <a:pPr lvl="0"/>
            <a:r>
              <a:rPr lang="en-GB" dirty="0" smtClean="0"/>
              <a:t>121,000 homes powered (based on </a:t>
            </a:r>
            <a:r>
              <a:rPr lang="en-GB" dirty="0" err="1" smtClean="0"/>
              <a:t>Ofgem</a:t>
            </a:r>
            <a:r>
              <a:rPr lang="en-GB" dirty="0" smtClean="0"/>
              <a:t> average household use of 3,300kWh), equivalent to: </a:t>
            </a:r>
          </a:p>
          <a:p>
            <a:pPr lvl="1"/>
            <a:r>
              <a:rPr lang="en-GB" dirty="0" smtClean="0"/>
              <a:t>More than Swansea’s annual domestic electricity use (109k households)</a:t>
            </a:r>
          </a:p>
          <a:p>
            <a:pPr lvl="1"/>
            <a:r>
              <a:rPr lang="en-GB" dirty="0" smtClean="0"/>
              <a:t>c.70% of Swansea Bay’s annual domestic electricity use (Swansea, Neath &amp; Port Talbot, 173k households)</a:t>
            </a:r>
          </a:p>
          <a:p>
            <a:pPr lvl="1"/>
            <a:r>
              <a:rPr lang="en-GB" dirty="0" smtClean="0"/>
              <a:t>c.9% of Wales’ annual domestic electricity use (based on 1,369k households)</a:t>
            </a:r>
          </a:p>
          <a:p>
            <a:pPr lvl="0"/>
            <a:r>
              <a:rPr lang="en-GB" dirty="0" smtClean="0"/>
              <a:t>216,000 tonnes of CO2 saved per year (based on UK grid average emissions) </a:t>
            </a:r>
          </a:p>
          <a:p>
            <a:pPr lvl="0"/>
            <a:r>
              <a:rPr lang="en-GB" dirty="0" smtClean="0"/>
              <a:t>Carbon footprint of construction estimated at 500k tonnes of CO2, meaning the lagoon will be carbon neutral in under 3 years</a:t>
            </a:r>
          </a:p>
          <a:p>
            <a:pPr lvl="0"/>
            <a:r>
              <a:rPr lang="en-GB" dirty="0" smtClean="0"/>
              <a:t>Average 14 hours of generation per day </a:t>
            </a:r>
          </a:p>
          <a:p>
            <a:pPr lvl="0"/>
            <a:r>
              <a:rPr lang="en-GB" dirty="0" smtClean="0"/>
              <a:t>120 year design life </a:t>
            </a:r>
          </a:p>
          <a:p>
            <a:pPr lvl="0"/>
            <a:r>
              <a:rPr lang="en-GB" dirty="0" smtClean="0"/>
              <a:t>11.5km2 area enclosed by wall </a:t>
            </a:r>
          </a:p>
          <a:p>
            <a:pPr lvl="0"/>
            <a:r>
              <a:rPr lang="en-GB" dirty="0" smtClean="0"/>
              <a:t>9.5km wall length </a:t>
            </a:r>
          </a:p>
          <a:p>
            <a:pPr lvl="0"/>
            <a:r>
              <a:rPr lang="en-GB" dirty="0" smtClean="0"/>
              <a:t>5-20m height of wall </a:t>
            </a:r>
          </a:p>
          <a:p>
            <a:pPr lvl="0"/>
            <a:r>
              <a:rPr lang="en-GB" dirty="0" smtClean="0"/>
              <a:t>12m height of wall above low water </a:t>
            </a:r>
          </a:p>
          <a:p>
            <a:pPr lvl="0"/>
            <a:r>
              <a:rPr lang="en-GB" dirty="0" smtClean="0"/>
              <a:t>3.5m height of wall above high water </a:t>
            </a:r>
          </a:p>
          <a:p>
            <a:pPr lvl="0"/>
            <a:r>
              <a:rPr lang="en-GB" dirty="0" smtClean="0"/>
              <a:t>4.1m average tidal range, Neaps </a:t>
            </a:r>
          </a:p>
          <a:p>
            <a:pPr lvl="0"/>
            <a:r>
              <a:rPr lang="en-GB" dirty="0" smtClean="0"/>
              <a:t>8.5m average tidal range, Springs </a:t>
            </a:r>
          </a:p>
          <a:p>
            <a:pPr lvl="0"/>
            <a:r>
              <a:rPr lang="en-GB" dirty="0" smtClean="0"/>
              <a:t>2 years build time </a:t>
            </a:r>
          </a:p>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pPr/>
              <a:t>12</a:t>
            </a:fld>
            <a:endParaRPr lang="en-GB" dirty="0"/>
          </a:p>
        </p:txBody>
      </p:sp>
    </p:spTree>
    <p:extLst>
      <p:ext uri="{BB962C8B-B14F-4D97-AF65-F5344CB8AC3E}">
        <p14:creationId xmlns:p14="http://schemas.microsoft.com/office/powerpoint/2010/main" val="6989419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13</a:t>
            </a:fld>
            <a:endParaRPr lang="en-GB"/>
          </a:p>
        </p:txBody>
      </p:sp>
    </p:spTree>
    <p:extLst>
      <p:ext uri="{BB962C8B-B14F-4D97-AF65-F5344CB8AC3E}">
        <p14:creationId xmlns:p14="http://schemas.microsoft.com/office/powerpoint/2010/main" val="15067730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14</a:t>
            </a:fld>
            <a:endParaRPr lang="en-GB"/>
          </a:p>
        </p:txBody>
      </p:sp>
    </p:spTree>
    <p:extLst>
      <p:ext uri="{BB962C8B-B14F-4D97-AF65-F5344CB8AC3E}">
        <p14:creationId xmlns:p14="http://schemas.microsoft.com/office/powerpoint/2010/main" val="21570159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15</a:t>
            </a:fld>
            <a:endParaRPr lang="en-GB"/>
          </a:p>
        </p:txBody>
      </p:sp>
    </p:spTree>
    <p:extLst>
      <p:ext uri="{BB962C8B-B14F-4D97-AF65-F5344CB8AC3E}">
        <p14:creationId xmlns:p14="http://schemas.microsoft.com/office/powerpoint/2010/main" val="31886688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16</a:t>
            </a:fld>
            <a:endParaRPr lang="en-GB"/>
          </a:p>
        </p:txBody>
      </p:sp>
    </p:spTree>
    <p:extLst>
      <p:ext uri="{BB962C8B-B14F-4D97-AF65-F5344CB8AC3E}">
        <p14:creationId xmlns:p14="http://schemas.microsoft.com/office/powerpoint/2010/main" val="11055466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17</a:t>
            </a:fld>
            <a:endParaRPr lang="en-GB"/>
          </a:p>
        </p:txBody>
      </p:sp>
    </p:spTree>
    <p:extLst>
      <p:ext uri="{BB962C8B-B14F-4D97-AF65-F5344CB8AC3E}">
        <p14:creationId xmlns:p14="http://schemas.microsoft.com/office/powerpoint/2010/main" val="7921768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18</a:t>
            </a:fld>
            <a:endParaRPr lang="en-GB"/>
          </a:p>
        </p:txBody>
      </p:sp>
    </p:spTree>
    <p:extLst>
      <p:ext uri="{BB962C8B-B14F-4D97-AF65-F5344CB8AC3E}">
        <p14:creationId xmlns:p14="http://schemas.microsoft.com/office/powerpoint/2010/main" val="29429988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19</a:t>
            </a:fld>
            <a:endParaRPr lang="en-GB"/>
          </a:p>
        </p:txBody>
      </p:sp>
    </p:spTree>
    <p:extLst>
      <p:ext uri="{BB962C8B-B14F-4D97-AF65-F5344CB8AC3E}">
        <p14:creationId xmlns:p14="http://schemas.microsoft.com/office/powerpoint/2010/main" val="31532370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20</a:t>
            </a:fld>
            <a:endParaRPr lang="en-GB"/>
          </a:p>
        </p:txBody>
      </p:sp>
    </p:spTree>
    <p:extLst>
      <p:ext uri="{BB962C8B-B14F-4D97-AF65-F5344CB8AC3E}">
        <p14:creationId xmlns:p14="http://schemas.microsoft.com/office/powerpoint/2010/main" val="3925800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pPr/>
              <a:t>21</a:t>
            </a:fld>
            <a:endParaRPr lang="en-GB" dirty="0"/>
          </a:p>
        </p:txBody>
      </p:sp>
    </p:spTree>
    <p:extLst>
      <p:ext uri="{BB962C8B-B14F-4D97-AF65-F5344CB8AC3E}">
        <p14:creationId xmlns:p14="http://schemas.microsoft.com/office/powerpoint/2010/main" val="12127443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22</a:t>
            </a:fld>
            <a:endParaRPr lang="en-GB"/>
          </a:p>
        </p:txBody>
      </p:sp>
    </p:spTree>
    <p:extLst>
      <p:ext uri="{BB962C8B-B14F-4D97-AF65-F5344CB8AC3E}">
        <p14:creationId xmlns:p14="http://schemas.microsoft.com/office/powerpoint/2010/main" val="35746806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23</a:t>
            </a:fld>
            <a:endParaRPr lang="en-GB"/>
          </a:p>
        </p:txBody>
      </p:sp>
    </p:spTree>
    <p:extLst>
      <p:ext uri="{BB962C8B-B14F-4D97-AF65-F5344CB8AC3E}">
        <p14:creationId xmlns:p14="http://schemas.microsoft.com/office/powerpoint/2010/main" val="21873382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24</a:t>
            </a:fld>
            <a:endParaRPr lang="en-GB"/>
          </a:p>
        </p:txBody>
      </p:sp>
    </p:spTree>
    <p:extLst>
      <p:ext uri="{BB962C8B-B14F-4D97-AF65-F5344CB8AC3E}">
        <p14:creationId xmlns:p14="http://schemas.microsoft.com/office/powerpoint/2010/main" val="4350679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25</a:t>
            </a:fld>
            <a:endParaRPr lang="en-GB"/>
          </a:p>
        </p:txBody>
      </p:sp>
    </p:spTree>
    <p:extLst>
      <p:ext uri="{BB962C8B-B14F-4D97-AF65-F5344CB8AC3E}">
        <p14:creationId xmlns:p14="http://schemas.microsoft.com/office/powerpoint/2010/main" val="19500507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26</a:t>
            </a:fld>
            <a:endParaRPr lang="en-GB"/>
          </a:p>
        </p:txBody>
      </p:sp>
    </p:spTree>
    <p:extLst>
      <p:ext uri="{BB962C8B-B14F-4D97-AF65-F5344CB8AC3E}">
        <p14:creationId xmlns:p14="http://schemas.microsoft.com/office/powerpoint/2010/main" val="38197408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27</a:t>
            </a:fld>
            <a:endParaRPr lang="en-GB"/>
          </a:p>
        </p:txBody>
      </p:sp>
    </p:spTree>
    <p:extLst>
      <p:ext uri="{BB962C8B-B14F-4D97-AF65-F5344CB8AC3E}">
        <p14:creationId xmlns:p14="http://schemas.microsoft.com/office/powerpoint/2010/main" val="39600203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pPr/>
              <a:t>28</a:t>
            </a:fld>
            <a:endParaRPr lang="en-GB" dirty="0"/>
          </a:p>
        </p:txBody>
      </p:sp>
    </p:spTree>
    <p:extLst>
      <p:ext uri="{BB962C8B-B14F-4D97-AF65-F5344CB8AC3E}">
        <p14:creationId xmlns:p14="http://schemas.microsoft.com/office/powerpoint/2010/main" val="20022165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739775"/>
            <a:ext cx="4922838" cy="3692525"/>
          </a:xfrm>
        </p:spPr>
      </p:sp>
      <p:sp>
        <p:nvSpPr>
          <p:cNvPr id="3" name="Notes Placeholder 2"/>
          <p:cNvSpPr>
            <a:spLocks noGrp="1"/>
          </p:cNvSpPr>
          <p:nvPr>
            <p:ph type="body" idx="1"/>
          </p:nvPr>
        </p:nvSpPr>
        <p:spPr/>
        <p:txBody>
          <a:bodyPr/>
          <a:lstStyle/>
          <a:p>
            <a:pPr lvl="0"/>
            <a:r>
              <a:rPr lang="en-GB" dirty="0"/>
              <a:t>Job </a:t>
            </a:r>
            <a:r>
              <a:rPr lang="en-GB" dirty="0" smtClean="0"/>
              <a:t>creation:</a:t>
            </a:r>
            <a:r>
              <a:rPr lang="en-GB" baseline="0" dirty="0" smtClean="0"/>
              <a:t> CBS estimates</a:t>
            </a:r>
          </a:p>
          <a:p>
            <a:pPr lvl="0"/>
            <a:r>
              <a:rPr lang="en-GB" sz="1600" b="1" baseline="0" dirty="0" smtClean="0"/>
              <a:t>5,200 new job years equates to 1,300 FTEs across Wales during 2014-2018</a:t>
            </a:r>
            <a:endParaRPr lang="en-GB" sz="1600" b="1" dirty="0"/>
          </a:p>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solidFill>
                  <a:prstClr val="black"/>
                </a:solidFill>
              </a:rPr>
              <a:pPr/>
              <a:t>29</a:t>
            </a:fld>
            <a:endParaRPr lang="en-GB" dirty="0">
              <a:solidFill>
                <a:prstClr val="black"/>
              </a:solidFill>
            </a:endParaRPr>
          </a:p>
        </p:txBody>
      </p:sp>
    </p:spTree>
    <p:extLst>
      <p:ext uri="{BB962C8B-B14F-4D97-AF65-F5344CB8AC3E}">
        <p14:creationId xmlns:p14="http://schemas.microsoft.com/office/powerpoint/2010/main" val="36074933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lvl="0"/>
            <a:r>
              <a:rPr lang="en-GB" sz="1200" kern="1200" dirty="0" smtClean="0">
                <a:solidFill>
                  <a:schemeClr val="tx1"/>
                </a:solidFill>
                <a:effectLst/>
                <a:latin typeface="+mn-lt"/>
                <a:ea typeface="+mn-ea"/>
                <a:cs typeface="+mn-cs"/>
              </a:rPr>
              <a:t>240MW rated capacity at 4.5m head – dropped from 250MW / 300MW “installed capacity”. Based on the base case of 16 x 7m turbines, 4.5m is the normal operating head and so the rated output per turbine is ~15MW so “rated power plant output at normal operating head = 240MW”. At peak flows during spring tides we can reach 5.5m head and this will give us a max rated power output per turbine of 20MW so “rated power plant output at maximum head (Hmax) = 320MW”</a:t>
            </a:r>
          </a:p>
          <a:p>
            <a:pPr lvl="0"/>
            <a:r>
              <a:rPr lang="en-GB" sz="1200" kern="1200" dirty="0" smtClean="0">
                <a:solidFill>
                  <a:schemeClr val="tx1"/>
                </a:solidFill>
                <a:effectLst/>
                <a:latin typeface="+mn-lt"/>
                <a:ea typeface="+mn-ea"/>
                <a:cs typeface="+mn-cs"/>
              </a:rPr>
              <a:t>400GWh net annual output </a:t>
            </a:r>
          </a:p>
          <a:p>
            <a:pPr lvl="0"/>
            <a:r>
              <a:rPr lang="en-GB" sz="1200" kern="1200" dirty="0" smtClean="0">
                <a:solidFill>
                  <a:schemeClr val="tx1"/>
                </a:solidFill>
                <a:effectLst/>
                <a:latin typeface="+mn-lt"/>
                <a:ea typeface="+mn-ea"/>
                <a:cs typeface="+mn-cs"/>
              </a:rPr>
              <a:t>121,000 homes powered (based on Ofgem average household use of 3,300kWh), equivalent to: </a:t>
            </a:r>
          </a:p>
          <a:p>
            <a:pPr lvl="1"/>
            <a:r>
              <a:rPr lang="en-GB" sz="1200" kern="1200" dirty="0" smtClean="0">
                <a:solidFill>
                  <a:schemeClr val="tx1"/>
                </a:solidFill>
                <a:effectLst/>
                <a:latin typeface="+mn-lt"/>
                <a:ea typeface="+mn-ea"/>
                <a:cs typeface="+mn-cs"/>
              </a:rPr>
              <a:t>More than Swansea’s annual domestic electricity use (109k households)</a:t>
            </a:r>
          </a:p>
          <a:p>
            <a:pPr lvl="1"/>
            <a:r>
              <a:rPr lang="en-GB" sz="1200" kern="1200" dirty="0" smtClean="0">
                <a:solidFill>
                  <a:schemeClr val="tx1"/>
                </a:solidFill>
                <a:effectLst/>
                <a:latin typeface="+mn-lt"/>
                <a:ea typeface="+mn-ea"/>
                <a:cs typeface="+mn-cs"/>
              </a:rPr>
              <a:t>c.70% of Swansea Bay’s annual domestic electricity use (Swansea, Neath &amp; Port Talbot, 173k households)</a:t>
            </a:r>
          </a:p>
          <a:p>
            <a:pPr lvl="1"/>
            <a:r>
              <a:rPr lang="en-GB" sz="1200" kern="1200" dirty="0" smtClean="0">
                <a:solidFill>
                  <a:schemeClr val="tx1"/>
                </a:solidFill>
                <a:effectLst/>
                <a:latin typeface="+mn-lt"/>
                <a:ea typeface="+mn-ea"/>
                <a:cs typeface="+mn-cs"/>
              </a:rPr>
              <a:t>c.9% of Wales’ annual domestic electricity use (based on 1,369k households)</a:t>
            </a:r>
          </a:p>
          <a:p>
            <a:pPr lvl="0"/>
            <a:r>
              <a:rPr lang="en-GB" sz="1200" kern="1200" dirty="0" smtClean="0">
                <a:solidFill>
                  <a:schemeClr val="tx1"/>
                </a:solidFill>
                <a:effectLst/>
                <a:latin typeface="+mn-lt"/>
                <a:ea typeface="+mn-ea"/>
                <a:cs typeface="+mn-cs"/>
              </a:rPr>
              <a:t>216,000 tonnes of CO2 saved per year (based on UK grid average emissions) </a:t>
            </a:r>
          </a:p>
          <a:p>
            <a:pPr lvl="0"/>
            <a:r>
              <a:rPr lang="en-GB" sz="1200" kern="1200" dirty="0" smtClean="0">
                <a:solidFill>
                  <a:schemeClr val="tx1"/>
                </a:solidFill>
                <a:effectLst/>
                <a:latin typeface="+mn-lt"/>
                <a:ea typeface="+mn-ea"/>
                <a:cs typeface="+mn-cs"/>
              </a:rPr>
              <a:t>Carbon footprint of construction estimated at 500k tonnes of CO2, meaning the lagoon will be carbon neutral in under 3 years</a:t>
            </a:r>
          </a:p>
          <a:p>
            <a:pPr lvl="0"/>
            <a:r>
              <a:rPr lang="en-GB" sz="1200" kern="1200" dirty="0" smtClean="0">
                <a:solidFill>
                  <a:schemeClr val="tx1"/>
                </a:solidFill>
                <a:effectLst/>
                <a:latin typeface="+mn-lt"/>
                <a:ea typeface="+mn-ea"/>
                <a:cs typeface="+mn-cs"/>
              </a:rPr>
              <a:t>Average 14 hours of generation per day </a:t>
            </a:r>
          </a:p>
          <a:p>
            <a:pPr lvl="0"/>
            <a:r>
              <a:rPr lang="en-GB" sz="1200" kern="1200" dirty="0" smtClean="0">
                <a:solidFill>
                  <a:schemeClr val="tx1"/>
                </a:solidFill>
                <a:effectLst/>
                <a:latin typeface="+mn-lt"/>
                <a:ea typeface="+mn-ea"/>
                <a:cs typeface="+mn-cs"/>
              </a:rPr>
              <a:t>120 year design life </a:t>
            </a:r>
          </a:p>
          <a:p>
            <a:pPr lvl="0"/>
            <a:r>
              <a:rPr lang="en-GB" sz="1200" kern="1200" dirty="0" smtClean="0">
                <a:solidFill>
                  <a:schemeClr val="tx1"/>
                </a:solidFill>
                <a:effectLst/>
                <a:latin typeface="+mn-lt"/>
                <a:ea typeface="+mn-ea"/>
                <a:cs typeface="+mn-cs"/>
              </a:rPr>
              <a:t>11.5km2 area enclosed by wall </a:t>
            </a:r>
          </a:p>
          <a:p>
            <a:pPr lvl="0"/>
            <a:r>
              <a:rPr lang="en-GB" sz="1200" kern="1200" dirty="0" smtClean="0">
                <a:solidFill>
                  <a:schemeClr val="tx1"/>
                </a:solidFill>
                <a:effectLst/>
                <a:latin typeface="+mn-lt"/>
                <a:ea typeface="+mn-ea"/>
                <a:cs typeface="+mn-cs"/>
              </a:rPr>
              <a:t>9.5km wall length </a:t>
            </a:r>
          </a:p>
          <a:p>
            <a:pPr lvl="0"/>
            <a:r>
              <a:rPr lang="en-GB" sz="1200" kern="1200" dirty="0" smtClean="0">
                <a:solidFill>
                  <a:schemeClr val="tx1"/>
                </a:solidFill>
                <a:effectLst/>
                <a:latin typeface="+mn-lt"/>
                <a:ea typeface="+mn-ea"/>
                <a:cs typeface="+mn-cs"/>
              </a:rPr>
              <a:t>5-20m height of wall </a:t>
            </a:r>
          </a:p>
          <a:p>
            <a:pPr lvl="0"/>
            <a:r>
              <a:rPr lang="en-GB" sz="1200" kern="1200" dirty="0" smtClean="0">
                <a:solidFill>
                  <a:schemeClr val="tx1"/>
                </a:solidFill>
                <a:effectLst/>
                <a:latin typeface="+mn-lt"/>
                <a:ea typeface="+mn-ea"/>
                <a:cs typeface="+mn-cs"/>
              </a:rPr>
              <a:t>12m height of wall above low water </a:t>
            </a:r>
          </a:p>
          <a:p>
            <a:pPr lvl="0"/>
            <a:r>
              <a:rPr lang="en-GB" sz="1200" kern="1200" dirty="0" smtClean="0">
                <a:solidFill>
                  <a:schemeClr val="tx1"/>
                </a:solidFill>
                <a:effectLst/>
                <a:latin typeface="+mn-lt"/>
                <a:ea typeface="+mn-ea"/>
                <a:cs typeface="+mn-cs"/>
              </a:rPr>
              <a:t>3.5m height of wall above high water </a:t>
            </a:r>
          </a:p>
          <a:p>
            <a:pPr lvl="0"/>
            <a:r>
              <a:rPr lang="en-GB" sz="1200" kern="1200" dirty="0" smtClean="0">
                <a:solidFill>
                  <a:schemeClr val="tx1"/>
                </a:solidFill>
                <a:effectLst/>
                <a:latin typeface="+mn-lt"/>
                <a:ea typeface="+mn-ea"/>
                <a:cs typeface="+mn-cs"/>
              </a:rPr>
              <a:t>4.1m average tidal range, Neaps </a:t>
            </a:r>
          </a:p>
          <a:p>
            <a:pPr lvl="0"/>
            <a:r>
              <a:rPr lang="en-GB" sz="1200" kern="1200" dirty="0" smtClean="0">
                <a:solidFill>
                  <a:schemeClr val="tx1"/>
                </a:solidFill>
                <a:effectLst/>
                <a:latin typeface="+mn-lt"/>
                <a:ea typeface="+mn-ea"/>
                <a:cs typeface="+mn-cs"/>
              </a:rPr>
              <a:t>8.5m average tidal range, Springs </a:t>
            </a:r>
          </a:p>
          <a:p>
            <a:pPr lvl="0"/>
            <a:r>
              <a:rPr lang="en-GB" sz="1200" kern="1200" dirty="0" smtClean="0">
                <a:solidFill>
                  <a:schemeClr val="tx1"/>
                </a:solidFill>
                <a:effectLst/>
                <a:latin typeface="+mn-lt"/>
                <a:ea typeface="+mn-ea"/>
                <a:cs typeface="+mn-cs"/>
              </a:rPr>
              <a:t>2 years build time </a:t>
            </a:r>
          </a:p>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pPr/>
              <a:t>30</a:t>
            </a:fld>
            <a:endParaRPr lang="en-GB" dirty="0"/>
          </a:p>
        </p:txBody>
      </p:sp>
    </p:spTree>
    <p:extLst>
      <p:ext uri="{BB962C8B-B14F-4D97-AF65-F5344CB8AC3E}">
        <p14:creationId xmlns:p14="http://schemas.microsoft.com/office/powerpoint/2010/main" val="1891509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31</a:t>
            </a:fld>
            <a:endParaRPr lang="en-GB"/>
          </a:p>
        </p:txBody>
      </p:sp>
    </p:spTree>
    <p:extLst>
      <p:ext uri="{BB962C8B-B14F-4D97-AF65-F5344CB8AC3E}">
        <p14:creationId xmlns:p14="http://schemas.microsoft.com/office/powerpoint/2010/main" val="41225319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Job creation (internal estimates, subject to ongoing review):</a:t>
            </a:r>
          </a:p>
          <a:p>
            <a:pPr lvl="1"/>
            <a:r>
              <a:rPr lang="en-GB" sz="1200" kern="1200" dirty="0" smtClean="0">
                <a:solidFill>
                  <a:schemeClr val="tx1"/>
                </a:solidFill>
                <a:effectLst/>
                <a:latin typeface="+mn-lt"/>
                <a:ea typeface="+mn-ea"/>
                <a:cs typeface="+mn-cs"/>
              </a:rPr>
              <a:t>Supply chain &amp; construction – c.3,600 new jobs of which 1/3 direct &amp; 2/3 indirect/induced, c.80% local</a:t>
            </a:r>
          </a:p>
          <a:p>
            <a:pPr lvl="1"/>
            <a:r>
              <a:rPr lang="en-GB" sz="1200" kern="1200" dirty="0" smtClean="0">
                <a:solidFill>
                  <a:schemeClr val="tx1"/>
                </a:solidFill>
                <a:effectLst/>
                <a:latin typeface="+mn-lt"/>
                <a:ea typeface="+mn-ea"/>
                <a:cs typeface="+mn-cs"/>
              </a:rPr>
              <a:t>Quarrying – preferred North Wales quarry, c.80 jobs for 3 years (excl. indirect/induced jobs)</a:t>
            </a:r>
          </a:p>
          <a:p>
            <a:pPr lvl="1"/>
            <a:r>
              <a:rPr lang="en-GB" sz="1200" kern="1200" dirty="0" smtClean="0">
                <a:solidFill>
                  <a:schemeClr val="tx1"/>
                </a:solidFill>
                <a:effectLst/>
                <a:latin typeface="+mn-lt"/>
                <a:ea typeface="+mn-ea"/>
                <a:cs typeface="+mn-cs"/>
              </a:rPr>
              <a:t>Operations &amp; maintenance – minimum 20 permanent jobs running the lagoon (excl. indirect/induced jobs)</a:t>
            </a:r>
          </a:p>
          <a:p>
            <a:pPr lvl="1"/>
            <a:r>
              <a:rPr lang="en-GB" sz="1200" kern="1200" dirty="0" smtClean="0">
                <a:solidFill>
                  <a:schemeClr val="tx1"/>
                </a:solidFill>
                <a:effectLst/>
                <a:latin typeface="+mn-lt"/>
                <a:ea typeface="+mn-ea"/>
                <a:cs typeface="+mn-cs"/>
              </a:rPr>
              <a:t>Tourism – minimum 40 permanent jobs created in the visitor facilities (excl. indirect/induced jobs)*</a:t>
            </a:r>
          </a:p>
          <a:p>
            <a:pPr lvl="1"/>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70-100k visitors per year, conservative estimate based on visitor figures for La Rance, Annapolis, the Mersey Barrage Study, the Severn Barrage Study, wind farm visitor centres.</a:t>
            </a:r>
          </a:p>
          <a:p>
            <a:pPr lvl="0"/>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pPr/>
              <a:t>32</a:t>
            </a:fld>
            <a:endParaRPr lang="en-GB" dirty="0"/>
          </a:p>
        </p:txBody>
      </p:sp>
    </p:spTree>
    <p:extLst>
      <p:ext uri="{BB962C8B-B14F-4D97-AF65-F5344CB8AC3E}">
        <p14:creationId xmlns:p14="http://schemas.microsoft.com/office/powerpoint/2010/main" val="168882650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Job creation (internal estimates, subject to ongoing review):</a:t>
            </a:r>
          </a:p>
          <a:p>
            <a:pPr lvl="1"/>
            <a:r>
              <a:rPr lang="en-GB" sz="1200" kern="1200" dirty="0" smtClean="0">
                <a:solidFill>
                  <a:schemeClr val="tx1"/>
                </a:solidFill>
                <a:effectLst/>
                <a:latin typeface="+mn-lt"/>
                <a:ea typeface="+mn-ea"/>
                <a:cs typeface="+mn-cs"/>
              </a:rPr>
              <a:t>Supply chain &amp; construction – c.3,600 new jobs of which 1/3 direct &amp; 2/3 indirect/induced, c.80% local</a:t>
            </a:r>
          </a:p>
          <a:p>
            <a:pPr lvl="1"/>
            <a:r>
              <a:rPr lang="en-GB" sz="1200" kern="1200" dirty="0" smtClean="0">
                <a:solidFill>
                  <a:schemeClr val="tx1"/>
                </a:solidFill>
                <a:effectLst/>
                <a:latin typeface="+mn-lt"/>
                <a:ea typeface="+mn-ea"/>
                <a:cs typeface="+mn-cs"/>
              </a:rPr>
              <a:t>Quarrying – preferred North Wales quarry, c.80 jobs for 3 years (excl. indirect/induced jobs)</a:t>
            </a:r>
          </a:p>
          <a:p>
            <a:pPr lvl="1"/>
            <a:r>
              <a:rPr lang="en-GB" sz="1200" kern="1200" dirty="0" smtClean="0">
                <a:solidFill>
                  <a:schemeClr val="tx1"/>
                </a:solidFill>
                <a:effectLst/>
                <a:latin typeface="+mn-lt"/>
                <a:ea typeface="+mn-ea"/>
                <a:cs typeface="+mn-cs"/>
              </a:rPr>
              <a:t>Operations &amp; maintenance – minimum 20 permanent jobs running the lagoon (excl. indirect/induced jobs)</a:t>
            </a:r>
          </a:p>
          <a:p>
            <a:pPr lvl="1"/>
            <a:r>
              <a:rPr lang="en-GB" sz="1200" kern="1200" dirty="0" smtClean="0">
                <a:solidFill>
                  <a:schemeClr val="tx1"/>
                </a:solidFill>
                <a:effectLst/>
                <a:latin typeface="+mn-lt"/>
                <a:ea typeface="+mn-ea"/>
                <a:cs typeface="+mn-cs"/>
              </a:rPr>
              <a:t>Tourism – minimum 40 permanent jobs created in the visitor facilities (excl. indirect/induced jobs)*</a:t>
            </a:r>
          </a:p>
          <a:p>
            <a:pPr lvl="1"/>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70-100k visitors per year, conservative estimate based on visitor figures for La Rance, Annapolis, the Mersey Barrage Study, the Severn Barrage Study, wind farm visitor centres.</a:t>
            </a:r>
          </a:p>
          <a:p>
            <a:pPr lvl="0"/>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pPr/>
              <a:t>33</a:t>
            </a:fld>
            <a:endParaRPr lang="en-GB" dirty="0"/>
          </a:p>
        </p:txBody>
      </p:sp>
    </p:spTree>
    <p:extLst>
      <p:ext uri="{BB962C8B-B14F-4D97-AF65-F5344CB8AC3E}">
        <p14:creationId xmlns:p14="http://schemas.microsoft.com/office/powerpoint/2010/main" val="29927872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34</a:t>
            </a:fld>
            <a:endParaRPr lang="en-GB"/>
          </a:p>
        </p:txBody>
      </p:sp>
    </p:spTree>
    <p:extLst>
      <p:ext uri="{BB962C8B-B14F-4D97-AF65-F5344CB8AC3E}">
        <p14:creationId xmlns:p14="http://schemas.microsoft.com/office/powerpoint/2010/main" val="29799043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Job creation (internal estimates, subject to ongoing review):</a:t>
            </a:r>
          </a:p>
          <a:p>
            <a:pPr lvl="1"/>
            <a:r>
              <a:rPr lang="en-GB" sz="1200" kern="1200" dirty="0" smtClean="0">
                <a:solidFill>
                  <a:schemeClr val="tx1"/>
                </a:solidFill>
                <a:effectLst/>
                <a:latin typeface="+mn-lt"/>
                <a:ea typeface="+mn-ea"/>
                <a:cs typeface="+mn-cs"/>
              </a:rPr>
              <a:t>Supply chain &amp; construction – c.3,600 new jobs of which 1/3 direct &amp; 2/3 indirect/induced, c.80% local</a:t>
            </a:r>
          </a:p>
          <a:p>
            <a:pPr lvl="1"/>
            <a:r>
              <a:rPr lang="en-GB" sz="1200" kern="1200" dirty="0" smtClean="0">
                <a:solidFill>
                  <a:schemeClr val="tx1"/>
                </a:solidFill>
                <a:effectLst/>
                <a:latin typeface="+mn-lt"/>
                <a:ea typeface="+mn-ea"/>
                <a:cs typeface="+mn-cs"/>
              </a:rPr>
              <a:t>Quarrying – preferred North Wales quarry, c.80 jobs for 3 years (excl. indirect/induced jobs)</a:t>
            </a:r>
          </a:p>
          <a:p>
            <a:pPr lvl="1"/>
            <a:r>
              <a:rPr lang="en-GB" sz="1200" kern="1200" dirty="0" smtClean="0">
                <a:solidFill>
                  <a:schemeClr val="tx1"/>
                </a:solidFill>
                <a:effectLst/>
                <a:latin typeface="+mn-lt"/>
                <a:ea typeface="+mn-ea"/>
                <a:cs typeface="+mn-cs"/>
              </a:rPr>
              <a:t>Operations &amp; maintenance – minimum 20 permanent jobs running the lagoon (excl. indirect/induced jobs)</a:t>
            </a:r>
          </a:p>
          <a:p>
            <a:pPr lvl="1"/>
            <a:r>
              <a:rPr lang="en-GB" sz="1200" kern="1200" dirty="0" smtClean="0">
                <a:solidFill>
                  <a:schemeClr val="tx1"/>
                </a:solidFill>
                <a:effectLst/>
                <a:latin typeface="+mn-lt"/>
                <a:ea typeface="+mn-ea"/>
                <a:cs typeface="+mn-cs"/>
              </a:rPr>
              <a:t>Tourism – minimum 40 permanent jobs created in the visitor facilities (excl. indirect/induced jobs)*</a:t>
            </a:r>
          </a:p>
          <a:p>
            <a:pPr lvl="1"/>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70-100k visitors per year, conservative estimate based on visitor figures for La Rance, Annapolis, the Mersey Barrage Study, the Severn Barrage Study, wind farm visitor centres.</a:t>
            </a:r>
          </a:p>
          <a:p>
            <a:pPr lvl="0"/>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pPr/>
              <a:t>35</a:t>
            </a:fld>
            <a:endParaRPr lang="en-GB" dirty="0"/>
          </a:p>
        </p:txBody>
      </p:sp>
    </p:spTree>
    <p:extLst>
      <p:ext uri="{BB962C8B-B14F-4D97-AF65-F5344CB8AC3E}">
        <p14:creationId xmlns:p14="http://schemas.microsoft.com/office/powerpoint/2010/main" val="159883379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pPr/>
              <a:t>36</a:t>
            </a:fld>
            <a:endParaRPr lang="en-GB" dirty="0"/>
          </a:p>
        </p:txBody>
      </p:sp>
    </p:spTree>
    <p:extLst>
      <p:ext uri="{BB962C8B-B14F-4D97-AF65-F5344CB8AC3E}">
        <p14:creationId xmlns:p14="http://schemas.microsoft.com/office/powerpoint/2010/main" val="364946845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37</a:t>
            </a:fld>
            <a:endParaRPr lang="en-GB"/>
          </a:p>
        </p:txBody>
      </p:sp>
    </p:spTree>
    <p:extLst>
      <p:ext uri="{BB962C8B-B14F-4D97-AF65-F5344CB8AC3E}">
        <p14:creationId xmlns:p14="http://schemas.microsoft.com/office/powerpoint/2010/main" val="100211992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38</a:t>
            </a:fld>
            <a:endParaRPr lang="en-GB"/>
          </a:p>
        </p:txBody>
      </p:sp>
    </p:spTree>
    <p:extLst>
      <p:ext uri="{BB962C8B-B14F-4D97-AF65-F5344CB8AC3E}">
        <p14:creationId xmlns:p14="http://schemas.microsoft.com/office/powerpoint/2010/main" val="225276485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39</a:t>
            </a:fld>
            <a:endParaRPr lang="en-GB"/>
          </a:p>
        </p:txBody>
      </p:sp>
    </p:spTree>
    <p:extLst>
      <p:ext uri="{BB962C8B-B14F-4D97-AF65-F5344CB8AC3E}">
        <p14:creationId xmlns:p14="http://schemas.microsoft.com/office/powerpoint/2010/main" val="32506473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34B658-F3C9-4189-AE1C-D82C3F41335B}" type="slidenum">
              <a:rPr lang="en-GB" smtClean="0"/>
              <a:t>40</a:t>
            </a:fld>
            <a:endParaRPr lang="en-GB"/>
          </a:p>
        </p:txBody>
      </p:sp>
    </p:spTree>
    <p:extLst>
      <p:ext uri="{BB962C8B-B14F-4D97-AF65-F5344CB8AC3E}">
        <p14:creationId xmlns:p14="http://schemas.microsoft.com/office/powerpoint/2010/main" val="4132096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A41C48F0-D704-4795-B27A-7074C270E010}" type="datetimeFigureOut">
              <a:rPr lang="en-GB" smtClean="0"/>
              <a:t>04/01/2016</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0FE1FDB4-2DF4-4A39-8CB0-A7C1940AD3FB}"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4" name="Date Placeholder 3"/>
          <p:cNvSpPr>
            <a:spLocks noGrp="1"/>
          </p:cNvSpPr>
          <p:nvPr>
            <p:ph type="dt" sz="half" idx="10"/>
          </p:nvPr>
        </p:nvSpPr>
        <p:spPr/>
        <p:txBody>
          <a:bodyPr/>
          <a:lstStyle/>
          <a:p>
            <a:fld id="{A41C48F0-D704-4795-B27A-7074C270E010}" type="datetimeFigureOut">
              <a:rPr lang="en-GB" smtClean="0"/>
              <a:t>04/01/2016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E1FDB4-2DF4-4A39-8CB0-A7C1940AD3FB}"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A41C48F0-D704-4795-B27A-7074C270E010}" type="datetimeFigureOut">
              <a:rPr lang="en-GB" smtClean="0"/>
              <a:t>04/01/2016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E1FDB4-2DF4-4A39-8CB0-A7C1940AD3FB}"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41C48F0-D704-4795-B27A-7074C270E010}" type="datetimeFigureOut">
              <a:rPr lang="en-GB" smtClean="0"/>
              <a:t>04/01/2016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E1FDB4-2DF4-4A39-8CB0-A7C1940AD3F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A41C48F0-D704-4795-B27A-7074C270E010}" type="datetimeFigureOut">
              <a:rPr lang="en-GB" smtClean="0"/>
              <a:t>04/01/2016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E1FDB4-2DF4-4A39-8CB0-A7C1940AD3F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41C48F0-D704-4795-B27A-7074C270E010}" type="datetimeFigureOut">
              <a:rPr lang="en-GB" smtClean="0"/>
              <a:t>04/01/2016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E1FDB4-2DF4-4A39-8CB0-A7C1940AD3F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1C48F0-D704-4795-B27A-7074C270E010}" type="datetimeFigureOut">
              <a:rPr lang="en-GB" smtClean="0"/>
              <a:t>04/01/2016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E1FDB4-2DF4-4A39-8CB0-A7C1940AD3F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41C48F0-D704-4795-B27A-7074C270E010}" type="datetimeFigureOut">
              <a:rPr lang="en-GB" smtClean="0"/>
              <a:t>04/01/2016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E1FDB4-2DF4-4A39-8CB0-A7C1940AD3F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A41C48F0-D704-4795-B27A-7074C270E010}" type="datetimeFigureOut">
              <a:rPr lang="en-GB" smtClean="0"/>
              <a:t>04/01/2016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0FE1FDB4-2DF4-4A39-8CB0-A7C1940AD3FB}"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41C48F0-D704-4795-B27A-7074C270E010}" type="datetimeFigureOut">
              <a:rPr lang="en-GB" smtClean="0"/>
              <a:t>04/01/2016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E1FDB4-2DF4-4A39-8CB0-A7C1940AD3F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41C48F0-D704-4795-B27A-7074C270E010}" type="datetimeFigureOut">
              <a:rPr lang="en-GB" smtClean="0"/>
              <a:t>04/01/2016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E1FDB4-2DF4-4A39-8CB0-A7C1940AD3F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A41C48F0-D704-4795-B27A-7074C270E010}" type="datetimeFigureOut">
              <a:rPr lang="en-GB" smtClean="0"/>
              <a:t>04/01/2016</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0FE1FDB4-2DF4-4A39-8CB0-A7C1940AD3FB}"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hyperlink" Target="http://www.tidallagoonswanseabay.com/fly-through.aspx"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theguardian.com/environment/video/2014/feb/06/swansea-tidal-lagoon-natural-tidal-currents-effect-fish-video"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www.youtube.com/watch?v=mXEmHDQtXnw"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www.tidallagoonswanseabay.com/coastal-flood-defence.aspx"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emf"/><Relationship Id="rId7" Type="http://schemas.openxmlformats.org/officeDocument/2006/relationships/image" Target="../media/image11.emf"/><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bbc.co.uk/news/uk-wales-26087779"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bbc.co.uk/news/uk-wales-south-west-wales-26072805"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bbc.co.uk/news/uk-wales-south-west-wales-26072805"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news.sky.com/story/1123920/swansea-bay-tidal-lagoon-may-open-in-2017"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hyperlink" Target="http://www.dailymail.co.uk/debate/article-3041005/CHRISTOPHER-BOOKER-1-billion-lagoon-Britain-s-pottiest-green-scheme.html" TargetMode="External"/></Relationships>
</file>

<file path=ppt/slides/_rels/slide38.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jpeg"/><Relationship Id="rId4" Type="http://schemas.openxmlformats.org/officeDocument/2006/relationships/image" Target="../media/image29.png"/><Relationship Id="rId9" Type="http://schemas.openxmlformats.org/officeDocument/2006/relationships/image" Target="../media/image34.png"/></Relationships>
</file>

<file path=ppt/slides/_rels/slide3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Tidal Lagoon</a:t>
            </a:r>
            <a:endParaRPr lang="en-GB" dirty="0"/>
          </a:p>
        </p:txBody>
      </p:sp>
      <p:sp>
        <p:nvSpPr>
          <p:cNvPr id="3" name="Subtitle 2"/>
          <p:cNvSpPr>
            <a:spLocks noGrp="1"/>
          </p:cNvSpPr>
          <p:nvPr>
            <p:ph type="subTitle" idx="1"/>
          </p:nvPr>
        </p:nvSpPr>
        <p:spPr/>
        <p:txBody>
          <a:bodyPr/>
          <a:lstStyle/>
          <a:p>
            <a:r>
              <a:rPr lang="en-GB" dirty="0" smtClean="0"/>
              <a:t>Will Swansea be the first to reap the economic benefits or is it in the hands of distant venture capitalists?</a:t>
            </a:r>
            <a:endParaRPr lang="en-GB" dirty="0"/>
          </a:p>
        </p:txBody>
      </p:sp>
    </p:spTree>
    <p:extLst>
      <p:ext uri="{BB962C8B-B14F-4D97-AF65-F5344CB8AC3E}">
        <p14:creationId xmlns:p14="http://schemas.microsoft.com/office/powerpoint/2010/main" val="24715017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1412776"/>
            <a:ext cx="8839200" cy="720080"/>
          </a:xfrm>
        </p:spPr>
        <p:txBody>
          <a:bodyPr>
            <a:normAutofit fontScale="90000"/>
          </a:bodyPr>
          <a:lstStyle/>
          <a:p>
            <a:r>
              <a:rPr lang="en-US" dirty="0" smtClean="0"/>
              <a:t>Project Update to Tidal Lagoon Swansea Bay</a:t>
            </a:r>
            <a:endParaRPr lang="en-US" dirty="0"/>
          </a:p>
        </p:txBody>
      </p:sp>
      <p:sp>
        <p:nvSpPr>
          <p:cNvPr id="3" name="Subtitle 2"/>
          <p:cNvSpPr>
            <a:spLocks noGrp="1"/>
          </p:cNvSpPr>
          <p:nvPr>
            <p:ph type="subTitle" idx="1"/>
          </p:nvPr>
        </p:nvSpPr>
        <p:spPr>
          <a:xfrm>
            <a:off x="139811" y="2204865"/>
            <a:ext cx="8839200" cy="565877"/>
          </a:xfrm>
        </p:spPr>
        <p:txBody>
          <a:bodyPr>
            <a:noAutofit/>
          </a:bodyPr>
          <a:lstStyle/>
          <a:p>
            <a:r>
              <a:rPr lang="en-US" sz="2000" dirty="0" smtClean="0"/>
              <a:t>Some slides extracted from INSPIRE lecture February 2014</a:t>
            </a:r>
            <a:endParaRPr lang="en-US" sz="2000"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2</a:t>
            </a:fld>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66" y="2843003"/>
            <a:ext cx="8993267" cy="1716753"/>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366" y="4656653"/>
            <a:ext cx="8993267" cy="1839787"/>
          </a:xfrm>
          <a:prstGeom prst="rect">
            <a:avLst/>
          </a:prstGeom>
        </p:spPr>
      </p:pic>
    </p:spTree>
    <p:extLst>
      <p:ext uri="{BB962C8B-B14F-4D97-AF65-F5344CB8AC3E}">
        <p14:creationId xmlns:p14="http://schemas.microsoft.com/office/powerpoint/2010/main" val="32609868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solidFill>
                  <a:srgbClr val="FF0000"/>
                </a:solidFill>
                <a:latin typeface="+mj-lt"/>
                <a:hlinkClick r:id="rId3"/>
              </a:rPr>
              <a:t>3D interactive overview</a:t>
            </a:r>
            <a:endParaRPr lang="en-GB" dirty="0" smtClean="0">
              <a:solidFill>
                <a:srgbClr val="FF0000"/>
              </a:solidFill>
              <a:latin typeface="+mj-lt"/>
            </a:endParaRPr>
          </a:p>
          <a:p>
            <a:r>
              <a:rPr lang="en-GB" dirty="0">
                <a:latin typeface="+mj-lt"/>
              </a:rPr>
              <a:t>The proposal for a tidal lagoon in Swansea Bay offers:</a:t>
            </a:r>
          </a:p>
          <a:p>
            <a:pPr lvl="1"/>
            <a:r>
              <a:rPr lang="en-GB" dirty="0">
                <a:latin typeface="+mj-lt"/>
              </a:rPr>
              <a:t>The world’s first, man-made, energy-generating lagoon, with a 240MW nominal rated capacity averaging 14 hours of generation every day.</a:t>
            </a:r>
          </a:p>
          <a:p>
            <a:pPr lvl="1"/>
            <a:r>
              <a:rPr lang="en-GB" dirty="0">
                <a:solidFill>
                  <a:schemeClr val="bg2">
                    <a:lumMod val="50000"/>
                  </a:schemeClr>
                </a:solidFill>
                <a:latin typeface="+mj-lt"/>
              </a:rPr>
              <a:t>Clean, renewable, reliable and predictable power for over 120,000 homes (enough to power 70% of Swansea Bay's annual domestic electricity use) for 120 years.</a:t>
            </a:r>
          </a:p>
          <a:p>
            <a:pPr lvl="1"/>
            <a:r>
              <a:rPr lang="en-GB" dirty="0">
                <a:latin typeface="+mj-lt"/>
              </a:rPr>
              <a:t>An important contribution towards national carbon emission reduction targets – over 216,000 tonnes of CO2 saved each year.</a:t>
            </a:r>
          </a:p>
          <a:p>
            <a:pPr lvl="1"/>
            <a:r>
              <a:rPr lang="en-GB" dirty="0">
                <a:solidFill>
                  <a:schemeClr val="bg2">
                    <a:lumMod val="50000"/>
                  </a:schemeClr>
                </a:solidFill>
                <a:latin typeface="+mj-lt"/>
              </a:rPr>
              <a:t>An opportunity to develop a tidal range industry for the UK, centred around Wales.</a:t>
            </a:r>
          </a:p>
          <a:p>
            <a:pPr lvl="1"/>
            <a:r>
              <a:rPr lang="en-GB" dirty="0">
                <a:latin typeface="+mj-lt"/>
              </a:rPr>
              <a:t>Community and tourism opportunities covering education, arts, culture, recreation and sports.</a:t>
            </a:r>
          </a:p>
          <a:p>
            <a:pPr lvl="1"/>
            <a:r>
              <a:rPr lang="en-GB" dirty="0">
                <a:solidFill>
                  <a:schemeClr val="bg2">
                    <a:lumMod val="50000"/>
                  </a:schemeClr>
                </a:solidFill>
                <a:latin typeface="+mj-lt"/>
              </a:rPr>
              <a:t>Tidal power connected to the National Grid by 2020, as other power stations are closed </a:t>
            </a:r>
            <a:r>
              <a:rPr lang="en-GB" dirty="0" smtClean="0">
                <a:solidFill>
                  <a:schemeClr val="bg2">
                    <a:lumMod val="50000"/>
                  </a:schemeClr>
                </a:solidFill>
                <a:latin typeface="+mj-lt"/>
              </a:rPr>
              <a:t>down (TLSB, 2014)</a:t>
            </a:r>
          </a:p>
          <a:p>
            <a:pPr lvl="1"/>
            <a:r>
              <a:rPr lang="en-GB" dirty="0" smtClean="0">
                <a:solidFill>
                  <a:schemeClr val="bg2">
                    <a:lumMod val="50000"/>
                  </a:schemeClr>
                </a:solidFill>
                <a:latin typeface="+mj-lt"/>
              </a:rPr>
              <a:t>Big issue:  Broadsheets, Sky, ITV, BBC, CNN</a:t>
            </a:r>
          </a:p>
          <a:p>
            <a:pPr marL="393192" lvl="1" indent="0">
              <a:buNone/>
            </a:pPr>
            <a:endParaRPr lang="en-GB" dirty="0">
              <a:solidFill>
                <a:schemeClr val="bg2">
                  <a:lumMod val="50000"/>
                </a:schemeClr>
              </a:solidFill>
              <a:latin typeface="+mj-lt"/>
            </a:endParaRPr>
          </a:p>
          <a:p>
            <a:endParaRPr lang="en-GB" dirty="0"/>
          </a:p>
        </p:txBody>
      </p:sp>
    </p:spTree>
    <p:extLst>
      <p:ext uri="{BB962C8B-B14F-4D97-AF65-F5344CB8AC3E}">
        <p14:creationId xmlns:p14="http://schemas.microsoft.com/office/powerpoint/2010/main" val="18254803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04664"/>
            <a:ext cx="8229600" cy="1143000"/>
          </a:xfrm>
        </p:spPr>
        <p:txBody>
          <a:bodyPr/>
          <a:lstStyle/>
          <a:p>
            <a:r>
              <a:rPr lang="en-GB" dirty="0" smtClean="0"/>
              <a:t>Natural System</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latin typeface="+mj-lt"/>
                <a:hlinkClick r:id="rId3"/>
              </a:rPr>
              <a:t>Tidal system in Swansea 1min</a:t>
            </a:r>
            <a:endParaRPr lang="en-GB" dirty="0" smtClean="0">
              <a:latin typeface="+mj-lt"/>
            </a:endParaRPr>
          </a:p>
          <a:p>
            <a:r>
              <a:rPr lang="en-GB" dirty="0" smtClean="0">
                <a:latin typeface="+mj-lt"/>
              </a:rPr>
              <a:t>The animation shows the natural tidal current movements in Swansea that exist prior to the construction of the tidal lagoon.</a:t>
            </a:r>
          </a:p>
          <a:p>
            <a:endParaRPr lang="en-GB" dirty="0" smtClean="0">
              <a:latin typeface="+mj-lt"/>
            </a:endParaRPr>
          </a:p>
          <a:p>
            <a:r>
              <a:rPr lang="en-GB" dirty="0" smtClean="0">
                <a:solidFill>
                  <a:schemeClr val="bg2">
                    <a:lumMod val="25000"/>
                  </a:schemeClr>
                </a:solidFill>
                <a:latin typeface="+mj-lt"/>
              </a:rPr>
              <a:t>These natural seawater movements strongly influence the behaviour of all types of fish as they move in and out of the Swansea Bay, heading for rivers (salmon, sea tout, eels lampreys) or for inshore nursery areas (bass, flatfish).</a:t>
            </a:r>
          </a:p>
          <a:p>
            <a:endParaRPr lang="en-GB" dirty="0" smtClean="0">
              <a:latin typeface="+mj-lt"/>
            </a:endParaRPr>
          </a:p>
          <a:p>
            <a:r>
              <a:rPr lang="en-GB" dirty="0" smtClean="0">
                <a:latin typeface="+mj-lt"/>
              </a:rPr>
              <a:t>The sequence starts with two rectangular fields of particles (shown as black dots) entering from the eastern and western corners of the Bay. As the sequence progresses over a number of tidal cycles, the particles to the east are gradually flushed further eastwards, and those from the west spread around the Bay, clinging to the shoreline and forming gyrating flow patterns </a:t>
            </a:r>
          </a:p>
          <a:p>
            <a:pPr marL="0" indent="0" algn="r">
              <a:buNone/>
            </a:pPr>
            <a:r>
              <a:rPr lang="en-GB" dirty="0" smtClean="0">
                <a:latin typeface="+mj-lt"/>
              </a:rPr>
              <a:t>(Guardian, 2014)</a:t>
            </a:r>
            <a:endParaRPr lang="en-GB" dirty="0">
              <a:latin typeface="+mj-lt"/>
            </a:endParaRPr>
          </a:p>
        </p:txBody>
      </p:sp>
    </p:spTree>
    <p:extLst>
      <p:ext uri="{BB962C8B-B14F-4D97-AF65-F5344CB8AC3E}">
        <p14:creationId xmlns:p14="http://schemas.microsoft.com/office/powerpoint/2010/main" val="15145513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latin typeface="+mj-lt"/>
              </a:rPr>
              <a:t>“UK </a:t>
            </a:r>
            <a:r>
              <a:rPr lang="en-GB" dirty="0">
                <a:latin typeface="+mj-lt"/>
              </a:rPr>
              <a:t>electricity demand is increasing while generating capacity declines as our power infrastructure ages. The challenge created by these circumstances is enhanced by dwindling global fossil fuel reserves; by the instability of many fossil fuels’ countries of origin; and by the need to </a:t>
            </a:r>
            <a:r>
              <a:rPr lang="en-GB" b="1" dirty="0">
                <a:solidFill>
                  <a:schemeClr val="bg2">
                    <a:lumMod val="50000"/>
                  </a:schemeClr>
                </a:solidFill>
                <a:latin typeface="+mj-lt"/>
              </a:rPr>
              <a:t>decarbonise power generation </a:t>
            </a:r>
            <a:r>
              <a:rPr lang="en-GB" dirty="0">
                <a:latin typeface="+mj-lt"/>
              </a:rPr>
              <a:t>in the face of the threat of climate change.</a:t>
            </a:r>
          </a:p>
          <a:p>
            <a:endParaRPr lang="en-GB" dirty="0">
              <a:latin typeface="+mj-lt"/>
            </a:endParaRPr>
          </a:p>
          <a:p>
            <a:r>
              <a:rPr lang="en-GB" dirty="0">
                <a:latin typeface="+mj-lt"/>
              </a:rPr>
              <a:t>Finding </a:t>
            </a:r>
            <a:r>
              <a:rPr lang="en-GB" b="1" dirty="0">
                <a:solidFill>
                  <a:schemeClr val="bg2">
                    <a:lumMod val="50000"/>
                  </a:schemeClr>
                </a:solidFill>
                <a:latin typeface="+mj-lt"/>
              </a:rPr>
              <a:t>viable alternatives </a:t>
            </a:r>
            <a:r>
              <a:rPr lang="en-GB" dirty="0">
                <a:latin typeface="+mj-lt"/>
              </a:rPr>
              <a:t>to fossil fuels is essential and the UK has made </a:t>
            </a:r>
            <a:r>
              <a:rPr lang="en-GB" b="1" dirty="0">
                <a:solidFill>
                  <a:schemeClr val="bg2">
                    <a:lumMod val="50000"/>
                  </a:schemeClr>
                </a:solidFill>
                <a:latin typeface="+mj-lt"/>
              </a:rPr>
              <a:t>legally-binding </a:t>
            </a:r>
            <a:r>
              <a:rPr lang="en-GB" dirty="0">
                <a:latin typeface="+mj-lt"/>
              </a:rPr>
              <a:t>commitments to deliver </a:t>
            </a:r>
            <a:r>
              <a:rPr lang="en-GB" b="1" dirty="0">
                <a:solidFill>
                  <a:schemeClr val="bg2">
                    <a:lumMod val="50000"/>
                  </a:schemeClr>
                </a:solidFill>
                <a:latin typeface="+mj-lt"/>
              </a:rPr>
              <a:t>15%</a:t>
            </a:r>
            <a:r>
              <a:rPr lang="en-GB" dirty="0">
                <a:latin typeface="+mj-lt"/>
              </a:rPr>
              <a:t> of its energy from renewable sources by 2020. Currently, just 5% of our power is renewably sourced and some forms of low carbon energy are controversial or unsuitable for the UK.</a:t>
            </a:r>
          </a:p>
          <a:p>
            <a:endParaRPr lang="en-GB" dirty="0">
              <a:latin typeface="+mj-lt"/>
            </a:endParaRPr>
          </a:p>
          <a:p>
            <a:r>
              <a:rPr lang="en-GB" dirty="0">
                <a:latin typeface="+mj-lt"/>
              </a:rPr>
              <a:t>The UK must look at alternative, diverse, renewable, domestic, sources of electricity that can be connected quickly and deliver </a:t>
            </a:r>
            <a:r>
              <a:rPr lang="en-GB" b="1" dirty="0">
                <a:solidFill>
                  <a:schemeClr val="bg2">
                    <a:lumMod val="50000"/>
                  </a:schemeClr>
                </a:solidFill>
                <a:latin typeface="+mj-lt"/>
              </a:rPr>
              <a:t>long-term, low-cost</a:t>
            </a:r>
            <a:r>
              <a:rPr lang="en-GB" dirty="0">
                <a:latin typeface="+mj-lt"/>
              </a:rPr>
              <a:t>, reliable and predictable power to our communities, independent of weather events.</a:t>
            </a:r>
          </a:p>
          <a:p>
            <a:endParaRPr lang="en-GB" dirty="0">
              <a:latin typeface="+mj-lt"/>
            </a:endParaRPr>
          </a:p>
          <a:p>
            <a:pPr marL="274320" lvl="1" indent="-274320">
              <a:buClr>
                <a:schemeClr val="accent3"/>
              </a:buClr>
              <a:buSzPct val="95000"/>
            </a:pPr>
            <a:r>
              <a:rPr lang="en-GB" sz="2600" dirty="0">
                <a:latin typeface="+mj-lt"/>
              </a:rPr>
              <a:t>Tidal lagoons meet these criteria. We have developed a way to generate cost-effective, renewable power from high tidal ranges such as those found in Swansea Bay and the wider Severn Estuary. We believe tidal lagoons should form a vital part of our energy mix, while creating a worldwide tidal range industry, kick-started from South Wales</a:t>
            </a:r>
            <a:r>
              <a:rPr lang="en-GB" sz="2600" dirty="0" smtClean="0">
                <a:latin typeface="+mj-lt"/>
              </a:rPr>
              <a:t>. “ </a:t>
            </a:r>
            <a:r>
              <a:rPr lang="en-GB" dirty="0" smtClean="0">
                <a:solidFill>
                  <a:schemeClr val="bg2">
                    <a:lumMod val="50000"/>
                  </a:schemeClr>
                </a:solidFill>
                <a:latin typeface="+mj-lt"/>
              </a:rPr>
              <a:t>(</a:t>
            </a:r>
            <a:r>
              <a:rPr lang="en-GB" dirty="0">
                <a:solidFill>
                  <a:schemeClr val="bg2">
                    <a:lumMod val="50000"/>
                  </a:schemeClr>
                </a:solidFill>
                <a:latin typeface="+mj-lt"/>
              </a:rPr>
              <a:t>TLSB, 2014)</a:t>
            </a:r>
          </a:p>
          <a:p>
            <a:pPr marL="0" indent="0">
              <a:buNone/>
            </a:pPr>
            <a:endParaRPr lang="en-GB" dirty="0">
              <a:latin typeface="+mj-lt"/>
            </a:endParaRPr>
          </a:p>
          <a:p>
            <a:endParaRPr lang="en-GB" dirty="0"/>
          </a:p>
        </p:txBody>
      </p:sp>
    </p:spTree>
    <p:extLst>
      <p:ext uri="{BB962C8B-B14F-4D97-AF65-F5344CB8AC3E}">
        <p14:creationId xmlns:p14="http://schemas.microsoft.com/office/powerpoint/2010/main" val="8097200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 &amp; emissions context</a:t>
            </a:r>
            <a:endParaRPr lang="en-GB" dirty="0"/>
          </a:p>
        </p:txBody>
      </p:sp>
      <p:sp>
        <p:nvSpPr>
          <p:cNvPr id="3" name="Content Placeholder 2"/>
          <p:cNvSpPr>
            <a:spLocks noGrp="1"/>
          </p:cNvSpPr>
          <p:nvPr>
            <p:ph idx="1"/>
          </p:nvPr>
        </p:nvSpPr>
        <p:spPr>
          <a:xfrm>
            <a:off x="323528" y="2060848"/>
            <a:ext cx="8534400" cy="4929336"/>
          </a:xfrm>
        </p:spPr>
        <p:txBody>
          <a:bodyPr>
            <a:normAutofit fontScale="70000" lnSpcReduction="20000"/>
          </a:bodyPr>
          <a:lstStyle/>
          <a:p>
            <a:pPr marL="0" indent="0">
              <a:buNone/>
            </a:pPr>
            <a:r>
              <a:rPr lang="en-GB" b="1" dirty="0" smtClean="0">
                <a:latin typeface="+mj-lt"/>
              </a:rPr>
              <a:t>UK energy sources (2011) </a:t>
            </a:r>
            <a:r>
              <a:rPr lang="en-GB" dirty="0" smtClean="0">
                <a:latin typeface="+mj-lt"/>
              </a:rPr>
              <a:t>– 88% fossil fuels, 8% nuclear, 4% renewables. 43% imported </a:t>
            </a:r>
          </a:p>
          <a:p>
            <a:r>
              <a:rPr lang="en-GB" dirty="0" smtClean="0">
                <a:latin typeface="+mj-lt"/>
              </a:rPr>
              <a:t>Only Malta and Luxembourg produce less renewable energy in Europe</a:t>
            </a:r>
          </a:p>
          <a:p>
            <a:r>
              <a:rPr lang="en-GB" dirty="0" smtClean="0">
                <a:latin typeface="+mj-lt"/>
              </a:rPr>
              <a:t>CEO of Ofgem predicts UK ‘energy crunch’ &amp; black-outs by 2017 as power plants expire faster than they are built, nuclear build program falters, and fossil fuel prices rise (Feb ‘13)</a:t>
            </a:r>
          </a:p>
          <a:p>
            <a:pPr marL="0" indent="0">
              <a:buNone/>
            </a:pPr>
            <a:endParaRPr lang="en-GB" b="1" dirty="0">
              <a:latin typeface="+mj-lt"/>
            </a:endParaRPr>
          </a:p>
          <a:p>
            <a:pPr marL="0" indent="0">
              <a:buNone/>
            </a:pPr>
            <a:r>
              <a:rPr lang="en-GB" b="1" dirty="0" smtClean="0">
                <a:latin typeface="+mj-lt"/>
              </a:rPr>
              <a:t>Climate </a:t>
            </a:r>
            <a:r>
              <a:rPr lang="en-GB" b="1" dirty="0">
                <a:latin typeface="+mj-lt"/>
              </a:rPr>
              <a:t>Change Act 2008 </a:t>
            </a:r>
            <a:r>
              <a:rPr lang="en-GB" dirty="0" smtClean="0">
                <a:latin typeface="+mj-lt"/>
              </a:rPr>
              <a:t>– 80</a:t>
            </a:r>
            <a:r>
              <a:rPr lang="en-GB" dirty="0">
                <a:latin typeface="+mj-lt"/>
              </a:rPr>
              <a:t>% reduction in carbon dioxide emissions by 2050 	</a:t>
            </a:r>
            <a:endParaRPr lang="en-GB" dirty="0" smtClean="0">
              <a:latin typeface="+mj-lt"/>
            </a:endParaRPr>
          </a:p>
          <a:p>
            <a:r>
              <a:rPr lang="en-GB" dirty="0" smtClean="0">
                <a:latin typeface="+mj-lt"/>
              </a:rPr>
              <a:t>25</a:t>
            </a:r>
            <a:r>
              <a:rPr lang="en-GB" dirty="0">
                <a:latin typeface="+mj-lt"/>
              </a:rPr>
              <a:t>% reduction in energy consumption</a:t>
            </a:r>
          </a:p>
          <a:p>
            <a:r>
              <a:rPr lang="en-GB" dirty="0" smtClean="0">
                <a:latin typeface="+mj-lt"/>
              </a:rPr>
              <a:t>Transition of energy for </a:t>
            </a:r>
            <a:r>
              <a:rPr lang="en-GB" dirty="0">
                <a:latin typeface="+mj-lt"/>
              </a:rPr>
              <a:t>transport and heat from fossil fuels to low carbon sources </a:t>
            </a:r>
          </a:p>
          <a:p>
            <a:r>
              <a:rPr lang="en-GB" dirty="0" smtClean="0">
                <a:latin typeface="+mj-lt"/>
              </a:rPr>
              <a:t>100</a:t>
            </a:r>
            <a:r>
              <a:rPr lang="en-GB" dirty="0">
                <a:latin typeface="+mj-lt"/>
              </a:rPr>
              <a:t>% increase in electricity generation 	</a:t>
            </a:r>
            <a:endParaRPr lang="en-GB" dirty="0" smtClean="0">
              <a:latin typeface="+mj-lt"/>
            </a:endParaRPr>
          </a:p>
          <a:p>
            <a:pPr marL="0" indent="0">
              <a:buNone/>
            </a:pPr>
            <a:r>
              <a:rPr lang="en-GB" dirty="0">
                <a:latin typeface="+mj-lt"/>
              </a:rPr>
              <a:t> </a:t>
            </a:r>
          </a:p>
          <a:p>
            <a:pPr marL="0" indent="0">
              <a:buNone/>
            </a:pPr>
            <a:r>
              <a:rPr lang="en-GB" b="1" dirty="0">
                <a:latin typeface="+mj-lt"/>
              </a:rPr>
              <a:t>EU Renewables </a:t>
            </a:r>
            <a:r>
              <a:rPr lang="en-GB" b="1" dirty="0" smtClean="0">
                <a:latin typeface="+mj-lt"/>
              </a:rPr>
              <a:t>Directive 2009 </a:t>
            </a:r>
            <a:r>
              <a:rPr lang="en-GB" dirty="0" smtClean="0">
                <a:latin typeface="+mj-lt"/>
              </a:rPr>
              <a:t>– 15</a:t>
            </a:r>
            <a:r>
              <a:rPr lang="en-GB" dirty="0">
                <a:latin typeface="+mj-lt"/>
              </a:rPr>
              <a:t>% of UK energy needs from renewables by 2020 	</a:t>
            </a:r>
            <a:endParaRPr lang="en-GB" dirty="0" smtClean="0">
              <a:latin typeface="+mj-lt"/>
            </a:endParaRPr>
          </a:p>
          <a:p>
            <a:r>
              <a:rPr lang="en-GB" dirty="0" smtClean="0">
                <a:latin typeface="+mj-lt"/>
              </a:rPr>
              <a:t>Equates </a:t>
            </a:r>
            <a:r>
              <a:rPr lang="en-GB" dirty="0">
                <a:latin typeface="+mj-lt"/>
              </a:rPr>
              <a:t>to 30% of renewable electricity  </a:t>
            </a:r>
          </a:p>
          <a:p>
            <a:r>
              <a:rPr lang="en-GB" dirty="0" smtClean="0">
                <a:latin typeface="+mj-lt"/>
              </a:rPr>
              <a:t>Requires </a:t>
            </a:r>
            <a:r>
              <a:rPr lang="en-GB" dirty="0">
                <a:latin typeface="+mj-lt"/>
              </a:rPr>
              <a:t>investment in 30GW of renewable energy capacity  </a:t>
            </a:r>
          </a:p>
          <a:p>
            <a:r>
              <a:rPr lang="en-GB" dirty="0" smtClean="0">
                <a:latin typeface="+mj-lt"/>
              </a:rPr>
              <a:t>Also </a:t>
            </a:r>
            <a:r>
              <a:rPr lang="en-GB" dirty="0">
                <a:latin typeface="+mj-lt"/>
              </a:rPr>
              <a:t>requires substantial investment in gas to provide back-up </a:t>
            </a:r>
          </a:p>
          <a:p>
            <a:pPr marL="0" indent="0">
              <a:buNone/>
            </a:pPr>
            <a:endParaRPr lang="en-GB" sz="1800" dirty="0" smtClean="0"/>
          </a:p>
          <a:p>
            <a:endParaRPr lang="en-GB"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6</a:t>
            </a:fld>
            <a:endParaRPr lang="en-GB" dirty="0"/>
          </a:p>
        </p:txBody>
      </p:sp>
    </p:spTree>
    <p:extLst>
      <p:ext uri="{BB962C8B-B14F-4D97-AF65-F5344CB8AC3E}">
        <p14:creationId xmlns:p14="http://schemas.microsoft.com/office/powerpoint/2010/main" val="2169116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5" end="5"/>
                                            </p:txEl>
                                          </p:spTgt>
                                        </p:tgtEl>
                                        <p:attrNameLst>
                                          <p:attrName>style.visibility</p:attrName>
                                        </p:attrNameLst>
                                      </p:cBhvr>
                                      <p:to>
                                        <p:strVal val="visible"/>
                                      </p:to>
                                    </p:set>
                                    <p:animEffect transition="in" filter="fade">
                                      <p:cBhvr>
                                        <p:cTn id="10" dur="500"/>
                                        <p:tgtEl>
                                          <p:spTgt spid="3">
                                            <p:txEl>
                                              <p:pRg st="5" end="5"/>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Effect transition="in" filter="fade">
                                      <p:cBhvr>
                                        <p:cTn id="13" dur="500"/>
                                        <p:tgtEl>
                                          <p:spTgt spid="3">
                                            <p:txEl>
                                              <p:pRg st="6" end="6"/>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7" end="7"/>
                                            </p:txEl>
                                          </p:spTgt>
                                        </p:tgtEl>
                                        <p:attrNameLst>
                                          <p:attrName>style.visibility</p:attrName>
                                        </p:attrNameLst>
                                      </p:cBhvr>
                                      <p:to>
                                        <p:strVal val="visible"/>
                                      </p:to>
                                    </p:set>
                                    <p:animEffect transition="in" filter="fade">
                                      <p:cBhvr>
                                        <p:cTn id="16" dur="500"/>
                                        <p:tgtEl>
                                          <p:spTgt spid="3">
                                            <p:txEl>
                                              <p:pRg st="7" end="7"/>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animEffect transition="in" filter="fade">
                                      <p:cBhvr>
                                        <p:cTn id="21" dur="500"/>
                                        <p:tgtEl>
                                          <p:spTgt spid="3">
                                            <p:txEl>
                                              <p:pRg st="9" end="9"/>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10" end="10"/>
                                            </p:txEl>
                                          </p:spTgt>
                                        </p:tgtEl>
                                        <p:attrNameLst>
                                          <p:attrName>style.visibility</p:attrName>
                                        </p:attrNameLst>
                                      </p:cBhvr>
                                      <p:to>
                                        <p:strVal val="visible"/>
                                      </p:to>
                                    </p:set>
                                    <p:animEffect transition="in" filter="fade">
                                      <p:cBhvr>
                                        <p:cTn id="24" dur="500"/>
                                        <p:tgtEl>
                                          <p:spTgt spid="3">
                                            <p:txEl>
                                              <p:pRg st="10" end="10"/>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animEffect transition="in" filter="fade">
                                      <p:cBhvr>
                                        <p:cTn id="27" dur="500"/>
                                        <p:tgtEl>
                                          <p:spTgt spid="3">
                                            <p:txEl>
                                              <p:pRg st="11" end="11"/>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12" end="12"/>
                                            </p:txEl>
                                          </p:spTgt>
                                        </p:tgtEl>
                                        <p:attrNameLst>
                                          <p:attrName>style.visibility</p:attrName>
                                        </p:attrNameLst>
                                      </p:cBhvr>
                                      <p:to>
                                        <p:strVal val="visible"/>
                                      </p:to>
                                    </p:set>
                                    <p:animEffect transition="in" filter="fade">
                                      <p:cBhvr>
                                        <p:cTn id="30"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85187" y="413792"/>
            <a:ext cx="8610600" cy="1143000"/>
          </a:xfrm>
        </p:spPr>
        <p:txBody>
          <a:bodyPr/>
          <a:lstStyle/>
          <a:p>
            <a:r>
              <a:rPr lang="en-US" dirty="0" smtClean="0"/>
              <a:t>UK tidal energy resource</a:t>
            </a:r>
            <a:endParaRPr lang="en-GB" dirty="0"/>
          </a:p>
        </p:txBody>
      </p:sp>
      <p:sp>
        <p:nvSpPr>
          <p:cNvPr id="4" name="Slide Number Placeholder 3"/>
          <p:cNvSpPr>
            <a:spLocks noGrp="1"/>
          </p:cNvSpPr>
          <p:nvPr>
            <p:ph type="sldNum" sz="quarter" idx="11"/>
          </p:nvPr>
        </p:nvSpPr>
        <p:spPr>
          <a:xfrm>
            <a:off x="6858000" y="6175708"/>
            <a:ext cx="2133600" cy="365125"/>
          </a:xfrm>
        </p:spPr>
        <p:txBody>
          <a:bodyPr/>
          <a:lstStyle/>
          <a:p>
            <a:fld id="{D5067028-BD0C-4739-AA2C-C15F8E11A80C}" type="slidenum">
              <a:rPr lang="en-GB" smtClean="0"/>
              <a:pPr/>
              <a:t>7</a:t>
            </a:fld>
            <a:endParaRPr lang="en-GB" dirty="0"/>
          </a:p>
        </p:txBody>
      </p:sp>
      <p:pic>
        <p:nvPicPr>
          <p:cNvPr id="8"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6924" t="22223" r="34519" b="11706"/>
          <a:stretch/>
        </p:blipFill>
        <p:spPr bwMode="auto">
          <a:xfrm>
            <a:off x="5076056" y="1556792"/>
            <a:ext cx="3357632" cy="4367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467544" y="1700808"/>
            <a:ext cx="4177756" cy="4247317"/>
          </a:xfrm>
          <a:prstGeom prst="rect">
            <a:avLst/>
          </a:prstGeom>
        </p:spPr>
        <p:txBody>
          <a:bodyPr wrap="square">
            <a:spAutoFit/>
          </a:bodyPr>
          <a:lstStyle/>
          <a:p>
            <a:pPr marL="285750" indent="-285750" eaLnBrk="0" fontAlgn="base" hangingPunct="0">
              <a:lnSpc>
                <a:spcPts val="2400"/>
              </a:lnSpc>
              <a:spcBef>
                <a:spcPct val="0"/>
              </a:spcBef>
              <a:spcAft>
                <a:spcPts val="600"/>
              </a:spcAft>
              <a:buClr>
                <a:srgbClr val="60B0A7"/>
              </a:buClr>
              <a:buSzPct val="120000"/>
              <a:buFont typeface="Arial" pitchFamily="34" charset="0"/>
              <a:buChar char="•"/>
              <a:defRPr/>
            </a:pPr>
            <a:r>
              <a:rPr lang="en-GB" sz="1600" dirty="0" smtClean="0">
                <a:solidFill>
                  <a:schemeClr val="tx2"/>
                </a:solidFill>
                <a:latin typeface="Arial" pitchFamily="34" charset="0"/>
                <a:cs typeface="Arial" pitchFamily="34" charset="0"/>
              </a:rPr>
              <a:t>Island nation with largely un-tapped marine energy resource – best in Europe</a:t>
            </a:r>
          </a:p>
          <a:p>
            <a:pPr marL="285750" indent="-285750" eaLnBrk="0" fontAlgn="base" hangingPunct="0">
              <a:lnSpc>
                <a:spcPts val="2400"/>
              </a:lnSpc>
              <a:spcBef>
                <a:spcPct val="0"/>
              </a:spcBef>
              <a:spcAft>
                <a:spcPts val="600"/>
              </a:spcAft>
              <a:buClr>
                <a:srgbClr val="60B0A7"/>
              </a:buClr>
              <a:buSzPct val="120000"/>
              <a:buFont typeface="Arial" pitchFamily="34" charset="0"/>
              <a:buChar char="•"/>
              <a:defRPr/>
            </a:pPr>
            <a:r>
              <a:rPr lang="en-GB" sz="1600" dirty="0" smtClean="0">
                <a:solidFill>
                  <a:schemeClr val="tx2"/>
                </a:solidFill>
                <a:latin typeface="Arial" pitchFamily="34" charset="0"/>
                <a:cs typeface="Arial" pitchFamily="34" charset="0"/>
              </a:rPr>
              <a:t>Tidal </a:t>
            </a:r>
            <a:r>
              <a:rPr lang="en-GB" sz="1600" dirty="0">
                <a:solidFill>
                  <a:schemeClr val="tx2"/>
                </a:solidFill>
                <a:latin typeface="Arial" pitchFamily="34" charset="0"/>
                <a:cs typeface="Arial" pitchFamily="34" charset="0"/>
              </a:rPr>
              <a:t>lagoons require:</a:t>
            </a:r>
          </a:p>
          <a:p>
            <a:pPr marL="742950" lvl="1" indent="-285750" eaLnBrk="0" fontAlgn="base" hangingPunct="0">
              <a:lnSpc>
                <a:spcPts val="2400"/>
              </a:lnSpc>
              <a:spcBef>
                <a:spcPct val="0"/>
              </a:spcBef>
              <a:spcAft>
                <a:spcPts val="600"/>
              </a:spcAft>
              <a:buClr>
                <a:srgbClr val="60B0A7"/>
              </a:buClr>
              <a:buSzPct val="120000"/>
              <a:buFont typeface="Courier New" pitchFamily="49" charset="0"/>
              <a:buChar char="o"/>
              <a:defRPr/>
            </a:pPr>
            <a:r>
              <a:rPr lang="en-GB" sz="1600" dirty="0">
                <a:solidFill>
                  <a:schemeClr val="tx2"/>
                </a:solidFill>
                <a:latin typeface="Arial" pitchFamily="34" charset="0"/>
                <a:cs typeface="Arial" pitchFamily="34" charset="0"/>
              </a:rPr>
              <a:t>Shallow water </a:t>
            </a:r>
          </a:p>
          <a:p>
            <a:pPr marL="742950" lvl="1" indent="-285750" eaLnBrk="0" fontAlgn="base" hangingPunct="0">
              <a:lnSpc>
                <a:spcPts val="2400"/>
              </a:lnSpc>
              <a:spcBef>
                <a:spcPct val="0"/>
              </a:spcBef>
              <a:spcAft>
                <a:spcPts val="600"/>
              </a:spcAft>
              <a:buClr>
                <a:srgbClr val="60B0A7"/>
              </a:buClr>
              <a:buSzPct val="120000"/>
              <a:buFont typeface="Courier New" pitchFamily="49" charset="0"/>
              <a:buChar char="o"/>
              <a:defRPr/>
            </a:pPr>
            <a:r>
              <a:rPr lang="en-GB" sz="1600" dirty="0">
                <a:solidFill>
                  <a:schemeClr val="tx2"/>
                </a:solidFill>
                <a:latin typeface="Arial" pitchFamily="34" charset="0"/>
                <a:cs typeface="Arial" pitchFamily="34" charset="0"/>
              </a:rPr>
              <a:t>Large tidal range</a:t>
            </a:r>
          </a:p>
          <a:p>
            <a:pPr marL="285750" indent="-285750" eaLnBrk="0" fontAlgn="base" hangingPunct="0">
              <a:lnSpc>
                <a:spcPts val="2400"/>
              </a:lnSpc>
              <a:spcBef>
                <a:spcPct val="0"/>
              </a:spcBef>
              <a:spcAft>
                <a:spcPts val="600"/>
              </a:spcAft>
              <a:buClr>
                <a:srgbClr val="60B0A7"/>
              </a:buClr>
              <a:buSzPct val="120000"/>
              <a:buFont typeface="Arial" pitchFamily="34" charset="0"/>
              <a:buChar char="•"/>
              <a:defRPr/>
            </a:pPr>
            <a:r>
              <a:rPr lang="en-GB" sz="1600" dirty="0" smtClean="0">
                <a:solidFill>
                  <a:schemeClr val="tx2"/>
                </a:solidFill>
                <a:latin typeface="Arial" pitchFamily="34" charset="0"/>
                <a:cs typeface="Arial" pitchFamily="34" charset="0"/>
              </a:rPr>
              <a:t>Difference </a:t>
            </a:r>
            <a:r>
              <a:rPr lang="en-GB" sz="1600" dirty="0">
                <a:solidFill>
                  <a:schemeClr val="tx2"/>
                </a:solidFill>
                <a:latin typeface="Arial" pitchFamily="34" charset="0"/>
                <a:cs typeface="Arial" pitchFamily="34" charset="0"/>
              </a:rPr>
              <a:t>in high tide times around the UK </a:t>
            </a:r>
            <a:r>
              <a:rPr lang="en-GB" sz="1600" dirty="0" smtClean="0">
                <a:solidFill>
                  <a:schemeClr val="tx2"/>
                </a:solidFill>
                <a:latin typeface="Arial" pitchFamily="34" charset="0"/>
                <a:cs typeface="Arial" pitchFamily="34" charset="0"/>
              </a:rPr>
              <a:t>creates potential </a:t>
            </a:r>
            <a:r>
              <a:rPr lang="en-GB" sz="1600" dirty="0">
                <a:solidFill>
                  <a:schemeClr val="tx2"/>
                </a:solidFill>
                <a:latin typeface="Arial" pitchFamily="34" charset="0"/>
                <a:cs typeface="Arial" pitchFamily="34" charset="0"/>
              </a:rPr>
              <a:t>to produce </a:t>
            </a:r>
            <a:r>
              <a:rPr lang="en-GB" sz="1600" dirty="0" smtClean="0">
                <a:solidFill>
                  <a:schemeClr val="tx2"/>
                </a:solidFill>
                <a:latin typeface="Arial" pitchFamily="34" charset="0"/>
                <a:cs typeface="Arial" pitchFamily="34" charset="0"/>
              </a:rPr>
              <a:t>24-hour base-load renewable electricity from </a:t>
            </a:r>
            <a:r>
              <a:rPr lang="en-GB" sz="1600" dirty="0">
                <a:solidFill>
                  <a:schemeClr val="tx2"/>
                </a:solidFill>
                <a:latin typeface="Arial" pitchFamily="34" charset="0"/>
                <a:cs typeface="Arial" pitchFamily="34" charset="0"/>
              </a:rPr>
              <a:t>a </a:t>
            </a:r>
            <a:r>
              <a:rPr lang="en-GB" sz="1600" dirty="0" smtClean="0">
                <a:solidFill>
                  <a:schemeClr val="tx2"/>
                </a:solidFill>
                <a:latin typeface="Arial" pitchFamily="34" charset="0"/>
                <a:cs typeface="Arial" pitchFamily="34" charset="0"/>
              </a:rPr>
              <a:t>network of lagoons</a:t>
            </a:r>
          </a:p>
          <a:p>
            <a:pPr marL="285750" indent="-285750" eaLnBrk="0" fontAlgn="base" hangingPunct="0">
              <a:lnSpc>
                <a:spcPts val="2400"/>
              </a:lnSpc>
              <a:spcBef>
                <a:spcPct val="0"/>
              </a:spcBef>
              <a:spcAft>
                <a:spcPts val="600"/>
              </a:spcAft>
              <a:buClr>
                <a:srgbClr val="60B0A7"/>
              </a:buClr>
              <a:buSzPct val="120000"/>
              <a:buFont typeface="Arial" pitchFamily="34" charset="0"/>
              <a:buChar char="•"/>
              <a:defRPr/>
            </a:pPr>
            <a:r>
              <a:rPr lang="en-GB" sz="1600" dirty="0" smtClean="0">
                <a:solidFill>
                  <a:schemeClr val="tx2"/>
                </a:solidFill>
                <a:latin typeface="Arial" pitchFamily="34" charset="0"/>
                <a:cs typeface="Arial" pitchFamily="34" charset="0"/>
              </a:rPr>
              <a:t>Essential part of energy mix and a new, exportable industry</a:t>
            </a:r>
          </a:p>
          <a:p>
            <a:pPr marL="285750" indent="-285750" eaLnBrk="0" fontAlgn="base" hangingPunct="0">
              <a:lnSpc>
                <a:spcPts val="2400"/>
              </a:lnSpc>
              <a:spcBef>
                <a:spcPct val="0"/>
              </a:spcBef>
              <a:spcAft>
                <a:spcPts val="600"/>
              </a:spcAft>
              <a:buClr>
                <a:srgbClr val="60B0A7"/>
              </a:buClr>
              <a:buSzPct val="120000"/>
              <a:buFont typeface="Arial" pitchFamily="34" charset="0"/>
              <a:buChar char="•"/>
              <a:defRPr/>
            </a:pPr>
            <a:r>
              <a:rPr lang="en-GB" sz="1600" dirty="0" smtClean="0">
                <a:solidFill>
                  <a:schemeClr val="tx2"/>
                </a:solidFill>
                <a:latin typeface="Arial" pitchFamily="34" charset="0"/>
                <a:cs typeface="Arial" pitchFamily="34" charset="0"/>
                <a:hlinkClick r:id="rId4"/>
              </a:rPr>
              <a:t>Overview of tidal lagoon 6 </a:t>
            </a:r>
            <a:r>
              <a:rPr lang="en-GB" sz="1600" dirty="0" err="1" smtClean="0">
                <a:solidFill>
                  <a:schemeClr val="tx2"/>
                </a:solidFill>
                <a:latin typeface="Arial" pitchFamily="34" charset="0"/>
                <a:cs typeface="Arial" pitchFamily="34" charset="0"/>
                <a:hlinkClick r:id="rId4"/>
              </a:rPr>
              <a:t>mins</a:t>
            </a:r>
            <a:r>
              <a:rPr lang="en-GB" sz="1600" dirty="0" smtClean="0">
                <a:solidFill>
                  <a:schemeClr val="tx2"/>
                </a:solidFill>
                <a:latin typeface="Arial" pitchFamily="34" charset="0"/>
                <a:cs typeface="Arial" pitchFamily="34" charset="0"/>
                <a:hlinkClick r:id="rId4"/>
              </a:rPr>
              <a:t> Discuss</a:t>
            </a:r>
            <a:endParaRPr lang="en-GB" sz="1600" dirty="0">
              <a:solidFill>
                <a:schemeClr val="tx2"/>
              </a:solidFill>
              <a:latin typeface="Arial" pitchFamily="34" charset="0"/>
              <a:cs typeface="Arial" pitchFamily="34" charset="0"/>
            </a:endParaRPr>
          </a:p>
        </p:txBody>
      </p:sp>
      <p:pic>
        <p:nvPicPr>
          <p:cNvPr id="10" name="Picture 2"/>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7940" t="15873" r="27903" b="13759"/>
          <a:stretch/>
        </p:blipFill>
        <p:spPr bwMode="auto">
          <a:xfrm>
            <a:off x="4890487" y="2791280"/>
            <a:ext cx="3719002" cy="3332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427924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lstStyle/>
          <a:p>
            <a:r>
              <a:rPr lang="en-GB" dirty="0" smtClean="0"/>
              <a:t>Proposed benefits</a:t>
            </a:r>
            <a:endParaRPr lang="en-GB" dirty="0"/>
          </a:p>
        </p:txBody>
      </p:sp>
      <p:sp>
        <p:nvSpPr>
          <p:cNvPr id="3" name="Content Placeholder 2"/>
          <p:cNvSpPr>
            <a:spLocks noGrp="1"/>
          </p:cNvSpPr>
          <p:nvPr>
            <p:ph idx="1"/>
          </p:nvPr>
        </p:nvSpPr>
        <p:spPr>
          <a:xfrm>
            <a:off x="467544" y="1412776"/>
            <a:ext cx="8229600" cy="5256584"/>
          </a:xfrm>
        </p:spPr>
        <p:txBody>
          <a:bodyPr>
            <a:normAutofit fontScale="32500" lnSpcReduction="20000"/>
          </a:bodyPr>
          <a:lstStyle/>
          <a:p>
            <a:pPr marL="0" indent="0">
              <a:buNone/>
            </a:pPr>
            <a:r>
              <a:rPr lang="en-GB" sz="3700" dirty="0">
                <a:latin typeface="+mj-lt"/>
              </a:rPr>
              <a:t>The tidal lagoon in Swansea Bay will </a:t>
            </a:r>
            <a:r>
              <a:rPr lang="en-GB" sz="3700" dirty="0" smtClean="0">
                <a:latin typeface="+mj-lt"/>
              </a:rPr>
              <a:t>target:</a:t>
            </a:r>
          </a:p>
          <a:p>
            <a:endParaRPr lang="en-GB" sz="3700" dirty="0" smtClean="0">
              <a:latin typeface="+mj-lt"/>
            </a:endParaRPr>
          </a:p>
          <a:p>
            <a:pPr marL="0" indent="0">
              <a:buNone/>
            </a:pPr>
            <a:r>
              <a:rPr lang="en-GB" sz="3700" b="1" dirty="0" smtClean="0">
                <a:latin typeface="+mj-lt"/>
              </a:rPr>
              <a:t>Supply </a:t>
            </a:r>
            <a:r>
              <a:rPr lang="en-GB" sz="3700" b="1" dirty="0">
                <a:latin typeface="+mj-lt"/>
              </a:rPr>
              <a:t>chain and construction jobs for South </a:t>
            </a:r>
            <a:r>
              <a:rPr lang="en-GB" sz="3700" b="1" dirty="0" smtClean="0">
                <a:latin typeface="+mj-lt"/>
              </a:rPr>
              <a:t>Wales</a:t>
            </a:r>
            <a:endParaRPr lang="en-GB" sz="3700" dirty="0">
              <a:latin typeface="+mj-lt"/>
            </a:endParaRPr>
          </a:p>
          <a:p>
            <a:pPr lvl="1"/>
            <a:r>
              <a:rPr lang="en-GB" sz="3700" dirty="0">
                <a:latin typeface="+mj-lt"/>
              </a:rPr>
              <a:t>Many of the component parts for the building of the lagoon could be manufactured or fabricated locally.  These could include turbine housings, sluice gates, flood doors, rails, electrical controls, hydraulics, precast concrete components, the visitor centre and ancillary buildings.  Anticipated investment for these components is estimated to be in the region of £300m.  Early estimates suggest 2,880 construction jobs could be created, covering a range of skill levels.</a:t>
            </a:r>
          </a:p>
          <a:p>
            <a:pPr marL="0" indent="0">
              <a:buNone/>
            </a:pPr>
            <a:r>
              <a:rPr lang="en-GB" sz="3700" b="1" dirty="0">
                <a:latin typeface="+mj-lt"/>
              </a:rPr>
              <a:t>Pre-application, tourism, operations and maintenance </a:t>
            </a:r>
            <a:r>
              <a:rPr lang="en-GB" sz="3700" b="1" dirty="0" smtClean="0">
                <a:latin typeface="+mj-lt"/>
              </a:rPr>
              <a:t>jobs</a:t>
            </a:r>
            <a:endParaRPr lang="en-GB" sz="3700" dirty="0">
              <a:latin typeface="+mj-lt"/>
            </a:endParaRPr>
          </a:p>
          <a:p>
            <a:pPr lvl="1"/>
            <a:r>
              <a:rPr lang="en-GB" sz="3700" dirty="0">
                <a:latin typeface="+mj-lt"/>
              </a:rPr>
              <a:t>Throughout the development process we have looked for local expertise and awarded Welsh contracts where appropriate.  Once constructed, a tourism facility attracting 70-100,000 visitors would drive considerable GVA (Gross Value Added) to South Wales and create around 40 tourism-related jobs.</a:t>
            </a:r>
          </a:p>
          <a:p>
            <a:pPr marL="0" indent="0">
              <a:buNone/>
            </a:pPr>
            <a:r>
              <a:rPr lang="en-GB" sz="3700" b="1" dirty="0">
                <a:latin typeface="+mj-lt"/>
              </a:rPr>
              <a:t>Recreation and amenity </a:t>
            </a:r>
            <a:r>
              <a:rPr lang="en-GB" sz="3700" b="1" dirty="0" smtClean="0">
                <a:latin typeface="+mj-lt"/>
              </a:rPr>
              <a:t>facilities</a:t>
            </a:r>
            <a:endParaRPr lang="en-GB" sz="3700" dirty="0">
              <a:latin typeface="+mj-lt"/>
            </a:endParaRPr>
          </a:p>
          <a:p>
            <a:pPr lvl="1"/>
            <a:r>
              <a:rPr lang="en-GB" sz="3700" dirty="0">
                <a:latin typeface="+mj-lt"/>
              </a:rPr>
              <a:t>Our ambition is for the lagoon to become a major attraction and recreational amenity.  We are committed to showcasing tidal range technology and providing a local amenity for opportunities in the arts, education, recreation and culture.</a:t>
            </a:r>
          </a:p>
          <a:p>
            <a:pPr marL="0" indent="0">
              <a:buNone/>
            </a:pPr>
            <a:r>
              <a:rPr lang="en-GB" sz="3700" b="1" dirty="0" smtClean="0">
                <a:latin typeface="+mj-lt"/>
              </a:rPr>
              <a:t>Sports</a:t>
            </a:r>
            <a:endParaRPr lang="en-GB" sz="3700" dirty="0">
              <a:latin typeface="+mj-lt"/>
            </a:endParaRPr>
          </a:p>
          <a:p>
            <a:pPr lvl="1"/>
            <a:r>
              <a:rPr lang="en-GB" sz="3700" dirty="0">
                <a:latin typeface="+mj-lt"/>
              </a:rPr>
              <a:t>There is significant potential for the tidal lagoon to become a foundation venue for local and national sports use.  We see potential for cycling, walking and running around the lagoon wall, as well as open water swimming, rowing and sailing as further example uses.  Discussions are under way to assess the most appropriate opportunities and ensure facilities are available to enable these.</a:t>
            </a:r>
          </a:p>
          <a:p>
            <a:pPr marL="0" indent="0">
              <a:buNone/>
            </a:pPr>
            <a:r>
              <a:rPr lang="en-GB" sz="3700" b="1" dirty="0">
                <a:latin typeface="+mj-lt"/>
              </a:rPr>
              <a:t>Regeneration </a:t>
            </a:r>
            <a:endParaRPr lang="en-GB" sz="3700" dirty="0">
              <a:latin typeface="+mj-lt"/>
            </a:endParaRPr>
          </a:p>
          <a:p>
            <a:pPr lvl="1"/>
            <a:r>
              <a:rPr lang="en-GB" sz="3700" dirty="0">
                <a:latin typeface="+mj-lt"/>
              </a:rPr>
              <a:t>As part of three local councils’ ambitions to develop Swansea Bay with City Region status, the tidal lagoon could form a cornerstone development for Swansea Bay City Region as regards marine energy, as well as helping to facilitate local regeneration objectives in South Wales and stimulating a vibrant waterfront economy.</a:t>
            </a:r>
          </a:p>
          <a:p>
            <a:pPr marL="0" indent="0">
              <a:buNone/>
            </a:pPr>
            <a:r>
              <a:rPr lang="en-GB" sz="3700" b="1" dirty="0" smtClean="0">
                <a:latin typeface="+mj-lt"/>
              </a:rPr>
              <a:t>Electricity</a:t>
            </a:r>
            <a:endParaRPr lang="en-GB" sz="3700" dirty="0">
              <a:latin typeface="+mj-lt"/>
            </a:endParaRPr>
          </a:p>
          <a:p>
            <a:pPr lvl="1"/>
            <a:r>
              <a:rPr lang="en-GB" sz="3700" dirty="0">
                <a:latin typeface="+mj-lt"/>
              </a:rPr>
              <a:t>The lagoon will produce sustainable and predictable electricity during its expected economic life of over 120 years.  We are investigating options to offer a cheap, local electricity scheme for those that live in the Swansea Bay region</a:t>
            </a:r>
            <a:r>
              <a:rPr lang="en-GB" sz="3700" dirty="0" smtClean="0">
                <a:latin typeface="+mj-lt"/>
              </a:rPr>
              <a:t>.</a:t>
            </a:r>
          </a:p>
          <a:p>
            <a:pPr marL="0" indent="0">
              <a:buNone/>
            </a:pPr>
            <a:r>
              <a:rPr lang="en-GB" sz="3900" b="1" dirty="0" smtClean="0">
                <a:latin typeface="+mj-lt"/>
              </a:rPr>
              <a:t>Coastal defence</a:t>
            </a:r>
          </a:p>
          <a:p>
            <a:pPr lvl="1"/>
            <a:r>
              <a:rPr lang="en-GB" sz="3700" b="1" smtClean="0">
                <a:latin typeface="+mj-lt"/>
                <a:hlinkClick r:id="rId3"/>
              </a:rPr>
              <a:t>coastal engineering</a:t>
            </a:r>
            <a:endParaRPr lang="en-GB" sz="3700" b="1" dirty="0">
              <a:latin typeface="+mj-lt"/>
            </a:endParaRPr>
          </a:p>
          <a:p>
            <a:endParaRPr lang="en-GB" dirty="0"/>
          </a:p>
        </p:txBody>
      </p:sp>
    </p:spTree>
    <p:extLst>
      <p:ext uri="{BB962C8B-B14F-4D97-AF65-F5344CB8AC3E}">
        <p14:creationId xmlns:p14="http://schemas.microsoft.com/office/powerpoint/2010/main" val="19135016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836712"/>
            <a:ext cx="3290357" cy="1080120"/>
          </a:xfrm>
        </p:spPr>
        <p:txBody>
          <a:bodyPr>
            <a:normAutofit/>
          </a:bodyPr>
          <a:lstStyle/>
          <a:p>
            <a:r>
              <a:rPr lang="en-GB" sz="6000" dirty="0" smtClean="0"/>
              <a:t>Timeline</a:t>
            </a:r>
            <a:endParaRPr lang="en-GB" sz="60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0" y="0"/>
            <a:ext cx="5328394" cy="6872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rot="17609866">
            <a:off x="-824146" y="3796412"/>
            <a:ext cx="4572000" cy="1200329"/>
          </a:xfrm>
          <a:prstGeom prst="rect">
            <a:avLst/>
          </a:prstGeom>
        </p:spPr>
        <p:txBody>
          <a:bodyPr>
            <a:spAutoFit/>
          </a:bodyPr>
          <a:lstStyle/>
          <a:p>
            <a:r>
              <a:rPr lang="en-GB" dirty="0">
                <a:solidFill>
                  <a:schemeClr val="accent5">
                    <a:lumMod val="75000"/>
                  </a:schemeClr>
                </a:solidFill>
                <a:latin typeface="+mj-lt"/>
              </a:rPr>
              <a:t>Plans have been submitted for a £850m tidal lagoon in Swansea Bay which could provide power for 120,000 homes for 120 </a:t>
            </a:r>
            <a:r>
              <a:rPr lang="en-GB" dirty="0" smtClean="0">
                <a:solidFill>
                  <a:schemeClr val="accent5">
                    <a:lumMod val="75000"/>
                  </a:schemeClr>
                </a:solidFill>
                <a:latin typeface="+mj-lt"/>
              </a:rPr>
              <a:t>years (BBC, 2014)</a:t>
            </a:r>
            <a:endParaRPr lang="en-GB" dirty="0">
              <a:solidFill>
                <a:schemeClr val="accent5">
                  <a:lumMod val="75000"/>
                </a:schemeClr>
              </a:solidFill>
              <a:latin typeface="+mj-lt"/>
            </a:endParaRPr>
          </a:p>
        </p:txBody>
      </p:sp>
    </p:spTree>
    <p:extLst>
      <p:ext uri="{BB962C8B-B14F-4D97-AF65-F5344CB8AC3E}">
        <p14:creationId xmlns:p14="http://schemas.microsoft.com/office/powerpoint/2010/main" val="2045364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8229600" cy="1143000"/>
          </a:xfrm>
        </p:spPr>
        <p:txBody>
          <a:bodyPr/>
          <a:lstStyle/>
          <a:p>
            <a:r>
              <a:rPr lang="en-GB" dirty="0" smtClean="0"/>
              <a:t>Swansea Bay Timeline</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693644280"/>
              </p:ext>
            </p:extLst>
          </p:nvPr>
        </p:nvGraphicFramePr>
        <p:xfrm>
          <a:off x="179512" y="1484784"/>
          <a:ext cx="8388423" cy="4911449"/>
        </p:xfrm>
        <a:graphic>
          <a:graphicData uri="http://schemas.openxmlformats.org/drawingml/2006/table">
            <a:tbl>
              <a:tblPr>
                <a:tableStyleId>{5C22544A-7EE6-4342-B048-85BDC9FD1C3A}</a:tableStyleId>
              </a:tblPr>
              <a:tblGrid>
                <a:gridCol w="806579"/>
                <a:gridCol w="161316"/>
                <a:gridCol w="7420528"/>
              </a:tblGrid>
              <a:tr h="200054">
                <a:tc>
                  <a:txBody>
                    <a:bodyPr/>
                    <a:lstStyle/>
                    <a:p>
                      <a:pPr algn="l" fontAlgn="b"/>
                      <a:r>
                        <a:rPr lang="en-GB" sz="1000" b="1" u="none" strike="noStrike" dirty="0">
                          <a:solidFill>
                            <a:schemeClr val="tx2"/>
                          </a:solidFill>
                          <a:effectLst/>
                          <a:latin typeface="Arial" panose="020B0604020202020204" pitchFamily="34" charset="0"/>
                          <a:cs typeface="Arial" panose="020B0604020202020204" pitchFamily="34" charset="0"/>
                        </a:rPr>
                        <a:t>2013</a:t>
                      </a:r>
                      <a:endParaRPr lang="en-GB" sz="1000" b="1"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r>
                        <a:rPr lang="en-GB" sz="1000" u="none" strike="noStrike" dirty="0">
                          <a:solidFill>
                            <a:schemeClr val="tx2"/>
                          </a:solidFill>
                          <a:effectLst/>
                          <a:latin typeface="Arial" panose="020B0604020202020204" pitchFamily="34" charset="0"/>
                          <a:cs typeface="Arial" panose="020B0604020202020204" pitchFamily="34" charset="0"/>
                        </a:rPr>
                        <a:t>October</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a:solidFill>
                            <a:schemeClr val="accent5">
                              <a:lumMod val="75000"/>
                            </a:schemeClr>
                          </a:solidFill>
                          <a:effectLst/>
                          <a:latin typeface="Arial" panose="020B0604020202020204" pitchFamily="34" charset="0"/>
                          <a:cs typeface="Arial" panose="020B0604020202020204" pitchFamily="34" charset="0"/>
                        </a:rPr>
                        <a:t>Crown Estate Head of Energy key process </a:t>
                      </a:r>
                      <a:r>
                        <a:rPr lang="en-GB" sz="1000" u="none" strike="noStrike" dirty="0" smtClean="0">
                          <a:solidFill>
                            <a:schemeClr val="accent5">
                              <a:lumMod val="75000"/>
                            </a:schemeClr>
                          </a:solidFill>
                          <a:effectLst/>
                          <a:latin typeface="Arial" panose="020B0604020202020204" pitchFamily="34" charset="0"/>
                          <a:cs typeface="Arial" panose="020B0604020202020204" pitchFamily="34" charset="0"/>
                        </a:rPr>
                        <a:t>meeting</a:t>
                      </a:r>
                    </a:p>
                    <a:p>
                      <a:pPr marL="171450" indent="-171450" algn="l" fontAlgn="b">
                        <a:buFont typeface="Arial" panose="020B0604020202020204" pitchFamily="34" charset="0"/>
                        <a:buChar char="•"/>
                      </a:pPr>
                      <a:r>
                        <a:rPr lang="en-GB" sz="1000" b="0" i="0" u="none" strike="noStrike" dirty="0" smtClean="0">
                          <a:solidFill>
                            <a:schemeClr val="accent5">
                              <a:lumMod val="75000"/>
                            </a:schemeClr>
                          </a:solidFill>
                          <a:effectLst/>
                          <a:latin typeface="Arial" panose="020B0604020202020204" pitchFamily="34" charset="0"/>
                          <a:cs typeface="Arial" panose="020B0604020202020204" pitchFamily="34" charset="0"/>
                        </a:rPr>
                        <a:t>Environmental</a:t>
                      </a:r>
                      <a:r>
                        <a:rPr lang="en-GB" sz="1000" b="0" i="0" u="none" strike="noStrike" baseline="0" dirty="0" smtClean="0">
                          <a:solidFill>
                            <a:schemeClr val="accent5">
                              <a:lumMod val="75000"/>
                            </a:schemeClr>
                          </a:solidFill>
                          <a:effectLst/>
                          <a:latin typeface="Arial" panose="020B0604020202020204" pitchFamily="34" charset="0"/>
                          <a:cs typeface="Arial" panose="020B0604020202020204" pitchFamily="34" charset="0"/>
                        </a:rPr>
                        <a:t> </a:t>
                      </a:r>
                      <a:r>
                        <a:rPr lang="en-GB" sz="1000" b="0" i="0" u="none" strike="noStrike" dirty="0" smtClean="0">
                          <a:solidFill>
                            <a:schemeClr val="accent5">
                              <a:lumMod val="75000"/>
                            </a:schemeClr>
                          </a:solidFill>
                          <a:effectLst/>
                          <a:latin typeface="Arial" panose="020B0604020202020204" pitchFamily="34" charset="0"/>
                          <a:cs typeface="Arial" panose="020B0604020202020204" pitchFamily="34" charset="0"/>
                        </a:rPr>
                        <a:t>Impact Assessment</a:t>
                      </a:r>
                      <a:r>
                        <a:rPr lang="en-GB" sz="1000" b="0" i="0" u="none" strike="noStrike" baseline="0" dirty="0" smtClean="0">
                          <a:solidFill>
                            <a:schemeClr val="accent5">
                              <a:lumMod val="75000"/>
                            </a:schemeClr>
                          </a:solidFill>
                          <a:effectLst/>
                          <a:latin typeface="Arial" panose="020B0604020202020204" pitchFamily="34" charset="0"/>
                          <a:cs typeface="Arial" panose="020B0604020202020204" pitchFamily="34" charset="0"/>
                        </a:rPr>
                        <a:t> </a:t>
                      </a:r>
                      <a:r>
                        <a:rPr lang="en-GB" sz="1000" b="0" i="0" u="none" strike="noStrike" dirty="0" smtClean="0">
                          <a:solidFill>
                            <a:schemeClr val="accent5">
                              <a:lumMod val="75000"/>
                            </a:schemeClr>
                          </a:solidFill>
                          <a:effectLst/>
                          <a:latin typeface="Arial" panose="020B0604020202020204" pitchFamily="34" charset="0"/>
                          <a:cs typeface="Arial" panose="020B0604020202020204" pitchFamily="34" charset="0"/>
                        </a:rPr>
                        <a:t>presentations</a:t>
                      </a: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0">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r>
                        <a:rPr lang="en-GB" sz="1000" u="none" strike="noStrike" dirty="0">
                          <a:solidFill>
                            <a:schemeClr val="tx2"/>
                          </a:solidFill>
                          <a:effectLst/>
                          <a:latin typeface="Arial" panose="020B0604020202020204" pitchFamily="34" charset="0"/>
                          <a:cs typeface="Arial" panose="020B0604020202020204" pitchFamily="34" charset="0"/>
                        </a:rPr>
                        <a:t>December</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a:solidFill>
                            <a:schemeClr val="accent5">
                              <a:lumMod val="75000"/>
                            </a:schemeClr>
                          </a:solidFill>
                          <a:effectLst/>
                          <a:latin typeface="Arial" panose="020B0604020202020204" pitchFamily="34" charset="0"/>
                          <a:cs typeface="Arial" panose="020B0604020202020204" pitchFamily="34" charset="0"/>
                        </a:rPr>
                        <a:t>First exchange of contracts turbines and construction</a:t>
                      </a: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endParaRPr lang="en-GB" sz="1000" u="none" strike="noStrike" kern="1200" dirty="0">
                        <a:solidFill>
                          <a:schemeClr val="accent5">
                            <a:lumMod val="75000"/>
                          </a:schemeClr>
                        </a:solidFill>
                        <a:effectLst/>
                        <a:latin typeface="Arial" panose="020B0604020202020204" pitchFamily="34" charset="0"/>
                        <a:ea typeface="+mn-ea"/>
                        <a:cs typeface="Arial" panose="020B0604020202020204" pitchFamily="34" charset="0"/>
                      </a:endParaRPr>
                    </a:p>
                  </a:txBody>
                  <a:tcPr marL="8839" marR="8839" marT="8839" marB="0">
                    <a:noFill/>
                  </a:tcPr>
                </a:tc>
              </a:tr>
              <a:tr h="0">
                <a:tc>
                  <a:txBody>
                    <a:bodyPr/>
                    <a:lstStyle/>
                    <a:p>
                      <a:pPr algn="l" fontAlgn="b"/>
                      <a:endParaRPr lang="en-GB" sz="1000" b="1"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0" indent="0" algn="l" fontAlgn="b">
                        <a:buFont typeface="Arial" panose="020B0604020202020204" pitchFamily="34" charset="0"/>
                        <a:buNone/>
                      </a:pP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r>
                        <a:rPr lang="en-GB" sz="1000" b="1" u="none" strike="noStrike" dirty="0" smtClean="0">
                          <a:solidFill>
                            <a:schemeClr val="tx2"/>
                          </a:solidFill>
                          <a:effectLst/>
                          <a:latin typeface="Arial" panose="020B0604020202020204" pitchFamily="34" charset="0"/>
                          <a:cs typeface="Arial" panose="020B0604020202020204" pitchFamily="34" charset="0"/>
                        </a:rPr>
                        <a:t>2014</a:t>
                      </a:r>
                    </a:p>
                    <a:p>
                      <a:pPr marL="0" marR="0" indent="0" algn="l" defTabSz="914400" rtl="0" eaLnBrk="1" fontAlgn="b" latinLnBrk="0" hangingPunct="1">
                        <a:lnSpc>
                          <a:spcPct val="100000"/>
                        </a:lnSpc>
                        <a:spcBef>
                          <a:spcPts val="0"/>
                        </a:spcBef>
                        <a:spcAft>
                          <a:spcPts val="0"/>
                        </a:spcAft>
                        <a:buClrTx/>
                        <a:buSzTx/>
                        <a:buFontTx/>
                        <a:buNone/>
                        <a:tabLst/>
                        <a:defRPr/>
                      </a:pPr>
                      <a:r>
                        <a:rPr lang="en-GB" sz="1000" u="none" strike="noStrike" dirty="0" smtClean="0">
                          <a:solidFill>
                            <a:schemeClr val="tx2"/>
                          </a:solidFill>
                          <a:effectLst/>
                          <a:latin typeface="Arial" panose="020B0604020202020204" pitchFamily="34" charset="0"/>
                          <a:cs typeface="Arial" panose="020B0604020202020204" pitchFamily="34" charset="0"/>
                        </a:rPr>
                        <a:t>January</a:t>
                      </a:r>
                      <a:endParaRPr lang="en-GB" sz="1000" b="0" i="0" u="none" strike="noStrike" dirty="0" smtClean="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smtClean="0">
                          <a:solidFill>
                            <a:schemeClr val="accent5">
                              <a:lumMod val="75000"/>
                            </a:schemeClr>
                          </a:solidFill>
                          <a:effectLst/>
                          <a:latin typeface="Arial" panose="020B0604020202020204" pitchFamily="34" charset="0"/>
                          <a:cs typeface="Arial" panose="020B0604020202020204" pitchFamily="34" charset="0"/>
                        </a:rPr>
                        <a:t>Submission of planning application</a:t>
                      </a:r>
                    </a:p>
                    <a:p>
                      <a:pPr marL="171450" indent="-171450" algn="l" defTabSz="914400" rtl="0" eaLnBrk="1" fontAlgn="b" latinLnBrk="0" hangingPunct="1">
                        <a:buFont typeface="Arial" panose="020B0604020202020204" pitchFamily="34" charset="0"/>
                        <a:buChar char="•"/>
                      </a:pPr>
                      <a:r>
                        <a:rPr lang="en-GB" sz="1000" u="none" strike="noStrike" kern="1200" dirty="0" smtClean="0">
                          <a:solidFill>
                            <a:schemeClr val="accent5">
                              <a:lumMod val="75000"/>
                            </a:schemeClr>
                          </a:solidFill>
                          <a:effectLst/>
                          <a:latin typeface="Arial" panose="020B0604020202020204" pitchFamily="34" charset="0"/>
                          <a:ea typeface="+mn-ea"/>
                          <a:cs typeface="Arial" panose="020B0604020202020204" pitchFamily="34" charset="0"/>
                        </a:rPr>
                        <a:t>Investment round closes</a:t>
                      </a:r>
                    </a:p>
                  </a:txBody>
                  <a:tcPr marL="8839" marR="8839" marT="8839" marB="0">
                    <a:noFill/>
                  </a:tcPr>
                </a:tc>
              </a:tr>
              <a:tr h="178274">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0" indent="0" algn="l" fontAlgn="b">
                        <a:buFont typeface="Arial" panose="020B0604020202020204" pitchFamily="34" charset="0"/>
                        <a:buNone/>
                      </a:pP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69758">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0" indent="0" algn="l" fontAlgn="b">
                        <a:buFont typeface="Arial" panose="020B0604020202020204" pitchFamily="34" charset="0"/>
                        <a:buNone/>
                      </a:pP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310591">
                <a:tc>
                  <a:txBody>
                    <a:bodyPr/>
                    <a:lstStyle/>
                    <a:p>
                      <a:pPr algn="l" fontAlgn="b"/>
                      <a:r>
                        <a:rPr lang="en-GB" sz="1000" b="0" i="0" u="none" strike="noStrike" dirty="0" smtClean="0">
                          <a:solidFill>
                            <a:schemeClr val="tx2"/>
                          </a:solidFill>
                          <a:effectLst/>
                          <a:latin typeface="Arial" panose="020B0604020202020204" pitchFamily="34" charset="0"/>
                          <a:cs typeface="Arial" panose="020B0604020202020204" pitchFamily="34" charset="0"/>
                        </a:rPr>
                        <a:t>May</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a:solidFill>
                            <a:schemeClr val="accent5">
                              <a:lumMod val="75000"/>
                            </a:schemeClr>
                          </a:solidFill>
                          <a:effectLst/>
                          <a:latin typeface="Arial" panose="020B0604020202020204" pitchFamily="34" charset="0"/>
                          <a:cs typeface="Arial" panose="020B0604020202020204" pitchFamily="34" charset="0"/>
                        </a:rPr>
                        <a:t>Preliminary Meeting with the Planning Inspectorate Commissioners and commencement of 4-6 month examination phase</a:t>
                      </a: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0">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r>
                        <a:rPr lang="en-GB" sz="1000" u="none" strike="noStrike" dirty="0">
                          <a:solidFill>
                            <a:schemeClr val="tx2"/>
                          </a:solidFill>
                          <a:effectLst/>
                          <a:latin typeface="Arial" panose="020B0604020202020204" pitchFamily="34" charset="0"/>
                          <a:cs typeface="Arial" panose="020B0604020202020204" pitchFamily="34" charset="0"/>
                        </a:rPr>
                        <a:t>July</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a:solidFill>
                            <a:schemeClr val="accent5">
                              <a:lumMod val="75000"/>
                            </a:schemeClr>
                          </a:solidFill>
                          <a:effectLst/>
                          <a:latin typeface="Arial" panose="020B0604020202020204" pitchFamily="34" charset="0"/>
                          <a:cs typeface="Arial" panose="020B0604020202020204" pitchFamily="34" charset="0"/>
                        </a:rPr>
                        <a:t>Completion of Turbine Model Testing</a:t>
                      </a: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a:solidFill>
                            <a:schemeClr val="accent5">
                              <a:lumMod val="75000"/>
                            </a:schemeClr>
                          </a:solidFill>
                          <a:effectLst/>
                          <a:latin typeface="Arial" panose="020B0604020202020204" pitchFamily="34" charset="0"/>
                          <a:cs typeface="Arial" panose="020B0604020202020204" pitchFamily="34" charset="0"/>
                        </a:rPr>
                        <a:t>Completion of </a:t>
                      </a:r>
                      <a:r>
                        <a:rPr lang="en-GB" sz="1000" u="none" strike="noStrike" dirty="0" err="1" smtClean="0">
                          <a:solidFill>
                            <a:schemeClr val="accent5">
                              <a:lumMod val="75000"/>
                            </a:schemeClr>
                          </a:solidFill>
                          <a:effectLst/>
                          <a:latin typeface="Arial" panose="020B0604020202020204" pitchFamily="34" charset="0"/>
                          <a:cs typeface="Arial" panose="020B0604020202020204" pitchFamily="34" charset="0"/>
                        </a:rPr>
                        <a:t>Geotube</a:t>
                      </a:r>
                      <a:r>
                        <a:rPr lang="en-GB" sz="1000" u="none" strike="noStrike" dirty="0" smtClean="0">
                          <a:solidFill>
                            <a:schemeClr val="accent5">
                              <a:lumMod val="75000"/>
                            </a:schemeClr>
                          </a:solidFill>
                          <a:effectLst/>
                          <a:latin typeface="Arial" panose="020B0604020202020204" pitchFamily="34" charset="0"/>
                          <a:cs typeface="Arial" panose="020B0604020202020204" pitchFamily="34" charset="0"/>
                        </a:rPr>
                        <a:t> </a:t>
                      </a:r>
                      <a:r>
                        <a:rPr lang="en-GB" sz="1000" u="none" strike="noStrike" dirty="0">
                          <a:solidFill>
                            <a:schemeClr val="accent5">
                              <a:lumMod val="75000"/>
                            </a:schemeClr>
                          </a:solidFill>
                          <a:effectLst/>
                          <a:latin typeface="Arial" panose="020B0604020202020204" pitchFamily="34" charset="0"/>
                          <a:cs typeface="Arial" panose="020B0604020202020204" pitchFamily="34" charset="0"/>
                        </a:rPr>
                        <a:t>full scale deployment tests</a:t>
                      </a: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a:solidFill>
                            <a:schemeClr val="accent5">
                              <a:lumMod val="75000"/>
                            </a:schemeClr>
                          </a:solidFill>
                          <a:effectLst/>
                          <a:latin typeface="Arial" panose="020B0604020202020204" pitchFamily="34" charset="0"/>
                          <a:cs typeface="Arial" panose="020B0604020202020204" pitchFamily="34" charset="0"/>
                        </a:rPr>
                        <a:t>Agreed form leases with three key landowners</a:t>
                      </a: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a:solidFill>
                            <a:schemeClr val="accent5">
                              <a:lumMod val="75000"/>
                            </a:schemeClr>
                          </a:solidFill>
                          <a:effectLst/>
                          <a:latin typeface="Arial" panose="020B0604020202020204" pitchFamily="34" charset="0"/>
                          <a:cs typeface="Arial" panose="020B0604020202020204" pitchFamily="34" charset="0"/>
                        </a:rPr>
                        <a:t>Agreement of all construction contracts</a:t>
                      </a: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0">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r>
                        <a:rPr lang="en-GB" sz="1000" b="0" i="0" u="none" strike="noStrike" dirty="0" smtClean="0">
                          <a:solidFill>
                            <a:schemeClr val="tx2"/>
                          </a:solidFill>
                          <a:effectLst/>
                          <a:latin typeface="Arial" panose="020B0604020202020204" pitchFamily="34" charset="0"/>
                          <a:cs typeface="Arial" panose="020B0604020202020204" pitchFamily="34" charset="0"/>
                        </a:rPr>
                        <a:t>November</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smtClean="0">
                          <a:solidFill>
                            <a:schemeClr val="accent5">
                              <a:lumMod val="75000"/>
                            </a:schemeClr>
                          </a:solidFill>
                          <a:effectLst/>
                          <a:latin typeface="Arial" panose="020B0604020202020204" pitchFamily="34" charset="0"/>
                          <a:cs typeface="Arial" panose="020B0604020202020204" pitchFamily="34" charset="0"/>
                        </a:rPr>
                        <a:t>Inspectors begin writing </a:t>
                      </a:r>
                      <a:r>
                        <a:rPr lang="en-GB" sz="1000" u="none" strike="noStrike" dirty="0">
                          <a:solidFill>
                            <a:schemeClr val="accent5">
                              <a:lumMod val="75000"/>
                            </a:schemeClr>
                          </a:solidFill>
                          <a:effectLst/>
                          <a:latin typeface="Arial" panose="020B0604020202020204" pitchFamily="34" charset="0"/>
                          <a:cs typeface="Arial" panose="020B0604020202020204" pitchFamily="34" charset="0"/>
                        </a:rPr>
                        <a:t>up their report</a:t>
                      </a: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fr-FR" sz="1000" u="none" strike="noStrike" dirty="0">
                          <a:solidFill>
                            <a:schemeClr val="accent5">
                              <a:lumMod val="75000"/>
                            </a:schemeClr>
                          </a:solidFill>
                          <a:effectLst/>
                          <a:latin typeface="Arial" panose="020B0604020202020204" pitchFamily="34" charset="0"/>
                          <a:cs typeface="Arial" panose="020B0604020202020204" pitchFamily="34" charset="0"/>
                        </a:rPr>
                        <a:t>Construction Financier due diligence commences</a:t>
                      </a:r>
                      <a:endParaRPr lang="fr-FR"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0">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r>
                        <a:rPr lang="en-GB" sz="1000" u="none" strike="noStrike" dirty="0">
                          <a:solidFill>
                            <a:schemeClr val="tx2"/>
                          </a:solidFill>
                          <a:effectLst/>
                          <a:latin typeface="Arial" panose="020B0604020202020204" pitchFamily="34" charset="0"/>
                          <a:cs typeface="Arial" panose="020B0604020202020204" pitchFamily="34" charset="0"/>
                        </a:rPr>
                        <a:t>December</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marR="0" indent="-171450" algn="l" defTabSz="914400" rtl="0" eaLnBrk="1" fontAlgn="b" latinLnBrk="0" hangingPunct="1">
                        <a:lnSpc>
                          <a:spcPct val="100000"/>
                        </a:lnSpc>
                        <a:spcBef>
                          <a:spcPts val="0"/>
                        </a:spcBef>
                        <a:spcAft>
                          <a:spcPts val="0"/>
                        </a:spcAft>
                        <a:buClrTx/>
                        <a:buSzTx/>
                        <a:buFont typeface="Arial" panose="020B0604020202020204" pitchFamily="34" charset="0"/>
                        <a:buChar char="•"/>
                        <a:tabLst/>
                        <a:defRPr/>
                      </a:pPr>
                      <a:r>
                        <a:rPr lang="en-GB" sz="1000" u="none" strike="noStrike" dirty="0" smtClean="0">
                          <a:solidFill>
                            <a:schemeClr val="accent5">
                              <a:lumMod val="75000"/>
                            </a:schemeClr>
                          </a:solidFill>
                          <a:effectLst/>
                          <a:latin typeface="Arial" panose="020B0604020202020204" pitchFamily="34" charset="0"/>
                          <a:cs typeface="Arial" panose="020B0604020202020204" pitchFamily="34" charset="0"/>
                        </a:rPr>
                        <a:t>Final form contracts for funding </a:t>
                      </a: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47779">
                <a:tc>
                  <a:txBody>
                    <a:bodyPr/>
                    <a:lstStyle/>
                    <a:p>
                      <a:pPr algn="l" fontAlgn="b"/>
                      <a:endParaRPr lang="en-GB" sz="1000" b="1"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0" indent="0" algn="l" fontAlgn="b">
                        <a:buFont typeface="Arial" panose="020B0604020202020204" pitchFamily="34" charset="0"/>
                        <a:buNone/>
                      </a:pP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r>
                        <a:rPr lang="en-GB" sz="1000" b="1" u="none" strike="noStrike" dirty="0">
                          <a:solidFill>
                            <a:schemeClr val="tx2"/>
                          </a:solidFill>
                          <a:effectLst/>
                          <a:latin typeface="Arial" panose="020B0604020202020204" pitchFamily="34" charset="0"/>
                          <a:cs typeface="Arial" panose="020B0604020202020204" pitchFamily="34" charset="0"/>
                        </a:rPr>
                        <a:t>2015</a:t>
                      </a:r>
                      <a:endParaRPr lang="en-GB" sz="1000" b="1"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r>
                        <a:rPr lang="en-GB" sz="1000" u="none" strike="noStrike" dirty="0" smtClean="0">
                          <a:solidFill>
                            <a:schemeClr val="tx2"/>
                          </a:solidFill>
                          <a:effectLst/>
                          <a:latin typeface="Arial" panose="020B0604020202020204" pitchFamily="34" charset="0"/>
                          <a:cs typeface="Arial" panose="020B0604020202020204" pitchFamily="34" charset="0"/>
                        </a:rPr>
                        <a:t>January</a:t>
                      </a:r>
                    </a:p>
                    <a:p>
                      <a:pPr algn="l" fontAlgn="b"/>
                      <a:endParaRPr lang="en-GB" sz="1000" b="0" i="0" u="none" strike="noStrike" dirty="0" smtClean="0">
                        <a:solidFill>
                          <a:schemeClr val="tx2"/>
                        </a:solidFill>
                        <a:effectLst/>
                        <a:latin typeface="Arial" panose="020B0604020202020204" pitchFamily="34" charset="0"/>
                        <a:cs typeface="Arial" panose="020B0604020202020204" pitchFamily="34" charset="0"/>
                      </a:endParaRPr>
                    </a:p>
                    <a:p>
                      <a:pPr algn="l" fontAlgn="b"/>
                      <a:r>
                        <a:rPr lang="en-GB" sz="1000" b="0" i="0" u="none" strike="noStrike" dirty="0" smtClean="0">
                          <a:solidFill>
                            <a:schemeClr val="tx2"/>
                          </a:solidFill>
                          <a:effectLst/>
                          <a:latin typeface="Arial" panose="020B0604020202020204" pitchFamily="34" charset="0"/>
                          <a:cs typeface="Arial" panose="020B0604020202020204" pitchFamily="34" charset="0"/>
                        </a:rPr>
                        <a:t>March</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smtClean="0">
                          <a:solidFill>
                            <a:schemeClr val="accent5">
                              <a:lumMod val="75000"/>
                            </a:schemeClr>
                          </a:solidFill>
                          <a:effectLst/>
                          <a:latin typeface="Arial" panose="020B0604020202020204" pitchFamily="34" charset="0"/>
                          <a:cs typeface="Arial" panose="020B0604020202020204" pitchFamily="34" charset="0"/>
                        </a:rPr>
                        <a:t>Inspectors’ report arrives with Secretary of State</a:t>
                      </a:r>
                    </a:p>
                    <a:p>
                      <a:pPr marL="171450" indent="-171450" algn="l" fontAlgn="b">
                        <a:buFont typeface="Arial" panose="020B0604020202020204" pitchFamily="34" charset="0"/>
                        <a:buChar char="•"/>
                      </a:pPr>
                      <a:endParaRPr lang="en-GB" sz="1000" u="none" strike="noStrike" dirty="0" smtClean="0">
                        <a:solidFill>
                          <a:schemeClr val="accent5">
                            <a:lumMod val="75000"/>
                          </a:schemeClr>
                        </a:solidFill>
                        <a:effectLst/>
                        <a:latin typeface="Arial" panose="020B0604020202020204" pitchFamily="34" charset="0"/>
                        <a:cs typeface="Arial" panose="020B0604020202020204" pitchFamily="34" charset="0"/>
                      </a:endParaRPr>
                    </a:p>
                    <a:p>
                      <a:pPr marL="171450" indent="-171450" algn="l" fontAlgn="b">
                        <a:buFont typeface="Arial" panose="020B0604020202020204" pitchFamily="34" charset="0"/>
                        <a:buChar char="•"/>
                      </a:pPr>
                      <a:r>
                        <a:rPr lang="en-GB" sz="1000" u="none" strike="noStrike" dirty="0" smtClean="0">
                          <a:solidFill>
                            <a:schemeClr val="accent5">
                              <a:lumMod val="75000"/>
                            </a:schemeClr>
                          </a:solidFill>
                          <a:effectLst/>
                          <a:latin typeface="Arial" panose="020B0604020202020204" pitchFamily="34" charset="0"/>
                          <a:cs typeface="Arial" panose="020B0604020202020204" pitchFamily="34" charset="0"/>
                        </a:rPr>
                        <a:t>Planning </a:t>
                      </a:r>
                      <a:r>
                        <a:rPr lang="en-GB" sz="1000" u="none" strike="noStrike" dirty="0">
                          <a:solidFill>
                            <a:schemeClr val="accent5">
                              <a:lumMod val="75000"/>
                            </a:schemeClr>
                          </a:solidFill>
                          <a:effectLst/>
                          <a:latin typeface="Arial" panose="020B0604020202020204" pitchFamily="34" charset="0"/>
                          <a:cs typeface="Arial" panose="020B0604020202020204" pitchFamily="34" charset="0"/>
                        </a:rPr>
                        <a:t>approval</a:t>
                      </a:r>
                      <a:endParaRPr lang="en-GB" sz="10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8839" marR="8839" marT="8839" marB="0">
                    <a:noFill/>
                  </a:tcPr>
                </a:tc>
              </a:tr>
            </a:tbl>
          </a:graphicData>
        </a:graphic>
      </p:graphicFrame>
      <p:sp>
        <p:nvSpPr>
          <p:cNvPr id="4" name="Slide Number Placeholder 3"/>
          <p:cNvSpPr>
            <a:spLocks noGrp="1"/>
          </p:cNvSpPr>
          <p:nvPr>
            <p:ph type="sldNum" sz="quarter" idx="11"/>
          </p:nvPr>
        </p:nvSpPr>
        <p:spPr/>
        <p:txBody>
          <a:bodyPr/>
          <a:lstStyle/>
          <a:p>
            <a:fld id="{D5067028-BD0C-4739-AA2C-C15F8E11A80C}" type="slidenum">
              <a:rPr lang="en-GB" smtClean="0"/>
              <a:pPr/>
              <a:t>10</a:t>
            </a:fld>
            <a:endParaRPr lang="en-GB" dirty="0"/>
          </a:p>
        </p:txBody>
      </p:sp>
      <p:sp>
        <p:nvSpPr>
          <p:cNvPr id="3" name="Rectangle 2"/>
          <p:cNvSpPr/>
          <p:nvPr/>
        </p:nvSpPr>
        <p:spPr>
          <a:xfrm>
            <a:off x="5076056" y="3740839"/>
            <a:ext cx="3888432" cy="1200329"/>
          </a:xfrm>
          <a:prstGeom prst="rect">
            <a:avLst/>
          </a:prstGeom>
          <a:ln>
            <a:solidFill>
              <a:srgbClr val="60B0A7"/>
            </a:solidFill>
          </a:ln>
        </p:spPr>
        <p:txBody>
          <a:bodyPr wrap="square">
            <a:spAutoFit/>
          </a:bodyPr>
          <a:lstStyle/>
          <a:p>
            <a:pPr>
              <a:lnSpc>
                <a:spcPct val="150000"/>
              </a:lnSpc>
            </a:pPr>
            <a:r>
              <a:rPr lang="en-GB" sz="1600" b="1" spc="-80" dirty="0">
                <a:solidFill>
                  <a:srgbClr val="52BDEC"/>
                </a:solidFill>
                <a:latin typeface="Arial"/>
                <a:ea typeface="+mj-ea"/>
                <a:cs typeface="Arial"/>
              </a:rPr>
              <a:t>BUILD PHASE                                                                                                        </a:t>
            </a:r>
          </a:p>
          <a:p>
            <a:pPr>
              <a:lnSpc>
                <a:spcPct val="150000"/>
              </a:lnSpc>
            </a:pPr>
            <a:r>
              <a:rPr lang="en-GB" sz="1600" b="1" spc="-80" dirty="0">
                <a:solidFill>
                  <a:srgbClr val="52BDEC"/>
                </a:solidFill>
                <a:latin typeface="Arial"/>
                <a:ea typeface="+mj-ea"/>
                <a:cs typeface="Arial"/>
              </a:rPr>
              <a:t>Construction </a:t>
            </a:r>
            <a:r>
              <a:rPr lang="en-GB" sz="1600" b="1" spc="-80" dirty="0" smtClean="0">
                <a:solidFill>
                  <a:srgbClr val="52BDEC"/>
                </a:solidFill>
                <a:latin typeface="Arial"/>
                <a:ea typeface="+mj-ea"/>
                <a:cs typeface="Arial"/>
              </a:rPr>
              <a:t>start        </a:t>
            </a:r>
            <a:r>
              <a:rPr lang="en-GB" sz="1600" b="1" spc="-80" dirty="0">
                <a:solidFill>
                  <a:srgbClr val="52BDEC"/>
                </a:solidFill>
                <a:latin typeface="Arial"/>
                <a:ea typeface="+mj-ea"/>
                <a:cs typeface="Arial"/>
              </a:rPr>
              <a:t> </a:t>
            </a:r>
            <a:r>
              <a:rPr lang="en-GB" sz="1600" b="1" spc="-80" dirty="0" smtClean="0">
                <a:solidFill>
                  <a:srgbClr val="52BDEC"/>
                </a:solidFill>
                <a:latin typeface="Arial"/>
                <a:ea typeface="+mj-ea"/>
                <a:cs typeface="Arial"/>
              </a:rPr>
              <a:t>         March 2015 Construction </a:t>
            </a:r>
            <a:r>
              <a:rPr lang="en-GB" sz="1600" b="1" spc="-80" dirty="0">
                <a:solidFill>
                  <a:srgbClr val="52BDEC"/>
                </a:solidFill>
                <a:latin typeface="Arial"/>
                <a:ea typeface="+mj-ea"/>
                <a:cs typeface="Arial"/>
              </a:rPr>
              <a:t>complete      </a:t>
            </a:r>
            <a:r>
              <a:rPr lang="en-GB" sz="1600" b="1" spc="-80" dirty="0" smtClean="0">
                <a:solidFill>
                  <a:srgbClr val="52BDEC"/>
                </a:solidFill>
                <a:latin typeface="Arial"/>
                <a:ea typeface="+mj-ea"/>
                <a:cs typeface="Arial"/>
              </a:rPr>
              <a:t>     June </a:t>
            </a:r>
            <a:r>
              <a:rPr lang="en-GB" sz="1600" b="1" spc="-80" dirty="0">
                <a:solidFill>
                  <a:srgbClr val="52BDEC"/>
                </a:solidFill>
                <a:latin typeface="Arial"/>
                <a:ea typeface="+mj-ea"/>
                <a:cs typeface="Arial"/>
              </a:rPr>
              <a:t>2018</a:t>
            </a:r>
          </a:p>
        </p:txBody>
      </p:sp>
    </p:spTree>
    <p:extLst>
      <p:ext uri="{BB962C8B-B14F-4D97-AF65-F5344CB8AC3E}">
        <p14:creationId xmlns:p14="http://schemas.microsoft.com/office/powerpoint/2010/main" val="2414807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428620" y="342024"/>
            <a:ext cx="8229600" cy="1143000"/>
          </a:xfrm>
        </p:spPr>
        <p:txBody>
          <a:bodyPr>
            <a:noAutofit/>
          </a:bodyPr>
          <a:lstStyle/>
          <a:p>
            <a:r>
              <a:rPr lang="en-US" sz="3200" dirty="0" smtClean="0"/>
              <a:t>Summary of 14 lagoon options considered</a:t>
            </a:r>
            <a:endParaRPr lang="en-GB" sz="3200"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11</a:t>
            </a:fld>
            <a:endParaRPr lang="en-GB" dirty="0"/>
          </a:p>
        </p:txBody>
      </p:sp>
      <p:sp>
        <p:nvSpPr>
          <p:cNvPr id="10" name="TextBox 9"/>
          <p:cNvSpPr txBox="1">
            <a:spLocks noChangeAspect="1"/>
          </p:cNvSpPr>
          <p:nvPr/>
        </p:nvSpPr>
        <p:spPr>
          <a:xfrm>
            <a:off x="1331639" y="2564904"/>
            <a:ext cx="1707270" cy="1080000"/>
          </a:xfrm>
          <a:prstGeom prst="rect">
            <a:avLst/>
          </a:prstGeom>
          <a:solidFill>
            <a:srgbClr val="FFFFFF">
              <a:alpha val="27843"/>
            </a:srgbClr>
          </a:solidFill>
          <a:ln>
            <a:noFill/>
          </a:ln>
        </p:spPr>
        <p:txBody>
          <a:bodyPr wrap="square" rtlCol="0">
            <a:spAutoFit/>
          </a:bodyPr>
          <a:lstStyle/>
          <a:p>
            <a:r>
              <a:rPr lang="en-GB" sz="1200" dirty="0" smtClean="0">
                <a:solidFill>
                  <a:schemeClr val="bg1"/>
                </a:solidFill>
                <a:latin typeface="Arial" pitchFamily="34" charset="0"/>
                <a:cs typeface="Arial" pitchFamily="34" charset="0"/>
              </a:rPr>
              <a:t>Installed capacity: </a:t>
            </a:r>
            <a:r>
              <a:rPr lang="en-GB" sz="1200" b="1" dirty="0" smtClean="0">
                <a:solidFill>
                  <a:schemeClr val="bg1"/>
                </a:solidFill>
                <a:latin typeface="Arial" pitchFamily="34" charset="0"/>
                <a:cs typeface="Arial" pitchFamily="34" charset="0"/>
              </a:rPr>
              <a:t>250MW</a:t>
            </a:r>
          </a:p>
          <a:p>
            <a:r>
              <a:rPr lang="en-GB" sz="1200" dirty="0" smtClean="0">
                <a:solidFill>
                  <a:schemeClr val="bg1"/>
                </a:solidFill>
                <a:latin typeface="Arial" pitchFamily="34" charset="0"/>
                <a:cs typeface="Arial" pitchFamily="34" charset="0"/>
              </a:rPr>
              <a:t>Annual output: </a:t>
            </a:r>
          </a:p>
          <a:p>
            <a:r>
              <a:rPr lang="en-GB" sz="1200" b="1" dirty="0" smtClean="0">
                <a:solidFill>
                  <a:schemeClr val="bg1"/>
                </a:solidFill>
                <a:latin typeface="Arial" pitchFamily="34" charset="0"/>
                <a:cs typeface="Arial" pitchFamily="34" charset="0"/>
              </a:rPr>
              <a:t>400GWh </a:t>
            </a:r>
            <a:r>
              <a:rPr lang="en-GB" sz="1200" dirty="0" smtClean="0">
                <a:solidFill>
                  <a:schemeClr val="bg1"/>
                </a:solidFill>
                <a:latin typeface="Arial" pitchFamily="34" charset="0"/>
                <a:cs typeface="Arial" pitchFamily="34" charset="0"/>
              </a:rPr>
              <a:t>(</a:t>
            </a:r>
            <a:r>
              <a:rPr lang="en-GB" sz="1100" dirty="0" smtClean="0">
                <a:solidFill>
                  <a:schemeClr val="bg1"/>
                </a:solidFill>
                <a:latin typeface="Arial" pitchFamily="34" charset="0"/>
                <a:cs typeface="Arial" pitchFamily="34" charset="0"/>
              </a:rPr>
              <a:t>equivalent to Swansea’s annual dom. electricity use</a:t>
            </a:r>
            <a:r>
              <a:rPr lang="en-GB" sz="1200" dirty="0" smtClean="0">
                <a:solidFill>
                  <a:schemeClr val="bg1"/>
                </a:solidFill>
                <a:latin typeface="Arial" pitchFamily="34" charset="0"/>
                <a:cs typeface="Arial" pitchFamily="34" charset="0"/>
              </a:rPr>
              <a:t>)</a:t>
            </a:r>
            <a:endParaRPr lang="en-GB" sz="1200" dirty="0">
              <a:solidFill>
                <a:schemeClr val="bg1"/>
              </a:solidFill>
              <a:latin typeface="Arial" pitchFamily="34" charset="0"/>
              <a:cs typeface="Arial" pitchFamily="34" charset="0"/>
            </a:endParaRPr>
          </a:p>
        </p:txBody>
      </p:sp>
      <p:pic>
        <p:nvPicPr>
          <p:cNvPr id="16" name="Picture 15"/>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1485024"/>
            <a:ext cx="2643900" cy="2160000"/>
          </a:xfrm>
          <a:prstGeom prst="rect">
            <a:avLst/>
          </a:prstGeom>
          <a:noFill/>
          <a:ln>
            <a:noFill/>
          </a:ln>
        </p:spPr>
      </p:pic>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29560" y="1485024"/>
            <a:ext cx="2648460" cy="2160000"/>
          </a:xfrm>
          <a:prstGeom prst="rect">
            <a:avLst/>
          </a:prstGeom>
          <a:noFill/>
          <a:ln>
            <a:noFill/>
          </a:ln>
        </p:spPr>
      </p:pic>
      <p:pic>
        <p:nvPicPr>
          <p:cNvPr id="18" name="Picture 17"/>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12160" y="1485024"/>
            <a:ext cx="2646060" cy="2160000"/>
          </a:xfrm>
          <a:prstGeom prst="rect">
            <a:avLst/>
          </a:prstGeom>
          <a:noFill/>
          <a:ln>
            <a:noFill/>
          </a:ln>
        </p:spPr>
      </p:pic>
      <p:pic>
        <p:nvPicPr>
          <p:cNvPr id="19" name="Picture 18"/>
          <p:cNvPicPr>
            <a:picLocks noChangeAspect="1"/>
          </p:cNvPicPr>
          <p:nvPr/>
        </p:nvPicPr>
        <p:blipFill rotWithShape="1">
          <a:blip r:embed="rId6" cstate="print">
            <a:extLst>
              <a:ext uri="{28A0092B-C50C-407E-A947-70E740481C1C}">
                <a14:useLocalDpi xmlns:a14="http://schemas.microsoft.com/office/drawing/2010/main" val="0"/>
              </a:ext>
            </a:extLst>
          </a:blip>
          <a:srcRect l="5494"/>
          <a:stretch/>
        </p:blipFill>
        <p:spPr bwMode="auto">
          <a:xfrm>
            <a:off x="278516" y="4005064"/>
            <a:ext cx="2500520" cy="2160000"/>
          </a:xfrm>
          <a:prstGeom prst="rect">
            <a:avLst/>
          </a:prstGeom>
          <a:noFill/>
          <a:ln>
            <a:noFill/>
          </a:ln>
        </p:spPr>
      </p:pic>
      <p:pic>
        <p:nvPicPr>
          <p:cNvPr id="20" name="Picture 19"/>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111164" y="4005064"/>
            <a:ext cx="2637300" cy="2160000"/>
          </a:xfrm>
          <a:prstGeom prst="rect">
            <a:avLst/>
          </a:prstGeom>
          <a:noFill/>
          <a:ln>
            <a:noFill/>
          </a:ln>
        </p:spPr>
      </p:pic>
      <p:pic>
        <p:nvPicPr>
          <p:cNvPr id="21" name="Picture 20"/>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119130" y="4005064"/>
            <a:ext cx="2651940" cy="2160000"/>
          </a:xfrm>
          <a:prstGeom prst="rect">
            <a:avLst/>
          </a:prstGeom>
          <a:noFill/>
          <a:ln>
            <a:noFill/>
          </a:ln>
        </p:spPr>
      </p:pic>
    </p:spTree>
    <p:extLst>
      <p:ext uri="{BB962C8B-B14F-4D97-AF65-F5344CB8AC3E}">
        <p14:creationId xmlns:p14="http://schemas.microsoft.com/office/powerpoint/2010/main" val="140359775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13792"/>
            <a:ext cx="8229600" cy="1143000"/>
          </a:xfrm>
        </p:spPr>
        <p:txBody>
          <a:bodyPr/>
          <a:lstStyle/>
          <a:p>
            <a:r>
              <a:rPr lang="en-GB" dirty="0" smtClean="0"/>
              <a:t>Swansea Bay Tidal Lagoon</a:t>
            </a:r>
            <a:endParaRPr lang="en-GB" dirty="0"/>
          </a:p>
        </p:txBody>
      </p:sp>
      <p:sp>
        <p:nvSpPr>
          <p:cNvPr id="5" name="Slide Number Placeholder 4"/>
          <p:cNvSpPr>
            <a:spLocks noGrp="1"/>
          </p:cNvSpPr>
          <p:nvPr>
            <p:ph type="sldNum" sz="quarter" idx="11"/>
          </p:nvPr>
        </p:nvSpPr>
        <p:spPr/>
        <p:txBody>
          <a:bodyPr/>
          <a:lstStyle/>
          <a:p>
            <a:fld id="{D5067028-BD0C-4739-AA2C-C15F8E11A80C}" type="slidenum">
              <a:rPr lang="en-GB" smtClean="0"/>
              <a:pPr/>
              <a:t>12</a:t>
            </a:fld>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1622668"/>
            <a:ext cx="5040560" cy="47032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11"/>
          <p:cNvSpPr txBox="1">
            <a:spLocks/>
          </p:cNvSpPr>
          <p:nvPr/>
        </p:nvSpPr>
        <p:spPr>
          <a:xfrm>
            <a:off x="251520" y="1556792"/>
            <a:ext cx="3456384" cy="3888432"/>
          </a:xfrm>
          <a:prstGeom prst="rect">
            <a:avLst/>
          </a:prstGeom>
          <a:solidFill>
            <a:schemeClr val="bg1">
              <a:alpha val="0"/>
            </a:schemeClr>
          </a:solidFill>
        </p:spPr>
        <p:txBody>
          <a:bodyPr vert="horz" lIns="91440" tIns="45720" rIns="91440" bIns="45720" rtlCol="0">
            <a:normAutofit fontScale="85000" lnSpcReduction="10000"/>
          </a:bodyPr>
          <a:lstStyle>
            <a:defPPr>
              <a:defRPr lang="en-US"/>
            </a:defPPr>
            <a:lvl1pPr indent="0">
              <a:lnSpc>
                <a:spcPts val="2400"/>
              </a:lnSpc>
              <a:spcBef>
                <a:spcPts val="0"/>
              </a:spcBef>
              <a:buClr>
                <a:srgbClr val="60B0A7"/>
              </a:buClr>
              <a:buFont typeface="Arial" pitchFamily="34" charset="0"/>
              <a:buNone/>
              <a:defRPr sz="1600">
                <a:solidFill>
                  <a:schemeClr val="tx2"/>
                </a:solidFill>
                <a:latin typeface="Arial" pitchFamily="34" charset="0"/>
                <a:cs typeface="Arial" pitchFamily="34" charset="0"/>
              </a:defRPr>
            </a:lvl1pPr>
            <a:lvl2pPr marL="360000" indent="-180000">
              <a:lnSpc>
                <a:spcPts val="2400"/>
              </a:lnSpc>
              <a:spcBef>
                <a:spcPts val="0"/>
              </a:spcBef>
              <a:buClr>
                <a:srgbClr val="60B0A7"/>
              </a:buClr>
              <a:buFont typeface="Arial" pitchFamily="34" charset="0"/>
              <a:buChar char="–"/>
              <a:defRPr sz="1600">
                <a:solidFill>
                  <a:schemeClr val="tx2"/>
                </a:solidFill>
                <a:latin typeface="Arial"/>
                <a:cs typeface="Arial"/>
              </a:defRPr>
            </a:lvl2pPr>
            <a:lvl3pPr marL="540000" indent="-180000">
              <a:lnSpc>
                <a:spcPts val="2400"/>
              </a:lnSpc>
              <a:spcBef>
                <a:spcPts val="0"/>
              </a:spcBef>
              <a:buClr>
                <a:srgbClr val="60B0A7"/>
              </a:buClr>
              <a:buFont typeface="Arial" pitchFamily="34" charset="0"/>
              <a:buChar char="•"/>
              <a:defRPr sz="1600">
                <a:solidFill>
                  <a:schemeClr val="tx2"/>
                </a:solidFill>
                <a:latin typeface="Arial"/>
                <a:cs typeface="Arial"/>
              </a:defRPr>
            </a:lvl3pPr>
            <a:lvl4pPr marL="720000" indent="-180000">
              <a:lnSpc>
                <a:spcPts val="2400"/>
              </a:lnSpc>
              <a:spcBef>
                <a:spcPts val="0"/>
              </a:spcBef>
              <a:buClr>
                <a:srgbClr val="60B0A7"/>
              </a:buClr>
              <a:buFont typeface="Arial" pitchFamily="34" charset="0"/>
              <a:buChar char="–"/>
              <a:defRPr sz="1600">
                <a:solidFill>
                  <a:schemeClr val="tx2"/>
                </a:solidFill>
                <a:latin typeface="Arial"/>
                <a:cs typeface="Arial"/>
              </a:defRPr>
            </a:lvl4pPr>
            <a:lvl5pPr marL="900000" indent="-180000">
              <a:lnSpc>
                <a:spcPts val="2400"/>
              </a:lnSpc>
              <a:spcBef>
                <a:spcPts val="0"/>
              </a:spcBef>
              <a:buClr>
                <a:srgbClr val="60B0A7"/>
              </a:buClr>
              <a:buFont typeface="Arial" pitchFamily="34" charset="0"/>
              <a:buChar char="»"/>
              <a:defRPr sz="1600">
                <a:solidFill>
                  <a:schemeClr val="tx2"/>
                </a:solidFill>
                <a:latin typeface="Arial"/>
                <a:cs typeface="Arial"/>
              </a:defRPr>
            </a:lvl5pPr>
            <a:lvl6pPr marL="2514600" indent="-228600">
              <a:spcBef>
                <a:spcPct val="20000"/>
              </a:spcBef>
              <a:buFont typeface="Arial" pitchFamily="34" charset="0"/>
              <a:buChar char="•"/>
              <a:defRPr sz="2000"/>
            </a:lvl6pPr>
            <a:lvl7pPr marL="2971800" indent="-228600">
              <a:spcBef>
                <a:spcPct val="20000"/>
              </a:spcBef>
              <a:buFont typeface="Arial" pitchFamily="34" charset="0"/>
              <a:buChar char="•"/>
              <a:defRPr sz="2000"/>
            </a:lvl7pPr>
            <a:lvl8pPr marL="3429000" indent="-228600">
              <a:spcBef>
                <a:spcPct val="20000"/>
              </a:spcBef>
              <a:buFont typeface="Arial" pitchFamily="34" charset="0"/>
              <a:buChar char="•"/>
              <a:defRPr sz="2000"/>
            </a:lvl8pPr>
            <a:lvl9pPr marL="3886200" indent="-228600">
              <a:spcBef>
                <a:spcPct val="20000"/>
              </a:spcBef>
              <a:buFont typeface="Arial" pitchFamily="34" charset="0"/>
              <a:buChar char="•"/>
              <a:defRPr sz="2000"/>
            </a:lvl9pPr>
          </a:lstStyle>
          <a:p>
            <a:r>
              <a:rPr lang="en-GB" dirty="0"/>
              <a:t>Wall </a:t>
            </a:r>
            <a:r>
              <a:rPr lang="en-GB" dirty="0" smtClean="0"/>
              <a:t>length 	9.5km </a:t>
            </a:r>
            <a:endParaRPr lang="en-GB" dirty="0"/>
          </a:p>
          <a:p>
            <a:r>
              <a:rPr lang="en-GB" dirty="0" smtClean="0"/>
              <a:t>Area 		11.5km</a:t>
            </a:r>
            <a:r>
              <a:rPr lang="en-GB" baseline="30000" dirty="0" smtClean="0"/>
              <a:t>2</a:t>
            </a:r>
            <a:r>
              <a:rPr lang="en-GB" dirty="0" smtClean="0"/>
              <a:t> </a:t>
            </a:r>
            <a:endParaRPr lang="en-GB" dirty="0"/>
          </a:p>
          <a:p>
            <a:r>
              <a:rPr lang="en-GB" dirty="0"/>
              <a:t>Rated capacity 	240MW</a:t>
            </a:r>
          </a:p>
          <a:p>
            <a:r>
              <a:rPr lang="en-GB" dirty="0"/>
              <a:t>(@4.5m head)</a:t>
            </a:r>
          </a:p>
          <a:p>
            <a:r>
              <a:rPr lang="en-GB" dirty="0"/>
              <a:t>Annual output (net) 	</a:t>
            </a:r>
            <a:r>
              <a:rPr lang="en-GB" dirty="0" smtClean="0"/>
              <a:t>420GWh</a:t>
            </a:r>
            <a:endParaRPr lang="en-GB" dirty="0"/>
          </a:p>
          <a:p>
            <a:r>
              <a:rPr lang="en-GB" dirty="0"/>
              <a:t>Design life 	</a:t>
            </a:r>
            <a:r>
              <a:rPr lang="en-GB" dirty="0" smtClean="0"/>
              <a:t>  	120yrs </a:t>
            </a:r>
            <a:endParaRPr lang="en-GB" dirty="0"/>
          </a:p>
          <a:p>
            <a:r>
              <a:rPr lang="en-GB" dirty="0"/>
              <a:t>Height of wall 	 </a:t>
            </a:r>
            <a:r>
              <a:rPr lang="en-GB" dirty="0" smtClean="0"/>
              <a:t>5-20m</a:t>
            </a:r>
            <a:endParaRPr lang="en-GB" dirty="0"/>
          </a:p>
          <a:p>
            <a:r>
              <a:rPr lang="en-GB" dirty="0"/>
              <a:t>Wall above low water   12m</a:t>
            </a:r>
          </a:p>
          <a:p>
            <a:r>
              <a:rPr lang="en-GB" dirty="0"/>
              <a:t>Wall above high water  3.5m</a:t>
            </a:r>
          </a:p>
          <a:p>
            <a:endParaRPr lang="en-GB" dirty="0"/>
          </a:p>
          <a:p>
            <a:r>
              <a:rPr lang="en-GB" dirty="0"/>
              <a:t>Tidal range Neaps 	     4.1m</a:t>
            </a:r>
          </a:p>
          <a:p>
            <a:r>
              <a:rPr lang="en-GB" dirty="0"/>
              <a:t>Tidal range Springs 	     </a:t>
            </a:r>
            <a:r>
              <a:rPr lang="en-GB" dirty="0" smtClean="0"/>
              <a:t>8.5m</a:t>
            </a:r>
            <a:endParaRPr lang="en-GB" dirty="0">
              <a:solidFill>
                <a:srgbClr val="FF0000"/>
              </a:solidFill>
            </a:endParaRPr>
          </a:p>
          <a:p>
            <a:endParaRPr lang="en-GB" sz="1400" dirty="0"/>
          </a:p>
        </p:txBody>
      </p:sp>
      <p:sp>
        <p:nvSpPr>
          <p:cNvPr id="6" name="TextBox 5"/>
          <p:cNvSpPr txBox="1"/>
          <p:nvPr/>
        </p:nvSpPr>
        <p:spPr>
          <a:xfrm>
            <a:off x="323528" y="5445224"/>
            <a:ext cx="7632848" cy="1061829"/>
          </a:xfrm>
          <a:prstGeom prst="rect">
            <a:avLst/>
          </a:prstGeom>
          <a:noFill/>
        </p:spPr>
        <p:txBody>
          <a:bodyPr wrap="square" rtlCol="0">
            <a:spAutoFit/>
          </a:bodyPr>
          <a:lstStyle/>
          <a:p>
            <a:pPr>
              <a:lnSpc>
                <a:spcPct val="150000"/>
              </a:lnSpc>
              <a:buClr>
                <a:srgbClr val="60B0A7"/>
              </a:buClr>
            </a:pPr>
            <a:r>
              <a:rPr lang="en-GB" sz="1400" b="1" dirty="0" smtClean="0">
                <a:solidFill>
                  <a:schemeClr val="accent6">
                    <a:lumMod val="75000"/>
                  </a:schemeClr>
                </a:solidFill>
                <a:latin typeface="Arial"/>
                <a:cs typeface="Arial"/>
              </a:rPr>
              <a:t>121,000 homes powered</a:t>
            </a:r>
          </a:p>
          <a:p>
            <a:pPr marL="285750" indent="-285750">
              <a:lnSpc>
                <a:spcPct val="150000"/>
              </a:lnSpc>
              <a:buClr>
                <a:srgbClr val="60B0A7"/>
              </a:buClr>
              <a:buFont typeface="Arial" panose="020B0604020202020204" pitchFamily="34" charset="0"/>
              <a:buChar char="•"/>
            </a:pPr>
            <a:r>
              <a:rPr lang="en-GB" sz="1400" b="1" dirty="0">
                <a:solidFill>
                  <a:schemeClr val="accent6">
                    <a:lumMod val="75000"/>
                  </a:schemeClr>
                </a:solidFill>
                <a:latin typeface="Arial"/>
                <a:cs typeface="Arial"/>
              </a:rPr>
              <a:t>c</a:t>
            </a:r>
            <a:r>
              <a:rPr lang="en-GB" sz="1400" b="1" dirty="0" smtClean="0">
                <a:solidFill>
                  <a:schemeClr val="accent6">
                    <a:lumMod val="75000"/>
                  </a:schemeClr>
                </a:solidFill>
                <a:latin typeface="Arial"/>
                <a:cs typeface="Arial"/>
              </a:rPr>
              <a:t>.70% of Swansea Bay’s domestic use</a:t>
            </a:r>
          </a:p>
          <a:p>
            <a:pPr marL="285750" indent="-285750">
              <a:lnSpc>
                <a:spcPct val="150000"/>
              </a:lnSpc>
              <a:buClr>
                <a:srgbClr val="60B0A7"/>
              </a:buClr>
              <a:buFont typeface="Arial" panose="020B0604020202020204" pitchFamily="34" charset="0"/>
              <a:buChar char="•"/>
            </a:pPr>
            <a:r>
              <a:rPr lang="en-GB" sz="1400" b="1" dirty="0">
                <a:solidFill>
                  <a:schemeClr val="accent6">
                    <a:lumMod val="75000"/>
                  </a:schemeClr>
                </a:solidFill>
                <a:latin typeface="Arial"/>
                <a:cs typeface="Arial"/>
              </a:rPr>
              <a:t>c</a:t>
            </a:r>
            <a:r>
              <a:rPr lang="en-GB" sz="1400" b="1" dirty="0" smtClean="0">
                <a:solidFill>
                  <a:schemeClr val="accent6">
                    <a:lumMod val="75000"/>
                  </a:schemeClr>
                </a:solidFill>
                <a:latin typeface="Arial"/>
                <a:cs typeface="Arial"/>
              </a:rPr>
              <a:t>.9% of Wales’ domestic use</a:t>
            </a:r>
          </a:p>
        </p:txBody>
      </p:sp>
    </p:spTree>
    <p:extLst>
      <p:ext uri="{BB962C8B-B14F-4D97-AF65-F5344CB8AC3E}">
        <p14:creationId xmlns:p14="http://schemas.microsoft.com/office/powerpoint/2010/main" val="227806585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23528" y="404664"/>
            <a:ext cx="8229600" cy="1143000"/>
          </a:xfrm>
        </p:spPr>
        <p:txBody>
          <a:bodyPr>
            <a:noAutofit/>
          </a:bodyPr>
          <a:lstStyle/>
          <a:p>
            <a:r>
              <a:rPr lang="en-GB" sz="3600" dirty="0" smtClean="0"/>
              <a:t>Ongoing EIA, viability &amp; design refinement</a:t>
            </a:r>
            <a:endParaRPr lang="en-GB" sz="3600"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13</a:t>
            </a:fld>
            <a:endParaRPr lang="en-GB" dirty="0"/>
          </a:p>
        </p:txBody>
      </p:sp>
      <p:sp>
        <p:nvSpPr>
          <p:cNvPr id="7" name="Content Placeholder 6"/>
          <p:cNvSpPr>
            <a:spLocks noGrp="1"/>
          </p:cNvSpPr>
          <p:nvPr>
            <p:ph idx="1"/>
          </p:nvPr>
        </p:nvSpPr>
        <p:spPr>
          <a:xfrm>
            <a:off x="251520" y="2132856"/>
            <a:ext cx="8534400" cy="4078039"/>
          </a:xfrm>
          <a:prstGeom prst="rect">
            <a:avLst/>
          </a:prstGeom>
        </p:spPr>
        <p:txBody>
          <a:bodyPr wrap="square">
            <a:spAutoFit/>
          </a:bodyPr>
          <a:lstStyle/>
          <a:p>
            <a:pPr marL="0" indent="0" eaLnBrk="0" fontAlgn="base" hangingPunct="0">
              <a:spcBef>
                <a:spcPct val="0"/>
              </a:spcBef>
              <a:spcAft>
                <a:spcPts val="600"/>
              </a:spcAft>
              <a:buSzPct val="120000"/>
              <a:buNone/>
              <a:defRPr/>
            </a:pPr>
            <a:r>
              <a:rPr lang="en-GB" sz="1600" dirty="0">
                <a:latin typeface="Arial" pitchFamily="34" charset="0"/>
                <a:cs typeface="Arial" pitchFamily="34" charset="0"/>
              </a:rPr>
              <a:t>18 months of development work </a:t>
            </a:r>
            <a:r>
              <a:rPr lang="en-GB" sz="1600" dirty="0" smtClean="0">
                <a:latin typeface="Arial" pitchFamily="34" charset="0"/>
                <a:cs typeface="Arial" pitchFamily="34" charset="0"/>
              </a:rPr>
              <a:t>suggests </a:t>
            </a:r>
            <a:r>
              <a:rPr lang="en-GB" sz="1600" dirty="0">
                <a:latin typeface="Arial" pitchFamily="34" charset="0"/>
                <a:cs typeface="Arial" pitchFamily="34" charset="0"/>
              </a:rPr>
              <a:t>Swansea Bay offers </a:t>
            </a:r>
            <a:r>
              <a:rPr lang="en-GB" sz="1600" dirty="0" smtClean="0">
                <a:latin typeface="Arial" pitchFamily="34" charset="0"/>
                <a:cs typeface="Arial" pitchFamily="34" charset="0"/>
              </a:rPr>
              <a:t>great potential </a:t>
            </a:r>
            <a:r>
              <a:rPr lang="en-GB" sz="1600" dirty="0">
                <a:latin typeface="Arial" pitchFamily="34" charset="0"/>
                <a:cs typeface="Arial" pitchFamily="34" charset="0"/>
              </a:rPr>
              <a:t>for lagoon </a:t>
            </a:r>
            <a:r>
              <a:rPr lang="en-GB" sz="1600" dirty="0" smtClean="0">
                <a:latin typeface="Arial" pitchFamily="34" charset="0"/>
                <a:cs typeface="Arial" pitchFamily="34" charset="0"/>
              </a:rPr>
              <a:t>construction. Key ongoing work streams:</a:t>
            </a:r>
          </a:p>
          <a:p>
            <a:pPr marL="285576" indent="-285576" eaLnBrk="0" fontAlgn="base" hangingPunct="0">
              <a:spcBef>
                <a:spcPct val="0"/>
              </a:spcBef>
              <a:spcAft>
                <a:spcPts val="600"/>
              </a:spcAft>
              <a:buSzPct val="120000"/>
              <a:defRPr/>
            </a:pPr>
            <a:r>
              <a:rPr lang="en-GB" sz="1600" b="1" dirty="0" smtClean="0">
                <a:solidFill>
                  <a:schemeClr val="accent5">
                    <a:lumMod val="75000"/>
                  </a:schemeClr>
                </a:solidFill>
                <a:latin typeface="Arial" pitchFamily="34" charset="0"/>
                <a:cs typeface="Arial" pitchFamily="34" charset="0"/>
              </a:rPr>
              <a:t>EIA</a:t>
            </a:r>
            <a:r>
              <a:rPr lang="en-GB" sz="1600" dirty="0" smtClean="0">
                <a:solidFill>
                  <a:schemeClr val="accent5">
                    <a:lumMod val="75000"/>
                  </a:schemeClr>
                </a:solidFill>
                <a:latin typeface="Arial" pitchFamily="34" charset="0"/>
                <a:cs typeface="Arial" pitchFamily="34" charset="0"/>
              </a:rPr>
              <a:t> </a:t>
            </a:r>
            <a:r>
              <a:rPr lang="en-GB" sz="1600" dirty="0">
                <a:solidFill>
                  <a:schemeClr val="accent5">
                    <a:lumMod val="75000"/>
                  </a:schemeClr>
                </a:solidFill>
                <a:latin typeface="Arial" pitchFamily="34" charset="0"/>
                <a:cs typeface="Arial" pitchFamily="34" charset="0"/>
              </a:rPr>
              <a:t>– scope </a:t>
            </a:r>
            <a:r>
              <a:rPr lang="en-GB" sz="1600" dirty="0" smtClean="0">
                <a:solidFill>
                  <a:schemeClr val="accent5">
                    <a:lumMod val="75000"/>
                  </a:schemeClr>
                </a:solidFill>
                <a:latin typeface="Arial" pitchFamily="34" charset="0"/>
                <a:cs typeface="Arial" pitchFamily="34" charset="0"/>
              </a:rPr>
              <a:t>agreed </a:t>
            </a:r>
            <a:r>
              <a:rPr lang="en-GB" sz="1600" dirty="0">
                <a:solidFill>
                  <a:schemeClr val="accent5">
                    <a:lumMod val="75000"/>
                  </a:schemeClr>
                </a:solidFill>
                <a:latin typeface="Arial" pitchFamily="34" charset="0"/>
                <a:cs typeface="Arial" pitchFamily="34" charset="0"/>
              </a:rPr>
              <a:t>with regulators, </a:t>
            </a:r>
            <a:r>
              <a:rPr lang="en-GB" sz="1600" dirty="0" smtClean="0">
                <a:solidFill>
                  <a:schemeClr val="accent5">
                    <a:lumMod val="75000"/>
                  </a:schemeClr>
                </a:solidFill>
                <a:latin typeface="Arial" pitchFamily="34" charset="0"/>
                <a:cs typeface="Arial" pitchFamily="34" charset="0"/>
              </a:rPr>
              <a:t>EIA now </a:t>
            </a:r>
            <a:r>
              <a:rPr lang="en-GB" sz="1600" dirty="0">
                <a:solidFill>
                  <a:schemeClr val="accent5">
                    <a:lumMod val="75000"/>
                  </a:schemeClr>
                </a:solidFill>
                <a:latin typeface="Arial" pitchFamily="34" charset="0"/>
                <a:cs typeface="Arial" pitchFamily="34" charset="0"/>
              </a:rPr>
              <a:t>underway, with collaborative input from statutory consultees (including NRW and LPAs</a:t>
            </a:r>
            <a:r>
              <a:rPr lang="en-GB" sz="1600" dirty="0" smtClean="0">
                <a:solidFill>
                  <a:schemeClr val="accent5">
                    <a:lumMod val="75000"/>
                  </a:schemeClr>
                </a:solidFill>
                <a:latin typeface="Arial" pitchFamily="34" charset="0"/>
                <a:cs typeface="Arial" pitchFamily="34" charset="0"/>
              </a:rPr>
              <a:t>). </a:t>
            </a:r>
            <a:r>
              <a:rPr lang="en-GB" sz="1600" u="sng" dirty="0" smtClean="0">
                <a:solidFill>
                  <a:schemeClr val="accent5">
                    <a:lumMod val="75000"/>
                  </a:schemeClr>
                </a:solidFill>
                <a:latin typeface="Arial" pitchFamily="34" charset="0"/>
                <a:cs typeface="Arial" pitchFamily="34" charset="0"/>
              </a:rPr>
              <a:t>PEIR published 4 July</a:t>
            </a:r>
            <a:r>
              <a:rPr lang="en-GB" sz="1600" dirty="0" smtClean="0">
                <a:solidFill>
                  <a:schemeClr val="accent5">
                    <a:lumMod val="75000"/>
                  </a:schemeClr>
                </a:solidFill>
                <a:latin typeface="Arial" pitchFamily="34" charset="0"/>
                <a:cs typeface="Arial" pitchFamily="34" charset="0"/>
              </a:rPr>
              <a:t>.</a:t>
            </a:r>
            <a:endParaRPr lang="en-GB" sz="1600" dirty="0">
              <a:solidFill>
                <a:schemeClr val="accent5">
                  <a:lumMod val="75000"/>
                </a:schemeClr>
              </a:solidFill>
              <a:latin typeface="Arial" pitchFamily="34" charset="0"/>
              <a:cs typeface="Arial" pitchFamily="34" charset="0"/>
            </a:endParaRPr>
          </a:p>
          <a:p>
            <a:pPr marL="285576" indent="-285576" eaLnBrk="0" fontAlgn="base" hangingPunct="0">
              <a:spcBef>
                <a:spcPct val="0"/>
              </a:spcBef>
              <a:spcAft>
                <a:spcPts val="600"/>
              </a:spcAft>
              <a:buSzPct val="120000"/>
              <a:defRPr/>
            </a:pPr>
            <a:r>
              <a:rPr lang="en-GB" sz="1600" b="1" dirty="0">
                <a:solidFill>
                  <a:schemeClr val="accent5">
                    <a:lumMod val="75000"/>
                  </a:schemeClr>
                </a:solidFill>
                <a:latin typeface="Arial" pitchFamily="34" charset="0"/>
                <a:cs typeface="Arial" pitchFamily="34" charset="0"/>
              </a:rPr>
              <a:t>Hydrodynamic modelling </a:t>
            </a:r>
            <a:r>
              <a:rPr lang="en-GB" sz="1600" dirty="0">
                <a:solidFill>
                  <a:schemeClr val="accent5">
                    <a:lumMod val="75000"/>
                  </a:schemeClr>
                </a:solidFill>
                <a:latin typeface="Arial" pitchFamily="34" charset="0"/>
                <a:cs typeface="Arial" pitchFamily="34" charset="0"/>
              </a:rPr>
              <a:t>– </a:t>
            </a:r>
            <a:r>
              <a:rPr lang="en-GB" sz="1600" dirty="0" smtClean="0">
                <a:solidFill>
                  <a:schemeClr val="accent5">
                    <a:lumMod val="75000"/>
                  </a:schemeClr>
                </a:solidFill>
                <a:latin typeface="Arial" pitchFamily="34" charset="0"/>
                <a:cs typeface="Arial" pitchFamily="34" charset="0"/>
              </a:rPr>
              <a:t>multiple lagoon shapes/sizes </a:t>
            </a:r>
            <a:r>
              <a:rPr lang="en-GB" sz="1600" dirty="0">
                <a:solidFill>
                  <a:schemeClr val="accent5">
                    <a:lumMod val="75000"/>
                  </a:schemeClr>
                </a:solidFill>
                <a:latin typeface="Arial" pitchFamily="34" charset="0"/>
                <a:cs typeface="Arial" pitchFamily="34" charset="0"/>
              </a:rPr>
              <a:t>tested for water quality, sediment transport and sand erosion/deposition impacts</a:t>
            </a:r>
          </a:p>
          <a:p>
            <a:pPr marL="285576" indent="-285576" eaLnBrk="0" fontAlgn="base" hangingPunct="0">
              <a:spcBef>
                <a:spcPct val="0"/>
              </a:spcBef>
              <a:spcAft>
                <a:spcPts val="600"/>
              </a:spcAft>
              <a:buSzPct val="120000"/>
              <a:defRPr/>
            </a:pPr>
            <a:r>
              <a:rPr lang="en-GB" sz="1600" b="1" dirty="0" smtClean="0">
                <a:solidFill>
                  <a:schemeClr val="accent5">
                    <a:lumMod val="75000"/>
                  </a:schemeClr>
                </a:solidFill>
                <a:latin typeface="Arial" pitchFamily="34" charset="0"/>
                <a:cs typeface="Arial" pitchFamily="34" charset="0"/>
              </a:rPr>
              <a:t>Value </a:t>
            </a:r>
            <a:r>
              <a:rPr lang="en-GB" sz="1600" b="1" dirty="0">
                <a:solidFill>
                  <a:schemeClr val="accent5">
                    <a:lumMod val="75000"/>
                  </a:schemeClr>
                </a:solidFill>
                <a:latin typeface="Arial" pitchFamily="34" charset="0"/>
                <a:cs typeface="Arial" pitchFamily="34" charset="0"/>
              </a:rPr>
              <a:t>engineering </a:t>
            </a:r>
            <a:r>
              <a:rPr lang="en-GB" sz="1600" dirty="0" smtClean="0">
                <a:solidFill>
                  <a:schemeClr val="accent5">
                    <a:lumMod val="75000"/>
                  </a:schemeClr>
                </a:solidFill>
                <a:latin typeface="Arial" pitchFamily="34" charset="0"/>
                <a:cs typeface="Arial" pitchFamily="34" charset="0"/>
              </a:rPr>
              <a:t>– reduce </a:t>
            </a:r>
            <a:r>
              <a:rPr lang="en-GB" sz="1600" dirty="0">
                <a:solidFill>
                  <a:schemeClr val="accent5">
                    <a:lumMod val="75000"/>
                  </a:schemeClr>
                </a:solidFill>
                <a:latin typeface="Arial" pitchFamily="34" charset="0"/>
                <a:cs typeface="Arial" pitchFamily="34" charset="0"/>
              </a:rPr>
              <a:t>cost of sea wall, turbine </a:t>
            </a:r>
            <a:r>
              <a:rPr lang="en-GB" sz="1600" dirty="0" smtClean="0">
                <a:solidFill>
                  <a:schemeClr val="accent5">
                    <a:lumMod val="75000"/>
                  </a:schemeClr>
                </a:solidFill>
                <a:latin typeface="Arial" pitchFamily="34" charset="0"/>
                <a:cs typeface="Arial" pitchFamily="34" charset="0"/>
              </a:rPr>
              <a:t>housing, construction methods</a:t>
            </a:r>
            <a:endParaRPr lang="en-GB" sz="1600" dirty="0">
              <a:solidFill>
                <a:schemeClr val="accent5">
                  <a:lumMod val="75000"/>
                </a:schemeClr>
              </a:solidFill>
              <a:latin typeface="Arial" pitchFamily="34" charset="0"/>
              <a:cs typeface="Arial" pitchFamily="34" charset="0"/>
            </a:endParaRPr>
          </a:p>
          <a:p>
            <a:pPr marL="285576" indent="-285576" eaLnBrk="0" fontAlgn="base" hangingPunct="0">
              <a:spcBef>
                <a:spcPct val="0"/>
              </a:spcBef>
              <a:spcAft>
                <a:spcPts val="600"/>
              </a:spcAft>
              <a:buSzPct val="120000"/>
              <a:defRPr/>
            </a:pPr>
            <a:r>
              <a:rPr lang="en-GB" sz="1600" b="1" dirty="0" smtClean="0">
                <a:solidFill>
                  <a:schemeClr val="accent5">
                    <a:lumMod val="75000"/>
                  </a:schemeClr>
                </a:solidFill>
                <a:latin typeface="Arial" pitchFamily="34" charset="0"/>
                <a:cs typeface="Arial" pitchFamily="34" charset="0"/>
              </a:rPr>
              <a:t>Turbine design </a:t>
            </a:r>
            <a:r>
              <a:rPr lang="en-GB" sz="1600" dirty="0" smtClean="0">
                <a:solidFill>
                  <a:schemeClr val="accent5">
                    <a:lumMod val="75000"/>
                  </a:schemeClr>
                </a:solidFill>
                <a:latin typeface="Arial" pitchFamily="34" charset="0"/>
                <a:cs typeface="Arial" pitchFamily="34" charset="0"/>
              </a:rPr>
              <a:t>– leading </a:t>
            </a:r>
            <a:r>
              <a:rPr lang="en-GB" sz="1600" dirty="0">
                <a:solidFill>
                  <a:schemeClr val="accent5">
                    <a:lumMod val="75000"/>
                  </a:schemeClr>
                </a:solidFill>
                <a:latin typeface="Arial" pitchFamily="34" charset="0"/>
                <a:cs typeface="Arial" pitchFamily="34" charset="0"/>
              </a:rPr>
              <a:t>manufacturers </a:t>
            </a:r>
            <a:r>
              <a:rPr lang="en-GB" sz="1600" dirty="0" err="1" smtClean="0">
                <a:solidFill>
                  <a:schemeClr val="accent5">
                    <a:lumMod val="75000"/>
                  </a:schemeClr>
                </a:solidFill>
                <a:latin typeface="Arial" pitchFamily="34" charset="0"/>
                <a:cs typeface="Arial" pitchFamily="34" charset="0"/>
              </a:rPr>
              <a:t>Voith</a:t>
            </a:r>
            <a:r>
              <a:rPr lang="en-GB" sz="1600" dirty="0" smtClean="0">
                <a:solidFill>
                  <a:schemeClr val="accent5">
                    <a:lumMod val="75000"/>
                  </a:schemeClr>
                </a:solidFill>
                <a:latin typeface="Arial" pitchFamily="34" charset="0"/>
                <a:cs typeface="Arial" pitchFamily="34" charset="0"/>
              </a:rPr>
              <a:t>/Alstom/GE/</a:t>
            </a:r>
            <a:r>
              <a:rPr lang="en-GB" sz="1600" dirty="0" err="1" smtClean="0">
                <a:solidFill>
                  <a:schemeClr val="accent5">
                    <a:lumMod val="75000"/>
                  </a:schemeClr>
                </a:solidFill>
                <a:latin typeface="Arial" pitchFamily="34" charset="0"/>
                <a:cs typeface="Arial" pitchFamily="34" charset="0"/>
              </a:rPr>
              <a:t>Andritz</a:t>
            </a:r>
            <a:r>
              <a:rPr lang="en-GB" sz="1600" dirty="0" smtClean="0">
                <a:solidFill>
                  <a:schemeClr val="accent5">
                    <a:lumMod val="75000"/>
                  </a:schemeClr>
                </a:solidFill>
                <a:latin typeface="Arial" pitchFamily="34" charset="0"/>
                <a:cs typeface="Arial" pitchFamily="34" charset="0"/>
              </a:rPr>
              <a:t> Hydro refining specifications for low-head </a:t>
            </a:r>
            <a:r>
              <a:rPr lang="en-GB" sz="1600" dirty="0">
                <a:solidFill>
                  <a:schemeClr val="accent5">
                    <a:lumMod val="75000"/>
                  </a:schemeClr>
                </a:solidFill>
                <a:latin typeface="Arial" pitchFamily="34" charset="0"/>
                <a:cs typeface="Arial" pitchFamily="34" charset="0"/>
              </a:rPr>
              <a:t>bulb </a:t>
            </a:r>
            <a:r>
              <a:rPr lang="en-GB" sz="1600" dirty="0" smtClean="0">
                <a:solidFill>
                  <a:schemeClr val="accent5">
                    <a:lumMod val="75000"/>
                  </a:schemeClr>
                </a:solidFill>
                <a:latin typeface="Arial" pitchFamily="34" charset="0"/>
                <a:cs typeface="Arial" pitchFamily="34" charset="0"/>
              </a:rPr>
              <a:t>turbines</a:t>
            </a:r>
            <a:endParaRPr lang="en-GB" sz="1600" dirty="0">
              <a:solidFill>
                <a:schemeClr val="accent5">
                  <a:lumMod val="75000"/>
                </a:schemeClr>
              </a:solidFill>
              <a:latin typeface="Arial" pitchFamily="34" charset="0"/>
              <a:cs typeface="Arial" pitchFamily="34" charset="0"/>
            </a:endParaRPr>
          </a:p>
          <a:p>
            <a:pPr marL="285576" indent="-285576" eaLnBrk="0" fontAlgn="base" hangingPunct="0">
              <a:spcBef>
                <a:spcPct val="0"/>
              </a:spcBef>
              <a:spcAft>
                <a:spcPts val="600"/>
              </a:spcAft>
              <a:buSzPct val="120000"/>
              <a:defRPr/>
            </a:pPr>
            <a:r>
              <a:rPr lang="en-GB" sz="1600" b="1" dirty="0">
                <a:solidFill>
                  <a:schemeClr val="accent5">
                    <a:lumMod val="75000"/>
                  </a:schemeClr>
                </a:solidFill>
                <a:latin typeface="Arial" pitchFamily="34" charset="0"/>
                <a:cs typeface="Arial" pitchFamily="34" charset="0"/>
              </a:rPr>
              <a:t>Grid</a:t>
            </a:r>
            <a:r>
              <a:rPr lang="en-GB" sz="1600" dirty="0">
                <a:solidFill>
                  <a:schemeClr val="accent5">
                    <a:lumMod val="75000"/>
                  </a:schemeClr>
                </a:solidFill>
                <a:latin typeface="Arial" pitchFamily="34" charset="0"/>
                <a:cs typeface="Arial" pitchFamily="34" charset="0"/>
              </a:rPr>
              <a:t> – </a:t>
            </a:r>
            <a:r>
              <a:rPr lang="en-GB" sz="1600" dirty="0" smtClean="0">
                <a:solidFill>
                  <a:schemeClr val="accent5">
                    <a:lumMod val="75000"/>
                  </a:schemeClr>
                </a:solidFill>
                <a:latin typeface="Arial" pitchFamily="34" charset="0"/>
                <a:cs typeface="Arial" pitchFamily="34" charset="0"/>
              </a:rPr>
              <a:t>planning application has been sent to National </a:t>
            </a:r>
            <a:r>
              <a:rPr lang="en-GB" sz="1600" dirty="0">
                <a:solidFill>
                  <a:schemeClr val="accent5">
                    <a:lumMod val="75000"/>
                  </a:schemeClr>
                </a:solidFill>
                <a:latin typeface="Arial" pitchFamily="34" charset="0"/>
                <a:cs typeface="Arial" pitchFamily="34" charset="0"/>
              </a:rPr>
              <a:t>Grid </a:t>
            </a:r>
            <a:r>
              <a:rPr lang="en-GB" sz="1600" dirty="0" smtClean="0">
                <a:solidFill>
                  <a:schemeClr val="accent5">
                    <a:lumMod val="75000"/>
                  </a:schemeClr>
                </a:solidFill>
                <a:latin typeface="Arial" pitchFamily="34" charset="0"/>
                <a:cs typeface="Arial" pitchFamily="34" charset="0"/>
              </a:rPr>
              <a:t>&amp; Western </a:t>
            </a:r>
            <a:r>
              <a:rPr lang="en-GB" sz="1600" dirty="0">
                <a:solidFill>
                  <a:schemeClr val="accent5">
                    <a:lumMod val="75000"/>
                  </a:schemeClr>
                </a:solidFill>
                <a:latin typeface="Arial" pitchFamily="34" charset="0"/>
                <a:cs typeface="Arial" pitchFamily="34" charset="0"/>
              </a:rPr>
              <a:t>Power Distribution </a:t>
            </a:r>
            <a:r>
              <a:rPr lang="en-GB" sz="1600" dirty="0" smtClean="0">
                <a:solidFill>
                  <a:schemeClr val="accent5">
                    <a:lumMod val="75000"/>
                  </a:schemeClr>
                </a:solidFill>
                <a:latin typeface="Arial" pitchFamily="34" charset="0"/>
                <a:cs typeface="Arial" pitchFamily="34" charset="0"/>
              </a:rPr>
              <a:t>relating to the likely grid connection</a:t>
            </a:r>
            <a:r>
              <a:rPr lang="en-GB" sz="1600" dirty="0">
                <a:solidFill>
                  <a:schemeClr val="accent5">
                    <a:lumMod val="75000"/>
                  </a:schemeClr>
                </a:solidFill>
                <a:latin typeface="Arial" pitchFamily="34" charset="0"/>
                <a:cs typeface="Arial" pitchFamily="34" charset="0"/>
              </a:rPr>
              <a:t>, network capacity and </a:t>
            </a:r>
            <a:r>
              <a:rPr lang="en-GB" sz="1600" dirty="0" smtClean="0">
                <a:solidFill>
                  <a:schemeClr val="accent5">
                    <a:lumMod val="75000"/>
                  </a:schemeClr>
                </a:solidFill>
                <a:latin typeface="Arial" pitchFamily="34" charset="0"/>
                <a:cs typeface="Arial" pitchFamily="34" charset="0"/>
              </a:rPr>
              <a:t>timescales</a:t>
            </a:r>
            <a:endParaRPr lang="en-GB" sz="1600" dirty="0">
              <a:solidFill>
                <a:schemeClr val="accent5">
                  <a:lumMod val="75000"/>
                </a:schemeClr>
              </a:solidFill>
              <a:latin typeface="Arial" pitchFamily="34" charset="0"/>
              <a:cs typeface="Arial" pitchFamily="34" charset="0"/>
            </a:endParaRPr>
          </a:p>
          <a:p>
            <a:pPr marL="285576" indent="-285576" eaLnBrk="0" fontAlgn="base" hangingPunct="0">
              <a:spcBef>
                <a:spcPct val="0"/>
              </a:spcBef>
              <a:spcAft>
                <a:spcPts val="600"/>
              </a:spcAft>
              <a:buSzPct val="120000"/>
              <a:defRPr/>
            </a:pPr>
            <a:r>
              <a:rPr lang="en-GB" sz="1600" b="1" dirty="0" smtClean="0">
                <a:solidFill>
                  <a:schemeClr val="accent5">
                    <a:lumMod val="75000"/>
                  </a:schemeClr>
                </a:solidFill>
                <a:latin typeface="Arial" pitchFamily="34" charset="0"/>
                <a:cs typeface="Arial" pitchFamily="34" charset="0"/>
              </a:rPr>
              <a:t>Leasing </a:t>
            </a:r>
            <a:r>
              <a:rPr lang="en-GB" sz="1600" b="1" dirty="0">
                <a:solidFill>
                  <a:schemeClr val="accent5">
                    <a:lumMod val="75000"/>
                  </a:schemeClr>
                </a:solidFill>
                <a:latin typeface="Arial" pitchFamily="34" charset="0"/>
                <a:cs typeface="Arial" pitchFamily="34" charset="0"/>
              </a:rPr>
              <a:t>&amp; consents </a:t>
            </a:r>
            <a:r>
              <a:rPr lang="en-GB" sz="1600" dirty="0">
                <a:solidFill>
                  <a:schemeClr val="accent5">
                    <a:lumMod val="75000"/>
                  </a:schemeClr>
                </a:solidFill>
                <a:latin typeface="Arial" pitchFamily="34" charset="0"/>
                <a:cs typeface="Arial" pitchFamily="34" charset="0"/>
              </a:rPr>
              <a:t>– engagement with landowners including The Crown Estate, </a:t>
            </a:r>
            <a:br>
              <a:rPr lang="en-GB" sz="1600" dirty="0">
                <a:solidFill>
                  <a:schemeClr val="accent5">
                    <a:lumMod val="75000"/>
                  </a:schemeClr>
                </a:solidFill>
                <a:latin typeface="Arial" pitchFamily="34" charset="0"/>
                <a:cs typeface="Arial" pitchFamily="34" charset="0"/>
              </a:rPr>
            </a:br>
            <a:r>
              <a:rPr lang="en-GB" sz="1600" dirty="0">
                <a:solidFill>
                  <a:schemeClr val="accent5">
                    <a:lumMod val="75000"/>
                  </a:schemeClr>
                </a:solidFill>
                <a:latin typeface="Arial" pitchFamily="34" charset="0"/>
                <a:cs typeface="Arial" pitchFamily="34" charset="0"/>
              </a:rPr>
              <a:t>ABP </a:t>
            </a:r>
            <a:r>
              <a:rPr lang="en-GB" sz="1600" dirty="0" smtClean="0">
                <a:solidFill>
                  <a:schemeClr val="accent5">
                    <a:lumMod val="75000"/>
                  </a:schemeClr>
                </a:solidFill>
                <a:latin typeface="Arial" pitchFamily="34" charset="0"/>
                <a:cs typeface="Arial" pitchFamily="34" charset="0"/>
              </a:rPr>
              <a:t>Swansea, </a:t>
            </a:r>
            <a:r>
              <a:rPr lang="en-GB" sz="1600" dirty="0">
                <a:solidFill>
                  <a:schemeClr val="accent5">
                    <a:lumMod val="75000"/>
                  </a:schemeClr>
                </a:solidFill>
                <a:latin typeface="Arial" pitchFamily="34" charset="0"/>
                <a:cs typeface="Arial" pitchFamily="34" charset="0"/>
              </a:rPr>
              <a:t>Swansea </a:t>
            </a:r>
            <a:r>
              <a:rPr lang="en-GB" sz="1600" dirty="0" smtClean="0">
                <a:solidFill>
                  <a:schemeClr val="accent5">
                    <a:lumMod val="75000"/>
                  </a:schemeClr>
                </a:solidFill>
                <a:latin typeface="Arial" pitchFamily="34" charset="0"/>
                <a:cs typeface="Arial" pitchFamily="34" charset="0"/>
              </a:rPr>
              <a:t>University, St Modwen</a:t>
            </a:r>
          </a:p>
          <a:p>
            <a:pPr marL="285576" indent="-285576" eaLnBrk="0" fontAlgn="base" hangingPunct="0">
              <a:spcBef>
                <a:spcPct val="0"/>
              </a:spcBef>
              <a:spcAft>
                <a:spcPts val="600"/>
              </a:spcAft>
              <a:buSzPct val="120000"/>
              <a:defRPr/>
            </a:pPr>
            <a:r>
              <a:rPr lang="en-GB" sz="1600" b="1" dirty="0" smtClean="0">
                <a:solidFill>
                  <a:schemeClr val="accent5">
                    <a:lumMod val="75000"/>
                  </a:schemeClr>
                </a:solidFill>
                <a:latin typeface="Arial" pitchFamily="34" charset="0"/>
                <a:cs typeface="Arial" pitchFamily="34" charset="0"/>
              </a:rPr>
              <a:t>Onshore masterplanning </a:t>
            </a:r>
            <a:r>
              <a:rPr lang="en-GB" sz="1600" dirty="0" smtClean="0">
                <a:solidFill>
                  <a:schemeClr val="accent5">
                    <a:lumMod val="75000"/>
                  </a:schemeClr>
                </a:solidFill>
                <a:latin typeface="Arial" pitchFamily="34" charset="0"/>
                <a:cs typeface="Arial" pitchFamily="34" charset="0"/>
              </a:rPr>
              <a:t>– maximising onshore opportunities with ABP &amp; University</a:t>
            </a:r>
            <a:endParaRPr lang="en-GB" dirty="0">
              <a:solidFill>
                <a:schemeClr val="accent5">
                  <a:lumMod val="75000"/>
                </a:schemeClr>
              </a:solidFill>
              <a:latin typeface="Arial" pitchFamily="34" charset="0"/>
              <a:cs typeface="Arial" pitchFamily="34" charset="0"/>
            </a:endParaRPr>
          </a:p>
        </p:txBody>
      </p:sp>
    </p:spTree>
    <p:extLst>
      <p:ext uri="{BB962C8B-B14F-4D97-AF65-F5344CB8AC3E}">
        <p14:creationId xmlns:p14="http://schemas.microsoft.com/office/powerpoint/2010/main" val="23790395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503" y="116632"/>
            <a:ext cx="8229600" cy="1143000"/>
          </a:xfrm>
        </p:spPr>
        <p:txBody>
          <a:bodyPr>
            <a:normAutofit fontScale="90000"/>
          </a:bodyPr>
          <a:lstStyle/>
          <a:p>
            <a:r>
              <a:rPr lang="en-US" dirty="0"/>
              <a:t>Environmental Impact </a:t>
            </a:r>
            <a:r>
              <a:rPr lang="en-US" dirty="0" smtClean="0"/>
              <a:t>Assessment</a:t>
            </a:r>
            <a:endParaRPr lang="en-GB"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14</a:t>
            </a:fld>
            <a:endParaRPr lang="en-GB" dirty="0"/>
          </a:p>
        </p:txBody>
      </p:sp>
      <p:sp>
        <p:nvSpPr>
          <p:cNvPr id="6" name="Rectangle 5"/>
          <p:cNvSpPr/>
          <p:nvPr/>
        </p:nvSpPr>
        <p:spPr>
          <a:xfrm>
            <a:off x="395536" y="1412776"/>
            <a:ext cx="7776864" cy="677621"/>
          </a:xfrm>
          <a:prstGeom prst="rect">
            <a:avLst/>
          </a:prstGeom>
        </p:spPr>
        <p:txBody>
          <a:bodyPr wrap="square">
            <a:spAutoFit/>
          </a:bodyPr>
          <a:lstStyle/>
          <a:p>
            <a:pPr fontAlgn="base">
              <a:lnSpc>
                <a:spcPts val="2400"/>
              </a:lnSpc>
              <a:spcAft>
                <a:spcPct val="0"/>
              </a:spcAft>
              <a:buClr>
                <a:srgbClr val="60B0A7"/>
              </a:buClr>
            </a:pPr>
            <a:r>
              <a:rPr lang="en-GB" sz="1600" dirty="0">
                <a:solidFill>
                  <a:schemeClr val="accent6">
                    <a:lumMod val="50000"/>
                  </a:schemeClr>
                </a:solidFill>
                <a:latin typeface="Arial"/>
                <a:cs typeface="Arial"/>
              </a:rPr>
              <a:t>Comprehensive assessment of impacts, from construction to decommissioning, and including cumulative impacts from other proposed development and </a:t>
            </a:r>
            <a:r>
              <a:rPr lang="en-GB" sz="1600" dirty="0" smtClean="0">
                <a:solidFill>
                  <a:schemeClr val="accent6">
                    <a:lumMod val="50000"/>
                  </a:schemeClr>
                </a:solidFill>
                <a:latin typeface="Arial"/>
                <a:cs typeface="Arial"/>
              </a:rPr>
              <a:t>activities</a:t>
            </a:r>
            <a:endParaRPr lang="en-GB" sz="1600" dirty="0">
              <a:solidFill>
                <a:schemeClr val="accent6">
                  <a:lumMod val="50000"/>
                </a:schemeClr>
              </a:solidFill>
              <a:latin typeface="Arial"/>
              <a:cs typeface="Arial"/>
            </a:endParaRPr>
          </a:p>
        </p:txBody>
      </p:sp>
      <p:sp>
        <p:nvSpPr>
          <p:cNvPr id="3" name="TextBox 2"/>
          <p:cNvSpPr txBox="1"/>
          <p:nvPr/>
        </p:nvSpPr>
        <p:spPr>
          <a:xfrm>
            <a:off x="395536" y="2132856"/>
            <a:ext cx="4176464" cy="2862322"/>
          </a:xfrm>
          <a:prstGeom prst="rect">
            <a:avLst/>
          </a:prstGeom>
          <a:noFill/>
        </p:spPr>
        <p:txBody>
          <a:bodyPr wrap="square" rtlCol="0">
            <a:spAutoFit/>
          </a:bodyPr>
          <a:lstStyle/>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Coastal processes, sediment transport &amp; contamination </a:t>
            </a:r>
          </a:p>
          <a:p>
            <a:pPr marL="180000" indent="-180000" fontAlgn="base">
              <a:lnSpc>
                <a:spcPts val="2400"/>
              </a:lnSpc>
              <a:spcAft>
                <a:spcPct val="0"/>
              </a:spcAft>
              <a:buClr>
                <a:srgbClr val="60B0A7"/>
              </a:buClr>
              <a:buFont typeface="Arial" pitchFamily="34" charset="0"/>
              <a:buChar char="•"/>
              <a:defRPr/>
            </a:pPr>
            <a:r>
              <a:rPr lang="en-GB" sz="1600" dirty="0" smtClean="0">
                <a:solidFill>
                  <a:schemeClr val="accent6">
                    <a:lumMod val="50000"/>
                  </a:schemeClr>
                </a:solidFill>
                <a:latin typeface="Arial"/>
                <a:cs typeface="Arial"/>
              </a:rPr>
              <a:t>Marine </a:t>
            </a:r>
            <a:r>
              <a:rPr lang="en-GB" sz="1600" dirty="0">
                <a:solidFill>
                  <a:schemeClr val="accent6">
                    <a:lumMod val="50000"/>
                  </a:schemeClr>
                </a:solidFill>
                <a:latin typeface="Arial"/>
                <a:cs typeface="Arial"/>
              </a:rPr>
              <a:t>water quality</a:t>
            </a: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Intertidal </a:t>
            </a:r>
            <a:r>
              <a:rPr lang="en-GB" sz="1600" dirty="0" smtClean="0">
                <a:solidFill>
                  <a:schemeClr val="accent6">
                    <a:lumMod val="50000"/>
                  </a:schemeClr>
                </a:solidFill>
                <a:latin typeface="Arial"/>
                <a:cs typeface="Arial"/>
              </a:rPr>
              <a:t>&amp; sub-tidal </a:t>
            </a:r>
            <a:r>
              <a:rPr lang="en-GB" sz="1600" dirty="0">
                <a:solidFill>
                  <a:schemeClr val="accent6">
                    <a:lumMod val="50000"/>
                  </a:schemeClr>
                </a:solidFill>
                <a:latin typeface="Arial"/>
                <a:cs typeface="Arial"/>
              </a:rPr>
              <a:t>benthic ecology	</a:t>
            </a:r>
          </a:p>
          <a:p>
            <a:pPr marL="180000" indent="-180000" fontAlgn="base">
              <a:lnSpc>
                <a:spcPts val="2400"/>
              </a:lnSpc>
              <a:spcAft>
                <a:spcPct val="0"/>
              </a:spcAft>
              <a:buClr>
                <a:srgbClr val="60B0A7"/>
              </a:buClr>
              <a:buFont typeface="Arial" pitchFamily="34" charset="0"/>
              <a:buChar char="•"/>
              <a:defRPr/>
            </a:pPr>
            <a:r>
              <a:rPr lang="en-GB" sz="1600" dirty="0" smtClean="0">
                <a:solidFill>
                  <a:schemeClr val="accent6">
                    <a:lumMod val="50000"/>
                  </a:schemeClr>
                </a:solidFill>
                <a:latin typeface="Arial"/>
                <a:cs typeface="Arial"/>
              </a:rPr>
              <a:t>Fish, recreational &amp; commercial </a:t>
            </a:r>
            <a:r>
              <a:rPr lang="en-GB" sz="1600" dirty="0">
                <a:solidFill>
                  <a:schemeClr val="accent6">
                    <a:lumMod val="50000"/>
                  </a:schemeClr>
                </a:solidFill>
                <a:latin typeface="Arial"/>
                <a:cs typeface="Arial"/>
              </a:rPr>
              <a:t>fisheries </a:t>
            </a: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Marine mammals</a:t>
            </a: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Coastal </a:t>
            </a:r>
            <a:r>
              <a:rPr lang="en-GB" sz="1600" dirty="0" smtClean="0">
                <a:solidFill>
                  <a:schemeClr val="accent6">
                    <a:lumMod val="50000"/>
                  </a:schemeClr>
                </a:solidFill>
                <a:latin typeface="Arial"/>
                <a:cs typeface="Arial"/>
              </a:rPr>
              <a:t>birds</a:t>
            </a:r>
          </a:p>
          <a:p>
            <a:pPr marL="180000" indent="-180000" fontAlgn="base">
              <a:lnSpc>
                <a:spcPts val="2400"/>
              </a:lnSpc>
              <a:spcAft>
                <a:spcPct val="0"/>
              </a:spcAft>
              <a:buClr>
                <a:srgbClr val="60B0A7"/>
              </a:buClr>
              <a:buFont typeface="Arial" pitchFamily="34" charset="0"/>
              <a:buChar char="•"/>
              <a:defRPr/>
            </a:pPr>
            <a:r>
              <a:rPr lang="en-GB" sz="1600" dirty="0" smtClean="0">
                <a:solidFill>
                  <a:schemeClr val="accent6">
                    <a:lumMod val="50000"/>
                  </a:schemeClr>
                </a:solidFill>
                <a:latin typeface="Arial"/>
                <a:cs typeface="Arial"/>
              </a:rPr>
              <a:t>Navigation </a:t>
            </a:r>
            <a:r>
              <a:rPr lang="en-GB" sz="1600" dirty="0">
                <a:solidFill>
                  <a:schemeClr val="accent6">
                    <a:lumMod val="50000"/>
                  </a:schemeClr>
                </a:solidFill>
                <a:latin typeface="Arial"/>
                <a:cs typeface="Arial"/>
              </a:rPr>
              <a:t>&amp; marine </a:t>
            </a:r>
            <a:r>
              <a:rPr lang="en-GB" sz="1600" dirty="0" smtClean="0">
                <a:solidFill>
                  <a:schemeClr val="accent6">
                    <a:lumMod val="50000"/>
                  </a:schemeClr>
                </a:solidFill>
                <a:latin typeface="Arial"/>
                <a:cs typeface="Arial"/>
              </a:rPr>
              <a:t>transport</a:t>
            </a: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Terrestrial </a:t>
            </a:r>
            <a:r>
              <a:rPr lang="en-GB" sz="1600" dirty="0" smtClean="0">
                <a:solidFill>
                  <a:schemeClr val="accent6">
                    <a:lumMod val="50000"/>
                  </a:schemeClr>
                </a:solidFill>
                <a:latin typeface="Arial"/>
                <a:cs typeface="Arial"/>
              </a:rPr>
              <a:t>ecology</a:t>
            </a:r>
            <a:endParaRPr lang="en-GB" sz="1600" dirty="0">
              <a:solidFill>
                <a:schemeClr val="accent6">
                  <a:lumMod val="50000"/>
                </a:schemeClr>
              </a:solidFill>
              <a:latin typeface="Arial"/>
              <a:cs typeface="Arial"/>
            </a:endParaRPr>
          </a:p>
        </p:txBody>
      </p:sp>
      <p:sp>
        <p:nvSpPr>
          <p:cNvPr id="7" name="TextBox 6"/>
          <p:cNvSpPr txBox="1"/>
          <p:nvPr/>
        </p:nvSpPr>
        <p:spPr>
          <a:xfrm>
            <a:off x="4716016" y="2132856"/>
            <a:ext cx="4176464" cy="2862322"/>
          </a:xfrm>
          <a:prstGeom prst="rect">
            <a:avLst/>
          </a:prstGeom>
          <a:noFill/>
        </p:spPr>
        <p:txBody>
          <a:bodyPr wrap="square" rtlCol="0">
            <a:spAutoFit/>
          </a:bodyPr>
          <a:lstStyle/>
          <a:p>
            <a:pPr marL="180000" indent="-180000" fontAlgn="base">
              <a:lnSpc>
                <a:spcPts val="2400"/>
              </a:lnSpc>
              <a:spcAft>
                <a:spcPct val="0"/>
              </a:spcAft>
              <a:buClr>
                <a:srgbClr val="60B0A7"/>
              </a:buClr>
              <a:buFont typeface="Arial" pitchFamily="34" charset="0"/>
              <a:buChar char="•"/>
              <a:defRPr/>
            </a:pPr>
            <a:r>
              <a:rPr lang="en-GB" sz="1600" dirty="0" smtClean="0">
                <a:solidFill>
                  <a:schemeClr val="accent6">
                    <a:lumMod val="50000"/>
                  </a:schemeClr>
                </a:solidFill>
                <a:latin typeface="Arial"/>
                <a:cs typeface="Arial"/>
              </a:rPr>
              <a:t>Seascape &amp; visual </a:t>
            </a:r>
            <a:r>
              <a:rPr lang="en-GB" sz="1600" dirty="0">
                <a:solidFill>
                  <a:schemeClr val="accent6">
                    <a:lumMod val="50000"/>
                  </a:schemeClr>
                </a:solidFill>
                <a:latin typeface="Arial"/>
                <a:cs typeface="Arial"/>
              </a:rPr>
              <a:t>amenity </a:t>
            </a:r>
            <a:r>
              <a:rPr lang="en-GB" sz="1600" dirty="0" smtClean="0">
                <a:solidFill>
                  <a:schemeClr val="accent6">
                    <a:lumMod val="50000"/>
                  </a:schemeClr>
                </a:solidFill>
                <a:latin typeface="Arial"/>
                <a:cs typeface="Arial"/>
              </a:rPr>
              <a:t>impact</a:t>
            </a:r>
            <a:endParaRPr lang="en-GB" sz="1600" dirty="0">
              <a:solidFill>
                <a:schemeClr val="accent6">
                  <a:lumMod val="50000"/>
                </a:schemeClr>
              </a:solidFill>
              <a:latin typeface="Arial"/>
              <a:cs typeface="Arial"/>
            </a:endParaRP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Onshore transport </a:t>
            </a:r>
            <a:r>
              <a:rPr lang="en-GB" sz="1600" dirty="0" smtClean="0">
                <a:solidFill>
                  <a:schemeClr val="accent6">
                    <a:lumMod val="50000"/>
                  </a:schemeClr>
                </a:solidFill>
                <a:latin typeface="Arial"/>
                <a:cs typeface="Arial"/>
              </a:rPr>
              <a:t>&amp; air </a:t>
            </a:r>
            <a:r>
              <a:rPr lang="en-GB" sz="1600" dirty="0">
                <a:solidFill>
                  <a:schemeClr val="accent6">
                    <a:lumMod val="50000"/>
                  </a:schemeClr>
                </a:solidFill>
                <a:latin typeface="Arial"/>
                <a:cs typeface="Arial"/>
              </a:rPr>
              <a:t>quality</a:t>
            </a: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Economy, tourism </a:t>
            </a:r>
            <a:r>
              <a:rPr lang="en-GB" sz="1600" dirty="0" smtClean="0">
                <a:solidFill>
                  <a:schemeClr val="accent6">
                    <a:lumMod val="50000"/>
                  </a:schemeClr>
                </a:solidFill>
                <a:latin typeface="Arial"/>
                <a:cs typeface="Arial"/>
              </a:rPr>
              <a:t>&amp; recreation</a:t>
            </a:r>
            <a:endParaRPr lang="en-GB" sz="1600" dirty="0">
              <a:solidFill>
                <a:schemeClr val="accent6">
                  <a:lumMod val="50000"/>
                </a:schemeClr>
              </a:solidFill>
              <a:latin typeface="Arial"/>
              <a:cs typeface="Arial"/>
            </a:endParaRP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Marine </a:t>
            </a:r>
            <a:r>
              <a:rPr lang="en-GB" sz="1600" dirty="0" smtClean="0">
                <a:solidFill>
                  <a:schemeClr val="accent6">
                    <a:lumMod val="50000"/>
                  </a:schemeClr>
                </a:solidFill>
                <a:latin typeface="Arial"/>
                <a:cs typeface="Arial"/>
              </a:rPr>
              <a:t>&amp; terrestrial noise</a:t>
            </a:r>
            <a:endParaRPr lang="en-GB" sz="1600" dirty="0">
              <a:solidFill>
                <a:schemeClr val="accent6">
                  <a:lumMod val="50000"/>
                </a:schemeClr>
              </a:solidFill>
              <a:latin typeface="Arial"/>
              <a:cs typeface="Arial"/>
            </a:endParaRP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A</a:t>
            </a:r>
            <a:r>
              <a:rPr lang="en-GB" sz="1600" dirty="0" smtClean="0">
                <a:solidFill>
                  <a:schemeClr val="accent6">
                    <a:lumMod val="50000"/>
                  </a:schemeClr>
                </a:solidFill>
                <a:latin typeface="Arial"/>
                <a:cs typeface="Arial"/>
              </a:rPr>
              <a:t>rchaeology &amp; historic landscape</a:t>
            </a:r>
          </a:p>
          <a:p>
            <a:pPr marL="180000" indent="-180000" fontAlgn="base">
              <a:lnSpc>
                <a:spcPts val="2400"/>
              </a:lnSpc>
              <a:spcAft>
                <a:spcPct val="0"/>
              </a:spcAft>
              <a:buClr>
                <a:srgbClr val="60B0A7"/>
              </a:buClr>
              <a:buFont typeface="Arial" pitchFamily="34" charset="0"/>
              <a:buChar char="•"/>
              <a:defRPr/>
            </a:pPr>
            <a:r>
              <a:rPr lang="en-GB" sz="1600" dirty="0" smtClean="0">
                <a:solidFill>
                  <a:schemeClr val="accent6">
                    <a:lumMod val="50000"/>
                  </a:schemeClr>
                </a:solidFill>
                <a:latin typeface="Arial"/>
                <a:cs typeface="Arial"/>
              </a:rPr>
              <a:t>Flood risk </a:t>
            </a:r>
          </a:p>
          <a:p>
            <a:pPr marL="180000" indent="-180000" fontAlgn="base">
              <a:lnSpc>
                <a:spcPts val="2400"/>
              </a:lnSpc>
              <a:spcAft>
                <a:spcPct val="0"/>
              </a:spcAft>
              <a:buClr>
                <a:srgbClr val="60B0A7"/>
              </a:buClr>
              <a:buFont typeface="Arial" pitchFamily="34" charset="0"/>
              <a:buChar char="•"/>
              <a:defRPr/>
            </a:pPr>
            <a:r>
              <a:rPr lang="en-GB" sz="1600" dirty="0" smtClean="0">
                <a:solidFill>
                  <a:schemeClr val="accent6">
                    <a:lumMod val="50000"/>
                  </a:schemeClr>
                </a:solidFill>
                <a:latin typeface="Arial"/>
                <a:cs typeface="Arial"/>
              </a:rPr>
              <a:t>Land quality</a:t>
            </a: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Habitat regulation </a:t>
            </a:r>
            <a:r>
              <a:rPr lang="en-GB" sz="1600" dirty="0" smtClean="0">
                <a:solidFill>
                  <a:schemeClr val="accent6">
                    <a:lumMod val="50000"/>
                  </a:schemeClr>
                </a:solidFill>
                <a:latin typeface="Arial"/>
                <a:cs typeface="Arial"/>
              </a:rPr>
              <a:t>assessment</a:t>
            </a:r>
          </a:p>
          <a:p>
            <a:pPr marL="180000" indent="-180000" fontAlgn="base">
              <a:lnSpc>
                <a:spcPts val="2400"/>
              </a:lnSpc>
              <a:spcAft>
                <a:spcPct val="0"/>
              </a:spcAft>
              <a:buClr>
                <a:srgbClr val="60B0A7"/>
              </a:buClr>
              <a:buFont typeface="Arial" pitchFamily="34" charset="0"/>
              <a:buChar char="•"/>
              <a:defRPr/>
            </a:pPr>
            <a:r>
              <a:rPr lang="en-GB" sz="1600" dirty="0" smtClean="0">
                <a:solidFill>
                  <a:schemeClr val="accent6">
                    <a:lumMod val="50000"/>
                  </a:schemeClr>
                </a:solidFill>
                <a:latin typeface="Arial"/>
                <a:cs typeface="Arial"/>
              </a:rPr>
              <a:t>Water Framework Directive assessment</a:t>
            </a:r>
            <a:endParaRPr lang="en-GB" sz="1600" dirty="0">
              <a:solidFill>
                <a:schemeClr val="accent6">
                  <a:lumMod val="50000"/>
                </a:schemeClr>
              </a:solidFill>
              <a:latin typeface="Arial"/>
              <a:cs typeface="Arial"/>
            </a:endParaRPr>
          </a:p>
        </p:txBody>
      </p:sp>
      <p:sp>
        <p:nvSpPr>
          <p:cNvPr id="8" name="TextBox 7"/>
          <p:cNvSpPr txBox="1"/>
          <p:nvPr/>
        </p:nvSpPr>
        <p:spPr>
          <a:xfrm>
            <a:off x="1475656" y="5229200"/>
            <a:ext cx="5760640" cy="1323439"/>
          </a:xfrm>
          <a:prstGeom prst="rect">
            <a:avLst/>
          </a:prstGeom>
          <a:solidFill>
            <a:schemeClr val="accent2">
              <a:lumMod val="20000"/>
              <a:lumOff val="80000"/>
            </a:schemeClr>
          </a:solidFill>
        </p:spPr>
        <p:txBody>
          <a:bodyPr wrap="square" rtlCol="0">
            <a:spAutoFit/>
          </a:bodyPr>
          <a:lstStyle/>
          <a:p>
            <a:pPr fontAlgn="base">
              <a:lnSpc>
                <a:spcPts val="2400"/>
              </a:lnSpc>
              <a:spcAft>
                <a:spcPct val="0"/>
              </a:spcAft>
              <a:buClr>
                <a:srgbClr val="60B0A7"/>
              </a:buClr>
            </a:pPr>
            <a:r>
              <a:rPr lang="en-GB" sz="1500" i="1" dirty="0" smtClean="0">
                <a:latin typeface="Arial"/>
                <a:cs typeface="Arial"/>
              </a:rPr>
              <a:t>EIA scoping </a:t>
            </a:r>
            <a:r>
              <a:rPr lang="en-GB" sz="1500" i="1" dirty="0">
                <a:latin typeface="Arial"/>
                <a:cs typeface="Arial"/>
              </a:rPr>
              <a:t>report submitted to PINS: 	</a:t>
            </a:r>
            <a:r>
              <a:rPr lang="en-GB" sz="1500" i="1" dirty="0" smtClean="0">
                <a:latin typeface="Arial"/>
                <a:cs typeface="Arial"/>
              </a:rPr>
              <a:t>	Oct 2012</a:t>
            </a:r>
            <a:endParaRPr lang="en-GB" sz="1500" i="1" dirty="0">
              <a:latin typeface="Arial"/>
              <a:cs typeface="Arial"/>
            </a:endParaRPr>
          </a:p>
          <a:p>
            <a:pPr fontAlgn="base">
              <a:lnSpc>
                <a:spcPts val="2400"/>
              </a:lnSpc>
              <a:spcAft>
                <a:spcPct val="0"/>
              </a:spcAft>
              <a:buClr>
                <a:srgbClr val="60B0A7"/>
              </a:buClr>
            </a:pPr>
            <a:r>
              <a:rPr lang="en-GB" sz="1500" i="1" dirty="0" smtClean="0">
                <a:latin typeface="Arial"/>
                <a:cs typeface="Arial"/>
              </a:rPr>
              <a:t>EIA scoping </a:t>
            </a:r>
            <a:r>
              <a:rPr lang="en-GB" sz="1500" i="1" dirty="0">
                <a:latin typeface="Arial"/>
                <a:cs typeface="Arial"/>
              </a:rPr>
              <a:t>response received: 	</a:t>
            </a:r>
            <a:r>
              <a:rPr lang="en-GB" sz="1500" i="1" dirty="0" smtClean="0">
                <a:latin typeface="Arial"/>
                <a:cs typeface="Arial"/>
              </a:rPr>
              <a:t>		Nov 2012</a:t>
            </a:r>
          </a:p>
          <a:p>
            <a:pPr fontAlgn="base">
              <a:lnSpc>
                <a:spcPts val="2400"/>
              </a:lnSpc>
              <a:spcAft>
                <a:spcPct val="0"/>
              </a:spcAft>
              <a:buClr>
                <a:srgbClr val="60B0A7"/>
              </a:buClr>
            </a:pPr>
            <a:r>
              <a:rPr lang="en-GB" sz="1500" i="1" dirty="0" smtClean="0">
                <a:latin typeface="Arial"/>
                <a:cs typeface="Arial"/>
              </a:rPr>
              <a:t>Baseline reviews: 				Q1 2013</a:t>
            </a:r>
          </a:p>
          <a:p>
            <a:pPr fontAlgn="base">
              <a:lnSpc>
                <a:spcPts val="2400"/>
              </a:lnSpc>
              <a:spcAft>
                <a:spcPct val="0"/>
              </a:spcAft>
              <a:buClr>
                <a:srgbClr val="60B0A7"/>
              </a:buClr>
            </a:pPr>
            <a:r>
              <a:rPr lang="en-GB" sz="1500" i="1" dirty="0" smtClean="0">
                <a:latin typeface="Arial"/>
                <a:cs typeface="Arial"/>
              </a:rPr>
              <a:t>Preliminary </a:t>
            </a:r>
            <a:r>
              <a:rPr lang="en-GB" sz="1500" i="1" dirty="0">
                <a:latin typeface="Arial"/>
                <a:cs typeface="Arial"/>
              </a:rPr>
              <a:t>Environmental Impact </a:t>
            </a:r>
            <a:r>
              <a:rPr lang="en-GB" sz="1500" i="1" dirty="0" smtClean="0">
                <a:latin typeface="Arial"/>
                <a:cs typeface="Arial"/>
              </a:rPr>
              <a:t>Report ready: 	4 July 2013</a:t>
            </a:r>
            <a:endParaRPr lang="en-GB" sz="1500" i="1" dirty="0">
              <a:latin typeface="Arial"/>
              <a:cs typeface="Arial"/>
            </a:endParaRPr>
          </a:p>
        </p:txBody>
      </p:sp>
    </p:spTree>
    <p:extLst>
      <p:ext uri="{BB962C8B-B14F-4D97-AF65-F5344CB8AC3E}">
        <p14:creationId xmlns:p14="http://schemas.microsoft.com/office/powerpoint/2010/main" val="65752842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8229600" cy="1143000"/>
          </a:xfrm>
        </p:spPr>
        <p:txBody>
          <a:bodyPr>
            <a:noAutofit/>
          </a:bodyPr>
          <a:lstStyle/>
          <a:p>
            <a:r>
              <a:rPr lang="en-US" sz="3200" dirty="0" smtClean="0"/>
              <a:t>Headline Statistics Following Public Consultation</a:t>
            </a:r>
            <a:endParaRPr lang="en-GB" sz="3200"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15</a:t>
            </a:fld>
            <a:endParaRPr lang="en-GB" dirty="0"/>
          </a:p>
        </p:txBody>
      </p:sp>
      <p:sp>
        <p:nvSpPr>
          <p:cNvPr id="6" name="Rectangle 5"/>
          <p:cNvSpPr/>
          <p:nvPr/>
        </p:nvSpPr>
        <p:spPr>
          <a:xfrm>
            <a:off x="395536" y="1412776"/>
            <a:ext cx="7776864" cy="707886"/>
          </a:xfrm>
          <a:prstGeom prst="rect">
            <a:avLst/>
          </a:prstGeom>
        </p:spPr>
        <p:txBody>
          <a:bodyPr wrap="square">
            <a:spAutoFit/>
          </a:bodyPr>
          <a:lstStyle/>
          <a:p>
            <a:pPr fontAlgn="base">
              <a:lnSpc>
                <a:spcPts val="2400"/>
              </a:lnSpc>
              <a:spcAft>
                <a:spcPct val="0"/>
              </a:spcAft>
              <a:buClr>
                <a:srgbClr val="60B0A7"/>
              </a:buClr>
            </a:pPr>
            <a:r>
              <a:rPr lang="en-GB" sz="1600" dirty="0">
                <a:latin typeface="Arial" panose="020B0604020202020204" pitchFamily="34" charset="0"/>
                <a:cs typeface="Arial" panose="020B0604020202020204" pitchFamily="34" charset="0"/>
              </a:rPr>
              <a:t>Having heard more about the project, do you support the proposal for a tidal lagoon and associated facilities in Swansea </a:t>
            </a:r>
            <a:r>
              <a:rPr lang="en-GB" sz="1600" dirty="0" smtClean="0">
                <a:latin typeface="Arial" panose="020B0604020202020204" pitchFamily="34" charset="0"/>
                <a:cs typeface="Arial" panose="020B0604020202020204" pitchFamily="34" charset="0"/>
              </a:rPr>
              <a:t>Bay?</a:t>
            </a:r>
            <a:endParaRPr lang="en-GB" sz="1600" dirty="0">
              <a:solidFill>
                <a:schemeClr val="accent6">
                  <a:lumMod val="50000"/>
                </a:schemeClr>
              </a:solidFill>
              <a:latin typeface="Arial" panose="020B0604020202020204" pitchFamily="34" charset="0"/>
              <a:cs typeface="Arial" panose="020B0604020202020204" pitchFamily="34" charset="0"/>
            </a:endParaRPr>
          </a:p>
        </p:txBody>
      </p:sp>
      <p:graphicFrame>
        <p:nvGraphicFramePr>
          <p:cNvPr id="10" name="Chart 9"/>
          <p:cNvGraphicFramePr/>
          <p:nvPr>
            <p:extLst>
              <p:ext uri="{D42A27DB-BD31-4B8C-83A1-F6EECF244321}">
                <p14:modId xmlns:p14="http://schemas.microsoft.com/office/powerpoint/2010/main" val="3557177936"/>
              </p:ext>
            </p:extLst>
          </p:nvPr>
        </p:nvGraphicFramePr>
        <p:xfrm>
          <a:off x="1331640" y="2352675"/>
          <a:ext cx="6096000" cy="40640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8611669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Planning context</a:t>
            </a:r>
          </a:p>
        </p:txBody>
      </p:sp>
      <p:sp>
        <p:nvSpPr>
          <p:cNvPr id="3" name="Content Placeholder 2"/>
          <p:cNvSpPr>
            <a:spLocks noGrp="1"/>
          </p:cNvSpPr>
          <p:nvPr>
            <p:ph idx="1"/>
          </p:nvPr>
        </p:nvSpPr>
        <p:spPr/>
        <p:txBody>
          <a:bodyPr>
            <a:noAutofit/>
          </a:bodyPr>
          <a:lstStyle/>
          <a:p>
            <a:pPr marL="0" indent="0">
              <a:buNone/>
            </a:pPr>
            <a:r>
              <a:rPr lang="en-GB" sz="1600" b="1" dirty="0" smtClean="0">
                <a:solidFill>
                  <a:schemeClr val="accent6">
                    <a:lumMod val="75000"/>
                  </a:schemeClr>
                </a:solidFill>
                <a:latin typeface="+mj-lt"/>
              </a:rPr>
              <a:t>Planning Act 2008</a:t>
            </a:r>
            <a:endParaRPr lang="en-GB" sz="1600" b="1" dirty="0">
              <a:solidFill>
                <a:schemeClr val="accent6">
                  <a:lumMod val="75000"/>
                </a:schemeClr>
              </a:solidFill>
              <a:latin typeface="+mj-lt"/>
            </a:endParaRPr>
          </a:p>
          <a:p>
            <a:r>
              <a:rPr lang="en-GB" sz="1600" dirty="0">
                <a:solidFill>
                  <a:schemeClr val="accent6">
                    <a:lumMod val="75000"/>
                  </a:schemeClr>
                </a:solidFill>
                <a:latin typeface="+mj-lt"/>
              </a:rPr>
              <a:t>+</a:t>
            </a:r>
            <a:r>
              <a:rPr lang="en-GB" sz="1600" dirty="0" smtClean="0">
                <a:solidFill>
                  <a:schemeClr val="accent6">
                    <a:lumMod val="75000"/>
                  </a:schemeClr>
                </a:solidFill>
                <a:latin typeface="+mj-lt"/>
              </a:rPr>
              <a:t>100MW </a:t>
            </a:r>
            <a:r>
              <a:rPr lang="en-GB" sz="1600" dirty="0">
                <a:solidFill>
                  <a:schemeClr val="accent6">
                    <a:lumMod val="75000"/>
                  </a:schemeClr>
                </a:solidFill>
                <a:latin typeface="+mj-lt"/>
              </a:rPr>
              <a:t>offshore lagoon = Nationally Significant Infrastructure Project</a:t>
            </a:r>
          </a:p>
          <a:p>
            <a:r>
              <a:rPr lang="en-GB" sz="1600" dirty="0" smtClean="0">
                <a:solidFill>
                  <a:schemeClr val="accent6">
                    <a:lumMod val="75000"/>
                  </a:schemeClr>
                </a:solidFill>
                <a:latin typeface="+mj-lt"/>
              </a:rPr>
              <a:t>Application </a:t>
            </a:r>
            <a:r>
              <a:rPr lang="en-GB" sz="1600" dirty="0">
                <a:solidFill>
                  <a:schemeClr val="accent6">
                    <a:lumMod val="75000"/>
                  </a:schemeClr>
                </a:solidFill>
                <a:latin typeface="+mj-lt"/>
              </a:rPr>
              <a:t>to </a:t>
            </a:r>
            <a:r>
              <a:rPr lang="en-GB" sz="1600" dirty="0" smtClean="0">
                <a:solidFill>
                  <a:schemeClr val="accent6">
                    <a:lumMod val="75000"/>
                  </a:schemeClr>
                </a:solidFill>
                <a:latin typeface="+mj-lt"/>
              </a:rPr>
              <a:t>Planning Inspectorate (PINS) for decision by Sec. of State for Energy</a:t>
            </a:r>
          </a:p>
          <a:p>
            <a:r>
              <a:rPr lang="en-GB" sz="1600" dirty="0" smtClean="0">
                <a:solidFill>
                  <a:schemeClr val="accent6">
                    <a:lumMod val="75000"/>
                  </a:schemeClr>
                </a:solidFill>
                <a:latin typeface="+mj-lt"/>
              </a:rPr>
              <a:t>Development </a:t>
            </a:r>
            <a:r>
              <a:rPr lang="en-GB" sz="1600" dirty="0">
                <a:solidFill>
                  <a:schemeClr val="accent6">
                    <a:lumMod val="75000"/>
                  </a:schemeClr>
                </a:solidFill>
                <a:latin typeface="+mj-lt"/>
              </a:rPr>
              <a:t>Consent </a:t>
            </a:r>
            <a:r>
              <a:rPr lang="en-GB" sz="1600" dirty="0" smtClean="0">
                <a:solidFill>
                  <a:schemeClr val="accent6">
                    <a:lumMod val="75000"/>
                  </a:schemeClr>
                </a:solidFill>
                <a:latin typeface="+mj-lt"/>
              </a:rPr>
              <a:t>Order (DCO) combines previous separate consent procedures </a:t>
            </a:r>
          </a:p>
          <a:p>
            <a:r>
              <a:rPr lang="en-GB" sz="1600" dirty="0" smtClean="0">
                <a:solidFill>
                  <a:schemeClr val="accent6">
                    <a:lumMod val="75000"/>
                  </a:schemeClr>
                </a:solidFill>
                <a:latin typeface="+mj-lt"/>
              </a:rPr>
              <a:t>DCO will comprise: </a:t>
            </a:r>
            <a:r>
              <a:rPr lang="en-GB" sz="1600" dirty="0">
                <a:solidFill>
                  <a:schemeClr val="accent6">
                    <a:lumMod val="75000"/>
                  </a:schemeClr>
                </a:solidFill>
                <a:latin typeface="+mj-lt"/>
              </a:rPr>
              <a:t>l</a:t>
            </a:r>
            <a:r>
              <a:rPr lang="en-GB" sz="1600" dirty="0" smtClean="0">
                <a:solidFill>
                  <a:schemeClr val="accent6">
                    <a:lumMod val="75000"/>
                  </a:schemeClr>
                </a:solidFill>
                <a:latin typeface="+mj-lt"/>
              </a:rPr>
              <a:t>agoon structure, onshore </a:t>
            </a:r>
            <a:r>
              <a:rPr lang="en-GB" sz="1600" dirty="0">
                <a:solidFill>
                  <a:schemeClr val="accent6">
                    <a:lumMod val="75000"/>
                  </a:schemeClr>
                </a:solidFill>
                <a:latin typeface="+mj-lt"/>
              </a:rPr>
              <a:t>grid </a:t>
            </a:r>
            <a:r>
              <a:rPr lang="en-GB" sz="1600" dirty="0" smtClean="0">
                <a:solidFill>
                  <a:schemeClr val="accent6">
                    <a:lumMod val="75000"/>
                  </a:schemeClr>
                </a:solidFill>
                <a:latin typeface="+mj-lt"/>
              </a:rPr>
              <a:t>connection, supporting development </a:t>
            </a:r>
            <a:endParaRPr lang="en-GB" sz="1600" dirty="0">
              <a:solidFill>
                <a:schemeClr val="accent6">
                  <a:lumMod val="75000"/>
                </a:schemeClr>
              </a:solidFill>
              <a:latin typeface="+mj-lt"/>
            </a:endParaRPr>
          </a:p>
          <a:p>
            <a:pPr marL="360000" lvl="2"/>
            <a:endParaRPr lang="en-GB" sz="1600" dirty="0">
              <a:solidFill>
                <a:schemeClr val="accent6">
                  <a:lumMod val="75000"/>
                </a:schemeClr>
              </a:solidFill>
              <a:latin typeface="+mj-lt"/>
            </a:endParaRPr>
          </a:p>
          <a:p>
            <a:pPr marL="0" indent="0">
              <a:buNone/>
            </a:pPr>
            <a:r>
              <a:rPr lang="en-GB" sz="1600" b="1" dirty="0" smtClean="0">
                <a:solidFill>
                  <a:schemeClr val="accent6">
                    <a:lumMod val="75000"/>
                  </a:schemeClr>
                </a:solidFill>
                <a:latin typeface="+mj-lt"/>
              </a:rPr>
              <a:t>Marine </a:t>
            </a:r>
            <a:r>
              <a:rPr lang="en-GB" sz="1600" b="1" dirty="0">
                <a:solidFill>
                  <a:schemeClr val="accent6">
                    <a:lumMod val="75000"/>
                  </a:schemeClr>
                </a:solidFill>
                <a:latin typeface="+mj-lt"/>
              </a:rPr>
              <a:t>and Coastal Access Act </a:t>
            </a:r>
            <a:r>
              <a:rPr lang="en-GB" sz="1600" b="1" dirty="0" smtClean="0">
                <a:solidFill>
                  <a:schemeClr val="accent6">
                    <a:lumMod val="75000"/>
                  </a:schemeClr>
                </a:solidFill>
                <a:latin typeface="+mj-lt"/>
              </a:rPr>
              <a:t>2009</a:t>
            </a:r>
            <a:endParaRPr lang="en-GB" sz="1600" b="1" dirty="0">
              <a:solidFill>
                <a:schemeClr val="accent6">
                  <a:lumMod val="75000"/>
                </a:schemeClr>
              </a:solidFill>
              <a:latin typeface="+mj-lt"/>
            </a:endParaRPr>
          </a:p>
          <a:p>
            <a:pPr lvl="0"/>
            <a:r>
              <a:rPr lang="en-GB" sz="1600" dirty="0">
                <a:solidFill>
                  <a:schemeClr val="accent6">
                    <a:lumMod val="75000"/>
                  </a:schemeClr>
                </a:solidFill>
                <a:latin typeface="+mj-lt"/>
              </a:rPr>
              <a:t>Marine license required for construction and </a:t>
            </a:r>
            <a:r>
              <a:rPr lang="en-GB" sz="1600" dirty="0" smtClean="0">
                <a:solidFill>
                  <a:schemeClr val="accent6">
                    <a:lumMod val="75000"/>
                  </a:schemeClr>
                </a:solidFill>
                <a:latin typeface="+mj-lt"/>
              </a:rPr>
              <a:t>dredging in Welsh waters</a:t>
            </a:r>
          </a:p>
          <a:p>
            <a:pPr lvl="0"/>
            <a:r>
              <a:rPr lang="en-GB" sz="1600" dirty="0" smtClean="0">
                <a:solidFill>
                  <a:schemeClr val="accent6">
                    <a:lumMod val="75000"/>
                  </a:schemeClr>
                </a:solidFill>
                <a:latin typeface="+mj-lt"/>
              </a:rPr>
              <a:t>Issued </a:t>
            </a:r>
            <a:r>
              <a:rPr lang="en-GB" sz="1600" dirty="0">
                <a:solidFill>
                  <a:schemeClr val="accent6">
                    <a:lumMod val="75000"/>
                  </a:schemeClr>
                </a:solidFill>
                <a:latin typeface="+mj-lt"/>
              </a:rPr>
              <a:t>by </a:t>
            </a:r>
            <a:r>
              <a:rPr lang="en-GB" sz="1600" dirty="0" smtClean="0">
                <a:solidFill>
                  <a:schemeClr val="accent6">
                    <a:lumMod val="75000"/>
                  </a:schemeClr>
                </a:solidFill>
                <a:latin typeface="+mj-lt"/>
              </a:rPr>
              <a:t>Welsh Govt. </a:t>
            </a:r>
            <a:r>
              <a:rPr lang="en-GB" sz="1600" dirty="0">
                <a:solidFill>
                  <a:schemeClr val="accent6">
                    <a:lumMod val="75000"/>
                  </a:schemeClr>
                </a:solidFill>
                <a:latin typeface="+mj-lt"/>
              </a:rPr>
              <a:t>Marine </a:t>
            </a:r>
            <a:r>
              <a:rPr lang="en-GB" sz="1600" dirty="0" smtClean="0">
                <a:solidFill>
                  <a:schemeClr val="accent6">
                    <a:lumMod val="75000"/>
                  </a:schemeClr>
                </a:solidFill>
                <a:latin typeface="+mj-lt"/>
              </a:rPr>
              <a:t>Licensing Team (MLT)</a:t>
            </a:r>
            <a:endParaRPr lang="en-GB" sz="1600" dirty="0">
              <a:solidFill>
                <a:schemeClr val="accent6">
                  <a:lumMod val="75000"/>
                </a:schemeClr>
              </a:solidFill>
              <a:latin typeface="+mj-lt"/>
            </a:endParaRPr>
          </a:p>
          <a:p>
            <a:pPr lvl="0"/>
            <a:r>
              <a:rPr lang="en-GB" sz="1600" dirty="0" smtClean="0">
                <a:solidFill>
                  <a:schemeClr val="accent6">
                    <a:lumMod val="75000"/>
                  </a:schemeClr>
                </a:solidFill>
                <a:latin typeface="+mj-lt"/>
              </a:rPr>
              <a:t>PINS and MLT cooperate; processes run </a:t>
            </a:r>
            <a:r>
              <a:rPr lang="en-GB" sz="1600" dirty="0">
                <a:solidFill>
                  <a:schemeClr val="accent6">
                    <a:lumMod val="75000"/>
                  </a:schemeClr>
                </a:solidFill>
                <a:latin typeface="+mj-lt"/>
              </a:rPr>
              <a:t>in </a:t>
            </a:r>
            <a:r>
              <a:rPr lang="en-GB" sz="1600" dirty="0" smtClean="0">
                <a:solidFill>
                  <a:schemeClr val="accent6">
                    <a:lumMod val="75000"/>
                  </a:schemeClr>
                </a:solidFill>
                <a:latin typeface="+mj-lt"/>
              </a:rPr>
              <a:t>parallel</a:t>
            </a:r>
          </a:p>
          <a:p>
            <a:pPr lvl="0"/>
            <a:endParaRPr lang="en-GB" sz="1600" dirty="0">
              <a:solidFill>
                <a:schemeClr val="accent6">
                  <a:lumMod val="75000"/>
                </a:schemeClr>
              </a:solidFill>
              <a:latin typeface="+mj-lt"/>
            </a:endParaRPr>
          </a:p>
          <a:p>
            <a:pPr marL="0" lvl="0" indent="0">
              <a:buNone/>
            </a:pPr>
            <a:r>
              <a:rPr lang="en-GB" sz="1600" b="1" dirty="0" smtClean="0">
                <a:solidFill>
                  <a:schemeClr val="accent6">
                    <a:lumMod val="75000"/>
                  </a:schemeClr>
                </a:solidFill>
                <a:latin typeface="+mj-lt"/>
              </a:rPr>
              <a:t>Town &amp; Country Planning Act 1990</a:t>
            </a:r>
          </a:p>
          <a:p>
            <a:r>
              <a:rPr lang="en-GB" sz="1600" dirty="0" smtClean="0">
                <a:solidFill>
                  <a:schemeClr val="accent6">
                    <a:lumMod val="75000"/>
                  </a:schemeClr>
                </a:solidFill>
                <a:latin typeface="+mj-lt"/>
              </a:rPr>
              <a:t>Apply to Swansea/NPT Councils for elements outside the NSIP above Mean Low Water, e.g. bio-fuels facility</a:t>
            </a:r>
          </a:p>
        </p:txBody>
      </p:sp>
      <p:sp>
        <p:nvSpPr>
          <p:cNvPr id="4" name="Slide Number Placeholder 3"/>
          <p:cNvSpPr>
            <a:spLocks noGrp="1"/>
          </p:cNvSpPr>
          <p:nvPr>
            <p:ph type="sldNum" sz="quarter" idx="11"/>
          </p:nvPr>
        </p:nvSpPr>
        <p:spPr/>
        <p:txBody>
          <a:bodyPr/>
          <a:lstStyle/>
          <a:p>
            <a:fld id="{D5067028-BD0C-4739-AA2C-C15F8E11A80C}" type="slidenum">
              <a:rPr lang="en-GB" smtClean="0"/>
              <a:pPr/>
              <a:t>16</a:t>
            </a:fld>
            <a:endParaRPr lang="en-GB" dirty="0"/>
          </a:p>
        </p:txBody>
      </p:sp>
    </p:spTree>
    <p:extLst>
      <p:ext uri="{BB962C8B-B14F-4D97-AF65-F5344CB8AC3E}">
        <p14:creationId xmlns:p14="http://schemas.microsoft.com/office/powerpoint/2010/main" val="17414839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700" y="341784"/>
            <a:ext cx="8229600" cy="1143000"/>
          </a:xfrm>
        </p:spPr>
        <p:txBody>
          <a:bodyPr>
            <a:noAutofit/>
          </a:bodyPr>
          <a:lstStyle/>
          <a:p>
            <a:r>
              <a:rPr lang="en-GB" sz="3600" dirty="0"/>
              <a:t>L</a:t>
            </a:r>
            <a:r>
              <a:rPr lang="en-GB" sz="3600" dirty="0" smtClean="0"/>
              <a:t>andscape concepts – 4 marine parks</a:t>
            </a:r>
            <a:endParaRPr lang="en-GB" sz="3600" dirty="0"/>
          </a:p>
        </p:txBody>
      </p:sp>
      <p:sp>
        <p:nvSpPr>
          <p:cNvPr id="5" name="Slide Number Placeholder 4"/>
          <p:cNvSpPr>
            <a:spLocks noGrp="1"/>
          </p:cNvSpPr>
          <p:nvPr>
            <p:ph type="sldNum" sz="quarter" idx="11"/>
          </p:nvPr>
        </p:nvSpPr>
        <p:spPr/>
        <p:txBody>
          <a:bodyPr/>
          <a:lstStyle/>
          <a:p>
            <a:fld id="{D5067028-BD0C-4739-AA2C-C15F8E11A80C}" type="slidenum">
              <a:rPr lang="en-GB" smtClean="0"/>
              <a:pPr/>
              <a:t>17</a:t>
            </a:fld>
            <a:endParaRPr lang="en-GB" dirty="0"/>
          </a:p>
        </p:txBody>
      </p:sp>
      <p:pic>
        <p:nvPicPr>
          <p:cNvPr id="205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7337"/>
          <a:stretch/>
        </p:blipFill>
        <p:spPr bwMode="auto">
          <a:xfrm>
            <a:off x="179512" y="4530436"/>
            <a:ext cx="4297472" cy="14188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28437"/>
          <a:stretch/>
        </p:blipFill>
        <p:spPr bwMode="auto">
          <a:xfrm>
            <a:off x="4716016" y="4530436"/>
            <a:ext cx="4233792" cy="13433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b="29709"/>
          <a:stretch/>
        </p:blipFill>
        <p:spPr bwMode="auto">
          <a:xfrm>
            <a:off x="179512" y="2583992"/>
            <a:ext cx="4297472" cy="13246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b="29709"/>
          <a:stretch/>
        </p:blipFill>
        <p:spPr bwMode="auto">
          <a:xfrm>
            <a:off x="4716016" y="2583991"/>
            <a:ext cx="4211594" cy="13246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79512" y="3789040"/>
            <a:ext cx="4225464" cy="395814"/>
          </a:xfrm>
          <a:prstGeom prst="rect">
            <a:avLst/>
          </a:prstGeom>
        </p:spPr>
        <p:txBody>
          <a:bodyPr wrap="square">
            <a:spAutoFit/>
          </a:bodyPr>
          <a:lstStyle/>
          <a:p>
            <a:pPr>
              <a:lnSpc>
                <a:spcPct val="150000"/>
              </a:lnSpc>
              <a:buClr>
                <a:srgbClr val="60B0A7"/>
              </a:buClr>
            </a:pPr>
            <a:r>
              <a:rPr lang="en-GB" sz="1500" dirty="0">
                <a:solidFill>
                  <a:schemeClr val="accent6">
                    <a:lumMod val="75000"/>
                  </a:schemeClr>
                </a:solidFill>
                <a:latin typeface="Arial"/>
                <a:cs typeface="Arial"/>
              </a:rPr>
              <a:t>Landward Urban Park – at western landfall</a:t>
            </a:r>
          </a:p>
        </p:txBody>
      </p:sp>
      <p:sp>
        <p:nvSpPr>
          <p:cNvPr id="9" name="Rectangle 8"/>
          <p:cNvSpPr/>
          <p:nvPr/>
        </p:nvSpPr>
        <p:spPr>
          <a:xfrm>
            <a:off x="4716016" y="3789040"/>
            <a:ext cx="4225464" cy="395814"/>
          </a:xfrm>
          <a:prstGeom prst="rect">
            <a:avLst/>
          </a:prstGeom>
        </p:spPr>
        <p:txBody>
          <a:bodyPr wrap="square">
            <a:spAutoFit/>
          </a:bodyPr>
          <a:lstStyle/>
          <a:p>
            <a:pPr>
              <a:lnSpc>
                <a:spcPct val="150000"/>
              </a:lnSpc>
              <a:buClr>
                <a:srgbClr val="60B0A7"/>
              </a:buClr>
            </a:pPr>
            <a:r>
              <a:rPr lang="en-GB" sz="1500" dirty="0">
                <a:solidFill>
                  <a:schemeClr val="accent6">
                    <a:lumMod val="75000"/>
                  </a:schemeClr>
                </a:solidFill>
                <a:latin typeface="Arial"/>
                <a:cs typeface="Arial"/>
              </a:rPr>
              <a:t>Landward Ecological Park – at eastern landfall</a:t>
            </a:r>
          </a:p>
        </p:txBody>
      </p:sp>
      <p:sp>
        <p:nvSpPr>
          <p:cNvPr id="10" name="Rectangle 9"/>
          <p:cNvSpPr/>
          <p:nvPr/>
        </p:nvSpPr>
        <p:spPr>
          <a:xfrm>
            <a:off x="4716016" y="5827330"/>
            <a:ext cx="4225464" cy="553998"/>
          </a:xfrm>
          <a:prstGeom prst="rect">
            <a:avLst/>
          </a:prstGeom>
        </p:spPr>
        <p:txBody>
          <a:bodyPr wrap="square">
            <a:spAutoFit/>
          </a:bodyPr>
          <a:lstStyle/>
          <a:p>
            <a:pPr>
              <a:buClr>
                <a:srgbClr val="60B0A7"/>
              </a:buClr>
            </a:pPr>
            <a:r>
              <a:rPr lang="en-GB" sz="1500" dirty="0">
                <a:solidFill>
                  <a:schemeClr val="accent6">
                    <a:lumMod val="75000"/>
                  </a:schemeClr>
                </a:solidFill>
                <a:latin typeface="Arial"/>
                <a:cs typeface="Arial"/>
              </a:rPr>
              <a:t>Narrow Seaward Park – turbine housing eastwards </a:t>
            </a:r>
          </a:p>
        </p:txBody>
      </p:sp>
      <p:sp>
        <p:nvSpPr>
          <p:cNvPr id="11" name="Rectangle 10"/>
          <p:cNvSpPr/>
          <p:nvPr/>
        </p:nvSpPr>
        <p:spPr>
          <a:xfrm>
            <a:off x="179512" y="5827330"/>
            <a:ext cx="4225464" cy="553998"/>
          </a:xfrm>
          <a:prstGeom prst="rect">
            <a:avLst/>
          </a:prstGeom>
        </p:spPr>
        <p:txBody>
          <a:bodyPr wrap="square">
            <a:spAutoFit/>
          </a:bodyPr>
          <a:lstStyle/>
          <a:p>
            <a:pPr>
              <a:buClr>
                <a:srgbClr val="60B0A7"/>
              </a:buClr>
            </a:pPr>
            <a:r>
              <a:rPr lang="en-GB" sz="1500" dirty="0">
                <a:solidFill>
                  <a:schemeClr val="accent6">
                    <a:lumMod val="75000"/>
                  </a:schemeClr>
                </a:solidFill>
                <a:latin typeface="Arial"/>
                <a:cs typeface="Arial"/>
              </a:rPr>
              <a:t>Broad Seaward Park – western seawall </a:t>
            </a:r>
            <a:r>
              <a:rPr lang="en-GB" sz="1500" dirty="0" smtClean="0">
                <a:solidFill>
                  <a:schemeClr val="accent6">
                    <a:lumMod val="75000"/>
                  </a:schemeClr>
                </a:solidFill>
                <a:latin typeface="Arial"/>
                <a:cs typeface="Arial"/>
              </a:rPr>
              <a:t>to turbine </a:t>
            </a:r>
            <a:r>
              <a:rPr lang="en-GB" sz="1500" dirty="0">
                <a:solidFill>
                  <a:schemeClr val="accent6">
                    <a:lumMod val="75000"/>
                  </a:schemeClr>
                </a:solidFill>
                <a:latin typeface="Arial"/>
                <a:cs typeface="Arial"/>
              </a:rPr>
              <a:t>housing/offshore buildings</a:t>
            </a:r>
          </a:p>
        </p:txBody>
      </p:sp>
      <p:sp>
        <p:nvSpPr>
          <p:cNvPr id="12" name="Rectangle 11"/>
          <p:cNvSpPr/>
          <p:nvPr/>
        </p:nvSpPr>
        <p:spPr>
          <a:xfrm>
            <a:off x="274528" y="1484784"/>
            <a:ext cx="8545944" cy="877163"/>
          </a:xfrm>
          <a:prstGeom prst="rect">
            <a:avLst/>
          </a:prstGeom>
        </p:spPr>
        <p:txBody>
          <a:bodyPr wrap="square">
            <a:spAutoFit/>
          </a:bodyPr>
          <a:lstStyle/>
          <a:p>
            <a:pPr>
              <a:lnSpc>
                <a:spcPct val="150000"/>
              </a:lnSpc>
              <a:buClr>
                <a:srgbClr val="60B0A7"/>
              </a:buClr>
            </a:pPr>
            <a:r>
              <a:rPr lang="en-GB" sz="1700" dirty="0" smtClean="0">
                <a:solidFill>
                  <a:schemeClr val="accent6">
                    <a:lumMod val="75000"/>
                  </a:schemeClr>
                </a:solidFill>
                <a:latin typeface="Arial"/>
                <a:cs typeface="Arial"/>
              </a:rPr>
              <a:t>The </a:t>
            </a:r>
            <a:r>
              <a:rPr lang="en-GB" sz="1700" dirty="0">
                <a:solidFill>
                  <a:schemeClr val="accent6">
                    <a:lumMod val="75000"/>
                  </a:schemeClr>
                </a:solidFill>
                <a:latin typeface="Arial"/>
                <a:cs typeface="Arial"/>
              </a:rPr>
              <a:t>lagoon provides a </a:t>
            </a:r>
            <a:r>
              <a:rPr lang="en-GB" sz="1700" dirty="0" smtClean="0">
                <a:solidFill>
                  <a:schemeClr val="accent6">
                    <a:lumMod val="75000"/>
                  </a:schemeClr>
                </a:solidFill>
                <a:latin typeface="Arial"/>
                <a:cs typeface="Arial"/>
              </a:rPr>
              <a:t>unique opportunity </a:t>
            </a:r>
            <a:r>
              <a:rPr lang="en-GB" sz="1700" dirty="0">
                <a:solidFill>
                  <a:schemeClr val="accent6">
                    <a:lumMod val="75000"/>
                  </a:schemeClr>
                </a:solidFill>
                <a:latin typeface="Arial"/>
                <a:cs typeface="Arial"/>
              </a:rPr>
              <a:t>to </a:t>
            </a:r>
            <a:r>
              <a:rPr lang="en-GB" sz="1700" dirty="0" smtClean="0">
                <a:solidFill>
                  <a:schemeClr val="accent6">
                    <a:lumMod val="75000"/>
                  </a:schemeClr>
                </a:solidFill>
                <a:latin typeface="Arial"/>
                <a:cs typeface="Arial"/>
              </a:rPr>
              <a:t>establish </a:t>
            </a:r>
            <a:r>
              <a:rPr lang="en-GB" sz="1700" dirty="0">
                <a:solidFill>
                  <a:schemeClr val="accent6">
                    <a:lumMod val="75000"/>
                  </a:schemeClr>
                </a:solidFill>
                <a:latin typeface="Arial"/>
                <a:cs typeface="Arial"/>
              </a:rPr>
              <a:t>‘marine </a:t>
            </a:r>
            <a:r>
              <a:rPr lang="en-GB" sz="1700" dirty="0" smtClean="0">
                <a:solidFill>
                  <a:schemeClr val="accent6">
                    <a:lumMod val="75000"/>
                  </a:schemeClr>
                </a:solidFill>
                <a:latin typeface="Arial"/>
                <a:cs typeface="Arial"/>
              </a:rPr>
              <a:t>parks’ where new </a:t>
            </a:r>
            <a:r>
              <a:rPr lang="en-GB" sz="1700" dirty="0">
                <a:solidFill>
                  <a:schemeClr val="accent6">
                    <a:lumMod val="75000"/>
                  </a:schemeClr>
                </a:solidFill>
                <a:latin typeface="Arial"/>
                <a:cs typeface="Arial"/>
              </a:rPr>
              <a:t>buildings and public spaces respond to </a:t>
            </a:r>
            <a:r>
              <a:rPr lang="en-GB" sz="1700" dirty="0" smtClean="0">
                <a:solidFill>
                  <a:schemeClr val="accent6">
                    <a:lumMod val="75000"/>
                  </a:schemeClr>
                </a:solidFill>
                <a:latin typeface="Arial"/>
                <a:cs typeface="Arial"/>
              </a:rPr>
              <a:t>their surroundings </a:t>
            </a:r>
            <a:r>
              <a:rPr lang="en-GB" sz="1700" dirty="0">
                <a:solidFill>
                  <a:schemeClr val="accent6">
                    <a:lumMod val="75000"/>
                  </a:schemeClr>
                </a:solidFill>
                <a:latin typeface="Arial"/>
                <a:cs typeface="Arial"/>
              </a:rPr>
              <a:t>both on and </a:t>
            </a:r>
            <a:r>
              <a:rPr lang="en-GB" sz="1700" dirty="0" smtClean="0">
                <a:solidFill>
                  <a:schemeClr val="accent6">
                    <a:lumMod val="75000"/>
                  </a:schemeClr>
                </a:solidFill>
                <a:latin typeface="Arial"/>
                <a:cs typeface="Arial"/>
              </a:rPr>
              <a:t>offshore</a:t>
            </a:r>
            <a:endParaRPr lang="en-GB" sz="1700" dirty="0">
              <a:solidFill>
                <a:schemeClr val="accent6">
                  <a:lumMod val="75000"/>
                </a:schemeClr>
              </a:solidFill>
              <a:latin typeface="Arial"/>
              <a:cs typeface="Arial"/>
            </a:endParaRPr>
          </a:p>
        </p:txBody>
      </p:sp>
    </p:spTree>
    <p:extLst>
      <p:ext uri="{BB962C8B-B14F-4D97-AF65-F5344CB8AC3E}">
        <p14:creationId xmlns:p14="http://schemas.microsoft.com/office/powerpoint/2010/main" val="350363346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230" y="260648"/>
            <a:ext cx="8305800" cy="1143000"/>
          </a:xfrm>
        </p:spPr>
        <p:txBody>
          <a:bodyPr/>
          <a:lstStyle/>
          <a:p>
            <a:r>
              <a:rPr lang="en-GB" dirty="0" smtClean="0"/>
              <a:t>Landward Urban Park CGI</a:t>
            </a:r>
            <a:endParaRPr lang="en-GB" dirty="0"/>
          </a:p>
        </p:txBody>
      </p:sp>
      <p:sp>
        <p:nvSpPr>
          <p:cNvPr id="3" name="Slide Number Placeholder 2"/>
          <p:cNvSpPr>
            <a:spLocks noGrp="1"/>
          </p:cNvSpPr>
          <p:nvPr>
            <p:ph type="sldNum" sz="quarter" idx="11"/>
          </p:nvPr>
        </p:nvSpPr>
        <p:spPr/>
        <p:txBody>
          <a:bodyPr/>
          <a:lstStyle/>
          <a:p>
            <a:fld id="{D5067028-BD0C-4739-AA2C-C15F8E11A80C}" type="slidenum">
              <a:rPr lang="en-GB" smtClean="0"/>
              <a:pPr/>
              <a:t>18</a:t>
            </a:fld>
            <a:endParaRPr lang="en-GB" dirty="0"/>
          </a:p>
        </p:txBody>
      </p:sp>
      <p:pic>
        <p:nvPicPr>
          <p:cNvPr id="1026" name="Picture 2" descr="C:\Users\Alex Herbert\Desktop\TLP back-up 100613\Swansea Bay\Design &amp; plans\Buildings\3513LO_SK_027_Landward_Urban_Visual_1.1 - (925196).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t="15875" b="15782"/>
          <a:stretch/>
        </p:blipFill>
        <p:spPr bwMode="auto">
          <a:xfrm>
            <a:off x="323528" y="1484784"/>
            <a:ext cx="8470502" cy="4824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812421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lstStyle/>
          <a:p>
            <a:r>
              <a:rPr lang="en-GB" dirty="0" smtClean="0"/>
              <a:t>Broad Seaward Park</a:t>
            </a:r>
            <a:endParaRPr lang="en-GB" dirty="0"/>
          </a:p>
        </p:txBody>
      </p:sp>
      <p:pic>
        <p:nvPicPr>
          <p:cNvPr id="6" name="Content Placeholder 5"/>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107504" y="1772816"/>
            <a:ext cx="8867541" cy="4968552"/>
          </a:xfrm>
        </p:spPr>
      </p:pic>
      <p:sp>
        <p:nvSpPr>
          <p:cNvPr id="5" name="Slide Number Placeholder 4"/>
          <p:cNvSpPr>
            <a:spLocks noGrp="1"/>
          </p:cNvSpPr>
          <p:nvPr>
            <p:ph type="sldNum" sz="quarter" idx="11"/>
          </p:nvPr>
        </p:nvSpPr>
        <p:spPr/>
        <p:txBody>
          <a:bodyPr/>
          <a:lstStyle/>
          <a:p>
            <a:fld id="{D5067028-BD0C-4739-AA2C-C15F8E11A80C}" type="slidenum">
              <a:rPr lang="en-GB" smtClean="0"/>
              <a:pPr/>
              <a:t>19</a:t>
            </a:fld>
            <a:endParaRPr lang="en-GB" dirty="0"/>
          </a:p>
        </p:txBody>
      </p:sp>
    </p:spTree>
    <p:extLst>
      <p:ext uri="{BB962C8B-B14F-4D97-AF65-F5344CB8AC3E}">
        <p14:creationId xmlns:p14="http://schemas.microsoft.com/office/powerpoint/2010/main" val="31331359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0" dirty="0"/>
              <a:t/>
            </a:r>
            <a:br>
              <a:rPr lang="en-GB" b="0" dirty="0"/>
            </a:br>
            <a:r>
              <a:rPr lang="en-GB" dirty="0"/>
              <a:t>Western landfall facilities </a:t>
            </a:r>
          </a:p>
        </p:txBody>
      </p:sp>
      <p:sp>
        <p:nvSpPr>
          <p:cNvPr id="3" name="Slide Number Placeholder 2"/>
          <p:cNvSpPr>
            <a:spLocks noGrp="1"/>
          </p:cNvSpPr>
          <p:nvPr>
            <p:ph type="sldNum" sz="quarter" idx="11"/>
          </p:nvPr>
        </p:nvSpPr>
        <p:spPr/>
        <p:txBody>
          <a:bodyPr/>
          <a:lstStyle/>
          <a:p>
            <a:fld id="{D5067028-BD0C-4739-AA2C-C15F8E11A80C}" type="slidenum">
              <a:rPr lang="en-GB" smtClean="0"/>
              <a:pPr/>
              <a:t>20</a:t>
            </a:fld>
            <a:endParaRPr lang="en-GB" dirty="0"/>
          </a:p>
        </p:txBody>
      </p:sp>
      <p:pic>
        <p:nvPicPr>
          <p:cNvPr id="4" name="Picture 3"/>
          <p:cNvPicPr>
            <a:picLocks noChangeAspect="1"/>
          </p:cNvPicPr>
          <p:nvPr/>
        </p:nvPicPr>
        <p:blipFill>
          <a:blip r:embed="rId3"/>
          <a:stretch>
            <a:fillRect/>
          </a:stretch>
        </p:blipFill>
        <p:spPr>
          <a:xfrm>
            <a:off x="277779" y="1988840"/>
            <a:ext cx="8561421" cy="3960440"/>
          </a:xfrm>
          <a:prstGeom prst="rect">
            <a:avLst/>
          </a:prstGeom>
        </p:spPr>
      </p:pic>
    </p:spTree>
    <p:extLst>
      <p:ext uri="{BB962C8B-B14F-4D97-AF65-F5344CB8AC3E}">
        <p14:creationId xmlns:p14="http://schemas.microsoft.com/office/powerpoint/2010/main" val="133353822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Western Landfall </a:t>
            </a:r>
            <a:r>
              <a:rPr lang="en-GB" dirty="0" smtClean="0"/>
              <a:t>Building</a:t>
            </a:r>
            <a:endParaRPr lang="en-GB" dirty="0"/>
          </a:p>
        </p:txBody>
      </p:sp>
      <p:sp>
        <p:nvSpPr>
          <p:cNvPr id="3" name="Content Placeholder 2"/>
          <p:cNvSpPr>
            <a:spLocks noGrp="1"/>
          </p:cNvSpPr>
          <p:nvPr>
            <p:ph idx="1"/>
          </p:nvPr>
        </p:nvSpPr>
        <p:spPr>
          <a:xfrm>
            <a:off x="1371600" y="1916832"/>
            <a:ext cx="5900700" cy="672666"/>
          </a:xfrm>
        </p:spPr>
        <p:txBody>
          <a:bodyPr>
            <a:normAutofit fontScale="85000" lnSpcReduction="20000"/>
          </a:bodyPr>
          <a:lstStyle/>
          <a:p>
            <a:pPr marL="0" indent="0">
              <a:buNone/>
            </a:pPr>
            <a:r>
              <a:rPr lang="en-GB" dirty="0" smtClean="0">
                <a:latin typeface="+mj-lt"/>
              </a:rPr>
              <a:t>Visitor orientation, operations &amp; maintenance, boating centre</a:t>
            </a:r>
          </a:p>
        </p:txBody>
      </p:sp>
      <p:pic>
        <p:nvPicPr>
          <p:cNvPr id="6" name="Picture 5"/>
          <p:cNvPicPr/>
          <p:nvPr/>
        </p:nvPicPr>
        <p:blipFill>
          <a:blip r:embed="rId3" cstate="print">
            <a:extLst>
              <a:ext uri="{28A0092B-C50C-407E-A947-70E740481C1C}">
                <a14:useLocalDpi xmlns:a14="http://schemas.microsoft.com/office/drawing/2010/main" val="0"/>
              </a:ext>
            </a:extLst>
          </a:blip>
          <a:stretch>
            <a:fillRect/>
          </a:stretch>
        </p:blipFill>
        <p:spPr>
          <a:xfrm>
            <a:off x="467544" y="2636912"/>
            <a:ext cx="7704856" cy="3744416"/>
          </a:xfrm>
          <a:prstGeom prst="rect">
            <a:avLst/>
          </a:prstGeom>
        </p:spPr>
      </p:pic>
    </p:spTree>
    <p:extLst>
      <p:ext uri="{BB962C8B-B14F-4D97-AF65-F5344CB8AC3E}">
        <p14:creationId xmlns:p14="http://schemas.microsoft.com/office/powerpoint/2010/main" val="90502430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fld id="{D5067028-BD0C-4739-AA2C-C15F8E11A80C}" type="slidenum">
              <a:rPr lang="en-GB" smtClean="0"/>
              <a:pPr/>
              <a:t>22</a:t>
            </a:fld>
            <a:endParaRPr lang="en-GB" dirty="0"/>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544" y="1412776"/>
            <a:ext cx="8136904" cy="5002424"/>
          </a:xfrm>
          <a:prstGeom prst="rect">
            <a:avLst/>
          </a:prstGeom>
        </p:spPr>
      </p:pic>
      <p:sp>
        <p:nvSpPr>
          <p:cNvPr id="4" name="Rectangle 3"/>
          <p:cNvSpPr/>
          <p:nvPr/>
        </p:nvSpPr>
        <p:spPr>
          <a:xfrm>
            <a:off x="611560" y="682582"/>
            <a:ext cx="3757760" cy="584775"/>
          </a:xfrm>
          <a:prstGeom prst="rect">
            <a:avLst/>
          </a:prstGeom>
        </p:spPr>
        <p:txBody>
          <a:bodyPr wrap="none">
            <a:spAutoFit/>
          </a:bodyPr>
          <a:lstStyle/>
          <a:p>
            <a:r>
              <a:rPr lang="en-GB" sz="3200" b="1" dirty="0">
                <a:solidFill>
                  <a:srgbClr val="52BDEC"/>
                </a:solidFill>
                <a:latin typeface="Arial" panose="020B0604020202020204" pitchFamily="34" charset="0"/>
                <a:cs typeface="Arial" panose="020B0604020202020204" pitchFamily="34" charset="0"/>
              </a:rPr>
              <a:t>Offshore Building </a:t>
            </a:r>
          </a:p>
        </p:txBody>
      </p:sp>
    </p:spTree>
    <p:extLst>
      <p:ext uri="{BB962C8B-B14F-4D97-AF65-F5344CB8AC3E}">
        <p14:creationId xmlns:p14="http://schemas.microsoft.com/office/powerpoint/2010/main" val="168584100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806" y="277211"/>
            <a:ext cx="8305800" cy="1143000"/>
          </a:xfrm>
        </p:spPr>
        <p:txBody>
          <a:bodyPr>
            <a:normAutofit fontScale="90000"/>
          </a:bodyPr>
          <a:lstStyle/>
          <a:p>
            <a:r>
              <a:rPr lang="en-GB" b="0" dirty="0"/>
              <a:t/>
            </a:r>
            <a:br>
              <a:rPr lang="en-GB" b="0" dirty="0"/>
            </a:br>
            <a:r>
              <a:rPr lang="en-GB" dirty="0"/>
              <a:t>Offshore Building – by night </a:t>
            </a:r>
          </a:p>
        </p:txBody>
      </p:sp>
      <p:sp>
        <p:nvSpPr>
          <p:cNvPr id="3" name="Slide Number Placeholder 2"/>
          <p:cNvSpPr>
            <a:spLocks noGrp="1"/>
          </p:cNvSpPr>
          <p:nvPr>
            <p:ph type="sldNum" sz="quarter" idx="11"/>
          </p:nvPr>
        </p:nvSpPr>
        <p:spPr/>
        <p:txBody>
          <a:bodyPr/>
          <a:lstStyle/>
          <a:p>
            <a:fld id="{D5067028-BD0C-4739-AA2C-C15F8E11A80C}" type="slidenum">
              <a:rPr lang="en-GB" smtClean="0"/>
              <a:pPr/>
              <a:t>23</a:t>
            </a:fld>
            <a:endParaRPr lang="en-GB" dirty="0"/>
          </a:p>
        </p:txBody>
      </p:sp>
      <p:pic>
        <p:nvPicPr>
          <p:cNvPr id="4" name="Picture 3"/>
          <p:cNvPicPr>
            <a:picLocks noChangeAspect="1"/>
          </p:cNvPicPr>
          <p:nvPr/>
        </p:nvPicPr>
        <p:blipFill>
          <a:blip r:embed="rId3"/>
          <a:stretch>
            <a:fillRect/>
          </a:stretch>
        </p:blipFill>
        <p:spPr>
          <a:xfrm>
            <a:off x="683568" y="1421942"/>
            <a:ext cx="8026276" cy="5169071"/>
          </a:xfrm>
          <a:prstGeom prst="rect">
            <a:avLst/>
          </a:prstGeom>
        </p:spPr>
      </p:pic>
    </p:spTree>
    <p:extLst>
      <p:ext uri="{BB962C8B-B14F-4D97-AF65-F5344CB8AC3E}">
        <p14:creationId xmlns:p14="http://schemas.microsoft.com/office/powerpoint/2010/main" val="209939926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Cardiff Economic Assessment</a:t>
            </a:r>
            <a:endParaRPr lang="en-GB" dirty="0"/>
          </a:p>
        </p:txBody>
      </p:sp>
      <p:sp>
        <p:nvSpPr>
          <p:cNvPr id="3" name="Content Placeholder 2"/>
          <p:cNvSpPr>
            <a:spLocks noGrp="1"/>
          </p:cNvSpPr>
          <p:nvPr>
            <p:ph idx="1"/>
          </p:nvPr>
        </p:nvSpPr>
        <p:spPr/>
        <p:txBody>
          <a:bodyPr>
            <a:normAutofit fontScale="55000" lnSpcReduction="20000"/>
          </a:bodyPr>
          <a:lstStyle/>
          <a:p>
            <a:endParaRPr lang="en-GB" dirty="0"/>
          </a:p>
          <a:p>
            <a:pPr marL="0" indent="0">
              <a:buNone/>
            </a:pPr>
            <a:r>
              <a:rPr lang="en-GB" dirty="0">
                <a:latin typeface="+mj-lt"/>
              </a:rPr>
              <a:t>The Swansea Bay Tidal Lagoon could generate a £300M spend in Wales, create 1850 jobs and support the creation of £173M of gross value added for Wales within its three year development phase. </a:t>
            </a:r>
          </a:p>
          <a:p>
            <a:endParaRPr lang="en-GB" dirty="0">
              <a:latin typeface="+mj-lt"/>
            </a:endParaRPr>
          </a:p>
          <a:p>
            <a:endParaRPr lang="en-GB" dirty="0">
              <a:latin typeface="+mj-lt"/>
            </a:endParaRPr>
          </a:p>
          <a:p>
            <a:pPr marL="0" indent="0">
              <a:buNone/>
            </a:pPr>
            <a:r>
              <a:rPr lang="en-GB" b="1" dirty="0">
                <a:latin typeface="+mj-lt"/>
              </a:rPr>
              <a:t>Key findings include:</a:t>
            </a:r>
          </a:p>
          <a:p>
            <a:r>
              <a:rPr lang="en-GB" dirty="0">
                <a:latin typeface="+mj-lt"/>
              </a:rPr>
              <a:t> </a:t>
            </a:r>
            <a:r>
              <a:rPr lang="en-GB" dirty="0" smtClean="0">
                <a:latin typeface="+mj-lt"/>
              </a:rPr>
              <a:t>A </a:t>
            </a:r>
            <a:r>
              <a:rPr lang="en-GB" dirty="0">
                <a:latin typeface="+mj-lt"/>
              </a:rPr>
              <a:t>capital investment of £756M of which £300M will be spent in Wales (40%);</a:t>
            </a:r>
          </a:p>
          <a:p>
            <a:r>
              <a:rPr lang="en-GB" dirty="0">
                <a:latin typeface="+mj-lt"/>
              </a:rPr>
              <a:t> </a:t>
            </a:r>
            <a:r>
              <a:rPr lang="en-GB" dirty="0" smtClean="0">
                <a:latin typeface="+mj-lt"/>
              </a:rPr>
              <a:t>Potential </a:t>
            </a:r>
            <a:r>
              <a:rPr lang="en-GB" dirty="0">
                <a:latin typeface="+mj-lt"/>
              </a:rPr>
              <a:t>additional output in Wales of £454M and £173M GVA in the three year development phase;</a:t>
            </a:r>
          </a:p>
          <a:p>
            <a:r>
              <a:rPr lang="en-GB" dirty="0">
                <a:latin typeface="+mj-lt"/>
              </a:rPr>
              <a:t> </a:t>
            </a:r>
            <a:r>
              <a:rPr lang="en-GB" dirty="0" smtClean="0">
                <a:latin typeface="+mj-lt"/>
              </a:rPr>
              <a:t>Over </a:t>
            </a:r>
            <a:r>
              <a:rPr lang="en-GB" dirty="0">
                <a:latin typeface="+mj-lt"/>
              </a:rPr>
              <a:t>£5M annual local spend during the operational phase;</a:t>
            </a:r>
          </a:p>
          <a:p>
            <a:r>
              <a:rPr lang="en-GB" dirty="0">
                <a:latin typeface="+mj-lt"/>
              </a:rPr>
              <a:t> </a:t>
            </a:r>
            <a:r>
              <a:rPr lang="en-GB" dirty="0" smtClean="0">
                <a:latin typeface="+mj-lt"/>
              </a:rPr>
              <a:t>A </a:t>
            </a:r>
            <a:r>
              <a:rPr lang="en-GB" dirty="0">
                <a:latin typeface="+mj-lt"/>
              </a:rPr>
              <a:t>further potential £1.5M-2.1M per annum GVA to be achieved through associated leisure opportunities;</a:t>
            </a:r>
          </a:p>
          <a:p>
            <a:r>
              <a:rPr lang="en-GB" dirty="0">
                <a:latin typeface="+mj-lt"/>
              </a:rPr>
              <a:t> </a:t>
            </a:r>
            <a:r>
              <a:rPr lang="en-GB" dirty="0" smtClean="0">
                <a:latin typeface="+mj-lt"/>
              </a:rPr>
              <a:t>Approximately </a:t>
            </a:r>
            <a:r>
              <a:rPr lang="en-GB" dirty="0">
                <a:latin typeface="+mj-lt"/>
              </a:rPr>
              <a:t>5540 person years (1850 FTE) of diversely-skilled employment in Wales during the three year construction period; </a:t>
            </a:r>
          </a:p>
          <a:p>
            <a:r>
              <a:rPr lang="en-GB" dirty="0" smtClean="0">
                <a:latin typeface="+mj-lt"/>
              </a:rPr>
              <a:t>Creation </a:t>
            </a:r>
            <a:r>
              <a:rPr lang="en-GB" dirty="0">
                <a:latin typeface="+mj-lt"/>
              </a:rPr>
              <a:t>of 60 long term operational jobs and up to 90 additional jobs linked to visitor spending.</a:t>
            </a:r>
          </a:p>
          <a:p>
            <a:pPr marL="0" indent="0">
              <a:buNone/>
            </a:pPr>
            <a:endParaRPr lang="en-GB" dirty="0">
              <a:latin typeface="+mj-lt"/>
            </a:endParaRPr>
          </a:p>
          <a:p>
            <a:pPr marL="0" indent="0">
              <a:buNone/>
            </a:pPr>
            <a:r>
              <a:rPr lang="en-GB" i="1" dirty="0" smtClean="0">
                <a:solidFill>
                  <a:schemeClr val="bg2">
                    <a:lumMod val="50000"/>
                  </a:schemeClr>
                </a:solidFill>
                <a:latin typeface="+mj-lt"/>
              </a:rPr>
              <a:t>Professors </a:t>
            </a:r>
            <a:r>
              <a:rPr lang="en-GB" i="1" dirty="0">
                <a:solidFill>
                  <a:schemeClr val="bg2">
                    <a:lumMod val="50000"/>
                  </a:schemeClr>
                </a:solidFill>
                <a:latin typeface="+mj-lt"/>
              </a:rPr>
              <a:t>Calvin Jones and Max </a:t>
            </a:r>
            <a:r>
              <a:rPr lang="en-GB" i="1" dirty="0" err="1">
                <a:solidFill>
                  <a:schemeClr val="bg2">
                    <a:lumMod val="50000"/>
                  </a:schemeClr>
                </a:solidFill>
                <a:latin typeface="+mj-lt"/>
              </a:rPr>
              <a:t>Munday</a:t>
            </a:r>
            <a:r>
              <a:rPr lang="en-GB" i="1" dirty="0">
                <a:solidFill>
                  <a:schemeClr val="bg2">
                    <a:lumMod val="50000"/>
                  </a:schemeClr>
                </a:solidFill>
                <a:latin typeface="+mj-lt"/>
              </a:rPr>
              <a:t>, </a:t>
            </a:r>
            <a:r>
              <a:rPr lang="en-GB" i="1" dirty="0" smtClean="0">
                <a:solidFill>
                  <a:schemeClr val="bg2">
                    <a:lumMod val="50000"/>
                  </a:schemeClr>
                </a:solidFill>
                <a:latin typeface="+mj-lt"/>
              </a:rPr>
              <a:t>(2014) the </a:t>
            </a:r>
            <a:r>
              <a:rPr lang="en-GB" i="1" dirty="0">
                <a:solidFill>
                  <a:schemeClr val="bg2">
                    <a:lumMod val="50000"/>
                  </a:schemeClr>
                </a:solidFill>
                <a:latin typeface="+mj-lt"/>
              </a:rPr>
              <a:t>economic effects assessment is based on a model developed by the University to track the existing and potential economic impacts for Wales of different electricity generation technologies. </a:t>
            </a:r>
          </a:p>
          <a:p>
            <a:pPr marL="0" indent="0">
              <a:buNone/>
            </a:pPr>
            <a:r>
              <a:rPr lang="en-GB" dirty="0" smtClean="0">
                <a:latin typeface="+mj-lt"/>
              </a:rPr>
              <a:t> </a:t>
            </a:r>
            <a:endParaRPr lang="en-GB" dirty="0">
              <a:latin typeface="+mj-lt"/>
            </a:endParaRPr>
          </a:p>
          <a:p>
            <a:pPr marL="0" indent="0" algn="r">
              <a:buNone/>
            </a:pPr>
            <a:r>
              <a:rPr lang="en-GB" dirty="0">
                <a:latin typeface="+mj-lt"/>
              </a:rPr>
              <a:t>Welsh Economy Research Unit, Cardiff Business </a:t>
            </a:r>
            <a:r>
              <a:rPr lang="en-GB" dirty="0" smtClean="0">
                <a:latin typeface="+mj-lt"/>
              </a:rPr>
              <a:t>School, 2014</a:t>
            </a:r>
            <a:endParaRPr lang="en-GB" dirty="0">
              <a:latin typeface="+mj-lt"/>
            </a:endParaRPr>
          </a:p>
          <a:p>
            <a:endParaRPr lang="en-GB" dirty="0"/>
          </a:p>
        </p:txBody>
      </p:sp>
    </p:spTree>
    <p:extLst>
      <p:ext uri="{BB962C8B-B14F-4D97-AF65-F5344CB8AC3E}">
        <p14:creationId xmlns:p14="http://schemas.microsoft.com/office/powerpoint/2010/main" val="399593903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Calvin Jones</a:t>
            </a:r>
            <a:endParaRPr lang="en-GB" dirty="0"/>
          </a:p>
        </p:txBody>
      </p:sp>
      <p:sp>
        <p:nvSpPr>
          <p:cNvPr id="5" name="TextBox 4"/>
          <p:cNvSpPr txBox="1"/>
          <p:nvPr/>
        </p:nvSpPr>
        <p:spPr>
          <a:xfrm>
            <a:off x="611560" y="2564904"/>
            <a:ext cx="7560840" cy="3970318"/>
          </a:xfrm>
          <a:prstGeom prst="rect">
            <a:avLst/>
          </a:prstGeom>
          <a:noFill/>
        </p:spPr>
        <p:txBody>
          <a:bodyPr wrap="square" rtlCol="0">
            <a:spAutoFit/>
          </a:bodyPr>
          <a:lstStyle/>
          <a:p>
            <a:r>
              <a:rPr lang="en-GB" dirty="0">
                <a:solidFill>
                  <a:schemeClr val="bg2">
                    <a:lumMod val="50000"/>
                  </a:schemeClr>
                </a:solidFill>
                <a:latin typeface="+mj-lt"/>
              </a:rPr>
              <a:t>Professor Jones said: </a:t>
            </a:r>
            <a:endParaRPr lang="en-GB" dirty="0" smtClean="0">
              <a:solidFill>
                <a:schemeClr val="bg2">
                  <a:lumMod val="50000"/>
                </a:schemeClr>
              </a:solidFill>
              <a:latin typeface="+mj-lt"/>
            </a:endParaRPr>
          </a:p>
          <a:p>
            <a:r>
              <a:rPr lang="en-GB" i="1" dirty="0" smtClean="0">
                <a:latin typeface="+mj-lt"/>
              </a:rPr>
              <a:t>"</a:t>
            </a:r>
            <a:r>
              <a:rPr lang="en-GB" i="1" dirty="0">
                <a:latin typeface="+mj-lt"/>
              </a:rPr>
              <a:t>We estimate that the </a:t>
            </a:r>
            <a:r>
              <a:rPr lang="en-GB" i="1" dirty="0">
                <a:solidFill>
                  <a:schemeClr val="bg2">
                    <a:lumMod val="50000"/>
                  </a:schemeClr>
                </a:solidFill>
                <a:latin typeface="+mj-lt"/>
              </a:rPr>
              <a:t>£300M of regional spending </a:t>
            </a:r>
            <a:r>
              <a:rPr lang="en-GB" i="1" dirty="0">
                <a:latin typeface="+mj-lt"/>
              </a:rPr>
              <a:t>evenly spread over a three year development period starting in March 2015 will result in a total of an additional £454M of additional output in Wales. This means for every £1M spent in the region, an estimated further £0.52M of economic activity is supported. Around half of this, almost </a:t>
            </a:r>
            <a:r>
              <a:rPr lang="en-GB" i="1" dirty="0">
                <a:solidFill>
                  <a:schemeClr val="bg2">
                    <a:lumMod val="50000"/>
                  </a:schemeClr>
                </a:solidFill>
                <a:latin typeface="+mj-lt"/>
              </a:rPr>
              <a:t>£223M, is in the construction sector, </a:t>
            </a:r>
            <a:r>
              <a:rPr lang="en-GB" i="1" dirty="0">
                <a:latin typeface="+mj-lt"/>
              </a:rPr>
              <a:t>with manufacturing and production the next largest portion at £170m. We estimate around £34M of output in financial and professional services would be supported, largely comprising project management, planning and engineering activities."  </a:t>
            </a:r>
            <a:r>
              <a:rPr lang="en-GB" dirty="0" smtClean="0">
                <a:solidFill>
                  <a:schemeClr val="bg2">
                    <a:lumMod val="50000"/>
                  </a:schemeClr>
                </a:solidFill>
                <a:latin typeface="+mj-lt"/>
              </a:rPr>
              <a:t>(Cardiff </a:t>
            </a:r>
            <a:r>
              <a:rPr lang="en-GB" dirty="0">
                <a:solidFill>
                  <a:schemeClr val="bg2">
                    <a:lumMod val="50000"/>
                  </a:schemeClr>
                </a:solidFill>
                <a:latin typeface="+mj-lt"/>
              </a:rPr>
              <a:t>B</a:t>
            </a:r>
            <a:r>
              <a:rPr lang="en-GB" dirty="0" smtClean="0">
                <a:solidFill>
                  <a:schemeClr val="bg2">
                    <a:lumMod val="50000"/>
                  </a:schemeClr>
                </a:solidFill>
                <a:latin typeface="+mj-lt"/>
              </a:rPr>
              <a:t>usiness School, 2014)</a:t>
            </a:r>
          </a:p>
          <a:p>
            <a:endParaRPr lang="en-GB" dirty="0" smtClean="0">
              <a:solidFill>
                <a:schemeClr val="bg2">
                  <a:lumMod val="50000"/>
                </a:schemeClr>
              </a:solidFill>
              <a:latin typeface="+mj-lt"/>
            </a:endParaRPr>
          </a:p>
          <a:p>
            <a:r>
              <a:rPr lang="en-GB" dirty="0" smtClean="0">
                <a:latin typeface="+mj-lt"/>
              </a:rPr>
              <a:t>Also </a:t>
            </a:r>
            <a:r>
              <a:rPr lang="en-GB" dirty="0" smtClean="0">
                <a:solidFill>
                  <a:schemeClr val="bg2">
                    <a:lumMod val="25000"/>
                  </a:schemeClr>
                </a:solidFill>
                <a:latin typeface="+mj-lt"/>
              </a:rPr>
              <a:t>South </a:t>
            </a:r>
            <a:r>
              <a:rPr lang="en-GB" dirty="0">
                <a:solidFill>
                  <a:schemeClr val="bg2">
                    <a:lumMod val="25000"/>
                  </a:schemeClr>
                </a:solidFill>
                <a:latin typeface="+mj-lt"/>
              </a:rPr>
              <a:t>Wales West AM Peter </a:t>
            </a:r>
            <a:r>
              <a:rPr lang="en-GB" dirty="0" smtClean="0">
                <a:solidFill>
                  <a:schemeClr val="bg2">
                    <a:lumMod val="25000"/>
                  </a:schemeClr>
                </a:solidFill>
                <a:latin typeface="+mj-lt"/>
              </a:rPr>
              <a:t>Black (2014) </a:t>
            </a:r>
            <a:r>
              <a:rPr lang="en-GB" dirty="0">
                <a:latin typeface="+mj-lt"/>
              </a:rPr>
              <a:t>said the lagoon "has the potential to bring a massive economic boost for Swansea and surrounding areas".</a:t>
            </a:r>
            <a:endParaRPr lang="en-GB" dirty="0">
              <a:solidFill>
                <a:schemeClr val="bg2">
                  <a:lumMod val="50000"/>
                </a:schemeClr>
              </a:solidFill>
              <a:latin typeface="+mj-lt"/>
            </a:endParaRPr>
          </a:p>
        </p:txBody>
      </p:sp>
    </p:spTree>
    <p:extLst>
      <p:ext uri="{BB962C8B-B14F-4D97-AF65-F5344CB8AC3E}">
        <p14:creationId xmlns:p14="http://schemas.microsoft.com/office/powerpoint/2010/main" val="92726547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764704"/>
            <a:ext cx="8229600" cy="564672"/>
          </a:xfrm>
        </p:spPr>
        <p:txBody>
          <a:bodyPr>
            <a:normAutofit fontScale="90000"/>
          </a:bodyPr>
          <a:lstStyle/>
          <a:p>
            <a:r>
              <a:rPr lang="en-GB" dirty="0" smtClean="0"/>
              <a:t>Max </a:t>
            </a:r>
            <a:r>
              <a:rPr lang="en-GB" dirty="0" err="1" smtClean="0"/>
              <a:t>Munday</a:t>
            </a:r>
            <a:endParaRPr lang="en-GB" dirty="0"/>
          </a:p>
        </p:txBody>
      </p:sp>
      <p:sp>
        <p:nvSpPr>
          <p:cNvPr id="3" name="Content Placeholder 2"/>
          <p:cNvSpPr>
            <a:spLocks noGrp="1"/>
          </p:cNvSpPr>
          <p:nvPr>
            <p:ph idx="1"/>
          </p:nvPr>
        </p:nvSpPr>
        <p:spPr>
          <a:xfrm rot="20882789">
            <a:off x="251520" y="1196752"/>
            <a:ext cx="8229600" cy="3024336"/>
          </a:xfrm>
        </p:spPr>
        <p:txBody>
          <a:bodyPr>
            <a:normAutofit/>
          </a:bodyPr>
          <a:lstStyle/>
          <a:p>
            <a:pPr marL="0" indent="0">
              <a:buNone/>
            </a:pPr>
            <a:r>
              <a:rPr lang="en-GB" sz="1600" dirty="0">
                <a:solidFill>
                  <a:schemeClr val="bg2">
                    <a:lumMod val="50000"/>
                  </a:schemeClr>
                </a:solidFill>
                <a:latin typeface="+mj-lt"/>
              </a:rPr>
              <a:t>Professor </a:t>
            </a:r>
            <a:r>
              <a:rPr lang="en-GB" sz="1600" dirty="0" err="1">
                <a:solidFill>
                  <a:schemeClr val="bg2">
                    <a:lumMod val="50000"/>
                  </a:schemeClr>
                </a:solidFill>
                <a:latin typeface="+mj-lt"/>
              </a:rPr>
              <a:t>Munday</a:t>
            </a:r>
            <a:r>
              <a:rPr lang="en-GB" sz="1600" dirty="0">
                <a:solidFill>
                  <a:schemeClr val="bg2">
                    <a:lumMod val="50000"/>
                  </a:schemeClr>
                </a:solidFill>
                <a:latin typeface="+mj-lt"/>
              </a:rPr>
              <a:t> added: </a:t>
            </a:r>
            <a:endParaRPr lang="en-GB" sz="1600" dirty="0" smtClean="0">
              <a:solidFill>
                <a:schemeClr val="bg2">
                  <a:lumMod val="50000"/>
                </a:schemeClr>
              </a:solidFill>
              <a:latin typeface="+mj-lt"/>
            </a:endParaRPr>
          </a:p>
          <a:p>
            <a:pPr marL="0" indent="0">
              <a:buNone/>
            </a:pPr>
            <a:r>
              <a:rPr lang="en-GB" sz="1600" dirty="0" smtClean="0">
                <a:latin typeface="+mj-lt"/>
              </a:rPr>
              <a:t>"</a:t>
            </a:r>
            <a:r>
              <a:rPr lang="en-GB" sz="1600" dirty="0">
                <a:latin typeface="+mj-lt"/>
              </a:rPr>
              <a:t>The focus of job creation and support in manufacturing and construction sectors is important in the context of </a:t>
            </a:r>
            <a:r>
              <a:rPr lang="en-GB" sz="1600" dirty="0">
                <a:solidFill>
                  <a:schemeClr val="bg2">
                    <a:lumMod val="50000"/>
                  </a:schemeClr>
                </a:solidFill>
                <a:latin typeface="+mj-lt"/>
              </a:rPr>
              <a:t>current challenges facing the Swansea Bay </a:t>
            </a:r>
            <a:r>
              <a:rPr lang="en-GB" sz="1600" dirty="0">
                <a:latin typeface="+mj-lt"/>
              </a:rPr>
              <a:t>and Welsh economies. In the Swansea case economic inactivity rates are relatively high at 29%, and with nearly 5,000 Job Seekers Allowance claimants in September 2013. In Wales as a whole, following the recession, </a:t>
            </a:r>
            <a:r>
              <a:rPr lang="en-GB" sz="1600" dirty="0">
                <a:solidFill>
                  <a:schemeClr val="bg2">
                    <a:lumMod val="50000"/>
                  </a:schemeClr>
                </a:solidFill>
                <a:latin typeface="+mj-lt"/>
              </a:rPr>
              <a:t>manufacturing employment has fallen </a:t>
            </a:r>
            <a:r>
              <a:rPr lang="en-GB" sz="1600" dirty="0">
                <a:latin typeface="+mj-lt"/>
              </a:rPr>
              <a:t>by over 40,000 people and with around 30,000 jobs lost in the construction sector. There are connections between jobs losses in the two sectors with poor performance in terms of construction output linking through to lower demands placed on elements of the manufacturing sector. Larger strategic projects such as Tidal Lagoon Swansea Bay </a:t>
            </a:r>
            <a:r>
              <a:rPr lang="en-GB" sz="1600" dirty="0">
                <a:solidFill>
                  <a:schemeClr val="bg2">
                    <a:lumMod val="50000"/>
                  </a:schemeClr>
                </a:solidFill>
                <a:latin typeface="+mj-lt"/>
              </a:rPr>
              <a:t>integrating construction demand </a:t>
            </a:r>
            <a:r>
              <a:rPr lang="en-GB" sz="1600" dirty="0">
                <a:latin typeface="+mj-lt"/>
              </a:rPr>
              <a:t>with local manufacturing inputs and new industry will be an important means of strengthening prospects in these important parts of the regional economy. </a:t>
            </a:r>
          </a:p>
          <a:p>
            <a:endParaRPr lang="en-GB" dirty="0"/>
          </a:p>
        </p:txBody>
      </p:sp>
      <p:sp>
        <p:nvSpPr>
          <p:cNvPr id="4" name="TextBox 3"/>
          <p:cNvSpPr txBox="1"/>
          <p:nvPr/>
        </p:nvSpPr>
        <p:spPr>
          <a:xfrm rot="20899884">
            <a:off x="2045413" y="4185018"/>
            <a:ext cx="6552728" cy="2031325"/>
          </a:xfrm>
          <a:prstGeom prst="rect">
            <a:avLst/>
          </a:prstGeom>
          <a:noFill/>
        </p:spPr>
        <p:txBody>
          <a:bodyPr wrap="square" rtlCol="0">
            <a:spAutoFit/>
          </a:bodyPr>
          <a:lstStyle/>
          <a:p>
            <a:r>
              <a:rPr lang="en-GB" dirty="0">
                <a:latin typeface="+mj-lt"/>
              </a:rPr>
              <a:t>"Furthermore, it is important to note that Tidal Lagoon Swansea Bay is </a:t>
            </a:r>
            <a:r>
              <a:rPr lang="en-GB" dirty="0">
                <a:solidFill>
                  <a:schemeClr val="bg2">
                    <a:lumMod val="50000"/>
                  </a:schemeClr>
                </a:solidFill>
                <a:latin typeface="+mj-lt"/>
              </a:rPr>
              <a:t>first of an expected network </a:t>
            </a:r>
            <a:r>
              <a:rPr lang="en-GB" dirty="0">
                <a:latin typeface="+mj-lt"/>
              </a:rPr>
              <a:t>of projects and construction and manufacturing employment connected with this first build could possibly be used in future lagoon builds in Wales and elsewhere. In addition to this, </a:t>
            </a:r>
            <a:r>
              <a:rPr lang="en-GB" dirty="0">
                <a:solidFill>
                  <a:schemeClr val="bg2">
                    <a:lumMod val="50000"/>
                  </a:schemeClr>
                </a:solidFill>
                <a:latin typeface="+mj-lt"/>
              </a:rPr>
              <a:t>Tidal Lagoon Swansea Bay will continue to have economic and employment benefits </a:t>
            </a:r>
            <a:r>
              <a:rPr lang="en-GB" dirty="0">
                <a:latin typeface="+mj-lt"/>
              </a:rPr>
              <a:t>over the many decades of its operational lifespan." </a:t>
            </a:r>
          </a:p>
        </p:txBody>
      </p:sp>
    </p:spTree>
    <p:extLst>
      <p:ext uri="{BB962C8B-B14F-4D97-AF65-F5344CB8AC3E}">
        <p14:creationId xmlns:p14="http://schemas.microsoft.com/office/powerpoint/2010/main" val="171123776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4008" y="332656"/>
            <a:ext cx="8229600" cy="1143000"/>
          </a:xfrm>
        </p:spPr>
        <p:txBody>
          <a:bodyPr/>
          <a:lstStyle/>
          <a:p>
            <a:r>
              <a:rPr lang="en-GB" dirty="0" smtClean="0"/>
              <a:t>Mark </a:t>
            </a:r>
            <a:r>
              <a:rPr lang="en-GB" dirty="0" err="1" smtClean="0"/>
              <a:t>Shorrock</a:t>
            </a:r>
            <a:endParaRPr lang="en-GB" dirty="0"/>
          </a:p>
        </p:txBody>
      </p:sp>
      <p:sp>
        <p:nvSpPr>
          <p:cNvPr id="3" name="Content Placeholder 2"/>
          <p:cNvSpPr>
            <a:spLocks noGrp="1"/>
          </p:cNvSpPr>
          <p:nvPr>
            <p:ph idx="1"/>
          </p:nvPr>
        </p:nvSpPr>
        <p:spPr>
          <a:xfrm rot="20654333">
            <a:off x="701884" y="1432091"/>
            <a:ext cx="3586589" cy="5760640"/>
          </a:xfrm>
        </p:spPr>
        <p:txBody>
          <a:bodyPr>
            <a:normAutofit/>
          </a:bodyPr>
          <a:lstStyle/>
          <a:p>
            <a:pPr marL="0" indent="0">
              <a:buNone/>
            </a:pPr>
            <a:r>
              <a:rPr lang="en-GB" sz="1800" dirty="0">
                <a:solidFill>
                  <a:schemeClr val="bg2">
                    <a:lumMod val="50000"/>
                  </a:schemeClr>
                </a:solidFill>
                <a:latin typeface="+mj-lt"/>
              </a:rPr>
              <a:t>Mark </a:t>
            </a:r>
            <a:r>
              <a:rPr lang="en-GB" sz="1800" dirty="0" err="1">
                <a:solidFill>
                  <a:schemeClr val="bg2">
                    <a:lumMod val="50000"/>
                  </a:schemeClr>
                </a:solidFill>
                <a:latin typeface="+mj-lt"/>
              </a:rPr>
              <a:t>Shorrock</a:t>
            </a:r>
            <a:r>
              <a:rPr lang="en-GB" sz="1800" dirty="0">
                <a:solidFill>
                  <a:schemeClr val="bg2">
                    <a:lumMod val="50000"/>
                  </a:schemeClr>
                </a:solidFill>
                <a:latin typeface="+mj-lt"/>
              </a:rPr>
              <a:t>, Chief Executive Officer, Tidal Lagoon Swansea Bay explains: </a:t>
            </a:r>
            <a:endParaRPr lang="en-GB" sz="1800" dirty="0" smtClean="0">
              <a:solidFill>
                <a:schemeClr val="bg2">
                  <a:lumMod val="50000"/>
                </a:schemeClr>
              </a:solidFill>
              <a:latin typeface="+mj-lt"/>
            </a:endParaRPr>
          </a:p>
          <a:p>
            <a:pPr marL="0" indent="0">
              <a:buNone/>
            </a:pPr>
            <a:r>
              <a:rPr lang="en-GB" sz="1800" dirty="0" smtClean="0">
                <a:latin typeface="+mj-lt"/>
              </a:rPr>
              <a:t>"</a:t>
            </a:r>
            <a:r>
              <a:rPr lang="en-GB" sz="1800" dirty="0">
                <a:latin typeface="+mj-lt"/>
              </a:rPr>
              <a:t>Swansea Bay will be the </a:t>
            </a:r>
            <a:r>
              <a:rPr lang="en-GB" sz="1800" dirty="0">
                <a:solidFill>
                  <a:schemeClr val="bg2">
                    <a:lumMod val="50000"/>
                  </a:schemeClr>
                </a:solidFill>
                <a:latin typeface="+mj-lt"/>
              </a:rPr>
              <a:t>first</a:t>
            </a:r>
            <a:r>
              <a:rPr lang="en-GB" sz="1800" dirty="0">
                <a:latin typeface="+mj-lt"/>
              </a:rPr>
              <a:t> in a series of developments in Wales and the wider UK such that </a:t>
            </a:r>
            <a:r>
              <a:rPr lang="en-GB" sz="1800" dirty="0">
                <a:solidFill>
                  <a:schemeClr val="bg2">
                    <a:lumMod val="50000"/>
                  </a:schemeClr>
                </a:solidFill>
                <a:latin typeface="+mj-lt"/>
              </a:rPr>
              <a:t>supply infrastructure </a:t>
            </a:r>
            <a:r>
              <a:rPr lang="en-GB" sz="1800" dirty="0">
                <a:latin typeface="+mj-lt"/>
              </a:rPr>
              <a:t>developed as part of this project could gain additional opportunities in the long term in serving a wider network of lagoon projects. We want to see a minimum </a:t>
            </a:r>
            <a:r>
              <a:rPr lang="en-GB" sz="1800" dirty="0">
                <a:solidFill>
                  <a:schemeClr val="bg2">
                    <a:lumMod val="50000"/>
                  </a:schemeClr>
                </a:solidFill>
                <a:latin typeface="+mj-lt"/>
              </a:rPr>
              <a:t>50% of Welsh content </a:t>
            </a:r>
            <a:r>
              <a:rPr lang="en-GB" sz="1800" dirty="0">
                <a:latin typeface="+mj-lt"/>
              </a:rPr>
              <a:t>for our first tidal lagoon and will work with Welsh industry to ensure that the region capitalises on its first-mover advantage to serve subsequent tidal lagoon developments." </a:t>
            </a:r>
          </a:p>
          <a:p>
            <a:endParaRPr lang="en-GB" dirty="0"/>
          </a:p>
        </p:txBody>
      </p:sp>
      <p:sp>
        <p:nvSpPr>
          <p:cNvPr id="5" name="TextBox 4"/>
          <p:cNvSpPr txBox="1"/>
          <p:nvPr/>
        </p:nvSpPr>
        <p:spPr>
          <a:xfrm rot="345355">
            <a:off x="4317366" y="1773255"/>
            <a:ext cx="4572000" cy="5078313"/>
          </a:xfrm>
          <a:prstGeom prst="rect">
            <a:avLst/>
          </a:prstGeom>
          <a:noFill/>
        </p:spPr>
        <p:txBody>
          <a:bodyPr wrap="square" rtlCol="0">
            <a:spAutoFit/>
          </a:bodyPr>
          <a:lstStyle/>
          <a:p>
            <a:r>
              <a:rPr lang="en-GB" dirty="0">
                <a:latin typeface="+mj-lt"/>
              </a:rPr>
              <a:t>"We want to see the Swansea City region become the </a:t>
            </a:r>
            <a:r>
              <a:rPr lang="en-GB" dirty="0">
                <a:solidFill>
                  <a:schemeClr val="bg2">
                    <a:lumMod val="50000"/>
                  </a:schemeClr>
                </a:solidFill>
                <a:latin typeface="+mj-lt"/>
              </a:rPr>
              <a:t>Supply Chain Hub </a:t>
            </a:r>
            <a:r>
              <a:rPr lang="en-GB" dirty="0">
                <a:latin typeface="+mj-lt"/>
              </a:rPr>
              <a:t>for all tidal lagoons and are working up plans for a large scale assembly facility in the Swansea City Region. We want to build </a:t>
            </a:r>
            <a:r>
              <a:rPr lang="en-GB" dirty="0">
                <a:solidFill>
                  <a:schemeClr val="bg2">
                    <a:lumMod val="50000"/>
                  </a:schemeClr>
                </a:solidFill>
                <a:latin typeface="+mj-lt"/>
              </a:rPr>
              <a:t>excellence in marine construction </a:t>
            </a:r>
            <a:r>
              <a:rPr lang="en-GB" dirty="0">
                <a:latin typeface="+mj-lt"/>
              </a:rPr>
              <a:t>of turbine housings and secure all critical components for hydro turbines in the UK with the majority from Wales. We also want to build part of the generators in Wales. We have assembled a best-in-class consortium of UK and international industrial businesses to establish </a:t>
            </a:r>
            <a:r>
              <a:rPr lang="en-GB" dirty="0">
                <a:solidFill>
                  <a:schemeClr val="bg2">
                    <a:lumMod val="50000"/>
                  </a:schemeClr>
                </a:solidFill>
                <a:latin typeface="+mj-lt"/>
              </a:rPr>
              <a:t>local production facilities</a:t>
            </a:r>
            <a:r>
              <a:rPr lang="en-GB" dirty="0">
                <a:latin typeface="+mj-lt"/>
              </a:rPr>
              <a:t> and supply chains to serve Tidal Lagoon Swansea Bay and future developments. We are confident from our work so far with representatives of Welsh industry that Wales has the </a:t>
            </a:r>
            <a:r>
              <a:rPr lang="en-GB" dirty="0">
                <a:solidFill>
                  <a:schemeClr val="bg2">
                    <a:lumMod val="50000"/>
                  </a:schemeClr>
                </a:solidFill>
                <a:latin typeface="+mj-lt"/>
              </a:rPr>
              <a:t>skills base</a:t>
            </a:r>
            <a:r>
              <a:rPr lang="en-GB" dirty="0">
                <a:latin typeface="+mj-lt"/>
              </a:rPr>
              <a:t>, experience and s</a:t>
            </a:r>
            <a:r>
              <a:rPr lang="en-GB" dirty="0">
                <a:solidFill>
                  <a:schemeClr val="bg2">
                    <a:lumMod val="50000"/>
                  </a:schemeClr>
                </a:solidFill>
                <a:latin typeface="+mj-lt"/>
              </a:rPr>
              <a:t>calability </a:t>
            </a:r>
            <a:r>
              <a:rPr lang="en-GB" dirty="0">
                <a:latin typeface="+mj-lt"/>
              </a:rPr>
              <a:t>to serve a larger UK tidal lagoon industry."</a:t>
            </a:r>
          </a:p>
        </p:txBody>
      </p:sp>
    </p:spTree>
    <p:extLst>
      <p:ext uri="{BB962C8B-B14F-4D97-AF65-F5344CB8AC3E}">
        <p14:creationId xmlns:p14="http://schemas.microsoft.com/office/powerpoint/2010/main" val="372581288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Job Creation </a:t>
            </a:r>
            <a:endParaRPr lang="en-GB"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28</a:t>
            </a:fld>
            <a:endParaRPr lang="en-GB" dirty="0"/>
          </a:p>
        </p:txBody>
      </p:sp>
      <p:sp>
        <p:nvSpPr>
          <p:cNvPr id="7" name="Content Placeholder 2"/>
          <p:cNvSpPr>
            <a:spLocks noGrp="1"/>
          </p:cNvSpPr>
          <p:nvPr>
            <p:ph idx="1"/>
          </p:nvPr>
        </p:nvSpPr>
        <p:spPr/>
        <p:txBody>
          <a:bodyPr>
            <a:normAutofit/>
          </a:bodyPr>
          <a:lstStyle/>
          <a:p>
            <a:pPr lvl="1">
              <a:lnSpc>
                <a:spcPct val="150000"/>
              </a:lnSpc>
            </a:pPr>
            <a:r>
              <a:rPr lang="en-GB" dirty="0" smtClean="0">
                <a:latin typeface="+mj-lt"/>
              </a:rPr>
              <a:t>Construction</a:t>
            </a:r>
          </a:p>
          <a:p>
            <a:pPr lvl="1">
              <a:lnSpc>
                <a:spcPct val="150000"/>
              </a:lnSpc>
            </a:pPr>
            <a:r>
              <a:rPr lang="en-GB" dirty="0" smtClean="0">
                <a:latin typeface="+mj-lt"/>
              </a:rPr>
              <a:t>Operations and maintenance</a:t>
            </a:r>
            <a:endParaRPr lang="en-GB" dirty="0">
              <a:latin typeface="+mj-lt"/>
            </a:endParaRPr>
          </a:p>
          <a:p>
            <a:pPr lvl="1">
              <a:lnSpc>
                <a:spcPct val="150000"/>
              </a:lnSpc>
            </a:pPr>
            <a:r>
              <a:rPr lang="en-GB" dirty="0" smtClean="0">
                <a:latin typeface="+mj-lt"/>
              </a:rPr>
              <a:t>Building a local supply chain</a:t>
            </a:r>
          </a:p>
          <a:p>
            <a:pPr lvl="1">
              <a:lnSpc>
                <a:spcPct val="150000"/>
              </a:lnSpc>
            </a:pPr>
            <a:r>
              <a:rPr lang="en-GB" dirty="0" smtClean="0">
                <a:latin typeface="+mj-lt"/>
              </a:rPr>
              <a:t>Long term economics</a:t>
            </a:r>
          </a:p>
          <a:p>
            <a:pPr lvl="1">
              <a:lnSpc>
                <a:spcPct val="150000"/>
              </a:lnSpc>
            </a:pPr>
            <a:r>
              <a:rPr lang="en-GB" dirty="0" smtClean="0">
                <a:latin typeface="+mj-lt"/>
                <a:hlinkClick r:id="rId3"/>
              </a:rPr>
              <a:t>BBC 2014 report 3 </a:t>
            </a:r>
            <a:r>
              <a:rPr lang="en-GB" dirty="0" err="1" smtClean="0">
                <a:latin typeface="+mj-lt"/>
                <a:hlinkClick r:id="rId3"/>
              </a:rPr>
              <a:t>mins</a:t>
            </a:r>
            <a:r>
              <a:rPr lang="en-GB" dirty="0" smtClean="0">
                <a:latin typeface="+mj-lt"/>
                <a:hlinkClick r:id="rId3"/>
              </a:rPr>
              <a:t> Discuss</a:t>
            </a:r>
            <a:endParaRPr lang="en-GB" dirty="0" smtClean="0">
              <a:latin typeface="+mj-lt"/>
            </a:endParaRPr>
          </a:p>
          <a:p>
            <a:pPr marL="180000" lvl="1" indent="0">
              <a:lnSpc>
                <a:spcPct val="150000"/>
              </a:lnSpc>
              <a:buNone/>
            </a:pPr>
            <a:endParaRPr lang="en-GB" dirty="0" smtClean="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86979" y="836712"/>
            <a:ext cx="3436745" cy="3024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24128" y="4581128"/>
            <a:ext cx="2504020" cy="135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955112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9144000" cy="1143000"/>
          </a:xfrm>
        </p:spPr>
        <p:txBody>
          <a:bodyPr>
            <a:normAutofit/>
          </a:bodyPr>
          <a:lstStyle/>
          <a:p>
            <a:r>
              <a:rPr lang="en-US" sz="2800" b="1" dirty="0"/>
              <a:t>Construction and O&amp;M </a:t>
            </a:r>
            <a:r>
              <a:rPr lang="en-US" sz="2800" b="1" dirty="0" smtClean="0"/>
              <a:t>(Operation &amp; Maintenance) employ.</a:t>
            </a:r>
            <a:endParaRPr lang="en-GB" sz="2800" b="1" dirty="0"/>
          </a:p>
        </p:txBody>
      </p:sp>
      <p:sp>
        <p:nvSpPr>
          <p:cNvPr id="5" name="Content Placeholder 4"/>
          <p:cNvSpPr>
            <a:spLocks noGrp="1"/>
          </p:cNvSpPr>
          <p:nvPr>
            <p:ph idx="1"/>
          </p:nvPr>
        </p:nvSpPr>
        <p:spPr>
          <a:xfrm>
            <a:off x="395536" y="1484784"/>
            <a:ext cx="8136904" cy="4968552"/>
          </a:xfrm>
        </p:spPr>
        <p:txBody>
          <a:bodyPr>
            <a:noAutofit/>
          </a:bodyPr>
          <a:lstStyle/>
          <a:p>
            <a:pPr fontAlgn="base">
              <a:lnSpc>
                <a:spcPct val="150000"/>
              </a:lnSpc>
              <a:spcAft>
                <a:spcPct val="0"/>
              </a:spcAft>
              <a:defRPr/>
            </a:pPr>
            <a:r>
              <a:rPr lang="en-GB" sz="1600" b="1" dirty="0">
                <a:solidFill>
                  <a:schemeClr val="bg2">
                    <a:lumMod val="25000"/>
                  </a:schemeClr>
                </a:solidFill>
                <a:latin typeface="+mj-lt"/>
              </a:rPr>
              <a:t>Job creation </a:t>
            </a:r>
            <a:r>
              <a:rPr lang="en-GB" sz="1600" dirty="0" smtClean="0">
                <a:solidFill>
                  <a:schemeClr val="bg2">
                    <a:lumMod val="25000"/>
                  </a:schemeClr>
                </a:solidFill>
                <a:latin typeface="+mj-lt"/>
              </a:rPr>
              <a:t>– Independent study by Cardiff Business School estimates 5,220 new job years directly created </a:t>
            </a:r>
            <a:r>
              <a:rPr lang="en-GB" sz="1600" dirty="0">
                <a:solidFill>
                  <a:schemeClr val="bg2">
                    <a:lumMod val="25000"/>
                  </a:schemeClr>
                </a:solidFill>
                <a:latin typeface="+mj-lt"/>
              </a:rPr>
              <a:t>across wide range of sectors </a:t>
            </a:r>
            <a:r>
              <a:rPr lang="en-GB" sz="1600" dirty="0" smtClean="0">
                <a:solidFill>
                  <a:schemeClr val="bg2">
                    <a:lumMod val="25000"/>
                  </a:schemeClr>
                </a:solidFill>
                <a:latin typeface="+mj-lt"/>
              </a:rPr>
              <a:t>&amp; skills in Wales, such as:</a:t>
            </a:r>
            <a:br>
              <a:rPr lang="en-GB" sz="1600" dirty="0" smtClean="0">
                <a:solidFill>
                  <a:schemeClr val="bg2">
                    <a:lumMod val="25000"/>
                  </a:schemeClr>
                </a:solidFill>
                <a:latin typeface="+mj-lt"/>
              </a:rPr>
            </a:br>
            <a:endParaRPr lang="en-GB" sz="1600" dirty="0" smtClean="0">
              <a:solidFill>
                <a:schemeClr val="bg2">
                  <a:lumMod val="25000"/>
                </a:schemeClr>
              </a:solidFill>
              <a:latin typeface="+mj-lt"/>
            </a:endParaRPr>
          </a:p>
          <a:p>
            <a:pPr marL="465750" lvl="2" indent="-285750" fontAlgn="base">
              <a:lnSpc>
                <a:spcPct val="150000"/>
              </a:lnSpc>
              <a:spcAft>
                <a:spcPct val="0"/>
              </a:spcAft>
              <a:buFont typeface="Courier New" pitchFamily="49" charset="0"/>
              <a:buChar char="o"/>
              <a:defRPr/>
            </a:pPr>
            <a:r>
              <a:rPr lang="en-GB" sz="1600" b="1" dirty="0" smtClean="0">
                <a:latin typeface="+mj-lt"/>
              </a:rPr>
              <a:t>Manufacturing &amp; construction </a:t>
            </a:r>
            <a:r>
              <a:rPr lang="en-GB" sz="1600" dirty="0" smtClean="0">
                <a:latin typeface="+mj-lt"/>
              </a:rPr>
              <a:t>– 3,940 job years. Turbine forgings, machining of blades, stainless steel draft tubes, pre-cast elements for turbine </a:t>
            </a:r>
            <a:r>
              <a:rPr lang="en-GB" sz="1600" dirty="0">
                <a:latin typeface="+mj-lt"/>
              </a:rPr>
              <a:t>housings, sluice gates, flood doors, rails, electrical controls, hydraulics</a:t>
            </a:r>
            <a:r>
              <a:rPr lang="en-GB" sz="1600" dirty="0" smtClean="0">
                <a:latin typeface="+mj-lt"/>
              </a:rPr>
              <a:t>, </a:t>
            </a:r>
            <a:r>
              <a:rPr lang="en-GB" sz="1600" dirty="0">
                <a:latin typeface="+mj-lt"/>
              </a:rPr>
              <a:t>the visitor centre &amp; ancillary buildings could all be manufactured/built locally</a:t>
            </a:r>
          </a:p>
          <a:p>
            <a:pPr marL="465750" lvl="2" indent="-285750" fontAlgn="base">
              <a:lnSpc>
                <a:spcPct val="150000"/>
              </a:lnSpc>
              <a:spcAft>
                <a:spcPct val="0"/>
              </a:spcAft>
              <a:buFont typeface="Courier New" pitchFamily="49" charset="0"/>
              <a:buChar char="o"/>
              <a:defRPr/>
            </a:pPr>
            <a:r>
              <a:rPr lang="en-GB" sz="1600" b="1" dirty="0" smtClean="0">
                <a:latin typeface="+mj-lt"/>
              </a:rPr>
              <a:t>Quarrying</a:t>
            </a:r>
            <a:r>
              <a:rPr lang="en-GB" sz="1600" dirty="0" smtClean="0">
                <a:latin typeface="+mj-lt"/>
              </a:rPr>
              <a:t> – TLSB securing supply from Welsh and English (Cornwall) coastal quarries, min. 60 jobs for 3yrs (excl. indirect/induced)</a:t>
            </a:r>
            <a:endParaRPr lang="en-GB" sz="1600" b="1" dirty="0" smtClean="0">
              <a:latin typeface="+mj-lt"/>
            </a:endParaRPr>
          </a:p>
          <a:p>
            <a:pPr marL="465750" lvl="2" indent="-285750" fontAlgn="base">
              <a:lnSpc>
                <a:spcPct val="150000"/>
              </a:lnSpc>
              <a:spcAft>
                <a:spcPct val="0"/>
              </a:spcAft>
              <a:buFont typeface="Courier New" pitchFamily="49" charset="0"/>
              <a:buChar char="o"/>
              <a:defRPr/>
            </a:pPr>
            <a:r>
              <a:rPr lang="en-GB" sz="1600" b="1" dirty="0" smtClean="0">
                <a:latin typeface="+mj-lt"/>
              </a:rPr>
              <a:t>Operations &amp; maintenance </a:t>
            </a:r>
            <a:r>
              <a:rPr lang="en-GB" sz="1600" dirty="0" smtClean="0">
                <a:latin typeface="+mj-lt"/>
              </a:rPr>
              <a:t>– est. 60 long-term, permanent jobs running the lagoon</a:t>
            </a:r>
          </a:p>
          <a:p>
            <a:pPr fontAlgn="base">
              <a:lnSpc>
                <a:spcPct val="150000"/>
              </a:lnSpc>
              <a:spcAft>
                <a:spcPct val="0"/>
              </a:spcAft>
              <a:defRPr/>
            </a:pPr>
            <a:endParaRPr lang="en-GB" sz="1600" b="1" dirty="0" smtClean="0">
              <a:solidFill>
                <a:schemeClr val="bg2">
                  <a:lumMod val="25000"/>
                </a:schemeClr>
              </a:solidFill>
              <a:latin typeface="+mj-lt"/>
            </a:endParaRPr>
          </a:p>
          <a:p>
            <a:pPr fontAlgn="base">
              <a:lnSpc>
                <a:spcPct val="150000"/>
              </a:lnSpc>
              <a:spcAft>
                <a:spcPct val="0"/>
              </a:spcAft>
              <a:defRPr/>
            </a:pPr>
            <a:r>
              <a:rPr lang="en-GB" sz="1600" b="1" dirty="0" smtClean="0">
                <a:solidFill>
                  <a:schemeClr val="bg2">
                    <a:lumMod val="25000"/>
                  </a:schemeClr>
                </a:solidFill>
                <a:latin typeface="+mj-lt"/>
              </a:rPr>
              <a:t>GVA </a:t>
            </a:r>
            <a:r>
              <a:rPr lang="en-GB" sz="1600" dirty="0">
                <a:solidFill>
                  <a:schemeClr val="bg2">
                    <a:lumMod val="25000"/>
                  </a:schemeClr>
                </a:solidFill>
                <a:latin typeface="+mj-lt"/>
              </a:rPr>
              <a:t>–</a:t>
            </a:r>
            <a:r>
              <a:rPr lang="en-GB" sz="1600" b="1" dirty="0" smtClean="0">
                <a:solidFill>
                  <a:schemeClr val="bg2">
                    <a:lumMod val="25000"/>
                  </a:schemeClr>
                </a:solidFill>
                <a:latin typeface="+mj-lt"/>
              </a:rPr>
              <a:t> </a:t>
            </a:r>
            <a:r>
              <a:rPr lang="en-GB" sz="1600" dirty="0" smtClean="0">
                <a:solidFill>
                  <a:schemeClr val="bg2">
                    <a:lumMod val="25000"/>
                  </a:schemeClr>
                </a:solidFill>
                <a:latin typeface="+mj-lt"/>
              </a:rPr>
              <a:t>£165m during construction</a:t>
            </a:r>
          </a:p>
          <a:p>
            <a:pPr>
              <a:lnSpc>
                <a:spcPct val="150000"/>
              </a:lnSpc>
            </a:pPr>
            <a:endParaRPr lang="en-GB" sz="1500" dirty="0">
              <a:solidFill>
                <a:schemeClr val="accent6">
                  <a:lumMod val="50000"/>
                </a:schemeClr>
              </a:solidFill>
            </a:endParaRPr>
          </a:p>
        </p:txBody>
      </p:sp>
      <p:sp>
        <p:nvSpPr>
          <p:cNvPr id="4" name="Slide Number Placeholder 3"/>
          <p:cNvSpPr>
            <a:spLocks noGrp="1"/>
          </p:cNvSpPr>
          <p:nvPr>
            <p:ph type="sldNum" sz="quarter" idx="11"/>
          </p:nvPr>
        </p:nvSpPr>
        <p:spPr/>
        <p:txBody>
          <a:bodyPr/>
          <a:lstStyle/>
          <a:p>
            <a:fld id="{D5067028-BD0C-4739-AA2C-C15F8E11A80C}" type="slidenum">
              <a:rPr lang="en-GB" smtClean="0">
                <a:solidFill>
                  <a:srgbClr val="666666"/>
                </a:solidFill>
              </a:rPr>
              <a:pPr/>
              <a:t>29</a:t>
            </a:fld>
            <a:endParaRPr lang="en-GB" dirty="0">
              <a:solidFill>
                <a:srgbClr val="666666"/>
              </a:solidFill>
            </a:endParaRPr>
          </a:p>
        </p:txBody>
      </p:sp>
    </p:spTree>
    <p:extLst>
      <p:ext uri="{BB962C8B-B14F-4D97-AF65-F5344CB8AC3E}">
        <p14:creationId xmlns:p14="http://schemas.microsoft.com/office/powerpoint/2010/main" val="4179347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wipe(down)">
                                      <p:cBhvr>
                                        <p:cTn id="10" dur="500"/>
                                        <p:tgtEl>
                                          <p:spTgt spid="5">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wipe(down)">
                                      <p:cBhvr>
                                        <p:cTn id="13" dur="500"/>
                                        <p:tgtEl>
                                          <p:spTgt spid="5">
                                            <p:txEl>
                                              <p:pRg st="2" end="2"/>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animEffect transition="in" filter="wipe(down)">
                                      <p:cBhvr>
                                        <p:cTn id="16" dur="500"/>
                                        <p:tgtEl>
                                          <p:spTgt spid="5">
                                            <p:txEl>
                                              <p:pRg st="3" end="3"/>
                                            </p:txEl>
                                          </p:spTgt>
                                        </p:tgtEl>
                                      </p:cBhvr>
                                    </p:animEffect>
                                  </p:childTnLst>
                                </p:cTn>
                              </p:par>
                              <p:par>
                                <p:cTn id="17" presetID="22" presetClass="entr" presetSubtype="4"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animEffect transition="in" filter="wipe(down)">
                                      <p:cBhvr>
                                        <p:cTn id="19"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38848" y="1340767"/>
            <a:ext cx="3225040" cy="5724644"/>
          </a:xfrm>
          <a:prstGeom prst="rect">
            <a:avLst/>
          </a:prstGeom>
          <a:noFill/>
        </p:spPr>
        <p:txBody>
          <a:bodyPr wrap="square" rtlCol="0">
            <a:spAutoFit/>
          </a:bodyPr>
          <a:lstStyle/>
          <a:p>
            <a:pPr marL="285750" indent="-285750">
              <a:buFont typeface="Arial" pitchFamily="34" charset="0"/>
              <a:buChar char="•"/>
            </a:pPr>
            <a:endParaRPr lang="en-GB" sz="1600" dirty="0" smtClean="0">
              <a:solidFill>
                <a:schemeClr val="accent6">
                  <a:lumMod val="50000"/>
                </a:schemeClr>
              </a:solidFill>
              <a:latin typeface="Arial" pitchFamily="34" charset="0"/>
              <a:cs typeface="Arial" pitchFamily="34" charset="0"/>
            </a:endParaRPr>
          </a:p>
          <a:p>
            <a:pPr marL="285750" indent="-285750">
              <a:buFont typeface="Arial" pitchFamily="34" charset="0"/>
              <a:buChar char="•"/>
            </a:pPr>
            <a:r>
              <a:rPr lang="en-GB" sz="1600" b="1" dirty="0">
                <a:solidFill>
                  <a:schemeClr val="bg2">
                    <a:lumMod val="25000"/>
                  </a:schemeClr>
                </a:solidFill>
                <a:latin typeface="Arial" pitchFamily="34" charset="0"/>
                <a:cs typeface="Arial" pitchFamily="34" charset="0"/>
              </a:rPr>
              <a:t>240MW</a:t>
            </a:r>
            <a:r>
              <a:rPr lang="en-GB" sz="1600" dirty="0">
                <a:solidFill>
                  <a:schemeClr val="bg2">
                    <a:lumMod val="25000"/>
                  </a:schemeClr>
                </a:solidFill>
                <a:latin typeface="Arial" pitchFamily="34" charset="0"/>
                <a:cs typeface="Arial" pitchFamily="34" charset="0"/>
              </a:rPr>
              <a:t> tidal lagoon generating up to </a:t>
            </a:r>
            <a:r>
              <a:rPr lang="en-GB" sz="1600" b="1" dirty="0">
                <a:solidFill>
                  <a:schemeClr val="bg2">
                    <a:lumMod val="25000"/>
                  </a:schemeClr>
                </a:solidFill>
                <a:latin typeface="Arial" pitchFamily="34" charset="0"/>
                <a:cs typeface="Arial" pitchFamily="34" charset="0"/>
              </a:rPr>
              <a:t>400GWh</a:t>
            </a:r>
            <a:r>
              <a:rPr lang="en-GB" sz="1600" dirty="0">
                <a:solidFill>
                  <a:schemeClr val="bg2">
                    <a:lumMod val="25000"/>
                  </a:schemeClr>
                </a:solidFill>
                <a:latin typeface="Arial" pitchFamily="34" charset="0"/>
                <a:cs typeface="Arial" pitchFamily="34" charset="0"/>
              </a:rPr>
              <a:t> </a:t>
            </a:r>
            <a:r>
              <a:rPr lang="en-GB" sz="1600" dirty="0" smtClean="0">
                <a:solidFill>
                  <a:schemeClr val="bg2">
                    <a:lumMod val="25000"/>
                  </a:schemeClr>
                </a:solidFill>
                <a:latin typeface="Arial" pitchFamily="34" charset="0"/>
                <a:cs typeface="Arial" pitchFamily="34" charset="0"/>
              </a:rPr>
              <a:t>(net) annually</a:t>
            </a:r>
            <a:r>
              <a:rPr lang="en-GB" sz="1600" dirty="0">
                <a:solidFill>
                  <a:schemeClr val="bg2">
                    <a:lumMod val="25000"/>
                  </a:schemeClr>
                </a:solidFill>
                <a:latin typeface="Arial" pitchFamily="34" charset="0"/>
                <a:cs typeface="Arial" pitchFamily="34" charset="0"/>
              </a:rPr>
              <a:t>. Electricity for </a:t>
            </a:r>
            <a:r>
              <a:rPr lang="en-GB" sz="1600" b="1" dirty="0" smtClean="0">
                <a:solidFill>
                  <a:schemeClr val="bg2">
                    <a:lumMod val="25000"/>
                  </a:schemeClr>
                </a:solidFill>
                <a:latin typeface="Arial" pitchFamily="34" charset="0"/>
                <a:cs typeface="Arial" pitchFamily="34" charset="0"/>
              </a:rPr>
              <a:t>121,000 </a:t>
            </a:r>
            <a:r>
              <a:rPr lang="en-GB" sz="1600" b="1" dirty="0">
                <a:solidFill>
                  <a:schemeClr val="bg2">
                    <a:lumMod val="25000"/>
                  </a:schemeClr>
                </a:solidFill>
                <a:latin typeface="Arial" pitchFamily="34" charset="0"/>
                <a:cs typeface="Arial" pitchFamily="34" charset="0"/>
              </a:rPr>
              <a:t>homes </a:t>
            </a:r>
            <a:r>
              <a:rPr lang="en-GB" sz="1600" dirty="0">
                <a:solidFill>
                  <a:schemeClr val="bg2">
                    <a:lumMod val="25000"/>
                  </a:schemeClr>
                </a:solidFill>
                <a:latin typeface="Arial" pitchFamily="34" charset="0"/>
                <a:cs typeface="Arial" pitchFamily="34" charset="0"/>
              </a:rPr>
              <a:t>(equivalent to Swansea’s </a:t>
            </a:r>
            <a:r>
              <a:rPr lang="en-GB" sz="1600" dirty="0" smtClean="0">
                <a:solidFill>
                  <a:schemeClr val="bg2">
                    <a:lumMod val="25000"/>
                  </a:schemeClr>
                </a:solidFill>
                <a:latin typeface="Arial" pitchFamily="34" charset="0"/>
                <a:cs typeface="Arial" pitchFamily="34" charset="0"/>
              </a:rPr>
              <a:t>domestic </a:t>
            </a:r>
            <a:r>
              <a:rPr lang="en-GB" sz="1600" dirty="0">
                <a:solidFill>
                  <a:schemeClr val="bg2">
                    <a:lumMod val="25000"/>
                  </a:schemeClr>
                </a:solidFill>
                <a:latin typeface="Arial" pitchFamily="34" charset="0"/>
                <a:cs typeface="Arial" pitchFamily="34" charset="0"/>
              </a:rPr>
              <a:t>use, </a:t>
            </a:r>
            <a:r>
              <a:rPr lang="en-GB" sz="1600" dirty="0" smtClean="0">
                <a:solidFill>
                  <a:schemeClr val="bg2">
                    <a:lumMod val="25000"/>
                  </a:schemeClr>
                </a:solidFill>
                <a:latin typeface="Arial" pitchFamily="34" charset="0"/>
                <a:cs typeface="Arial" pitchFamily="34" charset="0"/>
              </a:rPr>
              <a:t>70% of the Bay’s, or </a:t>
            </a:r>
            <a:r>
              <a:rPr lang="en-GB" sz="1600" dirty="0">
                <a:solidFill>
                  <a:schemeClr val="bg2">
                    <a:lumMod val="25000"/>
                  </a:schemeClr>
                </a:solidFill>
                <a:latin typeface="Arial" pitchFamily="34" charset="0"/>
                <a:cs typeface="Arial" pitchFamily="34" charset="0"/>
              </a:rPr>
              <a:t>8% of Wales’)</a:t>
            </a:r>
          </a:p>
          <a:p>
            <a:endParaRPr lang="en-GB" sz="1000" dirty="0" smtClean="0">
              <a:solidFill>
                <a:schemeClr val="bg2">
                  <a:lumMod val="25000"/>
                </a:schemeClr>
              </a:solidFill>
              <a:latin typeface="Arial" pitchFamily="34" charset="0"/>
              <a:cs typeface="Arial" pitchFamily="34" charset="0"/>
            </a:endParaRPr>
          </a:p>
          <a:p>
            <a:endParaRPr lang="en-GB" sz="1000" dirty="0">
              <a:solidFill>
                <a:schemeClr val="bg2">
                  <a:lumMod val="25000"/>
                </a:schemeClr>
              </a:solidFill>
              <a:latin typeface="Arial" pitchFamily="34" charset="0"/>
              <a:cs typeface="Arial" pitchFamily="34" charset="0"/>
            </a:endParaRPr>
          </a:p>
          <a:p>
            <a:pPr marL="285750" indent="-285750">
              <a:buFont typeface="Arial" pitchFamily="34" charset="0"/>
              <a:buChar char="•"/>
            </a:pPr>
            <a:r>
              <a:rPr lang="en-GB" sz="1600" dirty="0">
                <a:solidFill>
                  <a:schemeClr val="bg2">
                    <a:lumMod val="25000"/>
                  </a:schemeClr>
                </a:solidFill>
                <a:latin typeface="Arial" pitchFamily="34" charset="0"/>
                <a:cs typeface="Arial" pitchFamily="34" charset="0"/>
              </a:rPr>
              <a:t>An extremely </a:t>
            </a:r>
            <a:r>
              <a:rPr lang="en-GB" sz="1600" b="1" dirty="0">
                <a:solidFill>
                  <a:schemeClr val="bg2">
                    <a:lumMod val="25000"/>
                  </a:schemeClr>
                </a:solidFill>
                <a:latin typeface="Arial" pitchFamily="34" charset="0"/>
                <a:cs typeface="Arial" pitchFamily="34" charset="0"/>
              </a:rPr>
              <a:t>reliable electricity source </a:t>
            </a:r>
            <a:r>
              <a:rPr lang="en-GB" sz="1600" dirty="0">
                <a:solidFill>
                  <a:schemeClr val="bg2">
                    <a:lumMod val="25000"/>
                  </a:schemeClr>
                </a:solidFill>
                <a:latin typeface="Arial" pitchFamily="34" charset="0"/>
                <a:cs typeface="Arial" pitchFamily="34" charset="0"/>
              </a:rPr>
              <a:t>offering </a:t>
            </a:r>
            <a:r>
              <a:rPr lang="en-GB" sz="1600" dirty="0" smtClean="0">
                <a:solidFill>
                  <a:schemeClr val="bg2">
                    <a:lumMod val="25000"/>
                  </a:schemeClr>
                </a:solidFill>
                <a:latin typeface="Arial" pitchFamily="34" charset="0"/>
                <a:cs typeface="Arial" pitchFamily="34" charset="0"/>
              </a:rPr>
              <a:t>predictable, </a:t>
            </a:r>
            <a:r>
              <a:rPr lang="en-GB" sz="1600" dirty="0">
                <a:solidFill>
                  <a:schemeClr val="bg2">
                    <a:lumMod val="25000"/>
                  </a:schemeClr>
                </a:solidFill>
                <a:latin typeface="Arial" pitchFamily="34" charset="0"/>
                <a:cs typeface="Arial" pitchFamily="34" charset="0"/>
              </a:rPr>
              <a:t>zero </a:t>
            </a:r>
            <a:r>
              <a:rPr lang="en-GB" sz="1600" dirty="0" smtClean="0">
                <a:solidFill>
                  <a:schemeClr val="bg2">
                    <a:lumMod val="25000"/>
                  </a:schemeClr>
                </a:solidFill>
                <a:latin typeface="Arial" pitchFamily="34" charset="0"/>
                <a:cs typeface="Arial" pitchFamily="34" charset="0"/>
              </a:rPr>
              <a:t>carbon, </a:t>
            </a:r>
            <a:r>
              <a:rPr lang="en-GB" sz="1600" dirty="0">
                <a:solidFill>
                  <a:schemeClr val="bg2">
                    <a:lumMod val="25000"/>
                  </a:schemeClr>
                </a:solidFill>
                <a:latin typeface="Arial" pitchFamily="34" charset="0"/>
                <a:cs typeface="Arial" pitchFamily="34" charset="0"/>
              </a:rPr>
              <a:t>electricity for </a:t>
            </a:r>
            <a:r>
              <a:rPr lang="en-GB" sz="1600" dirty="0" smtClean="0">
                <a:solidFill>
                  <a:schemeClr val="bg2">
                    <a:lumMod val="25000"/>
                  </a:schemeClr>
                </a:solidFill>
                <a:latin typeface="Arial" pitchFamily="34" charset="0"/>
                <a:cs typeface="Arial" pitchFamily="34" charset="0"/>
              </a:rPr>
              <a:t>100 years. </a:t>
            </a:r>
            <a:r>
              <a:rPr lang="en-GB" sz="1600" dirty="0">
                <a:solidFill>
                  <a:schemeClr val="bg2">
                    <a:lumMod val="25000"/>
                  </a:schemeClr>
                </a:solidFill>
                <a:latin typeface="Arial" pitchFamily="34" charset="0"/>
                <a:cs typeface="Arial" pitchFamily="34" charset="0"/>
              </a:rPr>
              <a:t>Saving c.216,000 tonnes CO</a:t>
            </a:r>
            <a:r>
              <a:rPr lang="en-GB" sz="1600" baseline="-25000" dirty="0">
                <a:solidFill>
                  <a:schemeClr val="bg2">
                    <a:lumMod val="25000"/>
                  </a:schemeClr>
                </a:solidFill>
                <a:latin typeface="Arial" pitchFamily="34" charset="0"/>
                <a:cs typeface="Arial" pitchFamily="34" charset="0"/>
              </a:rPr>
              <a:t>2</a:t>
            </a:r>
            <a:r>
              <a:rPr lang="en-GB" sz="1600" dirty="0">
                <a:solidFill>
                  <a:schemeClr val="bg2">
                    <a:lumMod val="25000"/>
                  </a:schemeClr>
                </a:solidFill>
                <a:latin typeface="Arial" pitchFamily="34" charset="0"/>
                <a:cs typeface="Arial" pitchFamily="34" charset="0"/>
              </a:rPr>
              <a:t> p.a.</a:t>
            </a:r>
          </a:p>
          <a:p>
            <a:endParaRPr lang="en-GB" sz="1000" dirty="0" smtClean="0">
              <a:solidFill>
                <a:schemeClr val="bg2">
                  <a:lumMod val="25000"/>
                </a:schemeClr>
              </a:solidFill>
              <a:latin typeface="Arial" pitchFamily="34" charset="0"/>
              <a:cs typeface="Arial" pitchFamily="34" charset="0"/>
            </a:endParaRPr>
          </a:p>
          <a:p>
            <a:endParaRPr lang="en-GB" sz="1600" dirty="0" smtClean="0">
              <a:solidFill>
                <a:schemeClr val="bg2">
                  <a:lumMod val="25000"/>
                </a:schemeClr>
              </a:solidFill>
              <a:latin typeface="Arial" pitchFamily="34" charset="0"/>
              <a:cs typeface="Arial" pitchFamily="34" charset="0"/>
            </a:endParaRPr>
          </a:p>
          <a:p>
            <a:pPr marL="285750" indent="-285750">
              <a:buFont typeface="Arial" pitchFamily="34" charset="0"/>
              <a:buChar char="•"/>
            </a:pPr>
            <a:r>
              <a:rPr lang="en-GB" sz="1600" dirty="0" smtClean="0">
                <a:solidFill>
                  <a:schemeClr val="bg2">
                    <a:lumMod val="25000"/>
                  </a:schemeClr>
                </a:solidFill>
                <a:latin typeface="Arial" pitchFamily="34" charset="0"/>
                <a:cs typeface="Arial" pitchFamily="34" charset="0"/>
              </a:rPr>
              <a:t>Low risk adaptation of</a:t>
            </a:r>
            <a:r>
              <a:rPr lang="en-GB" sz="1600" b="1" dirty="0" smtClean="0">
                <a:solidFill>
                  <a:schemeClr val="bg2">
                    <a:lumMod val="25000"/>
                  </a:schemeClr>
                </a:solidFill>
                <a:latin typeface="Arial" pitchFamily="34" charset="0"/>
                <a:cs typeface="Arial" pitchFamily="34" charset="0"/>
              </a:rPr>
              <a:t> </a:t>
            </a:r>
            <a:r>
              <a:rPr lang="en-GB" sz="1600" b="1" dirty="0">
                <a:solidFill>
                  <a:schemeClr val="bg2">
                    <a:lumMod val="25000"/>
                  </a:schemeClr>
                </a:solidFill>
                <a:latin typeface="Arial" pitchFamily="34" charset="0"/>
                <a:cs typeface="Arial" pitchFamily="34" charset="0"/>
              </a:rPr>
              <a:t>proven components</a:t>
            </a:r>
            <a:r>
              <a:rPr lang="en-GB" sz="1600" dirty="0">
                <a:solidFill>
                  <a:schemeClr val="bg2">
                    <a:lumMod val="25000"/>
                  </a:schemeClr>
                </a:solidFill>
                <a:latin typeface="Arial" pitchFamily="34" charset="0"/>
                <a:cs typeface="Arial" pitchFamily="34" charset="0"/>
              </a:rPr>
              <a:t>. </a:t>
            </a:r>
            <a:r>
              <a:rPr lang="en-GB" sz="1600" dirty="0" smtClean="0">
                <a:solidFill>
                  <a:schemeClr val="bg2">
                    <a:lumMod val="25000"/>
                  </a:schemeClr>
                </a:solidFill>
                <a:latin typeface="Arial" pitchFamily="34" charset="0"/>
                <a:cs typeface="Arial" pitchFamily="34" charset="0"/>
              </a:rPr>
              <a:t>Project </a:t>
            </a:r>
            <a:r>
              <a:rPr lang="en-GB" sz="1600" dirty="0">
                <a:solidFill>
                  <a:schemeClr val="bg2">
                    <a:lumMod val="25000"/>
                  </a:schemeClr>
                </a:solidFill>
                <a:latin typeface="Arial" pitchFamily="34" charset="0"/>
                <a:cs typeface="Arial" pitchFamily="34" charset="0"/>
              </a:rPr>
              <a:t>is </a:t>
            </a:r>
            <a:r>
              <a:rPr lang="en-GB" sz="1600" dirty="0" smtClean="0">
                <a:solidFill>
                  <a:schemeClr val="bg2">
                    <a:lumMod val="25000"/>
                  </a:schemeClr>
                </a:solidFill>
                <a:latin typeface="Arial" pitchFamily="34" charset="0"/>
                <a:cs typeface="Arial" pitchFamily="34" charset="0"/>
              </a:rPr>
              <a:t/>
            </a:r>
            <a:br>
              <a:rPr lang="en-GB" sz="1600" dirty="0" smtClean="0">
                <a:solidFill>
                  <a:schemeClr val="bg2">
                    <a:lumMod val="25000"/>
                  </a:schemeClr>
                </a:solidFill>
                <a:latin typeface="Arial" pitchFamily="34" charset="0"/>
                <a:cs typeface="Arial" pitchFamily="34" charset="0"/>
              </a:rPr>
            </a:br>
            <a:r>
              <a:rPr lang="en-GB" sz="1600" dirty="0" smtClean="0">
                <a:solidFill>
                  <a:schemeClr val="bg2">
                    <a:lumMod val="25000"/>
                  </a:schemeClr>
                </a:solidFill>
                <a:latin typeface="Arial" pitchFamily="34" charset="0"/>
                <a:cs typeface="Arial" pitchFamily="34" charset="0"/>
              </a:rPr>
              <a:t>comprised </a:t>
            </a:r>
            <a:r>
              <a:rPr lang="en-GB" sz="1600" dirty="0">
                <a:solidFill>
                  <a:schemeClr val="bg2">
                    <a:lumMod val="25000"/>
                  </a:schemeClr>
                </a:solidFill>
                <a:latin typeface="Arial" pitchFamily="34" charset="0"/>
                <a:cs typeface="Arial" pitchFamily="34" charset="0"/>
              </a:rPr>
              <a:t>of UK standard sand core </a:t>
            </a:r>
            <a:r>
              <a:rPr lang="en-GB" sz="1600" dirty="0" smtClean="0">
                <a:solidFill>
                  <a:schemeClr val="bg2">
                    <a:lumMod val="25000"/>
                  </a:schemeClr>
                </a:solidFill>
                <a:latin typeface="Arial" pitchFamily="34" charset="0"/>
                <a:cs typeface="Arial" pitchFamily="34" charset="0"/>
              </a:rPr>
              <a:t>breakwater &amp; bulb </a:t>
            </a:r>
            <a:br>
              <a:rPr lang="en-GB" sz="1600" dirty="0" smtClean="0">
                <a:solidFill>
                  <a:schemeClr val="bg2">
                    <a:lumMod val="25000"/>
                  </a:schemeClr>
                </a:solidFill>
                <a:latin typeface="Arial" pitchFamily="34" charset="0"/>
                <a:cs typeface="Arial" pitchFamily="34" charset="0"/>
              </a:rPr>
            </a:br>
            <a:r>
              <a:rPr lang="en-GB" sz="1600" dirty="0" smtClean="0">
                <a:solidFill>
                  <a:schemeClr val="bg2">
                    <a:lumMod val="25000"/>
                  </a:schemeClr>
                </a:solidFill>
                <a:latin typeface="Arial" pitchFamily="34" charset="0"/>
                <a:cs typeface="Arial" pitchFamily="34" charset="0"/>
              </a:rPr>
              <a:t>hydro </a:t>
            </a:r>
            <a:r>
              <a:rPr lang="en-GB" sz="1600" dirty="0">
                <a:solidFill>
                  <a:schemeClr val="bg2">
                    <a:lumMod val="25000"/>
                  </a:schemeClr>
                </a:solidFill>
                <a:latin typeface="Arial" pitchFamily="34" charset="0"/>
                <a:cs typeface="Arial" pitchFamily="34" charset="0"/>
              </a:rPr>
              <a:t>turbines mounted inside concrete turbine housings</a:t>
            </a:r>
          </a:p>
          <a:p>
            <a:pPr marL="285750" indent="-285750">
              <a:buFont typeface="Arial" pitchFamily="34" charset="0"/>
              <a:buChar char="•"/>
            </a:pPr>
            <a:endParaRPr lang="en-GB" sz="1600" dirty="0" smtClean="0">
              <a:solidFill>
                <a:schemeClr val="accent6">
                  <a:lumMod val="50000"/>
                </a:schemeClr>
              </a:solidFill>
              <a:latin typeface="Arial" pitchFamily="34" charset="0"/>
              <a:cs typeface="Arial" pitchFamily="34" charset="0"/>
            </a:endParaRPr>
          </a:p>
        </p:txBody>
      </p:sp>
      <p:sp>
        <p:nvSpPr>
          <p:cNvPr id="7" name="Title 6"/>
          <p:cNvSpPr>
            <a:spLocks noGrp="1"/>
          </p:cNvSpPr>
          <p:nvPr>
            <p:ph type="title"/>
          </p:nvPr>
        </p:nvSpPr>
        <p:spPr>
          <a:xfrm>
            <a:off x="518864" y="332656"/>
            <a:ext cx="8229600" cy="1143000"/>
          </a:xfrm>
        </p:spPr>
        <p:txBody>
          <a:bodyPr>
            <a:noAutofit/>
          </a:bodyPr>
          <a:lstStyle/>
          <a:p>
            <a:r>
              <a:rPr lang="en-US" sz="4000" dirty="0" smtClean="0"/>
              <a:t>Swansea Bay – opportunity </a:t>
            </a:r>
            <a:r>
              <a:rPr lang="en-US" sz="4000" dirty="0"/>
              <a:t>o</a:t>
            </a:r>
            <a:r>
              <a:rPr lang="en-US" sz="4000" dirty="0" smtClean="0"/>
              <a:t>verview</a:t>
            </a:r>
            <a:endParaRPr lang="en-GB" sz="4000"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30</a:t>
            </a:fld>
            <a:endParaRPr lang="en-GB" dirty="0"/>
          </a:p>
        </p:txBody>
      </p:sp>
      <p:sp>
        <p:nvSpPr>
          <p:cNvPr id="6" name="Rectangle 5"/>
          <p:cNvSpPr/>
          <p:nvPr/>
        </p:nvSpPr>
        <p:spPr>
          <a:xfrm>
            <a:off x="6012160" y="1844824"/>
            <a:ext cx="1944216" cy="246221"/>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000" b="1" u="sng" dirty="0" smtClean="0">
                <a:solidFill>
                  <a:srgbClr val="0F4E55"/>
                </a:solidFill>
                <a:latin typeface="Arial" pitchFamily="34" charset="0"/>
                <a:cs typeface="Arial" pitchFamily="34" charset="0"/>
              </a:rPr>
              <a:t>Welsh Power Comparison </a:t>
            </a:r>
            <a:endParaRPr lang="en-GB" sz="1000" b="1" u="sng" dirty="0">
              <a:solidFill>
                <a:srgbClr val="0F4E55"/>
              </a:solidFill>
            </a:endParaRPr>
          </a:p>
        </p:txBody>
      </p:sp>
      <p:graphicFrame>
        <p:nvGraphicFramePr>
          <p:cNvPr id="9" name="Table 8"/>
          <p:cNvGraphicFramePr>
            <a:graphicFrameLocks noGrp="1"/>
          </p:cNvGraphicFramePr>
          <p:nvPr>
            <p:extLst>
              <p:ext uri="{D42A27DB-BD31-4B8C-83A1-F6EECF244321}">
                <p14:modId xmlns:p14="http://schemas.microsoft.com/office/powerpoint/2010/main" val="1588649695"/>
              </p:ext>
            </p:extLst>
          </p:nvPr>
        </p:nvGraphicFramePr>
        <p:xfrm>
          <a:off x="5148064" y="2348880"/>
          <a:ext cx="3384376" cy="4032448"/>
        </p:xfrm>
        <a:graphic>
          <a:graphicData uri="http://schemas.openxmlformats.org/drawingml/2006/table">
            <a:tbl>
              <a:tblPr firstRow="1" bandRow="1">
                <a:tableStyleId>{93296810-A885-4BE3-A3E7-6D5BEEA58F35}</a:tableStyleId>
              </a:tblPr>
              <a:tblGrid>
                <a:gridCol w="2122181"/>
                <a:gridCol w="1262195"/>
              </a:tblGrid>
              <a:tr h="1041204">
                <a:tc>
                  <a:txBody>
                    <a:bodyPr/>
                    <a:lstStyle/>
                    <a:p>
                      <a:pPr>
                        <a:lnSpc>
                          <a:spcPct val="115000"/>
                        </a:lnSpc>
                        <a:spcAft>
                          <a:spcPts val="0"/>
                        </a:spcAft>
                      </a:pPr>
                      <a:r>
                        <a:rPr lang="en-GB" sz="1200" b="0" dirty="0" smtClean="0">
                          <a:solidFill>
                            <a:schemeClr val="tx2"/>
                          </a:solidFill>
                          <a:effectLst/>
                          <a:latin typeface="Arial" pitchFamily="34" charset="0"/>
                          <a:ea typeface="Calibri"/>
                          <a:cs typeface="Arial" pitchFamily="34" charset="0"/>
                        </a:rPr>
                        <a:t>Alltwalis,</a:t>
                      </a:r>
                      <a:r>
                        <a:rPr lang="en-GB" sz="1200" b="0" baseline="0" dirty="0" smtClean="0">
                          <a:solidFill>
                            <a:schemeClr val="tx2"/>
                          </a:solidFill>
                          <a:effectLst/>
                          <a:latin typeface="Arial" pitchFamily="34" charset="0"/>
                          <a:ea typeface="Calibri"/>
                          <a:cs typeface="Arial" pitchFamily="34" charset="0"/>
                        </a:rPr>
                        <a:t> </a:t>
                      </a:r>
                      <a:r>
                        <a:rPr lang="en-GB" sz="1200" b="0" dirty="0" smtClean="0">
                          <a:solidFill>
                            <a:schemeClr val="tx2"/>
                          </a:solidFill>
                          <a:effectLst/>
                          <a:latin typeface="Arial" pitchFamily="34" charset="0"/>
                          <a:ea typeface="Calibri"/>
                          <a:cs typeface="Arial" pitchFamily="34" charset="0"/>
                        </a:rPr>
                        <a:t>Carm.</a:t>
                      </a:r>
                      <a:r>
                        <a:rPr lang="en-GB" sz="1200" b="0" baseline="0" dirty="0" smtClean="0">
                          <a:solidFill>
                            <a:schemeClr val="tx2"/>
                          </a:solidFill>
                          <a:effectLst/>
                          <a:latin typeface="Arial" pitchFamily="34" charset="0"/>
                          <a:ea typeface="Calibri"/>
                          <a:cs typeface="Arial" pitchFamily="34" charset="0"/>
                        </a:rPr>
                        <a:t> (wind)</a:t>
                      </a:r>
                      <a:endParaRPr lang="en-GB" sz="1200" b="0" dirty="0" smtClean="0">
                        <a:solidFill>
                          <a:schemeClr val="tx2"/>
                        </a:solidFill>
                        <a:effectLst/>
                        <a:latin typeface="Arial" pitchFamily="34" charset="0"/>
                        <a:ea typeface="Calibri"/>
                        <a:cs typeface="Arial" pitchFamily="34" charset="0"/>
                      </a:endParaRPr>
                    </a:p>
                  </a:txBody>
                  <a:tcPr marL="68580" marR="68580" marT="0" marB="0">
                    <a:solidFill>
                      <a:schemeClr val="accent6">
                        <a:lumMod val="20000"/>
                        <a:lumOff val="80000"/>
                      </a:schemeClr>
                    </a:solidFill>
                  </a:tcPr>
                </a:tc>
                <a:tc>
                  <a:txBody>
                    <a:bodyPr/>
                    <a:lstStyle/>
                    <a:p>
                      <a:pPr>
                        <a:lnSpc>
                          <a:spcPct val="115000"/>
                        </a:lnSpc>
                        <a:spcAft>
                          <a:spcPts val="0"/>
                        </a:spcAft>
                      </a:pPr>
                      <a:r>
                        <a:rPr lang="en-GB" sz="1200" b="0" dirty="0" smtClean="0">
                          <a:solidFill>
                            <a:schemeClr val="tx2"/>
                          </a:solidFill>
                          <a:effectLst/>
                          <a:latin typeface="Arial" pitchFamily="34" charset="0"/>
                          <a:ea typeface="Calibri"/>
                          <a:cs typeface="Arial" pitchFamily="34" charset="0"/>
                        </a:rPr>
                        <a:t>23MW  </a:t>
                      </a:r>
                      <a:endParaRPr lang="en-GB" sz="1200" b="0" dirty="0">
                        <a:solidFill>
                          <a:schemeClr val="tx2"/>
                        </a:solidFill>
                        <a:effectLst/>
                        <a:latin typeface="Arial" pitchFamily="34" charset="0"/>
                        <a:ea typeface="Calibri"/>
                        <a:cs typeface="Arial" pitchFamily="34" charset="0"/>
                      </a:endParaRPr>
                    </a:p>
                  </a:txBody>
                  <a:tcPr marL="68580" marR="68580" marT="0" marB="0">
                    <a:solidFill>
                      <a:schemeClr val="accent6">
                        <a:lumMod val="20000"/>
                        <a:lumOff val="80000"/>
                      </a:schemeClr>
                    </a:solidFill>
                  </a:tcPr>
                </a:tc>
              </a:tr>
              <a:tr h="975020">
                <a:tc>
                  <a:txBody>
                    <a:bodyPr/>
                    <a:lstStyle/>
                    <a:p>
                      <a:pPr>
                        <a:lnSpc>
                          <a:spcPct val="115000"/>
                        </a:lnSpc>
                        <a:spcAft>
                          <a:spcPts val="0"/>
                        </a:spcAft>
                      </a:pPr>
                      <a:r>
                        <a:rPr lang="en-GB" sz="1200" b="0" dirty="0">
                          <a:solidFill>
                            <a:schemeClr val="tx2"/>
                          </a:solidFill>
                          <a:effectLst/>
                          <a:latin typeface="Arial" pitchFamily="34" charset="0"/>
                          <a:ea typeface="Calibri"/>
                          <a:cs typeface="Arial" pitchFamily="34" charset="0"/>
                        </a:rPr>
                        <a:t>Barry </a:t>
                      </a:r>
                      <a:r>
                        <a:rPr lang="en-GB" sz="1200" b="0" dirty="0" smtClean="0">
                          <a:solidFill>
                            <a:schemeClr val="tx2"/>
                          </a:solidFill>
                          <a:effectLst/>
                          <a:latin typeface="Arial" pitchFamily="34" charset="0"/>
                          <a:ea typeface="Calibri"/>
                          <a:cs typeface="Arial" pitchFamily="34" charset="0"/>
                        </a:rPr>
                        <a:t>Power Station</a:t>
                      </a:r>
                      <a:r>
                        <a:rPr lang="en-GB" sz="1200" b="0" baseline="0" dirty="0" smtClean="0">
                          <a:solidFill>
                            <a:schemeClr val="tx2"/>
                          </a:solidFill>
                          <a:effectLst/>
                          <a:latin typeface="Arial" pitchFamily="34" charset="0"/>
                          <a:ea typeface="Calibri"/>
                          <a:cs typeface="Arial" pitchFamily="34" charset="0"/>
                        </a:rPr>
                        <a:t> (gas) </a:t>
                      </a:r>
                    </a:p>
                  </a:txBody>
                  <a:tcPr marL="68580" marR="68580" marT="0" marB="0"/>
                </a:tc>
                <a:tc>
                  <a:txBody>
                    <a:bodyPr/>
                    <a:lstStyle/>
                    <a:p>
                      <a:pPr>
                        <a:lnSpc>
                          <a:spcPct val="115000"/>
                        </a:lnSpc>
                        <a:spcAft>
                          <a:spcPts val="0"/>
                        </a:spcAft>
                      </a:pPr>
                      <a:r>
                        <a:rPr lang="en-GB" sz="1200" b="0" dirty="0" smtClean="0">
                          <a:solidFill>
                            <a:schemeClr val="tx2"/>
                          </a:solidFill>
                          <a:effectLst/>
                          <a:latin typeface="Arial" pitchFamily="34" charset="0"/>
                          <a:ea typeface="Calibri"/>
                          <a:cs typeface="Arial" pitchFamily="34" charset="0"/>
                        </a:rPr>
                        <a:t>235MW</a:t>
                      </a:r>
                      <a:endParaRPr lang="en-GB" sz="1200" b="0" i="1" dirty="0">
                        <a:solidFill>
                          <a:schemeClr val="tx2"/>
                        </a:solidFill>
                        <a:effectLst/>
                        <a:latin typeface="Arial" pitchFamily="34" charset="0"/>
                        <a:ea typeface="Calibri"/>
                        <a:cs typeface="Arial" pitchFamily="34" charset="0"/>
                      </a:endParaRPr>
                    </a:p>
                  </a:txBody>
                  <a:tcPr marL="68580" marR="68580" marT="0" marB="0"/>
                </a:tc>
              </a:tr>
              <a:tr h="1041204">
                <a:tc>
                  <a:txBody>
                    <a:bodyPr/>
                    <a:lstStyle/>
                    <a:p>
                      <a:pPr>
                        <a:lnSpc>
                          <a:spcPct val="115000"/>
                        </a:lnSpc>
                        <a:spcAft>
                          <a:spcPts val="0"/>
                        </a:spcAft>
                      </a:pPr>
                      <a:r>
                        <a:rPr lang="en-GB" sz="1200" b="0" dirty="0">
                          <a:solidFill>
                            <a:schemeClr val="tx2"/>
                          </a:solidFill>
                          <a:effectLst/>
                          <a:latin typeface="Arial" pitchFamily="34" charset="0"/>
                          <a:ea typeface="Calibri"/>
                          <a:cs typeface="Arial" pitchFamily="34" charset="0"/>
                        </a:rPr>
                        <a:t>Gwynt y </a:t>
                      </a:r>
                      <a:r>
                        <a:rPr lang="en-GB" sz="1200" b="0" dirty="0" smtClean="0">
                          <a:solidFill>
                            <a:schemeClr val="tx2"/>
                          </a:solidFill>
                          <a:effectLst/>
                          <a:latin typeface="Arial" pitchFamily="34" charset="0"/>
                          <a:ea typeface="Calibri"/>
                          <a:cs typeface="Arial" pitchFamily="34" charset="0"/>
                        </a:rPr>
                        <a:t>Môr (offshore wind)</a:t>
                      </a:r>
                    </a:p>
                  </a:txBody>
                  <a:tcPr marL="68580" marR="68580" marT="0" marB="0"/>
                </a:tc>
                <a:tc>
                  <a:txBody>
                    <a:bodyPr/>
                    <a:lstStyle/>
                    <a:p>
                      <a:pPr>
                        <a:lnSpc>
                          <a:spcPct val="115000"/>
                        </a:lnSpc>
                        <a:spcAft>
                          <a:spcPts val="0"/>
                        </a:spcAft>
                        <a:tabLst>
                          <a:tab pos="831215" algn="ctr"/>
                        </a:tabLst>
                      </a:pPr>
                      <a:r>
                        <a:rPr lang="en-GB" sz="1200" b="0" dirty="0" smtClean="0">
                          <a:solidFill>
                            <a:schemeClr val="tx2"/>
                          </a:solidFill>
                          <a:effectLst/>
                          <a:latin typeface="Arial" pitchFamily="34" charset="0"/>
                          <a:ea typeface="Calibri"/>
                          <a:cs typeface="Arial" pitchFamily="34" charset="0"/>
                        </a:rPr>
                        <a:t>576MW</a:t>
                      </a:r>
                      <a:endParaRPr lang="en-GB" sz="1200" b="0" i="1" dirty="0">
                        <a:solidFill>
                          <a:schemeClr val="tx2"/>
                        </a:solidFill>
                        <a:effectLst/>
                        <a:latin typeface="Arial" pitchFamily="34" charset="0"/>
                        <a:ea typeface="Calibri"/>
                        <a:cs typeface="Arial" pitchFamily="34" charset="0"/>
                      </a:endParaRPr>
                    </a:p>
                  </a:txBody>
                  <a:tcPr marL="68580" marR="68580" marT="0" marB="0"/>
                </a:tc>
              </a:tr>
              <a:tr h="975020">
                <a:tc>
                  <a:txBody>
                    <a:bodyPr/>
                    <a:lstStyle/>
                    <a:p>
                      <a:pPr>
                        <a:lnSpc>
                          <a:spcPct val="115000"/>
                        </a:lnSpc>
                        <a:spcAft>
                          <a:spcPts val="0"/>
                        </a:spcAft>
                      </a:pPr>
                      <a:r>
                        <a:rPr lang="en-GB" sz="1200" b="0" dirty="0" smtClean="0">
                          <a:solidFill>
                            <a:schemeClr val="tx2"/>
                          </a:solidFill>
                          <a:effectLst/>
                          <a:latin typeface="Arial" pitchFamily="34" charset="0"/>
                          <a:ea typeface="Calibri"/>
                          <a:cs typeface="Arial" pitchFamily="34" charset="0"/>
                        </a:rPr>
                        <a:t>Wylfa,</a:t>
                      </a:r>
                      <a:r>
                        <a:rPr lang="en-GB" sz="1200" b="0" baseline="0" dirty="0" smtClean="0">
                          <a:solidFill>
                            <a:schemeClr val="tx2"/>
                          </a:solidFill>
                          <a:effectLst/>
                          <a:latin typeface="Arial" pitchFamily="34" charset="0"/>
                          <a:ea typeface="Calibri"/>
                          <a:cs typeface="Arial" pitchFamily="34" charset="0"/>
                        </a:rPr>
                        <a:t> </a:t>
                      </a:r>
                      <a:r>
                        <a:rPr lang="en-GB" sz="1200" b="0" dirty="0" smtClean="0">
                          <a:solidFill>
                            <a:schemeClr val="tx2"/>
                          </a:solidFill>
                          <a:effectLst/>
                          <a:latin typeface="Arial" pitchFamily="34" charset="0"/>
                          <a:ea typeface="Calibri"/>
                          <a:cs typeface="Arial" pitchFamily="34" charset="0"/>
                        </a:rPr>
                        <a:t>Anglesey (nuclear)</a:t>
                      </a:r>
                      <a:endParaRPr lang="en-GB" sz="1200" b="0" dirty="0">
                        <a:solidFill>
                          <a:schemeClr val="tx2"/>
                        </a:solidFill>
                        <a:effectLst/>
                        <a:latin typeface="Arial" pitchFamily="34" charset="0"/>
                        <a:ea typeface="Calibri"/>
                        <a:cs typeface="Arial" pitchFamily="34" charset="0"/>
                      </a:endParaRPr>
                    </a:p>
                  </a:txBody>
                  <a:tcPr marL="68580" marR="68580" marT="0" marB="0"/>
                </a:tc>
                <a:tc>
                  <a:txBody>
                    <a:bodyPr/>
                    <a:lstStyle/>
                    <a:p>
                      <a:pPr>
                        <a:lnSpc>
                          <a:spcPct val="115000"/>
                        </a:lnSpc>
                        <a:spcAft>
                          <a:spcPts val="0"/>
                        </a:spcAft>
                      </a:pPr>
                      <a:r>
                        <a:rPr lang="en-GB" sz="1200" b="0" dirty="0" smtClean="0">
                          <a:solidFill>
                            <a:schemeClr val="tx2"/>
                          </a:solidFill>
                          <a:effectLst/>
                          <a:latin typeface="Arial" pitchFamily="34" charset="0"/>
                          <a:ea typeface="Calibri"/>
                          <a:cs typeface="Arial" pitchFamily="34" charset="0"/>
                        </a:rPr>
                        <a:t>490MW</a:t>
                      </a:r>
                      <a:endParaRPr lang="en-GB" sz="1200" b="0" dirty="0">
                        <a:solidFill>
                          <a:schemeClr val="tx2"/>
                        </a:solidFill>
                        <a:effectLst/>
                        <a:latin typeface="Arial" pitchFamily="34" charset="0"/>
                        <a:ea typeface="Calibri"/>
                        <a:cs typeface="Arial" pitchFamily="34" charset="0"/>
                      </a:endParaRPr>
                    </a:p>
                  </a:txBody>
                  <a:tcPr marL="68580" marR="68580" marT="0" marB="0"/>
                </a:tc>
              </a:tr>
            </a:tbl>
          </a:graphicData>
        </a:graphic>
      </p:graphicFrame>
    </p:spTree>
    <p:extLst>
      <p:ext uri="{BB962C8B-B14F-4D97-AF65-F5344CB8AC3E}">
        <p14:creationId xmlns:p14="http://schemas.microsoft.com/office/powerpoint/2010/main" val="47800791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Effect transition="in" filter="wipe(down)">
                                      <p:cBhvr>
                                        <p:cTn id="7" dur="500"/>
                                        <p:tgtEl>
                                          <p:spTgt spid="8">
                                            <p:txEl>
                                              <p:pRg st="1" end="1"/>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8">
                                            <p:txEl>
                                              <p:pRg st="4" end="4"/>
                                            </p:txEl>
                                          </p:spTgt>
                                        </p:tgtEl>
                                        <p:attrNameLst>
                                          <p:attrName>style.visibility</p:attrName>
                                        </p:attrNameLst>
                                      </p:cBhvr>
                                      <p:to>
                                        <p:strVal val="visible"/>
                                      </p:to>
                                    </p:set>
                                    <p:animEffect transition="in" filter="wipe(down)">
                                      <p:cBhvr>
                                        <p:cTn id="10" dur="500"/>
                                        <p:tgtEl>
                                          <p:spTgt spid="8">
                                            <p:txEl>
                                              <p:pRg st="4" end="4"/>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8">
                                            <p:txEl>
                                              <p:pRg st="7" end="7"/>
                                            </p:txEl>
                                          </p:spTgt>
                                        </p:tgtEl>
                                        <p:attrNameLst>
                                          <p:attrName>style.visibility</p:attrName>
                                        </p:attrNameLst>
                                      </p:cBhvr>
                                      <p:to>
                                        <p:strVal val="visible"/>
                                      </p:to>
                                    </p:set>
                                    <p:animEffect transition="in" filter="wipe(down)">
                                      <p:cBhvr>
                                        <p:cTn id="13"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academic overview</a:t>
            </a:r>
            <a:endParaRPr lang="en-GB" dirty="0"/>
          </a:p>
        </p:txBody>
      </p:sp>
      <p:sp>
        <p:nvSpPr>
          <p:cNvPr id="3" name="Content Placeholder 2"/>
          <p:cNvSpPr>
            <a:spLocks noGrp="1"/>
          </p:cNvSpPr>
          <p:nvPr>
            <p:ph idx="1"/>
          </p:nvPr>
        </p:nvSpPr>
        <p:spPr/>
        <p:txBody>
          <a:bodyPr>
            <a:normAutofit fontScale="55000" lnSpcReduction="20000"/>
          </a:bodyPr>
          <a:lstStyle/>
          <a:p>
            <a:r>
              <a:rPr lang="en-GB" dirty="0">
                <a:solidFill>
                  <a:schemeClr val="bg2">
                    <a:lumMod val="25000"/>
                  </a:schemeClr>
                </a:solidFill>
                <a:latin typeface="+mj-lt"/>
              </a:rPr>
              <a:t>Roger Falconer, professor of water engineering at Cardiff University, told BBC Radio Wales these were "exciting times" for Wales.</a:t>
            </a:r>
          </a:p>
          <a:p>
            <a:endParaRPr lang="en-GB" dirty="0">
              <a:latin typeface="+mj-lt"/>
            </a:endParaRPr>
          </a:p>
          <a:p>
            <a:pPr lvl="1"/>
            <a:r>
              <a:rPr lang="en-GB" dirty="0">
                <a:latin typeface="+mj-lt"/>
              </a:rPr>
              <a:t>"This is the first one and this is what makes it exciting," he said.</a:t>
            </a:r>
          </a:p>
          <a:p>
            <a:pPr lvl="1"/>
            <a:endParaRPr lang="en-GB" dirty="0">
              <a:latin typeface="+mj-lt"/>
            </a:endParaRPr>
          </a:p>
          <a:p>
            <a:pPr lvl="1"/>
            <a:r>
              <a:rPr lang="en-GB" dirty="0">
                <a:latin typeface="+mj-lt"/>
              </a:rPr>
              <a:t>"The big exciting opportunity as well is to take this concept of the Swansea Bay lagoon to north Wales, because along the north Wales coast we have considerable flooding, massive problems of flooding... and we either have to spend a fortune on defending, or we build lagoons along the north Wales coast."</a:t>
            </a:r>
          </a:p>
          <a:p>
            <a:pPr lvl="1"/>
            <a:endParaRPr lang="en-GB" dirty="0">
              <a:latin typeface="+mj-lt"/>
            </a:endParaRPr>
          </a:p>
          <a:p>
            <a:pPr lvl="1"/>
            <a:r>
              <a:rPr lang="en-GB" dirty="0">
                <a:latin typeface="+mj-lt"/>
              </a:rPr>
              <a:t>He said lagoons would protect areas at risk from flooding, and said it would solve the problems currently facing the Somerset Levels.</a:t>
            </a:r>
          </a:p>
          <a:p>
            <a:pPr lvl="1"/>
            <a:endParaRPr lang="en-GB" dirty="0">
              <a:latin typeface="+mj-lt"/>
            </a:endParaRPr>
          </a:p>
          <a:p>
            <a:pPr lvl="1"/>
            <a:r>
              <a:rPr lang="en-GB" dirty="0">
                <a:latin typeface="+mj-lt"/>
              </a:rPr>
              <a:t>"If you build a lagoon around Bridgewater Bay... that will solve the problems in the Somerset Levels. </a:t>
            </a:r>
          </a:p>
          <a:p>
            <a:pPr lvl="1"/>
            <a:endParaRPr lang="en-GB" dirty="0">
              <a:latin typeface="+mj-lt"/>
            </a:endParaRPr>
          </a:p>
          <a:p>
            <a:pPr lvl="1"/>
            <a:r>
              <a:rPr lang="en-GB" dirty="0">
                <a:latin typeface="+mj-lt"/>
              </a:rPr>
              <a:t>"Then, when you have extreme conditions, the government could pay the electricity supplier to hold the water low in the lagoon and the water will all drain off in the Somerset Levels."</a:t>
            </a:r>
          </a:p>
          <a:p>
            <a:pPr lvl="1"/>
            <a:endParaRPr lang="en-GB" dirty="0">
              <a:latin typeface="+mj-lt"/>
            </a:endParaRPr>
          </a:p>
          <a:p>
            <a:pPr lvl="1"/>
            <a:r>
              <a:rPr lang="en-GB" dirty="0">
                <a:latin typeface="+mj-lt"/>
              </a:rPr>
              <a:t>The project also includes the reintroduction of the native oyster to Swansea Bay, an oyster-shaped offshore visitor centre and national triathlon and water sports facilities</a:t>
            </a:r>
            <a:r>
              <a:rPr lang="en-GB" dirty="0" smtClean="0">
                <a:latin typeface="+mj-lt"/>
              </a:rPr>
              <a:t>.</a:t>
            </a:r>
          </a:p>
          <a:p>
            <a:endParaRPr lang="en-GB" dirty="0">
              <a:latin typeface="+mj-lt"/>
            </a:endParaRPr>
          </a:p>
          <a:p>
            <a:r>
              <a:rPr lang="en-GB" dirty="0" smtClean="0">
                <a:solidFill>
                  <a:schemeClr val="bg2">
                    <a:lumMod val="25000"/>
                  </a:schemeClr>
                </a:solidFill>
                <a:hlinkClick r:id="rId3"/>
              </a:rPr>
              <a:t>Professor Roger Falconer radio 4 </a:t>
            </a:r>
            <a:r>
              <a:rPr lang="en-GB" dirty="0" err="1" smtClean="0">
                <a:solidFill>
                  <a:schemeClr val="bg2">
                    <a:lumMod val="25000"/>
                  </a:schemeClr>
                </a:solidFill>
                <a:hlinkClick r:id="rId3"/>
              </a:rPr>
              <a:t>mins</a:t>
            </a:r>
            <a:r>
              <a:rPr lang="en-GB" dirty="0" smtClean="0">
                <a:solidFill>
                  <a:schemeClr val="bg2">
                    <a:lumMod val="25000"/>
                  </a:schemeClr>
                </a:solidFill>
              </a:rPr>
              <a:t> </a:t>
            </a:r>
          </a:p>
          <a:p>
            <a:r>
              <a:rPr lang="en-GB" dirty="0" smtClean="0">
                <a:solidFill>
                  <a:schemeClr val="bg2">
                    <a:lumMod val="25000"/>
                  </a:schemeClr>
                </a:solidFill>
              </a:rPr>
              <a:t>(Discuss the coastal defence  and uniting North/South Wales issues)</a:t>
            </a:r>
            <a:endParaRPr lang="en-GB" dirty="0">
              <a:solidFill>
                <a:schemeClr val="bg2">
                  <a:lumMod val="25000"/>
                </a:schemeClr>
              </a:solidFill>
            </a:endParaRPr>
          </a:p>
        </p:txBody>
      </p:sp>
    </p:spTree>
    <p:extLst>
      <p:ext uri="{BB962C8B-B14F-4D97-AF65-F5344CB8AC3E}">
        <p14:creationId xmlns:p14="http://schemas.microsoft.com/office/powerpoint/2010/main" val="163023882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noAutofit/>
          </a:bodyPr>
          <a:lstStyle/>
          <a:p>
            <a:r>
              <a:rPr lang="en-US" sz="4000" dirty="0"/>
              <a:t>Long-term economic </a:t>
            </a:r>
            <a:r>
              <a:rPr lang="en-US" sz="4000" dirty="0" smtClean="0"/>
              <a:t>benefits - Con’t</a:t>
            </a:r>
            <a:endParaRPr lang="en-GB" sz="4000" dirty="0"/>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483437576"/>
              </p:ext>
            </p:extLst>
          </p:nvPr>
        </p:nvGraphicFramePr>
        <p:xfrm>
          <a:off x="323850" y="1988842"/>
          <a:ext cx="8534400" cy="4106684"/>
        </p:xfrm>
        <a:graphic>
          <a:graphicData uri="http://schemas.openxmlformats.org/drawingml/2006/table">
            <a:tbl>
              <a:tblPr firstRow="1" bandRow="1">
                <a:tableStyleId>{21E4AEA4-8DFA-4A89-87EB-49C32662AFE0}</a:tableStyleId>
              </a:tblPr>
              <a:tblGrid>
                <a:gridCol w="1219200"/>
                <a:gridCol w="1219200"/>
                <a:gridCol w="1219200"/>
                <a:gridCol w="1219200"/>
                <a:gridCol w="1219200"/>
                <a:gridCol w="1219200"/>
                <a:gridCol w="1219200"/>
              </a:tblGrid>
              <a:tr h="605488">
                <a:tc>
                  <a:txBody>
                    <a:bodyPr/>
                    <a:lstStyle/>
                    <a:p>
                      <a:r>
                        <a:rPr lang="en-GB" sz="1400" dirty="0" smtClean="0">
                          <a:latin typeface="+mj-lt"/>
                        </a:rPr>
                        <a:t>Location</a:t>
                      </a:r>
                      <a:endParaRPr lang="en-GB" sz="1400" dirty="0">
                        <a:latin typeface="+mj-lt"/>
                      </a:endParaRPr>
                    </a:p>
                  </a:txBody>
                  <a:tcPr/>
                </a:tc>
                <a:tc>
                  <a:txBody>
                    <a:bodyPr/>
                    <a:lstStyle/>
                    <a:p>
                      <a:pPr algn="ctr"/>
                      <a:r>
                        <a:rPr lang="en-GB" sz="1400" dirty="0" smtClean="0">
                          <a:latin typeface="+mj-lt"/>
                        </a:rPr>
                        <a:t>Bund</a:t>
                      </a:r>
                      <a:endParaRPr lang="en-GB" sz="1400" dirty="0">
                        <a:latin typeface="+mj-lt"/>
                      </a:endParaRPr>
                    </a:p>
                  </a:txBody>
                  <a:tcPr/>
                </a:tc>
                <a:tc>
                  <a:txBody>
                    <a:bodyPr/>
                    <a:lstStyle/>
                    <a:p>
                      <a:pPr algn="ctr"/>
                      <a:r>
                        <a:rPr lang="en-GB" sz="1400" dirty="0" smtClean="0">
                          <a:latin typeface="+mj-lt"/>
                        </a:rPr>
                        <a:t>Coffer Damn</a:t>
                      </a:r>
                      <a:endParaRPr lang="en-GB" sz="1400" dirty="0">
                        <a:latin typeface="+mj-lt"/>
                      </a:endParaRPr>
                    </a:p>
                  </a:txBody>
                  <a:tcPr/>
                </a:tc>
                <a:tc>
                  <a:txBody>
                    <a:bodyPr/>
                    <a:lstStyle/>
                    <a:p>
                      <a:pPr algn="ctr"/>
                      <a:r>
                        <a:rPr lang="en-GB" sz="1400" dirty="0" smtClean="0">
                          <a:latin typeface="+mj-lt"/>
                        </a:rPr>
                        <a:t>Turbines &amp; Sluices</a:t>
                      </a:r>
                      <a:endParaRPr lang="en-GB" sz="1400" dirty="0">
                        <a:latin typeface="+mj-lt"/>
                      </a:endParaRPr>
                    </a:p>
                  </a:txBody>
                  <a:tcPr/>
                </a:tc>
                <a:tc>
                  <a:txBody>
                    <a:bodyPr/>
                    <a:lstStyle/>
                    <a:p>
                      <a:pPr algn="ctr"/>
                      <a:r>
                        <a:rPr lang="en-GB" sz="1400" dirty="0" smtClean="0">
                          <a:latin typeface="+mj-lt"/>
                        </a:rPr>
                        <a:t>Housing</a:t>
                      </a:r>
                      <a:endParaRPr lang="en-GB" sz="1400" dirty="0">
                        <a:latin typeface="+mj-lt"/>
                      </a:endParaRPr>
                    </a:p>
                  </a:txBody>
                  <a:tcPr/>
                </a:tc>
                <a:tc>
                  <a:txBody>
                    <a:bodyPr/>
                    <a:lstStyle/>
                    <a:p>
                      <a:pPr algn="ctr"/>
                      <a:r>
                        <a:rPr lang="en-GB" sz="1400" dirty="0" smtClean="0">
                          <a:latin typeface="+mj-lt"/>
                        </a:rPr>
                        <a:t>Public Realm</a:t>
                      </a:r>
                      <a:endParaRPr lang="en-GB" sz="1400" dirty="0">
                        <a:latin typeface="+mj-lt"/>
                      </a:endParaRPr>
                    </a:p>
                  </a:txBody>
                  <a:tcPr/>
                </a:tc>
                <a:tc>
                  <a:txBody>
                    <a:bodyPr/>
                    <a:lstStyle/>
                    <a:p>
                      <a:pPr algn="ctr"/>
                      <a:r>
                        <a:rPr lang="en-GB" sz="1400" dirty="0" smtClean="0">
                          <a:latin typeface="+mj-lt"/>
                        </a:rPr>
                        <a:t>Total (£m)</a:t>
                      </a:r>
                      <a:endParaRPr lang="en-GB" sz="1400" dirty="0">
                        <a:latin typeface="+mj-lt"/>
                      </a:endParaRPr>
                    </a:p>
                  </a:txBody>
                  <a:tcPr/>
                </a:tc>
              </a:tr>
              <a:tr h="433339">
                <a:tc>
                  <a:txBody>
                    <a:bodyPr/>
                    <a:lstStyle/>
                    <a:p>
                      <a:r>
                        <a:rPr lang="en-GB" sz="1400" dirty="0" smtClean="0">
                          <a:latin typeface="+mj-lt"/>
                        </a:rPr>
                        <a:t>Swansea</a:t>
                      </a:r>
                      <a:endParaRPr lang="en-GB" sz="1400" dirty="0">
                        <a:latin typeface="+mj-lt"/>
                      </a:endParaRPr>
                    </a:p>
                  </a:txBody>
                  <a:tcPr/>
                </a:tc>
                <a:tc>
                  <a:txBody>
                    <a:bodyPr/>
                    <a:lstStyle/>
                    <a:p>
                      <a:pPr algn="ctr"/>
                      <a:r>
                        <a:rPr lang="en-GB" sz="1400" dirty="0" smtClean="0">
                          <a:latin typeface="+mj-lt"/>
                        </a:rPr>
                        <a:t>£204</a:t>
                      </a:r>
                      <a:endParaRPr lang="en-GB" sz="1400" dirty="0">
                        <a:latin typeface="+mj-lt"/>
                      </a:endParaRPr>
                    </a:p>
                  </a:txBody>
                  <a:tcPr/>
                </a:tc>
                <a:tc>
                  <a:txBody>
                    <a:bodyPr/>
                    <a:lstStyle/>
                    <a:p>
                      <a:pPr algn="ctr"/>
                      <a:r>
                        <a:rPr lang="en-GB" sz="1400" dirty="0" smtClean="0">
                          <a:latin typeface="+mj-lt"/>
                        </a:rPr>
                        <a:t>£67</a:t>
                      </a:r>
                      <a:endParaRPr lang="en-GB" sz="1400" dirty="0">
                        <a:latin typeface="+mj-lt"/>
                      </a:endParaRPr>
                    </a:p>
                  </a:txBody>
                  <a:tcPr/>
                </a:tc>
                <a:tc>
                  <a:txBody>
                    <a:bodyPr/>
                    <a:lstStyle/>
                    <a:p>
                      <a:pPr algn="ctr"/>
                      <a:r>
                        <a:rPr lang="en-GB" sz="1400" dirty="0" smtClean="0">
                          <a:latin typeface="+mj-lt"/>
                        </a:rPr>
                        <a:t>£307</a:t>
                      </a:r>
                      <a:endParaRPr lang="en-GB" sz="1400" dirty="0">
                        <a:latin typeface="+mj-lt"/>
                      </a:endParaRPr>
                    </a:p>
                  </a:txBody>
                  <a:tcPr/>
                </a:tc>
                <a:tc>
                  <a:txBody>
                    <a:bodyPr/>
                    <a:lstStyle/>
                    <a:p>
                      <a:pPr algn="ctr"/>
                      <a:r>
                        <a:rPr lang="en-GB" sz="1400" dirty="0" smtClean="0">
                          <a:latin typeface="+mj-lt"/>
                        </a:rPr>
                        <a:t>£109</a:t>
                      </a:r>
                      <a:endParaRPr lang="en-GB" sz="1400" dirty="0">
                        <a:latin typeface="+mj-lt"/>
                      </a:endParaRPr>
                    </a:p>
                  </a:txBody>
                  <a:tcPr/>
                </a:tc>
                <a:tc>
                  <a:txBody>
                    <a:bodyPr/>
                    <a:lstStyle/>
                    <a:p>
                      <a:pPr algn="ctr"/>
                      <a:r>
                        <a:rPr lang="en-GB" sz="1400" dirty="0" smtClean="0">
                          <a:latin typeface="+mj-lt"/>
                        </a:rPr>
                        <a:t>£60</a:t>
                      </a:r>
                      <a:endParaRPr lang="en-GB" sz="1400" dirty="0">
                        <a:latin typeface="+mj-lt"/>
                      </a:endParaRPr>
                    </a:p>
                  </a:txBody>
                  <a:tcPr/>
                </a:tc>
                <a:tc>
                  <a:txBody>
                    <a:bodyPr/>
                    <a:lstStyle/>
                    <a:p>
                      <a:pPr algn="ctr"/>
                      <a:r>
                        <a:rPr lang="en-GB" sz="1400" dirty="0" smtClean="0">
                          <a:latin typeface="+mj-lt"/>
                        </a:rPr>
                        <a:t>£748</a:t>
                      </a:r>
                      <a:endParaRPr lang="en-GB" sz="1400" dirty="0">
                        <a:latin typeface="+mj-lt"/>
                      </a:endParaRPr>
                    </a:p>
                  </a:txBody>
                  <a:tcPr/>
                </a:tc>
              </a:tr>
              <a:tr h="433339">
                <a:tc>
                  <a:txBody>
                    <a:bodyPr/>
                    <a:lstStyle/>
                    <a:p>
                      <a:r>
                        <a:rPr lang="en-GB" sz="1400" dirty="0" smtClean="0">
                          <a:latin typeface="+mj-lt"/>
                        </a:rPr>
                        <a:t>Colwyn Bay</a:t>
                      </a:r>
                      <a:endParaRPr lang="en-GB" sz="1400" dirty="0">
                        <a:latin typeface="+mj-lt"/>
                      </a:endParaRPr>
                    </a:p>
                  </a:txBody>
                  <a:tcPr/>
                </a:tc>
                <a:tc>
                  <a:txBody>
                    <a:bodyPr/>
                    <a:lstStyle/>
                    <a:p>
                      <a:pPr algn="ctr"/>
                      <a:r>
                        <a:rPr lang="en-GB" sz="1400" dirty="0" smtClean="0">
                          <a:latin typeface="+mj-lt"/>
                        </a:rPr>
                        <a:t>£408</a:t>
                      </a:r>
                      <a:endParaRPr lang="en-GB" sz="1400" dirty="0">
                        <a:latin typeface="+mj-lt"/>
                      </a:endParaRPr>
                    </a:p>
                  </a:txBody>
                  <a:tcPr/>
                </a:tc>
                <a:tc>
                  <a:txBody>
                    <a:bodyPr/>
                    <a:lstStyle/>
                    <a:p>
                      <a:pPr algn="ctr"/>
                      <a:r>
                        <a:rPr lang="en-GB" sz="1400" dirty="0" smtClean="0">
                          <a:latin typeface="+mj-lt"/>
                        </a:rPr>
                        <a:t>£294</a:t>
                      </a:r>
                      <a:endParaRPr lang="en-GB" sz="1400" dirty="0">
                        <a:latin typeface="+mj-lt"/>
                      </a:endParaRPr>
                    </a:p>
                  </a:txBody>
                  <a:tcPr/>
                </a:tc>
                <a:tc>
                  <a:txBody>
                    <a:bodyPr/>
                    <a:lstStyle/>
                    <a:p>
                      <a:pPr algn="ctr"/>
                      <a:r>
                        <a:rPr lang="en-GB" sz="1400" dirty="0" smtClean="0">
                          <a:latin typeface="+mj-lt"/>
                        </a:rPr>
                        <a:t>£1,344</a:t>
                      </a:r>
                      <a:endParaRPr lang="en-GB" sz="1400" dirty="0">
                        <a:latin typeface="+mj-lt"/>
                      </a:endParaRPr>
                    </a:p>
                  </a:txBody>
                  <a:tcPr/>
                </a:tc>
                <a:tc>
                  <a:txBody>
                    <a:bodyPr/>
                    <a:lstStyle/>
                    <a:p>
                      <a:pPr algn="ctr"/>
                      <a:r>
                        <a:rPr lang="en-GB" sz="1400" dirty="0" smtClean="0">
                          <a:latin typeface="+mj-lt"/>
                        </a:rPr>
                        <a:t>£479</a:t>
                      </a:r>
                      <a:endParaRPr lang="en-GB" sz="1400" dirty="0">
                        <a:latin typeface="+mj-lt"/>
                      </a:endParaRPr>
                    </a:p>
                  </a:txBody>
                  <a:tcPr/>
                </a:tc>
                <a:tc>
                  <a:txBody>
                    <a:bodyPr/>
                    <a:lstStyle/>
                    <a:p>
                      <a:pPr algn="ctr"/>
                      <a:r>
                        <a:rPr lang="en-GB" sz="1400" dirty="0" smtClean="0">
                          <a:latin typeface="+mj-lt"/>
                        </a:rPr>
                        <a:t>£100</a:t>
                      </a:r>
                      <a:endParaRPr lang="en-GB" sz="1400" dirty="0">
                        <a:latin typeface="+mj-lt"/>
                      </a:endParaRPr>
                    </a:p>
                  </a:txBody>
                  <a:tcPr/>
                </a:tc>
                <a:tc>
                  <a:txBody>
                    <a:bodyPr/>
                    <a:lstStyle/>
                    <a:p>
                      <a:pPr algn="ctr"/>
                      <a:r>
                        <a:rPr lang="en-GB" sz="1400" dirty="0" smtClean="0">
                          <a:latin typeface="+mj-lt"/>
                        </a:rPr>
                        <a:t>£2,625</a:t>
                      </a:r>
                      <a:endParaRPr lang="en-GB" sz="1400" dirty="0">
                        <a:latin typeface="+mj-lt"/>
                      </a:endParaRPr>
                    </a:p>
                  </a:txBody>
                  <a:tcPr/>
                </a:tc>
              </a:tr>
              <a:tr h="466887">
                <a:tc>
                  <a:txBody>
                    <a:bodyPr/>
                    <a:lstStyle/>
                    <a:p>
                      <a:r>
                        <a:rPr lang="en-GB" sz="1400" dirty="0" smtClean="0">
                          <a:latin typeface="+mj-lt"/>
                        </a:rPr>
                        <a:t>Lagoon 3</a:t>
                      </a:r>
                    </a:p>
                    <a:p>
                      <a:r>
                        <a:rPr lang="en-GB" sz="1400" smtClean="0">
                          <a:latin typeface="+mj-lt"/>
                        </a:rPr>
                        <a:t>Cardiff/</a:t>
                      </a:r>
                    </a:p>
                    <a:p>
                      <a:r>
                        <a:rPr lang="en-GB" sz="1400" smtClean="0">
                          <a:latin typeface="+mj-lt"/>
                        </a:rPr>
                        <a:t>Newport</a:t>
                      </a:r>
                      <a:endParaRPr lang="en-GB" sz="1400" dirty="0">
                        <a:latin typeface="+mj-lt"/>
                      </a:endParaRPr>
                    </a:p>
                  </a:txBody>
                  <a:tcPr/>
                </a:tc>
                <a:tc>
                  <a:txBody>
                    <a:bodyPr/>
                    <a:lstStyle/>
                    <a:p>
                      <a:pPr algn="ctr"/>
                      <a:r>
                        <a:rPr lang="en-GB" sz="1400" dirty="0" smtClean="0">
                          <a:latin typeface="+mj-lt"/>
                        </a:rPr>
                        <a:t>£816</a:t>
                      </a:r>
                      <a:endParaRPr lang="en-GB" sz="1400" dirty="0">
                        <a:latin typeface="+mj-lt"/>
                      </a:endParaRPr>
                    </a:p>
                  </a:txBody>
                  <a:tcPr/>
                </a:tc>
                <a:tc>
                  <a:txBody>
                    <a:bodyPr/>
                    <a:lstStyle/>
                    <a:p>
                      <a:pPr algn="ctr"/>
                      <a:r>
                        <a:rPr lang="en-GB" sz="1400" dirty="0" smtClean="0">
                          <a:latin typeface="+mj-lt"/>
                        </a:rPr>
                        <a:t>£554</a:t>
                      </a:r>
                      <a:endParaRPr lang="en-GB" sz="1400" dirty="0">
                        <a:latin typeface="+mj-lt"/>
                      </a:endParaRPr>
                    </a:p>
                  </a:txBody>
                  <a:tcPr/>
                </a:tc>
                <a:tc>
                  <a:txBody>
                    <a:bodyPr/>
                    <a:lstStyle/>
                    <a:p>
                      <a:pPr algn="ctr"/>
                      <a:r>
                        <a:rPr lang="en-GB" sz="1400" dirty="0" smtClean="0">
                          <a:latin typeface="+mj-lt"/>
                        </a:rPr>
                        <a:t>£2,112</a:t>
                      </a:r>
                      <a:endParaRPr lang="en-GB" sz="1400" dirty="0">
                        <a:latin typeface="+mj-lt"/>
                      </a:endParaRPr>
                    </a:p>
                  </a:txBody>
                  <a:tcPr/>
                </a:tc>
                <a:tc>
                  <a:txBody>
                    <a:bodyPr/>
                    <a:lstStyle/>
                    <a:p>
                      <a:pPr algn="ctr"/>
                      <a:r>
                        <a:rPr lang="en-GB" sz="1400" dirty="0" smtClean="0">
                          <a:latin typeface="+mj-lt"/>
                        </a:rPr>
                        <a:t>£884</a:t>
                      </a:r>
                      <a:endParaRPr lang="en-GB" sz="1400" dirty="0">
                        <a:latin typeface="+mj-lt"/>
                      </a:endParaRPr>
                    </a:p>
                  </a:txBody>
                  <a:tcPr/>
                </a:tc>
                <a:tc>
                  <a:txBody>
                    <a:bodyPr/>
                    <a:lstStyle/>
                    <a:p>
                      <a:pPr algn="ctr"/>
                      <a:r>
                        <a:rPr lang="en-GB" sz="1400" dirty="0" smtClean="0">
                          <a:latin typeface="+mj-lt"/>
                        </a:rPr>
                        <a:t>£100</a:t>
                      </a:r>
                      <a:endParaRPr lang="en-GB" sz="1400" dirty="0">
                        <a:latin typeface="+mj-lt"/>
                      </a:endParaRPr>
                    </a:p>
                  </a:txBody>
                  <a:tcPr/>
                </a:tc>
                <a:tc>
                  <a:txBody>
                    <a:bodyPr/>
                    <a:lstStyle/>
                    <a:p>
                      <a:pPr algn="ctr"/>
                      <a:r>
                        <a:rPr lang="en-GB" sz="1400" dirty="0" smtClean="0">
                          <a:latin typeface="+mj-lt"/>
                        </a:rPr>
                        <a:t>£4,466</a:t>
                      </a:r>
                      <a:endParaRPr lang="en-GB" sz="1400" dirty="0">
                        <a:latin typeface="+mj-lt"/>
                      </a:endParaRPr>
                    </a:p>
                  </a:txBody>
                  <a:tcPr/>
                </a:tc>
              </a:tr>
              <a:tr h="365201">
                <a:tc>
                  <a:txBody>
                    <a:bodyPr/>
                    <a:lstStyle/>
                    <a:p>
                      <a:r>
                        <a:rPr lang="en-GB" sz="1400" dirty="0" smtClean="0">
                          <a:latin typeface="+mj-lt"/>
                        </a:rPr>
                        <a:t>Lagoon</a:t>
                      </a:r>
                      <a:r>
                        <a:rPr lang="en-GB" sz="1400" baseline="0" dirty="0" smtClean="0">
                          <a:latin typeface="+mj-lt"/>
                        </a:rPr>
                        <a:t> 4</a:t>
                      </a:r>
                    </a:p>
                    <a:p>
                      <a:r>
                        <a:rPr lang="en-GB" sz="1400" baseline="0" dirty="0" smtClean="0">
                          <a:latin typeface="+mj-lt"/>
                        </a:rPr>
                        <a:t>Bridgewater</a:t>
                      </a:r>
                      <a:endParaRPr lang="en-GB" sz="1400" dirty="0">
                        <a:latin typeface="+mj-lt"/>
                      </a:endParaRPr>
                    </a:p>
                  </a:txBody>
                  <a:tcPr/>
                </a:tc>
                <a:tc>
                  <a:txBody>
                    <a:bodyPr/>
                    <a:lstStyle/>
                    <a:p>
                      <a:pPr algn="ctr"/>
                      <a:r>
                        <a:rPr lang="en-GB" sz="1400" dirty="0" smtClean="0">
                          <a:latin typeface="+mj-lt"/>
                        </a:rPr>
                        <a:t>£360</a:t>
                      </a:r>
                      <a:endParaRPr lang="en-GB" sz="1400" dirty="0">
                        <a:latin typeface="+mj-lt"/>
                      </a:endParaRPr>
                    </a:p>
                  </a:txBody>
                  <a:tcPr/>
                </a:tc>
                <a:tc>
                  <a:txBody>
                    <a:bodyPr/>
                    <a:lstStyle/>
                    <a:p>
                      <a:pPr algn="ctr"/>
                      <a:r>
                        <a:rPr lang="en-GB" sz="1400" dirty="0" smtClean="0">
                          <a:latin typeface="+mj-lt"/>
                        </a:rPr>
                        <a:t>£202</a:t>
                      </a:r>
                      <a:endParaRPr lang="en-GB" sz="1400" dirty="0">
                        <a:latin typeface="+mj-lt"/>
                      </a:endParaRPr>
                    </a:p>
                  </a:txBody>
                  <a:tcPr/>
                </a:tc>
                <a:tc>
                  <a:txBody>
                    <a:bodyPr/>
                    <a:lstStyle/>
                    <a:p>
                      <a:pPr algn="ctr"/>
                      <a:r>
                        <a:rPr lang="en-GB" sz="1400" dirty="0" smtClean="0">
                          <a:latin typeface="+mj-lt"/>
                        </a:rPr>
                        <a:t>£768</a:t>
                      </a:r>
                      <a:endParaRPr lang="en-GB" sz="1400" dirty="0">
                        <a:latin typeface="+mj-lt"/>
                      </a:endParaRPr>
                    </a:p>
                  </a:txBody>
                  <a:tcPr/>
                </a:tc>
                <a:tc>
                  <a:txBody>
                    <a:bodyPr/>
                    <a:lstStyle/>
                    <a:p>
                      <a:pPr algn="ctr"/>
                      <a:r>
                        <a:rPr lang="en-GB" sz="1400" dirty="0" smtClean="0">
                          <a:latin typeface="+mj-lt"/>
                        </a:rPr>
                        <a:t>£322</a:t>
                      </a:r>
                      <a:endParaRPr lang="en-GB" sz="1400" dirty="0">
                        <a:latin typeface="+mj-lt"/>
                      </a:endParaRPr>
                    </a:p>
                  </a:txBody>
                  <a:tcPr/>
                </a:tc>
                <a:tc>
                  <a:txBody>
                    <a:bodyPr/>
                    <a:lstStyle/>
                    <a:p>
                      <a:pPr algn="ctr"/>
                      <a:r>
                        <a:rPr lang="en-GB" sz="1400" dirty="0" smtClean="0">
                          <a:latin typeface="+mj-lt"/>
                        </a:rPr>
                        <a:t>£100</a:t>
                      </a:r>
                      <a:endParaRPr lang="en-GB" sz="1400" dirty="0">
                        <a:latin typeface="+mj-lt"/>
                      </a:endParaRPr>
                    </a:p>
                  </a:txBody>
                  <a:tcPr/>
                </a:tc>
                <a:tc>
                  <a:txBody>
                    <a:bodyPr/>
                    <a:lstStyle/>
                    <a:p>
                      <a:pPr algn="ctr"/>
                      <a:r>
                        <a:rPr lang="en-GB" sz="1400" dirty="0" smtClean="0">
                          <a:latin typeface="+mj-lt"/>
                        </a:rPr>
                        <a:t>£1,751</a:t>
                      </a:r>
                      <a:endParaRPr lang="en-GB" sz="1400" dirty="0">
                        <a:latin typeface="+mj-lt"/>
                      </a:endParaRPr>
                    </a:p>
                  </a:txBody>
                  <a:tcPr/>
                </a:tc>
              </a:tr>
              <a:tr h="433339">
                <a:tc>
                  <a:txBody>
                    <a:bodyPr/>
                    <a:lstStyle/>
                    <a:p>
                      <a:r>
                        <a:rPr lang="en-GB" sz="1400" dirty="0" smtClean="0">
                          <a:latin typeface="+mj-lt"/>
                        </a:rPr>
                        <a:t>Lagoon</a:t>
                      </a:r>
                      <a:r>
                        <a:rPr lang="en-GB" sz="1400" baseline="0" dirty="0" smtClean="0">
                          <a:latin typeface="+mj-lt"/>
                        </a:rPr>
                        <a:t> 5</a:t>
                      </a:r>
                    </a:p>
                    <a:p>
                      <a:r>
                        <a:rPr lang="en-GB" sz="1400" baseline="0" dirty="0" smtClean="0">
                          <a:latin typeface="+mj-lt"/>
                        </a:rPr>
                        <a:t>Fleetwood</a:t>
                      </a:r>
                      <a:endParaRPr lang="en-GB" sz="1400" dirty="0">
                        <a:latin typeface="+mj-lt"/>
                      </a:endParaRPr>
                    </a:p>
                  </a:txBody>
                  <a:tcPr/>
                </a:tc>
                <a:tc>
                  <a:txBody>
                    <a:bodyPr/>
                    <a:lstStyle/>
                    <a:p>
                      <a:pPr algn="ctr"/>
                      <a:r>
                        <a:rPr lang="en-GB" sz="1400" dirty="0" smtClean="0">
                          <a:latin typeface="+mj-lt"/>
                        </a:rPr>
                        <a:t>£306</a:t>
                      </a:r>
                      <a:endParaRPr lang="en-GB" sz="1400" dirty="0">
                        <a:latin typeface="+mj-lt"/>
                      </a:endParaRPr>
                    </a:p>
                  </a:txBody>
                  <a:tcPr/>
                </a:tc>
                <a:tc>
                  <a:txBody>
                    <a:bodyPr/>
                    <a:lstStyle/>
                    <a:p>
                      <a:pPr algn="ctr"/>
                      <a:r>
                        <a:rPr lang="en-GB" sz="1400" dirty="0" smtClean="0">
                          <a:latin typeface="+mj-lt"/>
                        </a:rPr>
                        <a:t>£294</a:t>
                      </a:r>
                      <a:endParaRPr lang="en-GB" sz="1400" dirty="0">
                        <a:latin typeface="+mj-lt"/>
                      </a:endParaRPr>
                    </a:p>
                  </a:txBody>
                  <a:tcPr/>
                </a:tc>
                <a:tc>
                  <a:txBody>
                    <a:bodyPr/>
                    <a:lstStyle/>
                    <a:p>
                      <a:pPr algn="ctr"/>
                      <a:r>
                        <a:rPr lang="en-GB" sz="1400" dirty="0" smtClean="0">
                          <a:latin typeface="+mj-lt"/>
                        </a:rPr>
                        <a:t>£1,344</a:t>
                      </a:r>
                      <a:endParaRPr lang="en-GB" sz="1400" dirty="0">
                        <a:latin typeface="+mj-lt"/>
                      </a:endParaRPr>
                    </a:p>
                  </a:txBody>
                  <a:tcPr/>
                </a:tc>
                <a:tc>
                  <a:txBody>
                    <a:bodyPr/>
                    <a:lstStyle/>
                    <a:p>
                      <a:pPr algn="ctr"/>
                      <a:r>
                        <a:rPr lang="en-GB" sz="1400" dirty="0" smtClean="0">
                          <a:latin typeface="+mj-lt"/>
                        </a:rPr>
                        <a:t>£479</a:t>
                      </a:r>
                      <a:endParaRPr lang="en-GB" sz="1400" dirty="0">
                        <a:latin typeface="+mj-lt"/>
                      </a:endParaRPr>
                    </a:p>
                  </a:txBody>
                  <a:tcPr/>
                </a:tc>
                <a:tc>
                  <a:txBody>
                    <a:bodyPr/>
                    <a:lstStyle/>
                    <a:p>
                      <a:pPr algn="ctr"/>
                      <a:r>
                        <a:rPr lang="en-GB" sz="1400" dirty="0" smtClean="0">
                          <a:latin typeface="+mj-lt"/>
                        </a:rPr>
                        <a:t>£100</a:t>
                      </a:r>
                      <a:endParaRPr lang="en-GB" sz="1400" dirty="0">
                        <a:latin typeface="+mj-lt"/>
                      </a:endParaRPr>
                    </a:p>
                  </a:txBody>
                  <a:tcPr/>
                </a:tc>
                <a:tc>
                  <a:txBody>
                    <a:bodyPr/>
                    <a:lstStyle/>
                    <a:p>
                      <a:pPr algn="ctr"/>
                      <a:r>
                        <a:rPr lang="en-GB" sz="1400" dirty="0" smtClean="0">
                          <a:latin typeface="+mj-lt"/>
                        </a:rPr>
                        <a:t>£2,523</a:t>
                      </a:r>
                      <a:endParaRPr lang="en-GB" sz="1400" dirty="0">
                        <a:latin typeface="+mj-lt"/>
                      </a:endParaRPr>
                    </a:p>
                  </a:txBody>
                  <a:tcPr/>
                </a:tc>
              </a:tr>
              <a:tr h="433339">
                <a:tc>
                  <a:txBody>
                    <a:bodyPr/>
                    <a:lstStyle/>
                    <a:p>
                      <a:endParaRPr lang="en-GB" sz="1400" dirty="0">
                        <a:latin typeface="+mj-lt"/>
                      </a:endParaRPr>
                    </a:p>
                  </a:txBody>
                  <a:tcPr/>
                </a:tc>
                <a:tc>
                  <a:txBody>
                    <a:bodyPr/>
                    <a:lstStyle/>
                    <a:p>
                      <a:pPr algn="ctr"/>
                      <a:endParaRPr lang="en-GB" sz="1400" u="sng" dirty="0">
                        <a:latin typeface="+mj-lt"/>
                      </a:endParaRPr>
                    </a:p>
                  </a:txBody>
                  <a:tcPr/>
                </a:tc>
                <a:tc>
                  <a:txBody>
                    <a:bodyPr/>
                    <a:lstStyle/>
                    <a:p>
                      <a:pPr algn="ctr"/>
                      <a:endParaRPr lang="en-GB" sz="1400" u="sng" dirty="0">
                        <a:latin typeface="+mj-lt"/>
                      </a:endParaRPr>
                    </a:p>
                  </a:txBody>
                  <a:tcPr/>
                </a:tc>
                <a:tc>
                  <a:txBody>
                    <a:bodyPr/>
                    <a:lstStyle/>
                    <a:p>
                      <a:pPr algn="ctr"/>
                      <a:endParaRPr lang="en-GB" sz="1400" u="sng" dirty="0">
                        <a:latin typeface="+mj-lt"/>
                      </a:endParaRPr>
                    </a:p>
                  </a:txBody>
                  <a:tcPr/>
                </a:tc>
                <a:tc>
                  <a:txBody>
                    <a:bodyPr/>
                    <a:lstStyle/>
                    <a:p>
                      <a:pPr algn="ctr"/>
                      <a:endParaRPr lang="en-GB" sz="1400" u="sng" dirty="0">
                        <a:latin typeface="+mj-lt"/>
                      </a:endParaRPr>
                    </a:p>
                  </a:txBody>
                  <a:tcPr/>
                </a:tc>
                <a:tc>
                  <a:txBody>
                    <a:bodyPr/>
                    <a:lstStyle/>
                    <a:p>
                      <a:pPr algn="ctr"/>
                      <a:endParaRPr lang="en-GB" sz="1400" u="sng" dirty="0">
                        <a:latin typeface="+mj-lt"/>
                      </a:endParaRPr>
                    </a:p>
                  </a:txBody>
                  <a:tcPr/>
                </a:tc>
                <a:tc>
                  <a:txBody>
                    <a:bodyPr/>
                    <a:lstStyle/>
                    <a:p>
                      <a:pPr algn="ctr"/>
                      <a:endParaRPr lang="en-GB" sz="1400" u="sng" dirty="0">
                        <a:latin typeface="+mj-lt"/>
                      </a:endParaRPr>
                    </a:p>
                  </a:txBody>
                  <a:tcPr/>
                </a:tc>
              </a:tr>
              <a:tr h="433339">
                <a:tc>
                  <a:txBody>
                    <a:bodyPr/>
                    <a:lstStyle/>
                    <a:p>
                      <a:r>
                        <a:rPr lang="en-GB" sz="1400" b="1" dirty="0" smtClean="0">
                          <a:latin typeface="+mj-lt"/>
                        </a:rPr>
                        <a:t>Total:</a:t>
                      </a:r>
                      <a:endParaRPr lang="en-GB" sz="1400" b="1" dirty="0">
                        <a:latin typeface="+mj-lt"/>
                      </a:endParaRPr>
                    </a:p>
                  </a:txBody>
                  <a:tcPr/>
                </a:tc>
                <a:tc>
                  <a:txBody>
                    <a:bodyPr/>
                    <a:lstStyle/>
                    <a:p>
                      <a:pPr algn="ctr"/>
                      <a:r>
                        <a:rPr lang="en-GB" sz="1400" b="1" dirty="0" smtClean="0">
                          <a:latin typeface="+mj-lt"/>
                        </a:rPr>
                        <a:t>£2,094</a:t>
                      </a:r>
                      <a:endParaRPr lang="en-GB" sz="1400" b="1" dirty="0">
                        <a:latin typeface="+mj-lt"/>
                      </a:endParaRPr>
                    </a:p>
                  </a:txBody>
                  <a:tcPr/>
                </a:tc>
                <a:tc>
                  <a:txBody>
                    <a:bodyPr/>
                    <a:lstStyle/>
                    <a:p>
                      <a:pPr algn="ctr"/>
                      <a:r>
                        <a:rPr lang="en-GB" sz="1400" b="1" dirty="0" smtClean="0">
                          <a:latin typeface="+mj-lt"/>
                        </a:rPr>
                        <a:t>£1,411</a:t>
                      </a:r>
                      <a:endParaRPr lang="en-GB" sz="1400" b="1" dirty="0">
                        <a:latin typeface="+mj-lt"/>
                      </a:endParaRPr>
                    </a:p>
                  </a:txBody>
                  <a:tcPr/>
                </a:tc>
                <a:tc>
                  <a:txBody>
                    <a:bodyPr/>
                    <a:lstStyle/>
                    <a:p>
                      <a:pPr algn="ctr"/>
                      <a:r>
                        <a:rPr lang="en-GB" sz="1400" b="1" dirty="0" smtClean="0">
                          <a:latin typeface="+mj-lt"/>
                        </a:rPr>
                        <a:t>£5,875</a:t>
                      </a:r>
                      <a:endParaRPr lang="en-GB" sz="1400" b="1" dirty="0">
                        <a:latin typeface="+mj-lt"/>
                      </a:endParaRPr>
                    </a:p>
                  </a:txBody>
                  <a:tcPr/>
                </a:tc>
                <a:tc>
                  <a:txBody>
                    <a:bodyPr/>
                    <a:lstStyle/>
                    <a:p>
                      <a:pPr algn="ctr"/>
                      <a:r>
                        <a:rPr lang="en-GB" sz="1400" b="1" dirty="0" smtClean="0">
                          <a:latin typeface="+mj-lt"/>
                        </a:rPr>
                        <a:t>£2,273</a:t>
                      </a:r>
                      <a:endParaRPr lang="en-GB" sz="1400" b="1" dirty="0">
                        <a:latin typeface="+mj-lt"/>
                      </a:endParaRPr>
                    </a:p>
                  </a:txBody>
                  <a:tcPr/>
                </a:tc>
                <a:tc>
                  <a:txBody>
                    <a:bodyPr/>
                    <a:lstStyle/>
                    <a:p>
                      <a:pPr algn="ctr"/>
                      <a:r>
                        <a:rPr lang="en-GB" sz="1400" b="1" dirty="0" smtClean="0">
                          <a:latin typeface="+mj-lt"/>
                        </a:rPr>
                        <a:t>£460</a:t>
                      </a:r>
                      <a:endParaRPr lang="en-GB" sz="1400" b="1" dirty="0">
                        <a:latin typeface="+mj-lt"/>
                      </a:endParaRPr>
                    </a:p>
                  </a:txBody>
                  <a:tcPr/>
                </a:tc>
                <a:tc>
                  <a:txBody>
                    <a:bodyPr/>
                    <a:lstStyle/>
                    <a:p>
                      <a:pPr algn="ctr"/>
                      <a:r>
                        <a:rPr lang="en-GB" sz="1400" b="1" dirty="0" smtClean="0">
                          <a:latin typeface="+mj-lt"/>
                        </a:rPr>
                        <a:t>£12,113</a:t>
                      </a:r>
                      <a:endParaRPr lang="en-GB" sz="1400" b="1" dirty="0">
                        <a:latin typeface="+mj-lt"/>
                      </a:endParaRPr>
                    </a:p>
                  </a:txBody>
                  <a:tcPr/>
                </a:tc>
              </a:tr>
            </a:tbl>
          </a:graphicData>
        </a:graphic>
      </p:graphicFrame>
      <p:sp>
        <p:nvSpPr>
          <p:cNvPr id="4" name="Slide Number Placeholder 3"/>
          <p:cNvSpPr>
            <a:spLocks noGrp="1"/>
          </p:cNvSpPr>
          <p:nvPr>
            <p:ph type="sldNum" sz="quarter" idx="11"/>
          </p:nvPr>
        </p:nvSpPr>
        <p:spPr/>
        <p:txBody>
          <a:bodyPr/>
          <a:lstStyle/>
          <a:p>
            <a:fld id="{D5067028-BD0C-4739-AA2C-C15F8E11A80C}" type="slidenum">
              <a:rPr lang="en-GB" smtClean="0"/>
              <a:pPr/>
              <a:t>32</a:t>
            </a:fld>
            <a:endParaRPr lang="en-GB" dirty="0"/>
          </a:p>
        </p:txBody>
      </p:sp>
    </p:spTree>
    <p:extLst>
      <p:ext uri="{BB962C8B-B14F-4D97-AF65-F5344CB8AC3E}">
        <p14:creationId xmlns:p14="http://schemas.microsoft.com/office/powerpoint/2010/main" val="5419837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143000"/>
          </a:xfrm>
        </p:spPr>
        <p:txBody>
          <a:bodyPr>
            <a:noAutofit/>
          </a:bodyPr>
          <a:lstStyle/>
          <a:p>
            <a:r>
              <a:rPr lang="en-US" sz="4000" dirty="0"/>
              <a:t>Long-term economic benefits - </a:t>
            </a:r>
            <a:r>
              <a:rPr lang="en-US" sz="4000" dirty="0" smtClean="0"/>
              <a:t>Con’t</a:t>
            </a:r>
            <a:endParaRPr lang="en-GB" sz="4000" dirty="0"/>
          </a:p>
        </p:txBody>
      </p:sp>
      <p:sp>
        <p:nvSpPr>
          <p:cNvPr id="5" name="Content Placeholder 4"/>
          <p:cNvSpPr>
            <a:spLocks noGrp="1"/>
          </p:cNvSpPr>
          <p:nvPr>
            <p:ph idx="1"/>
          </p:nvPr>
        </p:nvSpPr>
        <p:spPr>
          <a:xfrm>
            <a:off x="323528" y="1412776"/>
            <a:ext cx="8534400" cy="4968552"/>
          </a:xfrm>
        </p:spPr>
        <p:txBody>
          <a:bodyPr>
            <a:noAutofit/>
          </a:bodyPr>
          <a:lstStyle/>
          <a:p>
            <a:pPr marL="180000" lvl="2" indent="0" fontAlgn="base">
              <a:spcAft>
                <a:spcPct val="0"/>
              </a:spcAft>
              <a:buNone/>
              <a:defRPr/>
            </a:pPr>
            <a:r>
              <a:rPr lang="en-GB" sz="1800" u="sng" dirty="0" smtClean="0">
                <a:solidFill>
                  <a:schemeClr val="bg2">
                    <a:lumMod val="25000"/>
                  </a:schemeClr>
                </a:solidFill>
                <a:latin typeface="+mj-lt"/>
              </a:rPr>
              <a:t>Summary of Long Term Economic Benefits:</a:t>
            </a:r>
          </a:p>
          <a:p>
            <a:pPr marL="180000" lvl="2" indent="0" fontAlgn="base">
              <a:spcAft>
                <a:spcPct val="0"/>
              </a:spcAft>
              <a:buNone/>
              <a:defRPr/>
            </a:pPr>
            <a:endParaRPr lang="en-GB" sz="1800" dirty="0" smtClean="0">
              <a:solidFill>
                <a:schemeClr val="bg2">
                  <a:lumMod val="25000"/>
                </a:schemeClr>
              </a:solidFill>
              <a:latin typeface="+mj-lt"/>
            </a:endParaRPr>
          </a:p>
          <a:p>
            <a:pPr marL="180000" lvl="2" indent="0" fontAlgn="base">
              <a:spcAft>
                <a:spcPct val="0"/>
              </a:spcAft>
              <a:buNone/>
              <a:defRPr/>
            </a:pPr>
            <a:r>
              <a:rPr lang="en-GB" sz="1800" dirty="0" smtClean="0">
                <a:solidFill>
                  <a:schemeClr val="bg2">
                    <a:lumMod val="25000"/>
                  </a:schemeClr>
                </a:solidFill>
                <a:latin typeface="+mj-lt"/>
              </a:rPr>
              <a:t>Tidal </a:t>
            </a:r>
            <a:r>
              <a:rPr lang="en-GB" sz="1800" dirty="0">
                <a:solidFill>
                  <a:schemeClr val="bg2">
                    <a:lumMod val="25000"/>
                  </a:schemeClr>
                </a:solidFill>
                <a:latin typeface="+mj-lt"/>
              </a:rPr>
              <a:t>Lagoon Power will:</a:t>
            </a:r>
          </a:p>
          <a:p>
            <a:pPr marL="465750" lvl="2" indent="-285750" fontAlgn="base">
              <a:spcAft>
                <a:spcPct val="0"/>
              </a:spcAft>
              <a:defRPr/>
            </a:pPr>
            <a:r>
              <a:rPr lang="en-GB" sz="1800" dirty="0">
                <a:solidFill>
                  <a:schemeClr val="bg2">
                    <a:lumMod val="25000"/>
                  </a:schemeClr>
                </a:solidFill>
                <a:latin typeface="+mj-lt"/>
              </a:rPr>
              <a:t>Impose its own 65% UK content </a:t>
            </a:r>
            <a:r>
              <a:rPr lang="en-GB" sz="1800" dirty="0" smtClean="0">
                <a:solidFill>
                  <a:schemeClr val="bg2">
                    <a:lumMod val="25000"/>
                  </a:schemeClr>
                </a:solidFill>
                <a:latin typeface="+mj-lt"/>
              </a:rPr>
              <a:t>rule	-	£7,873 million</a:t>
            </a:r>
            <a:endParaRPr lang="en-GB" sz="1800" dirty="0">
              <a:solidFill>
                <a:schemeClr val="bg2">
                  <a:lumMod val="25000"/>
                </a:schemeClr>
              </a:solidFill>
              <a:latin typeface="+mj-lt"/>
            </a:endParaRPr>
          </a:p>
          <a:p>
            <a:pPr marL="465750" lvl="2" indent="-285750" fontAlgn="base">
              <a:spcAft>
                <a:spcPct val="0"/>
              </a:spcAft>
              <a:defRPr/>
            </a:pPr>
            <a:r>
              <a:rPr lang="en-GB" sz="1800" dirty="0">
                <a:solidFill>
                  <a:schemeClr val="bg2">
                    <a:lumMod val="25000"/>
                  </a:schemeClr>
                </a:solidFill>
                <a:latin typeface="+mj-lt"/>
              </a:rPr>
              <a:t>Impose its own 50% Welsh content </a:t>
            </a:r>
            <a:r>
              <a:rPr lang="en-GB" sz="1800" dirty="0" smtClean="0">
                <a:solidFill>
                  <a:schemeClr val="bg2">
                    <a:lumMod val="25000"/>
                  </a:schemeClr>
                </a:solidFill>
                <a:latin typeface="+mj-lt"/>
              </a:rPr>
              <a:t>rule	-	£6,056 million</a:t>
            </a:r>
          </a:p>
          <a:p>
            <a:pPr marL="465750" lvl="2" indent="-285750" fontAlgn="base">
              <a:spcAft>
                <a:spcPct val="0"/>
              </a:spcAft>
              <a:defRPr/>
            </a:pPr>
            <a:endParaRPr lang="en-GB" sz="1800" dirty="0">
              <a:solidFill>
                <a:schemeClr val="bg2">
                  <a:lumMod val="25000"/>
                </a:schemeClr>
              </a:solidFill>
              <a:latin typeface="+mj-lt"/>
            </a:endParaRPr>
          </a:p>
          <a:p>
            <a:pPr marL="180000" lvl="2" indent="0" fontAlgn="base">
              <a:spcAft>
                <a:spcPct val="0"/>
              </a:spcAft>
              <a:buNone/>
              <a:defRPr/>
            </a:pPr>
            <a:r>
              <a:rPr lang="en-GB" sz="1800" dirty="0" smtClean="0">
                <a:solidFill>
                  <a:schemeClr val="bg2">
                    <a:lumMod val="25000"/>
                  </a:schemeClr>
                </a:solidFill>
                <a:latin typeface="+mj-lt"/>
              </a:rPr>
              <a:t>An initial 20,000 jobs created</a:t>
            </a:r>
          </a:p>
          <a:p>
            <a:pPr marL="180000" lvl="2" indent="0" fontAlgn="base">
              <a:spcAft>
                <a:spcPct val="0"/>
              </a:spcAft>
              <a:buNone/>
              <a:defRPr/>
            </a:pPr>
            <a:endParaRPr lang="en-GB" sz="1800" dirty="0">
              <a:solidFill>
                <a:schemeClr val="bg2">
                  <a:lumMod val="25000"/>
                </a:schemeClr>
              </a:solidFill>
              <a:latin typeface="+mj-lt"/>
            </a:endParaRPr>
          </a:p>
          <a:p>
            <a:pPr marL="180000" lvl="2" indent="0" fontAlgn="base">
              <a:spcAft>
                <a:spcPct val="0"/>
              </a:spcAft>
              <a:buNone/>
              <a:defRPr/>
            </a:pPr>
            <a:r>
              <a:rPr lang="en-GB" sz="1800" dirty="0" smtClean="0">
                <a:solidFill>
                  <a:schemeClr val="bg2">
                    <a:lumMod val="25000"/>
                  </a:schemeClr>
                </a:solidFill>
                <a:latin typeface="+mj-lt"/>
              </a:rPr>
              <a:t>Assume 9000GWh – then the on-going annual income to UK from lagoons is £1.035bn/year, for 120 years</a:t>
            </a:r>
          </a:p>
          <a:p>
            <a:pPr marL="180000" lvl="2" indent="0" fontAlgn="base">
              <a:spcAft>
                <a:spcPct val="0"/>
              </a:spcAft>
              <a:buNone/>
              <a:defRPr/>
            </a:pPr>
            <a:endParaRPr lang="en-GB" sz="1800" dirty="0">
              <a:solidFill>
                <a:schemeClr val="bg2">
                  <a:lumMod val="25000"/>
                </a:schemeClr>
              </a:solidFill>
              <a:latin typeface="+mj-lt"/>
            </a:endParaRPr>
          </a:p>
          <a:p>
            <a:pPr marL="180000" lvl="2" indent="0" fontAlgn="base">
              <a:spcAft>
                <a:spcPct val="0"/>
              </a:spcAft>
              <a:buNone/>
              <a:defRPr/>
            </a:pPr>
            <a:r>
              <a:rPr lang="en-GB" sz="1800" dirty="0" smtClean="0">
                <a:solidFill>
                  <a:schemeClr val="bg2">
                    <a:lumMod val="25000"/>
                  </a:schemeClr>
                </a:solidFill>
                <a:latin typeface="+mj-lt"/>
              </a:rPr>
              <a:t>Note:  These figures do not include that income from:</a:t>
            </a:r>
          </a:p>
          <a:p>
            <a:pPr marL="465750" lvl="2" indent="-285750" fontAlgn="base">
              <a:spcAft>
                <a:spcPct val="0"/>
              </a:spcAft>
              <a:defRPr/>
            </a:pPr>
            <a:r>
              <a:rPr lang="en-GB" sz="1800" dirty="0" smtClean="0">
                <a:solidFill>
                  <a:schemeClr val="bg2">
                    <a:lumMod val="25000"/>
                  </a:schemeClr>
                </a:solidFill>
                <a:latin typeface="+mj-lt"/>
              </a:rPr>
              <a:t>Tourism</a:t>
            </a:r>
          </a:p>
          <a:p>
            <a:pPr marL="465750" lvl="2" indent="-285750" fontAlgn="base">
              <a:spcAft>
                <a:spcPct val="0"/>
              </a:spcAft>
              <a:defRPr/>
            </a:pPr>
            <a:r>
              <a:rPr lang="en-GB" sz="1800" dirty="0" smtClean="0">
                <a:solidFill>
                  <a:schemeClr val="bg2">
                    <a:lumMod val="25000"/>
                  </a:schemeClr>
                </a:solidFill>
                <a:latin typeface="+mj-lt"/>
              </a:rPr>
              <a:t>Sporting events</a:t>
            </a:r>
          </a:p>
          <a:p>
            <a:pPr marL="465750" lvl="2" indent="-285750" fontAlgn="base">
              <a:spcAft>
                <a:spcPct val="0"/>
              </a:spcAft>
              <a:defRPr/>
            </a:pPr>
            <a:r>
              <a:rPr lang="en-GB" sz="1800" dirty="0" smtClean="0">
                <a:solidFill>
                  <a:schemeClr val="bg2">
                    <a:lumMod val="25000"/>
                  </a:schemeClr>
                </a:solidFill>
                <a:latin typeface="+mj-lt"/>
              </a:rPr>
              <a:t>Other</a:t>
            </a:r>
          </a:p>
          <a:p>
            <a:pPr marL="465750" lvl="2" indent="-285750" fontAlgn="base">
              <a:spcAft>
                <a:spcPct val="0"/>
              </a:spcAft>
              <a:defRPr/>
            </a:pPr>
            <a:r>
              <a:rPr lang="en-GB" sz="1800" dirty="0" smtClean="0">
                <a:solidFill>
                  <a:schemeClr val="bg2">
                    <a:lumMod val="25000"/>
                  </a:schemeClr>
                </a:solidFill>
                <a:latin typeface="+mj-lt"/>
                <a:hlinkClick r:id="rId3"/>
              </a:rPr>
              <a:t>BBC Radio </a:t>
            </a:r>
            <a:r>
              <a:rPr lang="en-GB" sz="1800" dirty="0" err="1" smtClean="0">
                <a:solidFill>
                  <a:schemeClr val="bg2">
                    <a:lumMod val="25000"/>
                  </a:schemeClr>
                </a:solidFill>
                <a:latin typeface="+mj-lt"/>
                <a:hlinkClick r:id="rId3"/>
              </a:rPr>
              <a:t>Iolo</a:t>
            </a:r>
            <a:r>
              <a:rPr lang="en-GB" sz="1800" dirty="0" smtClean="0">
                <a:solidFill>
                  <a:schemeClr val="bg2">
                    <a:lumMod val="25000"/>
                  </a:schemeClr>
                </a:solidFill>
                <a:latin typeface="+mj-lt"/>
                <a:hlinkClick r:id="rId3"/>
              </a:rPr>
              <a:t> </a:t>
            </a:r>
            <a:r>
              <a:rPr lang="en-GB" sz="1800" dirty="0" err="1" smtClean="0">
                <a:solidFill>
                  <a:schemeClr val="bg2">
                    <a:lumMod val="25000"/>
                  </a:schemeClr>
                </a:solidFill>
                <a:latin typeface="+mj-lt"/>
                <a:hlinkClick r:id="rId3"/>
              </a:rPr>
              <a:t>ap</a:t>
            </a:r>
            <a:r>
              <a:rPr lang="en-GB" sz="1800" dirty="0" smtClean="0">
                <a:solidFill>
                  <a:schemeClr val="bg2">
                    <a:lumMod val="25000"/>
                  </a:schemeClr>
                </a:solidFill>
                <a:latin typeface="+mj-lt"/>
                <a:hlinkClick r:id="rId3"/>
              </a:rPr>
              <a:t> </a:t>
            </a:r>
            <a:r>
              <a:rPr lang="en-GB" sz="1800" dirty="0" err="1" smtClean="0">
                <a:solidFill>
                  <a:schemeClr val="bg2">
                    <a:lumMod val="25000"/>
                  </a:schemeClr>
                </a:solidFill>
                <a:latin typeface="+mj-lt"/>
                <a:hlinkClick r:id="rId3"/>
              </a:rPr>
              <a:t>Dafydd</a:t>
            </a:r>
            <a:r>
              <a:rPr lang="en-GB" sz="1800" dirty="0" smtClean="0">
                <a:solidFill>
                  <a:schemeClr val="bg2">
                    <a:lumMod val="25000"/>
                  </a:schemeClr>
                </a:solidFill>
                <a:latin typeface="+mj-lt"/>
                <a:hlinkClick r:id="rId3"/>
              </a:rPr>
              <a:t> report 5 </a:t>
            </a:r>
            <a:r>
              <a:rPr lang="en-GB" sz="1800" dirty="0" err="1" smtClean="0">
                <a:solidFill>
                  <a:schemeClr val="bg2">
                    <a:lumMod val="25000"/>
                  </a:schemeClr>
                </a:solidFill>
                <a:latin typeface="+mj-lt"/>
                <a:hlinkClick r:id="rId3"/>
              </a:rPr>
              <a:t>mins</a:t>
            </a:r>
            <a:r>
              <a:rPr lang="en-GB" sz="1800" dirty="0" smtClean="0">
                <a:solidFill>
                  <a:schemeClr val="bg2">
                    <a:lumMod val="25000"/>
                  </a:schemeClr>
                </a:solidFill>
                <a:latin typeface="+mj-lt"/>
                <a:hlinkClick r:id="rId3"/>
              </a:rPr>
              <a:t> Discuss</a:t>
            </a:r>
            <a:endParaRPr lang="en-GB" sz="1800" dirty="0" smtClean="0">
              <a:solidFill>
                <a:schemeClr val="bg2">
                  <a:lumMod val="25000"/>
                </a:schemeClr>
              </a:solidFill>
              <a:latin typeface="+mj-lt"/>
            </a:endParaRPr>
          </a:p>
          <a:p>
            <a:pPr marL="465750" lvl="2" indent="-285750" fontAlgn="base">
              <a:spcAft>
                <a:spcPct val="0"/>
              </a:spcAft>
              <a:defRPr/>
            </a:pPr>
            <a:endParaRPr lang="en-GB" sz="1800" dirty="0" smtClean="0">
              <a:solidFill>
                <a:schemeClr val="bg2">
                  <a:lumMod val="25000"/>
                </a:schemeClr>
              </a:solidFill>
              <a:latin typeface="+mj-lt"/>
            </a:endParaRPr>
          </a:p>
          <a:p>
            <a:pPr marL="180000" lvl="2" indent="0" fontAlgn="base">
              <a:spcAft>
                <a:spcPct val="0"/>
              </a:spcAft>
              <a:buNone/>
              <a:defRPr/>
            </a:pPr>
            <a:endParaRPr lang="en-GB" dirty="0">
              <a:solidFill>
                <a:schemeClr val="accent6">
                  <a:lumMod val="50000"/>
                </a:schemeClr>
              </a:solidFill>
            </a:endParaRPr>
          </a:p>
          <a:p>
            <a:pPr marL="180000" lvl="2" indent="0" fontAlgn="base">
              <a:spcAft>
                <a:spcPct val="0"/>
              </a:spcAft>
              <a:buNone/>
              <a:defRPr/>
            </a:pPr>
            <a:endParaRPr lang="en-GB" dirty="0">
              <a:solidFill>
                <a:schemeClr val="accent6">
                  <a:lumMod val="50000"/>
                </a:schemeClr>
              </a:solidFill>
            </a:endParaRPr>
          </a:p>
          <a:p>
            <a:pPr marL="180000" lvl="2" indent="0" fontAlgn="base">
              <a:spcAft>
                <a:spcPct val="0"/>
              </a:spcAft>
              <a:buNone/>
              <a:defRPr/>
            </a:pPr>
            <a:endParaRPr lang="en-GB" dirty="0">
              <a:solidFill>
                <a:schemeClr val="accent6">
                  <a:lumMod val="50000"/>
                </a:schemeClr>
              </a:solidFill>
            </a:endParaRPr>
          </a:p>
          <a:p>
            <a:pPr marL="180000" lvl="2" indent="0" fontAlgn="base">
              <a:spcAft>
                <a:spcPct val="0"/>
              </a:spcAft>
              <a:buNone/>
              <a:defRPr/>
            </a:pPr>
            <a:endParaRPr lang="en-GB" dirty="0">
              <a:solidFill>
                <a:schemeClr val="accent6">
                  <a:lumMod val="50000"/>
                </a:schemeClr>
              </a:solidFill>
            </a:endParaRPr>
          </a:p>
        </p:txBody>
      </p:sp>
      <p:sp>
        <p:nvSpPr>
          <p:cNvPr id="4" name="Slide Number Placeholder 3"/>
          <p:cNvSpPr>
            <a:spLocks noGrp="1"/>
          </p:cNvSpPr>
          <p:nvPr>
            <p:ph type="sldNum" sz="quarter" idx="11"/>
          </p:nvPr>
        </p:nvSpPr>
        <p:spPr/>
        <p:txBody>
          <a:bodyPr/>
          <a:lstStyle/>
          <a:p>
            <a:fld id="{D5067028-BD0C-4739-AA2C-C15F8E11A80C}" type="slidenum">
              <a:rPr lang="en-GB" smtClean="0"/>
              <a:pPr/>
              <a:t>33</a:t>
            </a:fld>
            <a:endParaRPr lang="en-GB" dirty="0"/>
          </a:p>
        </p:txBody>
      </p:sp>
    </p:spTree>
    <p:extLst>
      <p:ext uri="{BB962C8B-B14F-4D97-AF65-F5344CB8AC3E}">
        <p14:creationId xmlns:p14="http://schemas.microsoft.com/office/powerpoint/2010/main" val="376285106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08720"/>
            <a:ext cx="8229600" cy="1143000"/>
          </a:xfrm>
        </p:spPr>
        <p:txBody>
          <a:bodyPr>
            <a:normAutofit fontScale="90000"/>
          </a:bodyPr>
          <a:lstStyle/>
          <a:p>
            <a:r>
              <a:rPr lang="en-GB" dirty="0"/>
              <a:t>TIDAL LAGOON RESEARCH</a:t>
            </a:r>
            <a:br>
              <a:rPr lang="en-GB" dirty="0"/>
            </a:br>
            <a:endParaRPr lang="en-GB" dirty="0"/>
          </a:p>
        </p:txBody>
      </p:sp>
      <p:sp>
        <p:nvSpPr>
          <p:cNvPr id="3" name="Content Placeholder 2"/>
          <p:cNvSpPr>
            <a:spLocks noGrp="1"/>
          </p:cNvSpPr>
          <p:nvPr>
            <p:ph idx="1"/>
          </p:nvPr>
        </p:nvSpPr>
        <p:spPr>
          <a:xfrm>
            <a:off x="457200" y="1935480"/>
            <a:ext cx="3394720" cy="4389120"/>
          </a:xfrm>
        </p:spPr>
        <p:txBody>
          <a:bodyPr>
            <a:normAutofit fontScale="47500" lnSpcReduction="20000"/>
          </a:bodyPr>
          <a:lstStyle/>
          <a:p>
            <a:r>
              <a:rPr lang="en-GB" dirty="0" smtClean="0">
                <a:solidFill>
                  <a:schemeClr val="bg2">
                    <a:lumMod val="25000"/>
                  </a:schemeClr>
                </a:solidFill>
                <a:latin typeface="+mj-lt"/>
              </a:rPr>
              <a:t>£</a:t>
            </a:r>
            <a:r>
              <a:rPr lang="en-GB" dirty="0">
                <a:solidFill>
                  <a:schemeClr val="bg2">
                    <a:lumMod val="25000"/>
                  </a:schemeClr>
                </a:solidFill>
                <a:latin typeface="+mj-lt"/>
              </a:rPr>
              <a:t>756m capital investment of which £300m spent in </a:t>
            </a:r>
            <a:r>
              <a:rPr lang="en-GB" dirty="0" smtClean="0">
                <a:solidFill>
                  <a:schemeClr val="bg2">
                    <a:lumMod val="25000"/>
                  </a:schemeClr>
                </a:solidFill>
                <a:latin typeface="+mj-lt"/>
              </a:rPr>
              <a:t>Wales</a:t>
            </a:r>
          </a:p>
          <a:p>
            <a:pPr marL="0" indent="0">
              <a:buNone/>
            </a:pPr>
            <a:endParaRPr lang="en-GB" dirty="0">
              <a:solidFill>
                <a:schemeClr val="bg2">
                  <a:lumMod val="25000"/>
                </a:schemeClr>
              </a:solidFill>
              <a:latin typeface="+mj-lt"/>
            </a:endParaRPr>
          </a:p>
          <a:p>
            <a:r>
              <a:rPr lang="en-GB" dirty="0">
                <a:latin typeface="+mj-lt"/>
              </a:rPr>
              <a:t>Potential additional output in Wales of £454m and £173m GVA (value of goods and services produced in an area) in three-year development </a:t>
            </a:r>
            <a:r>
              <a:rPr lang="en-GB" dirty="0" smtClean="0">
                <a:latin typeface="+mj-lt"/>
              </a:rPr>
              <a:t>phase</a:t>
            </a:r>
          </a:p>
          <a:p>
            <a:pPr marL="0" indent="0">
              <a:buNone/>
            </a:pPr>
            <a:endParaRPr lang="en-GB" dirty="0">
              <a:latin typeface="+mj-lt"/>
            </a:endParaRPr>
          </a:p>
          <a:p>
            <a:r>
              <a:rPr lang="en-GB" dirty="0">
                <a:solidFill>
                  <a:schemeClr val="bg2">
                    <a:lumMod val="25000"/>
                  </a:schemeClr>
                </a:solidFill>
                <a:latin typeface="+mj-lt"/>
              </a:rPr>
              <a:t>£5m annual local spend during </a:t>
            </a:r>
            <a:r>
              <a:rPr lang="en-GB" dirty="0" smtClean="0">
                <a:solidFill>
                  <a:schemeClr val="bg2">
                    <a:lumMod val="25000"/>
                  </a:schemeClr>
                </a:solidFill>
                <a:latin typeface="+mj-lt"/>
              </a:rPr>
              <a:t>operation</a:t>
            </a:r>
          </a:p>
          <a:p>
            <a:pPr marL="0" indent="0">
              <a:buNone/>
            </a:pPr>
            <a:endParaRPr lang="en-GB" dirty="0">
              <a:solidFill>
                <a:schemeClr val="bg2">
                  <a:lumMod val="25000"/>
                </a:schemeClr>
              </a:solidFill>
              <a:latin typeface="+mj-lt"/>
            </a:endParaRPr>
          </a:p>
          <a:p>
            <a:r>
              <a:rPr lang="en-GB" dirty="0">
                <a:latin typeface="+mj-lt"/>
              </a:rPr>
              <a:t>A further potential £1.5m-2.1m per annum GVA to be achieved through associated leisure </a:t>
            </a:r>
            <a:r>
              <a:rPr lang="en-GB" dirty="0" smtClean="0">
                <a:latin typeface="+mj-lt"/>
              </a:rPr>
              <a:t>opportunities</a:t>
            </a:r>
          </a:p>
          <a:p>
            <a:pPr marL="0" indent="0">
              <a:buNone/>
            </a:pPr>
            <a:endParaRPr lang="en-GB" dirty="0">
              <a:latin typeface="+mj-lt"/>
            </a:endParaRPr>
          </a:p>
          <a:p>
            <a:r>
              <a:rPr lang="en-GB" dirty="0">
                <a:solidFill>
                  <a:schemeClr val="bg2">
                    <a:lumMod val="25000"/>
                  </a:schemeClr>
                </a:solidFill>
                <a:latin typeface="+mj-lt"/>
              </a:rPr>
              <a:t>Approximately 5540 person years (1850 FTE) of diversely-skilled employment in Wales during the three year construction period </a:t>
            </a:r>
            <a:endParaRPr lang="en-GB" dirty="0" smtClean="0">
              <a:solidFill>
                <a:schemeClr val="bg2">
                  <a:lumMod val="25000"/>
                </a:schemeClr>
              </a:solidFill>
              <a:latin typeface="+mj-lt"/>
            </a:endParaRPr>
          </a:p>
          <a:p>
            <a:pPr marL="0" indent="0">
              <a:buNone/>
            </a:pPr>
            <a:endParaRPr lang="en-GB" dirty="0">
              <a:solidFill>
                <a:schemeClr val="bg2">
                  <a:lumMod val="25000"/>
                </a:schemeClr>
              </a:solidFill>
              <a:latin typeface="+mj-lt"/>
            </a:endParaRPr>
          </a:p>
          <a:p>
            <a:r>
              <a:rPr lang="en-GB" dirty="0">
                <a:latin typeface="+mj-lt"/>
              </a:rPr>
              <a:t>Creation of 60 long term operational jobs and up to 90 additional jobs linked to visitor spending </a:t>
            </a:r>
            <a:endParaRPr lang="en-GB" dirty="0" smtClean="0">
              <a:latin typeface="+mj-lt"/>
            </a:endParaRPr>
          </a:p>
          <a:p>
            <a:endParaRPr lang="en-GB" dirty="0">
              <a:latin typeface="+mj-lt"/>
            </a:endParaRPr>
          </a:p>
          <a:p>
            <a:pPr marL="0" indent="0" algn="r">
              <a:buNone/>
            </a:pPr>
            <a:r>
              <a:rPr lang="en-GB" sz="1900" dirty="0">
                <a:latin typeface="+mj-lt"/>
              </a:rPr>
              <a:t>Source: Welsh Economy Research </a:t>
            </a:r>
            <a:r>
              <a:rPr lang="en-GB" sz="1900" dirty="0" smtClean="0">
                <a:latin typeface="+mj-lt"/>
              </a:rPr>
              <a:t>Unit, 2013</a:t>
            </a:r>
            <a:endParaRPr lang="en-GB" sz="1900" dirty="0">
              <a:latin typeface="+mj-lt"/>
            </a:endParaRPr>
          </a:p>
          <a:p>
            <a:endParaRPr lang="en-GB" dirty="0"/>
          </a:p>
        </p:txBody>
      </p:sp>
      <p:pic>
        <p:nvPicPr>
          <p:cNvPr id="1026" name="Picture 2" descr="http://www.makingthemodernworld.org.uk/learning_modules/geography/06.TU.06/illustrations/06.IL.07.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2060848"/>
            <a:ext cx="4819650" cy="3600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970920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04664"/>
            <a:ext cx="8229600" cy="1143000"/>
          </a:xfrm>
        </p:spPr>
        <p:txBody>
          <a:bodyPr>
            <a:noAutofit/>
          </a:bodyPr>
          <a:lstStyle/>
          <a:p>
            <a:r>
              <a:rPr lang="en-US" sz="3200" dirty="0" smtClean="0"/>
              <a:t>Swansea Tidal Lagoon Power – Business Hub</a:t>
            </a:r>
            <a:endParaRPr lang="en-GB" sz="3200" dirty="0"/>
          </a:p>
        </p:txBody>
      </p:sp>
      <p:sp>
        <p:nvSpPr>
          <p:cNvPr id="5" name="Content Placeholder 4"/>
          <p:cNvSpPr>
            <a:spLocks noGrp="1"/>
          </p:cNvSpPr>
          <p:nvPr>
            <p:ph idx="1"/>
          </p:nvPr>
        </p:nvSpPr>
        <p:spPr>
          <a:xfrm>
            <a:off x="-108520" y="1556792"/>
            <a:ext cx="5976664" cy="4968552"/>
          </a:xfrm>
        </p:spPr>
        <p:txBody>
          <a:bodyPr>
            <a:noAutofit/>
          </a:bodyPr>
          <a:lstStyle/>
          <a:p>
            <a:pPr marL="180000" lvl="2" indent="0" fontAlgn="base">
              <a:spcAft>
                <a:spcPct val="0"/>
              </a:spcAft>
              <a:buNone/>
              <a:defRPr/>
            </a:pPr>
            <a:r>
              <a:rPr lang="en-GB" sz="1800" u="sng" dirty="0" smtClean="0">
                <a:latin typeface="+mj-lt"/>
              </a:rPr>
              <a:t>Purpose:</a:t>
            </a:r>
          </a:p>
          <a:p>
            <a:pPr marL="180000" lvl="2" indent="0" fontAlgn="base">
              <a:spcAft>
                <a:spcPct val="0"/>
              </a:spcAft>
              <a:buNone/>
              <a:defRPr/>
            </a:pPr>
            <a:endParaRPr lang="en-GB" sz="1800" dirty="0" smtClean="0">
              <a:solidFill>
                <a:schemeClr val="bg2">
                  <a:lumMod val="25000"/>
                </a:schemeClr>
              </a:solidFill>
              <a:latin typeface="+mj-lt"/>
            </a:endParaRPr>
          </a:p>
          <a:p>
            <a:pPr marL="180000" lvl="2" indent="0" fontAlgn="base">
              <a:spcAft>
                <a:spcPct val="0"/>
              </a:spcAft>
              <a:buNone/>
              <a:defRPr/>
            </a:pPr>
            <a:r>
              <a:rPr lang="en-GB" sz="1800" dirty="0" smtClean="0">
                <a:solidFill>
                  <a:schemeClr val="bg2">
                    <a:lumMod val="25000"/>
                  </a:schemeClr>
                </a:solidFill>
                <a:latin typeface="+mj-lt"/>
              </a:rPr>
              <a:t>To foster a world class cluster of manufacturing, assembly and construction businesses capable of supplying an initial 5 tidal lagoons in the United Kingdom, with the potential thereafter to supply up to 50 locations world wide.</a:t>
            </a:r>
          </a:p>
          <a:p>
            <a:pPr marL="180000" lvl="2" indent="0" fontAlgn="base">
              <a:spcAft>
                <a:spcPct val="0"/>
              </a:spcAft>
              <a:buNone/>
              <a:defRPr/>
            </a:pPr>
            <a:endParaRPr lang="en-GB" sz="1800" dirty="0">
              <a:solidFill>
                <a:schemeClr val="bg2">
                  <a:lumMod val="25000"/>
                </a:schemeClr>
              </a:solidFill>
              <a:latin typeface="+mj-lt"/>
            </a:endParaRPr>
          </a:p>
          <a:p>
            <a:pPr marL="180000" lvl="2" indent="0" fontAlgn="base">
              <a:spcAft>
                <a:spcPct val="0"/>
              </a:spcAft>
              <a:buNone/>
              <a:defRPr/>
            </a:pPr>
            <a:r>
              <a:rPr lang="en-GB" sz="1800" dirty="0">
                <a:latin typeface="+mj-lt"/>
              </a:rPr>
              <a:t>The </a:t>
            </a:r>
            <a:r>
              <a:rPr lang="en-GB" sz="1800" dirty="0" smtClean="0">
                <a:latin typeface="+mj-lt"/>
              </a:rPr>
              <a:t>Business Hub is </a:t>
            </a:r>
            <a:r>
              <a:rPr lang="en-GB" sz="1800" dirty="0">
                <a:latin typeface="+mj-lt"/>
              </a:rPr>
              <a:t>centred on the Swansea City Region where the most attractive packages can be offered.</a:t>
            </a:r>
          </a:p>
          <a:p>
            <a:pPr marL="180000" lvl="2" indent="0" fontAlgn="base">
              <a:spcAft>
                <a:spcPct val="0"/>
              </a:spcAft>
              <a:buNone/>
              <a:defRPr/>
            </a:pPr>
            <a:endParaRPr lang="en-GB" sz="1800" dirty="0">
              <a:solidFill>
                <a:schemeClr val="bg2">
                  <a:lumMod val="25000"/>
                </a:schemeClr>
              </a:solidFill>
              <a:latin typeface="+mj-lt"/>
            </a:endParaRPr>
          </a:p>
          <a:p>
            <a:pPr marL="180000" lvl="2" indent="0" fontAlgn="base">
              <a:spcAft>
                <a:spcPct val="0"/>
              </a:spcAft>
              <a:buNone/>
              <a:defRPr/>
            </a:pPr>
            <a:r>
              <a:rPr lang="en-GB" sz="1800" dirty="0">
                <a:solidFill>
                  <a:schemeClr val="bg2">
                    <a:lumMod val="25000"/>
                  </a:schemeClr>
                </a:solidFill>
                <a:latin typeface="+mj-lt"/>
              </a:rPr>
              <a:t>Anchor tenants of the Zone will be core Tidal Lagoon Power consortium members, who can then support a new Tier 1 and Tier 2 infrastructure.</a:t>
            </a:r>
          </a:p>
          <a:p>
            <a:pPr marL="180000" lvl="2" indent="0" fontAlgn="base">
              <a:spcAft>
                <a:spcPct val="0"/>
              </a:spcAft>
              <a:buNone/>
              <a:defRPr/>
            </a:pPr>
            <a:endParaRPr lang="en-GB" sz="1800" dirty="0">
              <a:solidFill>
                <a:schemeClr val="bg2">
                  <a:lumMod val="25000"/>
                </a:schemeClr>
              </a:solidFill>
              <a:latin typeface="+mj-lt"/>
            </a:endParaRPr>
          </a:p>
          <a:p>
            <a:pPr marL="180000" lvl="2" indent="0" fontAlgn="base">
              <a:spcAft>
                <a:spcPct val="0"/>
              </a:spcAft>
              <a:buNone/>
              <a:defRPr/>
            </a:pPr>
            <a:r>
              <a:rPr lang="en-GB" sz="1800" dirty="0">
                <a:latin typeface="+mj-lt"/>
              </a:rPr>
              <a:t>Anchor tenants include Alsotm, Voith and Costain</a:t>
            </a:r>
          </a:p>
          <a:p>
            <a:pPr marL="180000" lvl="2" indent="0" fontAlgn="base">
              <a:spcAft>
                <a:spcPct val="0"/>
              </a:spcAft>
              <a:buNone/>
              <a:defRPr/>
            </a:pPr>
            <a:endParaRPr lang="en-GB" dirty="0">
              <a:solidFill>
                <a:schemeClr val="accent6">
                  <a:lumMod val="50000"/>
                </a:schemeClr>
              </a:solidFill>
            </a:endParaRPr>
          </a:p>
          <a:p>
            <a:pPr marL="180000" lvl="2" indent="0" fontAlgn="base">
              <a:spcAft>
                <a:spcPct val="0"/>
              </a:spcAft>
              <a:buNone/>
              <a:defRPr/>
            </a:pPr>
            <a:endParaRPr lang="en-GB" dirty="0">
              <a:solidFill>
                <a:schemeClr val="accent6">
                  <a:lumMod val="50000"/>
                </a:schemeClr>
              </a:solidFill>
            </a:endParaRPr>
          </a:p>
        </p:txBody>
      </p:sp>
      <p:sp>
        <p:nvSpPr>
          <p:cNvPr id="4" name="Slide Number Placeholder 3"/>
          <p:cNvSpPr>
            <a:spLocks noGrp="1"/>
          </p:cNvSpPr>
          <p:nvPr>
            <p:ph type="sldNum" sz="quarter" idx="11"/>
          </p:nvPr>
        </p:nvSpPr>
        <p:spPr/>
        <p:txBody>
          <a:bodyPr/>
          <a:lstStyle/>
          <a:p>
            <a:fld id="{D5067028-BD0C-4739-AA2C-C15F8E11A80C}" type="slidenum">
              <a:rPr lang="en-GB" smtClean="0"/>
              <a:pPr/>
              <a:t>35</a:t>
            </a:fld>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2636303"/>
            <a:ext cx="2700801" cy="27430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5025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982"/>
            <a:ext cx="8229600" cy="1143000"/>
          </a:xfrm>
        </p:spPr>
        <p:txBody>
          <a:bodyPr>
            <a:normAutofit/>
          </a:bodyPr>
          <a:lstStyle/>
          <a:p>
            <a:r>
              <a:rPr lang="en-US" sz="3100" dirty="0" smtClean="0"/>
              <a:t>Building a local supply chain</a:t>
            </a:r>
            <a:endParaRPr lang="en-GB" sz="3100" dirty="0"/>
          </a:p>
        </p:txBody>
      </p:sp>
      <p:sp>
        <p:nvSpPr>
          <p:cNvPr id="5" name="Content Placeholder 4"/>
          <p:cNvSpPr>
            <a:spLocks noGrp="1"/>
          </p:cNvSpPr>
          <p:nvPr>
            <p:ph idx="1"/>
          </p:nvPr>
        </p:nvSpPr>
        <p:spPr>
          <a:xfrm>
            <a:off x="251520" y="1412776"/>
            <a:ext cx="8534400" cy="4968552"/>
          </a:xfrm>
        </p:spPr>
        <p:txBody>
          <a:bodyPr>
            <a:noAutofit/>
          </a:bodyPr>
          <a:lstStyle/>
          <a:p>
            <a:r>
              <a:rPr lang="en-GB" sz="1800" dirty="0" smtClean="0">
                <a:latin typeface="+mj-lt"/>
              </a:rPr>
              <a:t>Shopping </a:t>
            </a:r>
            <a:r>
              <a:rPr lang="en-GB" sz="1800" dirty="0">
                <a:latin typeface="+mj-lt"/>
              </a:rPr>
              <a:t>list of </a:t>
            </a:r>
            <a:r>
              <a:rPr lang="en-GB" sz="1800" dirty="0" smtClean="0">
                <a:latin typeface="+mj-lt"/>
              </a:rPr>
              <a:t>turbine/other </a:t>
            </a:r>
            <a:r>
              <a:rPr lang="en-GB" sz="1800" dirty="0">
                <a:latin typeface="+mj-lt"/>
              </a:rPr>
              <a:t>component parts </a:t>
            </a:r>
            <a:r>
              <a:rPr lang="en-GB" sz="1800" dirty="0" smtClean="0">
                <a:latin typeface="+mj-lt"/>
              </a:rPr>
              <a:t>identified. Scoping in progress to identify which </a:t>
            </a:r>
            <a:r>
              <a:rPr lang="en-GB" sz="1800" dirty="0">
                <a:latin typeface="+mj-lt"/>
              </a:rPr>
              <a:t>companies </a:t>
            </a:r>
            <a:r>
              <a:rPr lang="en-GB" sz="1800" dirty="0" smtClean="0">
                <a:latin typeface="+mj-lt"/>
              </a:rPr>
              <a:t>in Wales </a:t>
            </a:r>
            <a:r>
              <a:rPr lang="en-GB" sz="1800" dirty="0">
                <a:latin typeface="+mj-lt"/>
              </a:rPr>
              <a:t>can support this </a:t>
            </a:r>
            <a:r>
              <a:rPr lang="en-GB" sz="1800" dirty="0" smtClean="0">
                <a:latin typeface="+mj-lt"/>
              </a:rPr>
              <a:t>requirement. Support from:</a:t>
            </a:r>
          </a:p>
          <a:p>
            <a:pPr lvl="1"/>
            <a:r>
              <a:rPr lang="en-GB" sz="1800" dirty="0" err="1" smtClean="0">
                <a:latin typeface="+mj-lt"/>
              </a:rPr>
              <a:t>IoD</a:t>
            </a:r>
            <a:r>
              <a:rPr lang="en-GB" sz="1800" dirty="0">
                <a:latin typeface="+mj-lt"/>
              </a:rPr>
              <a:t>, Chamber of Commerce, </a:t>
            </a:r>
            <a:r>
              <a:rPr lang="en-GB" sz="1800" dirty="0" smtClean="0">
                <a:latin typeface="+mj-lt"/>
              </a:rPr>
              <a:t>Federation Small Businesses, CBI plus TLSB civil engineering partner, Costain</a:t>
            </a:r>
            <a:endParaRPr lang="en-GB" sz="1800" dirty="0">
              <a:latin typeface="+mj-lt"/>
            </a:endParaRPr>
          </a:p>
          <a:p>
            <a:endParaRPr lang="en-GB" sz="1800" dirty="0" smtClean="0">
              <a:latin typeface="+mj-lt"/>
            </a:endParaRPr>
          </a:p>
          <a:p>
            <a:r>
              <a:rPr lang="en-GB" sz="1800" dirty="0" smtClean="0">
                <a:solidFill>
                  <a:schemeClr val="bg2">
                    <a:lumMod val="25000"/>
                  </a:schemeClr>
                </a:solidFill>
                <a:latin typeface="+mj-lt"/>
              </a:rPr>
              <a:t>Industry </a:t>
            </a:r>
            <a:r>
              <a:rPr lang="en-GB" sz="1800" dirty="0">
                <a:solidFill>
                  <a:schemeClr val="bg2">
                    <a:lumMod val="25000"/>
                  </a:schemeClr>
                </a:solidFill>
                <a:latin typeface="+mj-lt"/>
              </a:rPr>
              <a:t>Champions </a:t>
            </a:r>
            <a:r>
              <a:rPr lang="en-GB" sz="1800" dirty="0" smtClean="0">
                <a:solidFill>
                  <a:schemeClr val="bg2">
                    <a:lumMod val="25000"/>
                  </a:schemeClr>
                </a:solidFill>
                <a:latin typeface="+mj-lt"/>
              </a:rPr>
              <a:t>being identified, </a:t>
            </a:r>
            <a:r>
              <a:rPr lang="en-GB" sz="1800" dirty="0">
                <a:solidFill>
                  <a:schemeClr val="bg2">
                    <a:lumMod val="25000"/>
                  </a:schemeClr>
                </a:solidFill>
                <a:latin typeface="+mj-lt"/>
              </a:rPr>
              <a:t>and recruited on a voluntary </a:t>
            </a:r>
            <a:r>
              <a:rPr lang="en-GB" sz="1800" dirty="0" smtClean="0">
                <a:solidFill>
                  <a:schemeClr val="bg2">
                    <a:lumMod val="25000"/>
                  </a:schemeClr>
                </a:solidFill>
                <a:latin typeface="+mj-lt"/>
              </a:rPr>
              <a:t>basis, </a:t>
            </a:r>
            <a:r>
              <a:rPr lang="en-GB" sz="1800" dirty="0">
                <a:solidFill>
                  <a:schemeClr val="bg2">
                    <a:lumMod val="25000"/>
                  </a:schemeClr>
                </a:solidFill>
                <a:latin typeface="+mj-lt"/>
              </a:rPr>
              <a:t>to help </a:t>
            </a:r>
            <a:r>
              <a:rPr lang="en-GB" sz="1800" dirty="0" smtClean="0">
                <a:solidFill>
                  <a:schemeClr val="bg2">
                    <a:lumMod val="25000"/>
                  </a:schemeClr>
                </a:solidFill>
                <a:latin typeface="+mj-lt"/>
              </a:rPr>
              <a:t>meet TLSB’s </a:t>
            </a:r>
            <a:r>
              <a:rPr lang="en-GB" sz="1800" u="sng" dirty="0" smtClean="0">
                <a:solidFill>
                  <a:schemeClr val="bg2">
                    <a:lumMod val="25000"/>
                  </a:schemeClr>
                </a:solidFill>
                <a:latin typeface="+mj-lt"/>
              </a:rPr>
              <a:t>65% UK </a:t>
            </a:r>
            <a:r>
              <a:rPr lang="en-GB" sz="1800" u="sng" dirty="0">
                <a:solidFill>
                  <a:schemeClr val="bg2">
                    <a:lumMod val="25000"/>
                  </a:schemeClr>
                </a:solidFill>
                <a:latin typeface="+mj-lt"/>
              </a:rPr>
              <a:t>content </a:t>
            </a:r>
            <a:r>
              <a:rPr lang="en-GB" sz="1800" u="sng" dirty="0" smtClean="0">
                <a:solidFill>
                  <a:schemeClr val="bg2">
                    <a:lumMod val="25000"/>
                  </a:schemeClr>
                </a:solidFill>
                <a:latin typeface="+mj-lt"/>
              </a:rPr>
              <a:t>rule</a:t>
            </a:r>
            <a:r>
              <a:rPr lang="en-GB" sz="1800" dirty="0" smtClean="0">
                <a:solidFill>
                  <a:schemeClr val="bg2">
                    <a:lumMod val="25000"/>
                  </a:schemeClr>
                </a:solidFill>
                <a:latin typeface="+mj-lt"/>
              </a:rPr>
              <a:t>,  All </a:t>
            </a:r>
            <a:r>
              <a:rPr lang="en-GB" sz="1800" dirty="0">
                <a:solidFill>
                  <a:schemeClr val="bg2">
                    <a:lumMod val="25000"/>
                  </a:schemeClr>
                </a:solidFill>
                <a:latin typeface="+mj-lt"/>
              </a:rPr>
              <a:t>Champions are </a:t>
            </a:r>
            <a:r>
              <a:rPr lang="en-GB" sz="1800" dirty="0" smtClean="0">
                <a:solidFill>
                  <a:schemeClr val="bg2">
                    <a:lumMod val="25000"/>
                  </a:schemeClr>
                </a:solidFill>
                <a:latin typeface="+mj-lt"/>
              </a:rPr>
              <a:t>senior business leaders, </a:t>
            </a:r>
            <a:r>
              <a:rPr lang="en-GB" sz="1800" dirty="0">
                <a:solidFill>
                  <a:schemeClr val="bg2">
                    <a:lumMod val="25000"/>
                  </a:schemeClr>
                </a:solidFill>
                <a:latin typeface="+mj-lt"/>
              </a:rPr>
              <a:t>experts within their field, </a:t>
            </a:r>
            <a:r>
              <a:rPr lang="en-GB" sz="1800" dirty="0" smtClean="0">
                <a:solidFill>
                  <a:schemeClr val="bg2">
                    <a:lumMod val="25000"/>
                  </a:schemeClr>
                </a:solidFill>
                <a:latin typeface="+mj-lt"/>
              </a:rPr>
              <a:t>and </a:t>
            </a:r>
            <a:r>
              <a:rPr lang="en-GB" sz="1800" dirty="0">
                <a:solidFill>
                  <a:schemeClr val="bg2">
                    <a:lumMod val="25000"/>
                  </a:schemeClr>
                </a:solidFill>
                <a:latin typeface="+mj-lt"/>
              </a:rPr>
              <a:t>share </a:t>
            </a:r>
            <a:r>
              <a:rPr lang="en-GB" sz="1800" dirty="0" smtClean="0">
                <a:solidFill>
                  <a:schemeClr val="bg2">
                    <a:lumMod val="25000"/>
                  </a:schemeClr>
                </a:solidFill>
                <a:latin typeface="+mj-lt"/>
              </a:rPr>
              <a:t>TLSB’s ambition </a:t>
            </a:r>
            <a:r>
              <a:rPr lang="en-GB" sz="1800" dirty="0">
                <a:solidFill>
                  <a:schemeClr val="bg2">
                    <a:lumMod val="25000"/>
                  </a:schemeClr>
                </a:solidFill>
                <a:latin typeface="+mj-lt"/>
              </a:rPr>
              <a:t>of Wales becoming a world leader in turbine technology, design, assembly and </a:t>
            </a:r>
            <a:r>
              <a:rPr lang="en-GB" sz="1800" dirty="0" smtClean="0">
                <a:solidFill>
                  <a:schemeClr val="bg2">
                    <a:lumMod val="25000"/>
                  </a:schemeClr>
                </a:solidFill>
                <a:latin typeface="+mj-lt"/>
              </a:rPr>
              <a:t>manufacture </a:t>
            </a:r>
          </a:p>
          <a:p>
            <a:endParaRPr lang="en-GB" sz="1800" dirty="0" smtClean="0">
              <a:latin typeface="+mj-lt"/>
            </a:endParaRPr>
          </a:p>
          <a:p>
            <a:r>
              <a:rPr lang="en-GB" sz="1800" dirty="0" smtClean="0">
                <a:latin typeface="+mj-lt"/>
              </a:rPr>
              <a:t>Supplier registration on Project website</a:t>
            </a:r>
            <a:endParaRPr lang="en-GB" sz="1800" dirty="0">
              <a:latin typeface="+mj-lt"/>
            </a:endParaRPr>
          </a:p>
          <a:p>
            <a:endParaRPr lang="en-GB" sz="1800" dirty="0" smtClean="0">
              <a:latin typeface="+mj-lt"/>
            </a:endParaRPr>
          </a:p>
          <a:p>
            <a:r>
              <a:rPr lang="en-GB" sz="1800" dirty="0" smtClean="0">
                <a:solidFill>
                  <a:schemeClr val="bg2">
                    <a:lumMod val="25000"/>
                  </a:schemeClr>
                </a:solidFill>
                <a:latin typeface="+mj-lt"/>
              </a:rPr>
              <a:t>TLSB Industry Champions lunch in December </a:t>
            </a:r>
            <a:r>
              <a:rPr lang="en-GB" sz="1800" dirty="0" smtClean="0">
                <a:solidFill>
                  <a:schemeClr val="bg2">
                    <a:lumMod val="25000"/>
                  </a:schemeClr>
                </a:solidFill>
                <a:latin typeface="+mj-lt"/>
              </a:rPr>
              <a:t>2015</a:t>
            </a:r>
            <a:endParaRPr lang="en-GB" sz="1800" dirty="0">
              <a:solidFill>
                <a:schemeClr val="bg2">
                  <a:lumMod val="25000"/>
                </a:schemeClr>
              </a:solidFill>
              <a:latin typeface="+mj-lt"/>
            </a:endParaRPr>
          </a:p>
          <a:p>
            <a:pPr fontAlgn="base">
              <a:lnSpc>
                <a:spcPct val="150000"/>
              </a:lnSpc>
              <a:spcAft>
                <a:spcPct val="0"/>
              </a:spcAft>
              <a:defRPr/>
            </a:pPr>
            <a:endParaRPr lang="en-GB" b="1" dirty="0" smtClean="0">
              <a:solidFill>
                <a:schemeClr val="accent6">
                  <a:lumMod val="50000"/>
                </a:schemeClr>
              </a:solidFill>
            </a:endParaRPr>
          </a:p>
        </p:txBody>
      </p:sp>
      <p:sp>
        <p:nvSpPr>
          <p:cNvPr id="4" name="Slide Number Placeholder 3"/>
          <p:cNvSpPr>
            <a:spLocks noGrp="1"/>
          </p:cNvSpPr>
          <p:nvPr>
            <p:ph type="sldNum" sz="quarter" idx="11"/>
          </p:nvPr>
        </p:nvSpPr>
        <p:spPr/>
        <p:txBody>
          <a:bodyPr/>
          <a:lstStyle/>
          <a:p>
            <a:fld id="{D5067028-BD0C-4739-AA2C-C15F8E11A80C}" type="slidenum">
              <a:rPr lang="en-GB" smtClean="0"/>
              <a:pPr/>
              <a:t>36</a:t>
            </a:fld>
            <a:endParaRPr lang="en-GB" dirty="0"/>
          </a:p>
        </p:txBody>
      </p:sp>
    </p:spTree>
    <p:extLst>
      <p:ext uri="{BB962C8B-B14F-4D97-AF65-F5344CB8AC3E}">
        <p14:creationId xmlns:p14="http://schemas.microsoft.com/office/powerpoint/2010/main" val="244887140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lstStyle/>
          <a:p>
            <a:r>
              <a:rPr lang="en-GB" dirty="0" smtClean="0"/>
              <a:t>Some other views</a:t>
            </a:r>
            <a:endParaRPr lang="en-GB" dirty="0"/>
          </a:p>
        </p:txBody>
      </p:sp>
      <p:sp>
        <p:nvSpPr>
          <p:cNvPr id="3" name="Content Placeholder 2"/>
          <p:cNvSpPr>
            <a:spLocks noGrp="1"/>
          </p:cNvSpPr>
          <p:nvPr>
            <p:ph idx="1"/>
          </p:nvPr>
        </p:nvSpPr>
        <p:spPr>
          <a:xfrm>
            <a:off x="457200" y="1628800"/>
            <a:ext cx="8229600" cy="4695800"/>
          </a:xfrm>
        </p:spPr>
        <p:txBody>
          <a:bodyPr>
            <a:normAutofit fontScale="40000" lnSpcReduction="20000"/>
          </a:bodyPr>
          <a:lstStyle/>
          <a:p>
            <a:r>
              <a:rPr lang="en-GB" sz="3500" dirty="0">
                <a:latin typeface="+mj-lt"/>
              </a:rPr>
              <a:t>Friends of the Earth (</a:t>
            </a:r>
            <a:r>
              <a:rPr lang="en-GB" sz="3500" dirty="0" err="1">
                <a:latin typeface="+mj-lt"/>
              </a:rPr>
              <a:t>FoE</a:t>
            </a:r>
            <a:r>
              <a:rPr lang="en-GB" sz="3500" dirty="0">
                <a:latin typeface="+mj-lt"/>
              </a:rPr>
              <a:t>) </a:t>
            </a:r>
            <a:r>
              <a:rPr lang="en-GB" sz="3500" dirty="0" err="1">
                <a:latin typeface="+mj-lt"/>
              </a:rPr>
              <a:t>Cymru</a:t>
            </a:r>
            <a:r>
              <a:rPr lang="en-GB" sz="3500" dirty="0">
                <a:latin typeface="+mj-lt"/>
              </a:rPr>
              <a:t> and Wildfowl and Wetlands Trust have backed the plans.</a:t>
            </a:r>
          </a:p>
          <a:p>
            <a:endParaRPr lang="en-GB" sz="3500" dirty="0">
              <a:latin typeface="+mj-lt"/>
            </a:endParaRPr>
          </a:p>
          <a:p>
            <a:r>
              <a:rPr lang="en-GB" sz="3500" dirty="0">
                <a:latin typeface="+mj-lt"/>
              </a:rPr>
              <a:t>Gareth </a:t>
            </a:r>
            <a:r>
              <a:rPr lang="en-GB" sz="3500" dirty="0" err="1">
                <a:latin typeface="+mj-lt"/>
              </a:rPr>
              <a:t>Clubb</a:t>
            </a:r>
            <a:r>
              <a:rPr lang="en-GB" sz="3500" dirty="0">
                <a:latin typeface="+mj-lt"/>
              </a:rPr>
              <a:t>, from </a:t>
            </a:r>
            <a:r>
              <a:rPr lang="en-GB" sz="3500" dirty="0" err="1">
                <a:latin typeface="+mj-lt"/>
              </a:rPr>
              <a:t>FoE</a:t>
            </a:r>
            <a:r>
              <a:rPr lang="en-GB" sz="3500" dirty="0">
                <a:latin typeface="+mj-lt"/>
              </a:rPr>
              <a:t>, said: </a:t>
            </a:r>
            <a:endParaRPr lang="en-GB" sz="3500" dirty="0" smtClean="0">
              <a:latin typeface="+mj-lt"/>
            </a:endParaRPr>
          </a:p>
          <a:p>
            <a:pPr lvl="1"/>
            <a:r>
              <a:rPr lang="en-GB" sz="3300" dirty="0" smtClean="0">
                <a:solidFill>
                  <a:schemeClr val="bg2">
                    <a:lumMod val="25000"/>
                  </a:schemeClr>
                </a:solidFill>
                <a:latin typeface="+mj-lt"/>
              </a:rPr>
              <a:t>"</a:t>
            </a:r>
            <a:r>
              <a:rPr lang="en-GB" sz="3300" dirty="0">
                <a:solidFill>
                  <a:schemeClr val="bg2">
                    <a:lumMod val="25000"/>
                  </a:schemeClr>
                </a:solidFill>
                <a:latin typeface="+mj-lt"/>
              </a:rPr>
              <a:t>Provided they meet strict environmental criteria, tidal lagoons can play a key role in building a low carbon future, supplying clean electricity to many thousands of homes.</a:t>
            </a:r>
          </a:p>
          <a:p>
            <a:endParaRPr lang="en-GB" sz="3500" dirty="0">
              <a:solidFill>
                <a:schemeClr val="bg2">
                  <a:lumMod val="25000"/>
                </a:schemeClr>
              </a:solidFill>
              <a:latin typeface="+mj-lt"/>
            </a:endParaRPr>
          </a:p>
          <a:p>
            <a:pPr lvl="1"/>
            <a:r>
              <a:rPr lang="en-GB" sz="3300" dirty="0">
                <a:solidFill>
                  <a:schemeClr val="bg2">
                    <a:lumMod val="25000"/>
                  </a:schemeClr>
                </a:solidFill>
                <a:latin typeface="+mj-lt"/>
              </a:rPr>
              <a:t>"With its huge coastline, the UK has plenty of potential for developing more schemes like this, along with other renewable forms of energy."</a:t>
            </a:r>
          </a:p>
          <a:p>
            <a:endParaRPr lang="en-GB" sz="3500" dirty="0">
              <a:latin typeface="+mj-lt"/>
            </a:endParaRPr>
          </a:p>
          <a:p>
            <a:r>
              <a:rPr lang="en-GB" sz="3500" dirty="0">
                <a:latin typeface="+mj-lt"/>
              </a:rPr>
              <a:t>Sean Christian, from the RSPB added: </a:t>
            </a:r>
            <a:endParaRPr lang="en-GB" sz="3500" dirty="0" smtClean="0">
              <a:latin typeface="+mj-lt"/>
            </a:endParaRPr>
          </a:p>
          <a:p>
            <a:pPr lvl="1"/>
            <a:r>
              <a:rPr lang="en-GB" sz="3300" dirty="0" smtClean="0">
                <a:solidFill>
                  <a:schemeClr val="bg2">
                    <a:lumMod val="25000"/>
                  </a:schemeClr>
                </a:solidFill>
                <a:latin typeface="+mj-lt"/>
              </a:rPr>
              <a:t>"</a:t>
            </a:r>
            <a:r>
              <a:rPr lang="en-GB" sz="3300" dirty="0">
                <a:solidFill>
                  <a:schemeClr val="bg2">
                    <a:lumMod val="25000"/>
                  </a:schemeClr>
                </a:solidFill>
                <a:latin typeface="+mj-lt"/>
              </a:rPr>
              <a:t>We welcome the fact that the conversation about energy projects in the Severn Estuary is now focused on tidal power lagoons, rather than a more damaging shore-to-shore barrage</a:t>
            </a:r>
            <a:r>
              <a:rPr lang="en-GB" sz="3300" dirty="0" smtClean="0">
                <a:solidFill>
                  <a:schemeClr val="bg2">
                    <a:lumMod val="25000"/>
                  </a:schemeClr>
                </a:solidFill>
                <a:latin typeface="+mj-lt"/>
              </a:rPr>
              <a:t>."</a:t>
            </a:r>
            <a:endParaRPr lang="en-GB" sz="3500" dirty="0">
              <a:solidFill>
                <a:schemeClr val="bg2">
                  <a:lumMod val="25000"/>
                </a:schemeClr>
              </a:solidFill>
              <a:latin typeface="+mj-lt"/>
            </a:endParaRPr>
          </a:p>
          <a:p>
            <a:endParaRPr lang="en-GB" sz="3500" dirty="0">
              <a:latin typeface="+mj-lt"/>
            </a:endParaRPr>
          </a:p>
          <a:p>
            <a:r>
              <a:rPr lang="en-GB" sz="3500" dirty="0" err="1">
                <a:latin typeface="+mj-lt"/>
              </a:rPr>
              <a:t>Hafren</a:t>
            </a:r>
            <a:r>
              <a:rPr lang="en-GB" sz="3500" dirty="0">
                <a:latin typeface="+mj-lt"/>
              </a:rPr>
              <a:t> Power wanted to build an 11-mile barrage between </a:t>
            </a:r>
            <a:r>
              <a:rPr lang="en-GB" sz="3500" dirty="0" err="1">
                <a:latin typeface="+mj-lt"/>
              </a:rPr>
              <a:t>Lavernock</a:t>
            </a:r>
            <a:r>
              <a:rPr lang="en-GB" sz="3500" dirty="0">
                <a:latin typeface="+mj-lt"/>
              </a:rPr>
              <a:t> Point near Penarth, Vale of Glamorgan, and </a:t>
            </a:r>
            <a:r>
              <a:rPr lang="en-GB" sz="3500" dirty="0" err="1">
                <a:latin typeface="+mj-lt"/>
              </a:rPr>
              <a:t>Brean</a:t>
            </a:r>
            <a:r>
              <a:rPr lang="en-GB" sz="3500" dirty="0">
                <a:latin typeface="+mj-lt"/>
              </a:rPr>
              <a:t> near </a:t>
            </a:r>
            <a:r>
              <a:rPr lang="en-GB" sz="3500" dirty="0" err="1">
                <a:latin typeface="+mj-lt"/>
              </a:rPr>
              <a:t>Weston-super-Mare</a:t>
            </a:r>
            <a:r>
              <a:rPr lang="en-GB" sz="3500" dirty="0">
                <a:latin typeface="+mj-lt"/>
              </a:rPr>
              <a:t>, Somerset, but UK government ministers did not back it.</a:t>
            </a:r>
          </a:p>
          <a:p>
            <a:endParaRPr lang="en-GB" sz="3500" dirty="0">
              <a:latin typeface="+mj-lt"/>
            </a:endParaRPr>
          </a:p>
          <a:p>
            <a:r>
              <a:rPr lang="en-GB" sz="3500" dirty="0">
                <a:latin typeface="+mj-lt"/>
              </a:rPr>
              <a:t>But Neath MP Peter </a:t>
            </a:r>
            <a:r>
              <a:rPr lang="en-GB" sz="3500" dirty="0" err="1">
                <a:latin typeface="+mj-lt"/>
              </a:rPr>
              <a:t>Hain</a:t>
            </a:r>
            <a:r>
              <a:rPr lang="en-GB" sz="3500" dirty="0">
                <a:latin typeface="+mj-lt"/>
              </a:rPr>
              <a:t>, who was a key supporter of the plans for a £25bn barrage in the Severn Estuary, is not convinced.</a:t>
            </a:r>
          </a:p>
          <a:p>
            <a:pPr lvl="1"/>
            <a:r>
              <a:rPr lang="en-GB" sz="3300" dirty="0" smtClean="0">
                <a:solidFill>
                  <a:schemeClr val="bg2">
                    <a:lumMod val="25000"/>
                  </a:schemeClr>
                </a:solidFill>
                <a:latin typeface="+mj-lt"/>
              </a:rPr>
              <a:t>Mr </a:t>
            </a:r>
            <a:r>
              <a:rPr lang="en-GB" sz="3300" dirty="0" err="1">
                <a:solidFill>
                  <a:schemeClr val="bg2">
                    <a:lumMod val="25000"/>
                  </a:schemeClr>
                </a:solidFill>
                <a:latin typeface="+mj-lt"/>
              </a:rPr>
              <a:t>Hain</a:t>
            </a:r>
            <a:r>
              <a:rPr lang="en-GB" sz="3300" dirty="0">
                <a:solidFill>
                  <a:schemeClr val="bg2">
                    <a:lumMod val="25000"/>
                  </a:schemeClr>
                </a:solidFill>
                <a:latin typeface="+mj-lt"/>
              </a:rPr>
              <a:t> </a:t>
            </a:r>
            <a:r>
              <a:rPr lang="en-GB" sz="3300" dirty="0" smtClean="0">
                <a:solidFill>
                  <a:schemeClr val="bg2">
                    <a:lumMod val="25000"/>
                  </a:schemeClr>
                </a:solidFill>
                <a:latin typeface="+mj-lt"/>
              </a:rPr>
              <a:t>said BBC 2014): </a:t>
            </a:r>
            <a:r>
              <a:rPr lang="en-GB" sz="3300" dirty="0">
                <a:solidFill>
                  <a:schemeClr val="bg2">
                    <a:lumMod val="25000"/>
                  </a:schemeClr>
                </a:solidFill>
                <a:latin typeface="+mj-lt"/>
              </a:rPr>
              <a:t>"The Swansea Bay lagoon is fine for Swansea Bay. </a:t>
            </a:r>
            <a:r>
              <a:rPr lang="en-GB" sz="3300" dirty="0" smtClean="0">
                <a:solidFill>
                  <a:schemeClr val="bg2">
                    <a:lumMod val="25000"/>
                  </a:schemeClr>
                </a:solidFill>
                <a:latin typeface="+mj-lt"/>
              </a:rPr>
              <a:t> "</a:t>
            </a:r>
            <a:r>
              <a:rPr lang="en-GB" sz="3300" dirty="0">
                <a:solidFill>
                  <a:schemeClr val="bg2">
                    <a:lumMod val="25000"/>
                  </a:schemeClr>
                </a:solidFill>
                <a:latin typeface="+mj-lt"/>
              </a:rPr>
              <a:t>It's 1,500 football pitches in size and you'd need 50 of them for the whole of the estuary to get anywhere near what the power of the barrage could do</a:t>
            </a:r>
            <a:r>
              <a:rPr lang="en-GB" sz="3300" dirty="0" smtClean="0">
                <a:solidFill>
                  <a:schemeClr val="bg2">
                    <a:lumMod val="25000"/>
                  </a:schemeClr>
                </a:solidFill>
                <a:latin typeface="+mj-lt"/>
              </a:rPr>
              <a:t>.  </a:t>
            </a:r>
            <a:r>
              <a:rPr lang="en-GB" sz="3500" dirty="0" smtClean="0">
                <a:solidFill>
                  <a:schemeClr val="bg2">
                    <a:lumMod val="25000"/>
                  </a:schemeClr>
                </a:solidFill>
                <a:latin typeface="+mj-lt"/>
              </a:rPr>
              <a:t>That's </a:t>
            </a:r>
            <a:r>
              <a:rPr lang="en-GB" sz="3500" dirty="0">
                <a:solidFill>
                  <a:schemeClr val="bg2">
                    <a:lumMod val="25000"/>
                  </a:schemeClr>
                </a:solidFill>
                <a:latin typeface="+mj-lt"/>
              </a:rPr>
              <a:t>why the barrage is the answer for the Severn Estuary</a:t>
            </a:r>
            <a:r>
              <a:rPr lang="en-GB" sz="3500" dirty="0" smtClean="0">
                <a:solidFill>
                  <a:schemeClr val="bg2">
                    <a:lumMod val="25000"/>
                  </a:schemeClr>
                </a:solidFill>
                <a:latin typeface="+mj-lt"/>
              </a:rPr>
              <a:t>.“</a:t>
            </a:r>
          </a:p>
          <a:p>
            <a:pPr lvl="1"/>
            <a:r>
              <a:rPr lang="en-GB" sz="3500" dirty="0" smtClean="0">
                <a:latin typeface="+mj-lt"/>
                <a:hlinkClick r:id="rId3"/>
              </a:rPr>
              <a:t>Some other views from a Sky report 2013. </a:t>
            </a:r>
            <a:endParaRPr lang="en-GB" sz="3500" dirty="0">
              <a:latin typeface="+mj-lt"/>
            </a:endParaRPr>
          </a:p>
          <a:p>
            <a:r>
              <a:rPr lang="en-GB" smtClean="0">
                <a:hlinkClick r:id="rId4"/>
              </a:rPr>
              <a:t>READ and assess (2015)</a:t>
            </a:r>
          </a:p>
          <a:p>
            <a:pPr lvl="1"/>
            <a:r>
              <a:rPr lang="en-GB" dirty="0" smtClean="0">
                <a:hlinkClick r:id="rId4"/>
              </a:rPr>
              <a:t>http://www.dailymail.co.uk/debate/article-3041005/CHRISTOPHER-BOOKER-1-billion-lagoon-Britain-s-pottiest-green-scheme.html</a:t>
            </a:r>
            <a:endParaRPr lang="en-GB" dirty="0"/>
          </a:p>
        </p:txBody>
      </p:sp>
    </p:spTree>
    <p:extLst>
      <p:ext uri="{BB962C8B-B14F-4D97-AF65-F5344CB8AC3E}">
        <p14:creationId xmlns:p14="http://schemas.microsoft.com/office/powerpoint/2010/main" val="307925333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KGAL"/>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1960" y="2636912"/>
            <a:ext cx="1747831" cy="1142159"/>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p:cNvSpPr txBox="1"/>
          <p:nvPr/>
        </p:nvSpPr>
        <p:spPr>
          <a:xfrm>
            <a:off x="7092279" y="3039343"/>
            <a:ext cx="1769482" cy="461665"/>
          </a:xfrm>
          <a:prstGeom prst="rect">
            <a:avLst/>
          </a:prstGeom>
          <a:noFill/>
        </p:spPr>
        <p:txBody>
          <a:bodyPr wrap="square" rtlCol="0">
            <a:spAutoFit/>
          </a:bodyPr>
          <a:lstStyle/>
          <a:p>
            <a:r>
              <a:rPr lang="en-GB" sz="1200" dirty="0" smtClean="0">
                <a:latin typeface="Arial" pitchFamily="34" charset="0"/>
                <a:cs typeface="Arial" pitchFamily="34" charset="0"/>
              </a:rPr>
              <a:t>Specialist in control &amp; design of water gates</a:t>
            </a:r>
            <a:endParaRPr lang="en-GB" sz="1200" dirty="0">
              <a:latin typeface="Arial" pitchFamily="34" charset="0"/>
              <a:cs typeface="Arial" pitchFamily="34" charset="0"/>
            </a:endParaRPr>
          </a:p>
        </p:txBody>
      </p:sp>
      <p:sp>
        <p:nvSpPr>
          <p:cNvPr id="2" name="Title 1"/>
          <p:cNvSpPr>
            <a:spLocks noGrp="1"/>
          </p:cNvSpPr>
          <p:nvPr>
            <p:ph type="title"/>
          </p:nvPr>
        </p:nvSpPr>
        <p:spPr>
          <a:xfrm>
            <a:off x="662880" y="427882"/>
            <a:ext cx="8229600" cy="1143000"/>
          </a:xfrm>
        </p:spPr>
        <p:txBody>
          <a:bodyPr/>
          <a:lstStyle/>
          <a:p>
            <a:r>
              <a:rPr lang="en-GB" dirty="0" smtClean="0"/>
              <a:t>Key partners</a:t>
            </a:r>
            <a:endParaRPr lang="en-GB" dirty="0"/>
          </a:p>
        </p:txBody>
      </p:sp>
      <p:sp>
        <p:nvSpPr>
          <p:cNvPr id="3" name="Content Placeholder 2"/>
          <p:cNvSpPr>
            <a:spLocks noGrp="1"/>
          </p:cNvSpPr>
          <p:nvPr>
            <p:ph idx="1"/>
          </p:nvPr>
        </p:nvSpPr>
        <p:spPr/>
        <p:txBody>
          <a:bodyPr>
            <a:normAutofit/>
          </a:bodyPr>
          <a:lstStyle/>
          <a:p>
            <a:pPr marL="0" lvl="0" indent="0" eaLnBrk="0" fontAlgn="base" hangingPunct="0">
              <a:lnSpc>
                <a:spcPct val="100000"/>
              </a:lnSpc>
              <a:spcBef>
                <a:spcPct val="0"/>
              </a:spcBef>
              <a:buClrTx/>
              <a:buNone/>
              <a:defRPr/>
            </a:pPr>
            <a:r>
              <a:rPr lang="en-GB" dirty="0" smtClean="0">
                <a:solidFill>
                  <a:srgbClr val="6F7CA0"/>
                </a:solidFill>
                <a:latin typeface="Arial" pitchFamily="34" charset="0"/>
                <a:cs typeface="Arial" pitchFamily="34" charset="0"/>
              </a:rPr>
              <a:t>		</a:t>
            </a:r>
            <a:endParaRPr lang="en-GB"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38</a:t>
            </a:fld>
            <a:endParaRPr lang="en-GB" dirty="0"/>
          </a:p>
        </p:txBody>
      </p:sp>
      <p:pic>
        <p:nvPicPr>
          <p:cNvPr id="14"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6887" y="2835388"/>
            <a:ext cx="2373377" cy="745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5441" y="1772816"/>
            <a:ext cx="1970335" cy="4083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1921" y="5518973"/>
            <a:ext cx="1963855" cy="472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148064" y="5328107"/>
            <a:ext cx="1490806" cy="909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2" descr="http://t1.gstatic.com/images?q=tbn:ANd9GcSSnvAtcRxPR9duPwitvK-kAM2YwankIDCK-ShyKZSe-a8H37n3"/>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990513" y="1632987"/>
            <a:ext cx="2101767" cy="571877"/>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4" descr="logo-voith"/>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286432" y="1775573"/>
            <a:ext cx="1555909" cy="357283"/>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6" descr="http://t3.gstatic.com/images?q=tbn:ANd9GcQnaYXgmVutCPRjlTKJhyhKsFn7jmPX4nXVeP8ka2IwCWUs7eew"/>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38271" y="3868171"/>
            <a:ext cx="1717505" cy="114500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771800" y="1772816"/>
            <a:ext cx="2160240" cy="461665"/>
          </a:xfrm>
          <a:prstGeom prst="rect">
            <a:avLst/>
          </a:prstGeom>
          <a:noFill/>
        </p:spPr>
        <p:txBody>
          <a:bodyPr wrap="square" rtlCol="0">
            <a:spAutoFit/>
          </a:bodyPr>
          <a:lstStyle/>
          <a:p>
            <a:r>
              <a:rPr lang="en-GB" sz="1200" dirty="0" smtClean="0">
                <a:latin typeface="Arial" pitchFamily="34" charset="0"/>
                <a:cs typeface="Arial" pitchFamily="34" charset="0"/>
              </a:rPr>
              <a:t>Design, engineering </a:t>
            </a:r>
            <a:br>
              <a:rPr lang="en-GB" sz="1200" dirty="0" smtClean="0">
                <a:latin typeface="Arial" pitchFamily="34" charset="0"/>
                <a:cs typeface="Arial" pitchFamily="34" charset="0"/>
              </a:rPr>
            </a:br>
            <a:r>
              <a:rPr lang="en-GB" sz="1200" dirty="0" smtClean="0">
                <a:latin typeface="Arial" pitchFamily="34" charset="0"/>
                <a:cs typeface="Arial" pitchFamily="34" charset="0"/>
              </a:rPr>
              <a:t>&amp; </a:t>
            </a:r>
            <a:r>
              <a:rPr lang="en-GB" sz="1200" dirty="0">
                <a:latin typeface="Arial" pitchFamily="34" charset="0"/>
                <a:cs typeface="Arial" pitchFamily="34" charset="0"/>
              </a:rPr>
              <a:t>p</a:t>
            </a:r>
            <a:r>
              <a:rPr lang="en-GB" sz="1200" dirty="0" smtClean="0">
                <a:latin typeface="Arial" pitchFamily="34" charset="0"/>
                <a:cs typeface="Arial" pitchFamily="34" charset="0"/>
              </a:rPr>
              <a:t>roject management</a:t>
            </a:r>
            <a:endParaRPr lang="en-GB" sz="1200" dirty="0">
              <a:latin typeface="Arial" pitchFamily="34" charset="0"/>
              <a:cs typeface="Arial" pitchFamily="34" charset="0"/>
            </a:endParaRPr>
          </a:p>
        </p:txBody>
      </p:sp>
      <p:sp>
        <p:nvSpPr>
          <p:cNvPr id="21" name="TextBox 20"/>
          <p:cNvSpPr txBox="1"/>
          <p:nvPr/>
        </p:nvSpPr>
        <p:spPr>
          <a:xfrm>
            <a:off x="2771800" y="2755802"/>
            <a:ext cx="1512168" cy="646331"/>
          </a:xfrm>
          <a:prstGeom prst="rect">
            <a:avLst/>
          </a:prstGeom>
          <a:noFill/>
        </p:spPr>
        <p:txBody>
          <a:bodyPr wrap="square" rtlCol="0">
            <a:spAutoFit/>
          </a:bodyPr>
          <a:lstStyle/>
          <a:p>
            <a:r>
              <a:rPr lang="en-GB" sz="1200" dirty="0" smtClean="0">
                <a:latin typeface="Arial" pitchFamily="34" charset="0"/>
                <a:cs typeface="Arial" pitchFamily="34" charset="0"/>
              </a:rPr>
              <a:t>Dredging</a:t>
            </a:r>
            <a:r>
              <a:rPr lang="en-GB" sz="1200" dirty="0">
                <a:latin typeface="Arial" pitchFamily="34" charset="0"/>
                <a:cs typeface="Arial" pitchFamily="34" charset="0"/>
              </a:rPr>
              <a:t>, m</a:t>
            </a:r>
            <a:r>
              <a:rPr lang="en-GB" sz="1200" dirty="0" smtClean="0">
                <a:latin typeface="Arial" pitchFamily="34" charset="0"/>
                <a:cs typeface="Arial" pitchFamily="34" charset="0"/>
              </a:rPr>
              <a:t>arine engineering &amp; </a:t>
            </a:r>
            <a:br>
              <a:rPr lang="en-GB" sz="1200" dirty="0" smtClean="0">
                <a:latin typeface="Arial" pitchFamily="34" charset="0"/>
                <a:cs typeface="Arial" pitchFamily="34" charset="0"/>
              </a:rPr>
            </a:br>
            <a:r>
              <a:rPr lang="en-GB" sz="1200" dirty="0">
                <a:latin typeface="Arial" pitchFamily="34" charset="0"/>
                <a:cs typeface="Arial" pitchFamily="34" charset="0"/>
              </a:rPr>
              <a:t>o</a:t>
            </a:r>
            <a:r>
              <a:rPr lang="en-GB" sz="1200" dirty="0" smtClean="0">
                <a:latin typeface="Arial" pitchFamily="34" charset="0"/>
                <a:cs typeface="Arial" pitchFamily="34" charset="0"/>
              </a:rPr>
              <a:t>ffshore </a:t>
            </a:r>
            <a:r>
              <a:rPr lang="en-GB" sz="1200" dirty="0">
                <a:latin typeface="Arial" pitchFamily="34" charset="0"/>
                <a:cs typeface="Arial" pitchFamily="34" charset="0"/>
              </a:rPr>
              <a:t>p</a:t>
            </a:r>
            <a:r>
              <a:rPr lang="en-GB" sz="1200" dirty="0" smtClean="0">
                <a:latin typeface="Arial" pitchFamily="34" charset="0"/>
                <a:cs typeface="Arial" pitchFamily="34" charset="0"/>
              </a:rPr>
              <a:t>rojects</a:t>
            </a:r>
            <a:endParaRPr lang="en-GB" sz="1200" dirty="0">
              <a:latin typeface="Arial" pitchFamily="34" charset="0"/>
              <a:cs typeface="Arial" pitchFamily="34" charset="0"/>
            </a:endParaRPr>
          </a:p>
        </p:txBody>
      </p:sp>
      <p:sp>
        <p:nvSpPr>
          <p:cNvPr id="22" name="TextBox 21"/>
          <p:cNvSpPr txBox="1"/>
          <p:nvPr/>
        </p:nvSpPr>
        <p:spPr>
          <a:xfrm>
            <a:off x="2771800" y="4196311"/>
            <a:ext cx="2160240" cy="461665"/>
          </a:xfrm>
          <a:prstGeom prst="rect">
            <a:avLst/>
          </a:prstGeom>
          <a:noFill/>
        </p:spPr>
        <p:txBody>
          <a:bodyPr wrap="square" rtlCol="0">
            <a:spAutoFit/>
          </a:bodyPr>
          <a:lstStyle/>
          <a:p>
            <a:r>
              <a:rPr lang="en-GB" sz="1200" dirty="0" smtClean="0">
                <a:latin typeface="Arial" pitchFamily="34" charset="0"/>
                <a:cs typeface="Arial" pitchFamily="34" charset="0"/>
              </a:rPr>
              <a:t>Tier </a:t>
            </a:r>
            <a:r>
              <a:rPr lang="en-GB" sz="1200" dirty="0">
                <a:latin typeface="Arial" pitchFamily="34" charset="0"/>
                <a:cs typeface="Arial" pitchFamily="34" charset="0"/>
              </a:rPr>
              <a:t>o</a:t>
            </a:r>
            <a:r>
              <a:rPr lang="en-GB" sz="1200" dirty="0" smtClean="0">
                <a:latin typeface="Arial" pitchFamily="34" charset="0"/>
                <a:cs typeface="Arial" pitchFamily="34" charset="0"/>
              </a:rPr>
              <a:t>ne</a:t>
            </a:r>
            <a:r>
              <a:rPr lang="en-GB" sz="1200" dirty="0">
                <a:latin typeface="Arial" pitchFamily="34" charset="0"/>
                <a:cs typeface="Arial" pitchFamily="34" charset="0"/>
              </a:rPr>
              <a:t>, e</a:t>
            </a:r>
            <a:r>
              <a:rPr lang="en-GB" sz="1200" dirty="0" smtClean="0">
                <a:latin typeface="Arial" pitchFamily="34" charset="0"/>
                <a:cs typeface="Arial" pitchFamily="34" charset="0"/>
              </a:rPr>
              <a:t>ngineering </a:t>
            </a:r>
            <a:r>
              <a:rPr lang="en-GB" sz="1200" dirty="0">
                <a:latin typeface="Arial" pitchFamily="34" charset="0"/>
                <a:cs typeface="Arial" pitchFamily="34" charset="0"/>
              </a:rPr>
              <a:t>s</a:t>
            </a:r>
            <a:r>
              <a:rPr lang="en-GB" sz="1200" dirty="0" smtClean="0">
                <a:latin typeface="Arial" pitchFamily="34" charset="0"/>
                <a:cs typeface="Arial" pitchFamily="34" charset="0"/>
              </a:rPr>
              <a:t>olutions </a:t>
            </a:r>
            <a:r>
              <a:rPr lang="en-GB" sz="1200" dirty="0">
                <a:latin typeface="Arial" pitchFamily="34" charset="0"/>
                <a:cs typeface="Arial" pitchFamily="34" charset="0"/>
              </a:rPr>
              <a:t>p</a:t>
            </a:r>
            <a:r>
              <a:rPr lang="en-GB" sz="1200" dirty="0" smtClean="0">
                <a:latin typeface="Arial" pitchFamily="34" charset="0"/>
                <a:cs typeface="Arial" pitchFamily="34" charset="0"/>
              </a:rPr>
              <a:t>roviders</a:t>
            </a:r>
            <a:endParaRPr lang="en-GB" sz="1200" dirty="0">
              <a:latin typeface="Arial" pitchFamily="34" charset="0"/>
              <a:cs typeface="Arial" pitchFamily="34" charset="0"/>
            </a:endParaRPr>
          </a:p>
        </p:txBody>
      </p:sp>
      <p:sp>
        <p:nvSpPr>
          <p:cNvPr id="23" name="TextBox 22"/>
          <p:cNvSpPr txBox="1"/>
          <p:nvPr/>
        </p:nvSpPr>
        <p:spPr>
          <a:xfrm>
            <a:off x="2771800" y="5518973"/>
            <a:ext cx="1800200" cy="461665"/>
          </a:xfrm>
          <a:prstGeom prst="rect">
            <a:avLst/>
          </a:prstGeom>
          <a:noFill/>
        </p:spPr>
        <p:txBody>
          <a:bodyPr wrap="square" rtlCol="0">
            <a:spAutoFit/>
          </a:bodyPr>
          <a:lstStyle/>
          <a:p>
            <a:r>
              <a:rPr lang="en-GB" sz="1200" dirty="0" smtClean="0">
                <a:latin typeface="Arial" pitchFamily="34" charset="0"/>
                <a:cs typeface="Arial" pitchFamily="34" charset="0"/>
              </a:rPr>
              <a:t>Textiles technology, </a:t>
            </a:r>
            <a:br>
              <a:rPr lang="en-GB" sz="1200" dirty="0" smtClean="0">
                <a:latin typeface="Arial" pitchFamily="34" charset="0"/>
                <a:cs typeface="Arial" pitchFamily="34" charset="0"/>
              </a:rPr>
            </a:br>
            <a:r>
              <a:rPr lang="en-GB" sz="1200" dirty="0" smtClean="0">
                <a:latin typeface="Arial" pitchFamily="34" charset="0"/>
                <a:cs typeface="Arial" pitchFamily="34" charset="0"/>
              </a:rPr>
              <a:t>Geotubes®</a:t>
            </a:r>
            <a:endParaRPr lang="en-GB" sz="1200" dirty="0">
              <a:latin typeface="Arial" pitchFamily="34" charset="0"/>
              <a:cs typeface="Arial" pitchFamily="34" charset="0"/>
            </a:endParaRPr>
          </a:p>
        </p:txBody>
      </p:sp>
      <p:sp>
        <p:nvSpPr>
          <p:cNvPr id="24" name="TextBox 23"/>
          <p:cNvSpPr txBox="1"/>
          <p:nvPr/>
        </p:nvSpPr>
        <p:spPr>
          <a:xfrm>
            <a:off x="6948262" y="2276872"/>
            <a:ext cx="1944218" cy="276999"/>
          </a:xfrm>
          <a:prstGeom prst="rect">
            <a:avLst/>
          </a:prstGeom>
          <a:noFill/>
        </p:spPr>
        <p:txBody>
          <a:bodyPr wrap="square" rtlCol="0">
            <a:spAutoFit/>
          </a:bodyPr>
          <a:lstStyle/>
          <a:p>
            <a:r>
              <a:rPr lang="en-GB" sz="1200" dirty="0" smtClean="0">
                <a:latin typeface="Arial" pitchFamily="34" charset="0"/>
                <a:cs typeface="Arial" pitchFamily="34" charset="0"/>
              </a:rPr>
              <a:t>Turbine design &amp; testing</a:t>
            </a:r>
            <a:endParaRPr lang="en-GB" sz="1200" dirty="0">
              <a:latin typeface="Arial" pitchFamily="34" charset="0"/>
              <a:cs typeface="Arial" pitchFamily="34" charset="0"/>
            </a:endParaRPr>
          </a:p>
        </p:txBody>
      </p:sp>
      <p:sp>
        <p:nvSpPr>
          <p:cNvPr id="25" name="TextBox 24"/>
          <p:cNvSpPr txBox="1"/>
          <p:nvPr/>
        </p:nvSpPr>
        <p:spPr>
          <a:xfrm>
            <a:off x="5940152" y="4698277"/>
            <a:ext cx="2686165" cy="276999"/>
          </a:xfrm>
          <a:prstGeom prst="rect">
            <a:avLst/>
          </a:prstGeom>
          <a:noFill/>
        </p:spPr>
        <p:txBody>
          <a:bodyPr wrap="square" rtlCol="0">
            <a:spAutoFit/>
          </a:bodyPr>
          <a:lstStyle/>
          <a:p>
            <a:r>
              <a:rPr lang="en-GB" sz="1200" dirty="0" smtClean="0">
                <a:latin typeface="Arial" pitchFamily="34" charset="0"/>
                <a:cs typeface="Arial" pitchFamily="34" charset="0"/>
              </a:rPr>
              <a:t>Masterplanning &amp; landscape design</a:t>
            </a:r>
            <a:endParaRPr lang="en-GB" sz="1200" dirty="0">
              <a:latin typeface="Arial" pitchFamily="34" charset="0"/>
              <a:cs typeface="Arial" pitchFamily="34" charset="0"/>
            </a:endParaRPr>
          </a:p>
        </p:txBody>
      </p:sp>
      <p:sp>
        <p:nvSpPr>
          <p:cNvPr id="26" name="TextBox 25"/>
          <p:cNvSpPr txBox="1"/>
          <p:nvPr/>
        </p:nvSpPr>
        <p:spPr>
          <a:xfrm>
            <a:off x="6948264" y="5443944"/>
            <a:ext cx="1944217" cy="461665"/>
          </a:xfrm>
          <a:prstGeom prst="rect">
            <a:avLst/>
          </a:prstGeom>
          <a:noFill/>
        </p:spPr>
        <p:txBody>
          <a:bodyPr wrap="square" rtlCol="0">
            <a:spAutoFit/>
          </a:bodyPr>
          <a:lstStyle/>
          <a:p>
            <a:r>
              <a:rPr lang="en-GB" sz="1200" dirty="0" smtClean="0">
                <a:latin typeface="Arial" pitchFamily="34" charset="0"/>
                <a:cs typeface="Arial" pitchFamily="34" charset="0"/>
              </a:rPr>
              <a:t>Engineering </a:t>
            </a:r>
            <a:r>
              <a:rPr lang="en-GB" sz="1200" dirty="0">
                <a:latin typeface="Arial" pitchFamily="34" charset="0"/>
                <a:cs typeface="Arial" pitchFamily="34" charset="0"/>
              </a:rPr>
              <a:t>consultancy specialising in </a:t>
            </a:r>
            <a:r>
              <a:rPr lang="en-GB" sz="1200" dirty="0" smtClean="0">
                <a:latin typeface="Arial" pitchFamily="34" charset="0"/>
                <a:cs typeface="Arial" pitchFamily="34" charset="0"/>
              </a:rPr>
              <a:t>renewables</a:t>
            </a:r>
            <a:endParaRPr lang="en-GB" sz="1200" dirty="0">
              <a:latin typeface="Arial" pitchFamily="34" charset="0"/>
              <a:cs typeface="Arial" pitchFamily="34" charset="0"/>
            </a:endParaRPr>
          </a:p>
        </p:txBody>
      </p:sp>
      <p:pic>
        <p:nvPicPr>
          <p:cNvPr id="1026" name="Picture 2" descr="C:\Users\CCR\Desktop\LDA Design logo.pn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076056" y="4293096"/>
            <a:ext cx="3228975" cy="390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88734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fld id="{D5067028-BD0C-4739-AA2C-C15F8E11A80C}" type="slidenum">
              <a:rPr lang="en-GB" smtClean="0"/>
              <a:pPr/>
              <a:t>39</a:t>
            </a:fld>
            <a:endParaRPr lang="en-GB"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b="32380"/>
          <a:stretch/>
        </p:blipFill>
        <p:spPr>
          <a:xfrm>
            <a:off x="827584" y="1844824"/>
            <a:ext cx="7323204" cy="4509819"/>
          </a:xfrm>
          <a:prstGeom prst="rect">
            <a:avLst/>
          </a:prstGeom>
        </p:spPr>
      </p:pic>
      <p:sp>
        <p:nvSpPr>
          <p:cNvPr id="5" name="Title 1"/>
          <p:cNvSpPr txBox="1">
            <a:spLocks/>
          </p:cNvSpPr>
          <p:nvPr/>
        </p:nvSpPr>
        <p:spPr>
          <a:xfrm>
            <a:off x="395536" y="548680"/>
            <a:ext cx="8610600" cy="1143000"/>
          </a:xfrm>
          <a:prstGeom prst="rect">
            <a:avLst/>
          </a:prstGeom>
        </p:spPr>
        <p:txBody>
          <a:bodyPr/>
          <a:lstStyle>
            <a:lvl1pPr algn="l" defTabSz="914400" rtl="0" eaLnBrk="1" latinLnBrk="0" hangingPunct="1">
              <a:lnSpc>
                <a:spcPts val="3200"/>
              </a:lnSpc>
              <a:spcBef>
                <a:spcPct val="0"/>
              </a:spcBef>
              <a:buNone/>
              <a:defRPr sz="3200" b="1" kern="1200" spc="-80">
                <a:solidFill>
                  <a:srgbClr val="52BDEC"/>
                </a:solidFill>
                <a:latin typeface="Arial"/>
                <a:ea typeface="+mj-ea"/>
                <a:cs typeface="Arial"/>
              </a:defRPr>
            </a:lvl1pPr>
          </a:lstStyle>
          <a:p>
            <a:endParaRPr lang="en-GB" dirty="0" smtClean="0"/>
          </a:p>
          <a:p>
            <a:r>
              <a:rPr lang="en-GB" dirty="0" smtClean="0">
                <a:latin typeface="+mn-lt"/>
              </a:rPr>
              <a:t>Potential Cruise Liners</a:t>
            </a:r>
            <a:endParaRPr lang="en-GB" dirty="0">
              <a:latin typeface="+mn-lt"/>
            </a:endParaRPr>
          </a:p>
        </p:txBody>
      </p:sp>
      <p:sp>
        <p:nvSpPr>
          <p:cNvPr id="3" name="TextBox 2"/>
          <p:cNvSpPr txBox="1"/>
          <p:nvPr/>
        </p:nvSpPr>
        <p:spPr>
          <a:xfrm rot="19933278">
            <a:off x="4017082" y="1660156"/>
            <a:ext cx="2376264" cy="369332"/>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pPr algn="ctr"/>
            <a:r>
              <a:rPr lang="en-GB" dirty="0" smtClean="0"/>
              <a:t>Possibly</a:t>
            </a:r>
            <a:endParaRPr lang="en-GB" dirty="0"/>
          </a:p>
        </p:txBody>
      </p:sp>
    </p:spTree>
    <p:extLst>
      <p:ext uri="{BB962C8B-B14F-4D97-AF65-F5344CB8AC3E}">
        <p14:creationId xmlns:p14="http://schemas.microsoft.com/office/powerpoint/2010/main" val="31852039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2285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3995936" y="260648"/>
            <a:ext cx="8229600" cy="1143000"/>
          </a:xfrm>
        </p:spPr>
        <p:txBody>
          <a:bodyPr/>
          <a:lstStyle/>
          <a:p>
            <a:r>
              <a:rPr lang="en-GB" dirty="0" smtClean="0">
                <a:solidFill>
                  <a:srgbClr val="FF0000"/>
                </a:solidFill>
              </a:rPr>
              <a:t>Seminar</a:t>
            </a:r>
            <a:endParaRPr lang="en-GB" dirty="0">
              <a:solidFill>
                <a:srgbClr val="FF0000"/>
              </a:solidFill>
            </a:endParaRPr>
          </a:p>
        </p:txBody>
      </p:sp>
      <p:sp>
        <p:nvSpPr>
          <p:cNvPr id="3" name="Content Placeholder 2"/>
          <p:cNvSpPr>
            <a:spLocks noGrp="1"/>
          </p:cNvSpPr>
          <p:nvPr>
            <p:ph idx="1"/>
          </p:nvPr>
        </p:nvSpPr>
        <p:spPr>
          <a:xfrm>
            <a:off x="3995936" y="1556792"/>
            <a:ext cx="4557192" cy="4389120"/>
          </a:xfrm>
        </p:spPr>
        <p:txBody>
          <a:bodyPr/>
          <a:lstStyle/>
          <a:p>
            <a:r>
              <a:rPr lang="en-GB" dirty="0" smtClean="0">
                <a:latin typeface="+mj-lt"/>
              </a:rPr>
              <a:t>In groups construct an overview of the economic considerations of renewable energies.</a:t>
            </a:r>
          </a:p>
          <a:p>
            <a:r>
              <a:rPr lang="en-GB" dirty="0" smtClean="0">
                <a:latin typeface="+mj-lt"/>
              </a:rPr>
              <a:t>Present via a poster</a:t>
            </a:r>
            <a:endParaRPr lang="en-GB" dirty="0">
              <a:latin typeface="+mj-lt"/>
            </a:endParaRPr>
          </a:p>
        </p:txBody>
      </p:sp>
    </p:spTree>
    <p:extLst>
      <p:ext uri="{BB962C8B-B14F-4D97-AF65-F5344CB8AC3E}">
        <p14:creationId xmlns:p14="http://schemas.microsoft.com/office/powerpoint/2010/main" val="360360177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444</TotalTime>
  <Words>4631</Words>
  <Application>Microsoft Office PowerPoint</Application>
  <PresentationFormat>On-screen Show (4:3)</PresentationFormat>
  <Paragraphs>525</Paragraphs>
  <Slides>40</Slides>
  <Notes>40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Flow</vt:lpstr>
      <vt:lpstr>Tidal Lagoon</vt:lpstr>
      <vt:lpstr>Project Update to Tidal Lagoon Swansea Bay</vt:lpstr>
      <vt:lpstr>Overview</vt:lpstr>
      <vt:lpstr>Natural System</vt:lpstr>
      <vt:lpstr>Energy</vt:lpstr>
      <vt:lpstr>Energy &amp; emissions context</vt:lpstr>
      <vt:lpstr>UK tidal energy resource</vt:lpstr>
      <vt:lpstr>Proposed benefits</vt:lpstr>
      <vt:lpstr>Timeline</vt:lpstr>
      <vt:lpstr>Swansea Bay Timeline</vt:lpstr>
      <vt:lpstr>Summary of 14 lagoon options considered</vt:lpstr>
      <vt:lpstr>Swansea Bay Tidal Lagoon</vt:lpstr>
      <vt:lpstr>Ongoing EIA, viability &amp; design refinement</vt:lpstr>
      <vt:lpstr>Environmental Impact Assessment</vt:lpstr>
      <vt:lpstr>Headline Statistics Following Public Consultation</vt:lpstr>
      <vt:lpstr>Planning context</vt:lpstr>
      <vt:lpstr>Landscape concepts – 4 marine parks</vt:lpstr>
      <vt:lpstr>Landward Urban Park CGI</vt:lpstr>
      <vt:lpstr>Broad Seaward Park</vt:lpstr>
      <vt:lpstr> Western landfall facilities </vt:lpstr>
      <vt:lpstr>Western Landfall Building</vt:lpstr>
      <vt:lpstr>PowerPoint Presentation</vt:lpstr>
      <vt:lpstr> Offshore Building – by night </vt:lpstr>
      <vt:lpstr>Cardiff Economic Assessment</vt:lpstr>
      <vt:lpstr>Calvin Jones</vt:lpstr>
      <vt:lpstr>Max Munday</vt:lpstr>
      <vt:lpstr>Mark Shorrock</vt:lpstr>
      <vt:lpstr>Job Creation </vt:lpstr>
      <vt:lpstr>Construction and O&amp;M (Operation &amp; Maintenance) employ.</vt:lpstr>
      <vt:lpstr>Swansea Bay – opportunity overview</vt:lpstr>
      <vt:lpstr>An academic overview</vt:lpstr>
      <vt:lpstr>Long-term economic benefits - Con’t</vt:lpstr>
      <vt:lpstr>Long-term economic benefits - Con’t</vt:lpstr>
      <vt:lpstr>TIDAL LAGOON RESEARCH </vt:lpstr>
      <vt:lpstr>Swansea Tidal Lagoon Power – Business Hub</vt:lpstr>
      <vt:lpstr>Building a local supply chain</vt:lpstr>
      <vt:lpstr>Some other views</vt:lpstr>
      <vt:lpstr>Key partners</vt:lpstr>
      <vt:lpstr>PowerPoint Presentation</vt:lpstr>
      <vt:lpstr>Seminar</vt:lpstr>
    </vt:vector>
  </TitlesOfParts>
  <Company>Trinity St Davids Swansea Metropolitan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Tidal Lagoon</dc:title>
  <dc:creator>Chris House</dc:creator>
  <cp:lastModifiedBy>Chris</cp:lastModifiedBy>
  <cp:revision>35</cp:revision>
  <cp:lastPrinted>2014-03-04T12:24:19Z</cp:lastPrinted>
  <dcterms:created xsi:type="dcterms:W3CDTF">2014-02-18T16:41:53Z</dcterms:created>
  <dcterms:modified xsi:type="dcterms:W3CDTF">2016-01-04T14:26:21Z</dcterms:modified>
</cp:coreProperties>
</file>