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Lst>
  <p:notesMasterIdLst>
    <p:notesMasterId r:id="rId16"/>
  </p:notesMasterIdLst>
  <p:sldIdLst>
    <p:sldId id="282" r:id="rId2"/>
    <p:sldId id="323" r:id="rId3"/>
    <p:sldId id="322" r:id="rId4"/>
    <p:sldId id="300" r:id="rId5"/>
    <p:sldId id="310" r:id="rId6"/>
    <p:sldId id="311" r:id="rId7"/>
    <p:sldId id="321" r:id="rId8"/>
    <p:sldId id="324" r:id="rId9"/>
    <p:sldId id="325" r:id="rId10"/>
    <p:sldId id="326" r:id="rId11"/>
    <p:sldId id="327" r:id="rId12"/>
    <p:sldId id="328" r:id="rId13"/>
    <p:sldId id="329" r:id="rId14"/>
    <p:sldId id="320" r:id="rId15"/>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34569" autoAdjust="0"/>
    <p:restoredTop sz="92473" autoAdjust="0"/>
  </p:normalViewPr>
  <p:slideViewPr>
    <p:cSldViewPr>
      <p:cViewPr>
        <p:scale>
          <a:sx n="77" d="100"/>
          <a:sy n="77" d="100"/>
        </p:scale>
        <p:origin x="276" y="64"/>
      </p:cViewPr>
      <p:guideLst>
        <p:guide orient="horz" pos="1620"/>
        <p:guide pos="2880"/>
      </p:guideLst>
    </p:cSldViewPr>
  </p:slideViewPr>
  <p:outlineViewPr>
    <p:cViewPr>
      <p:scale>
        <a:sx n="33" d="100"/>
        <a:sy n="33" d="100"/>
      </p:scale>
      <p:origin x="0" y="9078"/>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6947472-E8D2-44FD-8EDC-91EDF4576D17}" type="datetimeFigureOut">
              <a:rPr lang="en-US" smtClean="0"/>
              <a:pPr/>
              <a:t>7/12/2023</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6E23F00-4DB8-4A17-81A4-861FCAB0FD17}" type="slidenum">
              <a:rPr lang="en-US" smtClean="0"/>
              <a:pPr/>
              <a:t>‹#›</a:t>
            </a:fld>
            <a:endParaRPr lang="en-US"/>
          </a:p>
        </p:txBody>
      </p:sp>
    </p:spTree>
    <p:extLst>
      <p:ext uri="{BB962C8B-B14F-4D97-AF65-F5344CB8AC3E}">
        <p14:creationId xmlns:p14="http://schemas.microsoft.com/office/powerpoint/2010/main" val="12680027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kern="1200" dirty="0">
                <a:solidFill>
                  <a:schemeClr val="tx1"/>
                </a:solidFill>
                <a:latin typeface="+mn-lt"/>
                <a:ea typeface="+mn-ea"/>
                <a:cs typeface="+mn-cs"/>
              </a:rPr>
              <a:t>High competition in the market, changing consumer behaviours, challenges regarding digitisation and sustainability issues impacts different business sectors in the post-pandemic situation. British Airways, a leading airline organisation, also faced technological issues, marketing issues and sustainability issues in the post-pandemic situation. As argued by </a:t>
            </a:r>
            <a:r>
              <a:rPr lang="en-GB" sz="1200" kern="1200" dirty="0" err="1">
                <a:solidFill>
                  <a:schemeClr val="tx1"/>
                </a:solidFill>
                <a:latin typeface="+mn-lt"/>
                <a:ea typeface="+mn-ea"/>
                <a:cs typeface="+mn-cs"/>
              </a:rPr>
              <a:t>Dangol</a:t>
            </a:r>
            <a:r>
              <a:rPr lang="en-GB" sz="1200" kern="1200" dirty="0">
                <a:solidFill>
                  <a:schemeClr val="tx1"/>
                </a:solidFill>
                <a:latin typeface="+mn-lt"/>
                <a:ea typeface="+mn-ea"/>
                <a:cs typeface="+mn-cs"/>
              </a:rPr>
              <a:t> </a:t>
            </a:r>
            <a:r>
              <a:rPr lang="en-GB" sz="1200" i="1" kern="1200" dirty="0">
                <a:solidFill>
                  <a:schemeClr val="tx1"/>
                </a:solidFill>
                <a:latin typeface="+mn-lt"/>
                <a:ea typeface="+mn-ea"/>
                <a:cs typeface="+mn-cs"/>
              </a:rPr>
              <a:t>et al. </a:t>
            </a:r>
            <a:r>
              <a:rPr lang="en-GB" sz="1200" kern="1200" dirty="0">
                <a:solidFill>
                  <a:schemeClr val="tx1"/>
                </a:solidFill>
                <a:latin typeface="+mn-lt"/>
                <a:ea typeface="+mn-ea"/>
                <a:cs typeface="+mn-cs"/>
              </a:rPr>
              <a:t>(2020), social responsibility issues mostly impact the business organisation during the post-pandemic era. The market competition in this era is increasing gradually and the lack of information technology (IT) raises major challenges for the company to manage its marketing operations. </a:t>
            </a:r>
            <a:endParaRPr lang="en-IN" sz="1200" kern="120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96E23F00-4DB8-4A17-81A4-861FCAB0FD17}" type="slidenum">
              <a:rPr lang="en-US" smtClean="0"/>
              <a:pPr/>
              <a:t>2</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kern="1200" dirty="0">
                <a:solidFill>
                  <a:schemeClr val="tx1"/>
                </a:solidFill>
                <a:latin typeface="+mn-lt"/>
                <a:ea typeface="+mn-ea"/>
                <a:cs typeface="+mn-cs"/>
              </a:rPr>
              <a:t>British Airways (BA) did not meet the expectation of consumers during the post-pandemic situation which is a major reason for market failure. Expensive ticket price is also a major reason for the market failure of this company whereas other companies like </a:t>
            </a:r>
            <a:r>
              <a:rPr lang="en-GB" sz="1200" kern="1200" dirty="0" err="1">
                <a:solidFill>
                  <a:schemeClr val="tx1"/>
                </a:solidFill>
                <a:latin typeface="+mn-lt"/>
                <a:ea typeface="+mn-ea"/>
                <a:cs typeface="+mn-cs"/>
              </a:rPr>
              <a:t>Easyjet</a:t>
            </a:r>
            <a:r>
              <a:rPr lang="en-GB" sz="1200" kern="1200" dirty="0">
                <a:solidFill>
                  <a:schemeClr val="tx1"/>
                </a:solidFill>
                <a:latin typeface="+mn-lt"/>
                <a:ea typeface="+mn-ea"/>
                <a:cs typeface="+mn-cs"/>
              </a:rPr>
              <a:t> and </a:t>
            </a:r>
            <a:r>
              <a:rPr lang="en-GB" sz="1200" kern="1200" dirty="0" err="1">
                <a:solidFill>
                  <a:schemeClr val="tx1"/>
                </a:solidFill>
                <a:latin typeface="+mn-lt"/>
                <a:ea typeface="+mn-ea"/>
                <a:cs typeface="+mn-cs"/>
              </a:rPr>
              <a:t>Ryanair</a:t>
            </a:r>
            <a:r>
              <a:rPr lang="en-GB" sz="1200" kern="1200" dirty="0">
                <a:solidFill>
                  <a:schemeClr val="tx1"/>
                </a:solidFill>
                <a:latin typeface="+mn-lt"/>
                <a:ea typeface="+mn-ea"/>
                <a:cs typeface="+mn-cs"/>
              </a:rPr>
              <a:t> offer good quality airline services at lowest cost for consumers (Sarah, 2020). The BA faced challenges in maintaining brand promise towards the customers and raised major marketing challenges effectively. </a:t>
            </a:r>
            <a:endParaRPr lang="en-IN" sz="1200" kern="1200" dirty="0">
              <a:solidFill>
                <a:schemeClr val="tx1"/>
              </a:solidFill>
              <a:latin typeface="+mn-lt"/>
              <a:ea typeface="+mn-ea"/>
              <a:cs typeface="+mn-cs"/>
            </a:endParaRPr>
          </a:p>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6E23F00-4DB8-4A17-81A4-861FCAB0FD17}"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kern="1200" dirty="0">
                <a:solidFill>
                  <a:schemeClr val="tx1"/>
                </a:solidFill>
                <a:latin typeface="+mn-lt"/>
                <a:ea typeface="+mn-ea"/>
                <a:cs typeface="+mn-cs"/>
              </a:rPr>
              <a:t>The management of BA forcibly pulled a large number of advertisements due to labour shortage issues and created delays in passenger services resulting in a major market failure (campaignlive.co.uk, 2022). During the post-pandemic situation, BA faced major financial issues to maintain its marketing operations to recover from all the issues. BA faced huge financial issues and conflicts with its own staff that raised the negative brand reputation of this company (Theo, 2020).  This airline organisation also faced technological issues in the post-pandemic situation that also negatively impacted the brand reputation. BA faced computer issues and cancelled thousands of tickets that dispute the plan of a large number of travellers. It indicates the digitization challenges of this company create a major reason behind the market failure. </a:t>
            </a:r>
            <a:endParaRPr lang="en-IN" sz="1200" kern="1200" dirty="0">
              <a:solidFill>
                <a:schemeClr val="tx1"/>
              </a:solidFill>
              <a:latin typeface="+mn-lt"/>
              <a:ea typeface="+mn-ea"/>
              <a:cs typeface="+mn-cs"/>
            </a:endParaRPr>
          </a:p>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6E23F00-4DB8-4A17-81A4-861FCAB0FD17}" type="slidenum">
              <a:rPr lang="en-US" smtClean="0"/>
              <a:pPr/>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kern="1200" dirty="0">
                <a:solidFill>
                  <a:schemeClr val="tx1"/>
                </a:solidFill>
                <a:latin typeface="+mn-lt"/>
                <a:ea typeface="+mn-ea"/>
                <a:cs typeface="+mn-cs"/>
              </a:rPr>
              <a:t>During the post-pandemic period, consumers' perception is rapidly changing towards sustainable business products and services. British Airways produces around 230,000 tonnes of CO2 a year which negatively impacts environmental sustainability (mediacentre.britishairways.com, 2022). This high pollution rate increases the environmental concern and CSR challenges for this airline company in this competitive market. Around 84% of consumers blamed consumer behaviour after the pandemic situation has been changed (Erick, 2022). The changing consumer behaviours also negatively impact the marketing strategies of BA during this crisis.  </a:t>
            </a:r>
            <a:endParaRPr lang="en-IN" sz="1200" kern="1200" dirty="0">
              <a:solidFill>
                <a:schemeClr val="tx1"/>
              </a:solidFill>
              <a:latin typeface="+mn-lt"/>
              <a:ea typeface="+mn-ea"/>
              <a:cs typeface="+mn-cs"/>
            </a:endParaRPr>
          </a:p>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6E23F00-4DB8-4A17-81A4-861FCAB0FD17}" type="slidenum">
              <a:rPr lang="en-US" smtClean="0"/>
              <a:pPr/>
              <a:t>5</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kern="1200" dirty="0">
                <a:solidFill>
                  <a:schemeClr val="tx1"/>
                </a:solidFill>
                <a:latin typeface="+mn-lt"/>
                <a:ea typeface="+mn-ea"/>
                <a:cs typeface="+mn-cs"/>
              </a:rPr>
              <a:t>Allocation of resources including human resources, and technological resources play a crucial role in business organisations to cope with the marketing challenges during this post-pandemic situation. As argued by Tong and Kwan (2022), allocating resources is a major concern to mitigate the cyber security issues in the airline industry. Technology advancement strategy is important for BA to mitigate all technical issues faced by the company during </a:t>
            </a:r>
            <a:r>
              <a:rPr lang="en-GB" sz="1200" kern="1200" dirty="0" err="1">
                <a:solidFill>
                  <a:schemeClr val="tx1"/>
                </a:solidFill>
                <a:latin typeface="+mn-lt"/>
                <a:ea typeface="+mn-ea"/>
                <a:cs typeface="+mn-cs"/>
              </a:rPr>
              <a:t>covid</a:t>
            </a:r>
            <a:r>
              <a:rPr lang="en-GB" sz="1200" kern="1200" dirty="0">
                <a:solidFill>
                  <a:schemeClr val="tx1"/>
                </a:solidFill>
                <a:latin typeface="+mn-lt"/>
                <a:ea typeface="+mn-ea"/>
                <a:cs typeface="+mn-cs"/>
              </a:rPr>
              <a:t> and post-pandemic situations. The management of BA introduced robotic technology to give proper guidance to consumers within the airport (mediacentre.britishairways.com, 2019). This technological resource will help to increase brand reputation, customer satisfaction and sustainable business practices. BA also introduced smart biometric technologies to allow customers to travel without showing their passports (mediacentre.britishairways.com, 2022). This technological resource can help BA to give better satisfaction for customers to recover their brand reputation challenges faced during a pandemic. </a:t>
            </a:r>
            <a:endParaRPr lang="en-IN" sz="1200" kern="1200" dirty="0">
              <a:solidFill>
                <a:schemeClr val="tx1"/>
              </a:solidFill>
              <a:latin typeface="+mn-lt"/>
              <a:ea typeface="+mn-ea"/>
              <a:cs typeface="+mn-cs"/>
            </a:endParaRPr>
          </a:p>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6E23F00-4DB8-4A17-81A4-861FCAB0FD17}" type="slidenum">
              <a:rPr lang="en-US" smtClean="0"/>
              <a:pPr/>
              <a:t>6</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kern="1200" dirty="0">
                <a:solidFill>
                  <a:schemeClr val="tx1"/>
                </a:solidFill>
                <a:latin typeface="+mn-lt"/>
                <a:ea typeface="+mn-ea"/>
                <a:cs typeface="+mn-cs"/>
              </a:rPr>
              <a:t>Allocation of human resources is also important for BA to minimise the conflicts between labourers and the shortage of labours. The HR management of BA introduced strict human resource policies within the organisation instead of focusing on the flexibility of employees (Jessica, 2020). BA implemented strict policies for improving the customer experience and reducing the brand reputation issues faced during the post-pandemic situation. </a:t>
            </a:r>
            <a:endParaRPr lang="en-IN" sz="1200" kern="1200" dirty="0">
              <a:solidFill>
                <a:schemeClr val="tx1"/>
              </a:solidFill>
              <a:latin typeface="+mn-lt"/>
              <a:ea typeface="+mn-ea"/>
              <a:cs typeface="+mn-cs"/>
            </a:endParaRPr>
          </a:p>
          <a:p>
            <a:r>
              <a:rPr lang="en-GB" sz="1200" kern="1200" dirty="0">
                <a:solidFill>
                  <a:schemeClr val="tx1"/>
                </a:solidFill>
                <a:latin typeface="+mn-lt"/>
                <a:ea typeface="+mn-ea"/>
                <a:cs typeface="+mn-cs"/>
              </a:rPr>
              <a:t>The management of BA announced an investment of around £6.5bn in the future to provide premium quality cabin menus to offer luxury experiences for customers (mediacentre.britishairways.com, 2019). Therefore, the allocation of financial resources gives advantages to this company to mitigate all the blame regarding customer services during the post-pandemic situation. Managing technological resources and financial resources helps to improve the R&amp;D of BA to deliver good quality customer service for achieving competitive advantages among other competitors like </a:t>
            </a:r>
            <a:r>
              <a:rPr lang="en-GB" sz="1200" kern="1200" dirty="0" err="1">
                <a:solidFill>
                  <a:schemeClr val="tx1"/>
                </a:solidFill>
                <a:latin typeface="+mn-lt"/>
                <a:ea typeface="+mn-ea"/>
                <a:cs typeface="+mn-cs"/>
              </a:rPr>
              <a:t>Easyjet</a:t>
            </a:r>
            <a:r>
              <a:rPr lang="en-GB" sz="1200" kern="1200" dirty="0">
                <a:solidFill>
                  <a:schemeClr val="tx1"/>
                </a:solidFill>
                <a:latin typeface="+mn-lt"/>
                <a:ea typeface="+mn-ea"/>
                <a:cs typeface="+mn-cs"/>
              </a:rPr>
              <a:t> and </a:t>
            </a:r>
            <a:r>
              <a:rPr lang="en-GB" sz="1200" kern="1200" dirty="0" err="1">
                <a:solidFill>
                  <a:schemeClr val="tx1"/>
                </a:solidFill>
                <a:latin typeface="+mn-lt"/>
                <a:ea typeface="+mn-ea"/>
                <a:cs typeface="+mn-cs"/>
              </a:rPr>
              <a:t>Ryanair</a:t>
            </a:r>
            <a:r>
              <a:rPr lang="en-GB" sz="1200" kern="1200" dirty="0">
                <a:solidFill>
                  <a:schemeClr val="tx1"/>
                </a:solidFill>
                <a:latin typeface="+mn-lt"/>
                <a:ea typeface="+mn-ea"/>
                <a:cs typeface="+mn-cs"/>
              </a:rPr>
              <a:t>.  </a:t>
            </a:r>
            <a:endParaRPr lang="en-IN" sz="1200" kern="1200" dirty="0">
              <a:solidFill>
                <a:schemeClr val="tx1"/>
              </a:solidFill>
              <a:latin typeface="+mn-lt"/>
              <a:ea typeface="+mn-ea"/>
              <a:cs typeface="+mn-cs"/>
            </a:endParaRPr>
          </a:p>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6E23F00-4DB8-4A17-81A4-861FCAB0FD17}" type="slidenum">
              <a:rPr lang="en-US" smtClean="0"/>
              <a:pPr/>
              <a:t>7</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kern="1200" dirty="0">
                <a:solidFill>
                  <a:schemeClr val="tx1"/>
                </a:solidFill>
                <a:latin typeface="+mn-lt"/>
                <a:ea typeface="+mn-ea"/>
                <a:cs typeface="+mn-cs"/>
              </a:rPr>
              <a:t>The competitive strategies of British Airways should be focusing on customer service, which is a key factor in the aviation industry for achieving a good competitive advantage. Management of this airline organisation implemented the </a:t>
            </a:r>
            <a:r>
              <a:rPr lang="en-GB" sz="1200" b="1" i="1" kern="1200" dirty="0">
                <a:solidFill>
                  <a:schemeClr val="tx1"/>
                </a:solidFill>
                <a:latin typeface="+mn-lt"/>
                <a:ea typeface="+mn-ea"/>
                <a:cs typeface="+mn-cs"/>
              </a:rPr>
              <a:t>technology advancement strategies</a:t>
            </a:r>
            <a:r>
              <a:rPr lang="en-GB" sz="1200" kern="1200" dirty="0">
                <a:solidFill>
                  <a:schemeClr val="tx1"/>
                </a:solidFill>
                <a:latin typeface="+mn-lt"/>
                <a:ea typeface="+mn-ea"/>
                <a:cs typeface="+mn-cs"/>
              </a:rPr>
              <a:t> by introducing robotic technology, and biometric technology to gain high competitive benefits within the aviation industry. The introduction of biometric technology with a facial recognition system will help BA to complete the broadening process of around 400 passengers in 20 minutes (</a:t>
            </a:r>
            <a:r>
              <a:rPr lang="en-GB" sz="1200" kern="1200" dirty="0" err="1">
                <a:solidFill>
                  <a:schemeClr val="tx1"/>
                </a:solidFill>
                <a:latin typeface="+mn-lt"/>
                <a:ea typeface="+mn-ea"/>
                <a:cs typeface="+mn-cs"/>
              </a:rPr>
              <a:t>Ioannou</a:t>
            </a:r>
            <a:r>
              <a:rPr lang="en-GB" sz="1200" kern="1200" dirty="0">
                <a:solidFill>
                  <a:schemeClr val="tx1"/>
                </a:solidFill>
                <a:latin typeface="+mn-lt"/>
                <a:ea typeface="+mn-ea"/>
                <a:cs typeface="+mn-cs"/>
              </a:rPr>
              <a:t> </a:t>
            </a:r>
            <a:r>
              <a:rPr lang="en-GB" sz="1200" i="1" kern="1200" dirty="0">
                <a:solidFill>
                  <a:schemeClr val="tx1"/>
                </a:solidFill>
                <a:latin typeface="+mn-lt"/>
                <a:ea typeface="+mn-ea"/>
                <a:cs typeface="+mn-cs"/>
              </a:rPr>
              <a:t>et al.</a:t>
            </a:r>
            <a:r>
              <a:rPr lang="en-GB" sz="1200" kern="1200" dirty="0">
                <a:solidFill>
                  <a:schemeClr val="tx1"/>
                </a:solidFill>
                <a:latin typeface="+mn-lt"/>
                <a:ea typeface="+mn-ea"/>
                <a:cs typeface="+mn-cs"/>
              </a:rPr>
              <a:t> 2020). This gives a greater competitive advantage and reduces the waiting time of customers to give them a better customer experience after the pandemic situation.  </a:t>
            </a:r>
            <a:endParaRPr lang="en-IN" sz="1200" kern="1200" dirty="0">
              <a:solidFill>
                <a:schemeClr val="tx1"/>
              </a:solidFill>
              <a:latin typeface="+mn-lt"/>
              <a:ea typeface="+mn-ea"/>
              <a:cs typeface="+mn-cs"/>
            </a:endParaRPr>
          </a:p>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6E23F00-4DB8-4A17-81A4-861FCAB0FD17}" type="slidenum">
              <a:rPr lang="en-US" smtClean="0"/>
              <a:pPr/>
              <a:t>8</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kern="1200" dirty="0">
                <a:solidFill>
                  <a:schemeClr val="tx1"/>
                </a:solidFill>
                <a:latin typeface="+mn-lt"/>
                <a:ea typeface="+mn-ea"/>
                <a:cs typeface="+mn-cs"/>
              </a:rPr>
              <a:t>The </a:t>
            </a:r>
            <a:r>
              <a:rPr lang="en-GB" sz="1200" b="1" i="1" kern="1200" dirty="0">
                <a:solidFill>
                  <a:schemeClr val="tx1"/>
                </a:solidFill>
                <a:latin typeface="+mn-lt"/>
                <a:ea typeface="+mn-ea"/>
                <a:cs typeface="+mn-cs"/>
              </a:rPr>
              <a:t>sustainability strategy</a:t>
            </a:r>
            <a:r>
              <a:rPr lang="en-GB" sz="1200" kern="1200" dirty="0">
                <a:solidFill>
                  <a:schemeClr val="tx1"/>
                </a:solidFill>
                <a:latin typeface="+mn-lt"/>
                <a:ea typeface="+mn-ea"/>
                <a:cs typeface="+mn-cs"/>
              </a:rPr>
              <a:t> of BA also allows them to gain competitive advantages during the post-pandemic period where the majority of consumers become environmentally concerned. The management of BA is highly aimed to reduce carbon emissions and achieve a net zero mission by 2050. British Airways also invested in introducing modern aircraft that are 40% more efficient than old aircraft regarding the emission of CO2 (britishairways.com, 2023). The company is also invested to purchase “sustainable aviation fuel” (SAF) to maintain its commitment towards environmental sustainability effectively.</a:t>
            </a:r>
            <a:endParaRPr lang="en-IN" sz="1200" kern="1200" dirty="0">
              <a:solidFill>
                <a:schemeClr val="tx1"/>
              </a:solidFill>
              <a:latin typeface="+mn-lt"/>
              <a:ea typeface="+mn-ea"/>
              <a:cs typeface="+mn-cs"/>
            </a:endParaRPr>
          </a:p>
          <a:p>
            <a:r>
              <a:rPr lang="en-GB" sz="1200" kern="1200" dirty="0">
                <a:solidFill>
                  <a:schemeClr val="tx1"/>
                </a:solidFill>
                <a:latin typeface="+mn-lt"/>
                <a:ea typeface="+mn-ea"/>
                <a:cs typeface="+mn-cs"/>
              </a:rPr>
              <a:t>British Airways create a road map and </a:t>
            </a:r>
            <a:r>
              <a:rPr lang="en-GB" sz="1200" b="1" i="1" kern="1200" dirty="0">
                <a:solidFill>
                  <a:schemeClr val="tx1"/>
                </a:solidFill>
                <a:latin typeface="+mn-lt"/>
                <a:ea typeface="+mn-ea"/>
                <a:cs typeface="+mn-cs"/>
              </a:rPr>
              <a:t>strategies to improve customer experience</a:t>
            </a:r>
            <a:r>
              <a:rPr lang="en-GB" sz="1200" kern="1200" dirty="0">
                <a:solidFill>
                  <a:schemeClr val="tx1"/>
                </a:solidFill>
                <a:latin typeface="+mn-lt"/>
                <a:ea typeface="+mn-ea"/>
                <a:cs typeface="+mn-cs"/>
              </a:rPr>
              <a:t> that will help to achieve competitive advantages effectively. The competition in the aviation market is high therefore it is important to improve customer experience to gain competitive advantages. The management of BA makes effective plans to increase customer experience including refunding ticket prices after cancellation, reducing flight cancellation, and meeting the needs of consumers. As argued by Pei </a:t>
            </a:r>
            <a:r>
              <a:rPr lang="en-GB" sz="1200" i="1" kern="1200" dirty="0">
                <a:solidFill>
                  <a:schemeClr val="tx1"/>
                </a:solidFill>
                <a:latin typeface="+mn-lt"/>
                <a:ea typeface="+mn-ea"/>
                <a:cs typeface="+mn-cs"/>
              </a:rPr>
              <a:t>et al.</a:t>
            </a:r>
            <a:r>
              <a:rPr lang="en-GB" sz="1200" kern="1200" dirty="0">
                <a:solidFill>
                  <a:schemeClr val="tx1"/>
                </a:solidFill>
                <a:latin typeface="+mn-lt"/>
                <a:ea typeface="+mn-ea"/>
                <a:cs typeface="+mn-cs"/>
              </a:rPr>
              <a:t> (2020), the application of advanced technologies will help to provide a unique and differentiated customer experience. Therefore, it is necessary to focus on customer service, infrastructure, and technological support to gain competitive advantages. </a:t>
            </a:r>
            <a:endParaRPr lang="en-IN" sz="1200" kern="1200" dirty="0">
              <a:solidFill>
                <a:schemeClr val="tx1"/>
              </a:solidFill>
              <a:latin typeface="+mn-lt"/>
              <a:ea typeface="+mn-ea"/>
              <a:cs typeface="+mn-cs"/>
            </a:endParaRPr>
          </a:p>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6E23F00-4DB8-4A17-81A4-861FCAB0FD17}" type="slidenum">
              <a:rPr lang="en-US" smtClean="0"/>
              <a:pPr/>
              <a:t>9</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kern="1200" dirty="0">
                <a:solidFill>
                  <a:schemeClr val="tx1"/>
                </a:solidFill>
                <a:latin typeface="+mn-lt"/>
                <a:ea typeface="+mn-ea"/>
                <a:cs typeface="+mn-cs"/>
              </a:rPr>
              <a:t>Developing sustainable strategies is important to maintain the corporate social responsibilities (CSR) of an organisation. As cited by Pei </a:t>
            </a:r>
            <a:r>
              <a:rPr lang="en-GB" sz="1200" i="1" kern="1200" dirty="0">
                <a:solidFill>
                  <a:schemeClr val="tx1"/>
                </a:solidFill>
                <a:latin typeface="+mn-lt"/>
                <a:ea typeface="+mn-ea"/>
                <a:cs typeface="+mn-cs"/>
              </a:rPr>
              <a:t>et al.</a:t>
            </a:r>
            <a:r>
              <a:rPr lang="en-GB" sz="1200" kern="1200" dirty="0">
                <a:solidFill>
                  <a:schemeClr val="tx1"/>
                </a:solidFill>
                <a:latin typeface="+mn-lt"/>
                <a:ea typeface="+mn-ea"/>
                <a:cs typeface="+mn-cs"/>
              </a:rPr>
              <a:t> (2020), CSR indicates several sustainable practices of a brand that place social good over interests of the firm. Maintaining CSR and green marketing strategies helps to reduce the impacts on the environment and achieve sustainable development goals. The management of BA has a charity (Flying Start) that helps to support community people in the world. BA invested around £26 million to support disadvantaged young people in the UK. This airline organisation is committed to increasing the number of senior representatives by 40% by 2025 to mitigate gender discrimination (britishairways.com, 2021). Mitigating gender discrimination within the organisation is an important strategy for maintaining corporate strategy.</a:t>
            </a:r>
            <a:endParaRPr lang="en-IN" sz="1200" kern="1200" dirty="0">
              <a:solidFill>
                <a:schemeClr val="tx1"/>
              </a:solidFill>
              <a:latin typeface="+mn-lt"/>
              <a:ea typeface="+mn-ea"/>
              <a:cs typeface="+mn-cs"/>
            </a:endParaRPr>
          </a:p>
          <a:p>
            <a:r>
              <a:rPr lang="en-GB" sz="1200" kern="1200" dirty="0">
                <a:solidFill>
                  <a:schemeClr val="tx1"/>
                </a:solidFill>
                <a:latin typeface="+mn-lt"/>
                <a:ea typeface="+mn-ea"/>
                <a:cs typeface="+mn-cs"/>
              </a:rPr>
              <a:t>The management has an effective strategy to introduce SAF in replacing traditional fuel to reduce carbon emissions by 80% and achieve net zero emissions by 2050 (britishairways.com, 2021). This strategy can help to protect the environment and allows marketers to move forward towards green marketing. </a:t>
            </a:r>
            <a:endParaRPr lang="en-IN" sz="1200" kern="1200" dirty="0">
              <a:solidFill>
                <a:schemeClr val="tx1"/>
              </a:solidFill>
              <a:latin typeface="+mn-lt"/>
              <a:ea typeface="+mn-ea"/>
              <a:cs typeface="+mn-cs"/>
            </a:endParaRPr>
          </a:p>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6E23F00-4DB8-4A17-81A4-861FCAB0FD17}" type="slidenum">
              <a:rPr lang="en-US" smtClean="0"/>
              <a:pPr/>
              <a:t>10</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kern="1200" dirty="0">
                <a:solidFill>
                  <a:schemeClr val="tx1"/>
                </a:solidFill>
                <a:latin typeface="+mn-lt"/>
                <a:ea typeface="+mn-ea"/>
                <a:cs typeface="+mn-cs"/>
              </a:rPr>
              <a:t>The reduction of carbon footprint and supporting community people is a major strategy for BA to improve their green marketing significantly. BA is the first airline company that offers volunteers for their carbon footprint project to customers (</a:t>
            </a:r>
            <a:r>
              <a:rPr lang="en-GB" sz="1200" kern="1200" dirty="0" err="1">
                <a:solidFill>
                  <a:schemeClr val="tx1"/>
                </a:solidFill>
                <a:latin typeface="+mn-lt"/>
                <a:ea typeface="+mn-ea"/>
                <a:cs typeface="+mn-cs"/>
              </a:rPr>
              <a:t>Çabuk</a:t>
            </a:r>
            <a:r>
              <a:rPr lang="en-GB" sz="1200" kern="1200" dirty="0">
                <a:solidFill>
                  <a:schemeClr val="tx1"/>
                </a:solidFill>
                <a:latin typeface="+mn-lt"/>
                <a:ea typeface="+mn-ea"/>
                <a:cs typeface="+mn-cs"/>
              </a:rPr>
              <a:t> </a:t>
            </a:r>
            <a:r>
              <a:rPr lang="en-GB" sz="1200" i="1" kern="1200" dirty="0">
                <a:solidFill>
                  <a:schemeClr val="tx1"/>
                </a:solidFill>
                <a:latin typeface="+mn-lt"/>
                <a:ea typeface="+mn-ea"/>
                <a:cs typeface="+mn-cs"/>
              </a:rPr>
              <a:t>et al.</a:t>
            </a:r>
            <a:r>
              <a:rPr lang="en-GB" sz="1200" kern="1200" dirty="0">
                <a:solidFill>
                  <a:schemeClr val="tx1"/>
                </a:solidFill>
                <a:latin typeface="+mn-lt"/>
                <a:ea typeface="+mn-ea"/>
                <a:cs typeface="+mn-cs"/>
              </a:rPr>
              <a:t> 2019). The marketers of BA are also investing in the digital market campaign on different social media platforms which indicates a positive move towards the green marketing approach. </a:t>
            </a:r>
            <a:endParaRPr lang="en-IN" sz="1200" kern="1200" dirty="0">
              <a:solidFill>
                <a:schemeClr val="tx1"/>
              </a:solidFill>
              <a:latin typeface="+mn-lt"/>
              <a:ea typeface="+mn-ea"/>
              <a:cs typeface="+mn-cs"/>
            </a:endParaRPr>
          </a:p>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6E23F00-4DB8-4A17-81A4-861FCAB0FD17}" type="slidenum">
              <a:rPr lang="en-US" smtClean="0"/>
              <a:pPr/>
              <a:t>11</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0"/>
            <a:r>
              <a:rPr lang="en-GB" sz="1200" b="1" i="1" u="none" strike="noStrike" kern="1200" dirty="0">
                <a:solidFill>
                  <a:schemeClr val="tx1"/>
                </a:solidFill>
                <a:latin typeface="+mn-lt"/>
                <a:ea typeface="+mn-ea"/>
                <a:cs typeface="+mn-cs"/>
              </a:rPr>
              <a:t>It has been recommended to replace 99% of wide-body aircraft and introduce modern aircraft to offer better customer service and reduce carbon emissions. </a:t>
            </a:r>
            <a:endParaRPr lang="en-IN" sz="1200" u="none" strike="noStrike" kern="1200" dirty="0">
              <a:solidFill>
                <a:schemeClr val="tx1"/>
              </a:solidFill>
              <a:latin typeface="+mn-lt"/>
              <a:ea typeface="+mn-ea"/>
              <a:cs typeface="+mn-cs"/>
            </a:endParaRPr>
          </a:p>
          <a:p>
            <a:r>
              <a:rPr lang="en-GB" sz="1200" kern="1200" dirty="0">
                <a:solidFill>
                  <a:schemeClr val="tx1"/>
                </a:solidFill>
                <a:latin typeface="+mn-lt"/>
                <a:ea typeface="+mn-ea"/>
                <a:cs typeface="+mn-cs"/>
              </a:rPr>
              <a:t>It is important to invest in modern aircraft to achieve sustainable business practices. Modern aircraft reduce carbon emissions and help to develop the company's CSR strategies (britishairways.com, 2021). Introducing modern aircraft can help the BA to improve customer experience and safety measures for passengers. </a:t>
            </a:r>
            <a:endParaRPr lang="en-IN" sz="1200" kern="1200" dirty="0">
              <a:solidFill>
                <a:schemeClr val="tx1"/>
              </a:solidFill>
              <a:latin typeface="+mn-lt"/>
              <a:ea typeface="+mn-ea"/>
              <a:cs typeface="+mn-cs"/>
            </a:endParaRPr>
          </a:p>
          <a:p>
            <a:pPr lvl="0"/>
            <a:r>
              <a:rPr lang="en-GB" sz="1200" b="1" i="1" u="none" strike="noStrike" kern="1200" dirty="0">
                <a:solidFill>
                  <a:schemeClr val="tx1"/>
                </a:solidFill>
                <a:latin typeface="+mn-lt"/>
                <a:ea typeface="+mn-ea"/>
                <a:cs typeface="+mn-cs"/>
              </a:rPr>
              <a:t>The management of British Airways needs to implement advanced technologies like AI and </a:t>
            </a:r>
            <a:r>
              <a:rPr lang="en-GB" sz="1200" b="1" i="1" u="none" strike="noStrike" kern="1200" dirty="0" err="1">
                <a:solidFill>
                  <a:schemeClr val="tx1"/>
                </a:solidFill>
                <a:latin typeface="+mn-lt"/>
                <a:ea typeface="+mn-ea"/>
                <a:cs typeface="+mn-cs"/>
              </a:rPr>
              <a:t>IoT</a:t>
            </a:r>
            <a:r>
              <a:rPr lang="en-GB" sz="1200" b="1" i="1" u="none" strike="noStrike" kern="1200" dirty="0">
                <a:solidFill>
                  <a:schemeClr val="tx1"/>
                </a:solidFill>
                <a:latin typeface="+mn-lt"/>
                <a:ea typeface="+mn-ea"/>
                <a:cs typeface="+mn-cs"/>
              </a:rPr>
              <a:t> to improve the poor information management system and deliver a positive customer experience.</a:t>
            </a:r>
            <a:endParaRPr lang="en-IN" sz="1200" u="none" strike="noStrike" kern="1200" dirty="0">
              <a:solidFill>
                <a:schemeClr val="tx1"/>
              </a:solidFill>
              <a:latin typeface="+mn-lt"/>
              <a:ea typeface="+mn-ea"/>
              <a:cs typeface="+mn-cs"/>
            </a:endParaRPr>
          </a:p>
          <a:p>
            <a:r>
              <a:rPr lang="en-GB" sz="1200" kern="1200" dirty="0">
                <a:solidFill>
                  <a:schemeClr val="tx1"/>
                </a:solidFill>
                <a:latin typeface="+mn-lt"/>
                <a:ea typeface="+mn-ea"/>
                <a:cs typeface="+mn-cs"/>
              </a:rPr>
              <a:t>Implementing advanced technology like AI, and </a:t>
            </a:r>
            <a:r>
              <a:rPr lang="en-GB" sz="1200" kern="1200" dirty="0" err="1">
                <a:solidFill>
                  <a:schemeClr val="tx1"/>
                </a:solidFill>
                <a:latin typeface="+mn-lt"/>
                <a:ea typeface="+mn-ea"/>
                <a:cs typeface="+mn-cs"/>
              </a:rPr>
              <a:t>IoT</a:t>
            </a:r>
            <a:r>
              <a:rPr lang="en-GB" sz="1200" kern="1200" dirty="0">
                <a:solidFill>
                  <a:schemeClr val="tx1"/>
                </a:solidFill>
                <a:latin typeface="+mn-lt"/>
                <a:ea typeface="+mn-ea"/>
                <a:cs typeface="+mn-cs"/>
              </a:rPr>
              <a:t> can help to recover the challenges regarding the information management system. The implementation of </a:t>
            </a:r>
            <a:r>
              <a:rPr lang="en-GB" sz="1200" kern="1200" dirty="0" err="1">
                <a:solidFill>
                  <a:schemeClr val="tx1"/>
                </a:solidFill>
                <a:latin typeface="+mn-lt"/>
                <a:ea typeface="+mn-ea"/>
                <a:cs typeface="+mn-cs"/>
              </a:rPr>
              <a:t>IoT</a:t>
            </a:r>
            <a:r>
              <a:rPr lang="en-GB" sz="1200" kern="1200" dirty="0">
                <a:solidFill>
                  <a:schemeClr val="tx1"/>
                </a:solidFill>
                <a:latin typeface="+mn-lt"/>
                <a:ea typeface="+mn-ea"/>
                <a:cs typeface="+mn-cs"/>
              </a:rPr>
              <a:t> helps to improve </a:t>
            </a:r>
            <a:r>
              <a:rPr lang="en-GB" sz="1200" kern="1200" dirty="0" err="1">
                <a:solidFill>
                  <a:schemeClr val="tx1"/>
                </a:solidFill>
                <a:latin typeface="+mn-lt"/>
                <a:ea typeface="+mn-ea"/>
                <a:cs typeface="+mn-cs"/>
              </a:rPr>
              <a:t>inflight</a:t>
            </a:r>
            <a:r>
              <a:rPr lang="en-GB" sz="1200" kern="1200" dirty="0">
                <a:solidFill>
                  <a:schemeClr val="tx1"/>
                </a:solidFill>
                <a:latin typeface="+mn-lt"/>
                <a:ea typeface="+mn-ea"/>
                <a:cs typeface="+mn-cs"/>
              </a:rPr>
              <a:t> communication and better management of cabin crew (</a:t>
            </a:r>
            <a:r>
              <a:rPr lang="en-GB" sz="1200" kern="1200" dirty="0" err="1">
                <a:solidFill>
                  <a:schemeClr val="tx1"/>
                </a:solidFill>
                <a:latin typeface="+mn-lt"/>
                <a:ea typeface="+mn-ea"/>
                <a:cs typeface="+mn-cs"/>
              </a:rPr>
              <a:t>Kaushik</a:t>
            </a:r>
            <a:r>
              <a:rPr lang="en-GB" sz="1200" kern="1200" dirty="0">
                <a:solidFill>
                  <a:schemeClr val="tx1"/>
                </a:solidFill>
                <a:latin typeface="+mn-lt"/>
                <a:ea typeface="+mn-ea"/>
                <a:cs typeface="+mn-cs"/>
              </a:rPr>
              <a:t> and </a:t>
            </a:r>
            <a:r>
              <a:rPr lang="en-GB" sz="1200" kern="1200" dirty="0" err="1">
                <a:solidFill>
                  <a:schemeClr val="tx1"/>
                </a:solidFill>
                <a:latin typeface="+mn-lt"/>
                <a:ea typeface="+mn-ea"/>
                <a:cs typeface="+mn-cs"/>
              </a:rPr>
              <a:t>Thakur</a:t>
            </a:r>
            <a:r>
              <a:rPr lang="en-GB" sz="1200" kern="1200" dirty="0">
                <a:solidFill>
                  <a:schemeClr val="tx1"/>
                </a:solidFill>
                <a:latin typeface="+mn-lt"/>
                <a:ea typeface="+mn-ea"/>
                <a:cs typeface="+mn-cs"/>
              </a:rPr>
              <a:t>, 2022). It can help BA to achieve competitive advantages over other competitors. </a:t>
            </a:r>
            <a:endParaRPr lang="en-IN" sz="1200" kern="1200" dirty="0">
              <a:solidFill>
                <a:schemeClr val="tx1"/>
              </a:solidFill>
              <a:latin typeface="+mn-lt"/>
              <a:ea typeface="+mn-ea"/>
              <a:cs typeface="+mn-cs"/>
            </a:endParaRPr>
          </a:p>
          <a:p>
            <a:pPr lvl="0"/>
            <a:r>
              <a:rPr lang="en-GB" sz="1200" b="1" i="1" u="none" strike="noStrike" kern="1200" dirty="0">
                <a:solidFill>
                  <a:schemeClr val="tx1"/>
                </a:solidFill>
                <a:latin typeface="+mn-lt"/>
                <a:ea typeface="+mn-ea"/>
                <a:cs typeface="+mn-cs"/>
              </a:rPr>
              <a:t>Management needs to improve the employee management policies and HR strategies to reduce conflict, strikes of employees and shortage of labourers during the post-pandemic situation.</a:t>
            </a:r>
            <a:endParaRPr lang="en-IN" sz="1200" u="none" strike="noStrike" kern="1200" dirty="0">
              <a:solidFill>
                <a:schemeClr val="tx1"/>
              </a:solidFill>
              <a:latin typeface="+mn-lt"/>
              <a:ea typeface="+mn-ea"/>
              <a:cs typeface="+mn-cs"/>
            </a:endParaRPr>
          </a:p>
          <a:p>
            <a:r>
              <a:rPr lang="en-GB" sz="1200" kern="1200" dirty="0">
                <a:solidFill>
                  <a:schemeClr val="tx1"/>
                </a:solidFill>
                <a:latin typeface="+mn-lt"/>
                <a:ea typeface="+mn-ea"/>
                <a:cs typeface="+mn-cs"/>
              </a:rPr>
              <a:t>Implementing employee management policies helps BA to reduce the conflicts between employees. It can allow the HR management to reduce the labour shortage issues for delivering good customer service. </a:t>
            </a:r>
            <a:endParaRPr lang="en-IN" sz="1200" kern="1200" dirty="0">
              <a:solidFill>
                <a:schemeClr val="tx1"/>
              </a:solidFill>
              <a:latin typeface="+mn-lt"/>
              <a:ea typeface="+mn-ea"/>
              <a:cs typeface="+mn-cs"/>
            </a:endParaRPr>
          </a:p>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6E23F00-4DB8-4A17-81A4-861FCAB0FD17}" type="slidenum">
              <a:rPr lang="en-US" smtClean="0"/>
              <a:pPr/>
              <a:t>12</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kern="1200" dirty="0">
                <a:solidFill>
                  <a:schemeClr val="tx1"/>
                </a:solidFill>
                <a:latin typeface="+mn-lt"/>
                <a:ea typeface="+mn-ea"/>
                <a:cs typeface="+mn-cs"/>
              </a:rPr>
              <a:t>British Airways faced technical issues, service-related issues and sustainability issues. Mining technological resources, financial resources and human resources are important for the company. Labour shortage and poor relationships with employees raised a major concern behind the marketing failure of BA. Allocation of financial resources is also important to develop the quality of airline services for minimising the impacts of poor brand reputation and customer expectations.</a:t>
            </a:r>
            <a:endParaRPr lang="en-IN" sz="1200" kern="1200" dirty="0">
              <a:solidFill>
                <a:schemeClr val="tx1"/>
              </a:solidFill>
              <a:latin typeface="+mn-lt"/>
              <a:ea typeface="+mn-ea"/>
              <a:cs typeface="+mn-cs"/>
            </a:endParaRPr>
          </a:p>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6E23F00-4DB8-4A17-81A4-861FCAB0FD17}" type="slidenum">
              <a:rPr lang="en-US" smtClean="0"/>
              <a:pPr/>
              <a:t>13</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6E23F00-4DB8-4A17-81A4-861FCAB0FD17}"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a:t>Click to edit Master title style</a:t>
            </a:r>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A8467BAB-4EAE-4560-A38F-EC4BDC720087}" type="datetimeFigureOut">
              <a:rPr lang="en-US" smtClean="0"/>
              <a:pPr/>
              <a:t>7/12/2023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B6ED493-B668-49ED-B729-4E4BB4A1615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8467BAB-4EAE-4560-A38F-EC4BDC720087}" type="datetimeFigureOut">
              <a:rPr lang="en-US" smtClean="0"/>
              <a:pPr/>
              <a:t>7/12/2023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B6ED493-B668-49ED-B729-4E4BB4A1615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8467BAB-4EAE-4560-A38F-EC4BDC720087}" type="datetimeFigureOut">
              <a:rPr lang="en-US" smtClean="0"/>
              <a:pPr/>
              <a:t>7/12/2023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B6ED493-B668-49ED-B729-4E4BB4A1615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8467BAB-4EAE-4560-A38F-EC4BDC720087}" type="datetimeFigureOut">
              <a:rPr lang="en-US" smtClean="0"/>
              <a:pPr/>
              <a:t>7/12/2023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B6ED493-B668-49ED-B729-4E4BB4A1615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A8467BAB-4EAE-4560-A38F-EC4BDC720087}" type="datetimeFigureOut">
              <a:rPr lang="en-US" smtClean="0"/>
              <a:pPr/>
              <a:t>7/12/2023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B6ED493-B668-49ED-B729-4E4BB4A1615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8467BAB-4EAE-4560-A38F-EC4BDC720087}" type="datetimeFigureOut">
              <a:rPr lang="en-US" smtClean="0"/>
              <a:pPr/>
              <a:t>7/12/2023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B6ED493-B668-49ED-B729-4E4BB4A1615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467BAB-4EAE-4560-A38F-EC4BDC720087}" type="datetimeFigureOut">
              <a:rPr lang="en-US" smtClean="0"/>
              <a:pPr/>
              <a:t>7/12/2023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B6ED493-B668-49ED-B729-4E4BB4A1615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8467BAB-4EAE-4560-A38F-EC4BDC720087}" type="datetimeFigureOut">
              <a:rPr lang="en-US" smtClean="0"/>
              <a:pPr/>
              <a:t>7/12/2023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B6ED493-B668-49ED-B729-4E4BB4A1615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8467BAB-4EAE-4560-A38F-EC4BDC720087}" type="datetimeFigureOut">
              <a:rPr lang="en-US" smtClean="0"/>
              <a:pPr/>
              <a:t>7/12/2023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B6ED493-B668-49ED-B729-4E4BB4A1615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8467BAB-4EAE-4560-A38F-EC4BDC720087}" type="datetimeFigureOut">
              <a:rPr lang="en-US" smtClean="0"/>
              <a:pPr/>
              <a:t>7/12/2023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B6ED493-B668-49ED-B729-4E4BB4A1615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54781"/>
            <a:ext cx="2057400" cy="329088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154781"/>
            <a:ext cx="6019800" cy="329088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8467BAB-4EAE-4560-A38F-EC4BDC720087}" type="datetimeFigureOut">
              <a:rPr lang="en-US" smtClean="0"/>
              <a:pPr/>
              <a:t>7/12/2023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B6ED493-B668-49ED-B729-4E4BB4A1615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12000"/>
            <a:lum/>
          </a:blip>
          <a:srcRect/>
          <a:stretch>
            <a:fillRect l="-29000" r="-29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A8467BAB-4EAE-4560-A38F-EC4BDC720087}" type="datetimeFigureOut">
              <a:rPr lang="en-US" smtClean="0"/>
              <a:pPr/>
              <a:t>7/12/2023</a:t>
            </a:fld>
            <a:endParaRPr lang="en-US"/>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AB6ED493-B668-49ED-B729-4E4BB4A1615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a:xfrm>
            <a:off x="914400" y="2343150"/>
            <a:ext cx="7315200" cy="1447800"/>
          </a:xfrm>
          <a:solidFill>
            <a:schemeClr val="accent6"/>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1">
            <a:schemeClr val="dk1"/>
          </a:lnRef>
          <a:fillRef idx="3">
            <a:schemeClr val="dk1"/>
          </a:fillRef>
          <a:effectRef idx="2">
            <a:schemeClr val="dk1"/>
          </a:effectRef>
          <a:fontRef idx="minor">
            <a:schemeClr val="lt1"/>
          </a:fontRef>
        </p:style>
        <p:txBody>
          <a:bodyPr>
            <a:noAutofit/>
          </a:bodyPr>
          <a:lstStyle/>
          <a:p>
            <a:r>
              <a:rPr lang="en-US" sz="2800" b="1" dirty="0">
                <a:solidFill>
                  <a:schemeClr val="tx1"/>
                </a:solidFill>
                <a:latin typeface="Arial" pitchFamily="34" charset="0"/>
                <a:cs typeface="Arial" pitchFamily="34" charset="0"/>
              </a:rPr>
              <a:t>MARKETING MANAGEMENT</a:t>
            </a:r>
            <a:br>
              <a:rPr lang="en-US" sz="2800" b="1" dirty="0">
                <a:solidFill>
                  <a:schemeClr val="tx1"/>
                </a:solidFill>
                <a:latin typeface="Arial" pitchFamily="34" charset="0"/>
                <a:cs typeface="Arial" pitchFamily="34" charset="0"/>
              </a:rPr>
            </a:br>
            <a:endParaRPr lang="en-US" sz="2800" b="1" dirty="0">
              <a:solidFill>
                <a:schemeClr val="tx1"/>
              </a:solidFill>
              <a:latin typeface="Arial" pitchFamily="34" charset="0"/>
              <a:cs typeface="Arial" pitchFamily="34" charset="0"/>
            </a:endParaRPr>
          </a:p>
        </p:txBody>
      </p:sp>
      <p:sp>
        <p:nvSpPr>
          <p:cNvPr id="2" name="TextBox 1">
            <a:extLst>
              <a:ext uri="{FF2B5EF4-FFF2-40B4-BE49-F238E27FC236}">
                <a16:creationId xmlns:a16="http://schemas.microsoft.com/office/drawing/2014/main" id="{15AC0EB5-E934-DCDB-66C4-0BF643226C8C}"/>
              </a:ext>
            </a:extLst>
          </p:cNvPr>
          <p:cNvSpPr txBox="1"/>
          <p:nvPr/>
        </p:nvSpPr>
        <p:spPr>
          <a:xfrm>
            <a:off x="5105400" y="209550"/>
            <a:ext cx="3581400" cy="1477328"/>
          </a:xfrm>
          <a:prstGeom prst="rect">
            <a:avLst/>
          </a:prstGeom>
          <a:noFill/>
        </p:spPr>
        <p:txBody>
          <a:bodyPr wrap="square" rtlCol="0">
            <a:spAutoFit/>
          </a:bodyPr>
          <a:lstStyle/>
          <a:p>
            <a:r>
              <a:rPr lang="en-US" dirty="0"/>
              <a:t>Student id : 2244538</a:t>
            </a:r>
          </a:p>
          <a:p>
            <a:r>
              <a:rPr lang="en-US" dirty="0"/>
              <a:t>Name : </a:t>
            </a:r>
            <a:r>
              <a:rPr lang="en-US" dirty="0" err="1"/>
              <a:t>Nishwa</a:t>
            </a:r>
            <a:r>
              <a:rPr lang="en-US" dirty="0"/>
              <a:t> </a:t>
            </a:r>
            <a:r>
              <a:rPr lang="en-US" dirty="0" err="1"/>
              <a:t>jatinbhai</a:t>
            </a:r>
            <a:r>
              <a:rPr lang="en-US" dirty="0"/>
              <a:t> </a:t>
            </a:r>
            <a:r>
              <a:rPr lang="en-US" dirty="0" err="1"/>
              <a:t>patel</a:t>
            </a:r>
            <a:endParaRPr lang="en-US" dirty="0"/>
          </a:p>
          <a:p>
            <a:r>
              <a:rPr lang="en-US" dirty="0"/>
              <a:t>Subject : Marketing Management</a:t>
            </a:r>
          </a:p>
          <a:p>
            <a:r>
              <a:rPr lang="en-US" sz="1800" kern="1200" dirty="0">
                <a:solidFill>
                  <a:schemeClr val="tx1"/>
                </a:solidFill>
                <a:latin typeface="+mn-lt"/>
                <a:ea typeface="+mn-ea"/>
                <a:cs typeface="+mn-cs"/>
              </a:rPr>
              <a:t>University name : University of </a:t>
            </a:r>
            <a:r>
              <a:rPr lang="en-US" dirty="0"/>
              <a:t>W</a:t>
            </a:r>
            <a:r>
              <a:rPr lang="en-US" sz="1800" kern="1200" dirty="0">
                <a:solidFill>
                  <a:schemeClr val="tx1"/>
                </a:solidFill>
                <a:latin typeface="+mn-lt"/>
                <a:ea typeface="+mn-ea"/>
                <a:cs typeface="+mn-cs"/>
              </a:rPr>
              <a:t>ales </a:t>
            </a:r>
            <a:r>
              <a:rPr lang="en-US" dirty="0"/>
              <a:t>T</a:t>
            </a:r>
            <a:r>
              <a:rPr lang="en-US" sz="1800" kern="1200" dirty="0">
                <a:solidFill>
                  <a:schemeClr val="tx1"/>
                </a:solidFill>
                <a:latin typeface="+mn-lt"/>
                <a:ea typeface="+mn-ea"/>
                <a:cs typeface="+mn-cs"/>
              </a:rPr>
              <a:t>rinity </a:t>
            </a:r>
            <a:r>
              <a:rPr lang="en-US" dirty="0"/>
              <a:t>S</a:t>
            </a:r>
            <a:r>
              <a:rPr lang="en-US" sz="1800" kern="1200" dirty="0">
                <a:solidFill>
                  <a:schemeClr val="tx1"/>
                </a:solidFill>
                <a:latin typeface="+mn-lt"/>
                <a:ea typeface="+mn-ea"/>
                <a:cs typeface="+mn-cs"/>
              </a:rPr>
              <a:t>aint David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Diagonal Corners Rounded 13">
            <a:extLst>
              <a:ext uri="{FF2B5EF4-FFF2-40B4-BE49-F238E27FC236}">
                <a16:creationId xmlns:a16="http://schemas.microsoft.com/office/drawing/2014/main" id="{9B917D8D-326A-40FD-84C7-9E825A690D4C}"/>
              </a:ext>
            </a:extLst>
          </p:cNvPr>
          <p:cNvSpPr/>
          <p:nvPr/>
        </p:nvSpPr>
        <p:spPr>
          <a:xfrm>
            <a:off x="381000" y="895350"/>
            <a:ext cx="4876800" cy="4042171"/>
          </a:xfrm>
          <a:prstGeom prst="round2DiagRect">
            <a:avLst/>
          </a:prstGeom>
          <a:solidFill>
            <a:schemeClr val="accent6">
              <a:lumMod val="20000"/>
              <a:lumOff val="80000"/>
            </a:schemeClr>
          </a:solidFill>
        </p:spPr>
        <p:style>
          <a:lnRef idx="1">
            <a:schemeClr val="accent4"/>
          </a:lnRef>
          <a:fillRef idx="2">
            <a:schemeClr val="accent4"/>
          </a:fillRef>
          <a:effectRef idx="1">
            <a:schemeClr val="accent4"/>
          </a:effectRef>
          <a:fontRef idx="minor">
            <a:schemeClr val="dk1"/>
          </a:fontRef>
        </p:style>
        <p:txBody>
          <a:bodyPr rtlCol="0" anchor="ctr"/>
          <a:lstStyle/>
          <a:p>
            <a:pPr algn="ctr"/>
            <a:endParaRPr lang="en-IN"/>
          </a:p>
        </p:txBody>
      </p:sp>
      <p:sp>
        <p:nvSpPr>
          <p:cNvPr id="4" name="Title 3"/>
          <p:cNvSpPr>
            <a:spLocks noGrp="1"/>
          </p:cNvSpPr>
          <p:nvPr>
            <p:ph type="title"/>
          </p:nvPr>
        </p:nvSpPr>
        <p:spPr>
          <a:xfrm>
            <a:off x="457200" y="133350"/>
            <a:ext cx="8229600" cy="685800"/>
          </a:xfrm>
          <a:solidFill>
            <a:schemeClr val="accent6"/>
          </a:solidFill>
        </p:spPr>
        <p:style>
          <a:lnRef idx="0">
            <a:schemeClr val="dk1"/>
          </a:lnRef>
          <a:fillRef idx="3">
            <a:schemeClr val="dk1"/>
          </a:fillRef>
          <a:effectRef idx="3">
            <a:schemeClr val="dk1"/>
          </a:effectRef>
          <a:fontRef idx="minor">
            <a:schemeClr val="lt1"/>
          </a:fontRef>
        </p:style>
        <p:txBody>
          <a:bodyPr>
            <a:normAutofit/>
          </a:bodyPr>
          <a:lstStyle/>
          <a:p>
            <a:r>
              <a:rPr lang="en-IN" sz="2800" b="1" dirty="0">
                <a:solidFill>
                  <a:schemeClr val="tx1"/>
                </a:solidFill>
                <a:latin typeface="Arial" pitchFamily="34" charset="0"/>
                <a:cs typeface="Arial" pitchFamily="34" charset="0"/>
              </a:rPr>
              <a:t>INTRODUCTION</a:t>
            </a:r>
            <a:endParaRPr lang="en-US" sz="2800" b="1" dirty="0">
              <a:solidFill>
                <a:schemeClr val="tx1"/>
              </a:solidFill>
              <a:latin typeface="Arial" pitchFamily="34" charset="0"/>
              <a:cs typeface="Arial" pitchFamily="34" charset="0"/>
            </a:endParaRPr>
          </a:p>
        </p:txBody>
      </p:sp>
      <p:sp>
        <p:nvSpPr>
          <p:cNvPr id="7" name="Content Placeholder 4"/>
          <p:cNvSpPr>
            <a:spLocks noGrp="1"/>
          </p:cNvSpPr>
          <p:nvPr>
            <p:ph sz="half" idx="1"/>
          </p:nvPr>
        </p:nvSpPr>
        <p:spPr>
          <a:xfrm>
            <a:off x="609600" y="971550"/>
            <a:ext cx="4419600" cy="3886200"/>
          </a:xfrm>
        </p:spPr>
        <p:txBody>
          <a:bodyPr>
            <a:noAutofit/>
          </a:bodyPr>
          <a:lstStyle/>
          <a:p>
            <a:pPr lvl="0" algn="just">
              <a:lnSpc>
                <a:spcPct val="150000"/>
              </a:lnSpc>
              <a:buFont typeface="Arial" panose="020B0604020202020204" pitchFamily="34" charset="0"/>
              <a:buChar char="●"/>
            </a:pPr>
            <a:r>
              <a:rPr lang="en-IN" sz="1800" dirty="0">
                <a:latin typeface="Arial" pitchFamily="34" charset="0"/>
                <a:ea typeface="Times New Roman" panose="02020603050405020304" pitchFamily="18" charset="0"/>
                <a:cs typeface="Arial" pitchFamily="34" charset="0"/>
              </a:rPr>
              <a:t>British Airways, a leading airline organisation, also faced technological issues, marketing issues and sustainability issues in the post-pandemic situation.</a:t>
            </a:r>
          </a:p>
          <a:p>
            <a:pPr algn="just">
              <a:lnSpc>
                <a:spcPct val="150000"/>
              </a:lnSpc>
              <a:buFont typeface="Arial" panose="020B0604020202020204" pitchFamily="34" charset="0"/>
              <a:buChar char="●"/>
            </a:pPr>
            <a:r>
              <a:rPr lang="en-IN" sz="1800" dirty="0">
                <a:latin typeface="Arial" pitchFamily="34" charset="0"/>
                <a:ea typeface="Times New Roman" panose="02020603050405020304" pitchFamily="18" charset="0"/>
                <a:cs typeface="Arial" pitchFamily="34" charset="0"/>
              </a:rPr>
              <a:t>Social responsibility issues mostly impact the business organisation during the post-pandemic era</a:t>
            </a:r>
            <a:endParaRPr lang="en-IN" sz="1800" u="none" strike="noStrike" dirty="0">
              <a:effectLst/>
              <a:latin typeface="Arial" pitchFamily="34" charset="0"/>
              <a:ea typeface="Times New Roman" panose="02020603050405020304" pitchFamily="18" charset="0"/>
              <a:cs typeface="Arial" pitchFamily="34" charset="0"/>
            </a:endParaRPr>
          </a:p>
        </p:txBody>
      </p:sp>
      <p:sp>
        <p:nvSpPr>
          <p:cNvPr id="2" name="AutoShape 2" descr="Theories of International Trade and Investment - BMGT20104 - StuDocu"/>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AutoShape 2" descr="data:image/jpeg;base64,/9j/4AAQSkZJRgABAQAAAQABAAD/2wCEAAkGBxISEhUTExMWFhUXGRgYGBcWFhgVHhcXFxcWFhYaFh0YHiggGh8lGxYVITEhJSkvMC4uFx8zODMuNygtLisBCgoKDg0OGxAQGzUlICYtLy0tNS8rLS0tLS0tLS0tLS0tLS01LS0tLS0tNS0tLS0tLS0tLS0tLS0tLS0tLS0tLf/AABEIALEBHQMBEQACEQEDEQH/xAAcAAEAAQUBAQAAAAAAAAAAAAAABAECAwUGBwj/xABOEAACAAMFAgoECwMKBgMAAAABAgADEQQFEiExQVEGBxMiMmFxkaHRQlKBkxQWFyNTVJKisdLhYnLTNENkgqSys8Hj8BUkM3TC8TVjc//EABoBAQADAQEBAAAAAAAAAAAAAAABAgQDBQb/xAA8EQACAQICBggFBAEEAQUAAAAAAQIDEQQhBRIxQVGhExQVMlJhcZGBscHR8CIzQuEGI2Jy8fI0U5Kywv/aAAwDAQACEQMRAD8A9xgBACAEAIAQAgBACAEAIAQAgBACAEAIAQAgBACAEAIAQAgBACAEAIAQAgBACAEAIAQAgBACAEAIAQAgBAGGfaUTpMB2n8BHKpXp0+/KxeFOc+6rmttF/oOgpbrPNHnHnVdLU1+2r8l9+RrhgZPvOxrLRe81/SwjcuXjrHm1dIV6m+y8sue02QwtKO6/qY7PeU1NHJG484eP+Uc6WNr09kvfMtPD057UbOz8IB6ae1fI+celS0utlSPt9v7Mk8B4H7mzs9ulv0XFd2h7jHpUsVRq9yX39jHOhUh3kSY0HIQAgBACAEAIAQAgBACAEAIAQAgBACAEAIAQAgBACAEAIAQAgDDPtSJ0mA7Tn7BrHKpXp0u/KxeFOc+6rmttF/oOgpbrPNHnHm1dLU1+2r8l9zZDAyfedjV2i9pr+lhG5cvHWPOq6Qr1N9l5Zf2a4YWlHdf1IRMYm7u7NBSIAgBACAECSXZ7xmpo5puOY8dPZGqlja9Puy98zhPD057UbOz8IPXT2r5Hzj0qWl1sqR9vt/ZkngPA/c2dnt8t+i4ruOR7jHpUsXRq9yX39jHOhUh3kSY0HIQAgBACAEAchab+nl2CkAYiAAoO2g1j5OtpbFOq1B2V7JWXG289yngaKgnJXy4g3pbK0qTnTJVbOlaVAppEvHaQTt8Mkn8h1bC2v9WUS9bWdCfsLuruhHHaQls/+q+xLwuFW35soL3tdaYqa6qg0AJzIpoR3iI7Qx19W/JLZnteQ6phrXtzZcLztm87fQXYK7twiyxukL2//K+xHVsL+NlBets6/sDyiqx+kHln/wDH+ieq4X8ZUXpbN5+wvlE9e0g//FEdWwv42UN62vedvoDYaHZvg8fpBc/4rdt3E9Vwv4zF/wAftHr/AHV8o49r4vxckX6jQ8PNnRXBbmnSyXpUMVqMq5A18Y+g0Zip4ii5T2p25J/U8rG0I0qlo7Grmzj0TIIAQAgBACANTeV9rKYoFqwpqaDMV9seXi9JxoTdNK79kbaGClUjr3yNTaL2mv6WEbly8dfGPKq6Qr1N9l5Zf3zNsMLShuv6kEmMbzzNAiAIAQAgBACAEAIAQAgBAklWe8ZqaOabjmPHT2RqpYyvT7svfP8APgcJ4enPaiZJ4WS8So9MRIUYDXMmgqNnfHqUNKOTUakdvD7P7mKrgrK8WdJHsGAQAgBAHnc889v3j+Jj4Cq2qsmuL+Z9TDuL0J0wz6lSVyqTktKBBXUaUIjfJ4tNxdsr32WyS47rW3GaPQ2TX1vt+5bhn9WVdCmqqQe00NIrbGe3/Hcmn65OxN6Pv672UMubl0eaGyqpFCcTE7KUYd3VDUxGTyyT4Wte78rZr4InWp57c7cfh57iyaZoOFqVY09EmpVVIrsqCscqjxCerPbLLdfNJW8rq3AtHorXWxevFv53M4NoJGYzpnVNG0PZl4b40J4yTWaztn+nfsf2+5ztQS2fPcQxa3Fcx9kaUUU00oq90Y1iakb2fJeS9sl7Hfoov/v1+7Km2vv210G8HdvET1urx5LjcdDDgYGNSTv3ZD2Rnbu7nRKysdVwR/6T/vn+6sfT6C/Yl/y+iPF0n+4vT6s3se2ecIAQAgBACANLe1w8qxdXoxpkRUZCmzMeMePjtFLETdSMrPl+e5vw2O6KOo1dGitF0WiX6JI3pzh3a+EeJV0diqH8bryz5beR6UMXRqb/AHy/PciLaDtH+UZVWexnZ01uMyzBSug0zyz7dI6qaauUcXexdFiogBACAEAIAQAgCLaLxlJqwJ3DM+Gnti2qxc1tov4+gtOtvIecTZEXKWe77ZatEcqdp5i09tAfZWNNLC1qndj9DjOvCHeZ0N08BSrK86aOaQcKCuYNRVm8o9KhouzUqkvgvz6GSpjbq0UdlyK+qO4R6vRx4GHXlxHIr6o7hDo48Bry4jkV9Udwh0ceA15cRyK+qO4Q6OPAa8uJwLj5w0y55p1c7KPhZJ9M0sv1fU+mX7efD6E5rJN0EyorTMmvRrnSuVCNp1Eb3hsR3YzuvNvhfz+b3GZVae1x/L/AsFlnH09aalvSWueW4f7MUWHxUv57fN71fhw/LlulpLd8tz+5VbPONCJgzoa4m0alNm3LLq6omNHFStJTWee177eW/IOpSWWryW4tlWd2AONsyh00JoAa12Arpu7DFYUKlSKam/4vZvdkne+5W+tsmTKpGLf6eJll2SYSDyjCtKZZ0pVdTSubilcqdcdYYau2pa7ztuz2Zb7cVa+XxOcqtNJrVX5t3enqa6fLwmla5A17QD/nHm1YakrXvsfurmuEtZXMccywgDq+CP8A0n/fP91Y+o0F+xL/AJfRHi6T/cXp9Wb2PbPOEAIAQAgBACAMc+0IgxOyqN7EAeMSk3sKznGCvJ2XmcxfPCSxHLByzbwMP3zQ91YrV0dTr/uxX1+5ilp2FD9pt+mznl8zm5V+4WNJdEJrTESRoaVIFdBWMj0HCC/0ZW8nnw37Uss9t/a1af8AlM5S/wBanl5PP2eT5EkXlJZebzGy1NBsFNxOXfHjYrRlejD9NPNb4u64bNuzNtxXE9/CabweIlbpLeUv0v3eXs2ZFtB2x46rNZM9nUTzRlWaDt746KpFlXBovi5QQBFtF4yk1YE7hmfDT2xbVYua20X8fQWnW2fgPOJskRc10+1TJnSYkbtB3CNlDA4it3IZcdi93t5nn4nSeFw+VSavwWb9lsMaS9+m4ZR69HQW+rP4L7v7Hg4j/KFsoU/jJ/Rff4HXXBe9gl0xWfk29c/PeJ5w9gjfDRtOlnBL68zjH/IFVyq3j6ZrlnyO0sdvlTRWXMV/3SDTtGo9sWcWtpupV6dVXhJP0JMQdRACAEAIA5i08GnLsVdaEkitQRU12CPm62hKjqOUJKzd877z16ekYKKUk7mP4tTvXTvbyinYuI8a5l+0aXhfIqeDc4/ziaAatoNNkS9C4h7Zrnu2ELSNJfxfIp8Wp3rp3t2bojsSv41zJ7RpeF8h8Wp3rp3t27usw7Er7Ndcx2jS8L5D4szvXTvbyh2JX8a5jtKlwfIHgzOOrp3t5RD0HXebmuY7SpcHyKfFib66fe8odhVvEuY7Sp8HyHxYm+un3vKHYVbxLmO0qfB8je3Nd/IS8JNSTiNNNAKDuj2tH4PqtLUbu27s87FV+mnrJW3E+NxmEAIAQAgBAHB8L+FM6TPaQhwKAvOUAscSgmuLTXZGmlTi1dngaR0hVpVXTi7LLdmctMtRmnEzl23sxJ8c40Ky2HiylKo7yd363LYkoIAQBfLmsuhI/wB7tIzYjB0MR+7BP5++3masNjsThf2ZuPlu9ndciVLvE+kK9mUeHiP8bpSzoza8nmvo/mfR4X/LK0cq8FLzWT9ndPkTJFuU6NTqOX6GPEr6IxuHz1brjHPlt5H0OG07gMTlr6r4Sy57H8Gaq3WiY7MCxpUimgpXLIR3oYDEVl+iD9XkuZGK0phMP+5NX4LN+yvzI4lx69HQW+rP4L7v7HgYn/KN1CHxl9l9y8KI9ahgcPR7kVfi837s8DE6UxeIyqTduCyXLb8blY2GAQAgCx7Qsshi2EjQ1ofZTPuiG0XjCV7r32Gxunh7OWZLlhjNVnVTygrQMwBIPSJz2xwnCLV0j1sLjK8ZKMpXWW1X57fmep/CV3N9h/KM1j6HXX4mPhK7m+w/lCxGuvxMfCV3N9h/KFhrr8THwldzfYfyhYnXX4meN3tek9p0wma/Tb0mFACaADZ2RtjCNlkfGYnE1XVl+p7XvJk6w2gM4W0MQhcEszg0lgFmohYUzA1rnprFVKPA0SoV02lUdlfa3u27L/fyMj3VaQ5X4QaYsNccytcPKab8GetNlaxGvG2ws8NiFPV6Tfba+F/lnt+Jg+B2gYSbQaM8tMnmE1mAnq0FD7dYnWjwKdDXVr1NrS2veZZl22kUpaCariryj0pjZciK1yCt/WpmQYjWjwLPDYndU5vj+P4lr3faQF/5g1auWOZsZEFOol11prnSJ1o8CHh8Qkv9Tb5vilzuuAa77TstBPSrz5noPgamWYBp40B2taPAPD4jdU473udn7f8ARrbVaJ8tyhmvUGmTtTxi6UWr2MlSpWpycXN5ebMXw+d9LM+23nE6seBz6xV8T92el8XNsmTLM3KMWwzCoLGpC4UNKnXMmMtZJSyPp9D1Z1KD13eztyR1UcT1RACAEAIAoYA0l9XFZrQS0yWMXrqSrbhUjX21i8ZyjsMtfBUK+c458d5xt5cCaZyZtf2Zgp95fKO0a/FHkVtB76Uvf7r7GitVjtMnpo1Bt6Q7xpHWM4vYzzK2FxFHvxy917kp7M4qQpZd67dhota9dc8s4KfEmWGks1mvzdt/rMwAitNu7Q9xzi90cHFrIrElRACAEAIAQBjnT1TpMB26+wamIbRdQk9xAn3yg6ILdZ5o8/wiusdFSW9mGQ1qtBpKVj+4CAO1tntMUlO21milh5z7kfz1N5dnF/Oc1nTFlg6hfnG666AdtTHJ1VuPRp6LnLObtzO3uPgXYpBDCWZjjMNNOKh1BCii+FY5uo2ejSwNGnmld+Z1gihrKwAgBAHAXhxeu8x2ScoVmLAMpqKmtMte2NEa9lax4FbQrnUcozybvsLDwDtJOI2oV38+vfXqHdDpo8COyK179Ln8Sr8BLSczahoF9LQUoPAd0OmjwJeiK7zdTy3lg4v7R9YX72zT8BE9OuBXsar/AO58wvF9PAoLQoG6jbKkfie+HTrgFoaqlZVPmVHAC0afCV+/1j/M98R0y4E9j1tnSfMrL4BWhSGFoWoNRkxzrXb15w6ZcBHQ9aLuqhbO4vp7sWaehJNScJ1MSq6W4rPQtScnKU835Fnyczfpk+y0OsLgV7Cn417HX8Frk+ByTLx4yWLMaUFSAKDqoojjUnrO57GCwnVqepe+dzcRQ2CAEAIAQAMAYZkusAc7fN92SRUTJy4h6C89vaq1I9tIvGnKWxHanh6lTuo468uHYzEiV/WmH/xU/wDlHaOH4s3U9HeN+33/AKOZa+5+MzAwUnUKqqNozAGeupzjtqRtYmeiMJJd2z4p2f2fxRmn340xcMwDUc4ADQEd2ezdBQs7o8THf43UnC1Gaf8AyVn7rLkikm2HY1eo5/jmIsfLYrR2Mwv7sHbjtXuthKS2DaKdmfgfOBhUkzOjg6EH/e4wuWtfYWzp6p0mA7de7Uwuiypye4gT75UdFS3WeaPM+EV1joqS3sgTrxmvtwj9nLx18Yi7Zsw+Dq1najBv4fXcRcG+J1T3cP8A43WnnWko+mb+3zMso4SCKVG8Bh7QwIPdE6qPcoaDwdJd3Wfm/wDpcjrLs4bulFmylZRtl8wgdhqD4RxlQW5naejo/wAHY7C6OFFinUAmiW3qzfm9dlTzSewxxlSktxiqYSrDdf0zOrky8qxzMxmEAVgBACAPMb143Vlz3lS7IZgVigYzcBYg4TRQjbdM+7SNMcO2r3PUp6McoKTlb4GNuNqcDhN2vizFOVatQWBFOR2FHH9Rtxh1deIns2Nr9Ivb+zD8sjZ/8gctfnzlsz+aiereZbstePl/ZIlca85mVFu1iziqqJxqw52g5L9lu6K9AvEVejoJN9Js8v7LZfG1NYlRdrEgMSOXPoLib+a2DOJ6BeIPRsUr9Jy/spbONyZKYpMu8qymhHwitDQGlRKpWhEFh77GTDRkZq8Z8v7MHy0/0H+0f6UW6q+Jbsn/AH8v7Hy0/wBB/tH+lDqr4jsn/fy/sfLT/Qf7R/pQ6q+I7J/38v7O94G8JkvCz8sqFCGKOhOKjABsjQVFGGdBGepBwdmeficO6E9Vm9ihnEAIAQAgBAHivGnwitMu3TJHKPyIVCEDFAcSAmtOlnXWsbKEE433nuYChCVJStmcfJt8s5dHt/SO7TNzhIlKQcxmOrOIKFYAQAgDIk9ht784g8zFaHwWJznTV+KyfLb8bmVLUNo7oHzmK/xJrPD1PhL7r7IjTlBZjsJJ7yYrqs6Yf/Gqss60lH0zf2+ZaFETqo93D6FwdHPV1n/uz5bORdFj1UklZCAEADAEOfeUpfSxHcufjpEXIuSuDXCu0y7RJlyHZFaailcRIYM4B5p5udTnTbHOok1mZ8RCMoNyW4+iuUmeoPtfpGI8KyHKTPUH2v0gLIcpM9Qfa/SAshyj+oPtfpAWR8w3nNK2qa20TXNDvDkx6cVeC9D6umr0kvL6HU2i+byqyNZlJBKsVRz0gsxgzI+0MhJrlUE5mscVCnxMSo4fbrfnsWzL1vLmobOCcBGUt685Rix4WHOrjYqfSmMSNKNWnxJ6LD7dbmvyxrb1vO1gyZk2UBybs6MVejGY3KEMSc88t/NpXLK8Yxd0mdaVOk1KMXtWezdkY5nC2ey0ITbn85oRNWnTpkJz0yrko0FInoYkrBwT/wCvL7Ee+eEM20rhmBRzlbmlx0VKjIsV9I50r10yiYU1HYXpYeNJ3X0NPHQ0CAEAe38Rv8im/wDcN/hSow4nvngaU/dXp9WeixnPNEAIAQAgChgCBeljlTlwTpaTF3OoYeyukSm1sLRnKDvF2OAvvi1scypkl5DdRxrX91s+5hHaOIktuZvpaSqx72ZxN5cArbIJMqk0b5bUanWrU7hWO8cRB7TfT0jRnlLL1Mdju92CKzhZpoGlzVKMrPN5OWMhWh1JwmmW8RLmi8qqV2ldcV6XZHtLcmVEwYCyh1royN0WG4Gm0A9UWTvsOkf1K8SqsDmDUdWcSCsAIAQAgChMARJ95yl9LEdy5+OkRci5AmXu7HDLXM5D0id1B/7iLlW97Nrd/Ay8bVQshRfWnHAPYvS+7HN1YozTxdKG+/odrcfFTZ1obRNeafVT5tewnNj2giOMq7ewxzx833VY9FuK5LLZRSzyJcvKlVXnEftMas3tMcnJvaY51Jz7zN0IgoVgBACAPDr34tLwFpmPKSXMUzGdWxqKgsWGJX27xp2xtjXhq2Z7tPSFHo1GV9ljO3BS/SasqMSrqcTSTiV8GMNXWoloM9gpFdekU6xg91+ZlPBm/cjgl4hMMzFik9IpyenRHNLbNvVEa9Ijp8J57Lb+NyFb+A98zkVJkuWVU1FGkrspqtD/AL6hS0atOLujpDF4WDvG/MgfJfef0K+9Tzi/WIHXtKhx5D5L7z+hX3qecOsQHaVDjyHyX3n9CvvU84dYgO0qHHkPkvvP6Ffep5w6xAdpUOPIfJfef0K+9Tzh1iA7SoceR6rxacHJtgshlziuN5hmEKahaqigV2nmV9sZa01OV0eRja8a1TWjstY6yORkEAIAQAgAYAgXnbJMlcU6Yktd7sFr2V1iUm9hDaW04a+eMOyJUSVecd4HJr3sMXcpjqqEntOTrRWw4m9eG9sm1ClZK7pYzp1s1T7RSOqoxRzdWTOYtExnOJ2ZjvYlj3nOOiVtghVnB3i2n6ls92cAMxIBYiprQsatrvOffviU7Ho0NLVafeSfJ8suRgUMuakjsNIvrJ7T1qWlcPUyl+n1+/8A0SJd4uOkAfAxNk9huShNXi8vcmSrwQ683t8xEWZDg0UtF5S0yrU7lz8dIrc53NfOvlzkigduZ8oEN8SK4mTOkT7T+A2RFzFVx9Cnvu/LP+i9LGNufhEXPPq6Vm8oK3Mkykw5rkd4yPfCx51SvUqd+Vzorr4W2yTQCbyi+rNGPx6XjFHSiyqqSR2lz8Y8k0FolNLPrJ84vaRkw9lY5Og9x0VdbzvLmvezWgfMTkfbQGjDtU0Ye0RylFx2o6qSexm2EVLFYAQAgDwq9ONa8TapkqSJKLyploChY0D4FLEnU6mNqoQ1bsyyrPW1USPjrfxw4VkMGxAEKgzUsGHOYHLCTXSlIr0dItr1C2Xw6vsmYp5BXlqjMhl4j84aItJZbCSadPCBUEkAgxPRUgp1C747X7hLH4MAA7ZiX0ZaLMY1DlaYWBqTvGsR0dLzGvUMK8Pr9LMmCViXUFEB/nMhV8z81MNBmQhIyzieipbbka9TgLTw/vuXLeZM5BVTD6KEtiw9DCxxDnLU6bK1BEFSpN2QdSaV2az5Xbz9aT7r9Yv1aBz6xIfK7efrSfdfrDq0B1iQ+V28/Wk+6/WHVoDrEj1fiw4UzbxsjTZyqJkua0olAQGoqOGoSaGjgHPZXbQZa1NQlZGmnPWjc6+OR0EAIAQAgBAHhPG5ddtFvmWhJMxpJWWA6rjUYUAatK4M660jbQlHVs2Za0Za10jhZN7V6S+1fI+cd3Ez34kyVaUbRhXccj4xVom5lKRFiblhlxFibmMpCxJaViC9OpOm7wdn5GNpQiymz06OmK8Mp2lyfL7GM2UEknaSe+K3Iq6Vm+4rczMkoDQQPPqVqlTvu5kCQsci8S4mxFy8JE2IuWTp6J0mA6tvcM4Agz75UdBSes5Du/8AUCTY8E7Db7XaJDyZUxkWbLYuqEIoWYparmgNKHm4qmkUnJJO51pwd72PpfBO9eX7tv4kYsjUME715fu2/iQyAwTvXl+7b+JDIDBO9eX7tv4kMgfKt4IWtcxQaEz3AIqKEzCKjaM49Ndz4HnS751dtu22q0wm2SzLpNLMyrzllysUwFFDApXArKpYEmpUkEDipQ4GjVlfaRpVyW8TmBnS8bFUm1o5Xk0lMrHGlKqJkgBlPSmIKgk0nXhbYQoTT2ke1Wa3y0UGarBystU6RZpwKcmapTSWAanDpQnOJTg3sK2mt5NtFz29Z0xlnICQoLEODyayikuYQyFlJl83KrfOEHIsYqpwtZotqzvtLJ1x21xyMy0LyR5Gtc+fM5P5taCtVLSyRUCjSyaYspU4LNIhwk8rmitXB2dLlNNYpRVViAWLDE2EimGnNJFTWnOFCY6Kom7HJ0mlc1EXOQgD3XiB/kM//uW/wZEYsV3l6G+h3D06Mx2EAIAQAgChgCPOBgDlb+4I2O1VM2zoWPpqMD+1koT7axeNSUdjKyhGW1Hm/Cfi2kyAXl2tZY2LaCBXqDLn7MJjRDEvejhLDrczUWQWNiqF2knIM2eHJHqUxHAFxBM2CkgnIHOLKb3ZhwRrLbP5FlVirhkVsUsgipqrDUg0dXWtc8Ncq0jqszjO0WVlWlG0YV3HL8dYNEXMjJEWFywy4ixNwJcLC5eEibEXLJ09E6TAdW3uGcAQZ18qOgpPWcvAa+EAQ3tc6ZoTT9nmjv8AMxDkltLKLew6zgpxfpaqF7ZKG0y5XOmU68dMJ/qsI4yrW2I7Ro8WenXDxfWCz0IkCY4pz53zpqNCAeap6wojjKrJ7zsoJbDt7OtABsEcyxLWAKwAgBAHkd78TBmT5k2VbAiu7OFaUWKliWIxBxWhORpu7Y1RxNlZo4SoJu9zHN4nrU1cV5lsWbYpcw4jhwVas3Pm83PZlDrEfCOhfEo/E7ajSt5E00rLc05wbL53LnKp7QDsiesR8I6F8S1uJm0HDW8a4cOGspzhw1w4fncqVNKaVh1leEjoPMulcTdpWmG8sOEUFJbigoRQUm5ChPfDrEfCT0L4lRxPWrKl5UoWIIlMCC6ojZ8pXNZaDsURHWI+EdC+Ja3E3aSuE3lVaKuEy3Iwp0BTlaUWpoNmyJ6yvCR0HmYfkPm/Xk9wf4kT1pcCOrLiPkPm/Xk9wf4kOtLgOrLiei8A+Ci3bZjIEwzGZzMd6YQWIVeatTQBUUanadtIz1amu7naENVWOjjmXEAIAQAgBAHE8LuMGTY5rSBKaZOUAkVCLzhUZ5k5HYsWUbkN2PPL44wbdPqFcSV3ShQ062arV6xSLqKK3Zyc5mdizEsx1ZiWJ7SczFiDEUgDC9nB2RZTktjKuEXtRHex7j3x1VfijjKhwZRJk1NCad47o6qcZHNwnEkyr19ZfavkfOJ1SusUtF8AEhVqRtbLwGvhFCxDe1zpmhNP2eaO/wAzEOSW0sot7EUl3edpp2RzdTgdFS4kuVY1GyvbnFHNs6KEUSAkVLF4SAOjujhnbrPQLOLqPRnfODvPOHYGEQ4pk3Z3Vx8a0p3SVaJJlu7KgaWwcYmIUEqaMoqeuKOBOsekcqu8d4ihYcqvrDvEAOVX1h3iAHKrvHeIA8RvfjAvA2iYEniUgdlVQkohVDFRVnUnQVJrv0jqoopdmafwhvtTTl2alQSkuQ4BVmQg0TXEjDroYWiLswnhRfYBYznCqCSTLs4FApaoJTMFQSCNaGlYWiLsuHCa+yAROcgqHBEqz5qy4xTmZkgHLUkEaikLRF2ZDwhvvCW5c5UNOTkVoxIByl0plWtaUzrC0RmYm4UX2K1mzMsVfmZOWA0b+b2busb4WiLsx2nhbfMsEvOmKAaEmTJyOR+j6x2EgawtEXZF+UC8/rR91I/hxOqhdj4/3n9aPupH8OGqhdnqPFpf862WVnnkF0mGXiAC4gFRwSBkDz6ZDZHOSsyyZ1sVJEAIAQAgBAHnfDri2a2z2tMqeFdgoKTFOE4VCijLmum4xeM7ZFXG55re/A28bJXHIdkHpy/nl7ebUqOtgI6KSZWzRDs9haZJE1OfnRlUZrmQCM+cObntG6mcN4IrChKnJhqrDCR2g5wBQrAFhSALCkAYnkA6iLRnJbGVlCL2otWyrWtM9c84ObYUIozhIqWLwkAXBYAo8xV1IH492sAR5lvA0HtOUATrouO322nweRMdT6QGBKfvtRT2VMQ2ibHfcGeJ6csyXNtU9FwOr8nKBcnCwYAu1ANMwFPbFHMlRPX/AIOnqr3CKFinwdPVXuEAPg6eqvcIAr8HT1V7hAHiV9cXl4cvN5OQJiF2KssyUoKsxIydgQaHMU746qSKWZcOC191J5FqsQxPKWbMrMecD08vnJjtlv3UELxFmXTuDN9uCGkVxCh51kFRhdaVDVoBMeg2FiRnnC8RZlJfBe+1pSSwwqqDn2XJUDqg6ewO+euddQCF4izMy3BflTis+MMKMpaygMufNIDDLM9u2oyheIzKWng/fjsSZBHOZgA9mouJsVBV60BpSpNAIXiMzBaeCl9TFKNZ6qzYyA1lUFjSp5rClaCu856wvEWZC+T69Pqp97I/iROshZj5Pr0+qn3sj+JDWQsz1Hi1uCdYrKyTwA7zDMwghsIKogBIyJ5lcss45yd2WSOsipIgBACAEAIAozACpyEAaO8OFtklZcpyjbpfP8ej4xphhKs91vUyVMdRhvv6Z/0cFwmvmTasVLLLQsKGbUiYR+8mE+wkiNlPAxj3ncwVNIyl3Fbn+cznLbMmsFBcOFcTOeM2YHIMy6ihIzU7IieDX8WXp6Qf817EC1yLPhdhLeUwU4UUmYjPhc5k1IGLABkvlmlRqR2o2QxFKexmhW0bx3frFDtcyBgdD/lEEgrADDAFHmKupA/Hu1gCPMtw2CvblAFJST5vRBp1c0d/6xeNOUtiOc6sId5mxsnBsn/qOB1Lme86dxjTDCN95mOpj0u4vc6/gylmsjBvgkqcQa4ptWcH9ktVV9ix0lgoNZNo4Q0hUi/1JPkemXdw0ssygYmUf2xl9pagDtpGOeCqR2Zm2npCjLbl6nQSJyuAyMGU6FSCD7RGVxadmbYyUldMyRBIgBACAEAIAQAgBACAEAIAQAgBACAEAIAQAgDyLjDvGYLbMlliUASiEmgqik0GgzMe7gacehTtnmfOaSqyVdxvlkaCXblOoI8Y1ODMSqIzhg2hBijR1TMTpFGiyZhaXFbF0yJPsaN0lHboe8RzlTjLajtCtOHdZr51z+q3sPmIzyw3hZqhjX/JexEmWaamw06ucP0jhKlOO1GuGIpy2MjcnOmEhQaVIy5o137YpGnKWxF51YQ7zJdnuA+m1Opc/E+UaI4V/wAmZJ45fxXubSzXVKTRane2f46RojRhHcZJ4mpLayesuO1jO2Z0lxZIq2ZCwUVJAHWaRYrtIc+95a6VY9WQ7zC41Slz37OFolcmxlhpksHCSCQXAIJ2iOVZKUHfgd8O9WorcUfQceCfRiAEAIA8RvjhNbGnzT8ImKMbAKjlQAGIAAHVH0VLDUlBfpWw+Wr4ut0krSe0x/8AFLxqRytqquoxTMsgc92RHeIt0WH4LkR0uL4y5lku+bexoJ9pJoTQPMOQNCctgIIrEujQW2K5EKviW7KUuZh+Mds+tTvev5xbq1Lwr2Kdbr+N+5d8YLbQH4TPoTQHlHzIpUDPXMd4iOr0fCvZE9ZxHifuw3CG2jW0zxoc5jjIioOu4iHV6PhXsQ8ViFtk/cp8YrZ9an+9fzierUvCvYdbr+N+4+MVs+tT/ev5w6tS8K9h1uv437j4xWz61P8Aev5w6tS8K9h1uv437np/Fvek20WVjNYuyTCgY6lcKMKnaasc48XH0o06loq10e/o2tOrRvN3s7HVxiN4gBACAEAIA8X4x/8A5Cb2S/8ADWPocB+wvj8z5nSf/qH8Pkc1Gw88ulISwC1xEgCm0nIUiG0ldkxTbstpnM+YmTePVlkdsU1Yy2HRynHaZUtanUU8Yo6bLKqt5lCg6EHsijidVK+wsaTFLF1IxGVEWLXAlQsLmRZMTYq5GRlCipIA6zSJsRdsiTr0lrpVj1ZDvMSRYgzr2mHSijqzPeYDIgu5Y1JJPWaxBJbEkEy5R/zEgf8A2y/76xSp3H6HWj+5H1R9IfBV3v7x/wA0eFrP8SPotVfjY+Crvf3j/mhrP8SGqvxsfBV3v7x/zQ1n+JDVX42Pgq7394/5oaz/ABIaq/GzwO3NhnzCNkxjqdjHaM4+nhnBeh8hVdqrfn9TZvwjqCDKFMQcc4ZMAlK1WnoeiFOeupPBYa2/y/Pxmp46/wDHffb6eXysYJ9/O7YyiVKYCCoKn57liSDlUmteskihi6w6StffflY5yxbctay2W53MzcI2zISjaBi5JoFw5mlS1TXF4bYr1Vb2dHjnuXPy+ZlXhSwpSXShqBjNBROTApTo+lh9YA12RXqie18vO/v9CVj2tkeflb23+phHCJgKKlDlQ4zXJMFTlm52ttyEW6sntf5e/t5FVjWlkuflb38zTTnxMzUAqSaDQVNaCNKVlYxSetJstiSBAHq3FL/JZv8A+x/w5ceHpP8AdXp9WfRaJ/Zfr9EdvHnHqCAEAIAQAgCPbbDKnLhmy0cbmUN3V0i8Jyg7xdik6cZq0lc5O9OLiyzKmUzyTuHPXubPuaNtPSNSPezPPq6Loy7uRyN5cAbbJOJFWcozqhFct6Nr2Csb6ePozyeX5xPOqaMrU3eOf5wZr5l7zF+atEomhYlSOTbnijGhXJqVoaChNc46KjF/qpv67PzM5vEzX6asfpt/MjU2yYrOzIuFSSQu6uwZ6CNEE1FJmSo4uTcVkYgYsUM6Wth19sUcEy6qNGdLWp1FPGObpvcdFVW8xWi85a1AqxG7Id5jmdiBOvaYdKKOrM95gCC7kmpJJ3k1iCS2JIKqCSAMycgBnU9UQSlfYdLdHAK32ihEnk1PpTjyf3aY/uxnniqcd9/Q1U8FVnut6nb3RxTyVobROaYfVQcmvYTmx7RSMk8dJ91WN1PR0F3nc7W6bis1mFJElE2VAqxHWx5x9pjJOpOfeZshShDuqxsYodBACAEAc/beBlhmu0x5POY1Yh3WpOporAZxqhjK0VqqXyMk8DQnJylHN+ph+IV3/Qn3sz80W6/X8XJFOzsN4ebHxCu/6E+9mfmh1+v4uSHZ2G8PNj4hXf8AQn3sz80Ov1/FyQ7Ow3h5sfEK7/oT72Z+aHX6/i5IdnYbw82PiFd/0J97M/NDr9fxckOzsN4ebHxCu/6E+9mfmh1+v4uSHZ2G8PNj4hXf9CfezPzQ6/X8XJDs7DeHmx8Qrv8AoT72Z+aHX6/i5IdnYbw82bu7LulWeWJclAiDOgqczqSTmT1mM1SpKpLWk7s1U6UKcdWCsiXFDoIAQAgBACAEAIAQBHtthlTlwzZaONzKG7q6RaE5Qd4uxScIzVpK5yl6cXFlmVMpnknqONe5s+5hG6npGrHvZnn1dF0Z93I5C9OL+2SqlFWcu9DnTrVqH2Csb6ekKUtuR5tXRdaHdzOXnyHRsLqyMNVYFSO0HONkZKSuncwShKLtJWLIsVNZP6Tdp/GMj2m1bC1VJIAFScgBmSeqIJSvsOmujgFb7RQiTyan0px5P7tC/wB2M88VTjvv6Gqngqs91vU7a6OKeQtDaJzTD6qDk17Cc2PaCIyTx0n3VY3U9HQXedztbquKzWYUkSUTZUDnHtY84+0xknUnPvM2QpQh3VY2MUOggBACAEAIAQAgBACAEAIAQAgBACAEAIAQAgBACAEAIAQAgBACAEAR7ZYpU5cM2WrrudQ3dXSLQnKDvF2KzhGatJXOUvTi4ssyplF5J6jjXubPuIjdT0jVj3szz6ui6M+7ka+7OKmQpxWia801JwoOTXsOZY+wiK1MdJ91WJp6OhHvO52d1XHZrMKSJKS9lQOcf3mPOPtMZJ1Jz7zNsKUId1WNhFDoIAQAgBACAEAIAQAgBACAEAIAQAgBACAEAIAQAgBACAEAIAQAgBACAEAIAQAgBACAEAIAQAgBACAEAIAQAgBACAEAIAQAgBACAEAIAQAgBAH/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4" descr="data:image/jpeg;base64,/9j/4AAQSkZJRgABAQAAAQABAAD/2wCEAAkGBxISEhUTExMWFhUXGRgYGBcWFhgVHhcXFxcWFhYaFh0YHiggGh8lGxYVITEhJSkvMC4uFx8zODMuNygtLisBCgoKDg0OGxAQGzUlICYtLy0tNS8rLS0tLS0tLS0tLS0tLS01LS0tLS0tNS0tLS0tLS0tLS0tLS0tLS0tLS0tLf/AABEIALEBHQMBEQACEQEDEQH/xAAcAAEAAQUBAQAAAAAAAAAAAAAABAECAwUGBwj/xABOEAACAAMFAgoECwMKBgMAAAABAgADEQQFEiExQVEGBxMiMmFxkaHRQlKBkxQWFyNTVJKisdLhYnLTNENkgqSys8Hj8BUkM3TC8TVjc//EABoBAQADAQEBAAAAAAAAAAAAAAABAgQDBQb/xAA8EQACAQICBggFBAEEAQUAAAAAAQIDEQQhBRIxQVGhExQVMlJhcZGBscHR8CIzQuEGI2Jy8fI0U5Kywv/aAAwDAQACEQMRAD8A9xgBACAEAIAQAgBACAEAIAQAgBACAEAIAQAgBACAEAIAQAgBACAEAIAQAgBACAEAIAQAgBACAEAIAQAgBAGGfaUTpMB2n8BHKpXp0+/KxeFOc+6rmttF/oOgpbrPNHnHnVdLU1+2r8l9+RrhgZPvOxrLRe81/SwjcuXjrHm1dIV6m+y8sue02QwtKO6/qY7PeU1NHJG484eP+Uc6WNr09kvfMtPD057UbOz8IB6ae1fI+celS0utlSPt9v7Mk8B4H7mzs9ulv0XFd2h7jHpUsVRq9yX39jHOhUh3kSY0HIQAgBACAEAIAQAgBACAEAIAQAgBACAEAIAQAgBACAEAIAQAgDDPtSJ0mA7Tn7BrHKpXp0u/KxeFOc+6rmttF/oOgpbrPNHnHm1dLU1+2r8l9zZDAyfedjV2i9pr+lhG5cvHWPOq6Qr1N9l5Zf2a4YWlHdf1IRMYm7u7NBSIAgBACAECSXZ7xmpo5puOY8dPZGqlja9Puy98zhPD057UbOz8IPXT2r5Hzj0qWl1sqR9vt/ZkngPA/c2dnt8t+i4ruOR7jHpUsXRq9yX39jHOhUh3kSY0HIQAgBACAEAchab+nl2CkAYiAAoO2g1j5OtpbFOq1B2V7JWXG289yngaKgnJXy4g3pbK0qTnTJVbOlaVAppEvHaQTt8Mkn8h1bC2v9WUS9bWdCfsLuruhHHaQls/+q+xLwuFW35soL3tdaYqa6qg0AJzIpoR3iI7Qx19W/JLZnteQ6phrXtzZcLztm87fQXYK7twiyxukL2//K+xHVsL+NlBets6/sDyiqx+kHln/wDH+ieq4X8ZUXpbN5+wvlE9e0g//FEdWwv42UN62vedvoDYaHZvg8fpBc/4rdt3E9Vwv4zF/wAftHr/AHV8o49r4vxckX6jQ8PNnRXBbmnSyXpUMVqMq5A18Y+g0Zip4ii5T2p25J/U8rG0I0qlo7Grmzj0TIIAQAgBACANTeV9rKYoFqwpqaDMV9seXi9JxoTdNK79kbaGClUjr3yNTaL2mv6WEbly8dfGPKq6Qr1N9l5Zf3zNsMLShuv6kEmMbzzNAiAIAQAgBACAEAIAQAgBAklWe8ZqaOabjmPHT2RqpYyvT7svfP8APgcJ4enPaiZJ4WS8So9MRIUYDXMmgqNnfHqUNKOTUakdvD7P7mKrgrK8WdJHsGAQAgBAHnc889v3j+Jj4Cq2qsmuL+Z9TDuL0J0wz6lSVyqTktKBBXUaUIjfJ4tNxdsr32WyS47rW3GaPQ2TX1vt+5bhn9WVdCmqqQe00NIrbGe3/Hcmn65OxN6Pv672UMubl0eaGyqpFCcTE7KUYd3VDUxGTyyT4Wte78rZr4InWp57c7cfh57iyaZoOFqVY09EmpVVIrsqCscqjxCerPbLLdfNJW8rq3AtHorXWxevFv53M4NoJGYzpnVNG0PZl4b40J4yTWaztn+nfsf2+5ztQS2fPcQxa3Fcx9kaUUU00oq90Y1iakb2fJeS9sl7Hfoov/v1+7Km2vv210G8HdvET1urx5LjcdDDgYGNSTv3ZD2Rnbu7nRKysdVwR/6T/vn+6sfT6C/Yl/y+iPF0n+4vT6s3se2ecIAQAgBACANLe1w8qxdXoxpkRUZCmzMeMePjtFLETdSMrPl+e5vw2O6KOo1dGitF0WiX6JI3pzh3a+EeJV0diqH8bryz5beR6UMXRqb/AHy/PciLaDtH+UZVWexnZ01uMyzBSug0zyz7dI6qaauUcXexdFiogBACAEAIAQAgCLaLxlJqwJ3DM+Gnti2qxc1tov4+gtOtvIecTZEXKWe77ZatEcqdp5i09tAfZWNNLC1qndj9DjOvCHeZ0N08BSrK86aOaQcKCuYNRVm8o9KhouzUqkvgvz6GSpjbq0UdlyK+qO4R6vRx4GHXlxHIr6o7hDo48Bry4jkV9Udwh0ceA15cRyK+qO4Q6OPAa8uJwLj5w0y55p1c7KPhZJ9M0sv1fU+mX7efD6E5rJN0EyorTMmvRrnSuVCNp1Eb3hsR3YzuvNvhfz+b3GZVae1x/L/AsFlnH09aalvSWueW4f7MUWHxUv57fN71fhw/LlulpLd8tz+5VbPONCJgzoa4m0alNm3LLq6omNHFStJTWee177eW/IOpSWWryW4tlWd2AONsyh00JoAa12Arpu7DFYUKlSKam/4vZvdkne+5W+tsmTKpGLf6eJll2SYSDyjCtKZZ0pVdTSubilcqdcdYYau2pa7ztuz2Zb7cVa+XxOcqtNJrVX5t3enqa6fLwmla5A17QD/nHm1YakrXvsfurmuEtZXMccywgDq+CP8A0n/fP91Y+o0F+xL/AJfRHi6T/cXp9Wb2PbPOEAIAQAgBACAMc+0IgxOyqN7EAeMSk3sKznGCvJ2XmcxfPCSxHLByzbwMP3zQ91YrV0dTr/uxX1+5ilp2FD9pt+mznl8zm5V+4WNJdEJrTESRoaVIFdBWMj0HCC/0ZW8nnw37Uss9t/a1af8AlM5S/wBanl5PP2eT5EkXlJZebzGy1NBsFNxOXfHjYrRlejD9NPNb4u64bNuzNtxXE9/CabweIlbpLeUv0v3eXs2ZFtB2x46rNZM9nUTzRlWaDt746KpFlXBovi5QQBFtF4yk1YE7hmfDT2xbVYua20X8fQWnW2fgPOJskRc10+1TJnSYkbtB3CNlDA4it3IZcdi93t5nn4nSeFw+VSavwWb9lsMaS9+m4ZR69HQW+rP4L7v7Hg4j/KFsoU/jJ/Rff4HXXBe9gl0xWfk29c/PeJ5w9gjfDRtOlnBL68zjH/IFVyq3j6ZrlnyO0sdvlTRWXMV/3SDTtGo9sWcWtpupV6dVXhJP0JMQdRACAEAIA5i08GnLsVdaEkitQRU12CPm62hKjqOUJKzd877z16ekYKKUk7mP4tTvXTvbyinYuI8a5l+0aXhfIqeDc4/ziaAatoNNkS9C4h7Zrnu2ELSNJfxfIp8Wp3rp3t2bojsSv41zJ7RpeF8h8Wp3rp3t27usw7Er7Ndcx2jS8L5D4szvXTvbyh2JX8a5jtKlwfIHgzOOrp3t5RD0HXebmuY7SpcHyKfFib66fe8odhVvEuY7Sp8HyHxYm+un3vKHYVbxLmO0qfB8je3Nd/IS8JNSTiNNNAKDuj2tH4PqtLUbu27s87FV+mnrJW3E+NxmEAIAQAgBAHB8L+FM6TPaQhwKAvOUAscSgmuLTXZGmlTi1dngaR0hVpVXTi7LLdmctMtRmnEzl23sxJ8c40Ky2HiylKo7yd363LYkoIAQBfLmsuhI/wB7tIzYjB0MR+7BP5++3masNjsThf2ZuPlu9ndciVLvE+kK9mUeHiP8bpSzoza8nmvo/mfR4X/LK0cq8FLzWT9ndPkTJFuU6NTqOX6GPEr6IxuHz1brjHPlt5H0OG07gMTlr6r4Sy57H8Gaq3WiY7MCxpUimgpXLIR3oYDEVl+iD9XkuZGK0phMP+5NX4LN+yvzI4lx69HQW+rP4L7v7HgYn/KN1CHxl9l9y8KI9ahgcPR7kVfi837s8DE6UxeIyqTduCyXLb8blY2GAQAgCx7Qsshi2EjQ1ofZTPuiG0XjCV7r32Gxunh7OWZLlhjNVnVTygrQMwBIPSJz2xwnCLV0j1sLjK8ZKMpXWW1X57fmep/CV3N9h/KM1j6HXX4mPhK7m+w/lCxGuvxMfCV3N9h/KFhrr8THwldzfYfyhYnXX4meN3tek9p0wma/Tb0mFACaADZ2RtjCNlkfGYnE1XVl+p7XvJk6w2gM4W0MQhcEszg0lgFmohYUzA1rnprFVKPA0SoV02lUdlfa3u27L/fyMj3VaQ5X4QaYsNccytcPKab8GetNlaxGvG2ws8NiFPV6Tfba+F/lnt+Jg+B2gYSbQaM8tMnmE1mAnq0FD7dYnWjwKdDXVr1NrS2veZZl22kUpaCariryj0pjZciK1yCt/WpmQYjWjwLPDYndU5vj+P4lr3faQF/5g1auWOZsZEFOol11prnSJ1o8CHh8Qkv9Tb5vilzuuAa77TstBPSrz5noPgamWYBp40B2taPAPD4jdU473udn7f8ARrbVaJ8tyhmvUGmTtTxi6UWr2MlSpWpycXN5ebMXw+d9LM+23nE6seBz6xV8T92el8XNsmTLM3KMWwzCoLGpC4UNKnXMmMtZJSyPp9D1Z1KD13eztyR1UcT1RACAEAIAoYA0l9XFZrQS0yWMXrqSrbhUjX21i8ZyjsMtfBUK+c458d5xt5cCaZyZtf2Zgp95fKO0a/FHkVtB76Uvf7r7GitVjtMnpo1Bt6Q7xpHWM4vYzzK2FxFHvxy917kp7M4qQpZd67dhota9dc8s4KfEmWGks1mvzdt/rMwAitNu7Q9xzi90cHFrIrElRACAEAIAQBjnT1TpMB26+wamIbRdQk9xAn3yg6ILdZ5o8/wiusdFSW9mGQ1qtBpKVj+4CAO1tntMUlO21milh5z7kfz1N5dnF/Oc1nTFlg6hfnG666AdtTHJ1VuPRp6LnLObtzO3uPgXYpBDCWZjjMNNOKh1BCii+FY5uo2ejSwNGnmld+Z1gihrKwAgBAHAXhxeu8x2ScoVmLAMpqKmtMte2NEa9lax4FbQrnUcozybvsLDwDtJOI2oV38+vfXqHdDpo8COyK179Ln8Sr8BLSczahoF9LQUoPAd0OmjwJeiK7zdTy3lg4v7R9YX72zT8BE9OuBXsar/AO58wvF9PAoLQoG6jbKkfie+HTrgFoaqlZVPmVHAC0afCV+/1j/M98R0y4E9j1tnSfMrL4BWhSGFoWoNRkxzrXb15w6ZcBHQ9aLuqhbO4vp7sWaehJNScJ1MSq6W4rPQtScnKU835Fnyczfpk+y0OsLgV7Cn417HX8Frk+ByTLx4yWLMaUFSAKDqoojjUnrO57GCwnVqepe+dzcRQ2CAEAIAQAMAYZkusAc7fN92SRUTJy4h6C89vaq1I9tIvGnKWxHanh6lTuo468uHYzEiV/WmH/xU/wDlHaOH4s3U9HeN+33/AKOZa+5+MzAwUnUKqqNozAGeupzjtqRtYmeiMJJd2z4p2f2fxRmn340xcMwDUc4ADQEd2ezdBQs7o8THf43UnC1Gaf8AyVn7rLkikm2HY1eo5/jmIsfLYrR2Mwv7sHbjtXuthKS2DaKdmfgfOBhUkzOjg6EH/e4wuWtfYWzp6p0mA7de7Uwuiypye4gT75UdFS3WeaPM+EV1joqS3sgTrxmvtwj9nLx18Yi7Zsw+Dq1najBv4fXcRcG+J1T3cP8A43WnnWko+mb+3zMso4SCKVG8Bh7QwIPdE6qPcoaDwdJd3Wfm/wDpcjrLs4bulFmylZRtl8wgdhqD4RxlQW5naejo/wAHY7C6OFFinUAmiW3qzfm9dlTzSewxxlSktxiqYSrDdf0zOrky8qxzMxmEAVgBACAPMb143Vlz3lS7IZgVigYzcBYg4TRQjbdM+7SNMcO2r3PUp6McoKTlb4GNuNqcDhN2vizFOVatQWBFOR2FHH9Rtxh1deIns2Nr9Ivb+zD8sjZ/8gctfnzlsz+aiereZbstePl/ZIlca85mVFu1iziqqJxqw52g5L9lu6K9AvEVejoJN9Js8v7LZfG1NYlRdrEgMSOXPoLib+a2DOJ6BeIPRsUr9Jy/spbONyZKYpMu8qymhHwitDQGlRKpWhEFh77GTDRkZq8Z8v7MHy0/0H+0f6UW6q+Jbsn/AH8v7Hy0/wBB/tH+lDqr4jsn/fy/sfLT/Qf7R/pQ6q+I7J/38v7O94G8JkvCz8sqFCGKOhOKjABsjQVFGGdBGepBwdmeficO6E9Vm9ihnEAIAQAgBAHivGnwitMu3TJHKPyIVCEDFAcSAmtOlnXWsbKEE433nuYChCVJStmcfJt8s5dHt/SO7TNzhIlKQcxmOrOIKFYAQAgDIk9ht784g8zFaHwWJznTV+KyfLb8bmVLUNo7oHzmK/xJrPD1PhL7r7IjTlBZjsJJ7yYrqs6Yf/Gqss60lH0zf2+ZaFETqo93D6FwdHPV1n/uz5bORdFj1UklZCAEADAEOfeUpfSxHcufjpEXIuSuDXCu0y7RJlyHZFaailcRIYM4B5p5udTnTbHOok1mZ8RCMoNyW4+iuUmeoPtfpGI8KyHKTPUH2v0gLIcpM9Qfa/SAshyj+oPtfpAWR8w3nNK2qa20TXNDvDkx6cVeC9D6umr0kvL6HU2i+byqyNZlJBKsVRz0gsxgzI+0MhJrlUE5mscVCnxMSo4fbrfnsWzL1vLmobOCcBGUt685Rix4WHOrjYqfSmMSNKNWnxJ6LD7dbmvyxrb1vO1gyZk2UBybs6MVejGY3KEMSc88t/NpXLK8Yxd0mdaVOk1KMXtWezdkY5nC2ey0ITbn85oRNWnTpkJz0yrko0FInoYkrBwT/wCvL7Ee+eEM20rhmBRzlbmlx0VKjIsV9I50r10yiYU1HYXpYeNJ3X0NPHQ0CAEAe38Rv8im/wDcN/hSow4nvngaU/dXp9WeixnPNEAIAQAgChgCBeljlTlwTpaTF3OoYeyukSm1sLRnKDvF2OAvvi1scypkl5DdRxrX91s+5hHaOIktuZvpaSqx72ZxN5cArbIJMqk0b5bUanWrU7hWO8cRB7TfT0jRnlLL1Mdju92CKzhZpoGlzVKMrPN5OWMhWh1JwmmW8RLmi8qqV2ldcV6XZHtLcmVEwYCyh1royN0WG4Gm0A9UWTvsOkf1K8SqsDmDUdWcSCsAIAQAgChMARJ95yl9LEdy5+OkRci5AmXu7HDLXM5D0id1B/7iLlW97Nrd/Ay8bVQshRfWnHAPYvS+7HN1YozTxdKG+/odrcfFTZ1obRNeafVT5tewnNj2giOMq7ewxzx833VY9FuK5LLZRSzyJcvKlVXnEftMas3tMcnJvaY51Jz7zN0IgoVgBACAPDr34tLwFpmPKSXMUzGdWxqKgsWGJX27xp2xtjXhq2Z7tPSFHo1GV9ljO3BS/SasqMSrqcTSTiV8GMNXWoloM9gpFdekU6xg91+ZlPBm/cjgl4hMMzFik9IpyenRHNLbNvVEa9Ijp8J57Lb+NyFb+A98zkVJkuWVU1FGkrspqtD/AL6hS0atOLujpDF4WDvG/MgfJfef0K+9Tzi/WIHXtKhx5D5L7z+hX3qecOsQHaVDjyHyX3n9CvvU84dYgO0qHHkPkvvP6Ffep5w6xAdpUOPIfJfef0K+9Tzh1iA7SoceR6rxacHJtgshlziuN5hmEKahaqigV2nmV9sZa01OV0eRja8a1TWjstY6yORkEAIAQAgAYAgXnbJMlcU6Yktd7sFr2V1iUm9hDaW04a+eMOyJUSVecd4HJr3sMXcpjqqEntOTrRWw4m9eG9sm1ClZK7pYzp1s1T7RSOqoxRzdWTOYtExnOJ2ZjvYlj3nOOiVtghVnB3i2n6ls92cAMxIBYiprQsatrvOffviU7Ho0NLVafeSfJ8suRgUMuakjsNIvrJ7T1qWlcPUyl+n1+/8A0SJd4uOkAfAxNk9huShNXi8vcmSrwQ683t8xEWZDg0UtF5S0yrU7lz8dIrc53NfOvlzkigduZ8oEN8SK4mTOkT7T+A2RFzFVx9Cnvu/LP+i9LGNufhEXPPq6Vm8oK3Mkykw5rkd4yPfCx51SvUqd+Vzorr4W2yTQCbyi+rNGPx6XjFHSiyqqSR2lz8Y8k0FolNLPrJ84vaRkw9lY5Og9x0VdbzvLmvezWgfMTkfbQGjDtU0Ye0RylFx2o6qSexm2EVLFYAQAgDwq9ONa8TapkqSJKLyploChY0D4FLEnU6mNqoQ1bsyyrPW1USPjrfxw4VkMGxAEKgzUsGHOYHLCTXSlIr0dItr1C2Xw6vsmYp5BXlqjMhl4j84aItJZbCSadPCBUEkAgxPRUgp1C747X7hLH4MAA7ZiX0ZaLMY1DlaYWBqTvGsR0dLzGvUMK8Pr9LMmCViXUFEB/nMhV8z81MNBmQhIyzieipbbka9TgLTw/vuXLeZM5BVTD6KEtiw9DCxxDnLU6bK1BEFSpN2QdSaV2az5Xbz9aT7r9Yv1aBz6xIfK7efrSfdfrDq0B1iQ+V28/Wk+6/WHVoDrEj1fiw4UzbxsjTZyqJkua0olAQGoqOGoSaGjgHPZXbQZa1NQlZGmnPWjc6+OR0EAIAQAgBAHhPG5ddtFvmWhJMxpJWWA6rjUYUAatK4M660jbQlHVs2Za0Za10jhZN7V6S+1fI+cd3Ez34kyVaUbRhXccj4xVom5lKRFiblhlxFibmMpCxJaViC9OpOm7wdn5GNpQiymz06OmK8Mp2lyfL7GM2UEknaSe+K3Iq6Vm+4rczMkoDQQPPqVqlTvu5kCQsci8S4mxFy8JE2IuWTp6J0mA6tvcM4Agz75UdBSes5Du/8AUCTY8E7Db7XaJDyZUxkWbLYuqEIoWYparmgNKHm4qmkUnJJO51pwd72PpfBO9eX7tv4kYsjUME715fu2/iQyAwTvXl+7b+JDIDBO9eX7tv4kMgfKt4IWtcxQaEz3AIqKEzCKjaM49Ndz4HnS751dtu22q0wm2SzLpNLMyrzllysUwFFDApXArKpYEmpUkEDipQ4GjVlfaRpVyW8TmBnS8bFUm1o5Xk0lMrHGlKqJkgBlPSmIKgk0nXhbYQoTT2ke1Wa3y0UGarBystU6RZpwKcmapTSWAanDpQnOJTg3sK2mt5NtFz29Z0xlnICQoLEODyayikuYQyFlJl83KrfOEHIsYqpwtZotqzvtLJ1x21xyMy0LyR5Gtc+fM5P5taCtVLSyRUCjSyaYspU4LNIhwk8rmitXB2dLlNNYpRVViAWLDE2EimGnNJFTWnOFCY6Kom7HJ0mlc1EXOQgD3XiB/kM//uW/wZEYsV3l6G+h3D06Mx2EAIAQAgChgCPOBgDlb+4I2O1VM2zoWPpqMD+1koT7axeNSUdjKyhGW1Hm/Cfi2kyAXl2tZY2LaCBXqDLn7MJjRDEvejhLDrczUWQWNiqF2knIM2eHJHqUxHAFxBM2CkgnIHOLKb3ZhwRrLbP5FlVirhkVsUsgipqrDUg0dXWtc8Ncq0jqszjO0WVlWlG0YV3HL8dYNEXMjJEWFywy4ixNwJcLC5eEibEXLJ09E6TAdW3uGcAQZ18qOgpPWcvAa+EAQ3tc6ZoTT9nmjv8AMxDkltLKLew6zgpxfpaqF7ZKG0y5XOmU68dMJ/qsI4yrW2I7Ro8WenXDxfWCz0IkCY4pz53zpqNCAeap6wojjKrJ7zsoJbDt7OtABsEcyxLWAKwAgBAHkd78TBmT5k2VbAiu7OFaUWKliWIxBxWhORpu7Y1RxNlZo4SoJu9zHN4nrU1cV5lsWbYpcw4jhwVas3Pm83PZlDrEfCOhfEo/E7ajSt5E00rLc05wbL53LnKp7QDsiesR8I6F8S1uJm0HDW8a4cOGspzhw1w4fncqVNKaVh1leEjoPMulcTdpWmG8sOEUFJbigoRQUm5ChPfDrEfCT0L4lRxPWrKl5UoWIIlMCC6ojZ8pXNZaDsURHWI+EdC+Ja3E3aSuE3lVaKuEy3Iwp0BTlaUWpoNmyJ6yvCR0HmYfkPm/Xk9wf4kT1pcCOrLiPkPm/Xk9wf4kOtLgOrLiei8A+Ci3bZjIEwzGZzMd6YQWIVeatTQBUUanadtIz1amu7naENVWOjjmXEAIAQAgBAHE8LuMGTY5rSBKaZOUAkVCLzhUZ5k5HYsWUbkN2PPL44wbdPqFcSV3ShQ062arV6xSLqKK3Zyc5mdizEsx1ZiWJ7SczFiDEUgDC9nB2RZTktjKuEXtRHex7j3x1VfijjKhwZRJk1NCad47o6qcZHNwnEkyr19ZfavkfOJ1SusUtF8AEhVqRtbLwGvhFCxDe1zpmhNP2eaO/wAzEOSW0sot7EUl3edpp2RzdTgdFS4kuVY1GyvbnFHNs6KEUSAkVLF4SAOjujhnbrPQLOLqPRnfODvPOHYGEQ4pk3Z3Vx8a0p3SVaJJlu7KgaWwcYmIUEqaMoqeuKOBOsekcqu8d4ihYcqvrDvEAOVX1h3iAHKrvHeIA8RvfjAvA2iYEniUgdlVQkohVDFRVnUnQVJrv0jqoopdmafwhvtTTl2alQSkuQ4BVmQg0TXEjDroYWiLswnhRfYBYznCqCSTLs4FApaoJTMFQSCNaGlYWiLsuHCa+yAROcgqHBEqz5qy4xTmZkgHLUkEaikLRF2ZDwhvvCW5c5UNOTkVoxIByl0plWtaUzrC0RmYm4UX2K1mzMsVfmZOWA0b+b2busb4WiLsx2nhbfMsEvOmKAaEmTJyOR+j6x2EgawtEXZF+UC8/rR91I/hxOqhdj4/3n9aPupH8OGqhdnqPFpf862WVnnkF0mGXiAC4gFRwSBkDz6ZDZHOSsyyZ1sVJEAIAQAgBAHnfDri2a2z2tMqeFdgoKTFOE4VCijLmum4xeM7ZFXG55re/A28bJXHIdkHpy/nl7ebUqOtgI6KSZWzRDs9haZJE1OfnRlUZrmQCM+cObntG6mcN4IrChKnJhqrDCR2g5wBQrAFhSALCkAYnkA6iLRnJbGVlCL2otWyrWtM9c84ObYUIozhIqWLwkAXBYAo8xV1IH492sAR5lvA0HtOUATrouO322nweRMdT6QGBKfvtRT2VMQ2ibHfcGeJ6csyXNtU9FwOr8nKBcnCwYAu1ANMwFPbFHMlRPX/AIOnqr3CKFinwdPVXuEAPg6eqvcIAr8HT1V7hAHiV9cXl4cvN5OQJiF2KssyUoKsxIydgQaHMU746qSKWZcOC191J5FqsQxPKWbMrMecD08vnJjtlv3UELxFmXTuDN9uCGkVxCh51kFRhdaVDVoBMeg2FiRnnC8RZlJfBe+1pSSwwqqDn2XJUDqg6ewO+euddQCF4izMy3BflTis+MMKMpaygMufNIDDLM9u2oyheIzKWng/fjsSZBHOZgA9mouJsVBV60BpSpNAIXiMzBaeCl9TFKNZ6qzYyA1lUFjSp5rClaCu856wvEWZC+T69Pqp97I/iROshZj5Pr0+qn3sj+JDWQsz1Hi1uCdYrKyTwA7zDMwghsIKogBIyJ5lcss45yd2WSOsipIgBACAEAIAozACpyEAaO8OFtklZcpyjbpfP8ej4xphhKs91vUyVMdRhvv6Z/0cFwmvmTasVLLLQsKGbUiYR+8mE+wkiNlPAxj3ncwVNIyl3Fbn+cznLbMmsFBcOFcTOeM2YHIMy6ihIzU7IieDX8WXp6Qf817EC1yLPhdhLeUwU4UUmYjPhc5k1IGLABkvlmlRqR2o2QxFKexmhW0bx3frFDtcyBgdD/lEEgrADDAFHmKupA/Hu1gCPMtw2CvblAFJST5vRBp1c0d/6xeNOUtiOc6sId5mxsnBsn/qOB1Lme86dxjTDCN95mOpj0u4vc6/gylmsjBvgkqcQa4ptWcH9ktVV9ix0lgoNZNo4Q0hUi/1JPkemXdw0ssygYmUf2xl9pagDtpGOeCqR2Zm2npCjLbl6nQSJyuAyMGU6FSCD7RGVxadmbYyUldMyRBIgBACAEAIAQAgBACAEAIAQAgBACAEAIAQAgDyLjDvGYLbMlliUASiEmgqik0GgzMe7gacehTtnmfOaSqyVdxvlkaCXblOoI8Y1ODMSqIzhg2hBijR1TMTpFGiyZhaXFbF0yJPsaN0lHboe8RzlTjLajtCtOHdZr51z+q3sPmIzyw3hZqhjX/JexEmWaamw06ucP0jhKlOO1GuGIpy2MjcnOmEhQaVIy5o137YpGnKWxF51YQ7zJdnuA+m1Opc/E+UaI4V/wAmZJ45fxXubSzXVKTRane2f46RojRhHcZJ4mpLayesuO1jO2Z0lxZIq2ZCwUVJAHWaRYrtIc+95a6VY9WQ7zC41Slz37OFolcmxlhpksHCSCQXAIJ2iOVZKUHfgd8O9WorcUfQceCfRiAEAIA8RvjhNbGnzT8ImKMbAKjlQAGIAAHVH0VLDUlBfpWw+Wr4ut0krSe0x/8AFLxqRytqquoxTMsgc92RHeIt0WH4LkR0uL4y5lku+bexoJ9pJoTQPMOQNCctgIIrEujQW2K5EKviW7KUuZh+Mds+tTvev5xbq1Lwr2Kdbr+N+5d8YLbQH4TPoTQHlHzIpUDPXMd4iOr0fCvZE9ZxHifuw3CG2jW0zxoc5jjIioOu4iHV6PhXsQ8ViFtk/cp8YrZ9an+9fzierUvCvYdbr+N+4+MVs+tT/ev5w6tS8K9h1uv437j4xWz61P8Aev5w6tS8K9h1uv437np/Fvek20WVjNYuyTCgY6lcKMKnaasc48XH0o06loq10e/o2tOrRvN3s7HVxiN4gBACAEAIA8X4x/8A5Cb2S/8ADWPocB+wvj8z5nSf/qH8Pkc1Gw88ulISwC1xEgCm0nIUiG0ldkxTbstpnM+YmTePVlkdsU1Yy2HRynHaZUtanUU8Yo6bLKqt5lCg6EHsijidVK+wsaTFLF1IxGVEWLXAlQsLmRZMTYq5GRlCipIA6zSJsRdsiTr0lrpVj1ZDvMSRYgzr2mHSijqzPeYDIgu5Y1JJPWaxBJbEkEy5R/zEgf8A2y/76xSp3H6HWj+5H1R9IfBV3v7x/wA0eFrP8SPotVfjY+Crvf3j/mhrP8SGqvxsfBV3v7x/zQ1n+JDVX42Pgq7394/5oaz/ABIaq/GzwO3NhnzCNkxjqdjHaM4+nhnBeh8hVdqrfn9TZvwjqCDKFMQcc4ZMAlK1WnoeiFOeupPBYa2/y/Pxmp46/wDHffb6eXysYJ9/O7YyiVKYCCoKn57liSDlUmteskihi6w6StffflY5yxbctay2W53MzcI2zISjaBi5JoFw5mlS1TXF4bYr1Vb2dHjnuXPy+ZlXhSwpSXShqBjNBROTApTo+lh9YA12RXqie18vO/v9CVj2tkeflb23+phHCJgKKlDlQ4zXJMFTlm52ttyEW6sntf5e/t5FVjWlkuflb38zTTnxMzUAqSaDQVNaCNKVlYxSetJstiSBAHq3FL/JZv8A+x/w5ceHpP8AdXp9WfRaJ/Zfr9EdvHnHqCAEAIAQAgCPbbDKnLhmy0cbmUN3V0i8Jyg7xdik6cZq0lc5O9OLiyzKmUzyTuHPXubPuaNtPSNSPezPPq6Loy7uRyN5cAbbJOJFWcozqhFct6Nr2Csb6ePozyeX5xPOqaMrU3eOf5wZr5l7zF+atEomhYlSOTbnijGhXJqVoaChNc46KjF/qpv67PzM5vEzX6asfpt/MjU2yYrOzIuFSSQu6uwZ6CNEE1FJmSo4uTcVkYgYsUM6Wth19sUcEy6qNGdLWp1FPGObpvcdFVW8xWi85a1AqxG7Id5jmdiBOvaYdKKOrM95gCC7kmpJJ3k1iCS2JIKqCSAMycgBnU9UQSlfYdLdHAK32ihEnk1PpTjyf3aY/uxnniqcd9/Q1U8FVnut6nb3RxTyVobROaYfVQcmvYTmx7RSMk8dJ91WN1PR0F3nc7W6bis1mFJElE2VAqxHWx5x9pjJOpOfeZshShDuqxsYodBACAEAc/beBlhmu0x5POY1Yh3WpOporAZxqhjK0VqqXyMk8DQnJylHN+ph+IV3/Qn3sz80W6/X8XJFOzsN4ebHxCu/6E+9mfmh1+v4uSHZ2G8PNj4hXf8AQn3sz80Ov1/FyQ7Ow3h5sfEK7/oT72Z+aHX6/i5IdnYbw82PiFd/0J97M/NDr9fxckOzsN4ebHxCu/6E+9mfmh1+v4uSHZ2G8PNj4hXf9CfezPzQ6/X8XJDs7DeHmx8Qrv8AoT72Z+aHX6/i5IdnYbw82bu7LulWeWJclAiDOgqczqSTmT1mM1SpKpLWk7s1U6UKcdWCsiXFDoIAQAgBACAEAIAQBHtthlTlwzZaONzKG7q6RaE5Qd4uxScIzVpK5yl6cXFlmVMpnknqONe5s+5hG6npGrHvZnn1dF0Z93I5C9OL+2SqlFWcu9DnTrVqH2Csb6ekKUtuR5tXRdaHdzOXnyHRsLqyMNVYFSO0HONkZKSuncwShKLtJWLIsVNZP6Tdp/GMj2m1bC1VJIAFScgBmSeqIJSvsOmujgFb7RQiTyan0px5P7tC/wB2M88VTjvv6Gqngqs91vU7a6OKeQtDaJzTD6qDk17Cc2PaCIyTx0n3VY3U9HQXedztbquKzWYUkSUTZUDnHtY84+0xknUnPvM2QpQh3VY2MUOggBACAEAIAQAgBACAEAIAQAgBACAEAIAQAgBACAEAIAQAgBACAEAR7ZYpU5cM2WrrudQ3dXSLQnKDvF2KzhGatJXOUvTi4ssyplF5J6jjXubPuIjdT0jVj3szz6ui6M+7ka+7OKmQpxWia801JwoOTXsOZY+wiK1MdJ91WJp6OhHvO52d1XHZrMKSJKS9lQOcf3mPOPtMZJ1Jz7zNsKUId1WNhFDoIAQAgBACAEAIAQAgBACAEAIAQAgBACAEAIAQAgBACAEAIAQAgBACAEAIAQAgBACAEAIAQAgBACAEAIAQAgBACAEAIAQAgBACAEAIAQAgBAH/2Q=="/>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6" descr="SIEM Solution | Security Information &amp; Event Management | LogRhythm"/>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26" name="Picture 2"/>
          <p:cNvPicPr>
            <a:picLocks noChangeAspect="1" noChangeArrowheads="1"/>
          </p:cNvPicPr>
          <p:nvPr/>
        </p:nvPicPr>
        <p:blipFill>
          <a:blip r:embed="rId3"/>
          <a:srcRect/>
          <a:stretch>
            <a:fillRect/>
          </a:stretch>
        </p:blipFill>
        <p:spPr bwMode="auto">
          <a:xfrm>
            <a:off x="5390450" y="1276350"/>
            <a:ext cx="3372550" cy="25908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6847336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Diagonal Corners Rounded 13">
            <a:extLst>
              <a:ext uri="{FF2B5EF4-FFF2-40B4-BE49-F238E27FC236}">
                <a16:creationId xmlns:a16="http://schemas.microsoft.com/office/drawing/2014/main" id="{9B917D8D-326A-40FD-84C7-9E825A690D4C}"/>
              </a:ext>
            </a:extLst>
          </p:cNvPr>
          <p:cNvSpPr/>
          <p:nvPr/>
        </p:nvSpPr>
        <p:spPr>
          <a:xfrm>
            <a:off x="381000" y="895350"/>
            <a:ext cx="4876800" cy="4042171"/>
          </a:xfrm>
          <a:prstGeom prst="round2DiagRect">
            <a:avLst/>
          </a:prstGeom>
          <a:solidFill>
            <a:schemeClr val="accent6">
              <a:lumMod val="20000"/>
              <a:lumOff val="80000"/>
            </a:schemeClr>
          </a:solidFill>
        </p:spPr>
        <p:style>
          <a:lnRef idx="1">
            <a:schemeClr val="accent4"/>
          </a:lnRef>
          <a:fillRef idx="2">
            <a:schemeClr val="accent4"/>
          </a:fillRef>
          <a:effectRef idx="1">
            <a:schemeClr val="accent4"/>
          </a:effectRef>
          <a:fontRef idx="minor">
            <a:schemeClr val="dk1"/>
          </a:fontRef>
        </p:style>
        <p:txBody>
          <a:bodyPr rtlCol="0" anchor="ctr"/>
          <a:lstStyle/>
          <a:p>
            <a:pPr algn="ctr"/>
            <a:endParaRPr lang="en-IN"/>
          </a:p>
        </p:txBody>
      </p:sp>
      <p:sp>
        <p:nvSpPr>
          <p:cNvPr id="4" name="Title 3"/>
          <p:cNvSpPr>
            <a:spLocks noGrp="1"/>
          </p:cNvSpPr>
          <p:nvPr>
            <p:ph type="title"/>
          </p:nvPr>
        </p:nvSpPr>
        <p:spPr>
          <a:xfrm>
            <a:off x="457200" y="133350"/>
            <a:ext cx="8229600" cy="685800"/>
          </a:xfrm>
          <a:solidFill>
            <a:schemeClr val="accent6"/>
          </a:solidFill>
        </p:spPr>
        <p:style>
          <a:lnRef idx="0">
            <a:schemeClr val="dk1"/>
          </a:lnRef>
          <a:fillRef idx="3">
            <a:schemeClr val="dk1"/>
          </a:fillRef>
          <a:effectRef idx="3">
            <a:schemeClr val="dk1"/>
          </a:effectRef>
          <a:fontRef idx="minor">
            <a:schemeClr val="lt1"/>
          </a:fontRef>
        </p:style>
        <p:txBody>
          <a:bodyPr>
            <a:normAutofit/>
          </a:bodyPr>
          <a:lstStyle/>
          <a:p>
            <a:r>
              <a:rPr lang="en-IN" sz="1800" b="1" dirty="0">
                <a:solidFill>
                  <a:schemeClr val="tx1"/>
                </a:solidFill>
                <a:latin typeface="Arial" pitchFamily="34" charset="0"/>
                <a:cs typeface="Arial" pitchFamily="34" charset="0"/>
              </a:rPr>
              <a:t>ANALYSING KEY FACTORS WITHIN THE BUSINESS ENVIRONMENT CONTRIBUTES TO ITS MARKETING FAILURE</a:t>
            </a:r>
            <a:endParaRPr lang="en-US" sz="1800" b="1" dirty="0">
              <a:solidFill>
                <a:schemeClr val="tx1"/>
              </a:solidFill>
              <a:latin typeface="Arial" pitchFamily="34" charset="0"/>
              <a:cs typeface="Arial" pitchFamily="34" charset="0"/>
            </a:endParaRPr>
          </a:p>
        </p:txBody>
      </p:sp>
      <p:sp>
        <p:nvSpPr>
          <p:cNvPr id="7" name="Content Placeholder 4"/>
          <p:cNvSpPr>
            <a:spLocks noGrp="1"/>
          </p:cNvSpPr>
          <p:nvPr>
            <p:ph sz="half" idx="1"/>
          </p:nvPr>
        </p:nvSpPr>
        <p:spPr>
          <a:xfrm>
            <a:off x="609600" y="971550"/>
            <a:ext cx="4419600" cy="3886200"/>
          </a:xfrm>
        </p:spPr>
        <p:txBody>
          <a:bodyPr>
            <a:noAutofit/>
          </a:bodyPr>
          <a:lstStyle/>
          <a:p>
            <a:pPr lvl="0" algn="just">
              <a:lnSpc>
                <a:spcPct val="150000"/>
              </a:lnSpc>
              <a:buFont typeface="Arial" panose="020B0604020202020204" pitchFamily="34" charset="0"/>
              <a:buChar char="●"/>
            </a:pPr>
            <a:r>
              <a:rPr lang="en-IN" sz="1600" dirty="0">
                <a:latin typeface="Arial" pitchFamily="34" charset="0"/>
                <a:ea typeface="Times New Roman" panose="02020603050405020304" pitchFamily="18" charset="0"/>
                <a:cs typeface="Arial" pitchFamily="34" charset="0"/>
              </a:rPr>
              <a:t>British Airways (BA) did not meet the expectation of consumers during the post-pandemic situation which is a major reason for market failure.</a:t>
            </a:r>
          </a:p>
          <a:p>
            <a:pPr algn="just">
              <a:lnSpc>
                <a:spcPct val="150000"/>
              </a:lnSpc>
              <a:buFont typeface="Arial" panose="020B0604020202020204" pitchFamily="34" charset="0"/>
              <a:buChar char="●"/>
            </a:pPr>
            <a:r>
              <a:rPr lang="en-IN" sz="1600" dirty="0">
                <a:latin typeface="Arial" pitchFamily="34" charset="0"/>
                <a:ea typeface="Times New Roman" panose="02020603050405020304" pitchFamily="18" charset="0"/>
                <a:cs typeface="Arial" pitchFamily="34" charset="0"/>
              </a:rPr>
              <a:t>British Airways (BA) did not meet the expectation of consumers during the post-pandemic situation.</a:t>
            </a:r>
          </a:p>
          <a:p>
            <a:pPr algn="just">
              <a:lnSpc>
                <a:spcPct val="150000"/>
              </a:lnSpc>
              <a:buFont typeface="Arial" panose="020B0604020202020204" pitchFamily="34" charset="0"/>
              <a:buChar char="●"/>
            </a:pPr>
            <a:r>
              <a:rPr lang="en-IN" sz="1600" dirty="0">
                <a:latin typeface="Arial" pitchFamily="34" charset="0"/>
                <a:ea typeface="Times New Roman" panose="02020603050405020304" pitchFamily="18" charset="0"/>
                <a:cs typeface="Arial" pitchFamily="34" charset="0"/>
              </a:rPr>
              <a:t>The management of BA forcibly pulled a large number of advertisements due to labour shortage.</a:t>
            </a:r>
          </a:p>
        </p:txBody>
      </p:sp>
      <p:sp>
        <p:nvSpPr>
          <p:cNvPr id="2" name="AutoShape 2" descr="Theories of International Trade and Investment - BMGT20104 - StuDocu"/>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AutoShape 2" descr="data:image/jpeg;base64,/9j/4AAQSkZJRgABAQAAAQABAAD/2wCEAAkGBxISEhUTExMWFhUXGRgYGBcWFhgVHhcXFxcWFhYaFh0YHiggGh8lGxYVITEhJSkvMC4uFx8zODMuNygtLisBCgoKDg0OGxAQGzUlICYtLy0tNS8rLS0tLS0tLS0tLS0tLS01LS0tLS0tNS0tLS0tLS0tLS0tLS0tLS0tLS0tLf/AABEIALEBHQMBEQACEQEDEQH/xAAcAAEAAQUBAQAAAAAAAAAAAAAABAECAwUGBwj/xABOEAACAAMFAgoECwMKBgMAAAABAgADEQQFEiExQVEGBxMiMmFxkaHRQlKBkxQWFyNTVJKisdLhYnLTNENkgqSys8Hj8BUkM3TC8TVjc//EABoBAQADAQEBAAAAAAAAAAAAAAABAgQDBQb/xAA8EQACAQICBggFBAEEAQUAAAAAAQIDEQQhBRIxQVGhExQVMlJhcZGBscHR8CIzQuEGI2Jy8fI0U5Kywv/aAAwDAQACEQMRAD8A9xgBACAEAIAQAgBACAEAIAQAgBACAEAIAQAgBACAEAIAQAgBACAEAIAQAgBACAEAIAQAgBACAEAIAQAgBAGGfaUTpMB2n8BHKpXp0+/KxeFOc+6rmttF/oOgpbrPNHnHnVdLU1+2r8l9+RrhgZPvOxrLRe81/SwjcuXjrHm1dIV6m+y8sue02QwtKO6/qY7PeU1NHJG484eP+Uc6WNr09kvfMtPD057UbOz8IB6ae1fI+celS0utlSPt9v7Mk8B4H7mzs9ulv0XFd2h7jHpUsVRq9yX39jHOhUh3kSY0HIQAgBACAEAIAQAgBACAEAIAQAgBACAEAIAQAgBACAEAIAQAgDDPtSJ0mA7Tn7BrHKpXp0u/KxeFOc+6rmttF/oOgpbrPNHnHm1dLU1+2r8l9zZDAyfedjV2i9pr+lhG5cvHWPOq6Qr1N9l5Zf2a4YWlHdf1IRMYm7u7NBSIAgBACAECSXZ7xmpo5puOY8dPZGqlja9Puy98zhPD057UbOz8IPXT2r5Hzj0qWl1sqR9vt/ZkngPA/c2dnt8t+i4ruOR7jHpUsXRq9yX39jHOhUh3kSY0HIQAgBACAEAchab+nl2CkAYiAAoO2g1j5OtpbFOq1B2V7JWXG289yngaKgnJXy4g3pbK0qTnTJVbOlaVAppEvHaQTt8Mkn8h1bC2v9WUS9bWdCfsLuruhHHaQls/+q+xLwuFW35soL3tdaYqa6qg0AJzIpoR3iI7Qx19W/JLZnteQ6phrXtzZcLztm87fQXYK7twiyxukL2//K+xHVsL+NlBets6/sDyiqx+kHln/wDH+ieq4X8ZUXpbN5+wvlE9e0g//FEdWwv42UN62vedvoDYaHZvg8fpBc/4rdt3E9Vwv4zF/wAftHr/AHV8o49r4vxckX6jQ8PNnRXBbmnSyXpUMVqMq5A18Y+g0Zip4ii5T2p25J/U8rG0I0qlo7Grmzj0TIIAQAgBACANTeV9rKYoFqwpqaDMV9seXi9JxoTdNK79kbaGClUjr3yNTaL2mv6WEbly8dfGPKq6Qr1N9l5Zf3zNsMLShuv6kEmMbzzNAiAIAQAgBACAEAIAQAgBAklWe8ZqaOabjmPHT2RqpYyvT7svfP8APgcJ4enPaiZJ4WS8So9MRIUYDXMmgqNnfHqUNKOTUakdvD7P7mKrgrK8WdJHsGAQAgBAHnc889v3j+Jj4Cq2qsmuL+Z9TDuL0J0wz6lSVyqTktKBBXUaUIjfJ4tNxdsr32WyS47rW3GaPQ2TX1vt+5bhn9WVdCmqqQe00NIrbGe3/Hcmn65OxN6Pv672UMubl0eaGyqpFCcTE7KUYd3VDUxGTyyT4Wte78rZr4InWp57c7cfh57iyaZoOFqVY09EmpVVIrsqCscqjxCerPbLLdfNJW8rq3AtHorXWxevFv53M4NoJGYzpnVNG0PZl4b40J4yTWaztn+nfsf2+5ztQS2fPcQxa3Fcx9kaUUU00oq90Y1iakb2fJeS9sl7Hfoov/v1+7Km2vv210G8HdvET1urx5LjcdDDgYGNSTv3ZD2Rnbu7nRKysdVwR/6T/vn+6sfT6C/Yl/y+iPF0n+4vT6s3se2ecIAQAgBACANLe1w8qxdXoxpkRUZCmzMeMePjtFLETdSMrPl+e5vw2O6KOo1dGitF0WiX6JI3pzh3a+EeJV0diqH8bryz5beR6UMXRqb/AHy/PciLaDtH+UZVWexnZ01uMyzBSug0zyz7dI6qaauUcXexdFiogBACAEAIAQAgCLaLxlJqwJ3DM+Gnti2qxc1tov4+gtOtvIecTZEXKWe77ZatEcqdp5i09tAfZWNNLC1qndj9DjOvCHeZ0N08BSrK86aOaQcKCuYNRVm8o9KhouzUqkvgvz6GSpjbq0UdlyK+qO4R6vRx4GHXlxHIr6o7hDo48Bry4jkV9Udwh0ceA15cRyK+qO4Q6OPAa8uJwLj5w0y55p1c7KPhZJ9M0sv1fU+mX7efD6E5rJN0EyorTMmvRrnSuVCNp1Eb3hsR3YzuvNvhfz+b3GZVae1x/L/AsFlnH09aalvSWueW4f7MUWHxUv57fN71fhw/LlulpLd8tz+5VbPONCJgzoa4m0alNm3LLq6omNHFStJTWee177eW/IOpSWWryW4tlWd2AONsyh00JoAa12Arpu7DFYUKlSKam/4vZvdkne+5W+tsmTKpGLf6eJll2SYSDyjCtKZZ0pVdTSubilcqdcdYYau2pa7ztuz2Zb7cVa+XxOcqtNJrVX5t3enqa6fLwmla5A17QD/nHm1YakrXvsfurmuEtZXMccywgDq+CP8A0n/fP91Y+o0F+xL/AJfRHi6T/cXp9Wb2PbPOEAIAQAgBACAMc+0IgxOyqN7EAeMSk3sKznGCvJ2XmcxfPCSxHLByzbwMP3zQ91YrV0dTr/uxX1+5ilp2FD9pt+mznl8zm5V+4WNJdEJrTESRoaVIFdBWMj0HCC/0ZW8nnw37Uss9t/a1af8AlM5S/wBanl5PP2eT5EkXlJZebzGy1NBsFNxOXfHjYrRlejD9NPNb4u64bNuzNtxXE9/CabweIlbpLeUv0v3eXs2ZFtB2x46rNZM9nUTzRlWaDt746KpFlXBovi5QQBFtF4yk1YE7hmfDT2xbVYua20X8fQWnW2fgPOJskRc10+1TJnSYkbtB3CNlDA4it3IZcdi93t5nn4nSeFw+VSavwWb9lsMaS9+m4ZR69HQW+rP4L7v7Hg4j/KFsoU/jJ/Rff4HXXBe9gl0xWfk29c/PeJ5w9gjfDRtOlnBL68zjH/IFVyq3j6ZrlnyO0sdvlTRWXMV/3SDTtGo9sWcWtpupV6dVXhJP0JMQdRACAEAIA5i08GnLsVdaEkitQRU12CPm62hKjqOUJKzd877z16ekYKKUk7mP4tTvXTvbyinYuI8a5l+0aXhfIqeDc4/ziaAatoNNkS9C4h7Zrnu2ELSNJfxfIp8Wp3rp3t2bojsSv41zJ7RpeF8h8Wp3rp3t27usw7Er7Ndcx2jS8L5D4szvXTvbyh2JX8a5jtKlwfIHgzOOrp3t5RD0HXebmuY7SpcHyKfFib66fe8odhVvEuY7Sp8HyHxYm+un3vKHYVbxLmO0qfB8je3Nd/IS8JNSTiNNNAKDuj2tH4PqtLUbu27s87FV+mnrJW3E+NxmEAIAQAgBAHB8L+FM6TPaQhwKAvOUAscSgmuLTXZGmlTi1dngaR0hVpVXTi7LLdmctMtRmnEzl23sxJ8c40Ky2HiylKo7yd363LYkoIAQBfLmsuhI/wB7tIzYjB0MR+7BP5++3masNjsThf2ZuPlu9ndciVLvE+kK9mUeHiP8bpSzoza8nmvo/mfR4X/LK0cq8FLzWT9ndPkTJFuU6NTqOX6GPEr6IxuHz1brjHPlt5H0OG07gMTlr6r4Sy57H8Gaq3WiY7MCxpUimgpXLIR3oYDEVl+iD9XkuZGK0phMP+5NX4LN+yvzI4lx69HQW+rP4L7v7HgYn/KN1CHxl9l9y8KI9ahgcPR7kVfi837s8DE6UxeIyqTduCyXLb8blY2GAQAgCx7Qsshi2EjQ1ofZTPuiG0XjCV7r32Gxunh7OWZLlhjNVnVTygrQMwBIPSJz2xwnCLV0j1sLjK8ZKMpXWW1X57fmep/CV3N9h/KM1j6HXX4mPhK7m+w/lCxGuvxMfCV3N9h/KFhrr8THwldzfYfyhYnXX4meN3tek9p0wma/Tb0mFACaADZ2RtjCNlkfGYnE1XVl+p7XvJk6w2gM4W0MQhcEszg0lgFmohYUzA1rnprFVKPA0SoV02lUdlfa3u27L/fyMj3VaQ5X4QaYsNccytcPKab8GetNlaxGvG2ws8NiFPV6Tfba+F/lnt+Jg+B2gYSbQaM8tMnmE1mAnq0FD7dYnWjwKdDXVr1NrS2veZZl22kUpaCariryj0pjZciK1yCt/WpmQYjWjwLPDYndU5vj+P4lr3faQF/5g1auWOZsZEFOol11prnSJ1o8CHh8Qkv9Tb5vilzuuAa77TstBPSrz5noPgamWYBp40B2taPAPD4jdU473udn7f8ARrbVaJ8tyhmvUGmTtTxi6UWr2MlSpWpycXN5ebMXw+d9LM+23nE6seBz6xV8T92el8XNsmTLM3KMWwzCoLGpC4UNKnXMmMtZJSyPp9D1Z1KD13eztyR1UcT1RACAEAIAoYA0l9XFZrQS0yWMXrqSrbhUjX21i8ZyjsMtfBUK+c458d5xt5cCaZyZtf2Zgp95fKO0a/FHkVtB76Uvf7r7GitVjtMnpo1Bt6Q7xpHWM4vYzzK2FxFHvxy917kp7M4qQpZd67dhota9dc8s4KfEmWGks1mvzdt/rMwAitNu7Q9xzi90cHFrIrElRACAEAIAQBjnT1TpMB26+wamIbRdQk9xAn3yg6ILdZ5o8/wiusdFSW9mGQ1qtBpKVj+4CAO1tntMUlO21milh5z7kfz1N5dnF/Oc1nTFlg6hfnG666AdtTHJ1VuPRp6LnLObtzO3uPgXYpBDCWZjjMNNOKh1BCii+FY5uo2ejSwNGnmld+Z1gihrKwAgBAHAXhxeu8x2ScoVmLAMpqKmtMte2NEa9lax4FbQrnUcozybvsLDwDtJOI2oV38+vfXqHdDpo8COyK179Ln8Sr8BLSczahoF9LQUoPAd0OmjwJeiK7zdTy3lg4v7R9YX72zT8BE9OuBXsar/AO58wvF9PAoLQoG6jbKkfie+HTrgFoaqlZVPmVHAC0afCV+/1j/M98R0y4E9j1tnSfMrL4BWhSGFoWoNRkxzrXb15w6ZcBHQ9aLuqhbO4vp7sWaehJNScJ1MSq6W4rPQtScnKU835Fnyczfpk+y0OsLgV7Cn417HX8Frk+ByTLx4yWLMaUFSAKDqoojjUnrO57GCwnVqepe+dzcRQ2CAEAIAQAMAYZkusAc7fN92SRUTJy4h6C89vaq1I9tIvGnKWxHanh6lTuo468uHYzEiV/WmH/xU/wDlHaOH4s3U9HeN+33/AKOZa+5+MzAwUnUKqqNozAGeupzjtqRtYmeiMJJd2z4p2f2fxRmn340xcMwDUc4ADQEd2ezdBQs7o8THf43UnC1Gaf8AyVn7rLkikm2HY1eo5/jmIsfLYrR2Mwv7sHbjtXuthKS2DaKdmfgfOBhUkzOjg6EH/e4wuWtfYWzp6p0mA7de7Uwuiypye4gT75UdFS3WeaPM+EV1joqS3sgTrxmvtwj9nLx18Yi7Zsw+Dq1najBv4fXcRcG+J1T3cP8A43WnnWko+mb+3zMso4SCKVG8Bh7QwIPdE6qPcoaDwdJd3Wfm/wDpcjrLs4bulFmylZRtl8wgdhqD4RxlQW5naejo/wAHY7C6OFFinUAmiW3qzfm9dlTzSewxxlSktxiqYSrDdf0zOrky8qxzMxmEAVgBACAPMb143Vlz3lS7IZgVigYzcBYg4TRQjbdM+7SNMcO2r3PUp6McoKTlb4GNuNqcDhN2vizFOVatQWBFOR2FHH9Rtxh1deIns2Nr9Ivb+zD8sjZ/8gctfnzlsz+aiereZbstePl/ZIlca85mVFu1iziqqJxqw52g5L9lu6K9AvEVejoJN9Js8v7LZfG1NYlRdrEgMSOXPoLib+a2DOJ6BeIPRsUr9Jy/spbONyZKYpMu8qymhHwitDQGlRKpWhEFh77GTDRkZq8Z8v7MHy0/0H+0f6UW6q+Jbsn/AH8v7Hy0/wBB/tH+lDqr4jsn/fy/sfLT/Qf7R/pQ6q+I7J/38v7O94G8JkvCz8sqFCGKOhOKjABsjQVFGGdBGepBwdmeficO6E9Vm9ihnEAIAQAgBAHivGnwitMu3TJHKPyIVCEDFAcSAmtOlnXWsbKEE433nuYChCVJStmcfJt8s5dHt/SO7TNzhIlKQcxmOrOIKFYAQAgDIk9ht784g8zFaHwWJznTV+KyfLb8bmVLUNo7oHzmK/xJrPD1PhL7r7IjTlBZjsJJ7yYrqs6Yf/Gqss60lH0zf2+ZaFETqo93D6FwdHPV1n/uz5bORdFj1UklZCAEADAEOfeUpfSxHcufjpEXIuSuDXCu0y7RJlyHZFaailcRIYM4B5p5udTnTbHOok1mZ8RCMoNyW4+iuUmeoPtfpGI8KyHKTPUH2v0gLIcpM9Qfa/SAshyj+oPtfpAWR8w3nNK2qa20TXNDvDkx6cVeC9D6umr0kvL6HU2i+byqyNZlJBKsVRz0gsxgzI+0MhJrlUE5mscVCnxMSo4fbrfnsWzL1vLmobOCcBGUt685Rix4WHOrjYqfSmMSNKNWnxJ6LD7dbmvyxrb1vO1gyZk2UBybs6MVejGY3KEMSc88t/NpXLK8Yxd0mdaVOk1KMXtWezdkY5nC2ey0ITbn85oRNWnTpkJz0yrko0FInoYkrBwT/wCvL7Ee+eEM20rhmBRzlbmlx0VKjIsV9I50r10yiYU1HYXpYeNJ3X0NPHQ0CAEAe38Rv8im/wDcN/hSow4nvngaU/dXp9WeixnPNEAIAQAgChgCBeljlTlwTpaTF3OoYeyukSm1sLRnKDvF2OAvvi1scypkl5DdRxrX91s+5hHaOIktuZvpaSqx72ZxN5cArbIJMqk0b5bUanWrU7hWO8cRB7TfT0jRnlLL1Mdju92CKzhZpoGlzVKMrPN5OWMhWh1JwmmW8RLmi8qqV2ldcV6XZHtLcmVEwYCyh1royN0WG4Gm0A9UWTvsOkf1K8SqsDmDUdWcSCsAIAQAgChMARJ95yl9LEdy5+OkRci5AmXu7HDLXM5D0id1B/7iLlW97Nrd/Ay8bVQshRfWnHAPYvS+7HN1YozTxdKG+/odrcfFTZ1obRNeafVT5tewnNj2giOMq7ewxzx833VY9FuK5LLZRSzyJcvKlVXnEftMas3tMcnJvaY51Jz7zN0IgoVgBACAPDr34tLwFpmPKSXMUzGdWxqKgsWGJX27xp2xtjXhq2Z7tPSFHo1GV9ljO3BS/SasqMSrqcTSTiV8GMNXWoloM9gpFdekU6xg91+ZlPBm/cjgl4hMMzFik9IpyenRHNLbNvVEa9Ijp8J57Lb+NyFb+A98zkVJkuWVU1FGkrspqtD/AL6hS0atOLujpDF4WDvG/MgfJfef0K+9Tzi/WIHXtKhx5D5L7z+hX3qecOsQHaVDjyHyX3n9CvvU84dYgO0qHHkPkvvP6Ffep5w6xAdpUOPIfJfef0K+9Tzh1iA7SoceR6rxacHJtgshlziuN5hmEKahaqigV2nmV9sZa01OV0eRja8a1TWjstY6yORkEAIAQAgAYAgXnbJMlcU6Yktd7sFr2V1iUm9hDaW04a+eMOyJUSVecd4HJr3sMXcpjqqEntOTrRWw4m9eG9sm1ClZK7pYzp1s1T7RSOqoxRzdWTOYtExnOJ2ZjvYlj3nOOiVtghVnB3i2n6ls92cAMxIBYiprQsatrvOffviU7Ho0NLVafeSfJ8suRgUMuakjsNIvrJ7T1qWlcPUyl+n1+/8A0SJd4uOkAfAxNk9huShNXi8vcmSrwQ683t8xEWZDg0UtF5S0yrU7lz8dIrc53NfOvlzkigduZ8oEN8SK4mTOkT7T+A2RFzFVx9Cnvu/LP+i9LGNufhEXPPq6Vm8oK3Mkykw5rkd4yPfCx51SvUqd+Vzorr4W2yTQCbyi+rNGPx6XjFHSiyqqSR2lz8Y8k0FolNLPrJ84vaRkw9lY5Og9x0VdbzvLmvezWgfMTkfbQGjDtU0Ye0RylFx2o6qSexm2EVLFYAQAgDwq9ONa8TapkqSJKLyploChY0D4FLEnU6mNqoQ1bsyyrPW1USPjrfxw4VkMGxAEKgzUsGHOYHLCTXSlIr0dItr1C2Xw6vsmYp5BXlqjMhl4j84aItJZbCSadPCBUEkAgxPRUgp1C747X7hLH4MAA7ZiX0ZaLMY1DlaYWBqTvGsR0dLzGvUMK8Pr9LMmCViXUFEB/nMhV8z81MNBmQhIyzieipbbka9TgLTw/vuXLeZM5BVTD6KEtiw9DCxxDnLU6bK1BEFSpN2QdSaV2az5Xbz9aT7r9Yv1aBz6xIfK7efrSfdfrDq0B1iQ+V28/Wk+6/WHVoDrEj1fiw4UzbxsjTZyqJkua0olAQGoqOGoSaGjgHPZXbQZa1NQlZGmnPWjc6+OR0EAIAQAgBAHhPG5ddtFvmWhJMxpJWWA6rjUYUAatK4M660jbQlHVs2Za0Za10jhZN7V6S+1fI+cd3Ez34kyVaUbRhXccj4xVom5lKRFiblhlxFibmMpCxJaViC9OpOm7wdn5GNpQiymz06OmK8Mp2lyfL7GM2UEknaSe+K3Iq6Vm+4rczMkoDQQPPqVqlTvu5kCQsci8S4mxFy8JE2IuWTp6J0mA6tvcM4Agz75UdBSes5Du/8AUCTY8E7Db7XaJDyZUxkWbLYuqEIoWYparmgNKHm4qmkUnJJO51pwd72PpfBO9eX7tv4kYsjUME715fu2/iQyAwTvXl+7b+JDIDBO9eX7tv4kMgfKt4IWtcxQaEz3AIqKEzCKjaM49Ndz4HnS751dtu22q0wm2SzLpNLMyrzllysUwFFDApXArKpYEmpUkEDipQ4GjVlfaRpVyW8TmBnS8bFUm1o5Xk0lMrHGlKqJkgBlPSmIKgk0nXhbYQoTT2ke1Wa3y0UGarBystU6RZpwKcmapTSWAanDpQnOJTg3sK2mt5NtFz29Z0xlnICQoLEODyayikuYQyFlJl83KrfOEHIsYqpwtZotqzvtLJ1x21xyMy0LyR5Gtc+fM5P5taCtVLSyRUCjSyaYspU4LNIhwk8rmitXB2dLlNNYpRVViAWLDE2EimGnNJFTWnOFCY6Kom7HJ0mlc1EXOQgD3XiB/kM//uW/wZEYsV3l6G+h3D06Mx2EAIAQAgChgCPOBgDlb+4I2O1VM2zoWPpqMD+1koT7axeNSUdjKyhGW1Hm/Cfi2kyAXl2tZY2LaCBXqDLn7MJjRDEvejhLDrczUWQWNiqF2knIM2eHJHqUxHAFxBM2CkgnIHOLKb3ZhwRrLbP5FlVirhkVsUsgipqrDUg0dXWtc8Ncq0jqszjO0WVlWlG0YV3HL8dYNEXMjJEWFywy4ixNwJcLC5eEibEXLJ09E6TAdW3uGcAQZ18qOgpPWcvAa+EAQ3tc6ZoTT9nmjv8AMxDkltLKLew6zgpxfpaqF7ZKG0y5XOmU68dMJ/qsI4yrW2I7Ro8WenXDxfWCz0IkCY4pz53zpqNCAeap6wojjKrJ7zsoJbDt7OtABsEcyxLWAKwAgBAHkd78TBmT5k2VbAiu7OFaUWKliWIxBxWhORpu7Y1RxNlZo4SoJu9zHN4nrU1cV5lsWbYpcw4jhwVas3Pm83PZlDrEfCOhfEo/E7ajSt5E00rLc05wbL53LnKp7QDsiesR8I6F8S1uJm0HDW8a4cOGspzhw1w4fncqVNKaVh1leEjoPMulcTdpWmG8sOEUFJbigoRQUm5ChPfDrEfCT0L4lRxPWrKl5UoWIIlMCC6ojZ8pXNZaDsURHWI+EdC+Ja3E3aSuE3lVaKuEy3Iwp0BTlaUWpoNmyJ6yvCR0HmYfkPm/Xk9wf4kT1pcCOrLiPkPm/Xk9wf4kOtLgOrLiei8A+Ci3bZjIEwzGZzMd6YQWIVeatTQBUUanadtIz1amu7naENVWOjjmXEAIAQAgBAHE8LuMGTY5rSBKaZOUAkVCLzhUZ5k5HYsWUbkN2PPL44wbdPqFcSV3ShQ062arV6xSLqKK3Zyc5mdizEsx1ZiWJ7SczFiDEUgDC9nB2RZTktjKuEXtRHex7j3x1VfijjKhwZRJk1NCad47o6qcZHNwnEkyr19ZfavkfOJ1SusUtF8AEhVqRtbLwGvhFCxDe1zpmhNP2eaO/wAzEOSW0sot7EUl3edpp2RzdTgdFS4kuVY1GyvbnFHNs6KEUSAkVLF4SAOjujhnbrPQLOLqPRnfODvPOHYGEQ4pk3Z3Vx8a0p3SVaJJlu7KgaWwcYmIUEqaMoqeuKOBOsekcqu8d4ihYcqvrDvEAOVX1h3iAHKrvHeIA8RvfjAvA2iYEniUgdlVQkohVDFRVnUnQVJrv0jqoopdmafwhvtTTl2alQSkuQ4BVmQg0TXEjDroYWiLswnhRfYBYznCqCSTLs4FApaoJTMFQSCNaGlYWiLsuHCa+yAROcgqHBEqz5qy4xTmZkgHLUkEaikLRF2ZDwhvvCW5c5UNOTkVoxIByl0plWtaUzrC0RmYm4UX2K1mzMsVfmZOWA0b+b2busb4WiLsx2nhbfMsEvOmKAaEmTJyOR+j6x2EgawtEXZF+UC8/rR91I/hxOqhdj4/3n9aPupH8OGqhdnqPFpf862WVnnkF0mGXiAC4gFRwSBkDz6ZDZHOSsyyZ1sVJEAIAQAgBAHnfDri2a2z2tMqeFdgoKTFOE4VCijLmum4xeM7ZFXG55re/A28bJXHIdkHpy/nl7ebUqOtgI6KSZWzRDs9haZJE1OfnRlUZrmQCM+cObntG6mcN4IrChKnJhqrDCR2g5wBQrAFhSALCkAYnkA6iLRnJbGVlCL2otWyrWtM9c84ObYUIozhIqWLwkAXBYAo8xV1IH492sAR5lvA0HtOUATrouO322nweRMdT6QGBKfvtRT2VMQ2ibHfcGeJ6csyXNtU9FwOr8nKBcnCwYAu1ANMwFPbFHMlRPX/AIOnqr3CKFinwdPVXuEAPg6eqvcIAr8HT1V7hAHiV9cXl4cvN5OQJiF2KssyUoKsxIydgQaHMU746qSKWZcOC191J5FqsQxPKWbMrMecD08vnJjtlv3UELxFmXTuDN9uCGkVxCh51kFRhdaVDVoBMeg2FiRnnC8RZlJfBe+1pSSwwqqDn2XJUDqg6ewO+euddQCF4izMy3BflTis+MMKMpaygMufNIDDLM9u2oyheIzKWng/fjsSZBHOZgA9mouJsVBV60BpSpNAIXiMzBaeCl9TFKNZ6qzYyA1lUFjSp5rClaCu856wvEWZC+T69Pqp97I/iROshZj5Pr0+qn3sj+JDWQsz1Hi1uCdYrKyTwA7zDMwghsIKogBIyJ5lcss45yd2WSOsipIgBACAEAIAozACpyEAaO8OFtklZcpyjbpfP8ej4xphhKs91vUyVMdRhvv6Z/0cFwmvmTasVLLLQsKGbUiYR+8mE+wkiNlPAxj3ncwVNIyl3Fbn+cznLbMmsFBcOFcTOeM2YHIMy6ihIzU7IieDX8WXp6Qf817EC1yLPhdhLeUwU4UUmYjPhc5k1IGLABkvlmlRqR2o2QxFKexmhW0bx3frFDtcyBgdD/lEEgrADDAFHmKupA/Hu1gCPMtw2CvblAFJST5vRBp1c0d/6xeNOUtiOc6sId5mxsnBsn/qOB1Lme86dxjTDCN95mOpj0u4vc6/gylmsjBvgkqcQa4ptWcH9ktVV9ix0lgoNZNo4Q0hUi/1JPkemXdw0ssygYmUf2xl9pagDtpGOeCqR2Zm2npCjLbl6nQSJyuAyMGU6FSCD7RGVxadmbYyUldMyRBIgBACAEAIAQAgBACAEAIAQAgBACAEAIAQAgDyLjDvGYLbMlliUASiEmgqik0GgzMe7gacehTtnmfOaSqyVdxvlkaCXblOoI8Y1ODMSqIzhg2hBijR1TMTpFGiyZhaXFbF0yJPsaN0lHboe8RzlTjLajtCtOHdZr51z+q3sPmIzyw3hZqhjX/JexEmWaamw06ucP0jhKlOO1GuGIpy2MjcnOmEhQaVIy5o137YpGnKWxF51YQ7zJdnuA+m1Opc/E+UaI4V/wAmZJ45fxXubSzXVKTRane2f46RojRhHcZJ4mpLayesuO1jO2Z0lxZIq2ZCwUVJAHWaRYrtIc+95a6VY9WQ7zC41Slz37OFolcmxlhpksHCSCQXAIJ2iOVZKUHfgd8O9WorcUfQceCfRiAEAIA8RvjhNbGnzT8ImKMbAKjlQAGIAAHVH0VLDUlBfpWw+Wr4ut0krSe0x/8AFLxqRytqquoxTMsgc92RHeIt0WH4LkR0uL4y5lku+bexoJ9pJoTQPMOQNCctgIIrEujQW2K5EKviW7KUuZh+Mds+tTvev5xbq1Lwr2Kdbr+N+5d8YLbQH4TPoTQHlHzIpUDPXMd4iOr0fCvZE9ZxHifuw3CG2jW0zxoc5jjIioOu4iHV6PhXsQ8ViFtk/cp8YrZ9an+9fzierUvCvYdbr+N+4+MVs+tT/ev5w6tS8K9h1uv437j4xWz61P8Aev5w6tS8K9h1uv437np/Fvek20WVjNYuyTCgY6lcKMKnaasc48XH0o06loq10e/o2tOrRvN3s7HVxiN4gBACAEAIA8X4x/8A5Cb2S/8ADWPocB+wvj8z5nSf/qH8Pkc1Gw88ulISwC1xEgCm0nIUiG0ldkxTbstpnM+YmTePVlkdsU1Yy2HRynHaZUtanUU8Yo6bLKqt5lCg6EHsijidVK+wsaTFLF1IxGVEWLXAlQsLmRZMTYq5GRlCipIA6zSJsRdsiTr0lrpVj1ZDvMSRYgzr2mHSijqzPeYDIgu5Y1JJPWaxBJbEkEy5R/zEgf8A2y/76xSp3H6HWj+5H1R9IfBV3v7x/wA0eFrP8SPotVfjY+Crvf3j/mhrP8SGqvxsfBV3v7x/zQ1n+JDVX42Pgq7394/5oaz/ABIaq/GzwO3NhnzCNkxjqdjHaM4+nhnBeh8hVdqrfn9TZvwjqCDKFMQcc4ZMAlK1WnoeiFOeupPBYa2/y/Pxmp46/wDHffb6eXysYJ9/O7YyiVKYCCoKn57liSDlUmteskihi6w6StffflY5yxbctay2W53MzcI2zISjaBi5JoFw5mlS1TXF4bYr1Vb2dHjnuXPy+ZlXhSwpSXShqBjNBROTApTo+lh9YA12RXqie18vO/v9CVj2tkeflb23+phHCJgKKlDlQ4zXJMFTlm52ttyEW6sntf5e/t5FVjWlkuflb38zTTnxMzUAqSaDQVNaCNKVlYxSetJstiSBAHq3FL/JZv8A+x/w5ceHpP8AdXp9WfRaJ/Zfr9EdvHnHqCAEAIAQAgCPbbDKnLhmy0cbmUN3V0i8Jyg7xdik6cZq0lc5O9OLiyzKmUzyTuHPXubPuaNtPSNSPezPPq6Loy7uRyN5cAbbJOJFWcozqhFct6Nr2Csb6ePozyeX5xPOqaMrU3eOf5wZr5l7zF+atEomhYlSOTbnijGhXJqVoaChNc46KjF/qpv67PzM5vEzX6asfpt/MjU2yYrOzIuFSSQu6uwZ6CNEE1FJmSo4uTcVkYgYsUM6Wth19sUcEy6qNGdLWp1FPGObpvcdFVW8xWi85a1AqxG7Id5jmdiBOvaYdKKOrM95gCC7kmpJJ3k1iCS2JIKqCSAMycgBnU9UQSlfYdLdHAK32ihEnk1PpTjyf3aY/uxnniqcd9/Q1U8FVnut6nb3RxTyVobROaYfVQcmvYTmx7RSMk8dJ91WN1PR0F3nc7W6bis1mFJElE2VAqxHWx5x9pjJOpOfeZshShDuqxsYodBACAEAc/beBlhmu0x5POY1Yh3WpOporAZxqhjK0VqqXyMk8DQnJylHN+ph+IV3/Qn3sz80W6/X8XJFOzsN4ebHxCu/6E+9mfmh1+v4uSHZ2G8PNj4hXf8AQn3sz80Ov1/FyQ7Ow3h5sfEK7/oT72Z+aHX6/i5IdnYbw82PiFd/0J97M/NDr9fxckOzsN4ebHxCu/6E+9mfmh1+v4uSHZ2G8PNj4hXf9CfezPzQ6/X8XJDs7DeHmx8Qrv8AoT72Z+aHX6/i5IdnYbw82bu7LulWeWJclAiDOgqczqSTmT1mM1SpKpLWk7s1U6UKcdWCsiXFDoIAQAgBACAEAIAQBHtthlTlwzZaONzKG7q6RaE5Qd4uxScIzVpK5yl6cXFlmVMpnknqONe5s+5hG6npGrHvZnn1dF0Z93I5C9OL+2SqlFWcu9DnTrVqH2Csb6ekKUtuR5tXRdaHdzOXnyHRsLqyMNVYFSO0HONkZKSuncwShKLtJWLIsVNZP6Tdp/GMj2m1bC1VJIAFScgBmSeqIJSvsOmujgFb7RQiTyan0px5P7tC/wB2M88VTjvv6Gqngqs91vU7a6OKeQtDaJzTD6qDk17Cc2PaCIyTx0n3VY3U9HQXedztbquKzWYUkSUTZUDnHtY84+0xknUnPvM2QpQh3VY2MUOggBACAEAIAQAgBACAEAIAQAgBACAEAIAQAgBACAEAIAQAgBACAEAR7ZYpU5cM2WrrudQ3dXSLQnKDvF2KzhGatJXOUvTi4ssyplF5J6jjXubPuIjdT0jVj3szz6ui6M+7ka+7OKmQpxWia801JwoOTXsOZY+wiK1MdJ91WJp6OhHvO52d1XHZrMKSJKS9lQOcf3mPOPtMZJ1Jz7zNsKUId1WNhFDoIAQAgBACAEAIAQAgBACAEAIAQAgBACAEAIAQAgBACAEAIAQAgBACAEAIAQAgBACAEAIAQAgBACAEAIAQAgBACAEAIAQAgBACAEAIAQAgBAH/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4" descr="data:image/jpeg;base64,/9j/4AAQSkZJRgABAQAAAQABAAD/2wCEAAkGBxISEhUTExMWFhUXGRgYGBcWFhgVHhcXFxcWFhYaFh0YHiggGh8lGxYVITEhJSkvMC4uFx8zODMuNygtLisBCgoKDg0OGxAQGzUlICYtLy0tNS8rLS0tLS0tLS0tLS0tLS01LS0tLS0tNS0tLS0tLS0tLS0tLS0tLS0tLS0tLf/AABEIALEBHQMBEQACEQEDEQH/xAAcAAEAAQUBAQAAAAAAAAAAAAAABAECAwUGBwj/xABOEAACAAMFAgoECwMKBgMAAAABAgADEQQFEiExQVEGBxMiMmFxkaHRQlKBkxQWFyNTVJKisdLhYnLTNENkgqSys8Hj8BUkM3TC8TVjc//EABoBAQADAQEBAAAAAAAAAAAAAAABAgQDBQb/xAA8EQACAQICBggFBAEEAQUAAAAAAQIDEQQhBRIxQVGhExQVMlJhcZGBscHR8CIzQuEGI2Jy8fI0U5Kywv/aAAwDAQACEQMRAD8A9xgBACAEAIAQAgBACAEAIAQAgBACAEAIAQAgBACAEAIAQAgBACAEAIAQAgBACAEAIAQAgBACAEAIAQAgBAGGfaUTpMB2n8BHKpXp0+/KxeFOc+6rmttF/oOgpbrPNHnHnVdLU1+2r8l9+RrhgZPvOxrLRe81/SwjcuXjrHm1dIV6m+y8sue02QwtKO6/qY7PeU1NHJG484eP+Uc6WNr09kvfMtPD057UbOz8IB6ae1fI+celS0utlSPt9v7Mk8B4H7mzs9ulv0XFd2h7jHpUsVRq9yX39jHOhUh3kSY0HIQAgBACAEAIAQAgBACAEAIAQAgBACAEAIAQAgBACAEAIAQAgDDPtSJ0mA7Tn7BrHKpXp0u/KxeFOc+6rmttF/oOgpbrPNHnHm1dLU1+2r8l9zZDAyfedjV2i9pr+lhG5cvHWPOq6Qr1N9l5Zf2a4YWlHdf1IRMYm7u7NBSIAgBACAECSXZ7xmpo5puOY8dPZGqlja9Puy98zhPD057UbOz8IPXT2r5Hzj0qWl1sqR9vt/ZkngPA/c2dnt8t+i4ruOR7jHpUsXRq9yX39jHOhUh3kSY0HIQAgBACAEAchab+nl2CkAYiAAoO2g1j5OtpbFOq1B2V7JWXG289yngaKgnJXy4g3pbK0qTnTJVbOlaVAppEvHaQTt8Mkn8h1bC2v9WUS9bWdCfsLuruhHHaQls/+q+xLwuFW35soL3tdaYqa6qg0AJzIpoR3iI7Qx19W/JLZnteQ6phrXtzZcLztm87fQXYK7twiyxukL2//K+xHVsL+NlBets6/sDyiqx+kHln/wDH+ieq4X8ZUXpbN5+wvlE9e0g//FEdWwv42UN62vedvoDYaHZvg8fpBc/4rdt3E9Vwv4zF/wAftHr/AHV8o49r4vxckX6jQ8PNnRXBbmnSyXpUMVqMq5A18Y+g0Zip4ii5T2p25J/U8rG0I0qlo7Grmzj0TIIAQAgBACANTeV9rKYoFqwpqaDMV9seXi9JxoTdNK79kbaGClUjr3yNTaL2mv6WEbly8dfGPKq6Qr1N9l5Zf3zNsMLShuv6kEmMbzzNAiAIAQAgBACAEAIAQAgBAklWe8ZqaOabjmPHT2RqpYyvT7svfP8APgcJ4enPaiZJ4WS8So9MRIUYDXMmgqNnfHqUNKOTUakdvD7P7mKrgrK8WdJHsGAQAgBAHnc889v3j+Jj4Cq2qsmuL+Z9TDuL0J0wz6lSVyqTktKBBXUaUIjfJ4tNxdsr32WyS47rW3GaPQ2TX1vt+5bhn9WVdCmqqQe00NIrbGe3/Hcmn65OxN6Pv672UMubl0eaGyqpFCcTE7KUYd3VDUxGTyyT4Wte78rZr4InWp57c7cfh57iyaZoOFqVY09EmpVVIrsqCscqjxCerPbLLdfNJW8rq3AtHorXWxevFv53M4NoJGYzpnVNG0PZl4b40J4yTWaztn+nfsf2+5ztQS2fPcQxa3Fcx9kaUUU00oq90Y1iakb2fJeS9sl7Hfoov/v1+7Km2vv210G8HdvET1urx5LjcdDDgYGNSTv3ZD2Rnbu7nRKysdVwR/6T/vn+6sfT6C/Yl/y+iPF0n+4vT6s3se2ecIAQAgBACANLe1w8qxdXoxpkRUZCmzMeMePjtFLETdSMrPl+e5vw2O6KOo1dGitF0WiX6JI3pzh3a+EeJV0diqH8bryz5beR6UMXRqb/AHy/PciLaDtH+UZVWexnZ01uMyzBSug0zyz7dI6qaauUcXexdFiogBACAEAIAQAgCLaLxlJqwJ3DM+Gnti2qxc1tov4+gtOtvIecTZEXKWe77ZatEcqdp5i09tAfZWNNLC1qndj9DjOvCHeZ0N08BSrK86aOaQcKCuYNRVm8o9KhouzUqkvgvz6GSpjbq0UdlyK+qO4R6vRx4GHXlxHIr6o7hDo48Bry4jkV9Udwh0ceA15cRyK+qO4Q6OPAa8uJwLj5w0y55p1c7KPhZJ9M0sv1fU+mX7efD6E5rJN0EyorTMmvRrnSuVCNp1Eb3hsR3YzuvNvhfz+b3GZVae1x/L/AsFlnH09aalvSWueW4f7MUWHxUv57fN71fhw/LlulpLd8tz+5VbPONCJgzoa4m0alNm3LLq6omNHFStJTWee177eW/IOpSWWryW4tlWd2AONsyh00JoAa12Arpu7DFYUKlSKam/4vZvdkne+5W+tsmTKpGLf6eJll2SYSDyjCtKZZ0pVdTSubilcqdcdYYau2pa7ztuz2Zb7cVa+XxOcqtNJrVX5t3enqa6fLwmla5A17QD/nHm1YakrXvsfurmuEtZXMccywgDq+CP8A0n/fP91Y+o0F+xL/AJfRHi6T/cXp9Wb2PbPOEAIAQAgBACAMc+0IgxOyqN7EAeMSk3sKznGCvJ2XmcxfPCSxHLByzbwMP3zQ91YrV0dTr/uxX1+5ilp2FD9pt+mznl8zm5V+4WNJdEJrTESRoaVIFdBWMj0HCC/0ZW8nnw37Uss9t/a1af8AlM5S/wBanl5PP2eT5EkXlJZebzGy1NBsFNxOXfHjYrRlejD9NPNb4u64bNuzNtxXE9/CabweIlbpLeUv0v3eXs2ZFtB2x46rNZM9nUTzRlWaDt746KpFlXBovi5QQBFtF4yk1YE7hmfDT2xbVYua20X8fQWnW2fgPOJskRc10+1TJnSYkbtB3CNlDA4it3IZcdi93t5nn4nSeFw+VSavwWb9lsMaS9+m4ZR69HQW+rP4L7v7Hg4j/KFsoU/jJ/Rff4HXXBe9gl0xWfk29c/PeJ5w9gjfDRtOlnBL68zjH/IFVyq3j6ZrlnyO0sdvlTRWXMV/3SDTtGo9sWcWtpupV6dVXhJP0JMQdRACAEAIA5i08GnLsVdaEkitQRU12CPm62hKjqOUJKzd877z16ekYKKUk7mP4tTvXTvbyinYuI8a5l+0aXhfIqeDc4/ziaAatoNNkS9C4h7Zrnu2ELSNJfxfIp8Wp3rp3t2bojsSv41zJ7RpeF8h8Wp3rp3t27usw7Er7Ndcx2jS8L5D4szvXTvbyh2JX8a5jtKlwfIHgzOOrp3t5RD0HXebmuY7SpcHyKfFib66fe8odhVvEuY7Sp8HyHxYm+un3vKHYVbxLmO0qfB8je3Nd/IS8JNSTiNNNAKDuj2tH4PqtLUbu27s87FV+mnrJW3E+NxmEAIAQAgBAHB8L+FM6TPaQhwKAvOUAscSgmuLTXZGmlTi1dngaR0hVpVXTi7LLdmctMtRmnEzl23sxJ8c40Ky2HiylKo7yd363LYkoIAQBfLmsuhI/wB7tIzYjB0MR+7BP5++3masNjsThf2ZuPlu9ndciVLvE+kK9mUeHiP8bpSzoza8nmvo/mfR4X/LK0cq8FLzWT9ndPkTJFuU6NTqOX6GPEr6IxuHz1brjHPlt5H0OG07gMTlr6r4Sy57H8Gaq3WiY7MCxpUimgpXLIR3oYDEVl+iD9XkuZGK0phMP+5NX4LN+yvzI4lx69HQW+rP4L7v7HgYn/KN1CHxl9l9y8KI9ahgcPR7kVfi837s8DE6UxeIyqTduCyXLb8blY2GAQAgCx7Qsshi2EjQ1ofZTPuiG0XjCV7r32Gxunh7OWZLlhjNVnVTygrQMwBIPSJz2xwnCLV0j1sLjK8ZKMpXWW1X57fmep/CV3N9h/KM1j6HXX4mPhK7m+w/lCxGuvxMfCV3N9h/KFhrr8THwldzfYfyhYnXX4meN3tek9p0wma/Tb0mFACaADZ2RtjCNlkfGYnE1XVl+p7XvJk6w2gM4W0MQhcEszg0lgFmohYUzA1rnprFVKPA0SoV02lUdlfa3u27L/fyMj3VaQ5X4QaYsNccytcPKab8GetNlaxGvG2ws8NiFPV6Tfba+F/lnt+Jg+B2gYSbQaM8tMnmE1mAnq0FD7dYnWjwKdDXVr1NrS2veZZl22kUpaCariryj0pjZciK1yCt/WpmQYjWjwLPDYndU5vj+P4lr3faQF/5g1auWOZsZEFOol11prnSJ1o8CHh8Qkv9Tb5vilzuuAa77TstBPSrz5noPgamWYBp40B2taPAPD4jdU473udn7f8ARrbVaJ8tyhmvUGmTtTxi6UWr2MlSpWpycXN5ebMXw+d9LM+23nE6seBz6xV8T92el8XNsmTLM3KMWwzCoLGpC4UNKnXMmMtZJSyPp9D1Z1KD13eztyR1UcT1RACAEAIAoYA0l9XFZrQS0yWMXrqSrbhUjX21i8ZyjsMtfBUK+c458d5xt5cCaZyZtf2Zgp95fKO0a/FHkVtB76Uvf7r7GitVjtMnpo1Bt6Q7xpHWM4vYzzK2FxFHvxy917kp7M4qQpZd67dhota9dc8s4KfEmWGks1mvzdt/rMwAitNu7Q9xzi90cHFrIrElRACAEAIAQBjnT1TpMB26+wamIbRdQk9xAn3yg6ILdZ5o8/wiusdFSW9mGQ1qtBpKVj+4CAO1tntMUlO21milh5z7kfz1N5dnF/Oc1nTFlg6hfnG666AdtTHJ1VuPRp6LnLObtzO3uPgXYpBDCWZjjMNNOKh1BCii+FY5uo2ejSwNGnmld+Z1gihrKwAgBAHAXhxeu8x2ScoVmLAMpqKmtMte2NEa9lax4FbQrnUcozybvsLDwDtJOI2oV38+vfXqHdDpo8COyK179Ln8Sr8BLSczahoF9LQUoPAd0OmjwJeiK7zdTy3lg4v7R9YX72zT8BE9OuBXsar/AO58wvF9PAoLQoG6jbKkfie+HTrgFoaqlZVPmVHAC0afCV+/1j/M98R0y4E9j1tnSfMrL4BWhSGFoWoNRkxzrXb15w6ZcBHQ9aLuqhbO4vp7sWaehJNScJ1MSq6W4rPQtScnKU835Fnyczfpk+y0OsLgV7Cn417HX8Frk+ByTLx4yWLMaUFSAKDqoojjUnrO57GCwnVqepe+dzcRQ2CAEAIAQAMAYZkusAc7fN92SRUTJy4h6C89vaq1I9tIvGnKWxHanh6lTuo468uHYzEiV/WmH/xU/wDlHaOH4s3U9HeN+33/AKOZa+5+MzAwUnUKqqNozAGeupzjtqRtYmeiMJJd2z4p2f2fxRmn340xcMwDUc4ADQEd2ezdBQs7o8THf43UnC1Gaf8AyVn7rLkikm2HY1eo5/jmIsfLYrR2Mwv7sHbjtXuthKS2DaKdmfgfOBhUkzOjg6EH/e4wuWtfYWzp6p0mA7de7Uwuiypye4gT75UdFS3WeaPM+EV1joqS3sgTrxmvtwj9nLx18Yi7Zsw+Dq1najBv4fXcRcG+J1T3cP8A43WnnWko+mb+3zMso4SCKVG8Bh7QwIPdE6qPcoaDwdJd3Wfm/wDpcjrLs4bulFmylZRtl8wgdhqD4RxlQW5naejo/wAHY7C6OFFinUAmiW3qzfm9dlTzSewxxlSktxiqYSrDdf0zOrky8qxzMxmEAVgBACAPMb143Vlz3lS7IZgVigYzcBYg4TRQjbdM+7SNMcO2r3PUp6McoKTlb4GNuNqcDhN2vizFOVatQWBFOR2FHH9Rtxh1deIns2Nr9Ivb+zD8sjZ/8gctfnzlsz+aiereZbstePl/ZIlca85mVFu1iziqqJxqw52g5L9lu6K9AvEVejoJN9Js8v7LZfG1NYlRdrEgMSOXPoLib+a2DOJ6BeIPRsUr9Jy/spbONyZKYpMu8qymhHwitDQGlRKpWhEFh77GTDRkZq8Z8v7MHy0/0H+0f6UW6q+Jbsn/AH8v7Hy0/wBB/tH+lDqr4jsn/fy/sfLT/Qf7R/pQ6q+I7J/38v7O94G8JkvCz8sqFCGKOhOKjABsjQVFGGdBGepBwdmeficO6E9Vm9ihnEAIAQAgBAHivGnwitMu3TJHKPyIVCEDFAcSAmtOlnXWsbKEE433nuYChCVJStmcfJt8s5dHt/SO7TNzhIlKQcxmOrOIKFYAQAgDIk9ht784g8zFaHwWJznTV+KyfLb8bmVLUNo7oHzmK/xJrPD1PhL7r7IjTlBZjsJJ7yYrqs6Yf/Gqss60lH0zf2+ZaFETqo93D6FwdHPV1n/uz5bORdFj1UklZCAEADAEOfeUpfSxHcufjpEXIuSuDXCu0y7RJlyHZFaailcRIYM4B5p5udTnTbHOok1mZ8RCMoNyW4+iuUmeoPtfpGI8KyHKTPUH2v0gLIcpM9Qfa/SAshyj+oPtfpAWR8w3nNK2qa20TXNDvDkx6cVeC9D6umr0kvL6HU2i+byqyNZlJBKsVRz0gsxgzI+0MhJrlUE5mscVCnxMSo4fbrfnsWzL1vLmobOCcBGUt685Rix4WHOrjYqfSmMSNKNWnxJ6LD7dbmvyxrb1vO1gyZk2UBybs6MVejGY3KEMSc88t/NpXLK8Yxd0mdaVOk1KMXtWezdkY5nC2ey0ITbn85oRNWnTpkJz0yrko0FInoYkrBwT/wCvL7Ee+eEM20rhmBRzlbmlx0VKjIsV9I50r10yiYU1HYXpYeNJ3X0NPHQ0CAEAe38Rv8im/wDcN/hSow4nvngaU/dXp9WeixnPNEAIAQAgChgCBeljlTlwTpaTF3OoYeyukSm1sLRnKDvF2OAvvi1scypkl5DdRxrX91s+5hHaOIktuZvpaSqx72ZxN5cArbIJMqk0b5bUanWrU7hWO8cRB7TfT0jRnlLL1Mdju92CKzhZpoGlzVKMrPN5OWMhWh1JwmmW8RLmi8qqV2ldcV6XZHtLcmVEwYCyh1royN0WG4Gm0A9UWTvsOkf1K8SqsDmDUdWcSCsAIAQAgChMARJ95yl9LEdy5+OkRci5AmXu7HDLXM5D0id1B/7iLlW97Nrd/Ay8bVQshRfWnHAPYvS+7HN1YozTxdKG+/odrcfFTZ1obRNeafVT5tewnNj2giOMq7ewxzx833VY9FuK5LLZRSzyJcvKlVXnEftMas3tMcnJvaY51Jz7zN0IgoVgBACAPDr34tLwFpmPKSXMUzGdWxqKgsWGJX27xp2xtjXhq2Z7tPSFHo1GV9ljO3BS/SasqMSrqcTSTiV8GMNXWoloM9gpFdekU6xg91+ZlPBm/cjgl4hMMzFik9IpyenRHNLbNvVEa9Ijp8J57Lb+NyFb+A98zkVJkuWVU1FGkrspqtD/AL6hS0atOLujpDF4WDvG/MgfJfef0K+9Tzi/WIHXtKhx5D5L7z+hX3qecOsQHaVDjyHyX3n9CvvU84dYgO0qHHkPkvvP6Ffep5w6xAdpUOPIfJfef0K+9Tzh1iA7SoceR6rxacHJtgshlziuN5hmEKahaqigV2nmV9sZa01OV0eRja8a1TWjstY6yORkEAIAQAgAYAgXnbJMlcU6Yktd7sFr2V1iUm9hDaW04a+eMOyJUSVecd4HJr3sMXcpjqqEntOTrRWw4m9eG9sm1ClZK7pYzp1s1T7RSOqoxRzdWTOYtExnOJ2ZjvYlj3nOOiVtghVnB3i2n6ls92cAMxIBYiprQsatrvOffviU7Ho0NLVafeSfJ8suRgUMuakjsNIvrJ7T1qWlcPUyl+n1+/8A0SJd4uOkAfAxNk9huShNXi8vcmSrwQ683t8xEWZDg0UtF5S0yrU7lz8dIrc53NfOvlzkigduZ8oEN8SK4mTOkT7T+A2RFzFVx9Cnvu/LP+i9LGNufhEXPPq6Vm8oK3Mkykw5rkd4yPfCx51SvUqd+Vzorr4W2yTQCbyi+rNGPx6XjFHSiyqqSR2lz8Y8k0FolNLPrJ84vaRkw9lY5Og9x0VdbzvLmvezWgfMTkfbQGjDtU0Ye0RylFx2o6qSexm2EVLFYAQAgDwq9ONa8TapkqSJKLyploChY0D4FLEnU6mNqoQ1bsyyrPW1USPjrfxw4VkMGxAEKgzUsGHOYHLCTXSlIr0dItr1C2Xw6vsmYp5BXlqjMhl4j84aItJZbCSadPCBUEkAgxPRUgp1C747X7hLH4MAA7ZiX0ZaLMY1DlaYWBqTvGsR0dLzGvUMK8Pr9LMmCViXUFEB/nMhV8z81MNBmQhIyzieipbbka9TgLTw/vuXLeZM5BVTD6KEtiw9DCxxDnLU6bK1BEFSpN2QdSaV2az5Xbz9aT7r9Yv1aBz6xIfK7efrSfdfrDq0B1iQ+V28/Wk+6/WHVoDrEj1fiw4UzbxsjTZyqJkua0olAQGoqOGoSaGjgHPZXbQZa1NQlZGmnPWjc6+OR0EAIAQAgBAHhPG5ddtFvmWhJMxpJWWA6rjUYUAatK4M660jbQlHVs2Za0Za10jhZN7V6S+1fI+cd3Ez34kyVaUbRhXccj4xVom5lKRFiblhlxFibmMpCxJaViC9OpOm7wdn5GNpQiymz06OmK8Mp2lyfL7GM2UEknaSe+K3Iq6Vm+4rczMkoDQQPPqVqlTvu5kCQsci8S4mxFy8JE2IuWTp6J0mA6tvcM4Agz75UdBSes5Du/8AUCTY8E7Db7XaJDyZUxkWbLYuqEIoWYparmgNKHm4qmkUnJJO51pwd72PpfBO9eX7tv4kYsjUME715fu2/iQyAwTvXl+7b+JDIDBO9eX7tv4kMgfKt4IWtcxQaEz3AIqKEzCKjaM49Ndz4HnS751dtu22q0wm2SzLpNLMyrzllysUwFFDApXArKpYEmpUkEDipQ4GjVlfaRpVyW8TmBnS8bFUm1o5Xk0lMrHGlKqJkgBlPSmIKgk0nXhbYQoTT2ke1Wa3y0UGarBystU6RZpwKcmapTSWAanDpQnOJTg3sK2mt5NtFz29Z0xlnICQoLEODyayikuYQyFlJl83KrfOEHIsYqpwtZotqzvtLJ1x21xyMy0LyR5Gtc+fM5P5taCtVLSyRUCjSyaYspU4LNIhwk8rmitXB2dLlNNYpRVViAWLDE2EimGnNJFTWnOFCY6Kom7HJ0mlc1EXOQgD3XiB/kM//uW/wZEYsV3l6G+h3D06Mx2EAIAQAgChgCPOBgDlb+4I2O1VM2zoWPpqMD+1koT7axeNSUdjKyhGW1Hm/Cfi2kyAXl2tZY2LaCBXqDLn7MJjRDEvejhLDrczUWQWNiqF2knIM2eHJHqUxHAFxBM2CkgnIHOLKb3ZhwRrLbP5FlVirhkVsUsgipqrDUg0dXWtc8Ncq0jqszjO0WVlWlG0YV3HL8dYNEXMjJEWFywy4ixNwJcLC5eEibEXLJ09E6TAdW3uGcAQZ18qOgpPWcvAa+EAQ3tc6ZoTT9nmjv8AMxDkltLKLew6zgpxfpaqF7ZKG0y5XOmU68dMJ/qsI4yrW2I7Ro8WenXDxfWCz0IkCY4pz53zpqNCAeap6wojjKrJ7zsoJbDt7OtABsEcyxLWAKwAgBAHkd78TBmT5k2VbAiu7OFaUWKliWIxBxWhORpu7Y1RxNlZo4SoJu9zHN4nrU1cV5lsWbYpcw4jhwVas3Pm83PZlDrEfCOhfEo/E7ajSt5E00rLc05wbL53LnKp7QDsiesR8I6F8S1uJm0HDW8a4cOGspzhw1w4fncqVNKaVh1leEjoPMulcTdpWmG8sOEUFJbigoRQUm5ChPfDrEfCT0L4lRxPWrKl5UoWIIlMCC6ojZ8pXNZaDsURHWI+EdC+Ja3E3aSuE3lVaKuEy3Iwp0BTlaUWpoNmyJ6yvCR0HmYfkPm/Xk9wf4kT1pcCOrLiPkPm/Xk9wf4kOtLgOrLiei8A+Ci3bZjIEwzGZzMd6YQWIVeatTQBUUanadtIz1amu7naENVWOjjmXEAIAQAgBAHE8LuMGTY5rSBKaZOUAkVCLzhUZ5k5HYsWUbkN2PPL44wbdPqFcSV3ShQ062arV6xSLqKK3Zyc5mdizEsx1ZiWJ7SczFiDEUgDC9nB2RZTktjKuEXtRHex7j3x1VfijjKhwZRJk1NCad47o6qcZHNwnEkyr19ZfavkfOJ1SusUtF8AEhVqRtbLwGvhFCxDe1zpmhNP2eaO/wAzEOSW0sot7EUl3edpp2RzdTgdFS4kuVY1GyvbnFHNs6KEUSAkVLF4SAOjujhnbrPQLOLqPRnfODvPOHYGEQ4pk3Z3Vx8a0p3SVaJJlu7KgaWwcYmIUEqaMoqeuKOBOsekcqu8d4ihYcqvrDvEAOVX1h3iAHKrvHeIA8RvfjAvA2iYEniUgdlVQkohVDFRVnUnQVJrv0jqoopdmafwhvtTTl2alQSkuQ4BVmQg0TXEjDroYWiLswnhRfYBYznCqCSTLs4FApaoJTMFQSCNaGlYWiLsuHCa+yAROcgqHBEqz5qy4xTmZkgHLUkEaikLRF2ZDwhvvCW5c5UNOTkVoxIByl0plWtaUzrC0RmYm4UX2K1mzMsVfmZOWA0b+b2busb4WiLsx2nhbfMsEvOmKAaEmTJyOR+j6x2EgawtEXZF+UC8/rR91I/hxOqhdj4/3n9aPupH8OGqhdnqPFpf862WVnnkF0mGXiAC4gFRwSBkDz6ZDZHOSsyyZ1sVJEAIAQAgBAHnfDri2a2z2tMqeFdgoKTFOE4VCijLmum4xeM7ZFXG55re/A28bJXHIdkHpy/nl7ebUqOtgI6KSZWzRDs9haZJE1OfnRlUZrmQCM+cObntG6mcN4IrChKnJhqrDCR2g5wBQrAFhSALCkAYnkA6iLRnJbGVlCL2otWyrWtM9c84ObYUIozhIqWLwkAXBYAo8xV1IH492sAR5lvA0HtOUATrouO322nweRMdT6QGBKfvtRT2VMQ2ibHfcGeJ6csyXNtU9FwOr8nKBcnCwYAu1ANMwFPbFHMlRPX/AIOnqr3CKFinwdPVXuEAPg6eqvcIAr8HT1V7hAHiV9cXl4cvN5OQJiF2KssyUoKsxIydgQaHMU746qSKWZcOC191J5FqsQxPKWbMrMecD08vnJjtlv3UELxFmXTuDN9uCGkVxCh51kFRhdaVDVoBMeg2FiRnnC8RZlJfBe+1pSSwwqqDn2XJUDqg6ewO+euddQCF4izMy3BflTis+MMKMpaygMufNIDDLM9u2oyheIzKWng/fjsSZBHOZgA9mouJsVBV60BpSpNAIXiMzBaeCl9TFKNZ6qzYyA1lUFjSp5rClaCu856wvEWZC+T69Pqp97I/iROshZj5Pr0+qn3sj+JDWQsz1Hi1uCdYrKyTwA7zDMwghsIKogBIyJ5lcss45yd2WSOsipIgBACAEAIAozACpyEAaO8OFtklZcpyjbpfP8ej4xphhKs91vUyVMdRhvv6Z/0cFwmvmTasVLLLQsKGbUiYR+8mE+wkiNlPAxj3ncwVNIyl3Fbn+cznLbMmsFBcOFcTOeM2YHIMy6ihIzU7IieDX8WXp6Qf817EC1yLPhdhLeUwU4UUmYjPhc5k1IGLABkvlmlRqR2o2QxFKexmhW0bx3frFDtcyBgdD/lEEgrADDAFHmKupA/Hu1gCPMtw2CvblAFJST5vRBp1c0d/6xeNOUtiOc6sId5mxsnBsn/qOB1Lme86dxjTDCN95mOpj0u4vc6/gylmsjBvgkqcQa4ptWcH9ktVV9ix0lgoNZNo4Q0hUi/1JPkemXdw0ssygYmUf2xl9pagDtpGOeCqR2Zm2npCjLbl6nQSJyuAyMGU6FSCD7RGVxadmbYyUldMyRBIgBACAEAIAQAgBACAEAIAQAgBACAEAIAQAgDyLjDvGYLbMlliUASiEmgqik0GgzMe7gacehTtnmfOaSqyVdxvlkaCXblOoI8Y1ODMSqIzhg2hBijR1TMTpFGiyZhaXFbF0yJPsaN0lHboe8RzlTjLajtCtOHdZr51z+q3sPmIzyw3hZqhjX/JexEmWaamw06ucP0jhKlOO1GuGIpy2MjcnOmEhQaVIy5o137YpGnKWxF51YQ7zJdnuA+m1Opc/E+UaI4V/wAmZJ45fxXubSzXVKTRane2f46RojRhHcZJ4mpLayesuO1jO2Z0lxZIq2ZCwUVJAHWaRYrtIc+95a6VY9WQ7zC41Slz37OFolcmxlhpksHCSCQXAIJ2iOVZKUHfgd8O9WorcUfQceCfRiAEAIA8RvjhNbGnzT8ImKMbAKjlQAGIAAHVH0VLDUlBfpWw+Wr4ut0krSe0x/8AFLxqRytqquoxTMsgc92RHeIt0WH4LkR0uL4y5lku+bexoJ9pJoTQPMOQNCctgIIrEujQW2K5EKviW7KUuZh+Mds+tTvev5xbq1Lwr2Kdbr+N+5d8YLbQH4TPoTQHlHzIpUDPXMd4iOr0fCvZE9ZxHifuw3CG2jW0zxoc5jjIioOu4iHV6PhXsQ8ViFtk/cp8YrZ9an+9fzierUvCvYdbr+N+4+MVs+tT/ev5w6tS8K9h1uv437j4xWz61P8Aev5w6tS8K9h1uv437np/Fvek20WVjNYuyTCgY6lcKMKnaasc48XH0o06loq10e/o2tOrRvN3s7HVxiN4gBACAEAIA8X4x/8A5Cb2S/8ADWPocB+wvj8z5nSf/qH8Pkc1Gw88ulISwC1xEgCm0nIUiG0ldkxTbstpnM+YmTePVlkdsU1Yy2HRynHaZUtanUU8Yo6bLKqt5lCg6EHsijidVK+wsaTFLF1IxGVEWLXAlQsLmRZMTYq5GRlCipIA6zSJsRdsiTr0lrpVj1ZDvMSRYgzr2mHSijqzPeYDIgu5Y1JJPWaxBJbEkEy5R/zEgf8A2y/76xSp3H6HWj+5H1R9IfBV3v7x/wA0eFrP8SPotVfjY+Crvf3j/mhrP8SGqvxsfBV3v7x/zQ1n+JDVX42Pgq7394/5oaz/ABIaq/GzwO3NhnzCNkxjqdjHaM4+nhnBeh8hVdqrfn9TZvwjqCDKFMQcc4ZMAlK1WnoeiFOeupPBYa2/y/Pxmp46/wDHffb6eXysYJ9/O7YyiVKYCCoKn57liSDlUmteskihi6w6StffflY5yxbctay2W53MzcI2zISjaBi5JoFw5mlS1TXF4bYr1Vb2dHjnuXPy+ZlXhSwpSXShqBjNBROTApTo+lh9YA12RXqie18vO/v9CVj2tkeflb23+phHCJgKKlDlQ4zXJMFTlm52ttyEW6sntf5e/t5FVjWlkuflb38zTTnxMzUAqSaDQVNaCNKVlYxSetJstiSBAHq3FL/JZv8A+x/w5ceHpP8AdXp9WfRaJ/Zfr9EdvHnHqCAEAIAQAgCPbbDKnLhmy0cbmUN3V0i8Jyg7xdik6cZq0lc5O9OLiyzKmUzyTuHPXubPuaNtPSNSPezPPq6Loy7uRyN5cAbbJOJFWcozqhFct6Nr2Csb6ePozyeX5xPOqaMrU3eOf5wZr5l7zF+atEomhYlSOTbnijGhXJqVoaChNc46KjF/qpv67PzM5vEzX6asfpt/MjU2yYrOzIuFSSQu6uwZ6CNEE1FJmSo4uTcVkYgYsUM6Wth19sUcEy6qNGdLWp1FPGObpvcdFVW8xWi85a1AqxG7Id5jmdiBOvaYdKKOrM95gCC7kmpJJ3k1iCS2JIKqCSAMycgBnU9UQSlfYdLdHAK32ihEnk1PpTjyf3aY/uxnniqcd9/Q1U8FVnut6nb3RxTyVobROaYfVQcmvYTmx7RSMk8dJ91WN1PR0F3nc7W6bis1mFJElE2VAqxHWx5x9pjJOpOfeZshShDuqxsYodBACAEAc/beBlhmu0x5POY1Yh3WpOporAZxqhjK0VqqXyMk8DQnJylHN+ph+IV3/Qn3sz80W6/X8XJFOzsN4ebHxCu/6E+9mfmh1+v4uSHZ2G8PNj4hXf8AQn3sz80Ov1/FyQ7Ow3h5sfEK7/oT72Z+aHX6/i5IdnYbw82PiFd/0J97M/NDr9fxckOzsN4ebHxCu/6E+9mfmh1+v4uSHZ2G8PNj4hXf9CfezPzQ6/X8XJDs7DeHmx8Qrv8AoT72Z+aHX6/i5IdnYbw82bu7LulWeWJclAiDOgqczqSTmT1mM1SpKpLWk7s1U6UKcdWCsiXFDoIAQAgBACAEAIAQBHtthlTlwzZaONzKG7q6RaE5Qd4uxScIzVpK5yl6cXFlmVMpnknqONe5s+5hG6npGrHvZnn1dF0Z93I5C9OL+2SqlFWcu9DnTrVqH2Csb6ekKUtuR5tXRdaHdzOXnyHRsLqyMNVYFSO0HONkZKSuncwShKLtJWLIsVNZP6Tdp/GMj2m1bC1VJIAFScgBmSeqIJSvsOmujgFb7RQiTyan0px5P7tC/wB2M88VTjvv6Gqngqs91vU7a6OKeQtDaJzTD6qDk17Cc2PaCIyTx0n3VY3U9HQXedztbquKzWYUkSUTZUDnHtY84+0xknUnPvM2QpQh3VY2MUOggBACAEAIAQAgBACAEAIAQAgBACAEAIAQAgBACAEAIAQAgBACAEAR7ZYpU5cM2WrrudQ3dXSLQnKDvF2KzhGatJXOUvTi4ssyplF5J6jjXubPuIjdT0jVj3szz6ui6M+7ka+7OKmQpxWia801JwoOTXsOZY+wiK1MdJ91WJp6OhHvO52d1XHZrMKSJKS9lQOcf3mPOPtMZJ1Jz7zNsKUId1WNhFDoIAQAgBACAEAIAQAgBACAEAIAQAgBACAEAIAQAgBACAEAIAQAgBACAEAIAQAgBACAEAIAQAgBACAEAIAQAgBACAEAIAQAgBACAEAIAQAgBAH/2Q=="/>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6" descr="SIEM Solution | Security Information &amp; Event Management | LogRhythm"/>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050" name="Picture 2"/>
          <p:cNvPicPr>
            <a:picLocks noChangeAspect="1" noChangeArrowheads="1"/>
          </p:cNvPicPr>
          <p:nvPr/>
        </p:nvPicPr>
        <p:blipFill>
          <a:blip r:embed="rId3"/>
          <a:srcRect/>
          <a:stretch>
            <a:fillRect/>
          </a:stretch>
        </p:blipFill>
        <p:spPr bwMode="auto">
          <a:xfrm>
            <a:off x="5562600" y="1352550"/>
            <a:ext cx="3200400" cy="286465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6847336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Diagonal Corners Rounded 13">
            <a:extLst>
              <a:ext uri="{FF2B5EF4-FFF2-40B4-BE49-F238E27FC236}">
                <a16:creationId xmlns:a16="http://schemas.microsoft.com/office/drawing/2014/main" id="{9B917D8D-326A-40FD-84C7-9E825A690D4C}"/>
              </a:ext>
            </a:extLst>
          </p:cNvPr>
          <p:cNvSpPr/>
          <p:nvPr/>
        </p:nvSpPr>
        <p:spPr>
          <a:xfrm>
            <a:off x="381000" y="895350"/>
            <a:ext cx="4876800" cy="4042171"/>
          </a:xfrm>
          <a:prstGeom prst="round2DiagRect">
            <a:avLst/>
          </a:prstGeom>
          <a:solidFill>
            <a:schemeClr val="accent6">
              <a:lumMod val="20000"/>
              <a:lumOff val="80000"/>
            </a:schemeClr>
          </a:solidFill>
        </p:spPr>
        <p:style>
          <a:lnRef idx="1">
            <a:schemeClr val="accent4"/>
          </a:lnRef>
          <a:fillRef idx="2">
            <a:schemeClr val="accent4"/>
          </a:fillRef>
          <a:effectRef idx="1">
            <a:schemeClr val="accent4"/>
          </a:effectRef>
          <a:fontRef idx="minor">
            <a:schemeClr val="dk1"/>
          </a:fontRef>
        </p:style>
        <p:txBody>
          <a:bodyPr rtlCol="0" anchor="ctr"/>
          <a:lstStyle/>
          <a:p>
            <a:pPr algn="ctr"/>
            <a:endParaRPr lang="en-IN"/>
          </a:p>
        </p:txBody>
      </p:sp>
      <p:sp>
        <p:nvSpPr>
          <p:cNvPr id="4" name="Title 3"/>
          <p:cNvSpPr>
            <a:spLocks noGrp="1"/>
          </p:cNvSpPr>
          <p:nvPr>
            <p:ph type="title"/>
          </p:nvPr>
        </p:nvSpPr>
        <p:spPr>
          <a:xfrm>
            <a:off x="457200" y="133350"/>
            <a:ext cx="8229600" cy="685800"/>
          </a:xfrm>
          <a:solidFill>
            <a:schemeClr val="accent6"/>
          </a:solidFill>
        </p:spPr>
        <p:style>
          <a:lnRef idx="0">
            <a:schemeClr val="dk1"/>
          </a:lnRef>
          <a:fillRef idx="3">
            <a:schemeClr val="dk1"/>
          </a:fillRef>
          <a:effectRef idx="3">
            <a:schemeClr val="dk1"/>
          </a:effectRef>
          <a:fontRef idx="minor">
            <a:schemeClr val="lt1"/>
          </a:fontRef>
        </p:style>
        <p:txBody>
          <a:bodyPr>
            <a:normAutofit/>
          </a:bodyPr>
          <a:lstStyle/>
          <a:p>
            <a:r>
              <a:rPr lang="en-IN" sz="1800" b="1" dirty="0">
                <a:solidFill>
                  <a:schemeClr val="tx1"/>
                </a:solidFill>
                <a:latin typeface="Arial" pitchFamily="34" charset="0"/>
                <a:cs typeface="Arial" pitchFamily="34" charset="0"/>
              </a:rPr>
              <a:t>ANALYSING KEY FACTORS WITHIN THE BUSINESS ENVIRONMENT CONTRIBUTES TO ITS MARKETING FAILURE (CONTD..)</a:t>
            </a:r>
            <a:endParaRPr lang="en-US" sz="1800" b="1" dirty="0">
              <a:solidFill>
                <a:schemeClr val="tx1"/>
              </a:solidFill>
              <a:latin typeface="Arial" pitchFamily="34" charset="0"/>
              <a:cs typeface="Arial" pitchFamily="34" charset="0"/>
            </a:endParaRPr>
          </a:p>
        </p:txBody>
      </p:sp>
      <p:sp>
        <p:nvSpPr>
          <p:cNvPr id="7" name="Content Placeholder 4"/>
          <p:cNvSpPr>
            <a:spLocks noGrp="1"/>
          </p:cNvSpPr>
          <p:nvPr>
            <p:ph sz="half" idx="1"/>
          </p:nvPr>
        </p:nvSpPr>
        <p:spPr>
          <a:xfrm>
            <a:off x="609600" y="971550"/>
            <a:ext cx="4419600" cy="3886200"/>
          </a:xfrm>
        </p:spPr>
        <p:txBody>
          <a:bodyPr>
            <a:noAutofit/>
          </a:bodyPr>
          <a:lstStyle/>
          <a:p>
            <a:pPr lvl="0" algn="just">
              <a:lnSpc>
                <a:spcPct val="150000"/>
              </a:lnSpc>
              <a:buFont typeface="Arial" panose="020B0604020202020204" pitchFamily="34" charset="0"/>
              <a:buChar char="●"/>
            </a:pPr>
            <a:r>
              <a:rPr lang="en-IN" sz="1600" dirty="0">
                <a:latin typeface="Arial" pitchFamily="34" charset="0"/>
                <a:ea typeface="Times New Roman" panose="02020603050405020304" pitchFamily="18" charset="0"/>
                <a:cs typeface="Arial" pitchFamily="34" charset="0"/>
              </a:rPr>
              <a:t>Labour shortage issues and created delays in passenger services resulting in a major market failure (campaignlive.co.uk, 2022).</a:t>
            </a:r>
          </a:p>
          <a:p>
            <a:pPr algn="just">
              <a:lnSpc>
                <a:spcPct val="150000"/>
              </a:lnSpc>
              <a:buFont typeface="Arial" panose="020B0604020202020204" pitchFamily="34" charset="0"/>
              <a:buChar char="●"/>
            </a:pPr>
            <a:r>
              <a:rPr lang="en-IN" sz="1600" dirty="0">
                <a:latin typeface="Arial" pitchFamily="34" charset="0"/>
                <a:ea typeface="Times New Roman" panose="02020603050405020304" pitchFamily="18" charset="0"/>
                <a:cs typeface="Arial" pitchFamily="34" charset="0"/>
              </a:rPr>
              <a:t>During the post-pandemic situation, BA faced major financial issues to maintain its marketing operations.</a:t>
            </a:r>
          </a:p>
          <a:p>
            <a:pPr algn="just">
              <a:lnSpc>
                <a:spcPct val="150000"/>
              </a:lnSpc>
              <a:buFont typeface="Arial" panose="020B0604020202020204" pitchFamily="34" charset="0"/>
              <a:buChar char="●"/>
            </a:pPr>
            <a:r>
              <a:rPr lang="en-IN" sz="1600" dirty="0">
                <a:latin typeface="Arial" pitchFamily="34" charset="0"/>
                <a:ea typeface="Times New Roman" panose="02020603050405020304" pitchFamily="18" charset="0"/>
                <a:cs typeface="Arial" pitchFamily="34" charset="0"/>
              </a:rPr>
              <a:t>This airline organisation also faced technological issues in the post-pandemic situation that also negatively impacted the brand reputation. </a:t>
            </a:r>
          </a:p>
        </p:txBody>
      </p:sp>
      <p:sp>
        <p:nvSpPr>
          <p:cNvPr id="2" name="AutoShape 2" descr="Theories of International Trade and Investment - BMGT20104 - StuDocu"/>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AutoShape 2" descr="data:image/jpeg;base64,/9j/4AAQSkZJRgABAQAAAQABAAD/2wCEAAkGBxISEhUTExMWFhUXGRgYGBcWFhgVHhcXFxcWFhYaFh0YHiggGh8lGxYVITEhJSkvMC4uFx8zODMuNygtLisBCgoKDg0OGxAQGzUlICYtLy0tNS8rLS0tLS0tLS0tLS0tLS01LS0tLS0tNS0tLS0tLS0tLS0tLS0tLS0tLS0tLf/AABEIALEBHQMBEQACEQEDEQH/xAAcAAEAAQUBAQAAAAAAAAAAAAAABAECAwUGBwj/xABOEAACAAMFAgoECwMKBgMAAAABAgADEQQFEiExQVEGBxMiMmFxkaHRQlKBkxQWFyNTVJKisdLhYnLTNENkgqSys8Hj8BUkM3TC8TVjc//EABoBAQADAQEBAAAAAAAAAAAAAAABAgQDBQb/xAA8EQACAQICBggFBAEEAQUAAAAAAQIDEQQhBRIxQVGhExQVMlJhcZGBscHR8CIzQuEGI2Jy8fI0U5Kywv/aAAwDAQACEQMRAD8A9xgBACAEAIAQAgBACAEAIAQAgBACAEAIAQAgBACAEAIAQAgBACAEAIAQAgBACAEAIAQAgBACAEAIAQAgBAGGfaUTpMB2n8BHKpXp0+/KxeFOc+6rmttF/oOgpbrPNHnHnVdLU1+2r8l9+RrhgZPvOxrLRe81/SwjcuXjrHm1dIV6m+y8sue02QwtKO6/qY7PeU1NHJG484eP+Uc6WNr09kvfMtPD057UbOz8IB6ae1fI+celS0utlSPt9v7Mk8B4H7mzs9ulv0XFd2h7jHpUsVRq9yX39jHOhUh3kSY0HIQAgBACAEAIAQAgBACAEAIAQAgBACAEAIAQAgBACAEAIAQAgDDPtSJ0mA7Tn7BrHKpXp0u/KxeFOc+6rmttF/oOgpbrPNHnHm1dLU1+2r8l9zZDAyfedjV2i9pr+lhG5cvHWPOq6Qr1N9l5Zf2a4YWlHdf1IRMYm7u7NBSIAgBACAECSXZ7xmpo5puOY8dPZGqlja9Puy98zhPD057UbOz8IPXT2r5Hzj0qWl1sqR9vt/ZkngPA/c2dnt8t+i4ruOR7jHpUsXRq9yX39jHOhUh3kSY0HIQAgBACAEAchab+nl2CkAYiAAoO2g1j5OtpbFOq1B2V7JWXG289yngaKgnJXy4g3pbK0qTnTJVbOlaVAppEvHaQTt8Mkn8h1bC2v9WUS9bWdCfsLuruhHHaQls/+q+xLwuFW35soL3tdaYqa6qg0AJzIpoR3iI7Qx19W/JLZnteQ6phrXtzZcLztm87fQXYK7twiyxukL2//K+xHVsL+NlBets6/sDyiqx+kHln/wDH+ieq4X8ZUXpbN5+wvlE9e0g//FEdWwv42UN62vedvoDYaHZvg8fpBc/4rdt3E9Vwv4zF/wAftHr/AHV8o49r4vxckX6jQ8PNnRXBbmnSyXpUMVqMq5A18Y+g0Zip4ii5T2p25J/U8rG0I0qlo7Grmzj0TIIAQAgBACANTeV9rKYoFqwpqaDMV9seXi9JxoTdNK79kbaGClUjr3yNTaL2mv6WEbly8dfGPKq6Qr1N9l5Zf3zNsMLShuv6kEmMbzzNAiAIAQAgBACAEAIAQAgBAklWe8ZqaOabjmPHT2RqpYyvT7svfP8APgcJ4enPaiZJ4WS8So9MRIUYDXMmgqNnfHqUNKOTUakdvD7P7mKrgrK8WdJHsGAQAgBAHnc889v3j+Jj4Cq2qsmuL+Z9TDuL0J0wz6lSVyqTktKBBXUaUIjfJ4tNxdsr32WyS47rW3GaPQ2TX1vt+5bhn9WVdCmqqQe00NIrbGe3/Hcmn65OxN6Pv672UMubl0eaGyqpFCcTE7KUYd3VDUxGTyyT4Wte78rZr4InWp57c7cfh57iyaZoOFqVY09EmpVVIrsqCscqjxCerPbLLdfNJW8rq3AtHorXWxevFv53M4NoJGYzpnVNG0PZl4b40J4yTWaztn+nfsf2+5ztQS2fPcQxa3Fcx9kaUUU00oq90Y1iakb2fJeS9sl7Hfoov/v1+7Km2vv210G8HdvET1urx5LjcdDDgYGNSTv3ZD2Rnbu7nRKysdVwR/6T/vn+6sfT6C/Yl/y+iPF0n+4vT6s3se2ecIAQAgBACANLe1w8qxdXoxpkRUZCmzMeMePjtFLETdSMrPl+e5vw2O6KOo1dGitF0WiX6JI3pzh3a+EeJV0diqH8bryz5beR6UMXRqb/AHy/PciLaDtH+UZVWexnZ01uMyzBSug0zyz7dI6qaauUcXexdFiogBACAEAIAQAgCLaLxlJqwJ3DM+Gnti2qxc1tov4+gtOtvIecTZEXKWe77ZatEcqdp5i09tAfZWNNLC1qndj9DjOvCHeZ0N08BSrK86aOaQcKCuYNRVm8o9KhouzUqkvgvz6GSpjbq0UdlyK+qO4R6vRx4GHXlxHIr6o7hDo48Bry4jkV9Udwh0ceA15cRyK+qO4Q6OPAa8uJwLj5w0y55p1c7KPhZJ9M0sv1fU+mX7efD6E5rJN0EyorTMmvRrnSuVCNp1Eb3hsR3YzuvNvhfz+b3GZVae1x/L/AsFlnH09aalvSWueW4f7MUWHxUv57fN71fhw/LlulpLd8tz+5VbPONCJgzoa4m0alNm3LLq6omNHFStJTWee177eW/IOpSWWryW4tlWd2AONsyh00JoAa12Arpu7DFYUKlSKam/4vZvdkne+5W+tsmTKpGLf6eJll2SYSDyjCtKZZ0pVdTSubilcqdcdYYau2pa7ztuz2Zb7cVa+XxOcqtNJrVX5t3enqa6fLwmla5A17QD/nHm1YakrXvsfurmuEtZXMccywgDq+CP8A0n/fP91Y+o0F+xL/AJfRHi6T/cXp9Wb2PbPOEAIAQAgBACAMc+0IgxOyqN7EAeMSk3sKznGCvJ2XmcxfPCSxHLByzbwMP3zQ91YrV0dTr/uxX1+5ilp2FD9pt+mznl8zm5V+4WNJdEJrTESRoaVIFdBWMj0HCC/0ZW8nnw37Uss9t/a1af8AlM5S/wBanl5PP2eT5EkXlJZebzGy1NBsFNxOXfHjYrRlejD9NPNb4u64bNuzNtxXE9/CabweIlbpLeUv0v3eXs2ZFtB2x46rNZM9nUTzRlWaDt746KpFlXBovi5QQBFtF4yk1YE7hmfDT2xbVYua20X8fQWnW2fgPOJskRc10+1TJnSYkbtB3CNlDA4it3IZcdi93t5nn4nSeFw+VSavwWb9lsMaS9+m4ZR69HQW+rP4L7v7Hg4j/KFsoU/jJ/Rff4HXXBe9gl0xWfk29c/PeJ5w9gjfDRtOlnBL68zjH/IFVyq3j6ZrlnyO0sdvlTRWXMV/3SDTtGo9sWcWtpupV6dVXhJP0JMQdRACAEAIA5i08GnLsVdaEkitQRU12CPm62hKjqOUJKzd877z16ekYKKUk7mP4tTvXTvbyinYuI8a5l+0aXhfIqeDc4/ziaAatoNNkS9C4h7Zrnu2ELSNJfxfIp8Wp3rp3t2bojsSv41zJ7RpeF8h8Wp3rp3t27usw7Er7Ndcx2jS8L5D4szvXTvbyh2JX8a5jtKlwfIHgzOOrp3t5RD0HXebmuY7SpcHyKfFib66fe8odhVvEuY7Sp8HyHxYm+un3vKHYVbxLmO0qfB8je3Nd/IS8JNSTiNNNAKDuj2tH4PqtLUbu27s87FV+mnrJW3E+NxmEAIAQAgBAHB8L+FM6TPaQhwKAvOUAscSgmuLTXZGmlTi1dngaR0hVpVXTi7LLdmctMtRmnEzl23sxJ8c40Ky2HiylKo7yd363LYkoIAQBfLmsuhI/wB7tIzYjB0MR+7BP5++3masNjsThf2ZuPlu9ndciVLvE+kK9mUeHiP8bpSzoza8nmvo/mfR4X/LK0cq8FLzWT9ndPkTJFuU6NTqOX6GPEr6IxuHz1brjHPlt5H0OG07gMTlr6r4Sy57H8Gaq3WiY7MCxpUimgpXLIR3oYDEVl+iD9XkuZGK0phMP+5NX4LN+yvzI4lx69HQW+rP4L7v7HgYn/KN1CHxl9l9y8KI9ahgcPR7kVfi837s8DE6UxeIyqTduCyXLb8blY2GAQAgCx7Qsshi2EjQ1ofZTPuiG0XjCV7r32Gxunh7OWZLlhjNVnVTygrQMwBIPSJz2xwnCLV0j1sLjK8ZKMpXWW1X57fmep/CV3N9h/KM1j6HXX4mPhK7m+w/lCxGuvxMfCV3N9h/KFhrr8THwldzfYfyhYnXX4meN3tek9p0wma/Tb0mFACaADZ2RtjCNlkfGYnE1XVl+p7XvJk6w2gM4W0MQhcEszg0lgFmohYUzA1rnprFVKPA0SoV02lUdlfa3u27L/fyMj3VaQ5X4QaYsNccytcPKab8GetNlaxGvG2ws8NiFPV6Tfba+F/lnt+Jg+B2gYSbQaM8tMnmE1mAnq0FD7dYnWjwKdDXVr1NrS2veZZl22kUpaCariryj0pjZciK1yCt/WpmQYjWjwLPDYndU5vj+P4lr3faQF/5g1auWOZsZEFOol11prnSJ1o8CHh8Qkv9Tb5vilzuuAa77TstBPSrz5noPgamWYBp40B2taPAPD4jdU473udn7f8ARrbVaJ8tyhmvUGmTtTxi6UWr2MlSpWpycXN5ebMXw+d9LM+23nE6seBz6xV8T92el8XNsmTLM3KMWwzCoLGpC4UNKnXMmMtZJSyPp9D1Z1KD13eztyR1UcT1RACAEAIAoYA0l9XFZrQS0yWMXrqSrbhUjX21i8ZyjsMtfBUK+c458d5xt5cCaZyZtf2Zgp95fKO0a/FHkVtB76Uvf7r7GitVjtMnpo1Bt6Q7xpHWM4vYzzK2FxFHvxy917kp7M4qQpZd67dhota9dc8s4KfEmWGks1mvzdt/rMwAitNu7Q9xzi90cHFrIrElRACAEAIAQBjnT1TpMB26+wamIbRdQk9xAn3yg6ILdZ5o8/wiusdFSW9mGQ1qtBpKVj+4CAO1tntMUlO21milh5z7kfz1N5dnF/Oc1nTFlg6hfnG666AdtTHJ1VuPRp6LnLObtzO3uPgXYpBDCWZjjMNNOKh1BCii+FY5uo2ejSwNGnmld+Z1gihrKwAgBAHAXhxeu8x2ScoVmLAMpqKmtMte2NEa9lax4FbQrnUcozybvsLDwDtJOI2oV38+vfXqHdDpo8COyK179Ln8Sr8BLSczahoF9LQUoPAd0OmjwJeiK7zdTy3lg4v7R9YX72zT8BE9OuBXsar/AO58wvF9PAoLQoG6jbKkfie+HTrgFoaqlZVPmVHAC0afCV+/1j/M98R0y4E9j1tnSfMrL4BWhSGFoWoNRkxzrXb15w6ZcBHQ9aLuqhbO4vp7sWaehJNScJ1MSq6W4rPQtScnKU835Fnyczfpk+y0OsLgV7Cn417HX8Frk+ByTLx4yWLMaUFSAKDqoojjUnrO57GCwnVqepe+dzcRQ2CAEAIAQAMAYZkusAc7fN92SRUTJy4h6C89vaq1I9tIvGnKWxHanh6lTuo468uHYzEiV/WmH/xU/wDlHaOH4s3U9HeN+33/AKOZa+5+MzAwUnUKqqNozAGeupzjtqRtYmeiMJJd2z4p2f2fxRmn340xcMwDUc4ADQEd2ezdBQs7o8THf43UnC1Gaf8AyVn7rLkikm2HY1eo5/jmIsfLYrR2Mwv7sHbjtXuthKS2DaKdmfgfOBhUkzOjg6EH/e4wuWtfYWzp6p0mA7de7Uwuiypye4gT75UdFS3WeaPM+EV1joqS3sgTrxmvtwj9nLx18Yi7Zsw+Dq1najBv4fXcRcG+J1T3cP8A43WnnWko+mb+3zMso4SCKVG8Bh7QwIPdE6qPcoaDwdJd3Wfm/wDpcjrLs4bulFmylZRtl8wgdhqD4RxlQW5naejo/wAHY7C6OFFinUAmiW3qzfm9dlTzSewxxlSktxiqYSrDdf0zOrky8qxzMxmEAVgBACAPMb143Vlz3lS7IZgVigYzcBYg4TRQjbdM+7SNMcO2r3PUp6McoKTlb4GNuNqcDhN2vizFOVatQWBFOR2FHH9Rtxh1deIns2Nr9Ivb+zD8sjZ/8gctfnzlsz+aiereZbstePl/ZIlca85mVFu1iziqqJxqw52g5L9lu6K9AvEVejoJN9Js8v7LZfG1NYlRdrEgMSOXPoLib+a2DOJ6BeIPRsUr9Jy/spbONyZKYpMu8qymhHwitDQGlRKpWhEFh77GTDRkZq8Z8v7MHy0/0H+0f6UW6q+Jbsn/AH8v7Hy0/wBB/tH+lDqr4jsn/fy/sfLT/Qf7R/pQ6q+I7J/38v7O94G8JkvCz8sqFCGKOhOKjABsjQVFGGdBGepBwdmeficO6E9Vm9ihnEAIAQAgBAHivGnwitMu3TJHKPyIVCEDFAcSAmtOlnXWsbKEE433nuYChCVJStmcfJt8s5dHt/SO7TNzhIlKQcxmOrOIKFYAQAgDIk9ht784g8zFaHwWJznTV+KyfLb8bmVLUNo7oHzmK/xJrPD1PhL7r7IjTlBZjsJJ7yYrqs6Yf/Gqss60lH0zf2+ZaFETqo93D6FwdHPV1n/uz5bORdFj1UklZCAEADAEOfeUpfSxHcufjpEXIuSuDXCu0y7RJlyHZFaailcRIYM4B5p5udTnTbHOok1mZ8RCMoNyW4+iuUmeoPtfpGI8KyHKTPUH2v0gLIcpM9Qfa/SAshyj+oPtfpAWR8w3nNK2qa20TXNDvDkx6cVeC9D6umr0kvL6HU2i+byqyNZlJBKsVRz0gsxgzI+0MhJrlUE5mscVCnxMSo4fbrfnsWzL1vLmobOCcBGUt685Rix4WHOrjYqfSmMSNKNWnxJ6LD7dbmvyxrb1vO1gyZk2UBybs6MVejGY3KEMSc88t/NpXLK8Yxd0mdaVOk1KMXtWezdkY5nC2ey0ITbn85oRNWnTpkJz0yrko0FInoYkrBwT/wCvL7Ee+eEM20rhmBRzlbmlx0VKjIsV9I50r10yiYU1HYXpYeNJ3X0NPHQ0CAEAe38Rv8im/wDcN/hSow4nvngaU/dXp9WeixnPNEAIAQAgChgCBeljlTlwTpaTF3OoYeyukSm1sLRnKDvF2OAvvi1scypkl5DdRxrX91s+5hHaOIktuZvpaSqx72ZxN5cArbIJMqk0b5bUanWrU7hWO8cRB7TfT0jRnlLL1Mdju92CKzhZpoGlzVKMrPN5OWMhWh1JwmmW8RLmi8qqV2ldcV6XZHtLcmVEwYCyh1royN0WG4Gm0A9UWTvsOkf1K8SqsDmDUdWcSCsAIAQAgChMARJ95yl9LEdy5+OkRci5AmXu7HDLXM5D0id1B/7iLlW97Nrd/Ay8bVQshRfWnHAPYvS+7HN1YozTxdKG+/odrcfFTZ1obRNeafVT5tewnNj2giOMq7ewxzx833VY9FuK5LLZRSzyJcvKlVXnEftMas3tMcnJvaY51Jz7zN0IgoVgBACAPDr34tLwFpmPKSXMUzGdWxqKgsWGJX27xp2xtjXhq2Z7tPSFHo1GV9ljO3BS/SasqMSrqcTSTiV8GMNXWoloM9gpFdekU6xg91+ZlPBm/cjgl4hMMzFik9IpyenRHNLbNvVEa9Ijp8J57Lb+NyFb+A98zkVJkuWVU1FGkrspqtD/AL6hS0atOLujpDF4WDvG/MgfJfef0K+9Tzi/WIHXtKhx5D5L7z+hX3qecOsQHaVDjyHyX3n9CvvU84dYgO0qHHkPkvvP6Ffep5w6xAdpUOPIfJfef0K+9Tzh1iA7SoceR6rxacHJtgshlziuN5hmEKahaqigV2nmV9sZa01OV0eRja8a1TWjstY6yORkEAIAQAgAYAgXnbJMlcU6Yktd7sFr2V1iUm9hDaW04a+eMOyJUSVecd4HJr3sMXcpjqqEntOTrRWw4m9eG9sm1ClZK7pYzp1s1T7RSOqoxRzdWTOYtExnOJ2ZjvYlj3nOOiVtghVnB3i2n6ls92cAMxIBYiprQsatrvOffviU7Ho0NLVafeSfJ8suRgUMuakjsNIvrJ7T1qWlcPUyl+n1+/8A0SJd4uOkAfAxNk9huShNXi8vcmSrwQ683t8xEWZDg0UtF5S0yrU7lz8dIrc53NfOvlzkigduZ8oEN8SK4mTOkT7T+A2RFzFVx9Cnvu/LP+i9LGNufhEXPPq6Vm8oK3Mkykw5rkd4yPfCx51SvUqd+Vzorr4W2yTQCbyi+rNGPx6XjFHSiyqqSR2lz8Y8k0FolNLPrJ84vaRkw9lY5Og9x0VdbzvLmvezWgfMTkfbQGjDtU0Ye0RylFx2o6qSexm2EVLFYAQAgDwq9ONa8TapkqSJKLyploChY0D4FLEnU6mNqoQ1bsyyrPW1USPjrfxw4VkMGxAEKgzUsGHOYHLCTXSlIr0dItr1C2Xw6vsmYp5BXlqjMhl4j84aItJZbCSadPCBUEkAgxPRUgp1C747X7hLH4MAA7ZiX0ZaLMY1DlaYWBqTvGsR0dLzGvUMK8Pr9LMmCViXUFEB/nMhV8z81MNBmQhIyzieipbbka9TgLTw/vuXLeZM5BVTD6KEtiw9DCxxDnLU6bK1BEFSpN2QdSaV2az5Xbz9aT7r9Yv1aBz6xIfK7efrSfdfrDq0B1iQ+V28/Wk+6/WHVoDrEj1fiw4UzbxsjTZyqJkua0olAQGoqOGoSaGjgHPZXbQZa1NQlZGmnPWjc6+OR0EAIAQAgBAHhPG5ddtFvmWhJMxpJWWA6rjUYUAatK4M660jbQlHVs2Za0Za10jhZN7V6S+1fI+cd3Ez34kyVaUbRhXccj4xVom5lKRFiblhlxFibmMpCxJaViC9OpOm7wdn5GNpQiymz06OmK8Mp2lyfL7GM2UEknaSe+K3Iq6Vm+4rczMkoDQQPPqVqlTvu5kCQsci8S4mxFy8JE2IuWTp6J0mA6tvcM4Agz75UdBSes5Du/8AUCTY8E7Db7XaJDyZUxkWbLYuqEIoWYparmgNKHm4qmkUnJJO51pwd72PpfBO9eX7tv4kYsjUME715fu2/iQyAwTvXl+7b+JDIDBO9eX7tv4kMgfKt4IWtcxQaEz3AIqKEzCKjaM49Ndz4HnS751dtu22q0wm2SzLpNLMyrzllysUwFFDApXArKpYEmpUkEDipQ4GjVlfaRpVyW8TmBnS8bFUm1o5Xk0lMrHGlKqJkgBlPSmIKgk0nXhbYQoTT2ke1Wa3y0UGarBystU6RZpwKcmapTSWAanDpQnOJTg3sK2mt5NtFz29Z0xlnICQoLEODyayikuYQyFlJl83KrfOEHIsYqpwtZotqzvtLJ1x21xyMy0LyR5Gtc+fM5P5taCtVLSyRUCjSyaYspU4LNIhwk8rmitXB2dLlNNYpRVViAWLDE2EimGnNJFTWnOFCY6Kom7HJ0mlc1EXOQgD3XiB/kM//uW/wZEYsV3l6G+h3D06Mx2EAIAQAgChgCPOBgDlb+4I2O1VM2zoWPpqMD+1koT7axeNSUdjKyhGW1Hm/Cfi2kyAXl2tZY2LaCBXqDLn7MJjRDEvejhLDrczUWQWNiqF2knIM2eHJHqUxHAFxBM2CkgnIHOLKb3ZhwRrLbP5FlVirhkVsUsgipqrDUg0dXWtc8Ncq0jqszjO0WVlWlG0YV3HL8dYNEXMjJEWFywy4ixNwJcLC5eEibEXLJ09E6TAdW3uGcAQZ18qOgpPWcvAa+EAQ3tc6ZoTT9nmjv8AMxDkltLKLew6zgpxfpaqF7ZKG0y5XOmU68dMJ/qsI4yrW2I7Ro8WenXDxfWCz0IkCY4pz53zpqNCAeap6wojjKrJ7zsoJbDt7OtABsEcyxLWAKwAgBAHkd78TBmT5k2VbAiu7OFaUWKliWIxBxWhORpu7Y1RxNlZo4SoJu9zHN4nrU1cV5lsWbYpcw4jhwVas3Pm83PZlDrEfCOhfEo/E7ajSt5E00rLc05wbL53LnKp7QDsiesR8I6F8S1uJm0HDW8a4cOGspzhw1w4fncqVNKaVh1leEjoPMulcTdpWmG8sOEUFJbigoRQUm5ChPfDrEfCT0L4lRxPWrKl5UoWIIlMCC6ojZ8pXNZaDsURHWI+EdC+Ja3E3aSuE3lVaKuEy3Iwp0BTlaUWpoNmyJ6yvCR0HmYfkPm/Xk9wf4kT1pcCOrLiPkPm/Xk9wf4kOtLgOrLiei8A+Ci3bZjIEwzGZzMd6YQWIVeatTQBUUanadtIz1amu7naENVWOjjmXEAIAQAgBAHE8LuMGTY5rSBKaZOUAkVCLzhUZ5k5HYsWUbkN2PPL44wbdPqFcSV3ShQ062arV6xSLqKK3Zyc5mdizEsx1ZiWJ7SczFiDEUgDC9nB2RZTktjKuEXtRHex7j3x1VfijjKhwZRJk1NCad47o6qcZHNwnEkyr19ZfavkfOJ1SusUtF8AEhVqRtbLwGvhFCxDe1zpmhNP2eaO/wAzEOSW0sot7EUl3edpp2RzdTgdFS4kuVY1GyvbnFHNs6KEUSAkVLF4SAOjujhnbrPQLOLqPRnfODvPOHYGEQ4pk3Z3Vx8a0p3SVaJJlu7KgaWwcYmIUEqaMoqeuKOBOsekcqu8d4ihYcqvrDvEAOVX1h3iAHKrvHeIA8RvfjAvA2iYEniUgdlVQkohVDFRVnUnQVJrv0jqoopdmafwhvtTTl2alQSkuQ4BVmQg0TXEjDroYWiLswnhRfYBYznCqCSTLs4FApaoJTMFQSCNaGlYWiLsuHCa+yAROcgqHBEqz5qy4xTmZkgHLUkEaikLRF2ZDwhvvCW5c5UNOTkVoxIByl0plWtaUzrC0RmYm4UX2K1mzMsVfmZOWA0b+b2busb4WiLsx2nhbfMsEvOmKAaEmTJyOR+j6x2EgawtEXZF+UC8/rR91I/hxOqhdj4/3n9aPupH8OGqhdnqPFpf862WVnnkF0mGXiAC4gFRwSBkDz6ZDZHOSsyyZ1sVJEAIAQAgBAHnfDri2a2z2tMqeFdgoKTFOE4VCijLmum4xeM7ZFXG55re/A28bJXHIdkHpy/nl7ebUqOtgI6KSZWzRDs9haZJE1OfnRlUZrmQCM+cObntG6mcN4IrChKnJhqrDCR2g5wBQrAFhSALCkAYnkA6iLRnJbGVlCL2otWyrWtM9c84ObYUIozhIqWLwkAXBYAo8xV1IH492sAR5lvA0HtOUATrouO322nweRMdT6QGBKfvtRT2VMQ2ibHfcGeJ6csyXNtU9FwOr8nKBcnCwYAu1ANMwFPbFHMlRPX/AIOnqr3CKFinwdPVXuEAPg6eqvcIAr8HT1V7hAHiV9cXl4cvN5OQJiF2KssyUoKsxIydgQaHMU746qSKWZcOC191J5FqsQxPKWbMrMecD08vnJjtlv3UELxFmXTuDN9uCGkVxCh51kFRhdaVDVoBMeg2FiRnnC8RZlJfBe+1pSSwwqqDn2XJUDqg6ewO+euddQCF4izMy3BflTis+MMKMpaygMufNIDDLM9u2oyheIzKWng/fjsSZBHOZgA9mouJsVBV60BpSpNAIXiMzBaeCl9TFKNZ6qzYyA1lUFjSp5rClaCu856wvEWZC+T69Pqp97I/iROshZj5Pr0+qn3sj+JDWQsz1Hi1uCdYrKyTwA7zDMwghsIKogBIyJ5lcss45yd2WSOsipIgBACAEAIAozACpyEAaO8OFtklZcpyjbpfP8ej4xphhKs91vUyVMdRhvv6Z/0cFwmvmTasVLLLQsKGbUiYR+8mE+wkiNlPAxj3ncwVNIyl3Fbn+cznLbMmsFBcOFcTOeM2YHIMy6ihIzU7IieDX8WXp6Qf817EC1yLPhdhLeUwU4UUmYjPhc5k1IGLABkvlmlRqR2o2QxFKexmhW0bx3frFDtcyBgdD/lEEgrADDAFHmKupA/Hu1gCPMtw2CvblAFJST5vRBp1c0d/6xeNOUtiOc6sId5mxsnBsn/qOB1Lme86dxjTDCN95mOpj0u4vc6/gylmsjBvgkqcQa4ptWcH9ktVV9ix0lgoNZNo4Q0hUi/1JPkemXdw0ssygYmUf2xl9pagDtpGOeCqR2Zm2npCjLbl6nQSJyuAyMGU6FSCD7RGVxadmbYyUldMyRBIgBACAEAIAQAgBACAEAIAQAgBACAEAIAQAgDyLjDvGYLbMlliUASiEmgqik0GgzMe7gacehTtnmfOaSqyVdxvlkaCXblOoI8Y1ODMSqIzhg2hBijR1TMTpFGiyZhaXFbF0yJPsaN0lHboe8RzlTjLajtCtOHdZr51z+q3sPmIzyw3hZqhjX/JexEmWaamw06ucP0jhKlOO1GuGIpy2MjcnOmEhQaVIy5o137YpGnKWxF51YQ7zJdnuA+m1Opc/E+UaI4V/wAmZJ45fxXubSzXVKTRane2f46RojRhHcZJ4mpLayesuO1jO2Z0lxZIq2ZCwUVJAHWaRYrtIc+95a6VY9WQ7zC41Slz37OFolcmxlhpksHCSCQXAIJ2iOVZKUHfgd8O9WorcUfQceCfRiAEAIA8RvjhNbGnzT8ImKMbAKjlQAGIAAHVH0VLDUlBfpWw+Wr4ut0krSe0x/8AFLxqRytqquoxTMsgc92RHeIt0WH4LkR0uL4y5lku+bexoJ9pJoTQPMOQNCctgIIrEujQW2K5EKviW7KUuZh+Mds+tTvev5xbq1Lwr2Kdbr+N+5d8YLbQH4TPoTQHlHzIpUDPXMd4iOr0fCvZE9ZxHifuw3CG2jW0zxoc5jjIioOu4iHV6PhXsQ8ViFtk/cp8YrZ9an+9fzierUvCvYdbr+N+4+MVs+tT/ev5w6tS8K9h1uv437j4xWz61P8Aev5w6tS8K9h1uv437np/Fvek20WVjNYuyTCgY6lcKMKnaasc48XH0o06loq10e/o2tOrRvN3s7HVxiN4gBACAEAIA8X4x/8A5Cb2S/8ADWPocB+wvj8z5nSf/qH8Pkc1Gw88ulISwC1xEgCm0nIUiG0ldkxTbstpnM+YmTePVlkdsU1Yy2HRynHaZUtanUU8Yo6bLKqt5lCg6EHsijidVK+wsaTFLF1IxGVEWLXAlQsLmRZMTYq5GRlCipIA6zSJsRdsiTr0lrpVj1ZDvMSRYgzr2mHSijqzPeYDIgu5Y1JJPWaxBJbEkEy5R/zEgf8A2y/76xSp3H6HWj+5H1R9IfBV3v7x/wA0eFrP8SPotVfjY+Crvf3j/mhrP8SGqvxsfBV3v7x/zQ1n+JDVX42Pgq7394/5oaz/ABIaq/GzwO3NhnzCNkxjqdjHaM4+nhnBeh8hVdqrfn9TZvwjqCDKFMQcc4ZMAlK1WnoeiFOeupPBYa2/y/Pxmp46/wDHffb6eXysYJ9/O7YyiVKYCCoKn57liSDlUmteskihi6w6StffflY5yxbctay2W53MzcI2zISjaBi5JoFw5mlS1TXF4bYr1Vb2dHjnuXPy+ZlXhSwpSXShqBjNBROTApTo+lh9YA12RXqie18vO/v9CVj2tkeflb23+phHCJgKKlDlQ4zXJMFTlm52ttyEW6sntf5e/t5FVjWlkuflb38zTTnxMzUAqSaDQVNaCNKVlYxSetJstiSBAHq3FL/JZv8A+x/w5ceHpP8AdXp9WfRaJ/Zfr9EdvHnHqCAEAIAQAgCPbbDKnLhmy0cbmUN3V0i8Jyg7xdik6cZq0lc5O9OLiyzKmUzyTuHPXubPuaNtPSNSPezPPq6Loy7uRyN5cAbbJOJFWcozqhFct6Nr2Csb6ePozyeX5xPOqaMrU3eOf5wZr5l7zF+atEomhYlSOTbnijGhXJqVoaChNc46KjF/qpv67PzM5vEzX6asfpt/MjU2yYrOzIuFSSQu6uwZ6CNEE1FJmSo4uTcVkYgYsUM6Wth19sUcEy6qNGdLWp1FPGObpvcdFVW8xWi85a1AqxG7Id5jmdiBOvaYdKKOrM95gCC7kmpJJ3k1iCS2JIKqCSAMycgBnU9UQSlfYdLdHAK32ihEnk1PpTjyf3aY/uxnniqcd9/Q1U8FVnut6nb3RxTyVobROaYfVQcmvYTmx7RSMk8dJ91WN1PR0F3nc7W6bis1mFJElE2VAqxHWx5x9pjJOpOfeZshShDuqxsYodBACAEAc/beBlhmu0x5POY1Yh3WpOporAZxqhjK0VqqXyMk8DQnJylHN+ph+IV3/Qn3sz80W6/X8XJFOzsN4ebHxCu/6E+9mfmh1+v4uSHZ2G8PNj4hXf8AQn3sz80Ov1/FyQ7Ow3h5sfEK7/oT72Z+aHX6/i5IdnYbw82PiFd/0J97M/NDr9fxckOzsN4ebHxCu/6E+9mfmh1+v4uSHZ2G8PNj4hXf9CfezPzQ6/X8XJDs7DeHmx8Qrv8AoT72Z+aHX6/i5IdnYbw82bu7LulWeWJclAiDOgqczqSTmT1mM1SpKpLWk7s1U6UKcdWCsiXFDoIAQAgBACAEAIAQBHtthlTlwzZaONzKG7q6RaE5Qd4uxScIzVpK5yl6cXFlmVMpnknqONe5s+5hG6npGrHvZnn1dF0Z93I5C9OL+2SqlFWcu9DnTrVqH2Csb6ekKUtuR5tXRdaHdzOXnyHRsLqyMNVYFSO0HONkZKSuncwShKLtJWLIsVNZP6Tdp/GMj2m1bC1VJIAFScgBmSeqIJSvsOmujgFb7RQiTyan0px5P7tC/wB2M88VTjvv6Gqngqs91vU7a6OKeQtDaJzTD6qDk17Cc2PaCIyTx0n3VY3U9HQXedztbquKzWYUkSUTZUDnHtY84+0xknUnPvM2QpQh3VY2MUOggBACAEAIAQAgBACAEAIAQAgBACAEAIAQAgBACAEAIAQAgBACAEAR7ZYpU5cM2WrrudQ3dXSLQnKDvF2KzhGatJXOUvTi4ssyplF5J6jjXubPuIjdT0jVj3szz6ui6M+7ka+7OKmQpxWia801JwoOTXsOZY+wiK1MdJ91WJp6OhHvO52d1XHZrMKSJKS9lQOcf3mPOPtMZJ1Jz7zNsKUId1WNhFDoIAQAgBACAEAIAQAgBACAEAIAQAgBACAEAIAQAgBACAEAIAQAgBACAEAIAQAgBACAEAIAQAgBACAEAIAQAgBACAEAIAQAgBACAEAIAQAgBAH/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4" descr="data:image/jpeg;base64,/9j/4AAQSkZJRgABAQAAAQABAAD/2wCEAAkGBxISEhUTExMWFhUXGRgYGBcWFhgVHhcXFxcWFhYaFh0YHiggGh8lGxYVITEhJSkvMC4uFx8zODMuNygtLisBCgoKDg0OGxAQGzUlICYtLy0tNS8rLS0tLS0tLS0tLS0tLS01LS0tLS0tNS0tLS0tLS0tLS0tLS0tLS0tLS0tLf/AABEIALEBHQMBEQACEQEDEQH/xAAcAAEAAQUBAQAAAAAAAAAAAAAABAECAwUGBwj/xABOEAACAAMFAgoECwMKBgMAAAABAgADEQQFEiExQVEGBxMiMmFxkaHRQlKBkxQWFyNTVJKisdLhYnLTNENkgqSys8Hj8BUkM3TC8TVjc//EABoBAQADAQEBAAAAAAAAAAAAAAABAgQDBQb/xAA8EQACAQICBggFBAEEAQUAAAAAAQIDEQQhBRIxQVGhExQVMlJhcZGBscHR8CIzQuEGI2Jy8fI0U5Kywv/aAAwDAQACEQMRAD8A9xgBACAEAIAQAgBACAEAIAQAgBACAEAIAQAgBACAEAIAQAgBACAEAIAQAgBACAEAIAQAgBACAEAIAQAgBAGGfaUTpMB2n8BHKpXp0+/KxeFOc+6rmttF/oOgpbrPNHnHnVdLU1+2r8l9+RrhgZPvOxrLRe81/SwjcuXjrHm1dIV6m+y8sue02QwtKO6/qY7PeU1NHJG484eP+Uc6WNr09kvfMtPD057UbOz8IB6ae1fI+celS0utlSPt9v7Mk8B4H7mzs9ulv0XFd2h7jHpUsVRq9yX39jHOhUh3kSY0HIQAgBACAEAIAQAgBACAEAIAQAgBACAEAIAQAgBACAEAIAQAgDDPtSJ0mA7Tn7BrHKpXp0u/KxeFOc+6rmttF/oOgpbrPNHnHm1dLU1+2r8l9zZDAyfedjV2i9pr+lhG5cvHWPOq6Qr1N9l5Zf2a4YWlHdf1IRMYm7u7NBSIAgBACAECSXZ7xmpo5puOY8dPZGqlja9Puy98zhPD057UbOz8IPXT2r5Hzj0qWl1sqR9vt/ZkngPA/c2dnt8t+i4ruOR7jHpUsXRq9yX39jHOhUh3kSY0HIQAgBACAEAchab+nl2CkAYiAAoO2g1j5OtpbFOq1B2V7JWXG289yngaKgnJXy4g3pbK0qTnTJVbOlaVAppEvHaQTt8Mkn8h1bC2v9WUS9bWdCfsLuruhHHaQls/+q+xLwuFW35soL3tdaYqa6qg0AJzIpoR3iI7Qx19W/JLZnteQ6phrXtzZcLztm87fQXYK7twiyxukL2//K+xHVsL+NlBets6/sDyiqx+kHln/wDH+ieq4X8ZUXpbN5+wvlE9e0g//FEdWwv42UN62vedvoDYaHZvg8fpBc/4rdt3E9Vwv4zF/wAftHr/AHV8o49r4vxckX6jQ8PNnRXBbmnSyXpUMVqMq5A18Y+g0Zip4ii5T2p25J/U8rG0I0qlo7Grmzj0TIIAQAgBACANTeV9rKYoFqwpqaDMV9seXi9JxoTdNK79kbaGClUjr3yNTaL2mv6WEbly8dfGPKq6Qr1N9l5Zf3zNsMLShuv6kEmMbzzNAiAIAQAgBACAEAIAQAgBAklWe8ZqaOabjmPHT2RqpYyvT7svfP8APgcJ4enPaiZJ4WS8So9MRIUYDXMmgqNnfHqUNKOTUakdvD7P7mKrgrK8WdJHsGAQAgBAHnc889v3j+Jj4Cq2qsmuL+Z9TDuL0J0wz6lSVyqTktKBBXUaUIjfJ4tNxdsr32WyS47rW3GaPQ2TX1vt+5bhn9WVdCmqqQe00NIrbGe3/Hcmn65OxN6Pv672UMubl0eaGyqpFCcTE7KUYd3VDUxGTyyT4Wte78rZr4InWp57c7cfh57iyaZoOFqVY09EmpVVIrsqCscqjxCerPbLLdfNJW8rq3AtHorXWxevFv53M4NoJGYzpnVNG0PZl4b40J4yTWaztn+nfsf2+5ztQS2fPcQxa3Fcx9kaUUU00oq90Y1iakb2fJeS9sl7Hfoov/v1+7Km2vv210G8HdvET1urx5LjcdDDgYGNSTv3ZD2Rnbu7nRKysdVwR/6T/vn+6sfT6C/Yl/y+iPF0n+4vT6s3se2ecIAQAgBACANLe1w8qxdXoxpkRUZCmzMeMePjtFLETdSMrPl+e5vw2O6KOo1dGitF0WiX6JI3pzh3a+EeJV0diqH8bryz5beR6UMXRqb/AHy/PciLaDtH+UZVWexnZ01uMyzBSug0zyz7dI6qaauUcXexdFiogBACAEAIAQAgCLaLxlJqwJ3DM+Gnti2qxc1tov4+gtOtvIecTZEXKWe77ZatEcqdp5i09tAfZWNNLC1qndj9DjOvCHeZ0N08BSrK86aOaQcKCuYNRVm8o9KhouzUqkvgvz6GSpjbq0UdlyK+qO4R6vRx4GHXlxHIr6o7hDo48Bry4jkV9Udwh0ceA15cRyK+qO4Q6OPAa8uJwLj5w0y55p1c7KPhZJ9M0sv1fU+mX7efD6E5rJN0EyorTMmvRrnSuVCNp1Eb3hsR3YzuvNvhfz+b3GZVae1x/L/AsFlnH09aalvSWueW4f7MUWHxUv57fN71fhw/LlulpLd8tz+5VbPONCJgzoa4m0alNm3LLq6omNHFStJTWee177eW/IOpSWWryW4tlWd2AONsyh00JoAa12Arpu7DFYUKlSKam/4vZvdkne+5W+tsmTKpGLf6eJll2SYSDyjCtKZZ0pVdTSubilcqdcdYYau2pa7ztuz2Zb7cVa+XxOcqtNJrVX5t3enqa6fLwmla5A17QD/nHm1YakrXvsfurmuEtZXMccywgDq+CP8A0n/fP91Y+o0F+xL/AJfRHi6T/cXp9Wb2PbPOEAIAQAgBACAMc+0IgxOyqN7EAeMSk3sKznGCvJ2XmcxfPCSxHLByzbwMP3zQ91YrV0dTr/uxX1+5ilp2FD9pt+mznl8zm5V+4WNJdEJrTESRoaVIFdBWMj0HCC/0ZW8nnw37Uss9t/a1af8AlM5S/wBanl5PP2eT5EkXlJZebzGy1NBsFNxOXfHjYrRlejD9NPNb4u64bNuzNtxXE9/CabweIlbpLeUv0v3eXs2ZFtB2x46rNZM9nUTzRlWaDt746KpFlXBovi5QQBFtF4yk1YE7hmfDT2xbVYua20X8fQWnW2fgPOJskRc10+1TJnSYkbtB3CNlDA4it3IZcdi93t5nn4nSeFw+VSavwWb9lsMaS9+m4ZR69HQW+rP4L7v7Hg4j/KFsoU/jJ/Rff4HXXBe9gl0xWfk29c/PeJ5w9gjfDRtOlnBL68zjH/IFVyq3j6ZrlnyO0sdvlTRWXMV/3SDTtGo9sWcWtpupV6dVXhJP0JMQdRACAEAIA5i08GnLsVdaEkitQRU12CPm62hKjqOUJKzd877z16ekYKKUk7mP4tTvXTvbyinYuI8a5l+0aXhfIqeDc4/ziaAatoNNkS9C4h7Zrnu2ELSNJfxfIp8Wp3rp3t2bojsSv41zJ7RpeF8h8Wp3rp3t27usw7Er7Ndcx2jS8L5D4szvXTvbyh2JX8a5jtKlwfIHgzOOrp3t5RD0HXebmuY7SpcHyKfFib66fe8odhVvEuY7Sp8HyHxYm+un3vKHYVbxLmO0qfB8je3Nd/IS8JNSTiNNNAKDuj2tH4PqtLUbu27s87FV+mnrJW3E+NxmEAIAQAgBAHB8L+FM6TPaQhwKAvOUAscSgmuLTXZGmlTi1dngaR0hVpVXTi7LLdmctMtRmnEzl23sxJ8c40Ky2HiylKo7yd363LYkoIAQBfLmsuhI/wB7tIzYjB0MR+7BP5++3masNjsThf2ZuPlu9ndciVLvE+kK9mUeHiP8bpSzoza8nmvo/mfR4X/LK0cq8FLzWT9ndPkTJFuU6NTqOX6GPEr6IxuHz1brjHPlt5H0OG07gMTlr6r4Sy57H8Gaq3WiY7MCxpUimgpXLIR3oYDEVl+iD9XkuZGK0phMP+5NX4LN+yvzI4lx69HQW+rP4L7v7HgYn/KN1CHxl9l9y8KI9ahgcPR7kVfi837s8DE6UxeIyqTduCyXLb8blY2GAQAgCx7Qsshi2EjQ1ofZTPuiG0XjCV7r32Gxunh7OWZLlhjNVnVTygrQMwBIPSJz2xwnCLV0j1sLjK8ZKMpXWW1X57fmep/CV3N9h/KM1j6HXX4mPhK7m+w/lCxGuvxMfCV3N9h/KFhrr8THwldzfYfyhYnXX4meN3tek9p0wma/Tb0mFACaADZ2RtjCNlkfGYnE1XVl+p7XvJk6w2gM4W0MQhcEszg0lgFmohYUzA1rnprFVKPA0SoV02lUdlfa3u27L/fyMj3VaQ5X4QaYsNccytcPKab8GetNlaxGvG2ws8NiFPV6Tfba+F/lnt+Jg+B2gYSbQaM8tMnmE1mAnq0FD7dYnWjwKdDXVr1NrS2veZZl22kUpaCariryj0pjZciK1yCt/WpmQYjWjwLPDYndU5vj+P4lr3faQF/5g1auWOZsZEFOol11prnSJ1o8CHh8Qkv9Tb5vilzuuAa77TstBPSrz5noPgamWYBp40B2taPAPD4jdU473udn7f8ARrbVaJ8tyhmvUGmTtTxi6UWr2MlSpWpycXN5ebMXw+d9LM+23nE6seBz6xV8T92el8XNsmTLM3KMWwzCoLGpC4UNKnXMmMtZJSyPp9D1Z1KD13eztyR1UcT1RACAEAIAoYA0l9XFZrQS0yWMXrqSrbhUjX21i8ZyjsMtfBUK+c458d5xt5cCaZyZtf2Zgp95fKO0a/FHkVtB76Uvf7r7GitVjtMnpo1Bt6Q7xpHWM4vYzzK2FxFHvxy917kp7M4qQpZd67dhota9dc8s4KfEmWGks1mvzdt/rMwAitNu7Q9xzi90cHFrIrElRACAEAIAQBjnT1TpMB26+wamIbRdQk9xAn3yg6ILdZ5o8/wiusdFSW9mGQ1qtBpKVj+4CAO1tntMUlO21milh5z7kfz1N5dnF/Oc1nTFlg6hfnG666AdtTHJ1VuPRp6LnLObtzO3uPgXYpBDCWZjjMNNOKh1BCii+FY5uo2ejSwNGnmld+Z1gihrKwAgBAHAXhxeu8x2ScoVmLAMpqKmtMte2NEa9lax4FbQrnUcozybvsLDwDtJOI2oV38+vfXqHdDpo8COyK179Ln8Sr8BLSczahoF9LQUoPAd0OmjwJeiK7zdTy3lg4v7R9YX72zT8BE9OuBXsar/AO58wvF9PAoLQoG6jbKkfie+HTrgFoaqlZVPmVHAC0afCV+/1j/M98R0y4E9j1tnSfMrL4BWhSGFoWoNRkxzrXb15w6ZcBHQ9aLuqhbO4vp7sWaehJNScJ1MSq6W4rPQtScnKU835Fnyczfpk+y0OsLgV7Cn417HX8Frk+ByTLx4yWLMaUFSAKDqoojjUnrO57GCwnVqepe+dzcRQ2CAEAIAQAMAYZkusAc7fN92SRUTJy4h6C89vaq1I9tIvGnKWxHanh6lTuo468uHYzEiV/WmH/xU/wDlHaOH4s3U9HeN+33/AKOZa+5+MzAwUnUKqqNozAGeupzjtqRtYmeiMJJd2z4p2f2fxRmn340xcMwDUc4ADQEd2ezdBQs7o8THf43UnC1Gaf8AyVn7rLkikm2HY1eo5/jmIsfLYrR2Mwv7sHbjtXuthKS2DaKdmfgfOBhUkzOjg6EH/e4wuWtfYWzp6p0mA7de7Uwuiypye4gT75UdFS3WeaPM+EV1joqS3sgTrxmvtwj9nLx18Yi7Zsw+Dq1najBv4fXcRcG+J1T3cP8A43WnnWko+mb+3zMso4SCKVG8Bh7QwIPdE6qPcoaDwdJd3Wfm/wDpcjrLs4bulFmylZRtl8wgdhqD4RxlQW5naejo/wAHY7C6OFFinUAmiW3qzfm9dlTzSewxxlSktxiqYSrDdf0zOrky8qxzMxmEAVgBACAPMb143Vlz3lS7IZgVigYzcBYg4TRQjbdM+7SNMcO2r3PUp6McoKTlb4GNuNqcDhN2vizFOVatQWBFOR2FHH9Rtxh1deIns2Nr9Ivb+zD8sjZ/8gctfnzlsz+aiereZbstePl/ZIlca85mVFu1iziqqJxqw52g5L9lu6K9AvEVejoJN9Js8v7LZfG1NYlRdrEgMSOXPoLib+a2DOJ6BeIPRsUr9Jy/spbONyZKYpMu8qymhHwitDQGlRKpWhEFh77GTDRkZq8Z8v7MHy0/0H+0f6UW6q+Jbsn/AH8v7Hy0/wBB/tH+lDqr4jsn/fy/sfLT/Qf7R/pQ6q+I7J/38v7O94G8JkvCz8sqFCGKOhOKjABsjQVFGGdBGepBwdmeficO6E9Vm9ihnEAIAQAgBAHivGnwitMu3TJHKPyIVCEDFAcSAmtOlnXWsbKEE433nuYChCVJStmcfJt8s5dHt/SO7TNzhIlKQcxmOrOIKFYAQAgDIk9ht784g8zFaHwWJznTV+KyfLb8bmVLUNo7oHzmK/xJrPD1PhL7r7IjTlBZjsJJ7yYrqs6Yf/Gqss60lH0zf2+ZaFETqo93D6FwdHPV1n/uz5bORdFj1UklZCAEADAEOfeUpfSxHcufjpEXIuSuDXCu0y7RJlyHZFaailcRIYM4B5p5udTnTbHOok1mZ8RCMoNyW4+iuUmeoPtfpGI8KyHKTPUH2v0gLIcpM9Qfa/SAshyj+oPtfpAWR8w3nNK2qa20TXNDvDkx6cVeC9D6umr0kvL6HU2i+byqyNZlJBKsVRz0gsxgzI+0MhJrlUE5mscVCnxMSo4fbrfnsWzL1vLmobOCcBGUt685Rix4WHOrjYqfSmMSNKNWnxJ6LD7dbmvyxrb1vO1gyZk2UBybs6MVejGY3KEMSc88t/NpXLK8Yxd0mdaVOk1KMXtWezdkY5nC2ey0ITbn85oRNWnTpkJz0yrko0FInoYkrBwT/wCvL7Ee+eEM20rhmBRzlbmlx0VKjIsV9I50r10yiYU1HYXpYeNJ3X0NPHQ0CAEAe38Rv8im/wDcN/hSow4nvngaU/dXp9WeixnPNEAIAQAgChgCBeljlTlwTpaTF3OoYeyukSm1sLRnKDvF2OAvvi1scypkl5DdRxrX91s+5hHaOIktuZvpaSqx72ZxN5cArbIJMqk0b5bUanWrU7hWO8cRB7TfT0jRnlLL1Mdju92CKzhZpoGlzVKMrPN5OWMhWh1JwmmW8RLmi8qqV2ldcV6XZHtLcmVEwYCyh1royN0WG4Gm0A9UWTvsOkf1K8SqsDmDUdWcSCsAIAQAgChMARJ95yl9LEdy5+OkRci5AmXu7HDLXM5D0id1B/7iLlW97Nrd/Ay8bVQshRfWnHAPYvS+7HN1YozTxdKG+/odrcfFTZ1obRNeafVT5tewnNj2giOMq7ewxzx833VY9FuK5LLZRSzyJcvKlVXnEftMas3tMcnJvaY51Jz7zN0IgoVgBACAPDr34tLwFpmPKSXMUzGdWxqKgsWGJX27xp2xtjXhq2Z7tPSFHo1GV9ljO3BS/SasqMSrqcTSTiV8GMNXWoloM9gpFdekU6xg91+ZlPBm/cjgl4hMMzFik9IpyenRHNLbNvVEa9Ijp8J57Lb+NyFb+A98zkVJkuWVU1FGkrspqtD/AL6hS0atOLujpDF4WDvG/MgfJfef0K+9Tzi/WIHXtKhx5D5L7z+hX3qecOsQHaVDjyHyX3n9CvvU84dYgO0qHHkPkvvP6Ffep5w6xAdpUOPIfJfef0K+9Tzh1iA7SoceR6rxacHJtgshlziuN5hmEKahaqigV2nmV9sZa01OV0eRja8a1TWjstY6yORkEAIAQAgAYAgXnbJMlcU6Yktd7sFr2V1iUm9hDaW04a+eMOyJUSVecd4HJr3sMXcpjqqEntOTrRWw4m9eG9sm1ClZK7pYzp1s1T7RSOqoxRzdWTOYtExnOJ2ZjvYlj3nOOiVtghVnB3i2n6ls92cAMxIBYiprQsatrvOffviU7Ho0NLVafeSfJ8suRgUMuakjsNIvrJ7T1qWlcPUyl+n1+/8A0SJd4uOkAfAxNk9huShNXi8vcmSrwQ683t8xEWZDg0UtF5S0yrU7lz8dIrc53NfOvlzkigduZ8oEN8SK4mTOkT7T+A2RFzFVx9Cnvu/LP+i9LGNufhEXPPq6Vm8oK3Mkykw5rkd4yPfCx51SvUqd+Vzorr4W2yTQCbyi+rNGPx6XjFHSiyqqSR2lz8Y8k0FolNLPrJ84vaRkw9lY5Og9x0VdbzvLmvezWgfMTkfbQGjDtU0Ye0RylFx2o6qSexm2EVLFYAQAgDwq9ONa8TapkqSJKLyploChY0D4FLEnU6mNqoQ1bsyyrPW1USPjrfxw4VkMGxAEKgzUsGHOYHLCTXSlIr0dItr1C2Xw6vsmYp5BXlqjMhl4j84aItJZbCSadPCBUEkAgxPRUgp1C747X7hLH4MAA7ZiX0ZaLMY1DlaYWBqTvGsR0dLzGvUMK8Pr9LMmCViXUFEB/nMhV8z81MNBmQhIyzieipbbka9TgLTw/vuXLeZM5BVTD6KEtiw9DCxxDnLU6bK1BEFSpN2QdSaV2az5Xbz9aT7r9Yv1aBz6xIfK7efrSfdfrDq0B1iQ+V28/Wk+6/WHVoDrEj1fiw4UzbxsjTZyqJkua0olAQGoqOGoSaGjgHPZXbQZa1NQlZGmnPWjc6+OR0EAIAQAgBAHhPG5ddtFvmWhJMxpJWWA6rjUYUAatK4M660jbQlHVs2Za0Za10jhZN7V6S+1fI+cd3Ez34kyVaUbRhXccj4xVom5lKRFiblhlxFibmMpCxJaViC9OpOm7wdn5GNpQiymz06OmK8Mp2lyfL7GM2UEknaSe+K3Iq6Vm+4rczMkoDQQPPqVqlTvu5kCQsci8S4mxFy8JE2IuWTp6J0mA6tvcM4Agz75UdBSes5Du/8AUCTY8E7Db7XaJDyZUxkWbLYuqEIoWYparmgNKHm4qmkUnJJO51pwd72PpfBO9eX7tv4kYsjUME715fu2/iQyAwTvXl+7b+JDIDBO9eX7tv4kMgfKt4IWtcxQaEz3AIqKEzCKjaM49Ndz4HnS751dtu22q0wm2SzLpNLMyrzllysUwFFDApXArKpYEmpUkEDipQ4GjVlfaRpVyW8TmBnS8bFUm1o5Xk0lMrHGlKqJkgBlPSmIKgk0nXhbYQoTT2ke1Wa3y0UGarBystU6RZpwKcmapTSWAanDpQnOJTg3sK2mt5NtFz29Z0xlnICQoLEODyayikuYQyFlJl83KrfOEHIsYqpwtZotqzvtLJ1x21xyMy0LyR5Gtc+fM5P5taCtVLSyRUCjSyaYspU4LNIhwk8rmitXB2dLlNNYpRVViAWLDE2EimGnNJFTWnOFCY6Kom7HJ0mlc1EXOQgD3XiB/kM//uW/wZEYsV3l6G+h3D06Mx2EAIAQAgChgCPOBgDlb+4I2O1VM2zoWPpqMD+1koT7axeNSUdjKyhGW1Hm/Cfi2kyAXl2tZY2LaCBXqDLn7MJjRDEvejhLDrczUWQWNiqF2knIM2eHJHqUxHAFxBM2CkgnIHOLKb3ZhwRrLbP5FlVirhkVsUsgipqrDUg0dXWtc8Ncq0jqszjO0WVlWlG0YV3HL8dYNEXMjJEWFywy4ixNwJcLC5eEibEXLJ09E6TAdW3uGcAQZ18qOgpPWcvAa+EAQ3tc6ZoTT9nmjv8AMxDkltLKLew6zgpxfpaqF7ZKG0y5XOmU68dMJ/qsI4yrW2I7Ro8WenXDxfWCz0IkCY4pz53zpqNCAeap6wojjKrJ7zsoJbDt7OtABsEcyxLWAKwAgBAHkd78TBmT5k2VbAiu7OFaUWKliWIxBxWhORpu7Y1RxNlZo4SoJu9zHN4nrU1cV5lsWbYpcw4jhwVas3Pm83PZlDrEfCOhfEo/E7ajSt5E00rLc05wbL53LnKp7QDsiesR8I6F8S1uJm0HDW8a4cOGspzhw1w4fncqVNKaVh1leEjoPMulcTdpWmG8sOEUFJbigoRQUm5ChPfDrEfCT0L4lRxPWrKl5UoWIIlMCC6ojZ8pXNZaDsURHWI+EdC+Ja3E3aSuE3lVaKuEy3Iwp0BTlaUWpoNmyJ6yvCR0HmYfkPm/Xk9wf4kT1pcCOrLiPkPm/Xk9wf4kOtLgOrLiei8A+Ci3bZjIEwzGZzMd6YQWIVeatTQBUUanadtIz1amu7naENVWOjjmXEAIAQAgBAHE8LuMGTY5rSBKaZOUAkVCLzhUZ5k5HYsWUbkN2PPL44wbdPqFcSV3ShQ062arV6xSLqKK3Zyc5mdizEsx1ZiWJ7SczFiDEUgDC9nB2RZTktjKuEXtRHex7j3x1VfijjKhwZRJk1NCad47o6qcZHNwnEkyr19ZfavkfOJ1SusUtF8AEhVqRtbLwGvhFCxDe1zpmhNP2eaO/wAzEOSW0sot7EUl3edpp2RzdTgdFS4kuVY1GyvbnFHNs6KEUSAkVLF4SAOjujhnbrPQLOLqPRnfODvPOHYGEQ4pk3Z3Vx8a0p3SVaJJlu7KgaWwcYmIUEqaMoqeuKOBOsekcqu8d4ihYcqvrDvEAOVX1h3iAHKrvHeIA8RvfjAvA2iYEniUgdlVQkohVDFRVnUnQVJrv0jqoopdmafwhvtTTl2alQSkuQ4BVmQg0TXEjDroYWiLswnhRfYBYznCqCSTLs4FApaoJTMFQSCNaGlYWiLsuHCa+yAROcgqHBEqz5qy4xTmZkgHLUkEaikLRF2ZDwhvvCW5c5UNOTkVoxIByl0plWtaUzrC0RmYm4UX2K1mzMsVfmZOWA0b+b2busb4WiLsx2nhbfMsEvOmKAaEmTJyOR+j6x2EgawtEXZF+UC8/rR91I/hxOqhdj4/3n9aPupH8OGqhdnqPFpf862WVnnkF0mGXiAC4gFRwSBkDz6ZDZHOSsyyZ1sVJEAIAQAgBAHnfDri2a2z2tMqeFdgoKTFOE4VCijLmum4xeM7ZFXG55re/A28bJXHIdkHpy/nl7ebUqOtgI6KSZWzRDs9haZJE1OfnRlUZrmQCM+cObntG6mcN4IrChKnJhqrDCR2g5wBQrAFhSALCkAYnkA6iLRnJbGVlCL2otWyrWtM9c84ObYUIozhIqWLwkAXBYAo8xV1IH492sAR5lvA0HtOUATrouO322nweRMdT6QGBKfvtRT2VMQ2ibHfcGeJ6csyXNtU9FwOr8nKBcnCwYAu1ANMwFPbFHMlRPX/AIOnqr3CKFinwdPVXuEAPg6eqvcIAr8HT1V7hAHiV9cXl4cvN5OQJiF2KssyUoKsxIydgQaHMU746qSKWZcOC191J5FqsQxPKWbMrMecD08vnJjtlv3UELxFmXTuDN9uCGkVxCh51kFRhdaVDVoBMeg2FiRnnC8RZlJfBe+1pSSwwqqDn2XJUDqg6ewO+euddQCF4izMy3BflTis+MMKMpaygMufNIDDLM9u2oyheIzKWng/fjsSZBHOZgA9mouJsVBV60BpSpNAIXiMzBaeCl9TFKNZ6qzYyA1lUFjSp5rClaCu856wvEWZC+T69Pqp97I/iROshZj5Pr0+qn3sj+JDWQsz1Hi1uCdYrKyTwA7zDMwghsIKogBIyJ5lcss45yd2WSOsipIgBACAEAIAozACpyEAaO8OFtklZcpyjbpfP8ej4xphhKs91vUyVMdRhvv6Z/0cFwmvmTasVLLLQsKGbUiYR+8mE+wkiNlPAxj3ncwVNIyl3Fbn+cznLbMmsFBcOFcTOeM2YHIMy6ihIzU7IieDX8WXp6Qf817EC1yLPhdhLeUwU4UUmYjPhc5k1IGLABkvlmlRqR2o2QxFKexmhW0bx3frFDtcyBgdD/lEEgrADDAFHmKupA/Hu1gCPMtw2CvblAFJST5vRBp1c0d/6xeNOUtiOc6sId5mxsnBsn/qOB1Lme86dxjTDCN95mOpj0u4vc6/gylmsjBvgkqcQa4ptWcH9ktVV9ix0lgoNZNo4Q0hUi/1JPkemXdw0ssygYmUf2xl9pagDtpGOeCqR2Zm2npCjLbl6nQSJyuAyMGU6FSCD7RGVxadmbYyUldMyRBIgBACAEAIAQAgBACAEAIAQAgBACAEAIAQAgDyLjDvGYLbMlliUASiEmgqik0GgzMe7gacehTtnmfOaSqyVdxvlkaCXblOoI8Y1ODMSqIzhg2hBijR1TMTpFGiyZhaXFbF0yJPsaN0lHboe8RzlTjLajtCtOHdZr51z+q3sPmIzyw3hZqhjX/JexEmWaamw06ucP0jhKlOO1GuGIpy2MjcnOmEhQaVIy5o137YpGnKWxF51YQ7zJdnuA+m1Opc/E+UaI4V/wAmZJ45fxXubSzXVKTRane2f46RojRhHcZJ4mpLayesuO1jO2Z0lxZIq2ZCwUVJAHWaRYrtIc+95a6VY9WQ7zC41Slz37OFolcmxlhpksHCSCQXAIJ2iOVZKUHfgd8O9WorcUfQceCfRiAEAIA8RvjhNbGnzT8ImKMbAKjlQAGIAAHVH0VLDUlBfpWw+Wr4ut0krSe0x/8AFLxqRytqquoxTMsgc92RHeIt0WH4LkR0uL4y5lku+bexoJ9pJoTQPMOQNCctgIIrEujQW2K5EKviW7KUuZh+Mds+tTvev5xbq1Lwr2Kdbr+N+5d8YLbQH4TPoTQHlHzIpUDPXMd4iOr0fCvZE9ZxHifuw3CG2jW0zxoc5jjIioOu4iHV6PhXsQ8ViFtk/cp8YrZ9an+9fzierUvCvYdbr+N+4+MVs+tT/ev5w6tS8K9h1uv437j4xWz61P8Aev5w6tS8K9h1uv437np/Fvek20WVjNYuyTCgY6lcKMKnaasc48XH0o06loq10e/o2tOrRvN3s7HVxiN4gBACAEAIA8X4x/8A5Cb2S/8ADWPocB+wvj8z5nSf/qH8Pkc1Gw88ulISwC1xEgCm0nIUiG0ldkxTbstpnM+YmTePVlkdsU1Yy2HRynHaZUtanUU8Yo6bLKqt5lCg6EHsijidVK+wsaTFLF1IxGVEWLXAlQsLmRZMTYq5GRlCipIA6zSJsRdsiTr0lrpVj1ZDvMSRYgzr2mHSijqzPeYDIgu5Y1JJPWaxBJbEkEy5R/zEgf8A2y/76xSp3H6HWj+5H1R9IfBV3v7x/wA0eFrP8SPotVfjY+Crvf3j/mhrP8SGqvxsfBV3v7x/zQ1n+JDVX42Pgq7394/5oaz/ABIaq/GzwO3NhnzCNkxjqdjHaM4+nhnBeh8hVdqrfn9TZvwjqCDKFMQcc4ZMAlK1WnoeiFOeupPBYa2/y/Pxmp46/wDHffb6eXysYJ9/O7YyiVKYCCoKn57liSDlUmteskihi6w6StffflY5yxbctay2W53MzcI2zISjaBi5JoFw5mlS1TXF4bYr1Vb2dHjnuXPy+ZlXhSwpSXShqBjNBROTApTo+lh9YA12RXqie18vO/v9CVj2tkeflb23+phHCJgKKlDlQ4zXJMFTlm52ttyEW6sntf5e/t5FVjWlkuflb38zTTnxMzUAqSaDQVNaCNKVlYxSetJstiSBAHq3FL/JZv8A+x/w5ceHpP8AdXp9WfRaJ/Zfr9EdvHnHqCAEAIAQAgCPbbDKnLhmy0cbmUN3V0i8Jyg7xdik6cZq0lc5O9OLiyzKmUzyTuHPXubPuaNtPSNSPezPPq6Loy7uRyN5cAbbJOJFWcozqhFct6Nr2Csb6ePozyeX5xPOqaMrU3eOf5wZr5l7zF+atEomhYlSOTbnijGhXJqVoaChNc46KjF/qpv67PzM5vEzX6asfpt/MjU2yYrOzIuFSSQu6uwZ6CNEE1FJmSo4uTcVkYgYsUM6Wth19sUcEy6qNGdLWp1FPGObpvcdFVW8xWi85a1AqxG7Id5jmdiBOvaYdKKOrM95gCC7kmpJJ3k1iCS2JIKqCSAMycgBnU9UQSlfYdLdHAK32ihEnk1PpTjyf3aY/uxnniqcd9/Q1U8FVnut6nb3RxTyVobROaYfVQcmvYTmx7RSMk8dJ91WN1PR0F3nc7W6bis1mFJElE2VAqxHWx5x9pjJOpOfeZshShDuqxsYodBACAEAc/beBlhmu0x5POY1Yh3WpOporAZxqhjK0VqqXyMk8DQnJylHN+ph+IV3/Qn3sz80W6/X8XJFOzsN4ebHxCu/6E+9mfmh1+v4uSHZ2G8PNj4hXf8AQn3sz80Ov1/FyQ7Ow3h5sfEK7/oT72Z+aHX6/i5IdnYbw82PiFd/0J97M/NDr9fxckOzsN4ebHxCu/6E+9mfmh1+v4uSHZ2G8PNj4hXf9CfezPzQ6/X8XJDs7DeHmx8Qrv8AoT72Z+aHX6/i5IdnYbw82bu7LulWeWJclAiDOgqczqSTmT1mM1SpKpLWk7s1U6UKcdWCsiXFDoIAQAgBACAEAIAQBHtthlTlwzZaONzKG7q6RaE5Qd4uxScIzVpK5yl6cXFlmVMpnknqONe5s+5hG6npGrHvZnn1dF0Z93I5C9OL+2SqlFWcu9DnTrVqH2Csb6ekKUtuR5tXRdaHdzOXnyHRsLqyMNVYFSO0HONkZKSuncwShKLtJWLIsVNZP6Tdp/GMj2m1bC1VJIAFScgBmSeqIJSvsOmujgFb7RQiTyan0px5P7tC/wB2M88VTjvv6Gqngqs91vU7a6OKeQtDaJzTD6qDk17Cc2PaCIyTx0n3VY3U9HQXedztbquKzWYUkSUTZUDnHtY84+0xknUnPvM2QpQh3VY2MUOggBACAEAIAQAgBACAEAIAQAgBACAEAIAQAgBACAEAIAQAgBACAEAR7ZYpU5cM2WrrudQ3dXSLQnKDvF2KzhGatJXOUvTi4ssyplF5J6jjXubPuIjdT0jVj3szz6ui6M+7ka+7OKmQpxWia801JwoOTXsOZY+wiK1MdJ91WJp6OhHvO52d1XHZrMKSJKS9lQOcf3mPOPtMZJ1Jz7zNsKUId1WNhFDoIAQAgBACAEAIAQAgBACAEAIAQAgBACAEAIAQAgBACAEAIAQAgBACAEAIAQAgBACAEAIAQAgBACAEAIAQAgBACAEAIAQAgBACAEAIAQAgBAH/2Q=="/>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6" descr="SIEM Solution | Security Information &amp; Event Management | LogRhythm"/>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074" name="Picture 2"/>
          <p:cNvPicPr>
            <a:picLocks noChangeAspect="1" noChangeArrowheads="1"/>
          </p:cNvPicPr>
          <p:nvPr/>
        </p:nvPicPr>
        <p:blipFill>
          <a:blip r:embed="rId3"/>
          <a:srcRect/>
          <a:stretch>
            <a:fillRect/>
          </a:stretch>
        </p:blipFill>
        <p:spPr bwMode="auto">
          <a:xfrm>
            <a:off x="5486400" y="1352550"/>
            <a:ext cx="3486150" cy="25431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6847336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Diagonal Corners Rounded 13">
            <a:extLst>
              <a:ext uri="{FF2B5EF4-FFF2-40B4-BE49-F238E27FC236}">
                <a16:creationId xmlns:a16="http://schemas.microsoft.com/office/drawing/2014/main" id="{9B917D8D-326A-40FD-84C7-9E825A690D4C}"/>
              </a:ext>
            </a:extLst>
          </p:cNvPr>
          <p:cNvSpPr/>
          <p:nvPr/>
        </p:nvSpPr>
        <p:spPr>
          <a:xfrm>
            <a:off x="457200" y="742950"/>
            <a:ext cx="4572000" cy="4267200"/>
          </a:xfrm>
          <a:prstGeom prst="round2DiagRect">
            <a:avLst/>
          </a:prstGeom>
          <a:solidFill>
            <a:schemeClr val="accent6">
              <a:lumMod val="20000"/>
              <a:lumOff val="80000"/>
            </a:schemeClr>
          </a:solidFill>
        </p:spPr>
        <p:style>
          <a:lnRef idx="1">
            <a:schemeClr val="accent4"/>
          </a:lnRef>
          <a:fillRef idx="2">
            <a:schemeClr val="accent4"/>
          </a:fillRef>
          <a:effectRef idx="1">
            <a:schemeClr val="accent4"/>
          </a:effectRef>
          <a:fontRef idx="minor">
            <a:schemeClr val="dk1"/>
          </a:fontRef>
        </p:style>
        <p:txBody>
          <a:bodyPr rtlCol="0" anchor="ctr"/>
          <a:lstStyle/>
          <a:p>
            <a:pPr algn="ctr"/>
            <a:endParaRPr lang="en-IN"/>
          </a:p>
        </p:txBody>
      </p:sp>
      <p:sp>
        <p:nvSpPr>
          <p:cNvPr id="4" name="Title 3"/>
          <p:cNvSpPr>
            <a:spLocks noGrp="1"/>
          </p:cNvSpPr>
          <p:nvPr>
            <p:ph type="title"/>
          </p:nvPr>
        </p:nvSpPr>
        <p:spPr>
          <a:xfrm>
            <a:off x="381000" y="133350"/>
            <a:ext cx="8229600" cy="533400"/>
          </a:xfrm>
          <a:solidFill>
            <a:schemeClr val="accent6"/>
          </a:solidFill>
        </p:spPr>
        <p:style>
          <a:lnRef idx="0">
            <a:schemeClr val="dk1"/>
          </a:lnRef>
          <a:fillRef idx="3">
            <a:schemeClr val="dk1"/>
          </a:fillRef>
          <a:effectRef idx="3">
            <a:schemeClr val="dk1"/>
          </a:effectRef>
          <a:fontRef idx="minor">
            <a:schemeClr val="lt1"/>
          </a:fontRef>
        </p:style>
        <p:txBody>
          <a:bodyPr>
            <a:normAutofit fontScale="90000"/>
          </a:bodyPr>
          <a:lstStyle/>
          <a:p>
            <a:r>
              <a:rPr lang="en-IN" sz="1800" b="1" dirty="0">
                <a:solidFill>
                  <a:schemeClr val="tx1"/>
                </a:solidFill>
                <a:latin typeface="Arial" pitchFamily="34" charset="0"/>
                <a:cs typeface="Arial" pitchFamily="34" charset="0"/>
              </a:rPr>
              <a:t>ANALYSING KEY FACTORS WITHIN THE BUSINESS ENVIRONMENT CONTRIBUTES TO ITS MARKETING FAILURE (Contd..)</a:t>
            </a:r>
            <a:endParaRPr lang="en-US" sz="1800" b="1" dirty="0">
              <a:solidFill>
                <a:schemeClr val="tx1"/>
              </a:solidFill>
              <a:latin typeface="Arial" pitchFamily="34" charset="0"/>
              <a:cs typeface="Arial" pitchFamily="34" charset="0"/>
            </a:endParaRPr>
          </a:p>
        </p:txBody>
      </p:sp>
      <p:sp>
        <p:nvSpPr>
          <p:cNvPr id="7" name="Content Placeholder 4"/>
          <p:cNvSpPr>
            <a:spLocks noGrp="1"/>
          </p:cNvSpPr>
          <p:nvPr>
            <p:ph sz="half" idx="1"/>
          </p:nvPr>
        </p:nvSpPr>
        <p:spPr>
          <a:xfrm>
            <a:off x="609600" y="895350"/>
            <a:ext cx="4343400" cy="3962400"/>
          </a:xfrm>
        </p:spPr>
        <p:txBody>
          <a:bodyPr>
            <a:noAutofit/>
          </a:bodyPr>
          <a:lstStyle/>
          <a:p>
            <a:pPr algn="just">
              <a:lnSpc>
                <a:spcPct val="150000"/>
              </a:lnSpc>
              <a:buFont typeface="Arial" panose="020B0604020202020204" pitchFamily="34" charset="0"/>
              <a:buChar char="●"/>
            </a:pPr>
            <a:r>
              <a:rPr lang="en-IN" sz="1800" dirty="0">
                <a:latin typeface="Arial" pitchFamily="34" charset="0"/>
                <a:ea typeface="Times New Roman" panose="02020603050405020304" pitchFamily="18" charset="0"/>
                <a:cs typeface="Arial" pitchFamily="34" charset="0"/>
              </a:rPr>
              <a:t>British Airways produces around 230,000 tonnes of CO2 a year (mediacentre.britishairways.com, 2022).</a:t>
            </a:r>
          </a:p>
          <a:p>
            <a:pPr algn="just">
              <a:lnSpc>
                <a:spcPct val="150000"/>
              </a:lnSpc>
              <a:buFont typeface="Arial" panose="020B0604020202020204" pitchFamily="34" charset="0"/>
              <a:buChar char="●"/>
            </a:pPr>
            <a:r>
              <a:rPr lang="en-IN" sz="1800" dirty="0">
                <a:latin typeface="Arial" pitchFamily="34" charset="0"/>
                <a:ea typeface="Times New Roman" panose="02020603050405020304" pitchFamily="18" charset="0"/>
                <a:cs typeface="Arial" pitchFamily="34" charset="0"/>
              </a:rPr>
              <a:t>This high pollution rate increases the environmental concern and CSR challenges for this airline company. </a:t>
            </a:r>
          </a:p>
          <a:p>
            <a:pPr algn="just">
              <a:lnSpc>
                <a:spcPct val="150000"/>
              </a:lnSpc>
              <a:buFont typeface="Arial" panose="020B0604020202020204" pitchFamily="34" charset="0"/>
              <a:buChar char="●"/>
            </a:pPr>
            <a:endParaRPr lang="en-IN" sz="1800" dirty="0">
              <a:latin typeface="Arial" pitchFamily="34" charset="0"/>
              <a:ea typeface="Times New Roman" panose="02020603050405020304" pitchFamily="18" charset="0"/>
              <a:cs typeface="Arial" pitchFamily="34" charset="0"/>
            </a:endParaRPr>
          </a:p>
        </p:txBody>
      </p:sp>
      <p:sp>
        <p:nvSpPr>
          <p:cNvPr id="2" name="AutoShape 2" descr="Theories of International Trade and Investment - BMGT20104 - StuDocu"/>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AutoShape 2" descr="data:image/jpeg;base64,/9j/4AAQSkZJRgABAQAAAQABAAD/2wCEAAkGBxISEhUTExMWFhUXGRgYGBcWFhgVHhcXFxcWFhYaFh0YHiggGh8lGxYVITEhJSkvMC4uFx8zODMuNygtLisBCgoKDg0OGxAQGzUlICYtLy0tNS8rLS0tLS0tLS0tLS0tLS01LS0tLS0tNS0tLS0tLS0tLS0tLS0tLS0tLS0tLf/AABEIALEBHQMBEQACEQEDEQH/xAAcAAEAAQUBAQAAAAAAAAAAAAAABAECAwUGBwj/xABOEAACAAMFAgoECwMKBgMAAAABAgADEQQFEiExQVEGBxMiMmFxkaHRQlKBkxQWFyNTVJKisdLhYnLTNENkgqSys8Hj8BUkM3TC8TVjc//EABoBAQADAQEBAAAAAAAAAAAAAAABAgQDBQb/xAA8EQACAQICBggFBAEEAQUAAAAAAQIDEQQhBRIxQVGhExQVMlJhcZGBscHR8CIzQuEGI2Jy8fI0U5Kywv/aAAwDAQACEQMRAD8A9xgBACAEAIAQAgBACAEAIAQAgBACAEAIAQAgBACAEAIAQAgBACAEAIAQAgBACAEAIAQAgBACAEAIAQAgBAGGfaUTpMB2n8BHKpXp0+/KxeFOc+6rmttF/oOgpbrPNHnHnVdLU1+2r8l9+RrhgZPvOxrLRe81/SwjcuXjrHm1dIV6m+y8sue02QwtKO6/qY7PeU1NHJG484eP+Uc6WNr09kvfMtPD057UbOz8IB6ae1fI+celS0utlSPt9v7Mk8B4H7mzs9ulv0XFd2h7jHpUsVRq9yX39jHOhUh3kSY0HIQAgBACAEAIAQAgBACAEAIAQAgBACAEAIAQAgBACAEAIAQAgDDPtSJ0mA7Tn7BrHKpXp0u/KxeFOc+6rmttF/oOgpbrPNHnHm1dLU1+2r8l9zZDAyfedjV2i9pr+lhG5cvHWPOq6Qr1N9l5Zf2a4YWlHdf1IRMYm7u7NBSIAgBACAECSXZ7xmpo5puOY8dPZGqlja9Puy98zhPD057UbOz8IPXT2r5Hzj0qWl1sqR9vt/ZkngPA/c2dnt8t+i4ruOR7jHpUsXRq9yX39jHOhUh3kSY0HIQAgBACAEAchab+nl2CkAYiAAoO2g1j5OtpbFOq1B2V7JWXG289yngaKgnJXy4g3pbK0qTnTJVbOlaVAppEvHaQTt8Mkn8h1bC2v9WUS9bWdCfsLuruhHHaQls/+q+xLwuFW35soL3tdaYqa6qg0AJzIpoR3iI7Qx19W/JLZnteQ6phrXtzZcLztm87fQXYK7twiyxukL2//K+xHVsL+NlBets6/sDyiqx+kHln/wDH+ieq4X8ZUXpbN5+wvlE9e0g//FEdWwv42UN62vedvoDYaHZvg8fpBc/4rdt3E9Vwv4zF/wAftHr/AHV8o49r4vxckX6jQ8PNnRXBbmnSyXpUMVqMq5A18Y+g0Zip4ii5T2p25J/U8rG0I0qlo7Grmzj0TIIAQAgBACANTeV9rKYoFqwpqaDMV9seXi9JxoTdNK79kbaGClUjr3yNTaL2mv6WEbly8dfGPKq6Qr1N9l5Zf3zNsMLShuv6kEmMbzzNAiAIAQAgBACAEAIAQAgBAklWe8ZqaOabjmPHT2RqpYyvT7svfP8APgcJ4enPaiZJ4WS8So9MRIUYDXMmgqNnfHqUNKOTUakdvD7P7mKrgrK8WdJHsGAQAgBAHnc889v3j+Jj4Cq2qsmuL+Z9TDuL0J0wz6lSVyqTktKBBXUaUIjfJ4tNxdsr32WyS47rW3GaPQ2TX1vt+5bhn9WVdCmqqQe00NIrbGe3/Hcmn65OxN6Pv672UMubl0eaGyqpFCcTE7KUYd3VDUxGTyyT4Wte78rZr4InWp57c7cfh57iyaZoOFqVY09EmpVVIrsqCscqjxCerPbLLdfNJW8rq3AtHorXWxevFv53M4NoJGYzpnVNG0PZl4b40J4yTWaztn+nfsf2+5ztQS2fPcQxa3Fcx9kaUUU00oq90Y1iakb2fJeS9sl7Hfoov/v1+7Km2vv210G8HdvET1urx5LjcdDDgYGNSTv3ZD2Rnbu7nRKysdVwR/6T/vn+6sfT6C/Yl/y+iPF0n+4vT6s3se2ecIAQAgBACANLe1w8qxdXoxpkRUZCmzMeMePjtFLETdSMrPl+e5vw2O6KOo1dGitF0WiX6JI3pzh3a+EeJV0diqH8bryz5beR6UMXRqb/AHy/PciLaDtH+UZVWexnZ01uMyzBSug0zyz7dI6qaauUcXexdFiogBACAEAIAQAgCLaLxlJqwJ3DM+Gnti2qxc1tov4+gtOtvIecTZEXKWe77ZatEcqdp5i09tAfZWNNLC1qndj9DjOvCHeZ0N08BSrK86aOaQcKCuYNRVm8o9KhouzUqkvgvz6GSpjbq0UdlyK+qO4R6vRx4GHXlxHIr6o7hDo48Bry4jkV9Udwh0ceA15cRyK+qO4Q6OPAa8uJwLj5w0y55p1c7KPhZJ9M0sv1fU+mX7efD6E5rJN0EyorTMmvRrnSuVCNp1Eb3hsR3YzuvNvhfz+b3GZVae1x/L/AsFlnH09aalvSWueW4f7MUWHxUv57fN71fhw/LlulpLd8tz+5VbPONCJgzoa4m0alNm3LLq6omNHFStJTWee177eW/IOpSWWryW4tlWd2AONsyh00JoAa12Arpu7DFYUKlSKam/4vZvdkne+5W+tsmTKpGLf6eJll2SYSDyjCtKZZ0pVdTSubilcqdcdYYau2pa7ztuz2Zb7cVa+XxOcqtNJrVX5t3enqa6fLwmla5A17QD/nHm1YakrXvsfurmuEtZXMccywgDq+CP8A0n/fP91Y+o0F+xL/AJfRHi6T/cXp9Wb2PbPOEAIAQAgBACAMc+0IgxOyqN7EAeMSk3sKznGCvJ2XmcxfPCSxHLByzbwMP3zQ91YrV0dTr/uxX1+5ilp2FD9pt+mznl8zm5V+4WNJdEJrTESRoaVIFdBWMj0HCC/0ZW8nnw37Uss9t/a1af8AlM5S/wBanl5PP2eT5EkXlJZebzGy1NBsFNxOXfHjYrRlejD9NPNb4u64bNuzNtxXE9/CabweIlbpLeUv0v3eXs2ZFtB2x46rNZM9nUTzRlWaDt746KpFlXBovi5QQBFtF4yk1YE7hmfDT2xbVYua20X8fQWnW2fgPOJskRc10+1TJnSYkbtB3CNlDA4it3IZcdi93t5nn4nSeFw+VSavwWb9lsMaS9+m4ZR69HQW+rP4L7v7Hg4j/KFsoU/jJ/Rff4HXXBe9gl0xWfk29c/PeJ5w9gjfDRtOlnBL68zjH/IFVyq3j6ZrlnyO0sdvlTRWXMV/3SDTtGo9sWcWtpupV6dVXhJP0JMQdRACAEAIA5i08GnLsVdaEkitQRU12CPm62hKjqOUJKzd877z16ekYKKUk7mP4tTvXTvbyinYuI8a5l+0aXhfIqeDc4/ziaAatoNNkS9C4h7Zrnu2ELSNJfxfIp8Wp3rp3t2bojsSv41zJ7RpeF8h8Wp3rp3t27usw7Er7Ndcx2jS8L5D4szvXTvbyh2JX8a5jtKlwfIHgzOOrp3t5RD0HXebmuY7SpcHyKfFib66fe8odhVvEuY7Sp8HyHxYm+un3vKHYVbxLmO0qfB8je3Nd/IS8JNSTiNNNAKDuj2tH4PqtLUbu27s87FV+mnrJW3E+NxmEAIAQAgBAHB8L+FM6TPaQhwKAvOUAscSgmuLTXZGmlTi1dngaR0hVpVXTi7LLdmctMtRmnEzl23sxJ8c40Ky2HiylKo7yd363LYkoIAQBfLmsuhI/wB7tIzYjB0MR+7BP5++3masNjsThf2ZuPlu9ndciVLvE+kK9mUeHiP8bpSzoza8nmvo/mfR4X/LK0cq8FLzWT9ndPkTJFuU6NTqOX6GPEr6IxuHz1brjHPlt5H0OG07gMTlr6r4Sy57H8Gaq3WiY7MCxpUimgpXLIR3oYDEVl+iD9XkuZGK0phMP+5NX4LN+yvzI4lx69HQW+rP4L7v7HgYn/KN1CHxl9l9y8KI9ahgcPR7kVfi837s8DE6UxeIyqTduCyXLb8blY2GAQAgCx7Qsshi2EjQ1ofZTPuiG0XjCV7r32Gxunh7OWZLlhjNVnVTygrQMwBIPSJz2xwnCLV0j1sLjK8ZKMpXWW1X57fmep/CV3N9h/KM1j6HXX4mPhK7m+w/lCxGuvxMfCV3N9h/KFhrr8THwldzfYfyhYnXX4meN3tek9p0wma/Tb0mFACaADZ2RtjCNlkfGYnE1XVl+p7XvJk6w2gM4W0MQhcEszg0lgFmohYUzA1rnprFVKPA0SoV02lUdlfa3u27L/fyMj3VaQ5X4QaYsNccytcPKab8GetNlaxGvG2ws8NiFPV6Tfba+F/lnt+Jg+B2gYSbQaM8tMnmE1mAnq0FD7dYnWjwKdDXVr1NrS2veZZl22kUpaCariryj0pjZciK1yCt/WpmQYjWjwLPDYndU5vj+P4lr3faQF/5g1auWOZsZEFOol11prnSJ1o8CHh8Qkv9Tb5vilzuuAa77TstBPSrz5noPgamWYBp40B2taPAPD4jdU473udn7f8ARrbVaJ8tyhmvUGmTtTxi6UWr2MlSpWpycXN5ebMXw+d9LM+23nE6seBz6xV8T92el8XNsmTLM3KMWwzCoLGpC4UNKnXMmMtZJSyPp9D1Z1KD13eztyR1UcT1RACAEAIAoYA0l9XFZrQS0yWMXrqSrbhUjX21i8ZyjsMtfBUK+c458d5xt5cCaZyZtf2Zgp95fKO0a/FHkVtB76Uvf7r7GitVjtMnpo1Bt6Q7xpHWM4vYzzK2FxFHvxy917kp7M4qQpZd67dhota9dc8s4KfEmWGks1mvzdt/rMwAitNu7Q9xzi90cHFrIrElRACAEAIAQBjnT1TpMB26+wamIbRdQk9xAn3yg6ILdZ5o8/wiusdFSW9mGQ1qtBpKVj+4CAO1tntMUlO21milh5z7kfz1N5dnF/Oc1nTFlg6hfnG666AdtTHJ1VuPRp6LnLObtzO3uPgXYpBDCWZjjMNNOKh1BCii+FY5uo2ejSwNGnmld+Z1gihrKwAgBAHAXhxeu8x2ScoVmLAMpqKmtMte2NEa9lax4FbQrnUcozybvsLDwDtJOI2oV38+vfXqHdDpo8COyK179Ln8Sr8BLSczahoF9LQUoPAd0OmjwJeiK7zdTy3lg4v7R9YX72zT8BE9OuBXsar/AO58wvF9PAoLQoG6jbKkfie+HTrgFoaqlZVPmVHAC0afCV+/1j/M98R0y4E9j1tnSfMrL4BWhSGFoWoNRkxzrXb15w6ZcBHQ9aLuqhbO4vp7sWaehJNScJ1MSq6W4rPQtScnKU835Fnyczfpk+y0OsLgV7Cn417HX8Frk+ByTLx4yWLMaUFSAKDqoojjUnrO57GCwnVqepe+dzcRQ2CAEAIAQAMAYZkusAc7fN92SRUTJy4h6C89vaq1I9tIvGnKWxHanh6lTuo468uHYzEiV/WmH/xU/wDlHaOH4s3U9HeN+33/AKOZa+5+MzAwUnUKqqNozAGeupzjtqRtYmeiMJJd2z4p2f2fxRmn340xcMwDUc4ADQEd2ezdBQs7o8THf43UnC1Gaf8AyVn7rLkikm2HY1eo5/jmIsfLYrR2Mwv7sHbjtXuthKS2DaKdmfgfOBhUkzOjg6EH/e4wuWtfYWzp6p0mA7de7Uwuiypye4gT75UdFS3WeaPM+EV1joqS3sgTrxmvtwj9nLx18Yi7Zsw+Dq1najBv4fXcRcG+J1T3cP8A43WnnWko+mb+3zMso4SCKVG8Bh7QwIPdE6qPcoaDwdJd3Wfm/wDpcjrLs4bulFmylZRtl8wgdhqD4RxlQW5naejo/wAHY7C6OFFinUAmiW3qzfm9dlTzSewxxlSktxiqYSrDdf0zOrky8qxzMxmEAVgBACAPMb143Vlz3lS7IZgVigYzcBYg4TRQjbdM+7SNMcO2r3PUp6McoKTlb4GNuNqcDhN2vizFOVatQWBFOR2FHH9Rtxh1deIns2Nr9Ivb+zD8sjZ/8gctfnzlsz+aiereZbstePl/ZIlca85mVFu1iziqqJxqw52g5L9lu6K9AvEVejoJN9Js8v7LZfG1NYlRdrEgMSOXPoLib+a2DOJ6BeIPRsUr9Jy/spbONyZKYpMu8qymhHwitDQGlRKpWhEFh77GTDRkZq8Z8v7MHy0/0H+0f6UW6q+Jbsn/AH8v7Hy0/wBB/tH+lDqr4jsn/fy/sfLT/Qf7R/pQ6q+I7J/38v7O94G8JkvCz8sqFCGKOhOKjABsjQVFGGdBGepBwdmeficO6E9Vm9ihnEAIAQAgBAHivGnwitMu3TJHKPyIVCEDFAcSAmtOlnXWsbKEE433nuYChCVJStmcfJt8s5dHt/SO7TNzhIlKQcxmOrOIKFYAQAgDIk9ht784g8zFaHwWJznTV+KyfLb8bmVLUNo7oHzmK/xJrPD1PhL7r7IjTlBZjsJJ7yYrqs6Yf/Gqss60lH0zf2+ZaFETqo93D6FwdHPV1n/uz5bORdFj1UklZCAEADAEOfeUpfSxHcufjpEXIuSuDXCu0y7RJlyHZFaailcRIYM4B5p5udTnTbHOok1mZ8RCMoNyW4+iuUmeoPtfpGI8KyHKTPUH2v0gLIcpM9Qfa/SAshyj+oPtfpAWR8w3nNK2qa20TXNDvDkx6cVeC9D6umr0kvL6HU2i+byqyNZlJBKsVRz0gsxgzI+0MhJrlUE5mscVCnxMSo4fbrfnsWzL1vLmobOCcBGUt685Rix4WHOrjYqfSmMSNKNWnxJ6LD7dbmvyxrb1vO1gyZk2UBybs6MVejGY3KEMSc88t/NpXLK8Yxd0mdaVOk1KMXtWezdkY5nC2ey0ITbn85oRNWnTpkJz0yrko0FInoYkrBwT/wCvL7Ee+eEM20rhmBRzlbmlx0VKjIsV9I50r10yiYU1HYXpYeNJ3X0NPHQ0CAEAe38Rv8im/wDcN/hSow4nvngaU/dXp9WeixnPNEAIAQAgChgCBeljlTlwTpaTF3OoYeyukSm1sLRnKDvF2OAvvi1scypkl5DdRxrX91s+5hHaOIktuZvpaSqx72ZxN5cArbIJMqk0b5bUanWrU7hWO8cRB7TfT0jRnlLL1Mdju92CKzhZpoGlzVKMrPN5OWMhWh1JwmmW8RLmi8qqV2ldcV6XZHtLcmVEwYCyh1royN0WG4Gm0A9UWTvsOkf1K8SqsDmDUdWcSCsAIAQAgChMARJ95yl9LEdy5+OkRci5AmXu7HDLXM5D0id1B/7iLlW97Nrd/Ay8bVQshRfWnHAPYvS+7HN1YozTxdKG+/odrcfFTZ1obRNeafVT5tewnNj2giOMq7ewxzx833VY9FuK5LLZRSzyJcvKlVXnEftMas3tMcnJvaY51Jz7zN0IgoVgBACAPDr34tLwFpmPKSXMUzGdWxqKgsWGJX27xp2xtjXhq2Z7tPSFHo1GV9ljO3BS/SasqMSrqcTSTiV8GMNXWoloM9gpFdekU6xg91+ZlPBm/cjgl4hMMzFik9IpyenRHNLbNvVEa9Ijp8J57Lb+NyFb+A98zkVJkuWVU1FGkrspqtD/AL6hS0atOLujpDF4WDvG/MgfJfef0K+9Tzi/WIHXtKhx5D5L7z+hX3qecOsQHaVDjyHyX3n9CvvU84dYgO0qHHkPkvvP6Ffep5w6xAdpUOPIfJfef0K+9Tzh1iA7SoceR6rxacHJtgshlziuN5hmEKahaqigV2nmV9sZa01OV0eRja8a1TWjstY6yORkEAIAQAgAYAgXnbJMlcU6Yktd7sFr2V1iUm9hDaW04a+eMOyJUSVecd4HJr3sMXcpjqqEntOTrRWw4m9eG9sm1ClZK7pYzp1s1T7RSOqoxRzdWTOYtExnOJ2ZjvYlj3nOOiVtghVnB3i2n6ls92cAMxIBYiprQsatrvOffviU7Ho0NLVafeSfJ8suRgUMuakjsNIvrJ7T1qWlcPUyl+n1+/8A0SJd4uOkAfAxNk9huShNXi8vcmSrwQ683t8xEWZDg0UtF5S0yrU7lz8dIrc53NfOvlzkigduZ8oEN8SK4mTOkT7T+A2RFzFVx9Cnvu/LP+i9LGNufhEXPPq6Vm8oK3Mkykw5rkd4yPfCx51SvUqd+Vzorr4W2yTQCbyi+rNGPx6XjFHSiyqqSR2lz8Y8k0FolNLPrJ84vaRkw9lY5Og9x0VdbzvLmvezWgfMTkfbQGjDtU0Ye0RylFx2o6qSexm2EVLFYAQAgDwq9ONa8TapkqSJKLyploChY0D4FLEnU6mNqoQ1bsyyrPW1USPjrfxw4VkMGxAEKgzUsGHOYHLCTXSlIr0dItr1C2Xw6vsmYp5BXlqjMhl4j84aItJZbCSadPCBUEkAgxPRUgp1C747X7hLH4MAA7ZiX0ZaLMY1DlaYWBqTvGsR0dLzGvUMK8Pr9LMmCViXUFEB/nMhV8z81MNBmQhIyzieipbbka9TgLTw/vuXLeZM5BVTD6KEtiw9DCxxDnLU6bK1BEFSpN2QdSaV2az5Xbz9aT7r9Yv1aBz6xIfK7efrSfdfrDq0B1iQ+V28/Wk+6/WHVoDrEj1fiw4UzbxsjTZyqJkua0olAQGoqOGoSaGjgHPZXbQZa1NQlZGmnPWjc6+OR0EAIAQAgBAHhPG5ddtFvmWhJMxpJWWA6rjUYUAatK4M660jbQlHVs2Za0Za10jhZN7V6S+1fI+cd3Ez34kyVaUbRhXccj4xVom5lKRFiblhlxFibmMpCxJaViC9OpOm7wdn5GNpQiymz06OmK8Mp2lyfL7GM2UEknaSe+K3Iq6Vm+4rczMkoDQQPPqVqlTvu5kCQsci8S4mxFy8JE2IuWTp6J0mA6tvcM4Agz75UdBSes5Du/8AUCTY8E7Db7XaJDyZUxkWbLYuqEIoWYparmgNKHm4qmkUnJJO51pwd72PpfBO9eX7tv4kYsjUME715fu2/iQyAwTvXl+7b+JDIDBO9eX7tv4kMgfKt4IWtcxQaEz3AIqKEzCKjaM49Ndz4HnS751dtu22q0wm2SzLpNLMyrzllysUwFFDApXArKpYEmpUkEDipQ4GjVlfaRpVyW8TmBnS8bFUm1o5Xk0lMrHGlKqJkgBlPSmIKgk0nXhbYQoTT2ke1Wa3y0UGarBystU6RZpwKcmapTSWAanDpQnOJTg3sK2mt5NtFz29Z0xlnICQoLEODyayikuYQyFlJl83KrfOEHIsYqpwtZotqzvtLJ1x21xyMy0LyR5Gtc+fM5P5taCtVLSyRUCjSyaYspU4LNIhwk8rmitXB2dLlNNYpRVViAWLDE2EimGnNJFTWnOFCY6Kom7HJ0mlc1EXOQgD3XiB/kM//uW/wZEYsV3l6G+h3D06Mx2EAIAQAgChgCPOBgDlb+4I2O1VM2zoWPpqMD+1koT7axeNSUdjKyhGW1Hm/Cfi2kyAXl2tZY2LaCBXqDLn7MJjRDEvejhLDrczUWQWNiqF2knIM2eHJHqUxHAFxBM2CkgnIHOLKb3ZhwRrLbP5FlVirhkVsUsgipqrDUg0dXWtc8Ncq0jqszjO0WVlWlG0YV3HL8dYNEXMjJEWFywy4ixNwJcLC5eEibEXLJ09E6TAdW3uGcAQZ18qOgpPWcvAa+EAQ3tc6ZoTT9nmjv8AMxDkltLKLew6zgpxfpaqF7ZKG0y5XOmU68dMJ/qsI4yrW2I7Ro8WenXDxfWCz0IkCY4pz53zpqNCAeap6wojjKrJ7zsoJbDt7OtABsEcyxLWAKwAgBAHkd78TBmT5k2VbAiu7OFaUWKliWIxBxWhORpu7Y1RxNlZo4SoJu9zHN4nrU1cV5lsWbYpcw4jhwVas3Pm83PZlDrEfCOhfEo/E7ajSt5E00rLc05wbL53LnKp7QDsiesR8I6F8S1uJm0HDW8a4cOGspzhw1w4fncqVNKaVh1leEjoPMulcTdpWmG8sOEUFJbigoRQUm5ChPfDrEfCT0L4lRxPWrKl5UoWIIlMCC6ojZ8pXNZaDsURHWI+EdC+Ja3E3aSuE3lVaKuEy3Iwp0BTlaUWpoNmyJ6yvCR0HmYfkPm/Xk9wf4kT1pcCOrLiPkPm/Xk9wf4kOtLgOrLiei8A+Ci3bZjIEwzGZzMd6YQWIVeatTQBUUanadtIz1amu7naENVWOjjmXEAIAQAgBAHE8LuMGTY5rSBKaZOUAkVCLzhUZ5k5HYsWUbkN2PPL44wbdPqFcSV3ShQ062arV6xSLqKK3Zyc5mdizEsx1ZiWJ7SczFiDEUgDC9nB2RZTktjKuEXtRHex7j3x1VfijjKhwZRJk1NCad47o6qcZHNwnEkyr19ZfavkfOJ1SusUtF8AEhVqRtbLwGvhFCxDe1zpmhNP2eaO/wAzEOSW0sot7EUl3edpp2RzdTgdFS4kuVY1GyvbnFHNs6KEUSAkVLF4SAOjujhnbrPQLOLqPRnfODvPOHYGEQ4pk3Z3Vx8a0p3SVaJJlu7KgaWwcYmIUEqaMoqeuKOBOsekcqu8d4ihYcqvrDvEAOVX1h3iAHKrvHeIA8RvfjAvA2iYEniUgdlVQkohVDFRVnUnQVJrv0jqoopdmafwhvtTTl2alQSkuQ4BVmQg0TXEjDroYWiLswnhRfYBYznCqCSTLs4FApaoJTMFQSCNaGlYWiLsuHCa+yAROcgqHBEqz5qy4xTmZkgHLUkEaikLRF2ZDwhvvCW5c5UNOTkVoxIByl0plWtaUzrC0RmYm4UX2K1mzMsVfmZOWA0b+b2busb4WiLsx2nhbfMsEvOmKAaEmTJyOR+j6x2EgawtEXZF+UC8/rR91I/hxOqhdj4/3n9aPupH8OGqhdnqPFpf862WVnnkF0mGXiAC4gFRwSBkDz6ZDZHOSsyyZ1sVJEAIAQAgBAHnfDri2a2z2tMqeFdgoKTFOE4VCijLmum4xeM7ZFXG55re/A28bJXHIdkHpy/nl7ebUqOtgI6KSZWzRDs9haZJE1OfnRlUZrmQCM+cObntG6mcN4IrChKnJhqrDCR2g5wBQrAFhSALCkAYnkA6iLRnJbGVlCL2otWyrWtM9c84ObYUIozhIqWLwkAXBYAo8xV1IH492sAR5lvA0HtOUATrouO322nweRMdT6QGBKfvtRT2VMQ2ibHfcGeJ6csyXNtU9FwOr8nKBcnCwYAu1ANMwFPbFHMlRPX/AIOnqr3CKFinwdPVXuEAPg6eqvcIAr8HT1V7hAHiV9cXl4cvN5OQJiF2KssyUoKsxIydgQaHMU746qSKWZcOC191J5FqsQxPKWbMrMecD08vnJjtlv3UELxFmXTuDN9uCGkVxCh51kFRhdaVDVoBMeg2FiRnnC8RZlJfBe+1pSSwwqqDn2XJUDqg6ewO+euddQCF4izMy3BflTis+MMKMpaygMufNIDDLM9u2oyheIzKWng/fjsSZBHOZgA9mouJsVBV60BpSpNAIXiMzBaeCl9TFKNZ6qzYyA1lUFjSp5rClaCu856wvEWZC+T69Pqp97I/iROshZj5Pr0+qn3sj+JDWQsz1Hi1uCdYrKyTwA7zDMwghsIKogBIyJ5lcss45yd2WSOsipIgBACAEAIAozACpyEAaO8OFtklZcpyjbpfP8ej4xphhKs91vUyVMdRhvv6Z/0cFwmvmTasVLLLQsKGbUiYR+8mE+wkiNlPAxj3ncwVNIyl3Fbn+cznLbMmsFBcOFcTOeM2YHIMy6ihIzU7IieDX8WXp6Qf817EC1yLPhdhLeUwU4UUmYjPhc5k1IGLABkvlmlRqR2o2QxFKexmhW0bx3frFDtcyBgdD/lEEgrADDAFHmKupA/Hu1gCPMtw2CvblAFJST5vRBp1c0d/6xeNOUtiOc6sId5mxsnBsn/qOB1Lme86dxjTDCN95mOpj0u4vc6/gylmsjBvgkqcQa4ptWcH9ktVV9ix0lgoNZNo4Q0hUi/1JPkemXdw0ssygYmUf2xl9pagDtpGOeCqR2Zm2npCjLbl6nQSJyuAyMGU6FSCD7RGVxadmbYyUldMyRBIgBACAEAIAQAgBACAEAIAQAgBACAEAIAQAgDyLjDvGYLbMlliUASiEmgqik0GgzMe7gacehTtnmfOaSqyVdxvlkaCXblOoI8Y1ODMSqIzhg2hBijR1TMTpFGiyZhaXFbF0yJPsaN0lHboe8RzlTjLajtCtOHdZr51z+q3sPmIzyw3hZqhjX/JexEmWaamw06ucP0jhKlOO1GuGIpy2MjcnOmEhQaVIy5o137YpGnKWxF51YQ7zJdnuA+m1Opc/E+UaI4V/wAmZJ45fxXubSzXVKTRane2f46RojRhHcZJ4mpLayesuO1jO2Z0lxZIq2ZCwUVJAHWaRYrtIc+95a6VY9WQ7zC41Slz37OFolcmxlhpksHCSCQXAIJ2iOVZKUHfgd8O9WorcUfQceCfRiAEAIA8RvjhNbGnzT8ImKMbAKjlQAGIAAHVH0VLDUlBfpWw+Wr4ut0krSe0x/8AFLxqRytqquoxTMsgc92RHeIt0WH4LkR0uL4y5lku+bexoJ9pJoTQPMOQNCctgIIrEujQW2K5EKviW7KUuZh+Mds+tTvev5xbq1Lwr2Kdbr+N+5d8YLbQH4TPoTQHlHzIpUDPXMd4iOr0fCvZE9ZxHifuw3CG2jW0zxoc5jjIioOu4iHV6PhXsQ8ViFtk/cp8YrZ9an+9fzierUvCvYdbr+N+4+MVs+tT/ev5w6tS8K9h1uv437j4xWz61P8Aev5w6tS8K9h1uv437np/Fvek20WVjNYuyTCgY6lcKMKnaasc48XH0o06loq10e/o2tOrRvN3s7HVxiN4gBACAEAIA8X4x/8A5Cb2S/8ADWPocB+wvj8z5nSf/qH8Pkc1Gw88ulISwC1xEgCm0nIUiG0ldkxTbstpnM+YmTePVlkdsU1Yy2HRynHaZUtanUU8Yo6bLKqt5lCg6EHsijidVK+wsaTFLF1IxGVEWLXAlQsLmRZMTYq5GRlCipIA6zSJsRdsiTr0lrpVj1ZDvMSRYgzr2mHSijqzPeYDIgu5Y1JJPWaxBJbEkEy5R/zEgf8A2y/76xSp3H6HWj+5H1R9IfBV3v7x/wA0eFrP8SPotVfjY+Crvf3j/mhrP8SGqvxsfBV3v7x/zQ1n+JDVX42Pgq7394/5oaz/ABIaq/GzwO3NhnzCNkxjqdjHaM4+nhnBeh8hVdqrfn9TZvwjqCDKFMQcc4ZMAlK1WnoeiFOeupPBYa2/y/Pxmp46/wDHffb6eXysYJ9/O7YyiVKYCCoKn57liSDlUmteskihi6w6StffflY5yxbctay2W53MzcI2zISjaBi5JoFw5mlS1TXF4bYr1Vb2dHjnuXPy+ZlXhSwpSXShqBjNBROTApTo+lh9YA12RXqie18vO/v9CVj2tkeflb23+phHCJgKKlDlQ4zXJMFTlm52ttyEW6sntf5e/t5FVjWlkuflb38zTTnxMzUAqSaDQVNaCNKVlYxSetJstiSBAHq3FL/JZv8A+x/w5ceHpP8AdXp9WfRaJ/Zfr9EdvHnHqCAEAIAQAgCPbbDKnLhmy0cbmUN3V0i8Jyg7xdik6cZq0lc5O9OLiyzKmUzyTuHPXubPuaNtPSNSPezPPq6Loy7uRyN5cAbbJOJFWcozqhFct6Nr2Csb6ePozyeX5xPOqaMrU3eOf5wZr5l7zF+atEomhYlSOTbnijGhXJqVoaChNc46KjF/qpv67PzM5vEzX6asfpt/MjU2yYrOzIuFSSQu6uwZ6CNEE1FJmSo4uTcVkYgYsUM6Wth19sUcEy6qNGdLWp1FPGObpvcdFVW8xWi85a1AqxG7Id5jmdiBOvaYdKKOrM95gCC7kmpJJ3k1iCS2JIKqCSAMycgBnU9UQSlfYdLdHAK32ihEnk1PpTjyf3aY/uxnniqcd9/Q1U8FVnut6nb3RxTyVobROaYfVQcmvYTmx7RSMk8dJ91WN1PR0F3nc7W6bis1mFJElE2VAqxHWx5x9pjJOpOfeZshShDuqxsYodBACAEAc/beBlhmu0x5POY1Yh3WpOporAZxqhjK0VqqXyMk8DQnJylHN+ph+IV3/Qn3sz80W6/X8XJFOzsN4ebHxCu/6E+9mfmh1+v4uSHZ2G8PNj4hXf8AQn3sz80Ov1/FyQ7Ow3h5sfEK7/oT72Z+aHX6/i5IdnYbw82PiFd/0J97M/NDr9fxckOzsN4ebHxCu/6E+9mfmh1+v4uSHZ2G8PNj4hXf9CfezPzQ6/X8XJDs7DeHmx8Qrv8AoT72Z+aHX6/i5IdnYbw82bu7LulWeWJclAiDOgqczqSTmT1mM1SpKpLWk7s1U6UKcdWCsiXFDoIAQAgBACAEAIAQBHtthlTlwzZaONzKG7q6RaE5Qd4uxScIzVpK5yl6cXFlmVMpnknqONe5s+5hG6npGrHvZnn1dF0Z93I5C9OL+2SqlFWcu9DnTrVqH2Csb6ekKUtuR5tXRdaHdzOXnyHRsLqyMNVYFSO0HONkZKSuncwShKLtJWLIsVNZP6Tdp/GMj2m1bC1VJIAFScgBmSeqIJSvsOmujgFb7RQiTyan0px5P7tC/wB2M88VTjvv6Gqngqs91vU7a6OKeQtDaJzTD6qDk17Cc2PaCIyTx0n3VY3U9HQXedztbquKzWYUkSUTZUDnHtY84+0xknUnPvM2QpQh3VY2MUOggBACAEAIAQAgBACAEAIAQAgBACAEAIAQAgBACAEAIAQAgBACAEAR7ZYpU5cM2WrrudQ3dXSLQnKDvF2KzhGatJXOUvTi4ssyplF5J6jjXubPuIjdT0jVj3szz6ui6M+7ka+7OKmQpxWia801JwoOTXsOZY+wiK1MdJ91WJp6OhHvO52d1XHZrMKSJKS9lQOcf3mPOPtMZJ1Jz7zNsKUId1WNhFDoIAQAgBACAEAIAQAgBACAEAIAQAgBACAEAIAQAgBACAEAIAQAgBACAEAIAQAgBACAEAIAQAgBACAEAIAQAgBACAEAIAQAgBACAEAIAQAgBAH/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4" descr="data:image/jpeg;base64,/9j/4AAQSkZJRgABAQAAAQABAAD/2wCEAAkGBxISEhUTExMWFhUXGRgYGBcWFhgVHhcXFxcWFhYaFh0YHiggGh8lGxYVITEhJSkvMC4uFx8zODMuNygtLisBCgoKDg0OGxAQGzUlICYtLy0tNS8rLS0tLS0tLS0tLS0tLS01LS0tLS0tNS0tLS0tLS0tLS0tLS0tLS0tLS0tLf/AABEIALEBHQMBEQACEQEDEQH/xAAcAAEAAQUBAQAAAAAAAAAAAAAABAECAwUGBwj/xABOEAACAAMFAgoECwMKBgMAAAABAgADEQQFEiExQVEGBxMiMmFxkaHRQlKBkxQWFyNTVJKisdLhYnLTNENkgqSys8Hj8BUkM3TC8TVjc//EABoBAQADAQEBAAAAAAAAAAAAAAABAgQDBQb/xAA8EQACAQICBggFBAEEAQUAAAAAAQIDEQQhBRIxQVGhExQVMlJhcZGBscHR8CIzQuEGI2Jy8fI0U5Kywv/aAAwDAQACEQMRAD8A9xgBACAEAIAQAgBACAEAIAQAgBACAEAIAQAgBACAEAIAQAgBACAEAIAQAgBACAEAIAQAgBACAEAIAQAgBAGGfaUTpMB2n8BHKpXp0+/KxeFOc+6rmttF/oOgpbrPNHnHnVdLU1+2r8l9+RrhgZPvOxrLRe81/SwjcuXjrHm1dIV6m+y8sue02QwtKO6/qY7PeU1NHJG484eP+Uc6WNr09kvfMtPD057UbOz8IB6ae1fI+celS0utlSPt9v7Mk8B4H7mzs9ulv0XFd2h7jHpUsVRq9yX39jHOhUh3kSY0HIQAgBACAEAIAQAgBACAEAIAQAgBACAEAIAQAgBACAEAIAQAgDDPtSJ0mA7Tn7BrHKpXp0u/KxeFOc+6rmttF/oOgpbrPNHnHm1dLU1+2r8l9zZDAyfedjV2i9pr+lhG5cvHWPOq6Qr1N9l5Zf2a4YWlHdf1IRMYm7u7NBSIAgBACAECSXZ7xmpo5puOY8dPZGqlja9Puy98zhPD057UbOz8IPXT2r5Hzj0qWl1sqR9vt/ZkngPA/c2dnt8t+i4ruOR7jHpUsXRq9yX39jHOhUh3kSY0HIQAgBACAEAchab+nl2CkAYiAAoO2g1j5OtpbFOq1B2V7JWXG289yngaKgnJXy4g3pbK0qTnTJVbOlaVAppEvHaQTt8Mkn8h1bC2v9WUS9bWdCfsLuruhHHaQls/+q+xLwuFW35soL3tdaYqa6qg0AJzIpoR3iI7Qx19W/JLZnteQ6phrXtzZcLztm87fQXYK7twiyxukL2//K+xHVsL+NlBets6/sDyiqx+kHln/wDH+ieq4X8ZUXpbN5+wvlE9e0g//FEdWwv42UN62vedvoDYaHZvg8fpBc/4rdt3E9Vwv4zF/wAftHr/AHV8o49r4vxckX6jQ8PNnRXBbmnSyXpUMVqMq5A18Y+g0Zip4ii5T2p25J/U8rG0I0qlo7Grmzj0TIIAQAgBACANTeV9rKYoFqwpqaDMV9seXi9JxoTdNK79kbaGClUjr3yNTaL2mv6WEbly8dfGPKq6Qr1N9l5Zf3zNsMLShuv6kEmMbzzNAiAIAQAgBACAEAIAQAgBAklWe8ZqaOabjmPHT2RqpYyvT7svfP8APgcJ4enPaiZJ4WS8So9MRIUYDXMmgqNnfHqUNKOTUakdvD7P7mKrgrK8WdJHsGAQAgBAHnc889v3j+Jj4Cq2qsmuL+Z9TDuL0J0wz6lSVyqTktKBBXUaUIjfJ4tNxdsr32WyS47rW3GaPQ2TX1vt+5bhn9WVdCmqqQe00NIrbGe3/Hcmn65OxN6Pv672UMubl0eaGyqpFCcTE7KUYd3VDUxGTyyT4Wte78rZr4InWp57c7cfh57iyaZoOFqVY09EmpVVIrsqCscqjxCerPbLLdfNJW8rq3AtHorXWxevFv53M4NoJGYzpnVNG0PZl4b40J4yTWaztn+nfsf2+5ztQS2fPcQxa3Fcx9kaUUU00oq90Y1iakb2fJeS9sl7Hfoov/v1+7Km2vv210G8HdvET1urx5LjcdDDgYGNSTv3ZD2Rnbu7nRKysdVwR/6T/vn+6sfT6C/Yl/y+iPF0n+4vT6s3se2ecIAQAgBACANLe1w8qxdXoxpkRUZCmzMeMePjtFLETdSMrPl+e5vw2O6KOo1dGitF0WiX6JI3pzh3a+EeJV0diqH8bryz5beR6UMXRqb/AHy/PciLaDtH+UZVWexnZ01uMyzBSug0zyz7dI6qaauUcXexdFiogBACAEAIAQAgCLaLxlJqwJ3DM+Gnti2qxc1tov4+gtOtvIecTZEXKWe77ZatEcqdp5i09tAfZWNNLC1qndj9DjOvCHeZ0N08BSrK86aOaQcKCuYNRVm8o9KhouzUqkvgvz6GSpjbq0UdlyK+qO4R6vRx4GHXlxHIr6o7hDo48Bry4jkV9Udwh0ceA15cRyK+qO4Q6OPAa8uJwLj5w0y55p1c7KPhZJ9M0sv1fU+mX7efD6E5rJN0EyorTMmvRrnSuVCNp1Eb3hsR3YzuvNvhfz+b3GZVae1x/L/AsFlnH09aalvSWueW4f7MUWHxUv57fN71fhw/LlulpLd8tz+5VbPONCJgzoa4m0alNm3LLq6omNHFStJTWee177eW/IOpSWWryW4tlWd2AONsyh00JoAa12Arpu7DFYUKlSKam/4vZvdkne+5W+tsmTKpGLf6eJll2SYSDyjCtKZZ0pVdTSubilcqdcdYYau2pa7ztuz2Zb7cVa+XxOcqtNJrVX5t3enqa6fLwmla5A17QD/nHm1YakrXvsfurmuEtZXMccywgDq+CP8A0n/fP91Y+o0F+xL/AJfRHi6T/cXp9Wb2PbPOEAIAQAgBACAMc+0IgxOyqN7EAeMSk3sKznGCvJ2XmcxfPCSxHLByzbwMP3zQ91YrV0dTr/uxX1+5ilp2FD9pt+mznl8zm5V+4WNJdEJrTESRoaVIFdBWMj0HCC/0ZW8nnw37Uss9t/a1af8AlM5S/wBanl5PP2eT5EkXlJZebzGy1NBsFNxOXfHjYrRlejD9NPNb4u64bNuzNtxXE9/CabweIlbpLeUv0v3eXs2ZFtB2x46rNZM9nUTzRlWaDt746KpFlXBovi5QQBFtF4yk1YE7hmfDT2xbVYua20X8fQWnW2fgPOJskRc10+1TJnSYkbtB3CNlDA4it3IZcdi93t5nn4nSeFw+VSavwWb9lsMaS9+m4ZR69HQW+rP4L7v7Hg4j/KFsoU/jJ/Rff4HXXBe9gl0xWfk29c/PeJ5w9gjfDRtOlnBL68zjH/IFVyq3j6ZrlnyO0sdvlTRWXMV/3SDTtGo9sWcWtpupV6dVXhJP0JMQdRACAEAIA5i08GnLsVdaEkitQRU12CPm62hKjqOUJKzd877z16ekYKKUk7mP4tTvXTvbyinYuI8a5l+0aXhfIqeDc4/ziaAatoNNkS9C4h7Zrnu2ELSNJfxfIp8Wp3rp3t2bojsSv41zJ7RpeF8h8Wp3rp3t27usw7Er7Ndcx2jS8L5D4szvXTvbyh2JX8a5jtKlwfIHgzOOrp3t5RD0HXebmuY7SpcHyKfFib66fe8odhVvEuY7Sp8HyHxYm+un3vKHYVbxLmO0qfB8je3Nd/IS8JNSTiNNNAKDuj2tH4PqtLUbu27s87FV+mnrJW3E+NxmEAIAQAgBAHB8L+FM6TPaQhwKAvOUAscSgmuLTXZGmlTi1dngaR0hVpVXTi7LLdmctMtRmnEzl23sxJ8c40Ky2HiylKo7yd363LYkoIAQBfLmsuhI/wB7tIzYjB0MR+7BP5++3masNjsThf2ZuPlu9ndciVLvE+kK9mUeHiP8bpSzoza8nmvo/mfR4X/LK0cq8FLzWT9ndPkTJFuU6NTqOX6GPEr6IxuHz1brjHPlt5H0OG07gMTlr6r4Sy57H8Gaq3WiY7MCxpUimgpXLIR3oYDEVl+iD9XkuZGK0phMP+5NX4LN+yvzI4lx69HQW+rP4L7v7HgYn/KN1CHxl9l9y8KI9ahgcPR7kVfi837s8DE6UxeIyqTduCyXLb8blY2GAQAgCx7Qsshi2EjQ1ofZTPuiG0XjCV7r32Gxunh7OWZLlhjNVnVTygrQMwBIPSJz2xwnCLV0j1sLjK8ZKMpXWW1X57fmep/CV3N9h/KM1j6HXX4mPhK7m+w/lCxGuvxMfCV3N9h/KFhrr8THwldzfYfyhYnXX4meN3tek9p0wma/Tb0mFACaADZ2RtjCNlkfGYnE1XVl+p7XvJk6w2gM4W0MQhcEszg0lgFmohYUzA1rnprFVKPA0SoV02lUdlfa3u27L/fyMj3VaQ5X4QaYsNccytcPKab8GetNlaxGvG2ws8NiFPV6Tfba+F/lnt+Jg+B2gYSbQaM8tMnmE1mAnq0FD7dYnWjwKdDXVr1NrS2veZZl22kUpaCariryj0pjZciK1yCt/WpmQYjWjwLPDYndU5vj+P4lr3faQF/5g1auWOZsZEFOol11prnSJ1o8CHh8Qkv9Tb5vilzuuAa77TstBPSrz5noPgamWYBp40B2taPAPD4jdU473udn7f8ARrbVaJ8tyhmvUGmTtTxi6UWr2MlSpWpycXN5ebMXw+d9LM+23nE6seBz6xV8T92el8XNsmTLM3KMWwzCoLGpC4UNKnXMmMtZJSyPp9D1Z1KD13eztyR1UcT1RACAEAIAoYA0l9XFZrQS0yWMXrqSrbhUjX21i8ZyjsMtfBUK+c458d5xt5cCaZyZtf2Zgp95fKO0a/FHkVtB76Uvf7r7GitVjtMnpo1Bt6Q7xpHWM4vYzzK2FxFHvxy917kp7M4qQpZd67dhota9dc8s4KfEmWGks1mvzdt/rMwAitNu7Q9xzi90cHFrIrElRACAEAIAQBjnT1TpMB26+wamIbRdQk9xAn3yg6ILdZ5o8/wiusdFSW9mGQ1qtBpKVj+4CAO1tntMUlO21milh5z7kfz1N5dnF/Oc1nTFlg6hfnG666AdtTHJ1VuPRp6LnLObtzO3uPgXYpBDCWZjjMNNOKh1BCii+FY5uo2ejSwNGnmld+Z1gihrKwAgBAHAXhxeu8x2ScoVmLAMpqKmtMte2NEa9lax4FbQrnUcozybvsLDwDtJOI2oV38+vfXqHdDpo8COyK179Ln8Sr8BLSczahoF9LQUoPAd0OmjwJeiK7zdTy3lg4v7R9YX72zT8BE9OuBXsar/AO58wvF9PAoLQoG6jbKkfie+HTrgFoaqlZVPmVHAC0afCV+/1j/M98R0y4E9j1tnSfMrL4BWhSGFoWoNRkxzrXb15w6ZcBHQ9aLuqhbO4vp7sWaehJNScJ1MSq6W4rPQtScnKU835Fnyczfpk+y0OsLgV7Cn417HX8Frk+ByTLx4yWLMaUFSAKDqoojjUnrO57GCwnVqepe+dzcRQ2CAEAIAQAMAYZkusAc7fN92SRUTJy4h6C89vaq1I9tIvGnKWxHanh6lTuo468uHYzEiV/WmH/xU/wDlHaOH4s3U9HeN+33/AKOZa+5+MzAwUnUKqqNozAGeupzjtqRtYmeiMJJd2z4p2f2fxRmn340xcMwDUc4ADQEd2ezdBQs7o8THf43UnC1Gaf8AyVn7rLkikm2HY1eo5/jmIsfLYrR2Mwv7sHbjtXuthKS2DaKdmfgfOBhUkzOjg6EH/e4wuWtfYWzp6p0mA7de7Uwuiypye4gT75UdFS3WeaPM+EV1joqS3sgTrxmvtwj9nLx18Yi7Zsw+Dq1najBv4fXcRcG+J1T3cP8A43WnnWko+mb+3zMso4SCKVG8Bh7QwIPdE6qPcoaDwdJd3Wfm/wDpcjrLs4bulFmylZRtl8wgdhqD4RxlQW5naejo/wAHY7C6OFFinUAmiW3qzfm9dlTzSewxxlSktxiqYSrDdf0zOrky8qxzMxmEAVgBACAPMb143Vlz3lS7IZgVigYzcBYg4TRQjbdM+7SNMcO2r3PUp6McoKTlb4GNuNqcDhN2vizFOVatQWBFOR2FHH9Rtxh1deIns2Nr9Ivb+zD8sjZ/8gctfnzlsz+aiereZbstePl/ZIlca85mVFu1iziqqJxqw52g5L9lu6K9AvEVejoJN9Js8v7LZfG1NYlRdrEgMSOXPoLib+a2DOJ6BeIPRsUr9Jy/spbONyZKYpMu8qymhHwitDQGlRKpWhEFh77GTDRkZq8Z8v7MHy0/0H+0f6UW6q+Jbsn/AH8v7Hy0/wBB/tH+lDqr4jsn/fy/sfLT/Qf7R/pQ6q+I7J/38v7O94G8JkvCz8sqFCGKOhOKjABsjQVFGGdBGepBwdmeficO6E9Vm9ihnEAIAQAgBAHivGnwitMu3TJHKPyIVCEDFAcSAmtOlnXWsbKEE433nuYChCVJStmcfJt8s5dHt/SO7TNzhIlKQcxmOrOIKFYAQAgDIk9ht784g8zFaHwWJznTV+KyfLb8bmVLUNo7oHzmK/xJrPD1PhL7r7IjTlBZjsJJ7yYrqs6Yf/Gqss60lH0zf2+ZaFETqo93D6FwdHPV1n/uz5bORdFj1UklZCAEADAEOfeUpfSxHcufjpEXIuSuDXCu0y7RJlyHZFaailcRIYM4B5p5udTnTbHOok1mZ8RCMoNyW4+iuUmeoPtfpGI8KyHKTPUH2v0gLIcpM9Qfa/SAshyj+oPtfpAWR8w3nNK2qa20TXNDvDkx6cVeC9D6umr0kvL6HU2i+byqyNZlJBKsVRz0gsxgzI+0MhJrlUE5mscVCnxMSo4fbrfnsWzL1vLmobOCcBGUt685Rix4WHOrjYqfSmMSNKNWnxJ6LD7dbmvyxrb1vO1gyZk2UBybs6MVejGY3KEMSc88t/NpXLK8Yxd0mdaVOk1KMXtWezdkY5nC2ey0ITbn85oRNWnTpkJz0yrko0FInoYkrBwT/wCvL7Ee+eEM20rhmBRzlbmlx0VKjIsV9I50r10yiYU1HYXpYeNJ3X0NPHQ0CAEAe38Rv8im/wDcN/hSow4nvngaU/dXp9WeixnPNEAIAQAgChgCBeljlTlwTpaTF3OoYeyukSm1sLRnKDvF2OAvvi1scypkl5DdRxrX91s+5hHaOIktuZvpaSqx72ZxN5cArbIJMqk0b5bUanWrU7hWO8cRB7TfT0jRnlLL1Mdju92CKzhZpoGlzVKMrPN5OWMhWh1JwmmW8RLmi8qqV2ldcV6XZHtLcmVEwYCyh1royN0WG4Gm0A9UWTvsOkf1K8SqsDmDUdWcSCsAIAQAgChMARJ95yl9LEdy5+OkRci5AmXu7HDLXM5D0id1B/7iLlW97Nrd/Ay8bVQshRfWnHAPYvS+7HN1YozTxdKG+/odrcfFTZ1obRNeafVT5tewnNj2giOMq7ewxzx833VY9FuK5LLZRSzyJcvKlVXnEftMas3tMcnJvaY51Jz7zN0IgoVgBACAPDr34tLwFpmPKSXMUzGdWxqKgsWGJX27xp2xtjXhq2Z7tPSFHo1GV9ljO3BS/SasqMSrqcTSTiV8GMNXWoloM9gpFdekU6xg91+ZlPBm/cjgl4hMMzFik9IpyenRHNLbNvVEa9Ijp8J57Lb+NyFb+A98zkVJkuWVU1FGkrspqtD/AL6hS0atOLujpDF4WDvG/MgfJfef0K+9Tzi/WIHXtKhx5D5L7z+hX3qecOsQHaVDjyHyX3n9CvvU84dYgO0qHHkPkvvP6Ffep5w6xAdpUOPIfJfef0K+9Tzh1iA7SoceR6rxacHJtgshlziuN5hmEKahaqigV2nmV9sZa01OV0eRja8a1TWjstY6yORkEAIAQAgAYAgXnbJMlcU6Yktd7sFr2V1iUm9hDaW04a+eMOyJUSVecd4HJr3sMXcpjqqEntOTrRWw4m9eG9sm1ClZK7pYzp1s1T7RSOqoxRzdWTOYtExnOJ2ZjvYlj3nOOiVtghVnB3i2n6ls92cAMxIBYiprQsatrvOffviU7Ho0NLVafeSfJ8suRgUMuakjsNIvrJ7T1qWlcPUyl+n1+/8A0SJd4uOkAfAxNk9huShNXi8vcmSrwQ683t8xEWZDg0UtF5S0yrU7lz8dIrc53NfOvlzkigduZ8oEN8SK4mTOkT7T+A2RFzFVx9Cnvu/LP+i9LGNufhEXPPq6Vm8oK3Mkykw5rkd4yPfCx51SvUqd+Vzorr4W2yTQCbyi+rNGPx6XjFHSiyqqSR2lz8Y8k0FolNLPrJ84vaRkw9lY5Og9x0VdbzvLmvezWgfMTkfbQGjDtU0Ye0RylFx2o6qSexm2EVLFYAQAgDwq9ONa8TapkqSJKLyploChY0D4FLEnU6mNqoQ1bsyyrPW1USPjrfxw4VkMGxAEKgzUsGHOYHLCTXSlIr0dItr1C2Xw6vsmYp5BXlqjMhl4j84aItJZbCSadPCBUEkAgxPRUgp1C747X7hLH4MAA7ZiX0ZaLMY1DlaYWBqTvGsR0dLzGvUMK8Pr9LMmCViXUFEB/nMhV8z81MNBmQhIyzieipbbka9TgLTw/vuXLeZM5BVTD6KEtiw9DCxxDnLU6bK1BEFSpN2QdSaV2az5Xbz9aT7r9Yv1aBz6xIfK7efrSfdfrDq0B1iQ+V28/Wk+6/WHVoDrEj1fiw4UzbxsjTZyqJkua0olAQGoqOGoSaGjgHPZXbQZa1NQlZGmnPWjc6+OR0EAIAQAgBAHhPG5ddtFvmWhJMxpJWWA6rjUYUAatK4M660jbQlHVs2Za0Za10jhZN7V6S+1fI+cd3Ez34kyVaUbRhXccj4xVom5lKRFiblhlxFibmMpCxJaViC9OpOm7wdn5GNpQiymz06OmK8Mp2lyfL7GM2UEknaSe+K3Iq6Vm+4rczMkoDQQPPqVqlTvu5kCQsci8S4mxFy8JE2IuWTp6J0mA6tvcM4Agz75UdBSes5Du/8AUCTY8E7Db7XaJDyZUxkWbLYuqEIoWYparmgNKHm4qmkUnJJO51pwd72PpfBO9eX7tv4kYsjUME715fu2/iQyAwTvXl+7b+JDIDBO9eX7tv4kMgfKt4IWtcxQaEz3AIqKEzCKjaM49Ndz4HnS751dtu22q0wm2SzLpNLMyrzllysUwFFDApXArKpYEmpUkEDipQ4GjVlfaRpVyW8TmBnS8bFUm1o5Xk0lMrHGlKqJkgBlPSmIKgk0nXhbYQoTT2ke1Wa3y0UGarBystU6RZpwKcmapTSWAanDpQnOJTg3sK2mt5NtFz29Z0xlnICQoLEODyayikuYQyFlJl83KrfOEHIsYqpwtZotqzvtLJ1x21xyMy0LyR5Gtc+fM5P5taCtVLSyRUCjSyaYspU4LNIhwk8rmitXB2dLlNNYpRVViAWLDE2EimGnNJFTWnOFCY6Kom7HJ0mlc1EXOQgD3XiB/kM//uW/wZEYsV3l6G+h3D06Mx2EAIAQAgChgCPOBgDlb+4I2O1VM2zoWPpqMD+1koT7axeNSUdjKyhGW1Hm/Cfi2kyAXl2tZY2LaCBXqDLn7MJjRDEvejhLDrczUWQWNiqF2knIM2eHJHqUxHAFxBM2CkgnIHOLKb3ZhwRrLbP5FlVirhkVsUsgipqrDUg0dXWtc8Ncq0jqszjO0WVlWlG0YV3HL8dYNEXMjJEWFywy4ixNwJcLC5eEibEXLJ09E6TAdW3uGcAQZ18qOgpPWcvAa+EAQ3tc6ZoTT9nmjv8AMxDkltLKLew6zgpxfpaqF7ZKG0y5XOmU68dMJ/qsI4yrW2I7Ro8WenXDxfWCz0IkCY4pz53zpqNCAeap6wojjKrJ7zsoJbDt7OtABsEcyxLWAKwAgBAHkd78TBmT5k2VbAiu7OFaUWKliWIxBxWhORpu7Y1RxNlZo4SoJu9zHN4nrU1cV5lsWbYpcw4jhwVas3Pm83PZlDrEfCOhfEo/E7ajSt5E00rLc05wbL53LnKp7QDsiesR8I6F8S1uJm0HDW8a4cOGspzhw1w4fncqVNKaVh1leEjoPMulcTdpWmG8sOEUFJbigoRQUm5ChPfDrEfCT0L4lRxPWrKl5UoWIIlMCC6ojZ8pXNZaDsURHWI+EdC+Ja3E3aSuE3lVaKuEy3Iwp0BTlaUWpoNmyJ6yvCR0HmYfkPm/Xk9wf4kT1pcCOrLiPkPm/Xk9wf4kOtLgOrLiei8A+Ci3bZjIEwzGZzMd6YQWIVeatTQBUUanadtIz1amu7naENVWOjjmXEAIAQAgBAHE8LuMGTY5rSBKaZOUAkVCLzhUZ5k5HYsWUbkN2PPL44wbdPqFcSV3ShQ062arV6xSLqKK3Zyc5mdizEsx1ZiWJ7SczFiDEUgDC9nB2RZTktjKuEXtRHex7j3x1VfijjKhwZRJk1NCad47o6qcZHNwnEkyr19ZfavkfOJ1SusUtF8AEhVqRtbLwGvhFCxDe1zpmhNP2eaO/wAzEOSW0sot7EUl3edpp2RzdTgdFS4kuVY1GyvbnFHNs6KEUSAkVLF4SAOjujhnbrPQLOLqPRnfODvPOHYGEQ4pk3Z3Vx8a0p3SVaJJlu7KgaWwcYmIUEqaMoqeuKOBOsekcqu8d4ihYcqvrDvEAOVX1h3iAHKrvHeIA8RvfjAvA2iYEniUgdlVQkohVDFRVnUnQVJrv0jqoopdmafwhvtTTl2alQSkuQ4BVmQg0TXEjDroYWiLswnhRfYBYznCqCSTLs4FApaoJTMFQSCNaGlYWiLsuHCa+yAROcgqHBEqz5qy4xTmZkgHLUkEaikLRF2ZDwhvvCW5c5UNOTkVoxIByl0plWtaUzrC0RmYm4UX2K1mzMsVfmZOWA0b+b2busb4WiLsx2nhbfMsEvOmKAaEmTJyOR+j6x2EgawtEXZF+UC8/rR91I/hxOqhdj4/3n9aPupH8OGqhdnqPFpf862WVnnkF0mGXiAC4gFRwSBkDz6ZDZHOSsyyZ1sVJEAIAQAgBAHnfDri2a2z2tMqeFdgoKTFOE4VCijLmum4xeM7ZFXG55re/A28bJXHIdkHpy/nl7ebUqOtgI6KSZWzRDs9haZJE1OfnRlUZrmQCM+cObntG6mcN4IrChKnJhqrDCR2g5wBQrAFhSALCkAYnkA6iLRnJbGVlCL2otWyrWtM9c84ObYUIozhIqWLwkAXBYAo8xV1IH492sAR5lvA0HtOUATrouO322nweRMdT6QGBKfvtRT2VMQ2ibHfcGeJ6csyXNtU9FwOr8nKBcnCwYAu1ANMwFPbFHMlRPX/AIOnqr3CKFinwdPVXuEAPg6eqvcIAr8HT1V7hAHiV9cXl4cvN5OQJiF2KssyUoKsxIydgQaHMU746qSKWZcOC191J5FqsQxPKWbMrMecD08vnJjtlv3UELxFmXTuDN9uCGkVxCh51kFRhdaVDVoBMeg2FiRnnC8RZlJfBe+1pSSwwqqDn2XJUDqg6ewO+euddQCF4izMy3BflTis+MMKMpaygMufNIDDLM9u2oyheIzKWng/fjsSZBHOZgA9mouJsVBV60BpSpNAIXiMzBaeCl9TFKNZ6qzYyA1lUFjSp5rClaCu856wvEWZC+T69Pqp97I/iROshZj5Pr0+qn3sj+JDWQsz1Hi1uCdYrKyTwA7zDMwghsIKogBIyJ5lcss45yd2WSOsipIgBACAEAIAozACpyEAaO8OFtklZcpyjbpfP8ej4xphhKs91vUyVMdRhvv6Z/0cFwmvmTasVLLLQsKGbUiYR+8mE+wkiNlPAxj3ncwVNIyl3Fbn+cznLbMmsFBcOFcTOeM2YHIMy6ihIzU7IieDX8WXp6Qf817EC1yLPhdhLeUwU4UUmYjPhc5k1IGLABkvlmlRqR2o2QxFKexmhW0bx3frFDtcyBgdD/lEEgrADDAFHmKupA/Hu1gCPMtw2CvblAFJST5vRBp1c0d/6xeNOUtiOc6sId5mxsnBsn/qOB1Lme86dxjTDCN95mOpj0u4vc6/gylmsjBvgkqcQa4ptWcH9ktVV9ix0lgoNZNo4Q0hUi/1JPkemXdw0ssygYmUf2xl9pagDtpGOeCqR2Zm2npCjLbl6nQSJyuAyMGU6FSCD7RGVxadmbYyUldMyRBIgBACAEAIAQAgBACAEAIAQAgBACAEAIAQAgDyLjDvGYLbMlliUASiEmgqik0GgzMe7gacehTtnmfOaSqyVdxvlkaCXblOoI8Y1ODMSqIzhg2hBijR1TMTpFGiyZhaXFbF0yJPsaN0lHboe8RzlTjLajtCtOHdZr51z+q3sPmIzyw3hZqhjX/JexEmWaamw06ucP0jhKlOO1GuGIpy2MjcnOmEhQaVIy5o137YpGnKWxF51YQ7zJdnuA+m1Opc/E+UaI4V/wAmZJ45fxXubSzXVKTRane2f46RojRhHcZJ4mpLayesuO1jO2Z0lxZIq2ZCwUVJAHWaRYrtIc+95a6VY9WQ7zC41Slz37OFolcmxlhpksHCSCQXAIJ2iOVZKUHfgd8O9WorcUfQceCfRiAEAIA8RvjhNbGnzT8ImKMbAKjlQAGIAAHVH0VLDUlBfpWw+Wr4ut0krSe0x/8AFLxqRytqquoxTMsgc92RHeIt0WH4LkR0uL4y5lku+bexoJ9pJoTQPMOQNCctgIIrEujQW2K5EKviW7KUuZh+Mds+tTvev5xbq1Lwr2Kdbr+N+5d8YLbQH4TPoTQHlHzIpUDPXMd4iOr0fCvZE9ZxHifuw3CG2jW0zxoc5jjIioOu4iHV6PhXsQ8ViFtk/cp8YrZ9an+9fzierUvCvYdbr+N+4+MVs+tT/ev5w6tS8K9h1uv437j4xWz61P8Aev5w6tS8K9h1uv437np/Fvek20WVjNYuyTCgY6lcKMKnaasc48XH0o06loq10e/o2tOrRvN3s7HVxiN4gBACAEAIA8X4x/8A5Cb2S/8ADWPocB+wvj8z5nSf/qH8Pkc1Gw88ulISwC1xEgCm0nIUiG0ldkxTbstpnM+YmTePVlkdsU1Yy2HRynHaZUtanUU8Yo6bLKqt5lCg6EHsijidVK+wsaTFLF1IxGVEWLXAlQsLmRZMTYq5GRlCipIA6zSJsRdsiTr0lrpVj1ZDvMSRYgzr2mHSijqzPeYDIgu5Y1JJPWaxBJbEkEy5R/zEgf8A2y/76xSp3H6HWj+5H1R9IfBV3v7x/wA0eFrP8SPotVfjY+Crvf3j/mhrP8SGqvxsfBV3v7x/zQ1n+JDVX42Pgq7394/5oaz/ABIaq/GzwO3NhnzCNkxjqdjHaM4+nhnBeh8hVdqrfn9TZvwjqCDKFMQcc4ZMAlK1WnoeiFOeupPBYa2/y/Pxmp46/wDHffb6eXysYJ9/O7YyiVKYCCoKn57liSDlUmteskihi6w6StffflY5yxbctay2W53MzcI2zISjaBi5JoFw5mlS1TXF4bYr1Vb2dHjnuXPy+ZlXhSwpSXShqBjNBROTApTo+lh9YA12RXqie18vO/v9CVj2tkeflb23+phHCJgKKlDlQ4zXJMFTlm52ttyEW6sntf5e/t5FVjWlkuflb38zTTnxMzUAqSaDQVNaCNKVlYxSetJstiSBAHq3FL/JZv8A+x/w5ceHpP8AdXp9WfRaJ/Zfr9EdvHnHqCAEAIAQAgCPbbDKnLhmy0cbmUN3V0i8Jyg7xdik6cZq0lc5O9OLiyzKmUzyTuHPXubPuaNtPSNSPezPPq6Loy7uRyN5cAbbJOJFWcozqhFct6Nr2Csb6ePozyeX5xPOqaMrU3eOf5wZr5l7zF+atEomhYlSOTbnijGhXJqVoaChNc46KjF/qpv67PzM5vEzX6asfpt/MjU2yYrOzIuFSSQu6uwZ6CNEE1FJmSo4uTcVkYgYsUM6Wth19sUcEy6qNGdLWp1FPGObpvcdFVW8xWi85a1AqxG7Id5jmdiBOvaYdKKOrM95gCC7kmpJJ3k1iCS2JIKqCSAMycgBnU9UQSlfYdLdHAK32ihEnk1PpTjyf3aY/uxnniqcd9/Q1U8FVnut6nb3RxTyVobROaYfVQcmvYTmx7RSMk8dJ91WN1PR0F3nc7W6bis1mFJElE2VAqxHWx5x9pjJOpOfeZshShDuqxsYodBACAEAc/beBlhmu0x5POY1Yh3WpOporAZxqhjK0VqqXyMk8DQnJylHN+ph+IV3/Qn3sz80W6/X8XJFOzsN4ebHxCu/6E+9mfmh1+v4uSHZ2G8PNj4hXf8AQn3sz80Ov1/FyQ7Ow3h5sfEK7/oT72Z+aHX6/i5IdnYbw82PiFd/0J97M/NDr9fxckOzsN4ebHxCu/6E+9mfmh1+v4uSHZ2G8PNj4hXf9CfezPzQ6/X8XJDs7DeHmx8Qrv8AoT72Z+aHX6/i5IdnYbw82bu7LulWeWJclAiDOgqczqSTmT1mM1SpKpLWk7s1U6UKcdWCsiXFDoIAQAgBACAEAIAQBHtthlTlwzZaONzKG7q6RaE5Qd4uxScIzVpK5yl6cXFlmVMpnknqONe5s+5hG6npGrHvZnn1dF0Z93I5C9OL+2SqlFWcu9DnTrVqH2Csb6ekKUtuR5tXRdaHdzOXnyHRsLqyMNVYFSO0HONkZKSuncwShKLtJWLIsVNZP6Tdp/GMj2m1bC1VJIAFScgBmSeqIJSvsOmujgFb7RQiTyan0px5P7tC/wB2M88VTjvv6Gqngqs91vU7a6OKeQtDaJzTD6qDk17Cc2PaCIyTx0n3VY3U9HQXedztbquKzWYUkSUTZUDnHtY84+0xknUnPvM2QpQh3VY2MUOggBACAEAIAQAgBACAEAIAQAgBACAEAIAQAgBACAEAIAQAgBACAEAR7ZYpU5cM2WrrudQ3dXSLQnKDvF2KzhGatJXOUvTi4ssyplF5J6jjXubPuIjdT0jVj3szz6ui6M+7ka+7OKmQpxWia801JwoOTXsOZY+wiK1MdJ91WJp6OhHvO52d1XHZrMKSJKS9lQOcf3mPOPtMZJ1Jz7zNsKUId1WNhFDoIAQAgBACAEAIAQAgBACAEAIAQAgBACAEAIAQAgBACAEAIAQAgBACAEAIAQAgBACAEAIAQAgBACAEAIAQAgBACAEAIAQAgBACAEAIAQAgBAH/2Q=="/>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6" descr="SIEM Solution | Security Information &amp; Event Management | LogRhythm"/>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3554" name="AutoShape 2" descr="How Carrie Harris is taking British Airways towards net zero via  &quot;Flightpath Net Zero&quot; and more"/>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IN"/>
          </a:p>
        </p:txBody>
      </p:sp>
      <p:pic>
        <p:nvPicPr>
          <p:cNvPr id="23555" name="Picture 3"/>
          <p:cNvPicPr>
            <a:picLocks noChangeAspect="1" noChangeArrowheads="1"/>
          </p:cNvPicPr>
          <p:nvPr/>
        </p:nvPicPr>
        <p:blipFill>
          <a:blip r:embed="rId3"/>
          <a:srcRect/>
          <a:stretch>
            <a:fillRect/>
          </a:stretch>
        </p:blipFill>
        <p:spPr bwMode="auto">
          <a:xfrm>
            <a:off x="5257800" y="1428750"/>
            <a:ext cx="3452813" cy="246221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6847336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Diagonal Corners Rounded 13">
            <a:extLst>
              <a:ext uri="{FF2B5EF4-FFF2-40B4-BE49-F238E27FC236}">
                <a16:creationId xmlns:a16="http://schemas.microsoft.com/office/drawing/2014/main" id="{9B917D8D-326A-40FD-84C7-9E825A690D4C}"/>
              </a:ext>
            </a:extLst>
          </p:cNvPr>
          <p:cNvSpPr/>
          <p:nvPr/>
        </p:nvSpPr>
        <p:spPr>
          <a:xfrm>
            <a:off x="457200" y="819150"/>
            <a:ext cx="4572000" cy="4118371"/>
          </a:xfrm>
          <a:prstGeom prst="round2DiagRect">
            <a:avLst/>
          </a:prstGeom>
          <a:solidFill>
            <a:schemeClr val="accent6">
              <a:lumMod val="20000"/>
              <a:lumOff val="80000"/>
            </a:schemeClr>
          </a:solidFill>
        </p:spPr>
        <p:style>
          <a:lnRef idx="1">
            <a:schemeClr val="accent4"/>
          </a:lnRef>
          <a:fillRef idx="2">
            <a:schemeClr val="accent4"/>
          </a:fillRef>
          <a:effectRef idx="1">
            <a:schemeClr val="accent4"/>
          </a:effectRef>
          <a:fontRef idx="minor">
            <a:schemeClr val="dk1"/>
          </a:fontRef>
        </p:style>
        <p:txBody>
          <a:bodyPr rtlCol="0" anchor="ctr"/>
          <a:lstStyle/>
          <a:p>
            <a:pPr algn="ctr"/>
            <a:endParaRPr lang="en-IN"/>
          </a:p>
        </p:txBody>
      </p:sp>
      <p:sp>
        <p:nvSpPr>
          <p:cNvPr id="4" name="Title 3"/>
          <p:cNvSpPr>
            <a:spLocks noGrp="1"/>
          </p:cNvSpPr>
          <p:nvPr>
            <p:ph type="title"/>
          </p:nvPr>
        </p:nvSpPr>
        <p:spPr>
          <a:xfrm>
            <a:off x="457200" y="133350"/>
            <a:ext cx="8229600" cy="533401"/>
          </a:xfrm>
          <a:solidFill>
            <a:schemeClr val="accent6"/>
          </a:solidFill>
        </p:spPr>
        <p:style>
          <a:lnRef idx="0">
            <a:schemeClr val="dk1"/>
          </a:lnRef>
          <a:fillRef idx="3">
            <a:schemeClr val="dk1"/>
          </a:fillRef>
          <a:effectRef idx="3">
            <a:schemeClr val="dk1"/>
          </a:effectRef>
          <a:fontRef idx="minor">
            <a:schemeClr val="lt1"/>
          </a:fontRef>
        </p:style>
        <p:txBody>
          <a:bodyPr>
            <a:normAutofit fontScale="90000"/>
          </a:bodyPr>
          <a:lstStyle/>
          <a:p>
            <a:r>
              <a:rPr lang="en-IN" sz="1800" b="1" dirty="0">
                <a:solidFill>
                  <a:schemeClr val="tx1"/>
                </a:solidFill>
                <a:latin typeface="Arial" pitchFamily="34" charset="0"/>
                <a:cs typeface="Arial" pitchFamily="34" charset="0"/>
              </a:rPr>
              <a:t>STRATEGY TO ALLOCATE RESOURCES FOR MITIGATING CURRENT CHALLENGES </a:t>
            </a:r>
            <a:endParaRPr lang="en-US" sz="1800" b="1" dirty="0">
              <a:solidFill>
                <a:schemeClr val="tx1"/>
              </a:solidFill>
              <a:latin typeface="Arial" pitchFamily="34" charset="0"/>
              <a:cs typeface="Arial" pitchFamily="34" charset="0"/>
            </a:endParaRPr>
          </a:p>
        </p:txBody>
      </p:sp>
      <p:sp>
        <p:nvSpPr>
          <p:cNvPr id="7" name="Content Placeholder 4"/>
          <p:cNvSpPr>
            <a:spLocks noGrp="1"/>
          </p:cNvSpPr>
          <p:nvPr>
            <p:ph sz="half" idx="1"/>
          </p:nvPr>
        </p:nvSpPr>
        <p:spPr>
          <a:xfrm>
            <a:off x="533400" y="1123950"/>
            <a:ext cx="4419600" cy="3733800"/>
          </a:xfrm>
        </p:spPr>
        <p:txBody>
          <a:bodyPr>
            <a:noAutofit/>
          </a:bodyPr>
          <a:lstStyle/>
          <a:p>
            <a:pPr lvl="0" algn="just">
              <a:lnSpc>
                <a:spcPct val="150000"/>
              </a:lnSpc>
              <a:buFont typeface="Arial" panose="020B0604020202020204" pitchFamily="34" charset="0"/>
              <a:buChar char="●"/>
            </a:pPr>
            <a:r>
              <a:rPr lang="en-IN" sz="1600" dirty="0">
                <a:latin typeface="Arial" pitchFamily="34" charset="0"/>
                <a:ea typeface="Times New Roman" panose="02020603050405020304" pitchFamily="18" charset="0"/>
                <a:cs typeface="Arial" pitchFamily="34" charset="0"/>
              </a:rPr>
              <a:t>Allocation of resources including human resources, and technological resources play a crucial role in business organisations.</a:t>
            </a:r>
          </a:p>
          <a:p>
            <a:pPr algn="just">
              <a:lnSpc>
                <a:spcPct val="150000"/>
              </a:lnSpc>
              <a:buFont typeface="Arial" panose="020B0604020202020204" pitchFamily="34" charset="0"/>
              <a:buChar char="●"/>
            </a:pPr>
            <a:r>
              <a:rPr lang="en-IN" sz="1600" dirty="0">
                <a:latin typeface="Arial" pitchFamily="34" charset="0"/>
                <a:ea typeface="Times New Roman" panose="02020603050405020304" pitchFamily="18" charset="0"/>
                <a:cs typeface="Arial" pitchFamily="34" charset="0"/>
              </a:rPr>
              <a:t>BA introduced robotic technology to give proper guidance to consumers within the airport (mediacentre.britishairways.com, 2019).</a:t>
            </a:r>
            <a:endParaRPr lang="en-IN" sz="1600" u="none" strike="noStrike" dirty="0">
              <a:effectLst/>
              <a:latin typeface="Arial" pitchFamily="34" charset="0"/>
              <a:ea typeface="Times New Roman" panose="02020603050405020304" pitchFamily="18" charset="0"/>
              <a:cs typeface="Arial" pitchFamily="34" charset="0"/>
            </a:endParaRPr>
          </a:p>
        </p:txBody>
      </p:sp>
      <p:sp>
        <p:nvSpPr>
          <p:cNvPr id="2" name="AutoShape 2" descr="Theories of International Trade and Investment - BMGT20104 - StuDocu"/>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AutoShape 2" descr="data:image/jpeg;base64,/9j/4AAQSkZJRgABAQAAAQABAAD/2wCEAAkGBxISEhUTExMWFhUXGRgYGBcWFhgVHhcXFxcWFhYaFh0YHiggGh8lGxYVITEhJSkvMC4uFx8zODMuNygtLisBCgoKDg0OGxAQGzUlICYtLy0tNS8rLS0tLS0tLS0tLS0tLS01LS0tLS0tNS0tLS0tLS0tLS0tLS0tLS0tLS0tLf/AABEIALEBHQMBEQACEQEDEQH/xAAcAAEAAQUBAQAAAAAAAAAAAAAABAECAwUGBwj/xABOEAACAAMFAgoECwMKBgMAAAABAgADEQQFEiExQVEGBxMiMmFxkaHRQlKBkxQWFyNTVJKisdLhYnLTNENkgqSys8Hj8BUkM3TC8TVjc//EABoBAQADAQEBAAAAAAAAAAAAAAABAgQDBQb/xAA8EQACAQICBggFBAEEAQUAAAAAAQIDEQQhBRIxQVGhExQVMlJhcZGBscHR8CIzQuEGI2Jy8fI0U5Kywv/aAAwDAQACEQMRAD8A9xgBACAEAIAQAgBACAEAIAQAgBACAEAIAQAgBACAEAIAQAgBACAEAIAQAgBACAEAIAQAgBACAEAIAQAgBAGGfaUTpMB2n8BHKpXp0+/KxeFOc+6rmttF/oOgpbrPNHnHnVdLU1+2r8l9+RrhgZPvOxrLRe81/SwjcuXjrHm1dIV6m+y8sue02QwtKO6/qY7PeU1NHJG484eP+Uc6WNr09kvfMtPD057UbOz8IB6ae1fI+celS0utlSPt9v7Mk8B4H7mzs9ulv0XFd2h7jHpUsVRq9yX39jHOhUh3kSY0HIQAgBACAEAIAQAgBACAEAIAQAgBACAEAIAQAgBACAEAIAQAgDDPtSJ0mA7Tn7BrHKpXp0u/KxeFOc+6rmttF/oOgpbrPNHnHm1dLU1+2r8l9zZDAyfedjV2i9pr+lhG5cvHWPOq6Qr1N9l5Zf2a4YWlHdf1IRMYm7u7NBSIAgBACAECSXZ7xmpo5puOY8dPZGqlja9Puy98zhPD057UbOz8IPXT2r5Hzj0qWl1sqR9vt/ZkngPA/c2dnt8t+i4ruOR7jHpUsXRq9yX39jHOhUh3kSY0HIQAgBACAEAchab+nl2CkAYiAAoO2g1j5OtpbFOq1B2V7JWXG289yngaKgnJXy4g3pbK0qTnTJVbOlaVAppEvHaQTt8Mkn8h1bC2v9WUS9bWdCfsLuruhHHaQls/+q+xLwuFW35soL3tdaYqa6qg0AJzIpoR3iI7Qx19W/JLZnteQ6phrXtzZcLztm87fQXYK7twiyxukL2//K+xHVsL+NlBets6/sDyiqx+kHln/wDH+ieq4X8ZUXpbN5+wvlE9e0g//FEdWwv42UN62vedvoDYaHZvg8fpBc/4rdt3E9Vwv4zF/wAftHr/AHV8o49r4vxckX6jQ8PNnRXBbmnSyXpUMVqMq5A18Y+g0Zip4ii5T2p25J/U8rG0I0qlo7Grmzj0TIIAQAgBACANTeV9rKYoFqwpqaDMV9seXi9JxoTdNK79kbaGClUjr3yNTaL2mv6WEbly8dfGPKq6Qr1N9l5Zf3zNsMLShuv6kEmMbzzNAiAIAQAgBACAEAIAQAgBAklWe8ZqaOabjmPHT2RqpYyvT7svfP8APgcJ4enPaiZJ4WS8So9MRIUYDXMmgqNnfHqUNKOTUakdvD7P7mKrgrK8WdJHsGAQAgBAHnc889v3j+Jj4Cq2qsmuL+Z9TDuL0J0wz6lSVyqTktKBBXUaUIjfJ4tNxdsr32WyS47rW3GaPQ2TX1vt+5bhn9WVdCmqqQe00NIrbGe3/Hcmn65OxN6Pv672UMubl0eaGyqpFCcTE7KUYd3VDUxGTyyT4Wte78rZr4InWp57c7cfh57iyaZoOFqVY09EmpVVIrsqCscqjxCerPbLLdfNJW8rq3AtHorXWxevFv53M4NoJGYzpnVNG0PZl4b40J4yTWaztn+nfsf2+5ztQS2fPcQxa3Fcx9kaUUU00oq90Y1iakb2fJeS9sl7Hfoov/v1+7Km2vv210G8HdvET1urx5LjcdDDgYGNSTv3ZD2Rnbu7nRKysdVwR/6T/vn+6sfT6C/Yl/y+iPF0n+4vT6s3se2ecIAQAgBACANLe1w8qxdXoxpkRUZCmzMeMePjtFLETdSMrPl+e5vw2O6KOo1dGitF0WiX6JI3pzh3a+EeJV0diqH8bryz5beR6UMXRqb/AHy/PciLaDtH+UZVWexnZ01uMyzBSug0zyz7dI6qaauUcXexdFiogBACAEAIAQAgCLaLxlJqwJ3DM+Gnti2qxc1tov4+gtOtvIecTZEXKWe77ZatEcqdp5i09tAfZWNNLC1qndj9DjOvCHeZ0N08BSrK86aOaQcKCuYNRVm8o9KhouzUqkvgvz6GSpjbq0UdlyK+qO4R6vRx4GHXlxHIr6o7hDo48Bry4jkV9Udwh0ceA15cRyK+qO4Q6OPAa8uJwLj5w0y55p1c7KPhZJ9M0sv1fU+mX7efD6E5rJN0EyorTMmvRrnSuVCNp1Eb3hsR3YzuvNvhfz+b3GZVae1x/L/AsFlnH09aalvSWueW4f7MUWHxUv57fN71fhw/LlulpLd8tz+5VbPONCJgzoa4m0alNm3LLq6omNHFStJTWee177eW/IOpSWWryW4tlWd2AONsyh00JoAa12Arpu7DFYUKlSKam/4vZvdkne+5W+tsmTKpGLf6eJll2SYSDyjCtKZZ0pVdTSubilcqdcdYYau2pa7ztuz2Zb7cVa+XxOcqtNJrVX5t3enqa6fLwmla5A17QD/nHm1YakrXvsfurmuEtZXMccywgDq+CP8A0n/fP91Y+o0F+xL/AJfRHi6T/cXp9Wb2PbPOEAIAQAgBACAMc+0IgxOyqN7EAeMSk3sKznGCvJ2XmcxfPCSxHLByzbwMP3zQ91YrV0dTr/uxX1+5ilp2FD9pt+mznl8zm5V+4WNJdEJrTESRoaVIFdBWMj0HCC/0ZW8nnw37Uss9t/a1af8AlM5S/wBanl5PP2eT5EkXlJZebzGy1NBsFNxOXfHjYrRlejD9NPNb4u64bNuzNtxXE9/CabweIlbpLeUv0v3eXs2ZFtB2x46rNZM9nUTzRlWaDt746KpFlXBovi5QQBFtF4yk1YE7hmfDT2xbVYua20X8fQWnW2fgPOJskRc10+1TJnSYkbtB3CNlDA4it3IZcdi93t5nn4nSeFw+VSavwWb9lsMaS9+m4ZR69HQW+rP4L7v7Hg4j/KFsoU/jJ/Rff4HXXBe9gl0xWfk29c/PeJ5w9gjfDRtOlnBL68zjH/IFVyq3j6ZrlnyO0sdvlTRWXMV/3SDTtGo9sWcWtpupV6dVXhJP0JMQdRACAEAIA5i08GnLsVdaEkitQRU12CPm62hKjqOUJKzd877z16ekYKKUk7mP4tTvXTvbyinYuI8a5l+0aXhfIqeDc4/ziaAatoNNkS9C4h7Zrnu2ELSNJfxfIp8Wp3rp3t2bojsSv41zJ7RpeF8h8Wp3rp3t27usw7Er7Ndcx2jS8L5D4szvXTvbyh2JX8a5jtKlwfIHgzOOrp3t5RD0HXebmuY7SpcHyKfFib66fe8odhVvEuY7Sp8HyHxYm+un3vKHYVbxLmO0qfB8je3Nd/IS8JNSTiNNNAKDuj2tH4PqtLUbu27s87FV+mnrJW3E+NxmEAIAQAgBAHB8L+FM6TPaQhwKAvOUAscSgmuLTXZGmlTi1dngaR0hVpVXTi7LLdmctMtRmnEzl23sxJ8c40Ky2HiylKo7yd363LYkoIAQBfLmsuhI/wB7tIzYjB0MR+7BP5++3masNjsThf2ZuPlu9ndciVLvE+kK9mUeHiP8bpSzoza8nmvo/mfR4X/LK0cq8FLzWT9ndPkTJFuU6NTqOX6GPEr6IxuHz1brjHPlt5H0OG07gMTlr6r4Sy57H8Gaq3WiY7MCxpUimgpXLIR3oYDEVl+iD9XkuZGK0phMP+5NX4LN+yvzI4lx69HQW+rP4L7v7HgYn/KN1CHxl9l9y8KI9ahgcPR7kVfi837s8DE6UxeIyqTduCyXLb8blY2GAQAgCx7Qsshi2EjQ1ofZTPuiG0XjCV7r32Gxunh7OWZLlhjNVnVTygrQMwBIPSJz2xwnCLV0j1sLjK8ZKMpXWW1X57fmep/CV3N9h/KM1j6HXX4mPhK7m+w/lCxGuvxMfCV3N9h/KFhrr8THwldzfYfyhYnXX4meN3tek9p0wma/Tb0mFACaADZ2RtjCNlkfGYnE1XVl+p7XvJk6w2gM4W0MQhcEszg0lgFmohYUzA1rnprFVKPA0SoV02lUdlfa3u27L/fyMj3VaQ5X4QaYsNccytcPKab8GetNlaxGvG2ws8NiFPV6Tfba+F/lnt+Jg+B2gYSbQaM8tMnmE1mAnq0FD7dYnWjwKdDXVr1NrS2veZZl22kUpaCariryj0pjZciK1yCt/WpmQYjWjwLPDYndU5vj+P4lr3faQF/5g1auWOZsZEFOol11prnSJ1o8CHh8Qkv9Tb5vilzuuAa77TstBPSrz5noPgamWYBp40B2taPAPD4jdU473udn7f8ARrbVaJ8tyhmvUGmTtTxi6UWr2MlSpWpycXN5ebMXw+d9LM+23nE6seBz6xV8T92el8XNsmTLM3KMWwzCoLGpC4UNKnXMmMtZJSyPp9D1Z1KD13eztyR1UcT1RACAEAIAoYA0l9XFZrQS0yWMXrqSrbhUjX21i8ZyjsMtfBUK+c458d5xt5cCaZyZtf2Zgp95fKO0a/FHkVtB76Uvf7r7GitVjtMnpo1Bt6Q7xpHWM4vYzzK2FxFHvxy917kp7M4qQpZd67dhota9dc8s4KfEmWGks1mvzdt/rMwAitNu7Q9xzi90cHFrIrElRACAEAIAQBjnT1TpMB26+wamIbRdQk9xAn3yg6ILdZ5o8/wiusdFSW9mGQ1qtBpKVj+4CAO1tntMUlO21milh5z7kfz1N5dnF/Oc1nTFlg6hfnG666AdtTHJ1VuPRp6LnLObtzO3uPgXYpBDCWZjjMNNOKh1BCii+FY5uo2ejSwNGnmld+Z1gihrKwAgBAHAXhxeu8x2ScoVmLAMpqKmtMte2NEa9lax4FbQrnUcozybvsLDwDtJOI2oV38+vfXqHdDpo8COyK179Ln8Sr8BLSczahoF9LQUoPAd0OmjwJeiK7zdTy3lg4v7R9YX72zT8BE9OuBXsar/AO58wvF9PAoLQoG6jbKkfie+HTrgFoaqlZVPmVHAC0afCV+/1j/M98R0y4E9j1tnSfMrL4BWhSGFoWoNRkxzrXb15w6ZcBHQ9aLuqhbO4vp7sWaehJNScJ1MSq6W4rPQtScnKU835Fnyczfpk+y0OsLgV7Cn417HX8Frk+ByTLx4yWLMaUFSAKDqoojjUnrO57GCwnVqepe+dzcRQ2CAEAIAQAMAYZkusAc7fN92SRUTJy4h6C89vaq1I9tIvGnKWxHanh6lTuo468uHYzEiV/WmH/xU/wDlHaOH4s3U9HeN+33/AKOZa+5+MzAwUnUKqqNozAGeupzjtqRtYmeiMJJd2z4p2f2fxRmn340xcMwDUc4ADQEd2ezdBQs7o8THf43UnC1Gaf8AyVn7rLkikm2HY1eo5/jmIsfLYrR2Mwv7sHbjtXuthKS2DaKdmfgfOBhUkzOjg6EH/e4wuWtfYWzp6p0mA7de7Uwuiypye4gT75UdFS3WeaPM+EV1joqS3sgTrxmvtwj9nLx18Yi7Zsw+Dq1najBv4fXcRcG+J1T3cP8A43WnnWko+mb+3zMso4SCKVG8Bh7QwIPdE6qPcoaDwdJd3Wfm/wDpcjrLs4bulFmylZRtl8wgdhqD4RxlQW5naejo/wAHY7C6OFFinUAmiW3qzfm9dlTzSewxxlSktxiqYSrDdf0zOrky8qxzMxmEAVgBACAPMb143Vlz3lS7IZgVigYzcBYg4TRQjbdM+7SNMcO2r3PUp6McoKTlb4GNuNqcDhN2vizFOVatQWBFOR2FHH9Rtxh1deIns2Nr9Ivb+zD8sjZ/8gctfnzlsz+aiereZbstePl/ZIlca85mVFu1iziqqJxqw52g5L9lu6K9AvEVejoJN9Js8v7LZfG1NYlRdrEgMSOXPoLib+a2DOJ6BeIPRsUr9Jy/spbONyZKYpMu8qymhHwitDQGlRKpWhEFh77GTDRkZq8Z8v7MHy0/0H+0f6UW6q+Jbsn/AH8v7Hy0/wBB/tH+lDqr4jsn/fy/sfLT/Qf7R/pQ6q+I7J/38v7O94G8JkvCz8sqFCGKOhOKjABsjQVFGGdBGepBwdmeficO6E9Vm9ihnEAIAQAgBAHivGnwitMu3TJHKPyIVCEDFAcSAmtOlnXWsbKEE433nuYChCVJStmcfJt8s5dHt/SO7TNzhIlKQcxmOrOIKFYAQAgDIk9ht784g8zFaHwWJznTV+KyfLb8bmVLUNo7oHzmK/xJrPD1PhL7r7IjTlBZjsJJ7yYrqs6Yf/Gqss60lH0zf2+ZaFETqo93D6FwdHPV1n/uz5bORdFj1UklZCAEADAEOfeUpfSxHcufjpEXIuSuDXCu0y7RJlyHZFaailcRIYM4B5p5udTnTbHOok1mZ8RCMoNyW4+iuUmeoPtfpGI8KyHKTPUH2v0gLIcpM9Qfa/SAshyj+oPtfpAWR8w3nNK2qa20TXNDvDkx6cVeC9D6umr0kvL6HU2i+byqyNZlJBKsVRz0gsxgzI+0MhJrlUE5mscVCnxMSo4fbrfnsWzL1vLmobOCcBGUt685Rix4WHOrjYqfSmMSNKNWnxJ6LD7dbmvyxrb1vO1gyZk2UBybs6MVejGY3KEMSc88t/NpXLK8Yxd0mdaVOk1KMXtWezdkY5nC2ey0ITbn85oRNWnTpkJz0yrko0FInoYkrBwT/wCvL7Ee+eEM20rhmBRzlbmlx0VKjIsV9I50r10yiYU1HYXpYeNJ3X0NPHQ0CAEAe38Rv8im/wDcN/hSow4nvngaU/dXp9WeixnPNEAIAQAgChgCBeljlTlwTpaTF3OoYeyukSm1sLRnKDvF2OAvvi1scypkl5DdRxrX91s+5hHaOIktuZvpaSqx72ZxN5cArbIJMqk0b5bUanWrU7hWO8cRB7TfT0jRnlLL1Mdju92CKzhZpoGlzVKMrPN5OWMhWh1JwmmW8RLmi8qqV2ldcV6XZHtLcmVEwYCyh1royN0WG4Gm0A9UWTvsOkf1K8SqsDmDUdWcSCsAIAQAgChMARJ95yl9LEdy5+OkRci5AmXu7HDLXM5D0id1B/7iLlW97Nrd/Ay8bVQshRfWnHAPYvS+7HN1YozTxdKG+/odrcfFTZ1obRNeafVT5tewnNj2giOMq7ewxzx833VY9FuK5LLZRSzyJcvKlVXnEftMas3tMcnJvaY51Jz7zN0IgoVgBACAPDr34tLwFpmPKSXMUzGdWxqKgsWGJX27xp2xtjXhq2Z7tPSFHo1GV9ljO3BS/SasqMSrqcTSTiV8GMNXWoloM9gpFdekU6xg91+ZlPBm/cjgl4hMMzFik9IpyenRHNLbNvVEa9Ijp8J57Lb+NyFb+A98zkVJkuWVU1FGkrspqtD/AL6hS0atOLujpDF4WDvG/MgfJfef0K+9Tzi/WIHXtKhx5D5L7z+hX3qecOsQHaVDjyHyX3n9CvvU84dYgO0qHHkPkvvP6Ffep5w6xAdpUOPIfJfef0K+9Tzh1iA7SoceR6rxacHJtgshlziuN5hmEKahaqigV2nmV9sZa01OV0eRja8a1TWjstY6yORkEAIAQAgAYAgXnbJMlcU6Yktd7sFr2V1iUm9hDaW04a+eMOyJUSVecd4HJr3sMXcpjqqEntOTrRWw4m9eG9sm1ClZK7pYzp1s1T7RSOqoxRzdWTOYtExnOJ2ZjvYlj3nOOiVtghVnB3i2n6ls92cAMxIBYiprQsatrvOffviU7Ho0NLVafeSfJ8suRgUMuakjsNIvrJ7T1qWlcPUyl+n1+/8A0SJd4uOkAfAxNk9huShNXi8vcmSrwQ683t8xEWZDg0UtF5S0yrU7lz8dIrc53NfOvlzkigduZ8oEN8SK4mTOkT7T+A2RFzFVx9Cnvu/LP+i9LGNufhEXPPq6Vm8oK3Mkykw5rkd4yPfCx51SvUqd+Vzorr4W2yTQCbyi+rNGPx6XjFHSiyqqSR2lz8Y8k0FolNLPrJ84vaRkw9lY5Og9x0VdbzvLmvezWgfMTkfbQGjDtU0Ye0RylFx2o6qSexm2EVLFYAQAgDwq9ONa8TapkqSJKLyploChY0D4FLEnU6mNqoQ1bsyyrPW1USPjrfxw4VkMGxAEKgzUsGHOYHLCTXSlIr0dItr1C2Xw6vsmYp5BXlqjMhl4j84aItJZbCSadPCBUEkAgxPRUgp1C747X7hLH4MAA7ZiX0ZaLMY1DlaYWBqTvGsR0dLzGvUMK8Pr9LMmCViXUFEB/nMhV8z81MNBmQhIyzieipbbka9TgLTw/vuXLeZM5BVTD6KEtiw9DCxxDnLU6bK1BEFSpN2QdSaV2az5Xbz9aT7r9Yv1aBz6xIfK7efrSfdfrDq0B1iQ+V28/Wk+6/WHVoDrEj1fiw4UzbxsjTZyqJkua0olAQGoqOGoSaGjgHPZXbQZa1NQlZGmnPWjc6+OR0EAIAQAgBAHhPG5ddtFvmWhJMxpJWWA6rjUYUAatK4M660jbQlHVs2Za0Za10jhZN7V6S+1fI+cd3Ez34kyVaUbRhXccj4xVom5lKRFiblhlxFibmMpCxJaViC9OpOm7wdn5GNpQiymz06OmK8Mp2lyfL7GM2UEknaSe+K3Iq6Vm+4rczMkoDQQPPqVqlTvu5kCQsci8S4mxFy8JE2IuWTp6J0mA6tvcM4Agz75UdBSes5Du/8AUCTY8E7Db7XaJDyZUxkWbLYuqEIoWYparmgNKHm4qmkUnJJO51pwd72PpfBO9eX7tv4kYsjUME715fu2/iQyAwTvXl+7b+JDIDBO9eX7tv4kMgfKt4IWtcxQaEz3AIqKEzCKjaM49Ndz4HnS751dtu22q0wm2SzLpNLMyrzllysUwFFDApXArKpYEmpUkEDipQ4GjVlfaRpVyW8TmBnS8bFUm1o5Xk0lMrHGlKqJkgBlPSmIKgk0nXhbYQoTT2ke1Wa3y0UGarBystU6RZpwKcmapTSWAanDpQnOJTg3sK2mt5NtFz29Z0xlnICQoLEODyayikuYQyFlJl83KrfOEHIsYqpwtZotqzvtLJ1x21xyMy0LyR5Gtc+fM5P5taCtVLSyRUCjSyaYspU4LNIhwk8rmitXB2dLlNNYpRVViAWLDE2EimGnNJFTWnOFCY6Kom7HJ0mlc1EXOQgD3XiB/kM//uW/wZEYsV3l6G+h3D06Mx2EAIAQAgChgCPOBgDlb+4I2O1VM2zoWPpqMD+1koT7axeNSUdjKyhGW1Hm/Cfi2kyAXl2tZY2LaCBXqDLn7MJjRDEvejhLDrczUWQWNiqF2knIM2eHJHqUxHAFxBM2CkgnIHOLKb3ZhwRrLbP5FlVirhkVsUsgipqrDUg0dXWtc8Ncq0jqszjO0WVlWlG0YV3HL8dYNEXMjJEWFywy4ixNwJcLC5eEibEXLJ09E6TAdW3uGcAQZ18qOgpPWcvAa+EAQ3tc6ZoTT9nmjv8AMxDkltLKLew6zgpxfpaqF7ZKG0y5XOmU68dMJ/qsI4yrW2I7Ro8WenXDxfWCz0IkCY4pz53zpqNCAeap6wojjKrJ7zsoJbDt7OtABsEcyxLWAKwAgBAHkd78TBmT5k2VbAiu7OFaUWKliWIxBxWhORpu7Y1RxNlZo4SoJu9zHN4nrU1cV5lsWbYpcw4jhwVas3Pm83PZlDrEfCOhfEo/E7ajSt5E00rLc05wbL53LnKp7QDsiesR8I6F8S1uJm0HDW8a4cOGspzhw1w4fncqVNKaVh1leEjoPMulcTdpWmG8sOEUFJbigoRQUm5ChPfDrEfCT0L4lRxPWrKl5UoWIIlMCC6ojZ8pXNZaDsURHWI+EdC+Ja3E3aSuE3lVaKuEy3Iwp0BTlaUWpoNmyJ6yvCR0HmYfkPm/Xk9wf4kT1pcCOrLiPkPm/Xk9wf4kOtLgOrLiei8A+Ci3bZjIEwzGZzMd6YQWIVeatTQBUUanadtIz1amu7naENVWOjjmXEAIAQAgBAHE8LuMGTY5rSBKaZOUAkVCLzhUZ5k5HYsWUbkN2PPL44wbdPqFcSV3ShQ062arV6xSLqKK3Zyc5mdizEsx1ZiWJ7SczFiDEUgDC9nB2RZTktjKuEXtRHex7j3x1VfijjKhwZRJk1NCad47o6qcZHNwnEkyr19ZfavkfOJ1SusUtF8AEhVqRtbLwGvhFCxDe1zpmhNP2eaO/wAzEOSW0sot7EUl3edpp2RzdTgdFS4kuVY1GyvbnFHNs6KEUSAkVLF4SAOjujhnbrPQLOLqPRnfODvPOHYGEQ4pk3Z3Vx8a0p3SVaJJlu7KgaWwcYmIUEqaMoqeuKOBOsekcqu8d4ihYcqvrDvEAOVX1h3iAHKrvHeIA8RvfjAvA2iYEniUgdlVQkohVDFRVnUnQVJrv0jqoopdmafwhvtTTl2alQSkuQ4BVmQg0TXEjDroYWiLswnhRfYBYznCqCSTLs4FApaoJTMFQSCNaGlYWiLsuHCa+yAROcgqHBEqz5qy4xTmZkgHLUkEaikLRF2ZDwhvvCW5c5UNOTkVoxIByl0plWtaUzrC0RmYm4UX2K1mzMsVfmZOWA0b+b2busb4WiLsx2nhbfMsEvOmKAaEmTJyOR+j6x2EgawtEXZF+UC8/rR91I/hxOqhdj4/3n9aPupH8OGqhdnqPFpf862WVnnkF0mGXiAC4gFRwSBkDz6ZDZHOSsyyZ1sVJEAIAQAgBAHnfDri2a2z2tMqeFdgoKTFOE4VCijLmum4xeM7ZFXG55re/A28bJXHIdkHpy/nl7ebUqOtgI6KSZWzRDs9haZJE1OfnRlUZrmQCM+cObntG6mcN4IrChKnJhqrDCR2g5wBQrAFhSALCkAYnkA6iLRnJbGVlCL2otWyrWtM9c84ObYUIozhIqWLwkAXBYAo8xV1IH492sAR5lvA0HtOUATrouO322nweRMdT6QGBKfvtRT2VMQ2ibHfcGeJ6csyXNtU9FwOr8nKBcnCwYAu1ANMwFPbFHMlRPX/AIOnqr3CKFinwdPVXuEAPg6eqvcIAr8HT1V7hAHiV9cXl4cvN5OQJiF2KssyUoKsxIydgQaHMU746qSKWZcOC191J5FqsQxPKWbMrMecD08vnJjtlv3UELxFmXTuDN9uCGkVxCh51kFRhdaVDVoBMeg2FiRnnC8RZlJfBe+1pSSwwqqDn2XJUDqg6ewO+euddQCF4izMy3BflTis+MMKMpaygMufNIDDLM9u2oyheIzKWng/fjsSZBHOZgA9mouJsVBV60BpSpNAIXiMzBaeCl9TFKNZ6qzYyA1lUFjSp5rClaCu856wvEWZC+T69Pqp97I/iROshZj5Pr0+qn3sj+JDWQsz1Hi1uCdYrKyTwA7zDMwghsIKogBIyJ5lcss45yd2WSOsipIgBACAEAIAozACpyEAaO8OFtklZcpyjbpfP8ej4xphhKs91vUyVMdRhvv6Z/0cFwmvmTasVLLLQsKGbUiYR+8mE+wkiNlPAxj3ncwVNIyl3Fbn+cznLbMmsFBcOFcTOeM2YHIMy6ihIzU7IieDX8WXp6Qf817EC1yLPhdhLeUwU4UUmYjPhc5k1IGLABkvlmlRqR2o2QxFKexmhW0bx3frFDtcyBgdD/lEEgrADDAFHmKupA/Hu1gCPMtw2CvblAFJST5vRBp1c0d/6xeNOUtiOc6sId5mxsnBsn/qOB1Lme86dxjTDCN95mOpj0u4vc6/gylmsjBvgkqcQa4ptWcH9ktVV9ix0lgoNZNo4Q0hUi/1JPkemXdw0ssygYmUf2xl9pagDtpGOeCqR2Zm2npCjLbl6nQSJyuAyMGU6FSCD7RGVxadmbYyUldMyRBIgBACAEAIAQAgBACAEAIAQAgBACAEAIAQAgDyLjDvGYLbMlliUASiEmgqik0GgzMe7gacehTtnmfOaSqyVdxvlkaCXblOoI8Y1ODMSqIzhg2hBijR1TMTpFGiyZhaXFbF0yJPsaN0lHboe8RzlTjLajtCtOHdZr51z+q3sPmIzyw3hZqhjX/JexEmWaamw06ucP0jhKlOO1GuGIpy2MjcnOmEhQaVIy5o137YpGnKWxF51YQ7zJdnuA+m1Opc/E+UaI4V/wAmZJ45fxXubSzXVKTRane2f46RojRhHcZJ4mpLayesuO1jO2Z0lxZIq2ZCwUVJAHWaRYrtIc+95a6VY9WQ7zC41Slz37OFolcmxlhpksHCSCQXAIJ2iOVZKUHfgd8O9WorcUfQceCfRiAEAIA8RvjhNbGnzT8ImKMbAKjlQAGIAAHVH0VLDUlBfpWw+Wr4ut0krSe0x/8AFLxqRytqquoxTMsgc92RHeIt0WH4LkR0uL4y5lku+bexoJ9pJoTQPMOQNCctgIIrEujQW2K5EKviW7KUuZh+Mds+tTvev5xbq1Lwr2Kdbr+N+5d8YLbQH4TPoTQHlHzIpUDPXMd4iOr0fCvZE9ZxHifuw3CG2jW0zxoc5jjIioOu4iHV6PhXsQ8ViFtk/cp8YrZ9an+9fzierUvCvYdbr+N+4+MVs+tT/ev5w6tS8K9h1uv437j4xWz61P8Aev5w6tS8K9h1uv437np/Fvek20WVjNYuyTCgY6lcKMKnaasc48XH0o06loq10e/o2tOrRvN3s7HVxiN4gBACAEAIA8X4x/8A5Cb2S/8ADWPocB+wvj8z5nSf/qH8Pkc1Gw88ulISwC1xEgCm0nIUiG0ldkxTbstpnM+YmTePVlkdsU1Yy2HRynHaZUtanUU8Yo6bLKqt5lCg6EHsijidVK+wsaTFLF1IxGVEWLXAlQsLmRZMTYq5GRlCipIA6zSJsRdsiTr0lrpVj1ZDvMSRYgzr2mHSijqzPeYDIgu5Y1JJPWaxBJbEkEy5R/zEgf8A2y/76xSp3H6HWj+5H1R9IfBV3v7x/wA0eFrP8SPotVfjY+Crvf3j/mhrP8SGqvxsfBV3v7x/zQ1n+JDVX42Pgq7394/5oaz/ABIaq/GzwO3NhnzCNkxjqdjHaM4+nhnBeh8hVdqrfn9TZvwjqCDKFMQcc4ZMAlK1WnoeiFOeupPBYa2/y/Pxmp46/wDHffb6eXysYJ9/O7YyiVKYCCoKn57liSDlUmteskihi6w6StffflY5yxbctay2W53MzcI2zISjaBi5JoFw5mlS1TXF4bYr1Vb2dHjnuXPy+ZlXhSwpSXShqBjNBROTApTo+lh9YA12RXqie18vO/v9CVj2tkeflb23+phHCJgKKlDlQ4zXJMFTlm52ttyEW6sntf5e/t5FVjWlkuflb38zTTnxMzUAqSaDQVNaCNKVlYxSetJstiSBAHq3FL/JZv8A+x/w5ceHpP8AdXp9WfRaJ/Zfr9EdvHnHqCAEAIAQAgCPbbDKnLhmy0cbmUN3V0i8Jyg7xdik6cZq0lc5O9OLiyzKmUzyTuHPXubPuaNtPSNSPezPPq6Loy7uRyN5cAbbJOJFWcozqhFct6Nr2Csb6ePozyeX5xPOqaMrU3eOf5wZr5l7zF+atEomhYlSOTbnijGhXJqVoaChNc46KjF/qpv67PzM5vEzX6asfpt/MjU2yYrOzIuFSSQu6uwZ6CNEE1FJmSo4uTcVkYgYsUM6Wth19sUcEy6qNGdLWp1FPGObpvcdFVW8xWi85a1AqxG7Id5jmdiBOvaYdKKOrM95gCC7kmpJJ3k1iCS2JIKqCSAMycgBnU9UQSlfYdLdHAK32ihEnk1PpTjyf3aY/uxnniqcd9/Q1U8FVnut6nb3RxTyVobROaYfVQcmvYTmx7RSMk8dJ91WN1PR0F3nc7W6bis1mFJElE2VAqxHWx5x9pjJOpOfeZshShDuqxsYodBACAEAc/beBlhmu0x5POY1Yh3WpOporAZxqhjK0VqqXyMk8DQnJylHN+ph+IV3/Qn3sz80W6/X8XJFOzsN4ebHxCu/6E+9mfmh1+v4uSHZ2G8PNj4hXf8AQn3sz80Ov1/FyQ7Ow3h5sfEK7/oT72Z+aHX6/i5IdnYbw82PiFd/0J97M/NDr9fxckOzsN4ebHxCu/6E+9mfmh1+v4uSHZ2G8PNj4hXf9CfezPzQ6/X8XJDs7DeHmx8Qrv8AoT72Z+aHX6/i5IdnYbw82bu7LulWeWJclAiDOgqczqSTmT1mM1SpKpLWk7s1U6UKcdWCsiXFDoIAQAgBACAEAIAQBHtthlTlwzZaONzKG7q6RaE5Qd4uxScIzVpK5yl6cXFlmVMpnknqONe5s+5hG6npGrHvZnn1dF0Z93I5C9OL+2SqlFWcu9DnTrVqH2Csb6ekKUtuR5tXRdaHdzOXnyHRsLqyMNVYFSO0HONkZKSuncwShKLtJWLIsVNZP6Tdp/GMj2m1bC1VJIAFScgBmSeqIJSvsOmujgFb7RQiTyan0px5P7tC/wB2M88VTjvv6Gqngqs91vU7a6OKeQtDaJzTD6qDk17Cc2PaCIyTx0n3VY3U9HQXedztbquKzWYUkSUTZUDnHtY84+0xknUnPvM2QpQh3VY2MUOggBACAEAIAQAgBACAEAIAQAgBACAEAIAQAgBACAEAIAQAgBACAEAR7ZYpU5cM2WrrudQ3dXSLQnKDvF2KzhGatJXOUvTi4ssyplF5J6jjXubPuIjdT0jVj3szz6ui6M+7ka+7OKmQpxWia801JwoOTXsOZY+wiK1MdJ91WJp6OhHvO52d1XHZrMKSJKS9lQOcf3mPOPtMZJ1Jz7zNsKUId1WNhFDoIAQAgBACAEAIAQAgBACAEAIAQAgBACAEAIAQAgBACAEAIAQAgBACAEAIAQAgBACAEAIAQAgBACAEAIAQAgBACAEAIAQAgBACAEAIAQAgBAH/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4" descr="data:image/jpeg;base64,/9j/4AAQSkZJRgABAQAAAQABAAD/2wCEAAkGBxISEhUTExMWFhUXGRgYGBcWFhgVHhcXFxcWFhYaFh0YHiggGh8lGxYVITEhJSkvMC4uFx8zODMuNygtLisBCgoKDg0OGxAQGzUlICYtLy0tNS8rLS0tLS0tLS0tLS0tLS01LS0tLS0tNS0tLS0tLS0tLS0tLS0tLS0tLS0tLf/AABEIALEBHQMBEQACEQEDEQH/xAAcAAEAAQUBAQAAAAAAAAAAAAAABAECAwUGBwj/xABOEAACAAMFAgoECwMKBgMAAAABAgADEQQFEiExQVEGBxMiMmFxkaHRQlKBkxQWFyNTVJKisdLhYnLTNENkgqSys8Hj8BUkM3TC8TVjc//EABoBAQADAQEBAAAAAAAAAAAAAAABAgQDBQb/xAA8EQACAQICBggFBAEEAQUAAAAAAQIDEQQhBRIxQVGhExQVMlJhcZGBscHR8CIzQuEGI2Jy8fI0U5Kywv/aAAwDAQACEQMRAD8A9xgBACAEAIAQAgBACAEAIAQAgBACAEAIAQAgBACAEAIAQAgBACAEAIAQAgBACAEAIAQAgBACAEAIAQAgBAGGfaUTpMB2n8BHKpXp0+/KxeFOc+6rmttF/oOgpbrPNHnHnVdLU1+2r8l9+RrhgZPvOxrLRe81/SwjcuXjrHm1dIV6m+y8sue02QwtKO6/qY7PeU1NHJG484eP+Uc6WNr09kvfMtPD057UbOz8IB6ae1fI+celS0utlSPt9v7Mk8B4H7mzs9ulv0XFd2h7jHpUsVRq9yX39jHOhUh3kSY0HIQAgBACAEAIAQAgBACAEAIAQAgBACAEAIAQAgBACAEAIAQAgDDPtSJ0mA7Tn7BrHKpXp0u/KxeFOc+6rmttF/oOgpbrPNHnHm1dLU1+2r8l9zZDAyfedjV2i9pr+lhG5cvHWPOq6Qr1N9l5Zf2a4YWlHdf1IRMYm7u7NBSIAgBACAECSXZ7xmpo5puOY8dPZGqlja9Puy98zhPD057UbOz8IPXT2r5Hzj0qWl1sqR9vt/ZkngPA/c2dnt8t+i4ruOR7jHpUsXRq9yX39jHOhUh3kSY0HIQAgBACAEAchab+nl2CkAYiAAoO2g1j5OtpbFOq1B2V7JWXG289yngaKgnJXy4g3pbK0qTnTJVbOlaVAppEvHaQTt8Mkn8h1bC2v9WUS9bWdCfsLuruhHHaQls/+q+xLwuFW35soL3tdaYqa6qg0AJzIpoR3iI7Qx19W/JLZnteQ6phrXtzZcLztm87fQXYK7twiyxukL2//K+xHVsL+NlBets6/sDyiqx+kHln/wDH+ieq4X8ZUXpbN5+wvlE9e0g//FEdWwv42UN62vedvoDYaHZvg8fpBc/4rdt3E9Vwv4zF/wAftHr/AHV8o49r4vxckX6jQ8PNnRXBbmnSyXpUMVqMq5A18Y+g0Zip4ii5T2p25J/U8rG0I0qlo7Grmzj0TIIAQAgBACANTeV9rKYoFqwpqaDMV9seXi9JxoTdNK79kbaGClUjr3yNTaL2mv6WEbly8dfGPKq6Qr1N9l5Zf3zNsMLShuv6kEmMbzzNAiAIAQAgBACAEAIAQAgBAklWe8ZqaOabjmPHT2RqpYyvT7svfP8APgcJ4enPaiZJ4WS8So9MRIUYDXMmgqNnfHqUNKOTUakdvD7P7mKrgrK8WdJHsGAQAgBAHnc889v3j+Jj4Cq2qsmuL+Z9TDuL0J0wz6lSVyqTktKBBXUaUIjfJ4tNxdsr32WyS47rW3GaPQ2TX1vt+5bhn9WVdCmqqQe00NIrbGe3/Hcmn65OxN6Pv672UMubl0eaGyqpFCcTE7KUYd3VDUxGTyyT4Wte78rZr4InWp57c7cfh57iyaZoOFqVY09EmpVVIrsqCscqjxCerPbLLdfNJW8rq3AtHorXWxevFv53M4NoJGYzpnVNG0PZl4b40J4yTWaztn+nfsf2+5ztQS2fPcQxa3Fcx9kaUUU00oq90Y1iakb2fJeS9sl7Hfoov/v1+7Km2vv210G8HdvET1urx5LjcdDDgYGNSTv3ZD2Rnbu7nRKysdVwR/6T/vn+6sfT6C/Yl/y+iPF0n+4vT6s3se2ecIAQAgBACANLe1w8qxdXoxpkRUZCmzMeMePjtFLETdSMrPl+e5vw2O6KOo1dGitF0WiX6JI3pzh3a+EeJV0diqH8bryz5beR6UMXRqb/AHy/PciLaDtH+UZVWexnZ01uMyzBSug0zyz7dI6qaauUcXexdFiogBACAEAIAQAgCLaLxlJqwJ3DM+Gnti2qxc1tov4+gtOtvIecTZEXKWe77ZatEcqdp5i09tAfZWNNLC1qndj9DjOvCHeZ0N08BSrK86aOaQcKCuYNRVm8o9KhouzUqkvgvz6GSpjbq0UdlyK+qO4R6vRx4GHXlxHIr6o7hDo48Bry4jkV9Udwh0ceA15cRyK+qO4Q6OPAa8uJwLj5w0y55p1c7KPhZJ9M0sv1fU+mX7efD6E5rJN0EyorTMmvRrnSuVCNp1Eb3hsR3YzuvNvhfz+b3GZVae1x/L/AsFlnH09aalvSWueW4f7MUWHxUv57fN71fhw/LlulpLd8tz+5VbPONCJgzoa4m0alNm3LLq6omNHFStJTWee177eW/IOpSWWryW4tlWd2AONsyh00JoAa12Arpu7DFYUKlSKam/4vZvdkne+5W+tsmTKpGLf6eJll2SYSDyjCtKZZ0pVdTSubilcqdcdYYau2pa7ztuz2Zb7cVa+XxOcqtNJrVX5t3enqa6fLwmla5A17QD/nHm1YakrXvsfurmuEtZXMccywgDq+CP8A0n/fP91Y+o0F+xL/AJfRHi6T/cXp9Wb2PbPOEAIAQAgBACAMc+0IgxOyqN7EAeMSk3sKznGCvJ2XmcxfPCSxHLByzbwMP3zQ91YrV0dTr/uxX1+5ilp2FD9pt+mznl8zm5V+4WNJdEJrTESRoaVIFdBWMj0HCC/0ZW8nnw37Uss9t/a1af8AlM5S/wBanl5PP2eT5EkXlJZebzGy1NBsFNxOXfHjYrRlejD9NPNb4u64bNuzNtxXE9/CabweIlbpLeUv0v3eXs2ZFtB2x46rNZM9nUTzRlWaDt746KpFlXBovi5QQBFtF4yk1YE7hmfDT2xbVYua20X8fQWnW2fgPOJskRc10+1TJnSYkbtB3CNlDA4it3IZcdi93t5nn4nSeFw+VSavwWb9lsMaS9+m4ZR69HQW+rP4L7v7Hg4j/KFsoU/jJ/Rff4HXXBe9gl0xWfk29c/PeJ5w9gjfDRtOlnBL68zjH/IFVyq3j6ZrlnyO0sdvlTRWXMV/3SDTtGo9sWcWtpupV6dVXhJP0JMQdRACAEAIA5i08GnLsVdaEkitQRU12CPm62hKjqOUJKzd877z16ekYKKUk7mP4tTvXTvbyinYuI8a5l+0aXhfIqeDc4/ziaAatoNNkS9C4h7Zrnu2ELSNJfxfIp8Wp3rp3t2bojsSv41zJ7RpeF8h8Wp3rp3t27usw7Er7Ndcx2jS8L5D4szvXTvbyh2JX8a5jtKlwfIHgzOOrp3t5RD0HXebmuY7SpcHyKfFib66fe8odhVvEuY7Sp8HyHxYm+un3vKHYVbxLmO0qfB8je3Nd/IS8JNSTiNNNAKDuj2tH4PqtLUbu27s87FV+mnrJW3E+NxmEAIAQAgBAHB8L+FM6TPaQhwKAvOUAscSgmuLTXZGmlTi1dngaR0hVpVXTi7LLdmctMtRmnEzl23sxJ8c40Ky2HiylKo7yd363LYkoIAQBfLmsuhI/wB7tIzYjB0MR+7BP5++3masNjsThf2ZuPlu9ndciVLvE+kK9mUeHiP8bpSzoza8nmvo/mfR4X/LK0cq8FLzWT9ndPkTJFuU6NTqOX6GPEr6IxuHz1brjHPlt5H0OG07gMTlr6r4Sy57H8Gaq3WiY7MCxpUimgpXLIR3oYDEVl+iD9XkuZGK0phMP+5NX4LN+yvzI4lx69HQW+rP4L7v7HgYn/KN1CHxl9l9y8KI9ahgcPR7kVfi837s8DE6UxeIyqTduCyXLb8blY2GAQAgCx7Qsshi2EjQ1ofZTPuiG0XjCV7r32Gxunh7OWZLlhjNVnVTygrQMwBIPSJz2xwnCLV0j1sLjK8ZKMpXWW1X57fmep/CV3N9h/KM1j6HXX4mPhK7m+w/lCxGuvxMfCV3N9h/KFhrr8THwldzfYfyhYnXX4meN3tek9p0wma/Tb0mFACaADZ2RtjCNlkfGYnE1XVl+p7XvJk6w2gM4W0MQhcEszg0lgFmohYUzA1rnprFVKPA0SoV02lUdlfa3u27L/fyMj3VaQ5X4QaYsNccytcPKab8GetNlaxGvG2ws8NiFPV6Tfba+F/lnt+Jg+B2gYSbQaM8tMnmE1mAnq0FD7dYnWjwKdDXVr1NrS2veZZl22kUpaCariryj0pjZciK1yCt/WpmQYjWjwLPDYndU5vj+P4lr3faQF/5g1auWOZsZEFOol11prnSJ1o8CHh8Qkv9Tb5vilzuuAa77TstBPSrz5noPgamWYBp40B2taPAPD4jdU473udn7f8ARrbVaJ8tyhmvUGmTtTxi6UWr2MlSpWpycXN5ebMXw+d9LM+23nE6seBz6xV8T92el8XNsmTLM3KMWwzCoLGpC4UNKnXMmMtZJSyPp9D1Z1KD13eztyR1UcT1RACAEAIAoYA0l9XFZrQS0yWMXrqSrbhUjX21i8ZyjsMtfBUK+c458d5xt5cCaZyZtf2Zgp95fKO0a/FHkVtB76Uvf7r7GitVjtMnpo1Bt6Q7xpHWM4vYzzK2FxFHvxy917kp7M4qQpZd67dhota9dc8s4KfEmWGks1mvzdt/rMwAitNu7Q9xzi90cHFrIrElRACAEAIAQBjnT1TpMB26+wamIbRdQk9xAn3yg6ILdZ5o8/wiusdFSW9mGQ1qtBpKVj+4CAO1tntMUlO21milh5z7kfz1N5dnF/Oc1nTFlg6hfnG666AdtTHJ1VuPRp6LnLObtzO3uPgXYpBDCWZjjMNNOKh1BCii+FY5uo2ejSwNGnmld+Z1gihrKwAgBAHAXhxeu8x2ScoVmLAMpqKmtMte2NEa9lax4FbQrnUcozybvsLDwDtJOI2oV38+vfXqHdDpo8COyK179Ln8Sr8BLSczahoF9LQUoPAd0OmjwJeiK7zdTy3lg4v7R9YX72zT8BE9OuBXsar/AO58wvF9PAoLQoG6jbKkfie+HTrgFoaqlZVPmVHAC0afCV+/1j/M98R0y4E9j1tnSfMrL4BWhSGFoWoNRkxzrXb15w6ZcBHQ9aLuqhbO4vp7sWaehJNScJ1MSq6W4rPQtScnKU835Fnyczfpk+y0OsLgV7Cn417HX8Frk+ByTLx4yWLMaUFSAKDqoojjUnrO57GCwnVqepe+dzcRQ2CAEAIAQAMAYZkusAc7fN92SRUTJy4h6C89vaq1I9tIvGnKWxHanh6lTuo468uHYzEiV/WmH/xU/wDlHaOH4s3U9HeN+33/AKOZa+5+MzAwUnUKqqNozAGeupzjtqRtYmeiMJJd2z4p2f2fxRmn340xcMwDUc4ADQEd2ezdBQs7o8THf43UnC1Gaf8AyVn7rLkikm2HY1eo5/jmIsfLYrR2Mwv7sHbjtXuthKS2DaKdmfgfOBhUkzOjg6EH/e4wuWtfYWzp6p0mA7de7Uwuiypye4gT75UdFS3WeaPM+EV1joqS3sgTrxmvtwj9nLx18Yi7Zsw+Dq1najBv4fXcRcG+J1T3cP8A43WnnWko+mb+3zMso4SCKVG8Bh7QwIPdE6qPcoaDwdJd3Wfm/wDpcjrLs4bulFmylZRtl8wgdhqD4RxlQW5naejo/wAHY7C6OFFinUAmiW3qzfm9dlTzSewxxlSktxiqYSrDdf0zOrky8qxzMxmEAVgBACAPMb143Vlz3lS7IZgVigYzcBYg4TRQjbdM+7SNMcO2r3PUp6McoKTlb4GNuNqcDhN2vizFOVatQWBFOR2FHH9Rtxh1deIns2Nr9Ivb+zD8sjZ/8gctfnzlsz+aiereZbstePl/ZIlca85mVFu1iziqqJxqw52g5L9lu6K9AvEVejoJN9Js8v7LZfG1NYlRdrEgMSOXPoLib+a2DOJ6BeIPRsUr9Jy/spbONyZKYpMu8qymhHwitDQGlRKpWhEFh77GTDRkZq8Z8v7MHy0/0H+0f6UW6q+Jbsn/AH8v7Hy0/wBB/tH+lDqr4jsn/fy/sfLT/Qf7R/pQ6q+I7J/38v7O94G8JkvCz8sqFCGKOhOKjABsjQVFGGdBGepBwdmeficO6E9Vm9ihnEAIAQAgBAHivGnwitMu3TJHKPyIVCEDFAcSAmtOlnXWsbKEE433nuYChCVJStmcfJt8s5dHt/SO7TNzhIlKQcxmOrOIKFYAQAgDIk9ht784g8zFaHwWJznTV+KyfLb8bmVLUNo7oHzmK/xJrPD1PhL7r7IjTlBZjsJJ7yYrqs6Yf/Gqss60lH0zf2+ZaFETqo93D6FwdHPV1n/uz5bORdFj1UklZCAEADAEOfeUpfSxHcufjpEXIuSuDXCu0y7RJlyHZFaailcRIYM4B5p5udTnTbHOok1mZ8RCMoNyW4+iuUmeoPtfpGI8KyHKTPUH2v0gLIcpM9Qfa/SAshyj+oPtfpAWR8w3nNK2qa20TXNDvDkx6cVeC9D6umr0kvL6HU2i+byqyNZlJBKsVRz0gsxgzI+0MhJrlUE5mscVCnxMSo4fbrfnsWzL1vLmobOCcBGUt685Rix4WHOrjYqfSmMSNKNWnxJ6LD7dbmvyxrb1vO1gyZk2UBybs6MVejGY3KEMSc88t/NpXLK8Yxd0mdaVOk1KMXtWezdkY5nC2ey0ITbn85oRNWnTpkJz0yrko0FInoYkrBwT/wCvL7Ee+eEM20rhmBRzlbmlx0VKjIsV9I50r10yiYU1HYXpYeNJ3X0NPHQ0CAEAe38Rv8im/wDcN/hSow4nvngaU/dXp9WeixnPNEAIAQAgChgCBeljlTlwTpaTF3OoYeyukSm1sLRnKDvF2OAvvi1scypkl5DdRxrX91s+5hHaOIktuZvpaSqx72ZxN5cArbIJMqk0b5bUanWrU7hWO8cRB7TfT0jRnlLL1Mdju92CKzhZpoGlzVKMrPN5OWMhWh1JwmmW8RLmi8qqV2ldcV6XZHtLcmVEwYCyh1royN0WG4Gm0A9UWTvsOkf1K8SqsDmDUdWcSCsAIAQAgChMARJ95yl9LEdy5+OkRci5AmXu7HDLXM5D0id1B/7iLlW97Nrd/Ay8bVQshRfWnHAPYvS+7HN1YozTxdKG+/odrcfFTZ1obRNeafVT5tewnNj2giOMq7ewxzx833VY9FuK5LLZRSzyJcvKlVXnEftMas3tMcnJvaY51Jz7zN0IgoVgBACAPDr34tLwFpmPKSXMUzGdWxqKgsWGJX27xp2xtjXhq2Z7tPSFHo1GV9ljO3BS/SasqMSrqcTSTiV8GMNXWoloM9gpFdekU6xg91+ZlPBm/cjgl4hMMzFik9IpyenRHNLbNvVEa9Ijp8J57Lb+NyFb+A98zkVJkuWVU1FGkrspqtD/AL6hS0atOLujpDF4WDvG/MgfJfef0K+9Tzi/WIHXtKhx5D5L7z+hX3qecOsQHaVDjyHyX3n9CvvU84dYgO0qHHkPkvvP6Ffep5w6xAdpUOPIfJfef0K+9Tzh1iA7SoceR6rxacHJtgshlziuN5hmEKahaqigV2nmV9sZa01OV0eRja8a1TWjstY6yORkEAIAQAgAYAgXnbJMlcU6Yktd7sFr2V1iUm9hDaW04a+eMOyJUSVecd4HJr3sMXcpjqqEntOTrRWw4m9eG9sm1ClZK7pYzp1s1T7RSOqoxRzdWTOYtExnOJ2ZjvYlj3nOOiVtghVnB3i2n6ls92cAMxIBYiprQsatrvOffviU7Ho0NLVafeSfJ8suRgUMuakjsNIvrJ7T1qWlcPUyl+n1+/8A0SJd4uOkAfAxNk9huShNXi8vcmSrwQ683t8xEWZDg0UtF5S0yrU7lz8dIrc53NfOvlzkigduZ8oEN8SK4mTOkT7T+A2RFzFVx9Cnvu/LP+i9LGNufhEXPPq6Vm8oK3Mkykw5rkd4yPfCx51SvUqd+Vzorr4W2yTQCbyi+rNGPx6XjFHSiyqqSR2lz8Y8k0FolNLPrJ84vaRkw9lY5Og9x0VdbzvLmvezWgfMTkfbQGjDtU0Ye0RylFx2o6qSexm2EVLFYAQAgDwq9ONa8TapkqSJKLyploChY0D4FLEnU6mNqoQ1bsyyrPW1USPjrfxw4VkMGxAEKgzUsGHOYHLCTXSlIr0dItr1C2Xw6vsmYp5BXlqjMhl4j84aItJZbCSadPCBUEkAgxPRUgp1C747X7hLH4MAA7ZiX0ZaLMY1DlaYWBqTvGsR0dLzGvUMK8Pr9LMmCViXUFEB/nMhV8z81MNBmQhIyzieipbbka9TgLTw/vuXLeZM5BVTD6KEtiw9DCxxDnLU6bK1BEFSpN2QdSaV2az5Xbz9aT7r9Yv1aBz6xIfK7efrSfdfrDq0B1iQ+V28/Wk+6/WHVoDrEj1fiw4UzbxsjTZyqJkua0olAQGoqOGoSaGjgHPZXbQZa1NQlZGmnPWjc6+OR0EAIAQAgBAHhPG5ddtFvmWhJMxpJWWA6rjUYUAatK4M660jbQlHVs2Za0Za10jhZN7V6S+1fI+cd3Ez34kyVaUbRhXccj4xVom5lKRFiblhlxFibmMpCxJaViC9OpOm7wdn5GNpQiymz06OmK8Mp2lyfL7GM2UEknaSe+K3Iq6Vm+4rczMkoDQQPPqVqlTvu5kCQsci8S4mxFy8JE2IuWTp6J0mA6tvcM4Agz75UdBSes5Du/8AUCTY8E7Db7XaJDyZUxkWbLYuqEIoWYparmgNKHm4qmkUnJJO51pwd72PpfBO9eX7tv4kYsjUME715fu2/iQyAwTvXl+7b+JDIDBO9eX7tv4kMgfKt4IWtcxQaEz3AIqKEzCKjaM49Ndz4HnS751dtu22q0wm2SzLpNLMyrzllysUwFFDApXArKpYEmpUkEDipQ4GjVlfaRpVyW8TmBnS8bFUm1o5Xk0lMrHGlKqJkgBlPSmIKgk0nXhbYQoTT2ke1Wa3y0UGarBystU6RZpwKcmapTSWAanDpQnOJTg3sK2mt5NtFz29Z0xlnICQoLEODyayikuYQyFlJl83KrfOEHIsYqpwtZotqzvtLJ1x21xyMy0LyR5Gtc+fM5P5taCtVLSyRUCjSyaYspU4LNIhwk8rmitXB2dLlNNYpRVViAWLDE2EimGnNJFTWnOFCY6Kom7HJ0mlc1EXOQgD3XiB/kM//uW/wZEYsV3l6G+h3D06Mx2EAIAQAgChgCPOBgDlb+4I2O1VM2zoWPpqMD+1koT7axeNSUdjKyhGW1Hm/Cfi2kyAXl2tZY2LaCBXqDLn7MJjRDEvejhLDrczUWQWNiqF2knIM2eHJHqUxHAFxBM2CkgnIHOLKb3ZhwRrLbP5FlVirhkVsUsgipqrDUg0dXWtc8Ncq0jqszjO0WVlWlG0YV3HL8dYNEXMjJEWFywy4ixNwJcLC5eEibEXLJ09E6TAdW3uGcAQZ18qOgpPWcvAa+EAQ3tc6ZoTT9nmjv8AMxDkltLKLew6zgpxfpaqF7ZKG0y5XOmU68dMJ/qsI4yrW2I7Ro8WenXDxfWCz0IkCY4pz53zpqNCAeap6wojjKrJ7zsoJbDt7OtABsEcyxLWAKwAgBAHkd78TBmT5k2VbAiu7OFaUWKliWIxBxWhORpu7Y1RxNlZo4SoJu9zHN4nrU1cV5lsWbYpcw4jhwVas3Pm83PZlDrEfCOhfEo/E7ajSt5E00rLc05wbL53LnKp7QDsiesR8I6F8S1uJm0HDW8a4cOGspzhw1w4fncqVNKaVh1leEjoPMulcTdpWmG8sOEUFJbigoRQUm5ChPfDrEfCT0L4lRxPWrKl5UoWIIlMCC6ojZ8pXNZaDsURHWI+EdC+Ja3E3aSuE3lVaKuEy3Iwp0BTlaUWpoNmyJ6yvCR0HmYfkPm/Xk9wf4kT1pcCOrLiPkPm/Xk9wf4kOtLgOrLiei8A+Ci3bZjIEwzGZzMd6YQWIVeatTQBUUanadtIz1amu7naENVWOjjmXEAIAQAgBAHE8LuMGTY5rSBKaZOUAkVCLzhUZ5k5HYsWUbkN2PPL44wbdPqFcSV3ShQ062arV6xSLqKK3Zyc5mdizEsx1ZiWJ7SczFiDEUgDC9nB2RZTktjKuEXtRHex7j3x1VfijjKhwZRJk1NCad47o6qcZHNwnEkyr19ZfavkfOJ1SusUtF8AEhVqRtbLwGvhFCxDe1zpmhNP2eaO/wAzEOSW0sot7EUl3edpp2RzdTgdFS4kuVY1GyvbnFHNs6KEUSAkVLF4SAOjujhnbrPQLOLqPRnfODvPOHYGEQ4pk3Z3Vx8a0p3SVaJJlu7KgaWwcYmIUEqaMoqeuKOBOsekcqu8d4ihYcqvrDvEAOVX1h3iAHKrvHeIA8RvfjAvA2iYEniUgdlVQkohVDFRVnUnQVJrv0jqoopdmafwhvtTTl2alQSkuQ4BVmQg0TXEjDroYWiLswnhRfYBYznCqCSTLs4FApaoJTMFQSCNaGlYWiLsuHCa+yAROcgqHBEqz5qy4xTmZkgHLUkEaikLRF2ZDwhvvCW5c5UNOTkVoxIByl0plWtaUzrC0RmYm4UX2K1mzMsVfmZOWA0b+b2busb4WiLsx2nhbfMsEvOmKAaEmTJyOR+j6x2EgawtEXZF+UC8/rR91I/hxOqhdj4/3n9aPupH8OGqhdnqPFpf862WVnnkF0mGXiAC4gFRwSBkDz6ZDZHOSsyyZ1sVJEAIAQAgBAHnfDri2a2z2tMqeFdgoKTFOE4VCijLmum4xeM7ZFXG55re/A28bJXHIdkHpy/nl7ebUqOtgI6KSZWzRDs9haZJE1OfnRlUZrmQCM+cObntG6mcN4IrChKnJhqrDCR2g5wBQrAFhSALCkAYnkA6iLRnJbGVlCL2otWyrWtM9c84ObYUIozhIqWLwkAXBYAo8xV1IH492sAR5lvA0HtOUATrouO322nweRMdT6QGBKfvtRT2VMQ2ibHfcGeJ6csyXNtU9FwOr8nKBcnCwYAu1ANMwFPbFHMlRPX/AIOnqr3CKFinwdPVXuEAPg6eqvcIAr8HT1V7hAHiV9cXl4cvN5OQJiF2KssyUoKsxIydgQaHMU746qSKWZcOC191J5FqsQxPKWbMrMecD08vnJjtlv3UELxFmXTuDN9uCGkVxCh51kFRhdaVDVoBMeg2FiRnnC8RZlJfBe+1pSSwwqqDn2XJUDqg6ewO+euddQCF4izMy3BflTis+MMKMpaygMufNIDDLM9u2oyheIzKWng/fjsSZBHOZgA9mouJsVBV60BpSpNAIXiMzBaeCl9TFKNZ6qzYyA1lUFjSp5rClaCu856wvEWZC+T69Pqp97I/iROshZj5Pr0+qn3sj+JDWQsz1Hi1uCdYrKyTwA7zDMwghsIKogBIyJ5lcss45yd2WSOsipIgBACAEAIAozACpyEAaO8OFtklZcpyjbpfP8ej4xphhKs91vUyVMdRhvv6Z/0cFwmvmTasVLLLQsKGbUiYR+8mE+wkiNlPAxj3ncwVNIyl3Fbn+cznLbMmsFBcOFcTOeM2YHIMy6ihIzU7IieDX8WXp6Qf817EC1yLPhdhLeUwU4UUmYjPhc5k1IGLABkvlmlRqR2o2QxFKexmhW0bx3frFDtcyBgdD/lEEgrADDAFHmKupA/Hu1gCPMtw2CvblAFJST5vRBp1c0d/6xeNOUtiOc6sId5mxsnBsn/qOB1Lme86dxjTDCN95mOpj0u4vc6/gylmsjBvgkqcQa4ptWcH9ktVV9ix0lgoNZNo4Q0hUi/1JPkemXdw0ssygYmUf2xl9pagDtpGOeCqR2Zm2npCjLbl6nQSJyuAyMGU6FSCD7RGVxadmbYyUldMyRBIgBACAEAIAQAgBACAEAIAQAgBACAEAIAQAgDyLjDvGYLbMlliUASiEmgqik0GgzMe7gacehTtnmfOaSqyVdxvlkaCXblOoI8Y1ODMSqIzhg2hBijR1TMTpFGiyZhaXFbF0yJPsaN0lHboe8RzlTjLajtCtOHdZr51z+q3sPmIzyw3hZqhjX/JexEmWaamw06ucP0jhKlOO1GuGIpy2MjcnOmEhQaVIy5o137YpGnKWxF51YQ7zJdnuA+m1Opc/E+UaI4V/wAmZJ45fxXubSzXVKTRane2f46RojRhHcZJ4mpLayesuO1jO2Z0lxZIq2ZCwUVJAHWaRYrtIc+95a6VY9WQ7zC41Slz37OFolcmxlhpksHCSCQXAIJ2iOVZKUHfgd8O9WorcUfQceCfRiAEAIA8RvjhNbGnzT8ImKMbAKjlQAGIAAHVH0VLDUlBfpWw+Wr4ut0krSe0x/8AFLxqRytqquoxTMsgc92RHeIt0WH4LkR0uL4y5lku+bexoJ9pJoTQPMOQNCctgIIrEujQW2K5EKviW7KUuZh+Mds+tTvev5xbq1Lwr2Kdbr+N+5d8YLbQH4TPoTQHlHzIpUDPXMd4iOr0fCvZE9ZxHifuw3CG2jW0zxoc5jjIioOu4iHV6PhXsQ8ViFtk/cp8YrZ9an+9fzierUvCvYdbr+N+4+MVs+tT/ev5w6tS8K9h1uv437j4xWz61P8Aev5w6tS8K9h1uv437np/Fvek20WVjNYuyTCgY6lcKMKnaasc48XH0o06loq10e/o2tOrRvN3s7HVxiN4gBACAEAIA8X4x/8A5Cb2S/8ADWPocB+wvj8z5nSf/qH8Pkc1Gw88ulISwC1xEgCm0nIUiG0ldkxTbstpnM+YmTePVlkdsU1Yy2HRynHaZUtanUU8Yo6bLKqt5lCg6EHsijidVK+wsaTFLF1IxGVEWLXAlQsLmRZMTYq5GRlCipIA6zSJsRdsiTr0lrpVj1ZDvMSRYgzr2mHSijqzPeYDIgu5Y1JJPWaxBJbEkEy5R/zEgf8A2y/76xSp3H6HWj+5H1R9IfBV3v7x/wA0eFrP8SPotVfjY+Crvf3j/mhrP8SGqvxsfBV3v7x/zQ1n+JDVX42Pgq7394/5oaz/ABIaq/GzwO3NhnzCNkxjqdjHaM4+nhnBeh8hVdqrfn9TZvwjqCDKFMQcc4ZMAlK1WnoeiFOeupPBYa2/y/Pxmp46/wDHffb6eXysYJ9/O7YyiVKYCCoKn57liSDlUmteskihi6w6StffflY5yxbctay2W53MzcI2zISjaBi5JoFw5mlS1TXF4bYr1Vb2dHjnuXPy+ZlXhSwpSXShqBjNBROTApTo+lh9YA12RXqie18vO/v9CVj2tkeflb23+phHCJgKKlDlQ4zXJMFTlm52ttyEW6sntf5e/t5FVjWlkuflb38zTTnxMzUAqSaDQVNaCNKVlYxSetJstiSBAHq3FL/JZv8A+x/w5ceHpP8AdXp9WfRaJ/Zfr9EdvHnHqCAEAIAQAgCPbbDKnLhmy0cbmUN3V0i8Jyg7xdik6cZq0lc5O9OLiyzKmUzyTuHPXubPuaNtPSNSPezPPq6Loy7uRyN5cAbbJOJFWcozqhFct6Nr2Csb6ePozyeX5xPOqaMrU3eOf5wZr5l7zF+atEomhYlSOTbnijGhXJqVoaChNc46KjF/qpv67PzM5vEzX6asfpt/MjU2yYrOzIuFSSQu6uwZ6CNEE1FJmSo4uTcVkYgYsUM6Wth19sUcEy6qNGdLWp1FPGObpvcdFVW8xWi85a1AqxG7Id5jmdiBOvaYdKKOrM95gCC7kmpJJ3k1iCS2JIKqCSAMycgBnU9UQSlfYdLdHAK32ihEnk1PpTjyf3aY/uxnniqcd9/Q1U8FVnut6nb3RxTyVobROaYfVQcmvYTmx7RSMk8dJ91WN1PR0F3nc7W6bis1mFJElE2VAqxHWx5x9pjJOpOfeZshShDuqxsYodBACAEAc/beBlhmu0x5POY1Yh3WpOporAZxqhjK0VqqXyMk8DQnJylHN+ph+IV3/Qn3sz80W6/X8XJFOzsN4ebHxCu/6E+9mfmh1+v4uSHZ2G8PNj4hXf8AQn3sz80Ov1/FyQ7Ow3h5sfEK7/oT72Z+aHX6/i5IdnYbw82PiFd/0J97M/NDr9fxckOzsN4ebHxCu/6E+9mfmh1+v4uSHZ2G8PNj4hXf9CfezPzQ6/X8XJDs7DeHmx8Qrv8AoT72Z+aHX6/i5IdnYbw82bu7LulWeWJclAiDOgqczqSTmT1mM1SpKpLWk7s1U6UKcdWCsiXFDoIAQAgBACAEAIAQBHtthlTlwzZaONzKG7q6RaE5Qd4uxScIzVpK5yl6cXFlmVMpnknqONe5s+5hG6npGrHvZnn1dF0Z93I5C9OL+2SqlFWcu9DnTrVqH2Csb6ekKUtuR5tXRdaHdzOXnyHRsLqyMNVYFSO0HONkZKSuncwShKLtJWLIsVNZP6Tdp/GMj2m1bC1VJIAFScgBmSeqIJSvsOmujgFb7RQiTyan0px5P7tC/wB2M88VTjvv6Gqngqs91vU7a6OKeQtDaJzTD6qDk17Cc2PaCIyTx0n3VY3U9HQXedztbquKzWYUkSUTZUDnHtY84+0xknUnPvM2QpQh3VY2MUOggBACAEAIAQAgBACAEAIAQAgBACAEAIAQAgBACAEAIAQAgBACAEAR7ZYpU5cM2WrrudQ3dXSLQnKDvF2KzhGatJXOUvTi4ssyplF5J6jjXubPuIjdT0jVj3szz6ui6M+7ka+7OKmQpxWia801JwoOTXsOZY+wiK1MdJ91WJp6OhHvO52d1XHZrMKSJKS9lQOcf3mPOPtMZJ1Jz7zNsKUId1WNhFDoIAQAgBACAEAIAQAgBACAEAIAQAgBACAEAIAQAgBACAEAIAQAgBACAEAIAQAgBACAEAIAQAgBACAEAIAQAgBACAEAIAQAgBACAEAIAQAgBAH/2Q=="/>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6" descr="SIEM Solution | Security Information &amp; Event Management | LogRhythm"/>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1506" name="AutoShape 2" descr="British Airways | BRITISH AIRWAYS TRIALS ROBOTS TO GUIDE CUSTOMERS THROUGH  THE AIRPOR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IN"/>
          </a:p>
        </p:txBody>
      </p:sp>
      <p:pic>
        <p:nvPicPr>
          <p:cNvPr id="21507" name="Picture 3"/>
          <p:cNvPicPr>
            <a:picLocks noChangeAspect="1" noChangeArrowheads="1"/>
          </p:cNvPicPr>
          <p:nvPr/>
        </p:nvPicPr>
        <p:blipFill>
          <a:blip r:embed="rId3"/>
          <a:srcRect/>
          <a:stretch>
            <a:fillRect/>
          </a:stretch>
        </p:blipFill>
        <p:spPr bwMode="auto">
          <a:xfrm>
            <a:off x="5715000" y="1123950"/>
            <a:ext cx="2781300" cy="32480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6847336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Diagonal Corners Rounded 13">
            <a:extLst>
              <a:ext uri="{FF2B5EF4-FFF2-40B4-BE49-F238E27FC236}">
                <a16:creationId xmlns:a16="http://schemas.microsoft.com/office/drawing/2014/main" id="{9B917D8D-326A-40FD-84C7-9E825A690D4C}"/>
              </a:ext>
            </a:extLst>
          </p:cNvPr>
          <p:cNvSpPr/>
          <p:nvPr/>
        </p:nvSpPr>
        <p:spPr>
          <a:xfrm>
            <a:off x="457200" y="819150"/>
            <a:ext cx="4572000" cy="4118371"/>
          </a:xfrm>
          <a:prstGeom prst="round2DiagRect">
            <a:avLst/>
          </a:prstGeom>
          <a:solidFill>
            <a:schemeClr val="accent6">
              <a:lumMod val="20000"/>
              <a:lumOff val="80000"/>
            </a:schemeClr>
          </a:solidFill>
        </p:spPr>
        <p:style>
          <a:lnRef idx="1">
            <a:schemeClr val="accent4"/>
          </a:lnRef>
          <a:fillRef idx="2">
            <a:schemeClr val="accent4"/>
          </a:fillRef>
          <a:effectRef idx="1">
            <a:schemeClr val="accent4"/>
          </a:effectRef>
          <a:fontRef idx="minor">
            <a:schemeClr val="dk1"/>
          </a:fontRef>
        </p:style>
        <p:txBody>
          <a:bodyPr rtlCol="0" anchor="ctr"/>
          <a:lstStyle/>
          <a:p>
            <a:pPr algn="ctr"/>
            <a:endParaRPr lang="en-IN"/>
          </a:p>
        </p:txBody>
      </p:sp>
      <p:sp>
        <p:nvSpPr>
          <p:cNvPr id="4" name="Title 3"/>
          <p:cNvSpPr>
            <a:spLocks noGrp="1"/>
          </p:cNvSpPr>
          <p:nvPr>
            <p:ph type="title"/>
          </p:nvPr>
        </p:nvSpPr>
        <p:spPr>
          <a:xfrm>
            <a:off x="457200" y="133350"/>
            <a:ext cx="8229600" cy="533401"/>
          </a:xfrm>
          <a:solidFill>
            <a:schemeClr val="accent6"/>
          </a:solidFill>
        </p:spPr>
        <p:style>
          <a:lnRef idx="0">
            <a:schemeClr val="dk1"/>
          </a:lnRef>
          <a:fillRef idx="3">
            <a:schemeClr val="dk1"/>
          </a:fillRef>
          <a:effectRef idx="3">
            <a:schemeClr val="dk1"/>
          </a:effectRef>
          <a:fontRef idx="minor">
            <a:schemeClr val="lt1"/>
          </a:fontRef>
        </p:style>
        <p:txBody>
          <a:bodyPr>
            <a:normAutofit fontScale="90000"/>
          </a:bodyPr>
          <a:lstStyle/>
          <a:p>
            <a:r>
              <a:rPr lang="en-IN" sz="1800" b="1" dirty="0">
                <a:solidFill>
                  <a:schemeClr val="tx1"/>
                </a:solidFill>
                <a:latin typeface="Arial" pitchFamily="34" charset="0"/>
                <a:cs typeface="Arial" pitchFamily="34" charset="0"/>
              </a:rPr>
              <a:t>STRATEGY TO ALLOCATE RESOURCES FOR MITIGATING CURRENT CHALLENGES (Contd..)</a:t>
            </a:r>
            <a:endParaRPr lang="en-US" sz="1800" b="1" dirty="0">
              <a:solidFill>
                <a:schemeClr val="tx1"/>
              </a:solidFill>
              <a:latin typeface="Arial" pitchFamily="34" charset="0"/>
              <a:cs typeface="Arial" pitchFamily="34" charset="0"/>
            </a:endParaRPr>
          </a:p>
        </p:txBody>
      </p:sp>
      <p:sp>
        <p:nvSpPr>
          <p:cNvPr id="7" name="Content Placeholder 4"/>
          <p:cNvSpPr>
            <a:spLocks noGrp="1"/>
          </p:cNvSpPr>
          <p:nvPr>
            <p:ph sz="half" idx="1"/>
          </p:nvPr>
        </p:nvSpPr>
        <p:spPr>
          <a:xfrm>
            <a:off x="533400" y="1123950"/>
            <a:ext cx="4419600" cy="3733800"/>
          </a:xfrm>
        </p:spPr>
        <p:txBody>
          <a:bodyPr>
            <a:noAutofit/>
          </a:bodyPr>
          <a:lstStyle/>
          <a:p>
            <a:pPr lvl="0" algn="just">
              <a:lnSpc>
                <a:spcPct val="150000"/>
              </a:lnSpc>
              <a:buFont typeface="Arial" panose="020B0604020202020204" pitchFamily="34" charset="0"/>
              <a:buChar char="●"/>
            </a:pPr>
            <a:r>
              <a:rPr lang="en-IN" sz="1400" dirty="0">
                <a:latin typeface="Arial" pitchFamily="34" charset="0"/>
                <a:ea typeface="Times New Roman" panose="02020603050405020304" pitchFamily="18" charset="0"/>
                <a:cs typeface="Arial" pitchFamily="34" charset="0"/>
              </a:rPr>
              <a:t>The HR management of BA introduced strict human resource policies within the organisation instead of focusing on the flexibility of employees (Jessica, 2020).</a:t>
            </a:r>
          </a:p>
          <a:p>
            <a:pPr algn="just">
              <a:lnSpc>
                <a:spcPct val="150000"/>
              </a:lnSpc>
              <a:buFont typeface="Arial" panose="020B0604020202020204" pitchFamily="34" charset="0"/>
              <a:buChar char="●"/>
            </a:pPr>
            <a:r>
              <a:rPr lang="en-IN" sz="1400" dirty="0">
                <a:latin typeface="Arial" pitchFamily="34" charset="0"/>
                <a:ea typeface="Times New Roman" panose="02020603050405020304" pitchFamily="18" charset="0"/>
                <a:cs typeface="Arial" pitchFamily="34" charset="0"/>
              </a:rPr>
              <a:t>The management of BA announced an investment of around £6.5bn in the future to provide premium quality cabin menus to offer luxury experiences ((mediacentre.britishairways.com, 2019))</a:t>
            </a:r>
            <a:endParaRPr lang="en-IN" sz="1400" u="none" strike="noStrike" dirty="0">
              <a:effectLst/>
              <a:latin typeface="Arial" pitchFamily="34" charset="0"/>
              <a:ea typeface="Times New Roman" panose="02020603050405020304" pitchFamily="18" charset="0"/>
              <a:cs typeface="Arial" pitchFamily="34" charset="0"/>
            </a:endParaRPr>
          </a:p>
        </p:txBody>
      </p:sp>
      <p:sp>
        <p:nvSpPr>
          <p:cNvPr id="2" name="AutoShape 2" descr="Theories of International Trade and Investment - BMGT20104 - StuDocu"/>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AutoShape 2" descr="data:image/jpeg;base64,/9j/4AAQSkZJRgABAQAAAQABAAD/2wCEAAkGBxISEhUTExMWFhUXGRgYGBcWFhgVHhcXFxcWFhYaFh0YHiggGh8lGxYVITEhJSkvMC4uFx8zODMuNygtLisBCgoKDg0OGxAQGzUlICYtLy0tNS8rLS0tLS0tLS0tLS0tLS01LS0tLS0tNS0tLS0tLS0tLS0tLS0tLS0tLS0tLf/AABEIALEBHQMBEQACEQEDEQH/xAAcAAEAAQUBAQAAAAAAAAAAAAAABAECAwUGBwj/xABOEAACAAMFAgoECwMKBgMAAAABAgADEQQFEiExQVEGBxMiMmFxkaHRQlKBkxQWFyNTVJKisdLhYnLTNENkgqSys8Hj8BUkM3TC8TVjc//EABoBAQADAQEBAAAAAAAAAAAAAAABAgQDBQb/xAA8EQACAQICBggFBAEEAQUAAAAAAQIDEQQhBRIxQVGhExQVMlJhcZGBscHR8CIzQuEGI2Jy8fI0U5Kywv/aAAwDAQACEQMRAD8A9xgBACAEAIAQAgBACAEAIAQAgBACAEAIAQAgBACAEAIAQAgBACAEAIAQAgBACAEAIAQAgBACAEAIAQAgBAGGfaUTpMB2n8BHKpXp0+/KxeFOc+6rmttF/oOgpbrPNHnHnVdLU1+2r8l9+RrhgZPvOxrLRe81/SwjcuXjrHm1dIV6m+y8sue02QwtKO6/qY7PeU1NHJG484eP+Uc6WNr09kvfMtPD057UbOz8IB6ae1fI+celS0utlSPt9v7Mk8B4H7mzs9ulv0XFd2h7jHpUsVRq9yX39jHOhUh3kSY0HIQAgBACAEAIAQAgBACAEAIAQAgBACAEAIAQAgBACAEAIAQAgDDPtSJ0mA7Tn7BrHKpXp0u/KxeFOc+6rmttF/oOgpbrPNHnHm1dLU1+2r8l9zZDAyfedjV2i9pr+lhG5cvHWPOq6Qr1N9l5Zf2a4YWlHdf1IRMYm7u7NBSIAgBACAECSXZ7xmpo5puOY8dPZGqlja9Puy98zhPD057UbOz8IPXT2r5Hzj0qWl1sqR9vt/ZkngPA/c2dnt8t+i4ruOR7jHpUsXRq9yX39jHOhUh3kSY0HIQAgBACAEAchab+nl2CkAYiAAoO2g1j5OtpbFOq1B2V7JWXG289yngaKgnJXy4g3pbK0qTnTJVbOlaVAppEvHaQTt8Mkn8h1bC2v9WUS9bWdCfsLuruhHHaQls/+q+xLwuFW35soL3tdaYqa6qg0AJzIpoR3iI7Qx19W/JLZnteQ6phrXtzZcLztm87fQXYK7twiyxukL2//K+xHVsL+NlBets6/sDyiqx+kHln/wDH+ieq4X8ZUXpbN5+wvlE9e0g//FEdWwv42UN62vedvoDYaHZvg8fpBc/4rdt3E9Vwv4zF/wAftHr/AHV8o49r4vxckX6jQ8PNnRXBbmnSyXpUMVqMq5A18Y+g0Zip4ii5T2p25J/U8rG0I0qlo7Grmzj0TIIAQAgBACANTeV9rKYoFqwpqaDMV9seXi9JxoTdNK79kbaGClUjr3yNTaL2mv6WEbly8dfGPKq6Qr1N9l5Zf3zNsMLShuv6kEmMbzzNAiAIAQAgBACAEAIAQAgBAklWe8ZqaOabjmPHT2RqpYyvT7svfP8APgcJ4enPaiZJ4WS8So9MRIUYDXMmgqNnfHqUNKOTUakdvD7P7mKrgrK8WdJHsGAQAgBAHnc889v3j+Jj4Cq2qsmuL+Z9TDuL0J0wz6lSVyqTktKBBXUaUIjfJ4tNxdsr32WyS47rW3GaPQ2TX1vt+5bhn9WVdCmqqQe00NIrbGe3/Hcmn65OxN6Pv672UMubl0eaGyqpFCcTE7KUYd3VDUxGTyyT4Wte78rZr4InWp57c7cfh57iyaZoOFqVY09EmpVVIrsqCscqjxCerPbLLdfNJW8rq3AtHorXWxevFv53M4NoJGYzpnVNG0PZl4b40J4yTWaztn+nfsf2+5ztQS2fPcQxa3Fcx9kaUUU00oq90Y1iakb2fJeS9sl7Hfoov/v1+7Km2vv210G8HdvET1urx5LjcdDDgYGNSTv3ZD2Rnbu7nRKysdVwR/6T/vn+6sfT6C/Yl/y+iPF0n+4vT6s3se2ecIAQAgBACANLe1w8qxdXoxpkRUZCmzMeMePjtFLETdSMrPl+e5vw2O6KOo1dGitF0WiX6JI3pzh3a+EeJV0diqH8bryz5beR6UMXRqb/AHy/PciLaDtH+UZVWexnZ01uMyzBSug0zyz7dI6qaauUcXexdFiogBACAEAIAQAgCLaLxlJqwJ3DM+Gnti2qxc1tov4+gtOtvIecTZEXKWe77ZatEcqdp5i09tAfZWNNLC1qndj9DjOvCHeZ0N08BSrK86aOaQcKCuYNRVm8o9KhouzUqkvgvz6GSpjbq0UdlyK+qO4R6vRx4GHXlxHIr6o7hDo48Bry4jkV9Udwh0ceA15cRyK+qO4Q6OPAa8uJwLj5w0y55p1c7KPhZJ9M0sv1fU+mX7efD6E5rJN0EyorTMmvRrnSuVCNp1Eb3hsR3YzuvNvhfz+b3GZVae1x/L/AsFlnH09aalvSWueW4f7MUWHxUv57fN71fhw/LlulpLd8tz+5VbPONCJgzoa4m0alNm3LLq6omNHFStJTWee177eW/IOpSWWryW4tlWd2AONsyh00JoAa12Arpu7DFYUKlSKam/4vZvdkne+5W+tsmTKpGLf6eJll2SYSDyjCtKZZ0pVdTSubilcqdcdYYau2pa7ztuz2Zb7cVa+XxOcqtNJrVX5t3enqa6fLwmla5A17QD/nHm1YakrXvsfurmuEtZXMccywgDq+CP8A0n/fP91Y+o0F+xL/AJfRHi6T/cXp9Wb2PbPOEAIAQAgBACAMc+0IgxOyqN7EAeMSk3sKznGCvJ2XmcxfPCSxHLByzbwMP3zQ91YrV0dTr/uxX1+5ilp2FD9pt+mznl8zm5V+4WNJdEJrTESRoaVIFdBWMj0HCC/0ZW8nnw37Uss9t/a1af8AlM5S/wBanl5PP2eT5EkXlJZebzGy1NBsFNxOXfHjYrRlejD9NPNb4u64bNuzNtxXE9/CabweIlbpLeUv0v3eXs2ZFtB2x46rNZM9nUTzRlWaDt746KpFlXBovi5QQBFtF4yk1YE7hmfDT2xbVYua20X8fQWnW2fgPOJskRc10+1TJnSYkbtB3CNlDA4it3IZcdi93t5nn4nSeFw+VSavwWb9lsMaS9+m4ZR69HQW+rP4L7v7Hg4j/KFsoU/jJ/Rff4HXXBe9gl0xWfk29c/PeJ5w9gjfDRtOlnBL68zjH/IFVyq3j6ZrlnyO0sdvlTRWXMV/3SDTtGo9sWcWtpupV6dVXhJP0JMQdRACAEAIA5i08GnLsVdaEkitQRU12CPm62hKjqOUJKzd877z16ekYKKUk7mP4tTvXTvbyinYuI8a5l+0aXhfIqeDc4/ziaAatoNNkS9C4h7Zrnu2ELSNJfxfIp8Wp3rp3t2bojsSv41zJ7RpeF8h8Wp3rp3t27usw7Er7Ndcx2jS8L5D4szvXTvbyh2JX8a5jtKlwfIHgzOOrp3t5RD0HXebmuY7SpcHyKfFib66fe8odhVvEuY7Sp8HyHxYm+un3vKHYVbxLmO0qfB8je3Nd/IS8JNSTiNNNAKDuj2tH4PqtLUbu27s87FV+mnrJW3E+NxmEAIAQAgBAHB8L+FM6TPaQhwKAvOUAscSgmuLTXZGmlTi1dngaR0hVpVXTi7LLdmctMtRmnEzl23sxJ8c40Ky2HiylKo7yd363LYkoIAQBfLmsuhI/wB7tIzYjB0MR+7BP5++3masNjsThf2ZuPlu9ndciVLvE+kK9mUeHiP8bpSzoza8nmvo/mfR4X/LK0cq8FLzWT9ndPkTJFuU6NTqOX6GPEr6IxuHz1brjHPlt5H0OG07gMTlr6r4Sy57H8Gaq3WiY7MCxpUimgpXLIR3oYDEVl+iD9XkuZGK0phMP+5NX4LN+yvzI4lx69HQW+rP4L7v7HgYn/KN1CHxl9l9y8KI9ahgcPR7kVfi837s8DE6UxeIyqTduCyXLb8blY2GAQAgCx7Qsshi2EjQ1ofZTPuiG0XjCV7r32Gxunh7OWZLlhjNVnVTygrQMwBIPSJz2xwnCLV0j1sLjK8ZKMpXWW1X57fmep/CV3N9h/KM1j6HXX4mPhK7m+w/lCxGuvxMfCV3N9h/KFhrr8THwldzfYfyhYnXX4meN3tek9p0wma/Tb0mFACaADZ2RtjCNlkfGYnE1XVl+p7XvJk6w2gM4W0MQhcEszg0lgFmohYUzA1rnprFVKPA0SoV02lUdlfa3u27L/fyMj3VaQ5X4QaYsNccytcPKab8GetNlaxGvG2ws8NiFPV6Tfba+F/lnt+Jg+B2gYSbQaM8tMnmE1mAnq0FD7dYnWjwKdDXVr1NrS2veZZl22kUpaCariryj0pjZciK1yCt/WpmQYjWjwLPDYndU5vj+P4lr3faQF/5g1auWOZsZEFOol11prnSJ1o8CHh8Qkv9Tb5vilzuuAa77TstBPSrz5noPgamWYBp40B2taPAPD4jdU473udn7f8ARrbVaJ8tyhmvUGmTtTxi6UWr2MlSpWpycXN5ebMXw+d9LM+23nE6seBz6xV8T92el8XNsmTLM3KMWwzCoLGpC4UNKnXMmMtZJSyPp9D1Z1KD13eztyR1UcT1RACAEAIAoYA0l9XFZrQS0yWMXrqSrbhUjX21i8ZyjsMtfBUK+c458d5xt5cCaZyZtf2Zgp95fKO0a/FHkVtB76Uvf7r7GitVjtMnpo1Bt6Q7xpHWM4vYzzK2FxFHvxy917kp7M4qQpZd67dhota9dc8s4KfEmWGks1mvzdt/rMwAitNu7Q9xzi90cHFrIrElRACAEAIAQBjnT1TpMB26+wamIbRdQk9xAn3yg6ILdZ5o8/wiusdFSW9mGQ1qtBpKVj+4CAO1tntMUlO21milh5z7kfz1N5dnF/Oc1nTFlg6hfnG666AdtTHJ1VuPRp6LnLObtzO3uPgXYpBDCWZjjMNNOKh1BCii+FY5uo2ejSwNGnmld+Z1gihrKwAgBAHAXhxeu8x2ScoVmLAMpqKmtMte2NEa9lax4FbQrnUcozybvsLDwDtJOI2oV38+vfXqHdDpo8COyK179Ln8Sr8BLSczahoF9LQUoPAd0OmjwJeiK7zdTy3lg4v7R9YX72zT8BE9OuBXsar/AO58wvF9PAoLQoG6jbKkfie+HTrgFoaqlZVPmVHAC0afCV+/1j/M98R0y4E9j1tnSfMrL4BWhSGFoWoNRkxzrXb15w6ZcBHQ9aLuqhbO4vp7sWaehJNScJ1MSq6W4rPQtScnKU835Fnyczfpk+y0OsLgV7Cn417HX8Frk+ByTLx4yWLMaUFSAKDqoojjUnrO57GCwnVqepe+dzcRQ2CAEAIAQAMAYZkusAc7fN92SRUTJy4h6C89vaq1I9tIvGnKWxHanh6lTuo468uHYzEiV/WmH/xU/wDlHaOH4s3U9HeN+33/AKOZa+5+MzAwUnUKqqNozAGeupzjtqRtYmeiMJJd2z4p2f2fxRmn340xcMwDUc4ADQEd2ezdBQs7o8THf43UnC1Gaf8AyVn7rLkikm2HY1eo5/jmIsfLYrR2Mwv7sHbjtXuthKS2DaKdmfgfOBhUkzOjg6EH/e4wuWtfYWzp6p0mA7de7Uwuiypye4gT75UdFS3WeaPM+EV1joqS3sgTrxmvtwj9nLx18Yi7Zsw+Dq1najBv4fXcRcG+J1T3cP8A43WnnWko+mb+3zMso4SCKVG8Bh7QwIPdE6qPcoaDwdJd3Wfm/wDpcjrLs4bulFmylZRtl8wgdhqD4RxlQW5naejo/wAHY7C6OFFinUAmiW3qzfm9dlTzSewxxlSktxiqYSrDdf0zOrky8qxzMxmEAVgBACAPMb143Vlz3lS7IZgVigYzcBYg4TRQjbdM+7SNMcO2r3PUp6McoKTlb4GNuNqcDhN2vizFOVatQWBFOR2FHH9Rtxh1deIns2Nr9Ivb+zD8sjZ/8gctfnzlsz+aiereZbstePl/ZIlca85mVFu1iziqqJxqw52g5L9lu6K9AvEVejoJN9Js8v7LZfG1NYlRdrEgMSOXPoLib+a2DOJ6BeIPRsUr9Jy/spbONyZKYpMu8qymhHwitDQGlRKpWhEFh77GTDRkZq8Z8v7MHy0/0H+0f6UW6q+Jbsn/AH8v7Hy0/wBB/tH+lDqr4jsn/fy/sfLT/Qf7R/pQ6q+I7J/38v7O94G8JkvCz8sqFCGKOhOKjABsjQVFGGdBGepBwdmeficO6E9Vm9ihnEAIAQAgBAHivGnwitMu3TJHKPyIVCEDFAcSAmtOlnXWsbKEE433nuYChCVJStmcfJt8s5dHt/SO7TNzhIlKQcxmOrOIKFYAQAgDIk9ht784g8zFaHwWJznTV+KyfLb8bmVLUNo7oHzmK/xJrPD1PhL7r7IjTlBZjsJJ7yYrqs6Yf/Gqss60lH0zf2+ZaFETqo93D6FwdHPV1n/uz5bORdFj1UklZCAEADAEOfeUpfSxHcufjpEXIuSuDXCu0y7RJlyHZFaailcRIYM4B5p5udTnTbHOok1mZ8RCMoNyW4+iuUmeoPtfpGI8KyHKTPUH2v0gLIcpM9Qfa/SAshyj+oPtfpAWR8w3nNK2qa20TXNDvDkx6cVeC9D6umr0kvL6HU2i+byqyNZlJBKsVRz0gsxgzI+0MhJrlUE5mscVCnxMSo4fbrfnsWzL1vLmobOCcBGUt685Rix4WHOrjYqfSmMSNKNWnxJ6LD7dbmvyxrb1vO1gyZk2UBybs6MVejGY3KEMSc88t/NpXLK8Yxd0mdaVOk1KMXtWezdkY5nC2ey0ITbn85oRNWnTpkJz0yrko0FInoYkrBwT/wCvL7Ee+eEM20rhmBRzlbmlx0VKjIsV9I50r10yiYU1HYXpYeNJ3X0NPHQ0CAEAe38Rv8im/wDcN/hSow4nvngaU/dXp9WeixnPNEAIAQAgChgCBeljlTlwTpaTF3OoYeyukSm1sLRnKDvF2OAvvi1scypkl5DdRxrX91s+5hHaOIktuZvpaSqx72ZxN5cArbIJMqk0b5bUanWrU7hWO8cRB7TfT0jRnlLL1Mdju92CKzhZpoGlzVKMrPN5OWMhWh1JwmmW8RLmi8qqV2ldcV6XZHtLcmVEwYCyh1royN0WG4Gm0A9UWTvsOkf1K8SqsDmDUdWcSCsAIAQAgChMARJ95yl9LEdy5+OkRci5AmXu7HDLXM5D0id1B/7iLlW97Nrd/Ay8bVQshRfWnHAPYvS+7HN1YozTxdKG+/odrcfFTZ1obRNeafVT5tewnNj2giOMq7ewxzx833VY9FuK5LLZRSzyJcvKlVXnEftMas3tMcnJvaY51Jz7zN0IgoVgBACAPDr34tLwFpmPKSXMUzGdWxqKgsWGJX27xp2xtjXhq2Z7tPSFHo1GV9ljO3BS/SasqMSrqcTSTiV8GMNXWoloM9gpFdekU6xg91+ZlPBm/cjgl4hMMzFik9IpyenRHNLbNvVEa9Ijp8J57Lb+NyFb+A98zkVJkuWVU1FGkrspqtD/AL6hS0atOLujpDF4WDvG/MgfJfef0K+9Tzi/WIHXtKhx5D5L7z+hX3qecOsQHaVDjyHyX3n9CvvU84dYgO0qHHkPkvvP6Ffep5w6xAdpUOPIfJfef0K+9Tzh1iA7SoceR6rxacHJtgshlziuN5hmEKahaqigV2nmV9sZa01OV0eRja8a1TWjstY6yORkEAIAQAgAYAgXnbJMlcU6Yktd7sFr2V1iUm9hDaW04a+eMOyJUSVecd4HJr3sMXcpjqqEntOTrRWw4m9eG9sm1ClZK7pYzp1s1T7RSOqoxRzdWTOYtExnOJ2ZjvYlj3nOOiVtghVnB3i2n6ls92cAMxIBYiprQsatrvOffviU7Ho0NLVafeSfJ8suRgUMuakjsNIvrJ7T1qWlcPUyl+n1+/8A0SJd4uOkAfAxNk9huShNXi8vcmSrwQ683t8xEWZDg0UtF5S0yrU7lz8dIrc53NfOvlzkigduZ8oEN8SK4mTOkT7T+A2RFzFVx9Cnvu/LP+i9LGNufhEXPPq6Vm8oK3Mkykw5rkd4yPfCx51SvUqd+Vzorr4W2yTQCbyi+rNGPx6XjFHSiyqqSR2lz8Y8k0FolNLPrJ84vaRkw9lY5Og9x0VdbzvLmvezWgfMTkfbQGjDtU0Ye0RylFx2o6qSexm2EVLFYAQAgDwq9ONa8TapkqSJKLyploChY0D4FLEnU6mNqoQ1bsyyrPW1USPjrfxw4VkMGxAEKgzUsGHOYHLCTXSlIr0dItr1C2Xw6vsmYp5BXlqjMhl4j84aItJZbCSadPCBUEkAgxPRUgp1C747X7hLH4MAA7ZiX0ZaLMY1DlaYWBqTvGsR0dLzGvUMK8Pr9LMmCViXUFEB/nMhV8z81MNBmQhIyzieipbbka9TgLTw/vuXLeZM5BVTD6KEtiw9DCxxDnLU6bK1BEFSpN2QdSaV2az5Xbz9aT7r9Yv1aBz6xIfK7efrSfdfrDq0B1iQ+V28/Wk+6/WHVoDrEj1fiw4UzbxsjTZyqJkua0olAQGoqOGoSaGjgHPZXbQZa1NQlZGmnPWjc6+OR0EAIAQAgBAHhPG5ddtFvmWhJMxpJWWA6rjUYUAatK4M660jbQlHVs2Za0Za10jhZN7V6S+1fI+cd3Ez34kyVaUbRhXccj4xVom5lKRFiblhlxFibmMpCxJaViC9OpOm7wdn5GNpQiymz06OmK8Mp2lyfL7GM2UEknaSe+K3Iq6Vm+4rczMkoDQQPPqVqlTvu5kCQsci8S4mxFy8JE2IuWTp6J0mA6tvcM4Agz75UdBSes5Du/8AUCTY8E7Db7XaJDyZUxkWbLYuqEIoWYparmgNKHm4qmkUnJJO51pwd72PpfBO9eX7tv4kYsjUME715fu2/iQyAwTvXl+7b+JDIDBO9eX7tv4kMgfKt4IWtcxQaEz3AIqKEzCKjaM49Ndz4HnS751dtu22q0wm2SzLpNLMyrzllysUwFFDApXArKpYEmpUkEDipQ4GjVlfaRpVyW8TmBnS8bFUm1o5Xk0lMrHGlKqJkgBlPSmIKgk0nXhbYQoTT2ke1Wa3y0UGarBystU6RZpwKcmapTSWAanDpQnOJTg3sK2mt5NtFz29Z0xlnICQoLEODyayikuYQyFlJl83KrfOEHIsYqpwtZotqzvtLJ1x21xyMy0LyR5Gtc+fM5P5taCtVLSyRUCjSyaYspU4LNIhwk8rmitXB2dLlNNYpRVViAWLDE2EimGnNJFTWnOFCY6Kom7HJ0mlc1EXOQgD3XiB/kM//uW/wZEYsV3l6G+h3D06Mx2EAIAQAgChgCPOBgDlb+4I2O1VM2zoWPpqMD+1koT7axeNSUdjKyhGW1Hm/Cfi2kyAXl2tZY2LaCBXqDLn7MJjRDEvejhLDrczUWQWNiqF2knIM2eHJHqUxHAFxBM2CkgnIHOLKb3ZhwRrLbP5FlVirhkVsUsgipqrDUg0dXWtc8Ncq0jqszjO0WVlWlG0YV3HL8dYNEXMjJEWFywy4ixNwJcLC5eEibEXLJ09E6TAdW3uGcAQZ18qOgpPWcvAa+EAQ3tc6ZoTT9nmjv8AMxDkltLKLew6zgpxfpaqF7ZKG0y5XOmU68dMJ/qsI4yrW2I7Ro8WenXDxfWCz0IkCY4pz53zpqNCAeap6wojjKrJ7zsoJbDt7OtABsEcyxLWAKwAgBAHkd78TBmT5k2VbAiu7OFaUWKliWIxBxWhORpu7Y1RxNlZo4SoJu9zHN4nrU1cV5lsWbYpcw4jhwVas3Pm83PZlDrEfCOhfEo/E7ajSt5E00rLc05wbL53LnKp7QDsiesR8I6F8S1uJm0HDW8a4cOGspzhw1w4fncqVNKaVh1leEjoPMulcTdpWmG8sOEUFJbigoRQUm5ChPfDrEfCT0L4lRxPWrKl5UoWIIlMCC6ojZ8pXNZaDsURHWI+EdC+Ja3E3aSuE3lVaKuEy3Iwp0BTlaUWpoNmyJ6yvCR0HmYfkPm/Xk9wf4kT1pcCOrLiPkPm/Xk9wf4kOtLgOrLiei8A+Ci3bZjIEwzGZzMd6YQWIVeatTQBUUanadtIz1amu7naENVWOjjmXEAIAQAgBAHE8LuMGTY5rSBKaZOUAkVCLzhUZ5k5HYsWUbkN2PPL44wbdPqFcSV3ShQ062arV6xSLqKK3Zyc5mdizEsx1ZiWJ7SczFiDEUgDC9nB2RZTktjKuEXtRHex7j3x1VfijjKhwZRJk1NCad47o6qcZHNwnEkyr19ZfavkfOJ1SusUtF8AEhVqRtbLwGvhFCxDe1zpmhNP2eaO/wAzEOSW0sot7EUl3edpp2RzdTgdFS4kuVY1GyvbnFHNs6KEUSAkVLF4SAOjujhnbrPQLOLqPRnfODvPOHYGEQ4pk3Z3Vx8a0p3SVaJJlu7KgaWwcYmIUEqaMoqeuKOBOsekcqu8d4ihYcqvrDvEAOVX1h3iAHKrvHeIA8RvfjAvA2iYEniUgdlVQkohVDFRVnUnQVJrv0jqoopdmafwhvtTTl2alQSkuQ4BVmQg0TXEjDroYWiLswnhRfYBYznCqCSTLs4FApaoJTMFQSCNaGlYWiLsuHCa+yAROcgqHBEqz5qy4xTmZkgHLUkEaikLRF2ZDwhvvCW5c5UNOTkVoxIByl0plWtaUzrC0RmYm4UX2K1mzMsVfmZOWA0b+b2busb4WiLsx2nhbfMsEvOmKAaEmTJyOR+j6x2EgawtEXZF+UC8/rR91I/hxOqhdj4/3n9aPupH8OGqhdnqPFpf862WVnnkF0mGXiAC4gFRwSBkDz6ZDZHOSsyyZ1sVJEAIAQAgBAHnfDri2a2z2tMqeFdgoKTFOE4VCijLmum4xeM7ZFXG55re/A28bJXHIdkHpy/nl7ebUqOtgI6KSZWzRDs9haZJE1OfnRlUZrmQCM+cObntG6mcN4IrChKnJhqrDCR2g5wBQrAFhSALCkAYnkA6iLRnJbGVlCL2otWyrWtM9c84ObYUIozhIqWLwkAXBYAo8xV1IH492sAR5lvA0HtOUATrouO322nweRMdT6QGBKfvtRT2VMQ2ibHfcGeJ6csyXNtU9FwOr8nKBcnCwYAu1ANMwFPbFHMlRPX/AIOnqr3CKFinwdPVXuEAPg6eqvcIAr8HT1V7hAHiV9cXl4cvN5OQJiF2KssyUoKsxIydgQaHMU746qSKWZcOC191J5FqsQxPKWbMrMecD08vnJjtlv3UELxFmXTuDN9uCGkVxCh51kFRhdaVDVoBMeg2FiRnnC8RZlJfBe+1pSSwwqqDn2XJUDqg6ewO+euddQCF4izMy3BflTis+MMKMpaygMufNIDDLM9u2oyheIzKWng/fjsSZBHOZgA9mouJsVBV60BpSpNAIXiMzBaeCl9TFKNZ6qzYyA1lUFjSp5rClaCu856wvEWZC+T69Pqp97I/iROshZj5Pr0+qn3sj+JDWQsz1Hi1uCdYrKyTwA7zDMwghsIKogBIyJ5lcss45yd2WSOsipIgBACAEAIAozACpyEAaO8OFtklZcpyjbpfP8ej4xphhKs91vUyVMdRhvv6Z/0cFwmvmTasVLLLQsKGbUiYR+8mE+wkiNlPAxj3ncwVNIyl3Fbn+cznLbMmsFBcOFcTOeM2YHIMy6ihIzU7IieDX8WXp6Qf817EC1yLPhdhLeUwU4UUmYjPhc5k1IGLABkvlmlRqR2o2QxFKexmhW0bx3frFDtcyBgdD/lEEgrADDAFHmKupA/Hu1gCPMtw2CvblAFJST5vRBp1c0d/6xeNOUtiOc6sId5mxsnBsn/qOB1Lme86dxjTDCN95mOpj0u4vc6/gylmsjBvgkqcQa4ptWcH9ktVV9ix0lgoNZNo4Q0hUi/1JPkemXdw0ssygYmUf2xl9pagDtpGOeCqR2Zm2npCjLbl6nQSJyuAyMGU6FSCD7RGVxadmbYyUldMyRBIgBACAEAIAQAgBACAEAIAQAgBACAEAIAQAgDyLjDvGYLbMlliUASiEmgqik0GgzMe7gacehTtnmfOaSqyVdxvlkaCXblOoI8Y1ODMSqIzhg2hBijR1TMTpFGiyZhaXFbF0yJPsaN0lHboe8RzlTjLajtCtOHdZr51z+q3sPmIzyw3hZqhjX/JexEmWaamw06ucP0jhKlOO1GuGIpy2MjcnOmEhQaVIy5o137YpGnKWxF51YQ7zJdnuA+m1Opc/E+UaI4V/wAmZJ45fxXubSzXVKTRane2f46RojRhHcZJ4mpLayesuO1jO2Z0lxZIq2ZCwUVJAHWaRYrtIc+95a6VY9WQ7zC41Slz37OFolcmxlhpksHCSCQXAIJ2iOVZKUHfgd8O9WorcUfQceCfRiAEAIA8RvjhNbGnzT8ImKMbAKjlQAGIAAHVH0VLDUlBfpWw+Wr4ut0krSe0x/8AFLxqRytqquoxTMsgc92RHeIt0WH4LkR0uL4y5lku+bexoJ9pJoTQPMOQNCctgIIrEujQW2K5EKviW7KUuZh+Mds+tTvev5xbq1Lwr2Kdbr+N+5d8YLbQH4TPoTQHlHzIpUDPXMd4iOr0fCvZE9ZxHifuw3CG2jW0zxoc5jjIioOu4iHV6PhXsQ8ViFtk/cp8YrZ9an+9fzierUvCvYdbr+N+4+MVs+tT/ev5w6tS8K9h1uv437j4xWz61P8Aev5w6tS8K9h1uv437np/Fvek20WVjNYuyTCgY6lcKMKnaasc48XH0o06loq10e/o2tOrRvN3s7HVxiN4gBACAEAIA8X4x/8A5Cb2S/8ADWPocB+wvj8z5nSf/qH8Pkc1Gw88ulISwC1xEgCm0nIUiG0ldkxTbstpnM+YmTePVlkdsU1Yy2HRynHaZUtanUU8Yo6bLKqt5lCg6EHsijidVK+wsaTFLF1IxGVEWLXAlQsLmRZMTYq5GRlCipIA6zSJsRdsiTr0lrpVj1ZDvMSRYgzr2mHSijqzPeYDIgu5Y1JJPWaxBJbEkEy5R/zEgf8A2y/76xSp3H6HWj+5H1R9IfBV3v7x/wA0eFrP8SPotVfjY+Crvf3j/mhrP8SGqvxsfBV3v7x/zQ1n+JDVX42Pgq7394/5oaz/ABIaq/GzwO3NhnzCNkxjqdjHaM4+nhnBeh8hVdqrfn9TZvwjqCDKFMQcc4ZMAlK1WnoeiFOeupPBYa2/y/Pxmp46/wDHffb6eXysYJ9/O7YyiVKYCCoKn57liSDlUmteskihi6w6StffflY5yxbctay2W53MzcI2zISjaBi5JoFw5mlS1TXF4bYr1Vb2dHjnuXPy+ZlXhSwpSXShqBjNBROTApTo+lh9YA12RXqie18vO/v9CVj2tkeflb23+phHCJgKKlDlQ4zXJMFTlm52ttyEW6sntf5e/t5FVjWlkuflb38zTTnxMzUAqSaDQVNaCNKVlYxSetJstiSBAHq3FL/JZv8A+x/w5ceHpP8AdXp9WfRaJ/Zfr9EdvHnHqCAEAIAQAgCPbbDKnLhmy0cbmUN3V0i8Jyg7xdik6cZq0lc5O9OLiyzKmUzyTuHPXubPuaNtPSNSPezPPq6Loy7uRyN5cAbbJOJFWcozqhFct6Nr2Csb6ePozyeX5xPOqaMrU3eOf5wZr5l7zF+atEomhYlSOTbnijGhXJqVoaChNc46KjF/qpv67PzM5vEzX6asfpt/MjU2yYrOzIuFSSQu6uwZ6CNEE1FJmSo4uTcVkYgYsUM6Wth19sUcEy6qNGdLWp1FPGObpvcdFVW8xWi85a1AqxG7Id5jmdiBOvaYdKKOrM95gCC7kmpJJ3k1iCS2JIKqCSAMycgBnU9UQSlfYdLdHAK32ihEnk1PpTjyf3aY/uxnniqcd9/Q1U8FVnut6nb3RxTyVobROaYfVQcmvYTmx7RSMk8dJ91WN1PR0F3nc7W6bis1mFJElE2VAqxHWx5x9pjJOpOfeZshShDuqxsYodBACAEAc/beBlhmu0x5POY1Yh3WpOporAZxqhjK0VqqXyMk8DQnJylHN+ph+IV3/Qn3sz80W6/X8XJFOzsN4ebHxCu/6E+9mfmh1+v4uSHZ2G8PNj4hXf8AQn3sz80Ov1/FyQ7Ow3h5sfEK7/oT72Z+aHX6/i5IdnYbw82PiFd/0J97M/NDr9fxckOzsN4ebHxCu/6E+9mfmh1+v4uSHZ2G8PNj4hXf9CfezPzQ6/X8XJDs7DeHmx8Qrv8AoT72Z+aHX6/i5IdnYbw82bu7LulWeWJclAiDOgqczqSTmT1mM1SpKpLWk7s1U6UKcdWCsiXFDoIAQAgBACAEAIAQBHtthlTlwzZaONzKG7q6RaE5Qd4uxScIzVpK5yl6cXFlmVMpnknqONe5s+5hG6npGrHvZnn1dF0Z93I5C9OL+2SqlFWcu9DnTrVqH2Csb6ekKUtuR5tXRdaHdzOXnyHRsLqyMNVYFSO0HONkZKSuncwShKLtJWLIsVNZP6Tdp/GMj2m1bC1VJIAFScgBmSeqIJSvsOmujgFb7RQiTyan0px5P7tC/wB2M88VTjvv6Gqngqs91vU7a6OKeQtDaJzTD6qDk17Cc2PaCIyTx0n3VY3U9HQXedztbquKzWYUkSUTZUDnHtY84+0xknUnPvM2QpQh3VY2MUOggBACAEAIAQAgBACAEAIAQAgBACAEAIAQAgBACAEAIAQAgBACAEAR7ZYpU5cM2WrrudQ3dXSLQnKDvF2KzhGatJXOUvTi4ssyplF5J6jjXubPuIjdT0jVj3szz6ui6M+7ka+7OKmQpxWia801JwoOTXsOZY+wiK1MdJ91WJp6OhHvO52d1XHZrMKSJKS9lQOcf3mPOPtMZJ1Jz7zNsKUId1WNhFDoIAQAgBACAEAIAQAgBACAEAIAQAgBACAEAIAQAgBACAEAIAQAgBACAEAIAQAgBACAEAIAQAgBACAEAIAQAgBACAEAIAQAgBACAEAIAQAgBAH/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4" descr="data:image/jpeg;base64,/9j/4AAQSkZJRgABAQAAAQABAAD/2wCEAAkGBxISEhUTExMWFhUXGRgYGBcWFhgVHhcXFxcWFhYaFh0YHiggGh8lGxYVITEhJSkvMC4uFx8zODMuNygtLisBCgoKDg0OGxAQGzUlICYtLy0tNS8rLS0tLS0tLS0tLS0tLS01LS0tLS0tNS0tLS0tLS0tLS0tLS0tLS0tLS0tLf/AABEIALEBHQMBEQACEQEDEQH/xAAcAAEAAQUBAQAAAAAAAAAAAAAABAECAwUGBwj/xABOEAACAAMFAgoECwMKBgMAAAABAgADEQQFEiExQVEGBxMiMmFxkaHRQlKBkxQWFyNTVJKisdLhYnLTNENkgqSys8Hj8BUkM3TC8TVjc//EABoBAQADAQEBAAAAAAAAAAAAAAABAgQDBQb/xAA8EQACAQICBggFBAEEAQUAAAAAAQIDEQQhBRIxQVGhExQVMlJhcZGBscHR8CIzQuEGI2Jy8fI0U5Kywv/aAAwDAQACEQMRAD8A9xgBACAEAIAQAgBACAEAIAQAgBACAEAIAQAgBACAEAIAQAgBACAEAIAQAgBACAEAIAQAgBACAEAIAQAgBAGGfaUTpMB2n8BHKpXp0+/KxeFOc+6rmttF/oOgpbrPNHnHnVdLU1+2r8l9+RrhgZPvOxrLRe81/SwjcuXjrHm1dIV6m+y8sue02QwtKO6/qY7PeU1NHJG484eP+Uc6WNr09kvfMtPD057UbOz8IB6ae1fI+celS0utlSPt9v7Mk8B4H7mzs9ulv0XFd2h7jHpUsVRq9yX39jHOhUh3kSY0HIQAgBACAEAIAQAgBACAEAIAQAgBACAEAIAQAgBACAEAIAQAgDDPtSJ0mA7Tn7BrHKpXp0u/KxeFOc+6rmttF/oOgpbrPNHnHm1dLU1+2r8l9zZDAyfedjV2i9pr+lhG5cvHWPOq6Qr1N9l5Zf2a4YWlHdf1IRMYm7u7NBSIAgBACAECSXZ7xmpo5puOY8dPZGqlja9Puy98zhPD057UbOz8IPXT2r5Hzj0qWl1sqR9vt/ZkngPA/c2dnt8t+i4ruOR7jHpUsXRq9yX39jHOhUh3kSY0HIQAgBACAEAchab+nl2CkAYiAAoO2g1j5OtpbFOq1B2V7JWXG289yngaKgnJXy4g3pbK0qTnTJVbOlaVAppEvHaQTt8Mkn8h1bC2v9WUS9bWdCfsLuruhHHaQls/+q+xLwuFW35soL3tdaYqa6qg0AJzIpoR3iI7Qx19W/JLZnteQ6phrXtzZcLztm87fQXYK7twiyxukL2//K+xHVsL+NlBets6/sDyiqx+kHln/wDH+ieq4X8ZUXpbN5+wvlE9e0g//FEdWwv42UN62vedvoDYaHZvg8fpBc/4rdt3E9Vwv4zF/wAftHr/AHV8o49r4vxckX6jQ8PNnRXBbmnSyXpUMVqMq5A18Y+g0Zip4ii5T2p25J/U8rG0I0qlo7Grmzj0TIIAQAgBACANTeV9rKYoFqwpqaDMV9seXi9JxoTdNK79kbaGClUjr3yNTaL2mv6WEbly8dfGPKq6Qr1N9l5Zf3zNsMLShuv6kEmMbzzNAiAIAQAgBACAEAIAQAgBAklWe8ZqaOabjmPHT2RqpYyvT7svfP8APgcJ4enPaiZJ4WS8So9MRIUYDXMmgqNnfHqUNKOTUakdvD7P7mKrgrK8WdJHsGAQAgBAHnc889v3j+Jj4Cq2qsmuL+Z9TDuL0J0wz6lSVyqTktKBBXUaUIjfJ4tNxdsr32WyS47rW3GaPQ2TX1vt+5bhn9WVdCmqqQe00NIrbGe3/Hcmn65OxN6Pv672UMubl0eaGyqpFCcTE7KUYd3VDUxGTyyT4Wte78rZr4InWp57c7cfh57iyaZoOFqVY09EmpVVIrsqCscqjxCerPbLLdfNJW8rq3AtHorXWxevFv53M4NoJGYzpnVNG0PZl4b40J4yTWaztn+nfsf2+5ztQS2fPcQxa3Fcx9kaUUU00oq90Y1iakb2fJeS9sl7Hfoov/v1+7Km2vv210G8HdvET1urx5LjcdDDgYGNSTv3ZD2Rnbu7nRKysdVwR/6T/vn+6sfT6C/Yl/y+iPF0n+4vT6s3se2ecIAQAgBACANLe1w8qxdXoxpkRUZCmzMeMePjtFLETdSMrPl+e5vw2O6KOo1dGitF0WiX6JI3pzh3a+EeJV0diqH8bryz5beR6UMXRqb/AHy/PciLaDtH+UZVWexnZ01uMyzBSug0zyz7dI6qaauUcXexdFiogBACAEAIAQAgCLaLxlJqwJ3DM+Gnti2qxc1tov4+gtOtvIecTZEXKWe77ZatEcqdp5i09tAfZWNNLC1qndj9DjOvCHeZ0N08BSrK86aOaQcKCuYNRVm8o9KhouzUqkvgvz6GSpjbq0UdlyK+qO4R6vRx4GHXlxHIr6o7hDo48Bry4jkV9Udwh0ceA15cRyK+qO4Q6OPAa8uJwLj5w0y55p1c7KPhZJ9M0sv1fU+mX7efD6E5rJN0EyorTMmvRrnSuVCNp1Eb3hsR3YzuvNvhfz+b3GZVae1x/L/AsFlnH09aalvSWueW4f7MUWHxUv57fN71fhw/LlulpLd8tz+5VbPONCJgzoa4m0alNm3LLq6omNHFStJTWee177eW/IOpSWWryW4tlWd2AONsyh00JoAa12Arpu7DFYUKlSKam/4vZvdkne+5W+tsmTKpGLf6eJll2SYSDyjCtKZZ0pVdTSubilcqdcdYYau2pa7ztuz2Zb7cVa+XxOcqtNJrVX5t3enqa6fLwmla5A17QD/nHm1YakrXvsfurmuEtZXMccywgDq+CP8A0n/fP91Y+o0F+xL/AJfRHi6T/cXp9Wb2PbPOEAIAQAgBACAMc+0IgxOyqN7EAeMSk3sKznGCvJ2XmcxfPCSxHLByzbwMP3zQ91YrV0dTr/uxX1+5ilp2FD9pt+mznl8zm5V+4WNJdEJrTESRoaVIFdBWMj0HCC/0ZW8nnw37Uss9t/a1af8AlM5S/wBanl5PP2eT5EkXlJZebzGy1NBsFNxOXfHjYrRlejD9NPNb4u64bNuzNtxXE9/CabweIlbpLeUv0v3eXs2ZFtB2x46rNZM9nUTzRlWaDt746KpFlXBovi5QQBFtF4yk1YE7hmfDT2xbVYua20X8fQWnW2fgPOJskRc10+1TJnSYkbtB3CNlDA4it3IZcdi93t5nn4nSeFw+VSavwWb9lsMaS9+m4ZR69HQW+rP4L7v7Hg4j/KFsoU/jJ/Rff4HXXBe9gl0xWfk29c/PeJ5w9gjfDRtOlnBL68zjH/IFVyq3j6ZrlnyO0sdvlTRWXMV/3SDTtGo9sWcWtpupV6dVXhJP0JMQdRACAEAIA5i08GnLsVdaEkitQRU12CPm62hKjqOUJKzd877z16ekYKKUk7mP4tTvXTvbyinYuI8a5l+0aXhfIqeDc4/ziaAatoNNkS9C4h7Zrnu2ELSNJfxfIp8Wp3rp3t2bojsSv41zJ7RpeF8h8Wp3rp3t27usw7Er7Ndcx2jS8L5D4szvXTvbyh2JX8a5jtKlwfIHgzOOrp3t5RD0HXebmuY7SpcHyKfFib66fe8odhVvEuY7Sp8HyHxYm+un3vKHYVbxLmO0qfB8je3Nd/IS8JNSTiNNNAKDuj2tH4PqtLUbu27s87FV+mnrJW3E+NxmEAIAQAgBAHB8L+FM6TPaQhwKAvOUAscSgmuLTXZGmlTi1dngaR0hVpVXTi7LLdmctMtRmnEzl23sxJ8c40Ky2HiylKo7yd363LYkoIAQBfLmsuhI/wB7tIzYjB0MR+7BP5++3masNjsThf2ZuPlu9ndciVLvE+kK9mUeHiP8bpSzoza8nmvo/mfR4X/LK0cq8FLzWT9ndPkTJFuU6NTqOX6GPEr6IxuHz1brjHPlt5H0OG07gMTlr6r4Sy57H8Gaq3WiY7MCxpUimgpXLIR3oYDEVl+iD9XkuZGK0phMP+5NX4LN+yvzI4lx69HQW+rP4L7v7HgYn/KN1CHxl9l9y8KI9ahgcPR7kVfi837s8DE6UxeIyqTduCyXLb8blY2GAQAgCx7Qsshi2EjQ1ofZTPuiG0XjCV7r32Gxunh7OWZLlhjNVnVTygrQMwBIPSJz2xwnCLV0j1sLjK8ZKMpXWW1X57fmep/CV3N9h/KM1j6HXX4mPhK7m+w/lCxGuvxMfCV3N9h/KFhrr8THwldzfYfyhYnXX4meN3tek9p0wma/Tb0mFACaADZ2RtjCNlkfGYnE1XVl+p7XvJk6w2gM4W0MQhcEszg0lgFmohYUzA1rnprFVKPA0SoV02lUdlfa3u27L/fyMj3VaQ5X4QaYsNccytcPKab8GetNlaxGvG2ws8NiFPV6Tfba+F/lnt+Jg+B2gYSbQaM8tMnmE1mAnq0FD7dYnWjwKdDXVr1NrS2veZZl22kUpaCariryj0pjZciK1yCt/WpmQYjWjwLPDYndU5vj+P4lr3faQF/5g1auWOZsZEFOol11prnSJ1o8CHh8Qkv9Tb5vilzuuAa77TstBPSrz5noPgamWYBp40B2taPAPD4jdU473udn7f8ARrbVaJ8tyhmvUGmTtTxi6UWr2MlSpWpycXN5ebMXw+d9LM+23nE6seBz6xV8T92el8XNsmTLM3KMWwzCoLGpC4UNKnXMmMtZJSyPp9D1Z1KD13eztyR1UcT1RACAEAIAoYA0l9XFZrQS0yWMXrqSrbhUjX21i8ZyjsMtfBUK+c458d5xt5cCaZyZtf2Zgp95fKO0a/FHkVtB76Uvf7r7GitVjtMnpo1Bt6Q7xpHWM4vYzzK2FxFHvxy917kp7M4qQpZd67dhota9dc8s4KfEmWGks1mvzdt/rMwAitNu7Q9xzi90cHFrIrElRACAEAIAQBjnT1TpMB26+wamIbRdQk9xAn3yg6ILdZ5o8/wiusdFSW9mGQ1qtBpKVj+4CAO1tntMUlO21milh5z7kfz1N5dnF/Oc1nTFlg6hfnG666AdtTHJ1VuPRp6LnLObtzO3uPgXYpBDCWZjjMNNOKh1BCii+FY5uo2ejSwNGnmld+Z1gihrKwAgBAHAXhxeu8x2ScoVmLAMpqKmtMte2NEa9lax4FbQrnUcozybvsLDwDtJOI2oV38+vfXqHdDpo8COyK179Ln8Sr8BLSczahoF9LQUoPAd0OmjwJeiK7zdTy3lg4v7R9YX72zT8BE9OuBXsar/AO58wvF9PAoLQoG6jbKkfie+HTrgFoaqlZVPmVHAC0afCV+/1j/M98R0y4E9j1tnSfMrL4BWhSGFoWoNRkxzrXb15w6ZcBHQ9aLuqhbO4vp7sWaehJNScJ1MSq6W4rPQtScnKU835Fnyczfpk+y0OsLgV7Cn417HX8Frk+ByTLx4yWLMaUFSAKDqoojjUnrO57GCwnVqepe+dzcRQ2CAEAIAQAMAYZkusAc7fN92SRUTJy4h6C89vaq1I9tIvGnKWxHanh6lTuo468uHYzEiV/WmH/xU/wDlHaOH4s3U9HeN+33/AKOZa+5+MzAwUnUKqqNozAGeupzjtqRtYmeiMJJd2z4p2f2fxRmn340xcMwDUc4ADQEd2ezdBQs7o8THf43UnC1Gaf8AyVn7rLkikm2HY1eo5/jmIsfLYrR2Mwv7sHbjtXuthKS2DaKdmfgfOBhUkzOjg6EH/e4wuWtfYWzp6p0mA7de7Uwuiypye4gT75UdFS3WeaPM+EV1joqS3sgTrxmvtwj9nLx18Yi7Zsw+Dq1najBv4fXcRcG+J1T3cP8A43WnnWko+mb+3zMso4SCKVG8Bh7QwIPdE6qPcoaDwdJd3Wfm/wDpcjrLs4bulFmylZRtl8wgdhqD4RxlQW5naejo/wAHY7C6OFFinUAmiW3qzfm9dlTzSewxxlSktxiqYSrDdf0zOrky8qxzMxmEAVgBACAPMb143Vlz3lS7IZgVigYzcBYg4TRQjbdM+7SNMcO2r3PUp6McoKTlb4GNuNqcDhN2vizFOVatQWBFOR2FHH9Rtxh1deIns2Nr9Ivb+zD8sjZ/8gctfnzlsz+aiereZbstePl/ZIlca85mVFu1iziqqJxqw52g5L9lu6K9AvEVejoJN9Js8v7LZfG1NYlRdrEgMSOXPoLib+a2DOJ6BeIPRsUr9Jy/spbONyZKYpMu8qymhHwitDQGlRKpWhEFh77GTDRkZq8Z8v7MHy0/0H+0f6UW6q+Jbsn/AH8v7Hy0/wBB/tH+lDqr4jsn/fy/sfLT/Qf7R/pQ6q+I7J/38v7O94G8JkvCz8sqFCGKOhOKjABsjQVFGGdBGepBwdmeficO6E9Vm9ihnEAIAQAgBAHivGnwitMu3TJHKPyIVCEDFAcSAmtOlnXWsbKEE433nuYChCVJStmcfJt8s5dHt/SO7TNzhIlKQcxmOrOIKFYAQAgDIk9ht784g8zFaHwWJznTV+KyfLb8bmVLUNo7oHzmK/xJrPD1PhL7r7IjTlBZjsJJ7yYrqs6Yf/Gqss60lH0zf2+ZaFETqo93D6FwdHPV1n/uz5bORdFj1UklZCAEADAEOfeUpfSxHcufjpEXIuSuDXCu0y7RJlyHZFaailcRIYM4B5p5udTnTbHOok1mZ8RCMoNyW4+iuUmeoPtfpGI8KyHKTPUH2v0gLIcpM9Qfa/SAshyj+oPtfpAWR8w3nNK2qa20TXNDvDkx6cVeC9D6umr0kvL6HU2i+byqyNZlJBKsVRz0gsxgzI+0MhJrlUE5mscVCnxMSo4fbrfnsWzL1vLmobOCcBGUt685Rix4WHOrjYqfSmMSNKNWnxJ6LD7dbmvyxrb1vO1gyZk2UBybs6MVejGY3KEMSc88t/NpXLK8Yxd0mdaVOk1KMXtWezdkY5nC2ey0ITbn85oRNWnTpkJz0yrko0FInoYkrBwT/wCvL7Ee+eEM20rhmBRzlbmlx0VKjIsV9I50r10yiYU1HYXpYeNJ3X0NPHQ0CAEAe38Rv8im/wDcN/hSow4nvngaU/dXp9WeixnPNEAIAQAgChgCBeljlTlwTpaTF3OoYeyukSm1sLRnKDvF2OAvvi1scypkl5DdRxrX91s+5hHaOIktuZvpaSqx72ZxN5cArbIJMqk0b5bUanWrU7hWO8cRB7TfT0jRnlLL1Mdju92CKzhZpoGlzVKMrPN5OWMhWh1JwmmW8RLmi8qqV2ldcV6XZHtLcmVEwYCyh1royN0WG4Gm0A9UWTvsOkf1K8SqsDmDUdWcSCsAIAQAgChMARJ95yl9LEdy5+OkRci5AmXu7HDLXM5D0id1B/7iLlW97Nrd/Ay8bVQshRfWnHAPYvS+7HN1YozTxdKG+/odrcfFTZ1obRNeafVT5tewnNj2giOMq7ewxzx833VY9FuK5LLZRSzyJcvKlVXnEftMas3tMcnJvaY51Jz7zN0IgoVgBACAPDr34tLwFpmPKSXMUzGdWxqKgsWGJX27xp2xtjXhq2Z7tPSFHo1GV9ljO3BS/SasqMSrqcTSTiV8GMNXWoloM9gpFdekU6xg91+ZlPBm/cjgl4hMMzFik9IpyenRHNLbNvVEa9Ijp8J57Lb+NyFb+A98zkVJkuWVU1FGkrspqtD/AL6hS0atOLujpDF4WDvG/MgfJfef0K+9Tzi/WIHXtKhx5D5L7z+hX3qecOsQHaVDjyHyX3n9CvvU84dYgO0qHHkPkvvP6Ffep5w6xAdpUOPIfJfef0K+9Tzh1iA7SoceR6rxacHJtgshlziuN5hmEKahaqigV2nmV9sZa01OV0eRja8a1TWjstY6yORkEAIAQAgAYAgXnbJMlcU6Yktd7sFr2V1iUm9hDaW04a+eMOyJUSVecd4HJr3sMXcpjqqEntOTrRWw4m9eG9sm1ClZK7pYzp1s1T7RSOqoxRzdWTOYtExnOJ2ZjvYlj3nOOiVtghVnB3i2n6ls92cAMxIBYiprQsatrvOffviU7Ho0NLVafeSfJ8suRgUMuakjsNIvrJ7T1qWlcPUyl+n1+/8A0SJd4uOkAfAxNk9huShNXi8vcmSrwQ683t8xEWZDg0UtF5S0yrU7lz8dIrc53NfOvlzkigduZ8oEN8SK4mTOkT7T+A2RFzFVx9Cnvu/LP+i9LGNufhEXPPq6Vm8oK3Mkykw5rkd4yPfCx51SvUqd+Vzorr4W2yTQCbyi+rNGPx6XjFHSiyqqSR2lz8Y8k0FolNLPrJ84vaRkw9lY5Og9x0VdbzvLmvezWgfMTkfbQGjDtU0Ye0RylFx2o6qSexm2EVLFYAQAgDwq9ONa8TapkqSJKLyploChY0D4FLEnU6mNqoQ1bsyyrPW1USPjrfxw4VkMGxAEKgzUsGHOYHLCTXSlIr0dItr1C2Xw6vsmYp5BXlqjMhl4j84aItJZbCSadPCBUEkAgxPRUgp1C747X7hLH4MAA7ZiX0ZaLMY1DlaYWBqTvGsR0dLzGvUMK8Pr9LMmCViXUFEB/nMhV8z81MNBmQhIyzieipbbka9TgLTw/vuXLeZM5BVTD6KEtiw9DCxxDnLU6bK1BEFSpN2QdSaV2az5Xbz9aT7r9Yv1aBz6xIfK7efrSfdfrDq0B1iQ+V28/Wk+6/WHVoDrEj1fiw4UzbxsjTZyqJkua0olAQGoqOGoSaGjgHPZXbQZa1NQlZGmnPWjc6+OR0EAIAQAgBAHhPG5ddtFvmWhJMxpJWWA6rjUYUAatK4M660jbQlHVs2Za0Za10jhZN7V6S+1fI+cd3Ez34kyVaUbRhXccj4xVom5lKRFiblhlxFibmMpCxJaViC9OpOm7wdn5GNpQiymz06OmK8Mp2lyfL7GM2UEknaSe+K3Iq6Vm+4rczMkoDQQPPqVqlTvu5kCQsci8S4mxFy8JE2IuWTp6J0mA6tvcM4Agz75UdBSes5Du/8AUCTY8E7Db7XaJDyZUxkWbLYuqEIoWYparmgNKHm4qmkUnJJO51pwd72PpfBO9eX7tv4kYsjUME715fu2/iQyAwTvXl+7b+JDIDBO9eX7tv4kMgfKt4IWtcxQaEz3AIqKEzCKjaM49Ndz4HnS751dtu22q0wm2SzLpNLMyrzllysUwFFDApXArKpYEmpUkEDipQ4GjVlfaRpVyW8TmBnS8bFUm1o5Xk0lMrHGlKqJkgBlPSmIKgk0nXhbYQoTT2ke1Wa3y0UGarBystU6RZpwKcmapTSWAanDpQnOJTg3sK2mt5NtFz29Z0xlnICQoLEODyayikuYQyFlJl83KrfOEHIsYqpwtZotqzvtLJ1x21xyMy0LyR5Gtc+fM5P5taCtVLSyRUCjSyaYspU4LNIhwk8rmitXB2dLlNNYpRVViAWLDE2EimGnNJFTWnOFCY6Kom7HJ0mlc1EXOQgD3XiB/kM//uW/wZEYsV3l6G+h3D06Mx2EAIAQAgChgCPOBgDlb+4I2O1VM2zoWPpqMD+1koT7axeNSUdjKyhGW1Hm/Cfi2kyAXl2tZY2LaCBXqDLn7MJjRDEvejhLDrczUWQWNiqF2knIM2eHJHqUxHAFxBM2CkgnIHOLKb3ZhwRrLbP5FlVirhkVsUsgipqrDUg0dXWtc8Ncq0jqszjO0WVlWlG0YV3HL8dYNEXMjJEWFywy4ixNwJcLC5eEibEXLJ09E6TAdW3uGcAQZ18qOgpPWcvAa+EAQ3tc6ZoTT9nmjv8AMxDkltLKLew6zgpxfpaqF7ZKG0y5XOmU68dMJ/qsI4yrW2I7Ro8WenXDxfWCz0IkCY4pz53zpqNCAeap6wojjKrJ7zsoJbDt7OtABsEcyxLWAKwAgBAHkd78TBmT5k2VbAiu7OFaUWKliWIxBxWhORpu7Y1RxNlZo4SoJu9zHN4nrU1cV5lsWbYpcw4jhwVas3Pm83PZlDrEfCOhfEo/E7ajSt5E00rLc05wbL53LnKp7QDsiesR8I6F8S1uJm0HDW8a4cOGspzhw1w4fncqVNKaVh1leEjoPMulcTdpWmG8sOEUFJbigoRQUm5ChPfDrEfCT0L4lRxPWrKl5UoWIIlMCC6ojZ8pXNZaDsURHWI+EdC+Ja3E3aSuE3lVaKuEy3Iwp0BTlaUWpoNmyJ6yvCR0HmYfkPm/Xk9wf4kT1pcCOrLiPkPm/Xk9wf4kOtLgOrLiei8A+Ci3bZjIEwzGZzMd6YQWIVeatTQBUUanadtIz1amu7naENVWOjjmXEAIAQAgBAHE8LuMGTY5rSBKaZOUAkVCLzhUZ5k5HYsWUbkN2PPL44wbdPqFcSV3ShQ062arV6xSLqKK3Zyc5mdizEsx1ZiWJ7SczFiDEUgDC9nB2RZTktjKuEXtRHex7j3x1VfijjKhwZRJk1NCad47o6qcZHNwnEkyr19ZfavkfOJ1SusUtF8AEhVqRtbLwGvhFCxDe1zpmhNP2eaO/wAzEOSW0sot7EUl3edpp2RzdTgdFS4kuVY1GyvbnFHNs6KEUSAkVLF4SAOjujhnbrPQLOLqPRnfODvPOHYGEQ4pk3Z3Vx8a0p3SVaJJlu7KgaWwcYmIUEqaMoqeuKOBOsekcqu8d4ihYcqvrDvEAOVX1h3iAHKrvHeIA8RvfjAvA2iYEniUgdlVQkohVDFRVnUnQVJrv0jqoopdmafwhvtTTl2alQSkuQ4BVmQg0TXEjDroYWiLswnhRfYBYznCqCSTLs4FApaoJTMFQSCNaGlYWiLsuHCa+yAROcgqHBEqz5qy4xTmZkgHLUkEaikLRF2ZDwhvvCW5c5UNOTkVoxIByl0plWtaUzrC0RmYm4UX2K1mzMsVfmZOWA0b+b2busb4WiLsx2nhbfMsEvOmKAaEmTJyOR+j6x2EgawtEXZF+UC8/rR91I/hxOqhdj4/3n9aPupH8OGqhdnqPFpf862WVnnkF0mGXiAC4gFRwSBkDz6ZDZHOSsyyZ1sVJEAIAQAgBAHnfDri2a2z2tMqeFdgoKTFOE4VCijLmum4xeM7ZFXG55re/A28bJXHIdkHpy/nl7ebUqOtgI6KSZWzRDs9haZJE1OfnRlUZrmQCM+cObntG6mcN4IrChKnJhqrDCR2g5wBQrAFhSALCkAYnkA6iLRnJbGVlCL2otWyrWtM9c84ObYUIozhIqWLwkAXBYAo8xV1IH492sAR5lvA0HtOUATrouO322nweRMdT6QGBKfvtRT2VMQ2ibHfcGeJ6csyXNtU9FwOr8nKBcnCwYAu1ANMwFPbFHMlRPX/AIOnqr3CKFinwdPVXuEAPg6eqvcIAr8HT1V7hAHiV9cXl4cvN5OQJiF2KssyUoKsxIydgQaHMU746qSKWZcOC191J5FqsQxPKWbMrMecD08vnJjtlv3UELxFmXTuDN9uCGkVxCh51kFRhdaVDVoBMeg2FiRnnC8RZlJfBe+1pSSwwqqDn2XJUDqg6ewO+euddQCF4izMy3BflTis+MMKMpaygMufNIDDLM9u2oyheIzKWng/fjsSZBHOZgA9mouJsVBV60BpSpNAIXiMzBaeCl9TFKNZ6qzYyA1lUFjSp5rClaCu856wvEWZC+T69Pqp97I/iROshZj5Pr0+qn3sj+JDWQsz1Hi1uCdYrKyTwA7zDMwghsIKogBIyJ5lcss45yd2WSOsipIgBACAEAIAozACpyEAaO8OFtklZcpyjbpfP8ej4xphhKs91vUyVMdRhvv6Z/0cFwmvmTasVLLLQsKGbUiYR+8mE+wkiNlPAxj3ncwVNIyl3Fbn+cznLbMmsFBcOFcTOeM2YHIMy6ihIzU7IieDX8WXp6Qf817EC1yLPhdhLeUwU4UUmYjPhc5k1IGLABkvlmlRqR2o2QxFKexmhW0bx3frFDtcyBgdD/lEEgrADDAFHmKupA/Hu1gCPMtw2CvblAFJST5vRBp1c0d/6xeNOUtiOc6sId5mxsnBsn/qOB1Lme86dxjTDCN95mOpj0u4vc6/gylmsjBvgkqcQa4ptWcH9ktVV9ix0lgoNZNo4Q0hUi/1JPkemXdw0ssygYmUf2xl9pagDtpGOeCqR2Zm2npCjLbl6nQSJyuAyMGU6FSCD7RGVxadmbYyUldMyRBIgBACAEAIAQAgBACAEAIAQAgBACAEAIAQAgDyLjDvGYLbMlliUASiEmgqik0GgzMe7gacehTtnmfOaSqyVdxvlkaCXblOoI8Y1ODMSqIzhg2hBijR1TMTpFGiyZhaXFbF0yJPsaN0lHboe8RzlTjLajtCtOHdZr51z+q3sPmIzyw3hZqhjX/JexEmWaamw06ucP0jhKlOO1GuGIpy2MjcnOmEhQaVIy5o137YpGnKWxF51YQ7zJdnuA+m1Opc/E+UaI4V/wAmZJ45fxXubSzXVKTRane2f46RojRhHcZJ4mpLayesuO1jO2Z0lxZIq2ZCwUVJAHWaRYrtIc+95a6VY9WQ7zC41Slz37OFolcmxlhpksHCSCQXAIJ2iOVZKUHfgd8O9WorcUfQceCfRiAEAIA8RvjhNbGnzT8ImKMbAKjlQAGIAAHVH0VLDUlBfpWw+Wr4ut0krSe0x/8AFLxqRytqquoxTMsgc92RHeIt0WH4LkR0uL4y5lku+bexoJ9pJoTQPMOQNCctgIIrEujQW2K5EKviW7KUuZh+Mds+tTvev5xbq1Lwr2Kdbr+N+5d8YLbQH4TPoTQHlHzIpUDPXMd4iOr0fCvZE9ZxHifuw3CG2jW0zxoc5jjIioOu4iHV6PhXsQ8ViFtk/cp8YrZ9an+9fzierUvCvYdbr+N+4+MVs+tT/ev5w6tS8K9h1uv437j4xWz61P8Aev5w6tS8K9h1uv437np/Fvek20WVjNYuyTCgY6lcKMKnaasc48XH0o06loq10e/o2tOrRvN3s7HVxiN4gBACAEAIA8X4x/8A5Cb2S/8ADWPocB+wvj8z5nSf/qH8Pkc1Gw88ulISwC1xEgCm0nIUiG0ldkxTbstpnM+YmTePVlkdsU1Yy2HRynHaZUtanUU8Yo6bLKqt5lCg6EHsijidVK+wsaTFLF1IxGVEWLXAlQsLmRZMTYq5GRlCipIA6zSJsRdsiTr0lrpVj1ZDvMSRYgzr2mHSijqzPeYDIgu5Y1JJPWaxBJbEkEy5R/zEgf8A2y/76xSp3H6HWj+5H1R9IfBV3v7x/wA0eFrP8SPotVfjY+Crvf3j/mhrP8SGqvxsfBV3v7x/zQ1n+JDVX42Pgq7394/5oaz/ABIaq/GzwO3NhnzCNkxjqdjHaM4+nhnBeh8hVdqrfn9TZvwjqCDKFMQcc4ZMAlK1WnoeiFOeupPBYa2/y/Pxmp46/wDHffb6eXysYJ9/O7YyiVKYCCoKn57liSDlUmteskihi6w6StffflY5yxbctay2W53MzcI2zISjaBi5JoFw5mlS1TXF4bYr1Vb2dHjnuXPy+ZlXhSwpSXShqBjNBROTApTo+lh9YA12RXqie18vO/v9CVj2tkeflb23+phHCJgKKlDlQ4zXJMFTlm52ttyEW6sntf5e/t5FVjWlkuflb38zTTnxMzUAqSaDQVNaCNKVlYxSetJstiSBAHq3FL/JZv8A+x/w5ceHpP8AdXp9WfRaJ/Zfr9EdvHnHqCAEAIAQAgCPbbDKnLhmy0cbmUN3V0i8Jyg7xdik6cZq0lc5O9OLiyzKmUzyTuHPXubPuaNtPSNSPezPPq6Loy7uRyN5cAbbJOJFWcozqhFct6Nr2Csb6ePozyeX5xPOqaMrU3eOf5wZr5l7zF+atEomhYlSOTbnijGhXJqVoaChNc46KjF/qpv67PzM5vEzX6asfpt/MjU2yYrOzIuFSSQu6uwZ6CNEE1FJmSo4uTcVkYgYsUM6Wth19sUcEy6qNGdLWp1FPGObpvcdFVW8xWi85a1AqxG7Id5jmdiBOvaYdKKOrM95gCC7kmpJJ3k1iCS2JIKqCSAMycgBnU9UQSlfYdLdHAK32ihEnk1PpTjyf3aY/uxnniqcd9/Q1U8FVnut6nb3RxTyVobROaYfVQcmvYTmx7RSMk8dJ91WN1PR0F3nc7W6bis1mFJElE2VAqxHWx5x9pjJOpOfeZshShDuqxsYodBACAEAc/beBlhmu0x5POY1Yh3WpOporAZxqhjK0VqqXyMk8DQnJylHN+ph+IV3/Qn3sz80W6/X8XJFOzsN4ebHxCu/6E+9mfmh1+v4uSHZ2G8PNj4hXf8AQn3sz80Ov1/FyQ7Ow3h5sfEK7/oT72Z+aHX6/i5IdnYbw82PiFd/0J97M/NDr9fxckOzsN4ebHxCu/6E+9mfmh1+v4uSHZ2G8PNj4hXf9CfezPzQ6/X8XJDs7DeHmx8Qrv8AoT72Z+aHX6/i5IdnYbw82bu7LulWeWJclAiDOgqczqSTmT1mM1SpKpLWk7s1U6UKcdWCsiXFDoIAQAgBACAEAIAQBHtthlTlwzZaONzKG7q6RaE5Qd4uxScIzVpK5yl6cXFlmVMpnknqONe5s+5hG6npGrHvZnn1dF0Z93I5C9OL+2SqlFWcu9DnTrVqH2Csb6ekKUtuR5tXRdaHdzOXnyHRsLqyMNVYFSO0HONkZKSuncwShKLtJWLIsVNZP6Tdp/GMj2m1bC1VJIAFScgBmSeqIJSvsOmujgFb7RQiTyan0px5P7tC/wB2M88VTjvv6Gqngqs91vU7a6OKeQtDaJzTD6qDk17Cc2PaCIyTx0n3VY3U9HQXedztbquKzWYUkSUTZUDnHtY84+0xknUnPvM2QpQh3VY2MUOggBACAEAIAQAgBACAEAIAQAgBACAEAIAQAgBACAEAIAQAgBACAEAR7ZYpU5cM2WrrudQ3dXSLQnKDvF2KzhGatJXOUvTi4ssyplF5J6jjXubPuIjdT0jVj3szz6ui6M+7ka+7OKmQpxWia801JwoOTXsOZY+wiK1MdJ91WJp6OhHvO52d1XHZrMKSJKS9lQOcf3mPOPtMZJ1Jz7zNsKUId1WNhFDoIAQAgBACAEAIAQAgBACAEAIAQAgBACAEAIAQAgBACAEAIAQAgBACAEAIAQAgBACAEAIAQAgBACAEAIAQAgBACAEAIAQAgBACAEAIAQAgBAH/2Q=="/>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6" descr="SIEM Solution | Security Information &amp; Event Management | LogRhythm"/>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9457" name="Picture 1"/>
          <p:cNvPicPr>
            <a:picLocks noChangeAspect="1" noChangeArrowheads="1"/>
          </p:cNvPicPr>
          <p:nvPr/>
        </p:nvPicPr>
        <p:blipFill>
          <a:blip r:embed="rId3"/>
          <a:srcRect/>
          <a:stretch>
            <a:fillRect/>
          </a:stretch>
        </p:blipFill>
        <p:spPr bwMode="auto">
          <a:xfrm>
            <a:off x="5242180" y="1276350"/>
            <a:ext cx="3701796" cy="2667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6847336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Diagonal Corners Rounded 13">
            <a:extLst>
              <a:ext uri="{FF2B5EF4-FFF2-40B4-BE49-F238E27FC236}">
                <a16:creationId xmlns:a16="http://schemas.microsoft.com/office/drawing/2014/main" id="{9B917D8D-326A-40FD-84C7-9E825A690D4C}"/>
              </a:ext>
            </a:extLst>
          </p:cNvPr>
          <p:cNvSpPr/>
          <p:nvPr/>
        </p:nvSpPr>
        <p:spPr>
          <a:xfrm>
            <a:off x="457200" y="819150"/>
            <a:ext cx="4572000" cy="4118371"/>
          </a:xfrm>
          <a:prstGeom prst="round2DiagRect">
            <a:avLst/>
          </a:prstGeom>
          <a:solidFill>
            <a:schemeClr val="accent6">
              <a:lumMod val="20000"/>
              <a:lumOff val="80000"/>
            </a:schemeClr>
          </a:solidFill>
        </p:spPr>
        <p:style>
          <a:lnRef idx="1">
            <a:schemeClr val="accent4"/>
          </a:lnRef>
          <a:fillRef idx="2">
            <a:schemeClr val="accent4"/>
          </a:fillRef>
          <a:effectRef idx="1">
            <a:schemeClr val="accent4"/>
          </a:effectRef>
          <a:fontRef idx="minor">
            <a:schemeClr val="dk1"/>
          </a:fontRef>
        </p:style>
        <p:txBody>
          <a:bodyPr rtlCol="0" anchor="ctr"/>
          <a:lstStyle/>
          <a:p>
            <a:pPr algn="ctr"/>
            <a:endParaRPr lang="en-IN"/>
          </a:p>
        </p:txBody>
      </p:sp>
      <p:sp>
        <p:nvSpPr>
          <p:cNvPr id="4" name="Title 3"/>
          <p:cNvSpPr>
            <a:spLocks noGrp="1"/>
          </p:cNvSpPr>
          <p:nvPr>
            <p:ph type="title"/>
          </p:nvPr>
        </p:nvSpPr>
        <p:spPr>
          <a:xfrm>
            <a:off x="457200" y="133350"/>
            <a:ext cx="8229600" cy="533401"/>
          </a:xfrm>
          <a:solidFill>
            <a:schemeClr val="accent6"/>
          </a:solidFill>
        </p:spPr>
        <p:style>
          <a:lnRef idx="0">
            <a:schemeClr val="dk1"/>
          </a:lnRef>
          <a:fillRef idx="3">
            <a:schemeClr val="dk1"/>
          </a:fillRef>
          <a:effectRef idx="3">
            <a:schemeClr val="dk1"/>
          </a:effectRef>
          <a:fontRef idx="minor">
            <a:schemeClr val="lt1"/>
          </a:fontRef>
        </p:style>
        <p:txBody>
          <a:bodyPr>
            <a:normAutofit fontScale="90000"/>
          </a:bodyPr>
          <a:lstStyle/>
          <a:p>
            <a:r>
              <a:rPr lang="en-IN" sz="1800" b="1" dirty="0">
                <a:solidFill>
                  <a:schemeClr val="tx1"/>
                </a:solidFill>
                <a:latin typeface="Arial" pitchFamily="34" charset="0"/>
                <a:cs typeface="Arial" pitchFamily="34" charset="0"/>
              </a:rPr>
              <a:t>ANALYSING COMPETITIVE STRATEGIES TO GAIN COMPETITIVE ADVANTAGES </a:t>
            </a:r>
            <a:endParaRPr lang="en-US" sz="1800" b="1" dirty="0">
              <a:solidFill>
                <a:schemeClr val="tx1"/>
              </a:solidFill>
              <a:latin typeface="Arial" pitchFamily="34" charset="0"/>
              <a:cs typeface="Arial" pitchFamily="34" charset="0"/>
            </a:endParaRPr>
          </a:p>
        </p:txBody>
      </p:sp>
      <p:sp>
        <p:nvSpPr>
          <p:cNvPr id="7" name="Content Placeholder 4"/>
          <p:cNvSpPr>
            <a:spLocks noGrp="1"/>
          </p:cNvSpPr>
          <p:nvPr>
            <p:ph sz="half" idx="1"/>
          </p:nvPr>
        </p:nvSpPr>
        <p:spPr>
          <a:xfrm>
            <a:off x="533400" y="1123950"/>
            <a:ext cx="4419600" cy="3733800"/>
          </a:xfrm>
        </p:spPr>
        <p:txBody>
          <a:bodyPr>
            <a:noAutofit/>
          </a:bodyPr>
          <a:lstStyle/>
          <a:p>
            <a:pPr lvl="0" algn="just">
              <a:lnSpc>
                <a:spcPct val="150000"/>
              </a:lnSpc>
              <a:buFont typeface="Arial" panose="020B0604020202020204" pitchFamily="34" charset="0"/>
              <a:buChar char="●"/>
            </a:pPr>
            <a:r>
              <a:rPr lang="en-IN" sz="1600" dirty="0">
                <a:latin typeface="Arial" pitchFamily="34" charset="0"/>
                <a:ea typeface="Times New Roman" panose="02020603050405020304" pitchFamily="18" charset="0"/>
                <a:cs typeface="Arial" pitchFamily="34" charset="0"/>
              </a:rPr>
              <a:t>Management of this airline organisation implemented the technology advancement strategies by introducing robotic technology.</a:t>
            </a:r>
          </a:p>
          <a:p>
            <a:pPr algn="just">
              <a:lnSpc>
                <a:spcPct val="150000"/>
              </a:lnSpc>
              <a:buFont typeface="Arial" panose="020B0604020202020204" pitchFamily="34" charset="0"/>
              <a:buChar char="●"/>
            </a:pPr>
            <a:r>
              <a:rPr lang="en-IN" sz="1600" dirty="0">
                <a:latin typeface="Arial" pitchFamily="34" charset="0"/>
                <a:ea typeface="Times New Roman" panose="02020603050405020304" pitchFamily="18" charset="0"/>
                <a:cs typeface="Arial" pitchFamily="34" charset="0"/>
              </a:rPr>
              <a:t>Biometric technology with a facial recognition system will help BA to complete the broadening process (</a:t>
            </a:r>
            <a:r>
              <a:rPr lang="en-IN" sz="1600" dirty="0" err="1">
                <a:latin typeface="Arial" pitchFamily="34" charset="0"/>
                <a:ea typeface="Times New Roman" panose="02020603050405020304" pitchFamily="18" charset="0"/>
                <a:cs typeface="Arial" pitchFamily="34" charset="0"/>
              </a:rPr>
              <a:t>Ioannou</a:t>
            </a:r>
            <a:r>
              <a:rPr lang="en-IN" sz="1600" dirty="0">
                <a:latin typeface="Arial" pitchFamily="34" charset="0"/>
                <a:ea typeface="Times New Roman" panose="02020603050405020304" pitchFamily="18" charset="0"/>
                <a:cs typeface="Arial" pitchFamily="34" charset="0"/>
              </a:rPr>
              <a:t> et al. 2020). </a:t>
            </a:r>
            <a:endParaRPr lang="en-IN" sz="1600" u="none" strike="noStrike" dirty="0">
              <a:effectLst/>
              <a:latin typeface="Arial" pitchFamily="34" charset="0"/>
              <a:ea typeface="Times New Roman" panose="02020603050405020304" pitchFamily="18" charset="0"/>
              <a:cs typeface="Arial" pitchFamily="34" charset="0"/>
            </a:endParaRPr>
          </a:p>
        </p:txBody>
      </p:sp>
      <p:sp>
        <p:nvSpPr>
          <p:cNvPr id="2" name="AutoShape 2" descr="Theories of International Trade and Investment - BMGT20104 - StuDocu"/>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AutoShape 2" descr="data:image/jpeg;base64,/9j/4AAQSkZJRgABAQAAAQABAAD/2wCEAAkGBxISEhUTExMWFhUXGRgYGBcWFhgVHhcXFxcWFhYaFh0YHiggGh8lGxYVITEhJSkvMC4uFx8zODMuNygtLisBCgoKDg0OGxAQGzUlICYtLy0tNS8rLS0tLS0tLS0tLS0tLS01LS0tLS0tNS0tLS0tLS0tLS0tLS0tLS0tLS0tLf/AABEIALEBHQMBEQACEQEDEQH/xAAcAAEAAQUBAQAAAAAAAAAAAAAABAECAwUGBwj/xABOEAACAAMFAgoECwMKBgMAAAABAgADEQQFEiExQVEGBxMiMmFxkaHRQlKBkxQWFyNTVJKisdLhYnLTNENkgqSys8Hj8BUkM3TC8TVjc//EABoBAQADAQEBAAAAAAAAAAAAAAABAgQDBQb/xAA8EQACAQICBggFBAEEAQUAAAAAAQIDEQQhBRIxQVGhExQVMlJhcZGBscHR8CIzQuEGI2Jy8fI0U5Kywv/aAAwDAQACEQMRAD8A9xgBACAEAIAQAgBACAEAIAQAgBACAEAIAQAgBACAEAIAQAgBACAEAIAQAgBACAEAIAQAgBACAEAIAQAgBAGGfaUTpMB2n8BHKpXp0+/KxeFOc+6rmttF/oOgpbrPNHnHnVdLU1+2r8l9+RrhgZPvOxrLRe81/SwjcuXjrHm1dIV6m+y8sue02QwtKO6/qY7PeU1NHJG484eP+Uc6WNr09kvfMtPD057UbOz8IB6ae1fI+celS0utlSPt9v7Mk8B4H7mzs9ulv0XFd2h7jHpUsVRq9yX39jHOhUh3kSY0HIQAgBACAEAIAQAgBACAEAIAQAgBACAEAIAQAgBACAEAIAQAgDDPtSJ0mA7Tn7BrHKpXp0u/KxeFOc+6rmttF/oOgpbrPNHnHm1dLU1+2r8l9zZDAyfedjV2i9pr+lhG5cvHWPOq6Qr1N9l5Zf2a4YWlHdf1IRMYm7u7NBSIAgBACAECSXZ7xmpo5puOY8dPZGqlja9Puy98zhPD057UbOz8IPXT2r5Hzj0qWl1sqR9vt/ZkngPA/c2dnt8t+i4ruOR7jHpUsXRq9yX39jHOhUh3kSY0HIQAgBACAEAchab+nl2CkAYiAAoO2g1j5OtpbFOq1B2V7JWXG289yngaKgnJXy4g3pbK0qTnTJVbOlaVAppEvHaQTt8Mkn8h1bC2v9WUS9bWdCfsLuruhHHaQls/+q+xLwuFW35soL3tdaYqa6qg0AJzIpoR3iI7Qx19W/JLZnteQ6phrXtzZcLztm87fQXYK7twiyxukL2//K+xHVsL+NlBets6/sDyiqx+kHln/wDH+ieq4X8ZUXpbN5+wvlE9e0g//FEdWwv42UN62vedvoDYaHZvg8fpBc/4rdt3E9Vwv4zF/wAftHr/AHV8o49r4vxckX6jQ8PNnRXBbmnSyXpUMVqMq5A18Y+g0Zip4ii5T2p25J/U8rG0I0qlo7Grmzj0TIIAQAgBACANTeV9rKYoFqwpqaDMV9seXi9JxoTdNK79kbaGClUjr3yNTaL2mv6WEbly8dfGPKq6Qr1N9l5Zf3zNsMLShuv6kEmMbzzNAiAIAQAgBACAEAIAQAgBAklWe8ZqaOabjmPHT2RqpYyvT7svfP8APgcJ4enPaiZJ4WS8So9MRIUYDXMmgqNnfHqUNKOTUakdvD7P7mKrgrK8WdJHsGAQAgBAHnc889v3j+Jj4Cq2qsmuL+Z9TDuL0J0wz6lSVyqTktKBBXUaUIjfJ4tNxdsr32WyS47rW3GaPQ2TX1vt+5bhn9WVdCmqqQe00NIrbGe3/Hcmn65OxN6Pv672UMubl0eaGyqpFCcTE7KUYd3VDUxGTyyT4Wte78rZr4InWp57c7cfh57iyaZoOFqVY09EmpVVIrsqCscqjxCerPbLLdfNJW8rq3AtHorXWxevFv53M4NoJGYzpnVNG0PZl4b40J4yTWaztn+nfsf2+5ztQS2fPcQxa3Fcx9kaUUU00oq90Y1iakb2fJeS9sl7Hfoov/v1+7Km2vv210G8HdvET1urx5LjcdDDgYGNSTv3ZD2Rnbu7nRKysdVwR/6T/vn+6sfT6C/Yl/y+iPF0n+4vT6s3se2ecIAQAgBACANLe1w8qxdXoxpkRUZCmzMeMePjtFLETdSMrPl+e5vw2O6KOo1dGitF0WiX6JI3pzh3a+EeJV0diqH8bryz5beR6UMXRqb/AHy/PciLaDtH+UZVWexnZ01uMyzBSug0zyz7dI6qaauUcXexdFiogBACAEAIAQAgCLaLxlJqwJ3DM+Gnti2qxc1tov4+gtOtvIecTZEXKWe77ZatEcqdp5i09tAfZWNNLC1qndj9DjOvCHeZ0N08BSrK86aOaQcKCuYNRVm8o9KhouzUqkvgvz6GSpjbq0UdlyK+qO4R6vRx4GHXlxHIr6o7hDo48Bry4jkV9Udwh0ceA15cRyK+qO4Q6OPAa8uJwLj5w0y55p1c7KPhZJ9M0sv1fU+mX7efD6E5rJN0EyorTMmvRrnSuVCNp1Eb3hsR3YzuvNvhfz+b3GZVae1x/L/AsFlnH09aalvSWueW4f7MUWHxUv57fN71fhw/LlulpLd8tz+5VbPONCJgzoa4m0alNm3LLq6omNHFStJTWee177eW/IOpSWWryW4tlWd2AONsyh00JoAa12Arpu7DFYUKlSKam/4vZvdkne+5W+tsmTKpGLf6eJll2SYSDyjCtKZZ0pVdTSubilcqdcdYYau2pa7ztuz2Zb7cVa+XxOcqtNJrVX5t3enqa6fLwmla5A17QD/nHm1YakrXvsfurmuEtZXMccywgDq+CP8A0n/fP91Y+o0F+xL/AJfRHi6T/cXp9Wb2PbPOEAIAQAgBACAMc+0IgxOyqN7EAeMSk3sKznGCvJ2XmcxfPCSxHLByzbwMP3zQ91YrV0dTr/uxX1+5ilp2FD9pt+mznl8zm5V+4WNJdEJrTESRoaVIFdBWMj0HCC/0ZW8nnw37Uss9t/a1af8AlM5S/wBanl5PP2eT5EkXlJZebzGy1NBsFNxOXfHjYrRlejD9NPNb4u64bNuzNtxXE9/CabweIlbpLeUv0v3eXs2ZFtB2x46rNZM9nUTzRlWaDt746KpFlXBovi5QQBFtF4yk1YE7hmfDT2xbVYua20X8fQWnW2fgPOJskRc10+1TJnSYkbtB3CNlDA4it3IZcdi93t5nn4nSeFw+VSavwWb9lsMaS9+m4ZR69HQW+rP4L7v7Hg4j/KFsoU/jJ/Rff4HXXBe9gl0xWfk29c/PeJ5w9gjfDRtOlnBL68zjH/IFVyq3j6ZrlnyO0sdvlTRWXMV/3SDTtGo9sWcWtpupV6dVXhJP0JMQdRACAEAIA5i08GnLsVdaEkitQRU12CPm62hKjqOUJKzd877z16ekYKKUk7mP4tTvXTvbyinYuI8a5l+0aXhfIqeDc4/ziaAatoNNkS9C4h7Zrnu2ELSNJfxfIp8Wp3rp3t2bojsSv41zJ7RpeF8h8Wp3rp3t27usw7Er7Ndcx2jS8L5D4szvXTvbyh2JX8a5jtKlwfIHgzOOrp3t5RD0HXebmuY7SpcHyKfFib66fe8odhVvEuY7Sp8HyHxYm+un3vKHYVbxLmO0qfB8je3Nd/IS8JNSTiNNNAKDuj2tH4PqtLUbu27s87FV+mnrJW3E+NxmEAIAQAgBAHB8L+FM6TPaQhwKAvOUAscSgmuLTXZGmlTi1dngaR0hVpVXTi7LLdmctMtRmnEzl23sxJ8c40Ky2HiylKo7yd363LYkoIAQBfLmsuhI/wB7tIzYjB0MR+7BP5++3masNjsThf2ZuPlu9ndciVLvE+kK9mUeHiP8bpSzoza8nmvo/mfR4X/LK0cq8FLzWT9ndPkTJFuU6NTqOX6GPEr6IxuHz1brjHPlt5H0OG07gMTlr6r4Sy57H8Gaq3WiY7MCxpUimgpXLIR3oYDEVl+iD9XkuZGK0phMP+5NX4LN+yvzI4lx69HQW+rP4L7v7HgYn/KN1CHxl9l9y8KI9ahgcPR7kVfi837s8DE6UxeIyqTduCyXLb8blY2GAQAgCx7Qsshi2EjQ1ofZTPuiG0XjCV7r32Gxunh7OWZLlhjNVnVTygrQMwBIPSJz2xwnCLV0j1sLjK8ZKMpXWW1X57fmep/CV3N9h/KM1j6HXX4mPhK7m+w/lCxGuvxMfCV3N9h/KFhrr8THwldzfYfyhYnXX4meN3tek9p0wma/Tb0mFACaADZ2RtjCNlkfGYnE1XVl+p7XvJk6w2gM4W0MQhcEszg0lgFmohYUzA1rnprFVKPA0SoV02lUdlfa3u27L/fyMj3VaQ5X4QaYsNccytcPKab8GetNlaxGvG2ws8NiFPV6Tfba+F/lnt+Jg+B2gYSbQaM8tMnmE1mAnq0FD7dYnWjwKdDXVr1NrS2veZZl22kUpaCariryj0pjZciK1yCt/WpmQYjWjwLPDYndU5vj+P4lr3faQF/5g1auWOZsZEFOol11prnSJ1o8CHh8Qkv9Tb5vilzuuAa77TstBPSrz5noPgamWYBp40B2taPAPD4jdU473udn7f8ARrbVaJ8tyhmvUGmTtTxi6UWr2MlSpWpycXN5ebMXw+d9LM+23nE6seBz6xV8T92el8XNsmTLM3KMWwzCoLGpC4UNKnXMmMtZJSyPp9D1Z1KD13eztyR1UcT1RACAEAIAoYA0l9XFZrQS0yWMXrqSrbhUjX21i8ZyjsMtfBUK+c458d5xt5cCaZyZtf2Zgp95fKO0a/FHkVtB76Uvf7r7GitVjtMnpo1Bt6Q7xpHWM4vYzzK2FxFHvxy917kp7M4qQpZd67dhota9dc8s4KfEmWGks1mvzdt/rMwAitNu7Q9xzi90cHFrIrElRACAEAIAQBjnT1TpMB26+wamIbRdQk9xAn3yg6ILdZ5o8/wiusdFSW9mGQ1qtBpKVj+4CAO1tntMUlO21milh5z7kfz1N5dnF/Oc1nTFlg6hfnG666AdtTHJ1VuPRp6LnLObtzO3uPgXYpBDCWZjjMNNOKh1BCii+FY5uo2ejSwNGnmld+Z1gihrKwAgBAHAXhxeu8x2ScoVmLAMpqKmtMte2NEa9lax4FbQrnUcozybvsLDwDtJOI2oV38+vfXqHdDpo8COyK179Ln8Sr8BLSczahoF9LQUoPAd0OmjwJeiK7zdTy3lg4v7R9YX72zT8BE9OuBXsar/AO58wvF9PAoLQoG6jbKkfie+HTrgFoaqlZVPmVHAC0afCV+/1j/M98R0y4E9j1tnSfMrL4BWhSGFoWoNRkxzrXb15w6ZcBHQ9aLuqhbO4vp7sWaehJNScJ1MSq6W4rPQtScnKU835Fnyczfpk+y0OsLgV7Cn417HX8Frk+ByTLx4yWLMaUFSAKDqoojjUnrO57GCwnVqepe+dzcRQ2CAEAIAQAMAYZkusAc7fN92SRUTJy4h6C89vaq1I9tIvGnKWxHanh6lTuo468uHYzEiV/WmH/xU/wDlHaOH4s3U9HeN+33/AKOZa+5+MzAwUnUKqqNozAGeupzjtqRtYmeiMJJd2z4p2f2fxRmn340xcMwDUc4ADQEd2ezdBQs7o8THf43UnC1Gaf8AyVn7rLkikm2HY1eo5/jmIsfLYrR2Mwv7sHbjtXuthKS2DaKdmfgfOBhUkzOjg6EH/e4wuWtfYWzp6p0mA7de7Uwuiypye4gT75UdFS3WeaPM+EV1joqS3sgTrxmvtwj9nLx18Yi7Zsw+Dq1najBv4fXcRcG+J1T3cP8A43WnnWko+mb+3zMso4SCKVG8Bh7QwIPdE6qPcoaDwdJd3Wfm/wDpcjrLs4bulFmylZRtl8wgdhqD4RxlQW5naejo/wAHY7C6OFFinUAmiW3qzfm9dlTzSewxxlSktxiqYSrDdf0zOrky8qxzMxmEAVgBACAPMb143Vlz3lS7IZgVigYzcBYg4TRQjbdM+7SNMcO2r3PUp6McoKTlb4GNuNqcDhN2vizFOVatQWBFOR2FHH9Rtxh1deIns2Nr9Ivb+zD8sjZ/8gctfnzlsz+aiereZbstePl/ZIlca85mVFu1iziqqJxqw52g5L9lu6K9AvEVejoJN9Js8v7LZfG1NYlRdrEgMSOXPoLib+a2DOJ6BeIPRsUr9Jy/spbONyZKYpMu8qymhHwitDQGlRKpWhEFh77GTDRkZq8Z8v7MHy0/0H+0f6UW6q+Jbsn/AH8v7Hy0/wBB/tH+lDqr4jsn/fy/sfLT/Qf7R/pQ6q+I7J/38v7O94G8JkvCz8sqFCGKOhOKjABsjQVFGGdBGepBwdmeficO6E9Vm9ihnEAIAQAgBAHivGnwitMu3TJHKPyIVCEDFAcSAmtOlnXWsbKEE433nuYChCVJStmcfJt8s5dHt/SO7TNzhIlKQcxmOrOIKFYAQAgDIk9ht784g8zFaHwWJznTV+KyfLb8bmVLUNo7oHzmK/xJrPD1PhL7r7IjTlBZjsJJ7yYrqs6Yf/Gqss60lH0zf2+ZaFETqo93D6FwdHPV1n/uz5bORdFj1UklZCAEADAEOfeUpfSxHcufjpEXIuSuDXCu0y7RJlyHZFaailcRIYM4B5p5udTnTbHOok1mZ8RCMoNyW4+iuUmeoPtfpGI8KyHKTPUH2v0gLIcpM9Qfa/SAshyj+oPtfpAWR8w3nNK2qa20TXNDvDkx6cVeC9D6umr0kvL6HU2i+byqyNZlJBKsVRz0gsxgzI+0MhJrlUE5mscVCnxMSo4fbrfnsWzL1vLmobOCcBGUt685Rix4WHOrjYqfSmMSNKNWnxJ6LD7dbmvyxrb1vO1gyZk2UBybs6MVejGY3KEMSc88t/NpXLK8Yxd0mdaVOk1KMXtWezdkY5nC2ey0ITbn85oRNWnTpkJz0yrko0FInoYkrBwT/wCvL7Ee+eEM20rhmBRzlbmlx0VKjIsV9I50r10yiYU1HYXpYeNJ3X0NPHQ0CAEAe38Rv8im/wDcN/hSow4nvngaU/dXp9WeixnPNEAIAQAgChgCBeljlTlwTpaTF3OoYeyukSm1sLRnKDvF2OAvvi1scypkl5DdRxrX91s+5hHaOIktuZvpaSqx72ZxN5cArbIJMqk0b5bUanWrU7hWO8cRB7TfT0jRnlLL1Mdju92CKzhZpoGlzVKMrPN5OWMhWh1JwmmW8RLmi8qqV2ldcV6XZHtLcmVEwYCyh1royN0WG4Gm0A9UWTvsOkf1K8SqsDmDUdWcSCsAIAQAgChMARJ95yl9LEdy5+OkRci5AmXu7HDLXM5D0id1B/7iLlW97Nrd/Ay8bVQshRfWnHAPYvS+7HN1YozTxdKG+/odrcfFTZ1obRNeafVT5tewnNj2giOMq7ewxzx833VY9FuK5LLZRSzyJcvKlVXnEftMas3tMcnJvaY51Jz7zN0IgoVgBACAPDr34tLwFpmPKSXMUzGdWxqKgsWGJX27xp2xtjXhq2Z7tPSFHo1GV9ljO3BS/SasqMSrqcTSTiV8GMNXWoloM9gpFdekU6xg91+ZlPBm/cjgl4hMMzFik9IpyenRHNLbNvVEa9Ijp8J57Lb+NyFb+A98zkVJkuWVU1FGkrspqtD/AL6hS0atOLujpDF4WDvG/MgfJfef0K+9Tzi/WIHXtKhx5D5L7z+hX3qecOsQHaVDjyHyX3n9CvvU84dYgO0qHHkPkvvP6Ffep5w6xAdpUOPIfJfef0K+9Tzh1iA7SoceR6rxacHJtgshlziuN5hmEKahaqigV2nmV9sZa01OV0eRja8a1TWjstY6yORkEAIAQAgAYAgXnbJMlcU6Yktd7sFr2V1iUm9hDaW04a+eMOyJUSVecd4HJr3sMXcpjqqEntOTrRWw4m9eG9sm1ClZK7pYzp1s1T7RSOqoxRzdWTOYtExnOJ2ZjvYlj3nOOiVtghVnB3i2n6ls92cAMxIBYiprQsatrvOffviU7Ho0NLVafeSfJ8suRgUMuakjsNIvrJ7T1qWlcPUyl+n1+/8A0SJd4uOkAfAxNk9huShNXi8vcmSrwQ683t8xEWZDg0UtF5S0yrU7lz8dIrc53NfOvlzkigduZ8oEN8SK4mTOkT7T+A2RFzFVx9Cnvu/LP+i9LGNufhEXPPq6Vm8oK3Mkykw5rkd4yPfCx51SvUqd+Vzorr4W2yTQCbyi+rNGPx6XjFHSiyqqSR2lz8Y8k0FolNLPrJ84vaRkw9lY5Og9x0VdbzvLmvezWgfMTkfbQGjDtU0Ye0RylFx2o6qSexm2EVLFYAQAgDwq9ONa8TapkqSJKLyploChY0D4FLEnU6mNqoQ1bsyyrPW1USPjrfxw4VkMGxAEKgzUsGHOYHLCTXSlIr0dItr1C2Xw6vsmYp5BXlqjMhl4j84aItJZbCSadPCBUEkAgxPRUgp1C747X7hLH4MAA7ZiX0ZaLMY1DlaYWBqTvGsR0dLzGvUMK8Pr9LMmCViXUFEB/nMhV8z81MNBmQhIyzieipbbka9TgLTw/vuXLeZM5BVTD6KEtiw9DCxxDnLU6bK1BEFSpN2QdSaV2az5Xbz9aT7r9Yv1aBz6xIfK7efrSfdfrDq0B1iQ+V28/Wk+6/WHVoDrEj1fiw4UzbxsjTZyqJkua0olAQGoqOGoSaGjgHPZXbQZa1NQlZGmnPWjc6+OR0EAIAQAgBAHhPG5ddtFvmWhJMxpJWWA6rjUYUAatK4M660jbQlHVs2Za0Za10jhZN7V6S+1fI+cd3Ez34kyVaUbRhXccj4xVom5lKRFiblhlxFibmMpCxJaViC9OpOm7wdn5GNpQiymz06OmK8Mp2lyfL7GM2UEknaSe+K3Iq6Vm+4rczMkoDQQPPqVqlTvu5kCQsci8S4mxFy8JE2IuWTp6J0mA6tvcM4Agz75UdBSes5Du/8AUCTY8E7Db7XaJDyZUxkWbLYuqEIoWYparmgNKHm4qmkUnJJO51pwd72PpfBO9eX7tv4kYsjUME715fu2/iQyAwTvXl+7b+JDIDBO9eX7tv4kMgfKt4IWtcxQaEz3AIqKEzCKjaM49Ndz4HnS751dtu22q0wm2SzLpNLMyrzllysUwFFDApXArKpYEmpUkEDipQ4GjVlfaRpVyW8TmBnS8bFUm1o5Xk0lMrHGlKqJkgBlPSmIKgk0nXhbYQoTT2ke1Wa3y0UGarBystU6RZpwKcmapTSWAanDpQnOJTg3sK2mt5NtFz29Z0xlnICQoLEODyayikuYQyFlJl83KrfOEHIsYqpwtZotqzvtLJ1x21xyMy0LyR5Gtc+fM5P5taCtVLSyRUCjSyaYspU4LNIhwk8rmitXB2dLlNNYpRVViAWLDE2EimGnNJFTWnOFCY6Kom7HJ0mlc1EXOQgD3XiB/kM//uW/wZEYsV3l6G+h3D06Mx2EAIAQAgChgCPOBgDlb+4I2O1VM2zoWPpqMD+1koT7axeNSUdjKyhGW1Hm/Cfi2kyAXl2tZY2LaCBXqDLn7MJjRDEvejhLDrczUWQWNiqF2knIM2eHJHqUxHAFxBM2CkgnIHOLKb3ZhwRrLbP5FlVirhkVsUsgipqrDUg0dXWtc8Ncq0jqszjO0WVlWlG0YV3HL8dYNEXMjJEWFywy4ixNwJcLC5eEibEXLJ09E6TAdW3uGcAQZ18qOgpPWcvAa+EAQ3tc6ZoTT9nmjv8AMxDkltLKLew6zgpxfpaqF7ZKG0y5XOmU68dMJ/qsI4yrW2I7Ro8WenXDxfWCz0IkCY4pz53zpqNCAeap6wojjKrJ7zsoJbDt7OtABsEcyxLWAKwAgBAHkd78TBmT5k2VbAiu7OFaUWKliWIxBxWhORpu7Y1RxNlZo4SoJu9zHN4nrU1cV5lsWbYpcw4jhwVas3Pm83PZlDrEfCOhfEo/E7ajSt5E00rLc05wbL53LnKp7QDsiesR8I6F8S1uJm0HDW8a4cOGspzhw1w4fncqVNKaVh1leEjoPMulcTdpWmG8sOEUFJbigoRQUm5ChPfDrEfCT0L4lRxPWrKl5UoWIIlMCC6ojZ8pXNZaDsURHWI+EdC+Ja3E3aSuE3lVaKuEy3Iwp0BTlaUWpoNmyJ6yvCR0HmYfkPm/Xk9wf4kT1pcCOrLiPkPm/Xk9wf4kOtLgOrLiei8A+Ci3bZjIEwzGZzMd6YQWIVeatTQBUUanadtIz1amu7naENVWOjjmXEAIAQAgBAHE8LuMGTY5rSBKaZOUAkVCLzhUZ5k5HYsWUbkN2PPL44wbdPqFcSV3ShQ062arV6xSLqKK3Zyc5mdizEsx1ZiWJ7SczFiDEUgDC9nB2RZTktjKuEXtRHex7j3x1VfijjKhwZRJk1NCad47o6qcZHNwnEkyr19ZfavkfOJ1SusUtF8AEhVqRtbLwGvhFCxDe1zpmhNP2eaO/wAzEOSW0sot7EUl3edpp2RzdTgdFS4kuVY1GyvbnFHNs6KEUSAkVLF4SAOjujhnbrPQLOLqPRnfODvPOHYGEQ4pk3Z3Vx8a0p3SVaJJlu7KgaWwcYmIUEqaMoqeuKOBOsekcqu8d4ihYcqvrDvEAOVX1h3iAHKrvHeIA8RvfjAvA2iYEniUgdlVQkohVDFRVnUnQVJrv0jqoopdmafwhvtTTl2alQSkuQ4BVmQg0TXEjDroYWiLswnhRfYBYznCqCSTLs4FApaoJTMFQSCNaGlYWiLsuHCa+yAROcgqHBEqz5qy4xTmZkgHLUkEaikLRF2ZDwhvvCW5c5UNOTkVoxIByl0plWtaUzrC0RmYm4UX2K1mzMsVfmZOWA0b+b2busb4WiLsx2nhbfMsEvOmKAaEmTJyOR+j6x2EgawtEXZF+UC8/rR91I/hxOqhdj4/3n9aPupH8OGqhdnqPFpf862WVnnkF0mGXiAC4gFRwSBkDz6ZDZHOSsyyZ1sVJEAIAQAgBAHnfDri2a2z2tMqeFdgoKTFOE4VCijLmum4xeM7ZFXG55re/A28bJXHIdkHpy/nl7ebUqOtgI6KSZWzRDs9haZJE1OfnRlUZrmQCM+cObntG6mcN4IrChKnJhqrDCR2g5wBQrAFhSALCkAYnkA6iLRnJbGVlCL2otWyrWtM9c84ObYUIozhIqWLwkAXBYAo8xV1IH492sAR5lvA0HtOUATrouO322nweRMdT6QGBKfvtRT2VMQ2ibHfcGeJ6csyXNtU9FwOr8nKBcnCwYAu1ANMwFPbFHMlRPX/AIOnqr3CKFinwdPVXuEAPg6eqvcIAr8HT1V7hAHiV9cXl4cvN5OQJiF2KssyUoKsxIydgQaHMU746qSKWZcOC191J5FqsQxPKWbMrMecD08vnJjtlv3UELxFmXTuDN9uCGkVxCh51kFRhdaVDVoBMeg2FiRnnC8RZlJfBe+1pSSwwqqDn2XJUDqg6ewO+euddQCF4izMy3BflTis+MMKMpaygMufNIDDLM9u2oyheIzKWng/fjsSZBHOZgA9mouJsVBV60BpSpNAIXiMzBaeCl9TFKNZ6qzYyA1lUFjSp5rClaCu856wvEWZC+T69Pqp97I/iROshZj5Pr0+qn3sj+JDWQsz1Hi1uCdYrKyTwA7zDMwghsIKogBIyJ5lcss45yd2WSOsipIgBACAEAIAozACpyEAaO8OFtklZcpyjbpfP8ej4xphhKs91vUyVMdRhvv6Z/0cFwmvmTasVLLLQsKGbUiYR+8mE+wkiNlPAxj3ncwVNIyl3Fbn+cznLbMmsFBcOFcTOeM2YHIMy6ihIzU7IieDX8WXp6Qf817EC1yLPhdhLeUwU4UUmYjPhc5k1IGLABkvlmlRqR2o2QxFKexmhW0bx3frFDtcyBgdD/lEEgrADDAFHmKupA/Hu1gCPMtw2CvblAFJST5vRBp1c0d/6xeNOUtiOc6sId5mxsnBsn/qOB1Lme86dxjTDCN95mOpj0u4vc6/gylmsjBvgkqcQa4ptWcH9ktVV9ix0lgoNZNo4Q0hUi/1JPkemXdw0ssygYmUf2xl9pagDtpGOeCqR2Zm2npCjLbl6nQSJyuAyMGU6FSCD7RGVxadmbYyUldMyRBIgBACAEAIAQAgBACAEAIAQAgBACAEAIAQAgDyLjDvGYLbMlliUASiEmgqik0GgzMe7gacehTtnmfOaSqyVdxvlkaCXblOoI8Y1ODMSqIzhg2hBijR1TMTpFGiyZhaXFbF0yJPsaN0lHboe8RzlTjLajtCtOHdZr51z+q3sPmIzyw3hZqhjX/JexEmWaamw06ucP0jhKlOO1GuGIpy2MjcnOmEhQaVIy5o137YpGnKWxF51YQ7zJdnuA+m1Opc/E+UaI4V/wAmZJ45fxXubSzXVKTRane2f46RojRhHcZJ4mpLayesuO1jO2Z0lxZIq2ZCwUVJAHWaRYrtIc+95a6VY9WQ7zC41Slz37OFolcmxlhpksHCSCQXAIJ2iOVZKUHfgd8O9WorcUfQceCfRiAEAIA8RvjhNbGnzT8ImKMbAKjlQAGIAAHVH0VLDUlBfpWw+Wr4ut0krSe0x/8AFLxqRytqquoxTMsgc92RHeIt0WH4LkR0uL4y5lku+bexoJ9pJoTQPMOQNCctgIIrEujQW2K5EKviW7KUuZh+Mds+tTvev5xbq1Lwr2Kdbr+N+5d8YLbQH4TPoTQHlHzIpUDPXMd4iOr0fCvZE9ZxHifuw3CG2jW0zxoc5jjIioOu4iHV6PhXsQ8ViFtk/cp8YrZ9an+9fzierUvCvYdbr+N+4+MVs+tT/ev5w6tS8K9h1uv437j4xWz61P8Aev5w6tS8K9h1uv437np/Fvek20WVjNYuyTCgY6lcKMKnaasc48XH0o06loq10e/o2tOrRvN3s7HVxiN4gBACAEAIA8X4x/8A5Cb2S/8ADWPocB+wvj8z5nSf/qH8Pkc1Gw88ulISwC1xEgCm0nIUiG0ldkxTbstpnM+YmTePVlkdsU1Yy2HRynHaZUtanUU8Yo6bLKqt5lCg6EHsijidVK+wsaTFLF1IxGVEWLXAlQsLmRZMTYq5GRlCipIA6zSJsRdsiTr0lrpVj1ZDvMSRYgzr2mHSijqzPeYDIgu5Y1JJPWaxBJbEkEy5R/zEgf8A2y/76xSp3H6HWj+5H1R9IfBV3v7x/wA0eFrP8SPotVfjY+Crvf3j/mhrP8SGqvxsfBV3v7x/zQ1n+JDVX42Pgq7394/5oaz/ABIaq/GzwO3NhnzCNkxjqdjHaM4+nhnBeh8hVdqrfn9TZvwjqCDKFMQcc4ZMAlK1WnoeiFOeupPBYa2/y/Pxmp46/wDHffb6eXysYJ9/O7YyiVKYCCoKn57liSDlUmteskihi6w6StffflY5yxbctay2W53MzcI2zISjaBi5JoFw5mlS1TXF4bYr1Vb2dHjnuXPy+ZlXhSwpSXShqBjNBROTApTo+lh9YA12RXqie18vO/v9CVj2tkeflb23+phHCJgKKlDlQ4zXJMFTlm52ttyEW6sntf5e/t5FVjWlkuflb38zTTnxMzUAqSaDQVNaCNKVlYxSetJstiSBAHq3FL/JZv8A+x/w5ceHpP8AdXp9WfRaJ/Zfr9EdvHnHqCAEAIAQAgCPbbDKnLhmy0cbmUN3V0i8Jyg7xdik6cZq0lc5O9OLiyzKmUzyTuHPXubPuaNtPSNSPezPPq6Loy7uRyN5cAbbJOJFWcozqhFct6Nr2Csb6ePozyeX5xPOqaMrU3eOf5wZr5l7zF+atEomhYlSOTbnijGhXJqVoaChNc46KjF/qpv67PzM5vEzX6asfpt/MjU2yYrOzIuFSSQu6uwZ6CNEE1FJmSo4uTcVkYgYsUM6Wth19sUcEy6qNGdLWp1FPGObpvcdFVW8xWi85a1AqxG7Id5jmdiBOvaYdKKOrM95gCC7kmpJJ3k1iCS2JIKqCSAMycgBnU9UQSlfYdLdHAK32ihEnk1PpTjyf3aY/uxnniqcd9/Q1U8FVnut6nb3RxTyVobROaYfVQcmvYTmx7RSMk8dJ91WN1PR0F3nc7W6bis1mFJElE2VAqxHWx5x9pjJOpOfeZshShDuqxsYodBACAEAc/beBlhmu0x5POY1Yh3WpOporAZxqhjK0VqqXyMk8DQnJylHN+ph+IV3/Qn3sz80W6/X8XJFOzsN4ebHxCu/6E+9mfmh1+v4uSHZ2G8PNj4hXf8AQn3sz80Ov1/FyQ7Ow3h5sfEK7/oT72Z+aHX6/i5IdnYbw82PiFd/0J97M/NDr9fxckOzsN4ebHxCu/6E+9mfmh1+v4uSHZ2G8PNj4hXf9CfezPzQ6/X8XJDs7DeHmx8Qrv8AoT72Z+aHX6/i5IdnYbw82bu7LulWeWJclAiDOgqczqSTmT1mM1SpKpLWk7s1U6UKcdWCsiXFDoIAQAgBACAEAIAQBHtthlTlwzZaONzKG7q6RaE5Qd4uxScIzVpK5yl6cXFlmVMpnknqONe5s+5hG6npGrHvZnn1dF0Z93I5C9OL+2SqlFWcu9DnTrVqH2Csb6ekKUtuR5tXRdaHdzOXnyHRsLqyMNVYFSO0HONkZKSuncwShKLtJWLIsVNZP6Tdp/GMj2m1bC1VJIAFScgBmSeqIJSvsOmujgFb7RQiTyan0px5P7tC/wB2M88VTjvv6Gqngqs91vU7a6OKeQtDaJzTD6qDk17Cc2PaCIyTx0n3VY3U9HQXedztbquKzWYUkSUTZUDnHtY84+0xknUnPvM2QpQh3VY2MUOggBACAEAIAQAgBACAEAIAQAgBACAEAIAQAgBACAEAIAQAgBACAEAR7ZYpU5cM2WrrudQ3dXSLQnKDvF2KzhGatJXOUvTi4ssyplF5J6jjXubPuIjdT0jVj3szz6ui6M+7ka+7OKmQpxWia801JwoOTXsOZY+wiK1MdJ91WJp6OhHvO52d1XHZrMKSJKS9lQOcf3mPOPtMZJ1Jz7zNsKUId1WNhFDoIAQAgBACAEAIAQAgBACAEAIAQAgBACAEAIAQAgBACAEAIAQAgBACAEAIAQAgBACAEAIAQAgBACAEAIAQAgBACAEAIAQAgBACAEAIAQAgBAH/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4" descr="data:image/jpeg;base64,/9j/4AAQSkZJRgABAQAAAQABAAD/2wCEAAkGBxISEhUTExMWFhUXGRgYGBcWFhgVHhcXFxcWFhYaFh0YHiggGh8lGxYVITEhJSkvMC4uFx8zODMuNygtLisBCgoKDg0OGxAQGzUlICYtLy0tNS8rLS0tLS0tLS0tLS0tLS01LS0tLS0tNS0tLS0tLS0tLS0tLS0tLS0tLS0tLf/AABEIALEBHQMBEQACEQEDEQH/xAAcAAEAAQUBAQAAAAAAAAAAAAAABAECAwUGBwj/xABOEAACAAMFAgoECwMKBgMAAAABAgADEQQFEiExQVEGBxMiMmFxkaHRQlKBkxQWFyNTVJKisdLhYnLTNENkgqSys8Hj8BUkM3TC8TVjc//EABoBAQADAQEBAAAAAAAAAAAAAAABAgQDBQb/xAA8EQACAQICBggFBAEEAQUAAAAAAQIDEQQhBRIxQVGhExQVMlJhcZGBscHR8CIzQuEGI2Jy8fI0U5Kywv/aAAwDAQACEQMRAD8A9xgBACAEAIAQAgBACAEAIAQAgBACAEAIAQAgBACAEAIAQAgBACAEAIAQAgBACAEAIAQAgBACAEAIAQAgBAGGfaUTpMB2n8BHKpXp0+/KxeFOc+6rmttF/oOgpbrPNHnHnVdLU1+2r8l9+RrhgZPvOxrLRe81/SwjcuXjrHm1dIV6m+y8sue02QwtKO6/qY7PeU1NHJG484eP+Uc6WNr09kvfMtPD057UbOz8IB6ae1fI+celS0utlSPt9v7Mk8B4H7mzs9ulv0XFd2h7jHpUsVRq9yX39jHOhUh3kSY0HIQAgBACAEAIAQAgBACAEAIAQAgBACAEAIAQAgBACAEAIAQAgDDPtSJ0mA7Tn7BrHKpXp0u/KxeFOc+6rmttF/oOgpbrPNHnHm1dLU1+2r8l9zZDAyfedjV2i9pr+lhG5cvHWPOq6Qr1N9l5Zf2a4YWlHdf1IRMYm7u7NBSIAgBACAECSXZ7xmpo5puOY8dPZGqlja9Puy98zhPD057UbOz8IPXT2r5Hzj0qWl1sqR9vt/ZkngPA/c2dnt8t+i4ruOR7jHpUsXRq9yX39jHOhUh3kSY0HIQAgBACAEAchab+nl2CkAYiAAoO2g1j5OtpbFOq1B2V7JWXG289yngaKgnJXy4g3pbK0qTnTJVbOlaVAppEvHaQTt8Mkn8h1bC2v9WUS9bWdCfsLuruhHHaQls/+q+xLwuFW35soL3tdaYqa6qg0AJzIpoR3iI7Qx19W/JLZnteQ6phrXtzZcLztm87fQXYK7twiyxukL2//K+xHVsL+NlBets6/sDyiqx+kHln/wDH+ieq4X8ZUXpbN5+wvlE9e0g//FEdWwv42UN62vedvoDYaHZvg8fpBc/4rdt3E9Vwv4zF/wAftHr/AHV8o49r4vxckX6jQ8PNnRXBbmnSyXpUMVqMq5A18Y+g0Zip4ii5T2p25J/U8rG0I0qlo7Grmzj0TIIAQAgBACANTeV9rKYoFqwpqaDMV9seXi9JxoTdNK79kbaGClUjr3yNTaL2mv6WEbly8dfGPKq6Qr1N9l5Zf3zNsMLShuv6kEmMbzzNAiAIAQAgBACAEAIAQAgBAklWe8ZqaOabjmPHT2RqpYyvT7svfP8APgcJ4enPaiZJ4WS8So9MRIUYDXMmgqNnfHqUNKOTUakdvD7P7mKrgrK8WdJHsGAQAgBAHnc889v3j+Jj4Cq2qsmuL+Z9TDuL0J0wz6lSVyqTktKBBXUaUIjfJ4tNxdsr32WyS47rW3GaPQ2TX1vt+5bhn9WVdCmqqQe00NIrbGe3/Hcmn65OxN6Pv672UMubl0eaGyqpFCcTE7KUYd3VDUxGTyyT4Wte78rZr4InWp57c7cfh57iyaZoOFqVY09EmpVVIrsqCscqjxCerPbLLdfNJW8rq3AtHorXWxevFv53M4NoJGYzpnVNG0PZl4b40J4yTWaztn+nfsf2+5ztQS2fPcQxa3Fcx9kaUUU00oq90Y1iakb2fJeS9sl7Hfoov/v1+7Km2vv210G8HdvET1urx5LjcdDDgYGNSTv3ZD2Rnbu7nRKysdVwR/6T/vn+6sfT6C/Yl/y+iPF0n+4vT6s3se2ecIAQAgBACANLe1w8qxdXoxpkRUZCmzMeMePjtFLETdSMrPl+e5vw2O6KOo1dGitF0WiX6JI3pzh3a+EeJV0diqH8bryz5beR6UMXRqb/AHy/PciLaDtH+UZVWexnZ01uMyzBSug0zyz7dI6qaauUcXexdFiogBACAEAIAQAgCLaLxlJqwJ3DM+Gnti2qxc1tov4+gtOtvIecTZEXKWe77ZatEcqdp5i09tAfZWNNLC1qndj9DjOvCHeZ0N08BSrK86aOaQcKCuYNRVm8o9KhouzUqkvgvz6GSpjbq0UdlyK+qO4R6vRx4GHXlxHIr6o7hDo48Bry4jkV9Udwh0ceA15cRyK+qO4Q6OPAa8uJwLj5w0y55p1c7KPhZJ9M0sv1fU+mX7efD6E5rJN0EyorTMmvRrnSuVCNp1Eb3hsR3YzuvNvhfz+b3GZVae1x/L/AsFlnH09aalvSWueW4f7MUWHxUv57fN71fhw/LlulpLd8tz+5VbPONCJgzoa4m0alNm3LLq6omNHFStJTWee177eW/IOpSWWryW4tlWd2AONsyh00JoAa12Arpu7DFYUKlSKam/4vZvdkne+5W+tsmTKpGLf6eJll2SYSDyjCtKZZ0pVdTSubilcqdcdYYau2pa7ztuz2Zb7cVa+XxOcqtNJrVX5t3enqa6fLwmla5A17QD/nHm1YakrXvsfurmuEtZXMccywgDq+CP8A0n/fP91Y+o0F+xL/AJfRHi6T/cXp9Wb2PbPOEAIAQAgBACAMc+0IgxOyqN7EAeMSk3sKznGCvJ2XmcxfPCSxHLByzbwMP3zQ91YrV0dTr/uxX1+5ilp2FD9pt+mznl8zm5V+4WNJdEJrTESRoaVIFdBWMj0HCC/0ZW8nnw37Uss9t/a1af8AlM5S/wBanl5PP2eT5EkXlJZebzGy1NBsFNxOXfHjYrRlejD9NPNb4u64bNuzNtxXE9/CabweIlbpLeUv0v3eXs2ZFtB2x46rNZM9nUTzRlWaDt746KpFlXBovi5QQBFtF4yk1YE7hmfDT2xbVYua20X8fQWnW2fgPOJskRc10+1TJnSYkbtB3CNlDA4it3IZcdi93t5nn4nSeFw+VSavwWb9lsMaS9+m4ZR69HQW+rP4L7v7Hg4j/KFsoU/jJ/Rff4HXXBe9gl0xWfk29c/PeJ5w9gjfDRtOlnBL68zjH/IFVyq3j6ZrlnyO0sdvlTRWXMV/3SDTtGo9sWcWtpupV6dVXhJP0JMQdRACAEAIA5i08GnLsVdaEkitQRU12CPm62hKjqOUJKzd877z16ekYKKUk7mP4tTvXTvbyinYuI8a5l+0aXhfIqeDc4/ziaAatoNNkS9C4h7Zrnu2ELSNJfxfIp8Wp3rp3t2bojsSv41zJ7RpeF8h8Wp3rp3t27usw7Er7Ndcx2jS8L5D4szvXTvbyh2JX8a5jtKlwfIHgzOOrp3t5RD0HXebmuY7SpcHyKfFib66fe8odhVvEuY7Sp8HyHxYm+un3vKHYVbxLmO0qfB8je3Nd/IS8JNSTiNNNAKDuj2tH4PqtLUbu27s87FV+mnrJW3E+NxmEAIAQAgBAHB8L+FM6TPaQhwKAvOUAscSgmuLTXZGmlTi1dngaR0hVpVXTi7LLdmctMtRmnEzl23sxJ8c40Ky2HiylKo7yd363LYkoIAQBfLmsuhI/wB7tIzYjB0MR+7BP5++3masNjsThf2ZuPlu9ndciVLvE+kK9mUeHiP8bpSzoza8nmvo/mfR4X/LK0cq8FLzWT9ndPkTJFuU6NTqOX6GPEr6IxuHz1brjHPlt5H0OG07gMTlr6r4Sy57H8Gaq3WiY7MCxpUimgpXLIR3oYDEVl+iD9XkuZGK0phMP+5NX4LN+yvzI4lx69HQW+rP4L7v7HgYn/KN1CHxl9l9y8KI9ahgcPR7kVfi837s8DE6UxeIyqTduCyXLb8blY2GAQAgCx7Qsshi2EjQ1ofZTPuiG0XjCV7r32Gxunh7OWZLlhjNVnVTygrQMwBIPSJz2xwnCLV0j1sLjK8ZKMpXWW1X57fmep/CV3N9h/KM1j6HXX4mPhK7m+w/lCxGuvxMfCV3N9h/KFhrr8THwldzfYfyhYnXX4meN3tek9p0wma/Tb0mFACaADZ2RtjCNlkfGYnE1XVl+p7XvJk6w2gM4W0MQhcEszg0lgFmohYUzA1rnprFVKPA0SoV02lUdlfa3u27L/fyMj3VaQ5X4QaYsNccytcPKab8GetNlaxGvG2ws8NiFPV6Tfba+F/lnt+Jg+B2gYSbQaM8tMnmE1mAnq0FD7dYnWjwKdDXVr1NrS2veZZl22kUpaCariryj0pjZciK1yCt/WpmQYjWjwLPDYndU5vj+P4lr3faQF/5g1auWOZsZEFOol11prnSJ1o8CHh8Qkv9Tb5vilzuuAa77TstBPSrz5noPgamWYBp40B2taPAPD4jdU473udn7f8ARrbVaJ8tyhmvUGmTtTxi6UWr2MlSpWpycXN5ebMXw+d9LM+23nE6seBz6xV8T92el8XNsmTLM3KMWwzCoLGpC4UNKnXMmMtZJSyPp9D1Z1KD13eztyR1UcT1RACAEAIAoYA0l9XFZrQS0yWMXrqSrbhUjX21i8ZyjsMtfBUK+c458d5xt5cCaZyZtf2Zgp95fKO0a/FHkVtB76Uvf7r7GitVjtMnpo1Bt6Q7xpHWM4vYzzK2FxFHvxy917kp7M4qQpZd67dhota9dc8s4KfEmWGks1mvzdt/rMwAitNu7Q9xzi90cHFrIrElRACAEAIAQBjnT1TpMB26+wamIbRdQk9xAn3yg6ILdZ5o8/wiusdFSW9mGQ1qtBpKVj+4CAO1tntMUlO21milh5z7kfz1N5dnF/Oc1nTFlg6hfnG666AdtTHJ1VuPRp6LnLObtzO3uPgXYpBDCWZjjMNNOKh1BCii+FY5uo2ejSwNGnmld+Z1gihrKwAgBAHAXhxeu8x2ScoVmLAMpqKmtMte2NEa9lax4FbQrnUcozybvsLDwDtJOI2oV38+vfXqHdDpo8COyK179Ln8Sr8BLSczahoF9LQUoPAd0OmjwJeiK7zdTy3lg4v7R9YX72zT8BE9OuBXsar/AO58wvF9PAoLQoG6jbKkfie+HTrgFoaqlZVPmVHAC0afCV+/1j/M98R0y4E9j1tnSfMrL4BWhSGFoWoNRkxzrXb15w6ZcBHQ9aLuqhbO4vp7sWaehJNScJ1MSq6W4rPQtScnKU835Fnyczfpk+y0OsLgV7Cn417HX8Frk+ByTLx4yWLMaUFSAKDqoojjUnrO57GCwnVqepe+dzcRQ2CAEAIAQAMAYZkusAc7fN92SRUTJy4h6C89vaq1I9tIvGnKWxHanh6lTuo468uHYzEiV/WmH/xU/wDlHaOH4s3U9HeN+33/AKOZa+5+MzAwUnUKqqNozAGeupzjtqRtYmeiMJJd2z4p2f2fxRmn340xcMwDUc4ADQEd2ezdBQs7o8THf43UnC1Gaf8AyVn7rLkikm2HY1eo5/jmIsfLYrR2Mwv7sHbjtXuthKS2DaKdmfgfOBhUkzOjg6EH/e4wuWtfYWzp6p0mA7de7Uwuiypye4gT75UdFS3WeaPM+EV1joqS3sgTrxmvtwj9nLx18Yi7Zsw+Dq1najBv4fXcRcG+J1T3cP8A43WnnWko+mb+3zMso4SCKVG8Bh7QwIPdE6qPcoaDwdJd3Wfm/wDpcjrLs4bulFmylZRtl8wgdhqD4RxlQW5naejo/wAHY7C6OFFinUAmiW3qzfm9dlTzSewxxlSktxiqYSrDdf0zOrky8qxzMxmEAVgBACAPMb143Vlz3lS7IZgVigYzcBYg4TRQjbdM+7SNMcO2r3PUp6McoKTlb4GNuNqcDhN2vizFOVatQWBFOR2FHH9Rtxh1deIns2Nr9Ivb+zD8sjZ/8gctfnzlsz+aiereZbstePl/ZIlca85mVFu1iziqqJxqw52g5L9lu6K9AvEVejoJN9Js8v7LZfG1NYlRdrEgMSOXPoLib+a2DOJ6BeIPRsUr9Jy/spbONyZKYpMu8qymhHwitDQGlRKpWhEFh77GTDRkZq8Z8v7MHy0/0H+0f6UW6q+Jbsn/AH8v7Hy0/wBB/tH+lDqr4jsn/fy/sfLT/Qf7R/pQ6q+I7J/38v7O94G8JkvCz8sqFCGKOhOKjABsjQVFGGdBGepBwdmeficO6E9Vm9ihnEAIAQAgBAHivGnwitMu3TJHKPyIVCEDFAcSAmtOlnXWsbKEE433nuYChCVJStmcfJt8s5dHt/SO7TNzhIlKQcxmOrOIKFYAQAgDIk9ht784g8zFaHwWJznTV+KyfLb8bmVLUNo7oHzmK/xJrPD1PhL7r7IjTlBZjsJJ7yYrqs6Yf/Gqss60lH0zf2+ZaFETqo93D6FwdHPV1n/uz5bORdFj1UklZCAEADAEOfeUpfSxHcufjpEXIuSuDXCu0y7RJlyHZFaailcRIYM4B5p5udTnTbHOok1mZ8RCMoNyW4+iuUmeoPtfpGI8KyHKTPUH2v0gLIcpM9Qfa/SAshyj+oPtfpAWR8w3nNK2qa20TXNDvDkx6cVeC9D6umr0kvL6HU2i+byqyNZlJBKsVRz0gsxgzI+0MhJrlUE5mscVCnxMSo4fbrfnsWzL1vLmobOCcBGUt685Rix4WHOrjYqfSmMSNKNWnxJ6LD7dbmvyxrb1vO1gyZk2UBybs6MVejGY3KEMSc88t/NpXLK8Yxd0mdaVOk1KMXtWezdkY5nC2ey0ITbn85oRNWnTpkJz0yrko0FInoYkrBwT/wCvL7Ee+eEM20rhmBRzlbmlx0VKjIsV9I50r10yiYU1HYXpYeNJ3X0NPHQ0CAEAe38Rv8im/wDcN/hSow4nvngaU/dXp9WeixnPNEAIAQAgChgCBeljlTlwTpaTF3OoYeyukSm1sLRnKDvF2OAvvi1scypkl5DdRxrX91s+5hHaOIktuZvpaSqx72ZxN5cArbIJMqk0b5bUanWrU7hWO8cRB7TfT0jRnlLL1Mdju92CKzhZpoGlzVKMrPN5OWMhWh1JwmmW8RLmi8qqV2ldcV6XZHtLcmVEwYCyh1royN0WG4Gm0A9UWTvsOkf1K8SqsDmDUdWcSCsAIAQAgChMARJ95yl9LEdy5+OkRci5AmXu7HDLXM5D0id1B/7iLlW97Nrd/Ay8bVQshRfWnHAPYvS+7HN1YozTxdKG+/odrcfFTZ1obRNeafVT5tewnNj2giOMq7ewxzx833VY9FuK5LLZRSzyJcvKlVXnEftMas3tMcnJvaY51Jz7zN0IgoVgBACAPDr34tLwFpmPKSXMUzGdWxqKgsWGJX27xp2xtjXhq2Z7tPSFHo1GV9ljO3BS/SasqMSrqcTSTiV8GMNXWoloM9gpFdekU6xg91+ZlPBm/cjgl4hMMzFik9IpyenRHNLbNvVEa9Ijp8J57Lb+NyFb+A98zkVJkuWVU1FGkrspqtD/AL6hS0atOLujpDF4WDvG/MgfJfef0K+9Tzi/WIHXtKhx5D5L7z+hX3qecOsQHaVDjyHyX3n9CvvU84dYgO0qHHkPkvvP6Ffep5w6xAdpUOPIfJfef0K+9Tzh1iA7SoceR6rxacHJtgshlziuN5hmEKahaqigV2nmV9sZa01OV0eRja8a1TWjstY6yORkEAIAQAgAYAgXnbJMlcU6Yktd7sFr2V1iUm9hDaW04a+eMOyJUSVecd4HJr3sMXcpjqqEntOTrRWw4m9eG9sm1ClZK7pYzp1s1T7RSOqoxRzdWTOYtExnOJ2ZjvYlj3nOOiVtghVnB3i2n6ls92cAMxIBYiprQsatrvOffviU7Ho0NLVafeSfJ8suRgUMuakjsNIvrJ7T1qWlcPUyl+n1+/8A0SJd4uOkAfAxNk9huShNXi8vcmSrwQ683t8xEWZDg0UtF5S0yrU7lz8dIrc53NfOvlzkigduZ8oEN8SK4mTOkT7T+A2RFzFVx9Cnvu/LP+i9LGNufhEXPPq6Vm8oK3Mkykw5rkd4yPfCx51SvUqd+Vzorr4W2yTQCbyi+rNGPx6XjFHSiyqqSR2lz8Y8k0FolNLPrJ84vaRkw9lY5Og9x0VdbzvLmvezWgfMTkfbQGjDtU0Ye0RylFx2o6qSexm2EVLFYAQAgDwq9ONa8TapkqSJKLyploChY0D4FLEnU6mNqoQ1bsyyrPW1USPjrfxw4VkMGxAEKgzUsGHOYHLCTXSlIr0dItr1C2Xw6vsmYp5BXlqjMhl4j84aItJZbCSadPCBUEkAgxPRUgp1C747X7hLH4MAA7ZiX0ZaLMY1DlaYWBqTvGsR0dLzGvUMK8Pr9LMmCViXUFEB/nMhV8z81MNBmQhIyzieipbbka9TgLTw/vuXLeZM5BVTD6KEtiw9DCxxDnLU6bK1BEFSpN2QdSaV2az5Xbz9aT7r9Yv1aBz6xIfK7efrSfdfrDq0B1iQ+V28/Wk+6/WHVoDrEj1fiw4UzbxsjTZyqJkua0olAQGoqOGoSaGjgHPZXbQZa1NQlZGmnPWjc6+OR0EAIAQAgBAHhPG5ddtFvmWhJMxpJWWA6rjUYUAatK4M660jbQlHVs2Za0Za10jhZN7V6S+1fI+cd3Ez34kyVaUbRhXccj4xVom5lKRFiblhlxFibmMpCxJaViC9OpOm7wdn5GNpQiymz06OmK8Mp2lyfL7GM2UEknaSe+K3Iq6Vm+4rczMkoDQQPPqVqlTvu5kCQsci8S4mxFy8JE2IuWTp6J0mA6tvcM4Agz75UdBSes5Du/8AUCTY8E7Db7XaJDyZUxkWbLYuqEIoWYparmgNKHm4qmkUnJJO51pwd72PpfBO9eX7tv4kYsjUME715fu2/iQyAwTvXl+7b+JDIDBO9eX7tv4kMgfKt4IWtcxQaEz3AIqKEzCKjaM49Ndz4HnS751dtu22q0wm2SzLpNLMyrzllysUwFFDApXArKpYEmpUkEDipQ4GjVlfaRpVyW8TmBnS8bFUm1o5Xk0lMrHGlKqJkgBlPSmIKgk0nXhbYQoTT2ke1Wa3y0UGarBystU6RZpwKcmapTSWAanDpQnOJTg3sK2mt5NtFz29Z0xlnICQoLEODyayikuYQyFlJl83KrfOEHIsYqpwtZotqzvtLJ1x21xyMy0LyR5Gtc+fM5P5taCtVLSyRUCjSyaYspU4LNIhwk8rmitXB2dLlNNYpRVViAWLDE2EimGnNJFTWnOFCY6Kom7HJ0mlc1EXOQgD3XiB/kM//uW/wZEYsV3l6G+h3D06Mx2EAIAQAgChgCPOBgDlb+4I2O1VM2zoWPpqMD+1koT7axeNSUdjKyhGW1Hm/Cfi2kyAXl2tZY2LaCBXqDLn7MJjRDEvejhLDrczUWQWNiqF2knIM2eHJHqUxHAFxBM2CkgnIHOLKb3ZhwRrLbP5FlVirhkVsUsgipqrDUg0dXWtc8Ncq0jqszjO0WVlWlG0YV3HL8dYNEXMjJEWFywy4ixNwJcLC5eEibEXLJ09E6TAdW3uGcAQZ18qOgpPWcvAa+EAQ3tc6ZoTT9nmjv8AMxDkltLKLew6zgpxfpaqF7ZKG0y5XOmU68dMJ/qsI4yrW2I7Ro8WenXDxfWCz0IkCY4pz53zpqNCAeap6wojjKrJ7zsoJbDt7OtABsEcyxLWAKwAgBAHkd78TBmT5k2VbAiu7OFaUWKliWIxBxWhORpu7Y1RxNlZo4SoJu9zHN4nrU1cV5lsWbYpcw4jhwVas3Pm83PZlDrEfCOhfEo/E7ajSt5E00rLc05wbL53LnKp7QDsiesR8I6F8S1uJm0HDW8a4cOGspzhw1w4fncqVNKaVh1leEjoPMulcTdpWmG8sOEUFJbigoRQUm5ChPfDrEfCT0L4lRxPWrKl5UoWIIlMCC6ojZ8pXNZaDsURHWI+EdC+Ja3E3aSuE3lVaKuEy3Iwp0BTlaUWpoNmyJ6yvCR0HmYfkPm/Xk9wf4kT1pcCOrLiPkPm/Xk9wf4kOtLgOrLiei8A+Ci3bZjIEwzGZzMd6YQWIVeatTQBUUanadtIz1amu7naENVWOjjmXEAIAQAgBAHE8LuMGTY5rSBKaZOUAkVCLzhUZ5k5HYsWUbkN2PPL44wbdPqFcSV3ShQ062arV6xSLqKK3Zyc5mdizEsx1ZiWJ7SczFiDEUgDC9nB2RZTktjKuEXtRHex7j3x1VfijjKhwZRJk1NCad47o6qcZHNwnEkyr19ZfavkfOJ1SusUtF8AEhVqRtbLwGvhFCxDe1zpmhNP2eaO/wAzEOSW0sot7EUl3edpp2RzdTgdFS4kuVY1GyvbnFHNs6KEUSAkVLF4SAOjujhnbrPQLOLqPRnfODvPOHYGEQ4pk3Z3Vx8a0p3SVaJJlu7KgaWwcYmIUEqaMoqeuKOBOsekcqu8d4ihYcqvrDvEAOVX1h3iAHKrvHeIA8RvfjAvA2iYEniUgdlVQkohVDFRVnUnQVJrv0jqoopdmafwhvtTTl2alQSkuQ4BVmQg0TXEjDroYWiLswnhRfYBYznCqCSTLs4FApaoJTMFQSCNaGlYWiLsuHCa+yAROcgqHBEqz5qy4xTmZkgHLUkEaikLRF2ZDwhvvCW5c5UNOTkVoxIByl0plWtaUzrC0RmYm4UX2K1mzMsVfmZOWA0b+b2busb4WiLsx2nhbfMsEvOmKAaEmTJyOR+j6x2EgawtEXZF+UC8/rR91I/hxOqhdj4/3n9aPupH8OGqhdnqPFpf862WVnnkF0mGXiAC4gFRwSBkDz6ZDZHOSsyyZ1sVJEAIAQAgBAHnfDri2a2z2tMqeFdgoKTFOE4VCijLmum4xeM7ZFXG55re/A28bJXHIdkHpy/nl7ebUqOtgI6KSZWzRDs9haZJE1OfnRlUZrmQCM+cObntG6mcN4IrChKnJhqrDCR2g5wBQrAFhSALCkAYnkA6iLRnJbGVlCL2otWyrWtM9c84ObYUIozhIqWLwkAXBYAo8xV1IH492sAR5lvA0HtOUATrouO322nweRMdT6QGBKfvtRT2VMQ2ibHfcGeJ6csyXNtU9FwOr8nKBcnCwYAu1ANMwFPbFHMlRPX/AIOnqr3CKFinwdPVXuEAPg6eqvcIAr8HT1V7hAHiV9cXl4cvN5OQJiF2KssyUoKsxIydgQaHMU746qSKWZcOC191J5FqsQxPKWbMrMecD08vnJjtlv3UELxFmXTuDN9uCGkVxCh51kFRhdaVDVoBMeg2FiRnnC8RZlJfBe+1pSSwwqqDn2XJUDqg6ewO+euddQCF4izMy3BflTis+MMKMpaygMufNIDDLM9u2oyheIzKWng/fjsSZBHOZgA9mouJsVBV60BpSpNAIXiMzBaeCl9TFKNZ6qzYyA1lUFjSp5rClaCu856wvEWZC+T69Pqp97I/iROshZj5Pr0+qn3sj+JDWQsz1Hi1uCdYrKyTwA7zDMwghsIKogBIyJ5lcss45yd2WSOsipIgBACAEAIAozACpyEAaO8OFtklZcpyjbpfP8ej4xphhKs91vUyVMdRhvv6Z/0cFwmvmTasVLLLQsKGbUiYR+8mE+wkiNlPAxj3ncwVNIyl3Fbn+cznLbMmsFBcOFcTOeM2YHIMy6ihIzU7IieDX8WXp6Qf817EC1yLPhdhLeUwU4UUmYjPhc5k1IGLABkvlmlRqR2o2QxFKexmhW0bx3frFDtcyBgdD/lEEgrADDAFHmKupA/Hu1gCPMtw2CvblAFJST5vRBp1c0d/6xeNOUtiOc6sId5mxsnBsn/qOB1Lme86dxjTDCN95mOpj0u4vc6/gylmsjBvgkqcQa4ptWcH9ktVV9ix0lgoNZNo4Q0hUi/1JPkemXdw0ssygYmUf2xl9pagDtpGOeCqR2Zm2npCjLbl6nQSJyuAyMGU6FSCD7RGVxadmbYyUldMyRBIgBACAEAIAQAgBACAEAIAQAgBACAEAIAQAgDyLjDvGYLbMlliUASiEmgqik0GgzMe7gacehTtnmfOaSqyVdxvlkaCXblOoI8Y1ODMSqIzhg2hBijR1TMTpFGiyZhaXFbF0yJPsaN0lHboe8RzlTjLajtCtOHdZr51z+q3sPmIzyw3hZqhjX/JexEmWaamw06ucP0jhKlOO1GuGIpy2MjcnOmEhQaVIy5o137YpGnKWxF51YQ7zJdnuA+m1Opc/E+UaI4V/wAmZJ45fxXubSzXVKTRane2f46RojRhHcZJ4mpLayesuO1jO2Z0lxZIq2ZCwUVJAHWaRYrtIc+95a6VY9WQ7zC41Slz37OFolcmxlhpksHCSCQXAIJ2iOVZKUHfgd8O9WorcUfQceCfRiAEAIA8RvjhNbGnzT8ImKMbAKjlQAGIAAHVH0VLDUlBfpWw+Wr4ut0krSe0x/8AFLxqRytqquoxTMsgc92RHeIt0WH4LkR0uL4y5lku+bexoJ9pJoTQPMOQNCctgIIrEujQW2K5EKviW7KUuZh+Mds+tTvev5xbq1Lwr2Kdbr+N+5d8YLbQH4TPoTQHlHzIpUDPXMd4iOr0fCvZE9ZxHifuw3CG2jW0zxoc5jjIioOu4iHV6PhXsQ8ViFtk/cp8YrZ9an+9fzierUvCvYdbr+N+4+MVs+tT/ev5w6tS8K9h1uv437j4xWz61P8Aev5w6tS8K9h1uv437np/Fvek20WVjNYuyTCgY6lcKMKnaasc48XH0o06loq10e/o2tOrRvN3s7HVxiN4gBACAEAIA8X4x/8A5Cb2S/8ADWPocB+wvj8z5nSf/qH8Pkc1Gw88ulISwC1xEgCm0nIUiG0ldkxTbstpnM+YmTePVlkdsU1Yy2HRynHaZUtanUU8Yo6bLKqt5lCg6EHsijidVK+wsaTFLF1IxGVEWLXAlQsLmRZMTYq5GRlCipIA6zSJsRdsiTr0lrpVj1ZDvMSRYgzr2mHSijqzPeYDIgu5Y1JJPWaxBJbEkEy5R/zEgf8A2y/76xSp3H6HWj+5H1R9IfBV3v7x/wA0eFrP8SPotVfjY+Crvf3j/mhrP8SGqvxsfBV3v7x/zQ1n+JDVX42Pgq7394/5oaz/ABIaq/GzwO3NhnzCNkxjqdjHaM4+nhnBeh8hVdqrfn9TZvwjqCDKFMQcc4ZMAlK1WnoeiFOeupPBYa2/y/Pxmp46/wDHffb6eXysYJ9/O7YyiVKYCCoKn57liSDlUmteskihi6w6StffflY5yxbctay2W53MzcI2zISjaBi5JoFw5mlS1TXF4bYr1Vb2dHjnuXPy+ZlXhSwpSXShqBjNBROTApTo+lh9YA12RXqie18vO/v9CVj2tkeflb23+phHCJgKKlDlQ4zXJMFTlm52ttyEW6sntf5e/t5FVjWlkuflb38zTTnxMzUAqSaDQVNaCNKVlYxSetJstiSBAHq3FL/JZv8A+x/w5ceHpP8AdXp9WfRaJ/Zfr9EdvHnHqCAEAIAQAgCPbbDKnLhmy0cbmUN3V0i8Jyg7xdik6cZq0lc5O9OLiyzKmUzyTuHPXubPuaNtPSNSPezPPq6Loy7uRyN5cAbbJOJFWcozqhFct6Nr2Csb6ePozyeX5xPOqaMrU3eOf5wZr5l7zF+atEomhYlSOTbnijGhXJqVoaChNc46KjF/qpv67PzM5vEzX6asfpt/MjU2yYrOzIuFSSQu6uwZ6CNEE1FJmSo4uTcVkYgYsUM6Wth19sUcEy6qNGdLWp1FPGObpvcdFVW8xWi85a1AqxG7Id5jmdiBOvaYdKKOrM95gCC7kmpJJ3k1iCS2JIKqCSAMycgBnU9UQSlfYdLdHAK32ihEnk1PpTjyf3aY/uxnniqcd9/Q1U8FVnut6nb3RxTyVobROaYfVQcmvYTmx7RSMk8dJ91WN1PR0F3nc7W6bis1mFJElE2VAqxHWx5x9pjJOpOfeZshShDuqxsYodBACAEAc/beBlhmu0x5POY1Yh3WpOporAZxqhjK0VqqXyMk8DQnJylHN+ph+IV3/Qn3sz80W6/X8XJFOzsN4ebHxCu/6E+9mfmh1+v4uSHZ2G8PNj4hXf8AQn3sz80Ov1/FyQ7Ow3h5sfEK7/oT72Z+aHX6/i5IdnYbw82PiFd/0J97M/NDr9fxckOzsN4ebHxCu/6E+9mfmh1+v4uSHZ2G8PNj4hXf9CfezPzQ6/X8XJDs7DeHmx8Qrv8AoT72Z+aHX6/i5IdnYbw82bu7LulWeWJclAiDOgqczqSTmT1mM1SpKpLWk7s1U6UKcdWCsiXFDoIAQAgBACAEAIAQBHtthlTlwzZaONzKG7q6RaE5Qd4uxScIzVpK5yl6cXFlmVMpnknqONe5s+5hG6npGrHvZnn1dF0Z93I5C9OL+2SqlFWcu9DnTrVqH2Csb6ekKUtuR5tXRdaHdzOXnyHRsLqyMNVYFSO0HONkZKSuncwShKLtJWLIsVNZP6Tdp/GMj2m1bC1VJIAFScgBmSeqIJSvsOmujgFb7RQiTyan0px5P7tC/wB2M88VTjvv6Gqngqs91vU7a6OKeQtDaJzTD6qDk17Cc2PaCIyTx0n3VY3U9HQXedztbquKzWYUkSUTZUDnHtY84+0xknUnPvM2QpQh3VY2MUOggBACAEAIAQAgBACAEAIAQAgBACAEAIAQAgBACAEAIAQAgBACAEAR7ZYpU5cM2WrrudQ3dXSLQnKDvF2KzhGatJXOUvTi4ssyplF5J6jjXubPuIjdT0jVj3szz6ui6M+7ka+7OKmQpxWia801JwoOTXsOZY+wiK1MdJ91WJp6OhHvO52d1XHZrMKSJKS9lQOcf3mPOPtMZJ1Jz7zNsKUId1WNhFDoIAQAgBACAEAIAQAgBACAEAIAQAgBACAEAIAQAgBACAEAIAQAgBACAEAIAQAgBACAEAIAQAgBACAEAIAQAgBACAEAIAQAgBACAEAIAQAgBAH/2Q=="/>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6" descr="SIEM Solution | Security Information &amp; Event Management | LogRhythm"/>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5361" name="Picture 1"/>
          <p:cNvPicPr>
            <a:picLocks noChangeAspect="1" noChangeArrowheads="1"/>
          </p:cNvPicPr>
          <p:nvPr/>
        </p:nvPicPr>
        <p:blipFill>
          <a:blip r:embed="rId3"/>
          <a:srcRect/>
          <a:stretch>
            <a:fillRect/>
          </a:stretch>
        </p:blipFill>
        <p:spPr bwMode="auto">
          <a:xfrm>
            <a:off x="5334000" y="1123950"/>
            <a:ext cx="3629025" cy="25812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6847336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Diagonal Corners Rounded 13">
            <a:extLst>
              <a:ext uri="{FF2B5EF4-FFF2-40B4-BE49-F238E27FC236}">
                <a16:creationId xmlns:a16="http://schemas.microsoft.com/office/drawing/2014/main" id="{9B917D8D-326A-40FD-84C7-9E825A690D4C}"/>
              </a:ext>
            </a:extLst>
          </p:cNvPr>
          <p:cNvSpPr/>
          <p:nvPr/>
        </p:nvSpPr>
        <p:spPr>
          <a:xfrm>
            <a:off x="457200" y="819150"/>
            <a:ext cx="4572000" cy="4118371"/>
          </a:xfrm>
          <a:prstGeom prst="round2DiagRect">
            <a:avLst/>
          </a:prstGeom>
          <a:solidFill>
            <a:schemeClr val="accent6">
              <a:lumMod val="20000"/>
              <a:lumOff val="80000"/>
            </a:schemeClr>
          </a:solidFill>
        </p:spPr>
        <p:style>
          <a:lnRef idx="1">
            <a:schemeClr val="accent4"/>
          </a:lnRef>
          <a:fillRef idx="2">
            <a:schemeClr val="accent4"/>
          </a:fillRef>
          <a:effectRef idx="1">
            <a:schemeClr val="accent4"/>
          </a:effectRef>
          <a:fontRef idx="minor">
            <a:schemeClr val="dk1"/>
          </a:fontRef>
        </p:style>
        <p:txBody>
          <a:bodyPr rtlCol="0" anchor="ctr"/>
          <a:lstStyle/>
          <a:p>
            <a:pPr algn="ctr"/>
            <a:endParaRPr lang="en-IN"/>
          </a:p>
        </p:txBody>
      </p:sp>
      <p:sp>
        <p:nvSpPr>
          <p:cNvPr id="4" name="Title 3"/>
          <p:cNvSpPr>
            <a:spLocks noGrp="1"/>
          </p:cNvSpPr>
          <p:nvPr>
            <p:ph type="title"/>
          </p:nvPr>
        </p:nvSpPr>
        <p:spPr>
          <a:xfrm>
            <a:off x="457200" y="133350"/>
            <a:ext cx="8229600" cy="533401"/>
          </a:xfrm>
          <a:solidFill>
            <a:schemeClr val="accent6"/>
          </a:solidFill>
        </p:spPr>
        <p:style>
          <a:lnRef idx="0">
            <a:schemeClr val="dk1"/>
          </a:lnRef>
          <a:fillRef idx="3">
            <a:schemeClr val="dk1"/>
          </a:fillRef>
          <a:effectRef idx="3">
            <a:schemeClr val="dk1"/>
          </a:effectRef>
          <a:fontRef idx="minor">
            <a:schemeClr val="lt1"/>
          </a:fontRef>
        </p:style>
        <p:txBody>
          <a:bodyPr>
            <a:normAutofit fontScale="90000"/>
          </a:bodyPr>
          <a:lstStyle/>
          <a:p>
            <a:r>
              <a:rPr lang="en-IN" sz="1800" b="1" dirty="0">
                <a:solidFill>
                  <a:schemeClr val="tx1"/>
                </a:solidFill>
                <a:latin typeface="Arial" pitchFamily="34" charset="0"/>
                <a:cs typeface="Arial" pitchFamily="34" charset="0"/>
              </a:rPr>
              <a:t>ANALYSING COMPETITIVE STRATEGIES TO GAIN COMPETITIVE ADVANTAGES  (Contd..)</a:t>
            </a:r>
            <a:endParaRPr lang="en-US" sz="1800" b="1" dirty="0">
              <a:solidFill>
                <a:schemeClr val="tx1"/>
              </a:solidFill>
              <a:latin typeface="Arial" pitchFamily="34" charset="0"/>
              <a:cs typeface="Arial" pitchFamily="34" charset="0"/>
            </a:endParaRPr>
          </a:p>
        </p:txBody>
      </p:sp>
      <p:sp>
        <p:nvSpPr>
          <p:cNvPr id="7" name="Content Placeholder 4"/>
          <p:cNvSpPr>
            <a:spLocks noGrp="1"/>
          </p:cNvSpPr>
          <p:nvPr>
            <p:ph sz="half" idx="1"/>
          </p:nvPr>
        </p:nvSpPr>
        <p:spPr>
          <a:xfrm>
            <a:off x="533400" y="1123950"/>
            <a:ext cx="4419600" cy="3733800"/>
          </a:xfrm>
        </p:spPr>
        <p:txBody>
          <a:bodyPr>
            <a:noAutofit/>
          </a:bodyPr>
          <a:lstStyle/>
          <a:p>
            <a:pPr lvl="0" algn="just">
              <a:lnSpc>
                <a:spcPct val="150000"/>
              </a:lnSpc>
              <a:buFont typeface="Arial" panose="020B0604020202020204" pitchFamily="34" charset="0"/>
              <a:buChar char="●"/>
            </a:pPr>
            <a:r>
              <a:rPr lang="en-IN" sz="1600" dirty="0">
                <a:latin typeface="Arial" pitchFamily="34" charset="0"/>
                <a:ea typeface="Times New Roman" panose="02020603050405020304" pitchFamily="18" charset="0"/>
                <a:cs typeface="Arial" pitchFamily="34" charset="0"/>
              </a:rPr>
              <a:t>The sustainability strategy of BA also allows them to gain competitive advantages during the post-pandemic period.</a:t>
            </a:r>
          </a:p>
          <a:p>
            <a:pPr algn="just">
              <a:lnSpc>
                <a:spcPct val="150000"/>
              </a:lnSpc>
              <a:buFont typeface="Arial" panose="020B0604020202020204" pitchFamily="34" charset="0"/>
              <a:buChar char="●"/>
            </a:pPr>
            <a:r>
              <a:rPr lang="en-IN" sz="1600" dirty="0">
                <a:latin typeface="Arial" pitchFamily="34" charset="0"/>
                <a:ea typeface="Times New Roman" panose="02020603050405020304" pitchFamily="18" charset="0"/>
                <a:cs typeface="Arial" pitchFamily="34" charset="0"/>
              </a:rPr>
              <a:t>British Airways create a road map and strategies to improve customer experience that will help to achieve competitive advantages.</a:t>
            </a:r>
            <a:endParaRPr lang="en-IN" sz="1600" u="none" strike="noStrike" dirty="0">
              <a:effectLst/>
              <a:latin typeface="Arial" pitchFamily="34" charset="0"/>
              <a:ea typeface="Times New Roman" panose="02020603050405020304" pitchFamily="18" charset="0"/>
              <a:cs typeface="Arial" pitchFamily="34" charset="0"/>
            </a:endParaRPr>
          </a:p>
        </p:txBody>
      </p:sp>
      <p:sp>
        <p:nvSpPr>
          <p:cNvPr id="2" name="AutoShape 2" descr="Theories of International Trade and Investment - BMGT20104 - StuDocu"/>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AutoShape 2" descr="data:image/jpeg;base64,/9j/4AAQSkZJRgABAQAAAQABAAD/2wCEAAkGBxISEhUTExMWFhUXGRgYGBcWFhgVHhcXFxcWFhYaFh0YHiggGh8lGxYVITEhJSkvMC4uFx8zODMuNygtLisBCgoKDg0OGxAQGzUlICYtLy0tNS8rLS0tLS0tLS0tLS0tLS01LS0tLS0tNS0tLS0tLS0tLS0tLS0tLS0tLS0tLf/AABEIALEBHQMBEQACEQEDEQH/xAAcAAEAAQUBAQAAAAAAAAAAAAAABAECAwUGBwj/xABOEAACAAMFAgoECwMKBgMAAAABAgADEQQFEiExQVEGBxMiMmFxkaHRQlKBkxQWFyNTVJKisdLhYnLTNENkgqSys8Hj8BUkM3TC8TVjc//EABoBAQADAQEBAAAAAAAAAAAAAAABAgQDBQb/xAA8EQACAQICBggFBAEEAQUAAAAAAQIDEQQhBRIxQVGhExQVMlJhcZGBscHR8CIzQuEGI2Jy8fI0U5Kywv/aAAwDAQACEQMRAD8A9xgBACAEAIAQAgBACAEAIAQAgBACAEAIAQAgBACAEAIAQAgBACAEAIAQAgBACAEAIAQAgBACAEAIAQAgBAGGfaUTpMB2n8BHKpXp0+/KxeFOc+6rmttF/oOgpbrPNHnHnVdLU1+2r8l9+RrhgZPvOxrLRe81/SwjcuXjrHm1dIV6m+y8sue02QwtKO6/qY7PeU1NHJG484eP+Uc6WNr09kvfMtPD057UbOz8IB6ae1fI+celS0utlSPt9v7Mk8B4H7mzs9ulv0XFd2h7jHpUsVRq9yX39jHOhUh3kSY0HIQAgBACAEAIAQAgBACAEAIAQAgBACAEAIAQAgBACAEAIAQAgDDPtSJ0mA7Tn7BrHKpXp0u/KxeFOc+6rmttF/oOgpbrPNHnHm1dLU1+2r8l9zZDAyfedjV2i9pr+lhG5cvHWPOq6Qr1N9l5Zf2a4YWlHdf1IRMYm7u7NBSIAgBACAECSXZ7xmpo5puOY8dPZGqlja9Puy98zhPD057UbOz8IPXT2r5Hzj0qWl1sqR9vt/ZkngPA/c2dnt8t+i4ruOR7jHpUsXRq9yX39jHOhUh3kSY0HIQAgBACAEAchab+nl2CkAYiAAoO2g1j5OtpbFOq1B2V7JWXG289yngaKgnJXy4g3pbK0qTnTJVbOlaVAppEvHaQTt8Mkn8h1bC2v9WUS9bWdCfsLuruhHHaQls/+q+xLwuFW35soL3tdaYqa6qg0AJzIpoR3iI7Qx19W/JLZnteQ6phrXtzZcLztm87fQXYK7twiyxukL2//K+xHVsL+NlBets6/sDyiqx+kHln/wDH+ieq4X8ZUXpbN5+wvlE9e0g//FEdWwv42UN62vedvoDYaHZvg8fpBc/4rdt3E9Vwv4zF/wAftHr/AHV8o49r4vxckX6jQ8PNnRXBbmnSyXpUMVqMq5A18Y+g0Zip4ii5T2p25J/U8rG0I0qlo7Grmzj0TIIAQAgBACANTeV9rKYoFqwpqaDMV9seXi9JxoTdNK79kbaGClUjr3yNTaL2mv6WEbly8dfGPKq6Qr1N9l5Zf3zNsMLShuv6kEmMbzzNAiAIAQAgBACAEAIAQAgBAklWe8ZqaOabjmPHT2RqpYyvT7svfP8APgcJ4enPaiZJ4WS8So9MRIUYDXMmgqNnfHqUNKOTUakdvD7P7mKrgrK8WdJHsGAQAgBAHnc889v3j+Jj4Cq2qsmuL+Z9TDuL0J0wz6lSVyqTktKBBXUaUIjfJ4tNxdsr32WyS47rW3GaPQ2TX1vt+5bhn9WVdCmqqQe00NIrbGe3/Hcmn65OxN6Pv672UMubl0eaGyqpFCcTE7KUYd3VDUxGTyyT4Wte78rZr4InWp57c7cfh57iyaZoOFqVY09EmpVVIrsqCscqjxCerPbLLdfNJW8rq3AtHorXWxevFv53M4NoJGYzpnVNG0PZl4b40J4yTWaztn+nfsf2+5ztQS2fPcQxa3Fcx9kaUUU00oq90Y1iakb2fJeS9sl7Hfoov/v1+7Km2vv210G8HdvET1urx5LjcdDDgYGNSTv3ZD2Rnbu7nRKysdVwR/6T/vn+6sfT6C/Yl/y+iPF0n+4vT6s3se2ecIAQAgBACANLe1w8qxdXoxpkRUZCmzMeMePjtFLETdSMrPl+e5vw2O6KOo1dGitF0WiX6JI3pzh3a+EeJV0diqH8bryz5beR6UMXRqb/AHy/PciLaDtH+UZVWexnZ01uMyzBSug0zyz7dI6qaauUcXexdFiogBACAEAIAQAgCLaLxlJqwJ3DM+Gnti2qxc1tov4+gtOtvIecTZEXKWe77ZatEcqdp5i09tAfZWNNLC1qndj9DjOvCHeZ0N08BSrK86aOaQcKCuYNRVm8o9KhouzUqkvgvz6GSpjbq0UdlyK+qO4R6vRx4GHXlxHIr6o7hDo48Bry4jkV9Udwh0ceA15cRyK+qO4Q6OPAa8uJwLj5w0y55p1c7KPhZJ9M0sv1fU+mX7efD6E5rJN0EyorTMmvRrnSuVCNp1Eb3hsR3YzuvNvhfz+b3GZVae1x/L/AsFlnH09aalvSWueW4f7MUWHxUv57fN71fhw/LlulpLd8tz+5VbPONCJgzoa4m0alNm3LLq6omNHFStJTWee177eW/IOpSWWryW4tlWd2AONsyh00JoAa12Arpu7DFYUKlSKam/4vZvdkne+5W+tsmTKpGLf6eJll2SYSDyjCtKZZ0pVdTSubilcqdcdYYau2pa7ztuz2Zb7cVa+XxOcqtNJrVX5t3enqa6fLwmla5A17QD/nHm1YakrXvsfurmuEtZXMccywgDq+CP8A0n/fP91Y+o0F+xL/AJfRHi6T/cXp9Wb2PbPOEAIAQAgBACAMc+0IgxOyqN7EAeMSk3sKznGCvJ2XmcxfPCSxHLByzbwMP3zQ91YrV0dTr/uxX1+5ilp2FD9pt+mznl8zm5V+4WNJdEJrTESRoaVIFdBWMj0HCC/0ZW8nnw37Uss9t/a1af8AlM5S/wBanl5PP2eT5EkXlJZebzGy1NBsFNxOXfHjYrRlejD9NPNb4u64bNuzNtxXE9/CabweIlbpLeUv0v3eXs2ZFtB2x46rNZM9nUTzRlWaDt746KpFlXBovi5QQBFtF4yk1YE7hmfDT2xbVYua20X8fQWnW2fgPOJskRc10+1TJnSYkbtB3CNlDA4it3IZcdi93t5nn4nSeFw+VSavwWb9lsMaS9+m4ZR69HQW+rP4L7v7Hg4j/KFsoU/jJ/Rff4HXXBe9gl0xWfk29c/PeJ5w9gjfDRtOlnBL68zjH/IFVyq3j6ZrlnyO0sdvlTRWXMV/3SDTtGo9sWcWtpupV6dVXhJP0JMQdRACAEAIA5i08GnLsVdaEkitQRU12CPm62hKjqOUJKzd877z16ekYKKUk7mP4tTvXTvbyinYuI8a5l+0aXhfIqeDc4/ziaAatoNNkS9C4h7Zrnu2ELSNJfxfIp8Wp3rp3t2bojsSv41zJ7RpeF8h8Wp3rp3t27usw7Er7Ndcx2jS8L5D4szvXTvbyh2JX8a5jtKlwfIHgzOOrp3t5RD0HXebmuY7SpcHyKfFib66fe8odhVvEuY7Sp8HyHxYm+un3vKHYVbxLmO0qfB8je3Nd/IS8JNSTiNNNAKDuj2tH4PqtLUbu27s87FV+mnrJW3E+NxmEAIAQAgBAHB8L+FM6TPaQhwKAvOUAscSgmuLTXZGmlTi1dngaR0hVpVXTi7LLdmctMtRmnEzl23sxJ8c40Ky2HiylKo7yd363LYkoIAQBfLmsuhI/wB7tIzYjB0MR+7BP5++3masNjsThf2ZuPlu9ndciVLvE+kK9mUeHiP8bpSzoza8nmvo/mfR4X/LK0cq8FLzWT9ndPkTJFuU6NTqOX6GPEr6IxuHz1brjHPlt5H0OG07gMTlr6r4Sy57H8Gaq3WiY7MCxpUimgpXLIR3oYDEVl+iD9XkuZGK0phMP+5NX4LN+yvzI4lx69HQW+rP4L7v7HgYn/KN1CHxl9l9y8KI9ahgcPR7kVfi837s8DE6UxeIyqTduCyXLb8blY2GAQAgCx7Qsshi2EjQ1ofZTPuiG0XjCV7r32Gxunh7OWZLlhjNVnVTygrQMwBIPSJz2xwnCLV0j1sLjK8ZKMpXWW1X57fmep/CV3N9h/KM1j6HXX4mPhK7m+w/lCxGuvxMfCV3N9h/KFhrr8THwldzfYfyhYnXX4meN3tek9p0wma/Tb0mFACaADZ2RtjCNlkfGYnE1XVl+p7XvJk6w2gM4W0MQhcEszg0lgFmohYUzA1rnprFVKPA0SoV02lUdlfa3u27L/fyMj3VaQ5X4QaYsNccytcPKab8GetNlaxGvG2ws8NiFPV6Tfba+F/lnt+Jg+B2gYSbQaM8tMnmE1mAnq0FD7dYnWjwKdDXVr1NrS2veZZl22kUpaCariryj0pjZciK1yCt/WpmQYjWjwLPDYndU5vj+P4lr3faQF/5g1auWOZsZEFOol11prnSJ1o8CHh8Qkv9Tb5vilzuuAa77TstBPSrz5noPgamWYBp40B2taPAPD4jdU473udn7f8ARrbVaJ8tyhmvUGmTtTxi6UWr2MlSpWpycXN5ebMXw+d9LM+23nE6seBz6xV8T92el8XNsmTLM3KMWwzCoLGpC4UNKnXMmMtZJSyPp9D1Z1KD13eztyR1UcT1RACAEAIAoYA0l9XFZrQS0yWMXrqSrbhUjX21i8ZyjsMtfBUK+c458d5xt5cCaZyZtf2Zgp95fKO0a/FHkVtB76Uvf7r7GitVjtMnpo1Bt6Q7xpHWM4vYzzK2FxFHvxy917kp7M4qQpZd67dhota9dc8s4KfEmWGks1mvzdt/rMwAitNu7Q9xzi90cHFrIrElRACAEAIAQBjnT1TpMB26+wamIbRdQk9xAn3yg6ILdZ5o8/wiusdFSW9mGQ1qtBpKVj+4CAO1tntMUlO21milh5z7kfz1N5dnF/Oc1nTFlg6hfnG666AdtTHJ1VuPRp6LnLObtzO3uPgXYpBDCWZjjMNNOKh1BCii+FY5uo2ejSwNGnmld+Z1gihrKwAgBAHAXhxeu8x2ScoVmLAMpqKmtMte2NEa9lax4FbQrnUcozybvsLDwDtJOI2oV38+vfXqHdDpo8COyK179Ln8Sr8BLSczahoF9LQUoPAd0OmjwJeiK7zdTy3lg4v7R9YX72zT8BE9OuBXsar/AO58wvF9PAoLQoG6jbKkfie+HTrgFoaqlZVPmVHAC0afCV+/1j/M98R0y4E9j1tnSfMrL4BWhSGFoWoNRkxzrXb15w6ZcBHQ9aLuqhbO4vp7sWaehJNScJ1MSq6W4rPQtScnKU835Fnyczfpk+y0OsLgV7Cn417HX8Frk+ByTLx4yWLMaUFSAKDqoojjUnrO57GCwnVqepe+dzcRQ2CAEAIAQAMAYZkusAc7fN92SRUTJy4h6C89vaq1I9tIvGnKWxHanh6lTuo468uHYzEiV/WmH/xU/wDlHaOH4s3U9HeN+33/AKOZa+5+MzAwUnUKqqNozAGeupzjtqRtYmeiMJJd2z4p2f2fxRmn340xcMwDUc4ADQEd2ezdBQs7o8THf43UnC1Gaf8AyVn7rLkikm2HY1eo5/jmIsfLYrR2Mwv7sHbjtXuthKS2DaKdmfgfOBhUkzOjg6EH/e4wuWtfYWzp6p0mA7de7Uwuiypye4gT75UdFS3WeaPM+EV1joqS3sgTrxmvtwj9nLx18Yi7Zsw+Dq1najBv4fXcRcG+J1T3cP8A43WnnWko+mb+3zMso4SCKVG8Bh7QwIPdE6qPcoaDwdJd3Wfm/wDpcjrLs4bulFmylZRtl8wgdhqD4RxlQW5naejo/wAHY7C6OFFinUAmiW3qzfm9dlTzSewxxlSktxiqYSrDdf0zOrky8qxzMxmEAVgBACAPMb143Vlz3lS7IZgVigYzcBYg4TRQjbdM+7SNMcO2r3PUp6McoKTlb4GNuNqcDhN2vizFOVatQWBFOR2FHH9Rtxh1deIns2Nr9Ivb+zD8sjZ/8gctfnzlsz+aiereZbstePl/ZIlca85mVFu1iziqqJxqw52g5L9lu6K9AvEVejoJN9Js8v7LZfG1NYlRdrEgMSOXPoLib+a2DOJ6BeIPRsUr9Jy/spbONyZKYpMu8qymhHwitDQGlRKpWhEFh77GTDRkZq8Z8v7MHy0/0H+0f6UW6q+Jbsn/AH8v7Hy0/wBB/tH+lDqr4jsn/fy/sfLT/Qf7R/pQ6q+I7J/38v7O94G8JkvCz8sqFCGKOhOKjABsjQVFGGdBGepBwdmeficO6E9Vm9ihnEAIAQAgBAHivGnwitMu3TJHKPyIVCEDFAcSAmtOlnXWsbKEE433nuYChCVJStmcfJt8s5dHt/SO7TNzhIlKQcxmOrOIKFYAQAgDIk9ht784g8zFaHwWJznTV+KyfLb8bmVLUNo7oHzmK/xJrPD1PhL7r7IjTlBZjsJJ7yYrqs6Yf/Gqss60lH0zf2+ZaFETqo93D6FwdHPV1n/uz5bORdFj1UklZCAEADAEOfeUpfSxHcufjpEXIuSuDXCu0y7RJlyHZFaailcRIYM4B5p5udTnTbHOok1mZ8RCMoNyW4+iuUmeoPtfpGI8KyHKTPUH2v0gLIcpM9Qfa/SAshyj+oPtfpAWR8w3nNK2qa20TXNDvDkx6cVeC9D6umr0kvL6HU2i+byqyNZlJBKsVRz0gsxgzI+0MhJrlUE5mscVCnxMSo4fbrfnsWzL1vLmobOCcBGUt685Rix4WHOrjYqfSmMSNKNWnxJ6LD7dbmvyxrb1vO1gyZk2UBybs6MVejGY3KEMSc88t/NpXLK8Yxd0mdaVOk1KMXtWezdkY5nC2ey0ITbn85oRNWnTpkJz0yrko0FInoYkrBwT/wCvL7Ee+eEM20rhmBRzlbmlx0VKjIsV9I50r10yiYU1HYXpYeNJ3X0NPHQ0CAEAe38Rv8im/wDcN/hSow4nvngaU/dXp9WeixnPNEAIAQAgChgCBeljlTlwTpaTF3OoYeyukSm1sLRnKDvF2OAvvi1scypkl5DdRxrX91s+5hHaOIktuZvpaSqx72ZxN5cArbIJMqk0b5bUanWrU7hWO8cRB7TfT0jRnlLL1Mdju92CKzhZpoGlzVKMrPN5OWMhWh1JwmmW8RLmi8qqV2ldcV6XZHtLcmVEwYCyh1royN0WG4Gm0A9UWTvsOkf1K8SqsDmDUdWcSCsAIAQAgChMARJ95yl9LEdy5+OkRci5AmXu7HDLXM5D0id1B/7iLlW97Nrd/Ay8bVQshRfWnHAPYvS+7HN1YozTxdKG+/odrcfFTZ1obRNeafVT5tewnNj2giOMq7ewxzx833VY9FuK5LLZRSzyJcvKlVXnEftMas3tMcnJvaY51Jz7zN0IgoVgBACAPDr34tLwFpmPKSXMUzGdWxqKgsWGJX27xp2xtjXhq2Z7tPSFHo1GV9ljO3BS/SasqMSrqcTSTiV8GMNXWoloM9gpFdekU6xg91+ZlPBm/cjgl4hMMzFik9IpyenRHNLbNvVEa9Ijp8J57Lb+NyFb+A98zkVJkuWVU1FGkrspqtD/AL6hS0atOLujpDF4WDvG/MgfJfef0K+9Tzi/WIHXtKhx5D5L7z+hX3qecOsQHaVDjyHyX3n9CvvU84dYgO0qHHkPkvvP6Ffep5w6xAdpUOPIfJfef0K+9Tzh1iA7SoceR6rxacHJtgshlziuN5hmEKahaqigV2nmV9sZa01OV0eRja8a1TWjstY6yORkEAIAQAgAYAgXnbJMlcU6Yktd7sFr2V1iUm9hDaW04a+eMOyJUSVecd4HJr3sMXcpjqqEntOTrRWw4m9eG9sm1ClZK7pYzp1s1T7RSOqoxRzdWTOYtExnOJ2ZjvYlj3nOOiVtghVnB3i2n6ls92cAMxIBYiprQsatrvOffviU7Ho0NLVafeSfJ8suRgUMuakjsNIvrJ7T1qWlcPUyl+n1+/8A0SJd4uOkAfAxNk9huShNXi8vcmSrwQ683t8xEWZDg0UtF5S0yrU7lz8dIrc53NfOvlzkigduZ8oEN8SK4mTOkT7T+A2RFzFVx9Cnvu/LP+i9LGNufhEXPPq6Vm8oK3Mkykw5rkd4yPfCx51SvUqd+Vzorr4W2yTQCbyi+rNGPx6XjFHSiyqqSR2lz8Y8k0FolNLPrJ84vaRkw9lY5Og9x0VdbzvLmvezWgfMTkfbQGjDtU0Ye0RylFx2o6qSexm2EVLFYAQAgDwq9ONa8TapkqSJKLyploChY0D4FLEnU6mNqoQ1bsyyrPW1USPjrfxw4VkMGxAEKgzUsGHOYHLCTXSlIr0dItr1C2Xw6vsmYp5BXlqjMhl4j84aItJZbCSadPCBUEkAgxPRUgp1C747X7hLH4MAA7ZiX0ZaLMY1DlaYWBqTvGsR0dLzGvUMK8Pr9LMmCViXUFEB/nMhV8z81MNBmQhIyzieipbbka9TgLTw/vuXLeZM5BVTD6KEtiw9DCxxDnLU6bK1BEFSpN2QdSaV2az5Xbz9aT7r9Yv1aBz6xIfK7efrSfdfrDq0B1iQ+V28/Wk+6/WHVoDrEj1fiw4UzbxsjTZyqJkua0olAQGoqOGoSaGjgHPZXbQZa1NQlZGmnPWjc6+OR0EAIAQAgBAHhPG5ddtFvmWhJMxpJWWA6rjUYUAatK4M660jbQlHVs2Za0Za10jhZN7V6S+1fI+cd3Ez34kyVaUbRhXccj4xVom5lKRFiblhlxFibmMpCxJaViC9OpOm7wdn5GNpQiymz06OmK8Mp2lyfL7GM2UEknaSe+K3Iq6Vm+4rczMkoDQQPPqVqlTvu5kCQsci8S4mxFy8JE2IuWTp6J0mA6tvcM4Agz75UdBSes5Du/8AUCTY8E7Db7XaJDyZUxkWbLYuqEIoWYparmgNKHm4qmkUnJJO51pwd72PpfBO9eX7tv4kYsjUME715fu2/iQyAwTvXl+7b+JDIDBO9eX7tv4kMgfKt4IWtcxQaEz3AIqKEzCKjaM49Ndz4HnS751dtu22q0wm2SzLpNLMyrzllysUwFFDApXArKpYEmpUkEDipQ4GjVlfaRpVyW8TmBnS8bFUm1o5Xk0lMrHGlKqJkgBlPSmIKgk0nXhbYQoTT2ke1Wa3y0UGarBystU6RZpwKcmapTSWAanDpQnOJTg3sK2mt5NtFz29Z0xlnICQoLEODyayikuYQyFlJl83KrfOEHIsYqpwtZotqzvtLJ1x21xyMy0LyR5Gtc+fM5P5taCtVLSyRUCjSyaYspU4LNIhwk8rmitXB2dLlNNYpRVViAWLDE2EimGnNJFTWnOFCY6Kom7HJ0mlc1EXOQgD3XiB/kM//uW/wZEYsV3l6G+h3D06Mx2EAIAQAgChgCPOBgDlb+4I2O1VM2zoWPpqMD+1koT7axeNSUdjKyhGW1Hm/Cfi2kyAXl2tZY2LaCBXqDLn7MJjRDEvejhLDrczUWQWNiqF2knIM2eHJHqUxHAFxBM2CkgnIHOLKb3ZhwRrLbP5FlVirhkVsUsgipqrDUg0dXWtc8Ncq0jqszjO0WVlWlG0YV3HL8dYNEXMjJEWFywy4ixNwJcLC5eEibEXLJ09E6TAdW3uGcAQZ18qOgpPWcvAa+EAQ3tc6ZoTT9nmjv8AMxDkltLKLew6zgpxfpaqF7ZKG0y5XOmU68dMJ/qsI4yrW2I7Ro8WenXDxfWCz0IkCY4pz53zpqNCAeap6wojjKrJ7zsoJbDt7OtABsEcyxLWAKwAgBAHkd78TBmT5k2VbAiu7OFaUWKliWIxBxWhORpu7Y1RxNlZo4SoJu9zHN4nrU1cV5lsWbYpcw4jhwVas3Pm83PZlDrEfCOhfEo/E7ajSt5E00rLc05wbL53LnKp7QDsiesR8I6F8S1uJm0HDW8a4cOGspzhw1w4fncqVNKaVh1leEjoPMulcTdpWmG8sOEUFJbigoRQUm5ChPfDrEfCT0L4lRxPWrKl5UoWIIlMCC6ojZ8pXNZaDsURHWI+EdC+Ja3E3aSuE3lVaKuEy3Iwp0BTlaUWpoNmyJ6yvCR0HmYfkPm/Xk9wf4kT1pcCOrLiPkPm/Xk9wf4kOtLgOrLiei8A+Ci3bZjIEwzGZzMd6YQWIVeatTQBUUanadtIz1amu7naENVWOjjmXEAIAQAgBAHE8LuMGTY5rSBKaZOUAkVCLzhUZ5k5HYsWUbkN2PPL44wbdPqFcSV3ShQ062arV6xSLqKK3Zyc5mdizEsx1ZiWJ7SczFiDEUgDC9nB2RZTktjKuEXtRHex7j3x1VfijjKhwZRJk1NCad47o6qcZHNwnEkyr19ZfavkfOJ1SusUtF8AEhVqRtbLwGvhFCxDe1zpmhNP2eaO/wAzEOSW0sot7EUl3edpp2RzdTgdFS4kuVY1GyvbnFHNs6KEUSAkVLF4SAOjujhnbrPQLOLqPRnfODvPOHYGEQ4pk3Z3Vx8a0p3SVaJJlu7KgaWwcYmIUEqaMoqeuKOBOsekcqu8d4ihYcqvrDvEAOVX1h3iAHKrvHeIA8RvfjAvA2iYEniUgdlVQkohVDFRVnUnQVJrv0jqoopdmafwhvtTTl2alQSkuQ4BVmQg0TXEjDroYWiLswnhRfYBYznCqCSTLs4FApaoJTMFQSCNaGlYWiLsuHCa+yAROcgqHBEqz5qy4xTmZkgHLUkEaikLRF2ZDwhvvCW5c5UNOTkVoxIByl0plWtaUzrC0RmYm4UX2K1mzMsVfmZOWA0b+b2busb4WiLsx2nhbfMsEvOmKAaEmTJyOR+j6x2EgawtEXZF+UC8/rR91I/hxOqhdj4/3n9aPupH8OGqhdnqPFpf862WVnnkF0mGXiAC4gFRwSBkDz6ZDZHOSsyyZ1sVJEAIAQAgBAHnfDri2a2z2tMqeFdgoKTFOE4VCijLmum4xeM7ZFXG55re/A28bJXHIdkHpy/nl7ebUqOtgI6KSZWzRDs9haZJE1OfnRlUZrmQCM+cObntG6mcN4IrChKnJhqrDCR2g5wBQrAFhSALCkAYnkA6iLRnJbGVlCL2otWyrWtM9c84ObYUIozhIqWLwkAXBYAo8xV1IH492sAR5lvA0HtOUATrouO322nweRMdT6QGBKfvtRT2VMQ2ibHfcGeJ6csyXNtU9FwOr8nKBcnCwYAu1ANMwFPbFHMlRPX/AIOnqr3CKFinwdPVXuEAPg6eqvcIAr8HT1V7hAHiV9cXl4cvN5OQJiF2KssyUoKsxIydgQaHMU746qSKWZcOC191J5FqsQxPKWbMrMecD08vnJjtlv3UELxFmXTuDN9uCGkVxCh51kFRhdaVDVoBMeg2FiRnnC8RZlJfBe+1pSSwwqqDn2XJUDqg6ewO+euddQCF4izMy3BflTis+MMKMpaygMufNIDDLM9u2oyheIzKWng/fjsSZBHOZgA9mouJsVBV60BpSpNAIXiMzBaeCl9TFKNZ6qzYyA1lUFjSp5rClaCu856wvEWZC+T69Pqp97I/iROshZj5Pr0+qn3sj+JDWQsz1Hi1uCdYrKyTwA7zDMwghsIKogBIyJ5lcss45yd2WSOsipIgBACAEAIAozACpyEAaO8OFtklZcpyjbpfP8ej4xphhKs91vUyVMdRhvv6Z/0cFwmvmTasVLLLQsKGbUiYR+8mE+wkiNlPAxj3ncwVNIyl3Fbn+cznLbMmsFBcOFcTOeM2YHIMy6ihIzU7IieDX8WXp6Qf817EC1yLPhdhLeUwU4UUmYjPhc5k1IGLABkvlmlRqR2o2QxFKexmhW0bx3frFDtcyBgdD/lEEgrADDAFHmKupA/Hu1gCPMtw2CvblAFJST5vRBp1c0d/6xeNOUtiOc6sId5mxsnBsn/qOB1Lme86dxjTDCN95mOpj0u4vc6/gylmsjBvgkqcQa4ptWcH9ktVV9ix0lgoNZNo4Q0hUi/1JPkemXdw0ssygYmUf2xl9pagDtpGOeCqR2Zm2npCjLbl6nQSJyuAyMGU6FSCD7RGVxadmbYyUldMyRBIgBACAEAIAQAgBACAEAIAQAgBACAEAIAQAgDyLjDvGYLbMlliUASiEmgqik0GgzMe7gacehTtnmfOaSqyVdxvlkaCXblOoI8Y1ODMSqIzhg2hBijR1TMTpFGiyZhaXFbF0yJPsaN0lHboe8RzlTjLajtCtOHdZr51z+q3sPmIzyw3hZqhjX/JexEmWaamw06ucP0jhKlOO1GuGIpy2MjcnOmEhQaVIy5o137YpGnKWxF51YQ7zJdnuA+m1Opc/E+UaI4V/wAmZJ45fxXubSzXVKTRane2f46RojRhHcZJ4mpLayesuO1jO2Z0lxZIq2ZCwUVJAHWaRYrtIc+95a6VY9WQ7zC41Slz37OFolcmxlhpksHCSCQXAIJ2iOVZKUHfgd8O9WorcUfQceCfRiAEAIA8RvjhNbGnzT8ImKMbAKjlQAGIAAHVH0VLDUlBfpWw+Wr4ut0krSe0x/8AFLxqRytqquoxTMsgc92RHeIt0WH4LkR0uL4y5lku+bexoJ9pJoTQPMOQNCctgIIrEujQW2K5EKviW7KUuZh+Mds+tTvev5xbq1Lwr2Kdbr+N+5d8YLbQH4TPoTQHlHzIpUDPXMd4iOr0fCvZE9ZxHifuw3CG2jW0zxoc5jjIioOu4iHV6PhXsQ8ViFtk/cp8YrZ9an+9fzierUvCvYdbr+N+4+MVs+tT/ev5w6tS8K9h1uv437j4xWz61P8Aev5w6tS8K9h1uv437np/Fvek20WVjNYuyTCgY6lcKMKnaasc48XH0o06loq10e/o2tOrRvN3s7HVxiN4gBACAEAIA8X4x/8A5Cb2S/8ADWPocB+wvj8z5nSf/qH8Pkc1Gw88ulISwC1xEgCm0nIUiG0ldkxTbstpnM+YmTePVlkdsU1Yy2HRynHaZUtanUU8Yo6bLKqt5lCg6EHsijidVK+wsaTFLF1IxGVEWLXAlQsLmRZMTYq5GRlCipIA6zSJsRdsiTr0lrpVj1ZDvMSRYgzr2mHSijqzPeYDIgu5Y1JJPWaxBJbEkEy5R/zEgf8A2y/76xSp3H6HWj+5H1R9IfBV3v7x/wA0eFrP8SPotVfjY+Crvf3j/mhrP8SGqvxsfBV3v7x/zQ1n+JDVX42Pgq7394/5oaz/ABIaq/GzwO3NhnzCNkxjqdjHaM4+nhnBeh8hVdqrfn9TZvwjqCDKFMQcc4ZMAlK1WnoeiFOeupPBYa2/y/Pxmp46/wDHffb6eXysYJ9/O7YyiVKYCCoKn57liSDlUmteskihi6w6StffflY5yxbctay2W53MzcI2zISjaBi5JoFw5mlS1TXF4bYr1Vb2dHjnuXPy+ZlXhSwpSXShqBjNBROTApTo+lh9YA12RXqie18vO/v9CVj2tkeflb23+phHCJgKKlDlQ4zXJMFTlm52ttyEW6sntf5e/t5FVjWlkuflb38zTTnxMzUAqSaDQVNaCNKVlYxSetJstiSBAHq3FL/JZv8A+x/w5ceHpP8AdXp9WfRaJ/Zfr9EdvHnHqCAEAIAQAgCPbbDKnLhmy0cbmUN3V0i8Jyg7xdik6cZq0lc5O9OLiyzKmUzyTuHPXubPuaNtPSNSPezPPq6Loy7uRyN5cAbbJOJFWcozqhFct6Nr2Csb6ePozyeX5xPOqaMrU3eOf5wZr5l7zF+atEomhYlSOTbnijGhXJqVoaChNc46KjF/qpv67PzM5vEzX6asfpt/MjU2yYrOzIuFSSQu6uwZ6CNEE1FJmSo4uTcVkYgYsUM6Wth19sUcEy6qNGdLWp1FPGObpvcdFVW8xWi85a1AqxG7Id5jmdiBOvaYdKKOrM95gCC7kmpJJ3k1iCS2JIKqCSAMycgBnU9UQSlfYdLdHAK32ihEnk1PpTjyf3aY/uxnniqcd9/Q1U8FVnut6nb3RxTyVobROaYfVQcmvYTmx7RSMk8dJ91WN1PR0F3nc7W6bis1mFJElE2VAqxHWx5x9pjJOpOfeZshShDuqxsYodBACAEAc/beBlhmu0x5POY1Yh3WpOporAZxqhjK0VqqXyMk8DQnJylHN+ph+IV3/Qn3sz80W6/X8XJFOzsN4ebHxCu/6E+9mfmh1+v4uSHZ2G8PNj4hXf8AQn3sz80Ov1/FyQ7Ow3h5sfEK7/oT72Z+aHX6/i5IdnYbw82PiFd/0J97M/NDr9fxckOzsN4ebHxCu/6E+9mfmh1+v4uSHZ2G8PNj4hXf9CfezPzQ6/X8XJDs7DeHmx8Qrv8AoT72Z+aHX6/i5IdnYbw82bu7LulWeWJclAiDOgqczqSTmT1mM1SpKpLWk7s1U6UKcdWCsiXFDoIAQAgBACAEAIAQBHtthlTlwzZaONzKG7q6RaE5Qd4uxScIzVpK5yl6cXFlmVMpnknqONe5s+5hG6npGrHvZnn1dF0Z93I5C9OL+2SqlFWcu9DnTrVqH2Csb6ekKUtuR5tXRdaHdzOXnyHRsLqyMNVYFSO0HONkZKSuncwShKLtJWLIsVNZP6Tdp/GMj2m1bC1VJIAFScgBmSeqIJSvsOmujgFb7RQiTyan0px5P7tC/wB2M88VTjvv6Gqngqs91vU7a6OKeQtDaJzTD6qDk17Cc2PaCIyTx0n3VY3U9HQXedztbquKzWYUkSUTZUDnHtY84+0xknUnPvM2QpQh3VY2MUOggBACAEAIAQAgBACAEAIAQAgBACAEAIAQAgBACAEAIAQAgBACAEAR7ZYpU5cM2WrrudQ3dXSLQnKDvF2KzhGatJXOUvTi4ssyplF5J6jjXubPuIjdT0jVj3szz6ui6M+7ka+7OKmQpxWia801JwoOTXsOZY+wiK1MdJ91WJp6OhHvO52d1XHZrMKSJKS9lQOcf3mPOPtMZJ1Jz7zNsKUId1WNhFDoIAQAgBACAEAIAQAgBACAEAIAQAgBACAEAIAQAgBACAEAIAQAgBACAEAIAQAgBACAEAIAQAgBACAEAIAQAgBACAEAIAQAgBACAEAIAQAgBAH/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4" descr="data:image/jpeg;base64,/9j/4AAQSkZJRgABAQAAAQABAAD/2wCEAAkGBxISEhUTExMWFhUXGRgYGBcWFhgVHhcXFxcWFhYaFh0YHiggGh8lGxYVITEhJSkvMC4uFx8zODMuNygtLisBCgoKDg0OGxAQGzUlICYtLy0tNS8rLS0tLS0tLS0tLS0tLS01LS0tLS0tNS0tLS0tLS0tLS0tLS0tLS0tLS0tLf/AABEIALEBHQMBEQACEQEDEQH/xAAcAAEAAQUBAQAAAAAAAAAAAAAABAECAwUGBwj/xABOEAACAAMFAgoECwMKBgMAAAABAgADEQQFEiExQVEGBxMiMmFxkaHRQlKBkxQWFyNTVJKisdLhYnLTNENkgqSys8Hj8BUkM3TC8TVjc//EABoBAQADAQEBAAAAAAAAAAAAAAABAgQDBQb/xAA8EQACAQICBggFBAEEAQUAAAAAAQIDEQQhBRIxQVGhExQVMlJhcZGBscHR8CIzQuEGI2Jy8fI0U5Kywv/aAAwDAQACEQMRAD8A9xgBACAEAIAQAgBACAEAIAQAgBACAEAIAQAgBACAEAIAQAgBACAEAIAQAgBACAEAIAQAgBACAEAIAQAgBAGGfaUTpMB2n8BHKpXp0+/KxeFOc+6rmttF/oOgpbrPNHnHnVdLU1+2r8l9+RrhgZPvOxrLRe81/SwjcuXjrHm1dIV6m+y8sue02QwtKO6/qY7PeU1NHJG484eP+Uc6WNr09kvfMtPD057UbOz8IB6ae1fI+celS0utlSPt9v7Mk8B4H7mzs9ulv0XFd2h7jHpUsVRq9yX39jHOhUh3kSY0HIQAgBACAEAIAQAgBACAEAIAQAgBACAEAIAQAgBACAEAIAQAgDDPtSJ0mA7Tn7BrHKpXp0u/KxeFOc+6rmttF/oOgpbrPNHnHm1dLU1+2r8l9zZDAyfedjV2i9pr+lhG5cvHWPOq6Qr1N9l5Zf2a4YWlHdf1IRMYm7u7NBSIAgBACAECSXZ7xmpo5puOY8dPZGqlja9Puy98zhPD057UbOz8IPXT2r5Hzj0qWl1sqR9vt/ZkngPA/c2dnt8t+i4ruOR7jHpUsXRq9yX39jHOhUh3kSY0HIQAgBACAEAchab+nl2CkAYiAAoO2g1j5OtpbFOq1B2V7JWXG289yngaKgnJXy4g3pbK0qTnTJVbOlaVAppEvHaQTt8Mkn8h1bC2v9WUS9bWdCfsLuruhHHaQls/+q+xLwuFW35soL3tdaYqa6qg0AJzIpoR3iI7Qx19W/JLZnteQ6phrXtzZcLztm87fQXYK7twiyxukL2//K+xHVsL+NlBets6/sDyiqx+kHln/wDH+ieq4X8ZUXpbN5+wvlE9e0g//FEdWwv42UN62vedvoDYaHZvg8fpBc/4rdt3E9Vwv4zF/wAftHr/AHV8o49r4vxckX6jQ8PNnRXBbmnSyXpUMVqMq5A18Y+g0Zip4ii5T2p25J/U8rG0I0qlo7Grmzj0TIIAQAgBACANTeV9rKYoFqwpqaDMV9seXi9JxoTdNK79kbaGClUjr3yNTaL2mv6WEbly8dfGPKq6Qr1N9l5Zf3zNsMLShuv6kEmMbzzNAiAIAQAgBACAEAIAQAgBAklWe8ZqaOabjmPHT2RqpYyvT7svfP8APgcJ4enPaiZJ4WS8So9MRIUYDXMmgqNnfHqUNKOTUakdvD7P7mKrgrK8WdJHsGAQAgBAHnc889v3j+Jj4Cq2qsmuL+Z9TDuL0J0wz6lSVyqTktKBBXUaUIjfJ4tNxdsr32WyS47rW3GaPQ2TX1vt+5bhn9WVdCmqqQe00NIrbGe3/Hcmn65OxN6Pv672UMubl0eaGyqpFCcTE7KUYd3VDUxGTyyT4Wte78rZr4InWp57c7cfh57iyaZoOFqVY09EmpVVIrsqCscqjxCerPbLLdfNJW8rq3AtHorXWxevFv53M4NoJGYzpnVNG0PZl4b40J4yTWaztn+nfsf2+5ztQS2fPcQxa3Fcx9kaUUU00oq90Y1iakb2fJeS9sl7Hfoov/v1+7Km2vv210G8HdvET1urx5LjcdDDgYGNSTv3ZD2Rnbu7nRKysdVwR/6T/vn+6sfT6C/Yl/y+iPF0n+4vT6s3se2ecIAQAgBACANLe1w8qxdXoxpkRUZCmzMeMePjtFLETdSMrPl+e5vw2O6KOo1dGitF0WiX6JI3pzh3a+EeJV0diqH8bryz5beR6UMXRqb/AHy/PciLaDtH+UZVWexnZ01uMyzBSug0zyz7dI6qaauUcXexdFiogBACAEAIAQAgCLaLxlJqwJ3DM+Gnti2qxc1tov4+gtOtvIecTZEXKWe77ZatEcqdp5i09tAfZWNNLC1qndj9DjOvCHeZ0N08BSrK86aOaQcKCuYNRVm8o9KhouzUqkvgvz6GSpjbq0UdlyK+qO4R6vRx4GHXlxHIr6o7hDo48Bry4jkV9Udwh0ceA15cRyK+qO4Q6OPAa8uJwLj5w0y55p1c7KPhZJ9M0sv1fU+mX7efD6E5rJN0EyorTMmvRrnSuVCNp1Eb3hsR3YzuvNvhfz+b3GZVae1x/L/AsFlnH09aalvSWueW4f7MUWHxUv57fN71fhw/LlulpLd8tz+5VbPONCJgzoa4m0alNm3LLq6omNHFStJTWee177eW/IOpSWWryW4tlWd2AONsyh00JoAa12Arpu7DFYUKlSKam/4vZvdkne+5W+tsmTKpGLf6eJll2SYSDyjCtKZZ0pVdTSubilcqdcdYYau2pa7ztuz2Zb7cVa+XxOcqtNJrVX5t3enqa6fLwmla5A17QD/nHm1YakrXvsfurmuEtZXMccywgDq+CP8A0n/fP91Y+o0F+xL/AJfRHi6T/cXp9Wb2PbPOEAIAQAgBACAMc+0IgxOyqN7EAeMSk3sKznGCvJ2XmcxfPCSxHLByzbwMP3zQ91YrV0dTr/uxX1+5ilp2FD9pt+mznl8zm5V+4WNJdEJrTESRoaVIFdBWMj0HCC/0ZW8nnw37Uss9t/a1af8AlM5S/wBanl5PP2eT5EkXlJZebzGy1NBsFNxOXfHjYrRlejD9NPNb4u64bNuzNtxXE9/CabweIlbpLeUv0v3eXs2ZFtB2x46rNZM9nUTzRlWaDt746KpFlXBovi5QQBFtF4yk1YE7hmfDT2xbVYua20X8fQWnW2fgPOJskRc10+1TJnSYkbtB3CNlDA4it3IZcdi93t5nn4nSeFw+VSavwWb9lsMaS9+m4ZR69HQW+rP4L7v7Hg4j/KFsoU/jJ/Rff4HXXBe9gl0xWfk29c/PeJ5w9gjfDRtOlnBL68zjH/IFVyq3j6ZrlnyO0sdvlTRWXMV/3SDTtGo9sWcWtpupV6dVXhJP0JMQdRACAEAIA5i08GnLsVdaEkitQRU12CPm62hKjqOUJKzd877z16ekYKKUk7mP4tTvXTvbyinYuI8a5l+0aXhfIqeDc4/ziaAatoNNkS9C4h7Zrnu2ELSNJfxfIp8Wp3rp3t2bojsSv41zJ7RpeF8h8Wp3rp3t27usw7Er7Ndcx2jS8L5D4szvXTvbyh2JX8a5jtKlwfIHgzOOrp3t5RD0HXebmuY7SpcHyKfFib66fe8odhVvEuY7Sp8HyHxYm+un3vKHYVbxLmO0qfB8je3Nd/IS8JNSTiNNNAKDuj2tH4PqtLUbu27s87FV+mnrJW3E+NxmEAIAQAgBAHB8L+FM6TPaQhwKAvOUAscSgmuLTXZGmlTi1dngaR0hVpVXTi7LLdmctMtRmnEzl23sxJ8c40Ky2HiylKo7yd363LYkoIAQBfLmsuhI/wB7tIzYjB0MR+7BP5++3masNjsThf2ZuPlu9ndciVLvE+kK9mUeHiP8bpSzoza8nmvo/mfR4X/LK0cq8FLzWT9ndPkTJFuU6NTqOX6GPEr6IxuHz1brjHPlt5H0OG07gMTlr6r4Sy57H8Gaq3WiY7MCxpUimgpXLIR3oYDEVl+iD9XkuZGK0phMP+5NX4LN+yvzI4lx69HQW+rP4L7v7HgYn/KN1CHxl9l9y8KI9ahgcPR7kVfi837s8DE6UxeIyqTduCyXLb8blY2GAQAgCx7Qsshi2EjQ1ofZTPuiG0XjCV7r32Gxunh7OWZLlhjNVnVTygrQMwBIPSJz2xwnCLV0j1sLjK8ZKMpXWW1X57fmep/CV3N9h/KM1j6HXX4mPhK7m+w/lCxGuvxMfCV3N9h/KFhrr8THwldzfYfyhYnXX4meN3tek9p0wma/Tb0mFACaADZ2RtjCNlkfGYnE1XVl+p7XvJk6w2gM4W0MQhcEszg0lgFmohYUzA1rnprFVKPA0SoV02lUdlfa3u27L/fyMj3VaQ5X4QaYsNccytcPKab8GetNlaxGvG2ws8NiFPV6Tfba+F/lnt+Jg+B2gYSbQaM8tMnmE1mAnq0FD7dYnWjwKdDXVr1NrS2veZZl22kUpaCariryj0pjZciK1yCt/WpmQYjWjwLPDYndU5vj+P4lr3faQF/5g1auWOZsZEFOol11prnSJ1o8CHh8Qkv9Tb5vilzuuAa77TstBPSrz5noPgamWYBp40B2taPAPD4jdU473udn7f8ARrbVaJ8tyhmvUGmTtTxi6UWr2MlSpWpycXN5ebMXw+d9LM+23nE6seBz6xV8T92el8XNsmTLM3KMWwzCoLGpC4UNKnXMmMtZJSyPp9D1Z1KD13eztyR1UcT1RACAEAIAoYA0l9XFZrQS0yWMXrqSrbhUjX21i8ZyjsMtfBUK+c458d5xt5cCaZyZtf2Zgp95fKO0a/FHkVtB76Uvf7r7GitVjtMnpo1Bt6Q7xpHWM4vYzzK2FxFHvxy917kp7M4qQpZd67dhota9dc8s4KfEmWGks1mvzdt/rMwAitNu7Q9xzi90cHFrIrElRACAEAIAQBjnT1TpMB26+wamIbRdQk9xAn3yg6ILdZ5o8/wiusdFSW9mGQ1qtBpKVj+4CAO1tntMUlO21milh5z7kfz1N5dnF/Oc1nTFlg6hfnG666AdtTHJ1VuPRp6LnLObtzO3uPgXYpBDCWZjjMNNOKh1BCii+FY5uo2ejSwNGnmld+Z1gihrKwAgBAHAXhxeu8x2ScoVmLAMpqKmtMte2NEa9lax4FbQrnUcozybvsLDwDtJOI2oV38+vfXqHdDpo8COyK179Ln8Sr8BLSczahoF9LQUoPAd0OmjwJeiK7zdTy3lg4v7R9YX72zT8BE9OuBXsar/AO58wvF9PAoLQoG6jbKkfie+HTrgFoaqlZVPmVHAC0afCV+/1j/M98R0y4E9j1tnSfMrL4BWhSGFoWoNRkxzrXb15w6ZcBHQ9aLuqhbO4vp7sWaehJNScJ1MSq6W4rPQtScnKU835Fnyczfpk+y0OsLgV7Cn417HX8Frk+ByTLx4yWLMaUFSAKDqoojjUnrO57GCwnVqepe+dzcRQ2CAEAIAQAMAYZkusAc7fN92SRUTJy4h6C89vaq1I9tIvGnKWxHanh6lTuo468uHYzEiV/WmH/xU/wDlHaOH4s3U9HeN+33/AKOZa+5+MzAwUnUKqqNozAGeupzjtqRtYmeiMJJd2z4p2f2fxRmn340xcMwDUc4ADQEd2ezdBQs7o8THf43UnC1Gaf8AyVn7rLkikm2HY1eo5/jmIsfLYrR2Mwv7sHbjtXuthKS2DaKdmfgfOBhUkzOjg6EH/e4wuWtfYWzp6p0mA7de7Uwuiypye4gT75UdFS3WeaPM+EV1joqS3sgTrxmvtwj9nLx18Yi7Zsw+Dq1najBv4fXcRcG+J1T3cP8A43WnnWko+mb+3zMso4SCKVG8Bh7QwIPdE6qPcoaDwdJd3Wfm/wDpcjrLs4bulFmylZRtl8wgdhqD4RxlQW5naejo/wAHY7C6OFFinUAmiW3qzfm9dlTzSewxxlSktxiqYSrDdf0zOrky8qxzMxmEAVgBACAPMb143Vlz3lS7IZgVigYzcBYg4TRQjbdM+7SNMcO2r3PUp6McoKTlb4GNuNqcDhN2vizFOVatQWBFOR2FHH9Rtxh1deIns2Nr9Ivb+zD8sjZ/8gctfnzlsz+aiereZbstePl/ZIlca85mVFu1iziqqJxqw52g5L9lu6K9AvEVejoJN9Js8v7LZfG1NYlRdrEgMSOXPoLib+a2DOJ6BeIPRsUr9Jy/spbONyZKYpMu8qymhHwitDQGlRKpWhEFh77GTDRkZq8Z8v7MHy0/0H+0f6UW6q+Jbsn/AH8v7Hy0/wBB/tH+lDqr4jsn/fy/sfLT/Qf7R/pQ6q+I7J/38v7O94G8JkvCz8sqFCGKOhOKjABsjQVFGGdBGepBwdmeficO6E9Vm9ihnEAIAQAgBAHivGnwitMu3TJHKPyIVCEDFAcSAmtOlnXWsbKEE433nuYChCVJStmcfJt8s5dHt/SO7TNzhIlKQcxmOrOIKFYAQAgDIk9ht784g8zFaHwWJznTV+KyfLb8bmVLUNo7oHzmK/xJrPD1PhL7r7IjTlBZjsJJ7yYrqs6Yf/Gqss60lH0zf2+ZaFETqo93D6FwdHPV1n/uz5bORdFj1UklZCAEADAEOfeUpfSxHcufjpEXIuSuDXCu0y7RJlyHZFaailcRIYM4B5p5udTnTbHOok1mZ8RCMoNyW4+iuUmeoPtfpGI8KyHKTPUH2v0gLIcpM9Qfa/SAshyj+oPtfpAWR8w3nNK2qa20TXNDvDkx6cVeC9D6umr0kvL6HU2i+byqyNZlJBKsVRz0gsxgzI+0MhJrlUE5mscVCnxMSo4fbrfnsWzL1vLmobOCcBGUt685Rix4WHOrjYqfSmMSNKNWnxJ6LD7dbmvyxrb1vO1gyZk2UBybs6MVejGY3KEMSc88t/NpXLK8Yxd0mdaVOk1KMXtWezdkY5nC2ey0ITbn85oRNWnTpkJz0yrko0FInoYkrBwT/wCvL7Ee+eEM20rhmBRzlbmlx0VKjIsV9I50r10yiYU1HYXpYeNJ3X0NPHQ0CAEAe38Rv8im/wDcN/hSow4nvngaU/dXp9WeixnPNEAIAQAgChgCBeljlTlwTpaTF3OoYeyukSm1sLRnKDvF2OAvvi1scypkl5DdRxrX91s+5hHaOIktuZvpaSqx72ZxN5cArbIJMqk0b5bUanWrU7hWO8cRB7TfT0jRnlLL1Mdju92CKzhZpoGlzVKMrPN5OWMhWh1JwmmW8RLmi8qqV2ldcV6XZHtLcmVEwYCyh1royN0WG4Gm0A9UWTvsOkf1K8SqsDmDUdWcSCsAIAQAgChMARJ95yl9LEdy5+OkRci5AmXu7HDLXM5D0id1B/7iLlW97Nrd/Ay8bVQshRfWnHAPYvS+7HN1YozTxdKG+/odrcfFTZ1obRNeafVT5tewnNj2giOMq7ewxzx833VY9FuK5LLZRSzyJcvKlVXnEftMas3tMcnJvaY51Jz7zN0IgoVgBACAPDr34tLwFpmPKSXMUzGdWxqKgsWGJX27xp2xtjXhq2Z7tPSFHo1GV9ljO3BS/SasqMSrqcTSTiV8GMNXWoloM9gpFdekU6xg91+ZlPBm/cjgl4hMMzFik9IpyenRHNLbNvVEa9Ijp8J57Lb+NyFb+A98zkVJkuWVU1FGkrspqtD/AL6hS0atOLujpDF4WDvG/MgfJfef0K+9Tzi/WIHXtKhx5D5L7z+hX3qecOsQHaVDjyHyX3n9CvvU84dYgO0qHHkPkvvP6Ffep5w6xAdpUOPIfJfef0K+9Tzh1iA7SoceR6rxacHJtgshlziuN5hmEKahaqigV2nmV9sZa01OV0eRja8a1TWjstY6yORkEAIAQAgAYAgXnbJMlcU6Yktd7sFr2V1iUm9hDaW04a+eMOyJUSVecd4HJr3sMXcpjqqEntOTrRWw4m9eG9sm1ClZK7pYzp1s1T7RSOqoxRzdWTOYtExnOJ2ZjvYlj3nOOiVtghVnB3i2n6ls92cAMxIBYiprQsatrvOffviU7Ho0NLVafeSfJ8suRgUMuakjsNIvrJ7T1qWlcPUyl+n1+/8A0SJd4uOkAfAxNk9huShNXi8vcmSrwQ683t8xEWZDg0UtF5S0yrU7lz8dIrc53NfOvlzkigduZ8oEN8SK4mTOkT7T+A2RFzFVx9Cnvu/LP+i9LGNufhEXPPq6Vm8oK3Mkykw5rkd4yPfCx51SvUqd+Vzorr4W2yTQCbyi+rNGPx6XjFHSiyqqSR2lz8Y8k0FolNLPrJ84vaRkw9lY5Og9x0VdbzvLmvezWgfMTkfbQGjDtU0Ye0RylFx2o6qSexm2EVLFYAQAgDwq9ONa8TapkqSJKLyploChY0D4FLEnU6mNqoQ1bsyyrPW1USPjrfxw4VkMGxAEKgzUsGHOYHLCTXSlIr0dItr1C2Xw6vsmYp5BXlqjMhl4j84aItJZbCSadPCBUEkAgxPRUgp1C747X7hLH4MAA7ZiX0ZaLMY1DlaYWBqTvGsR0dLzGvUMK8Pr9LMmCViXUFEB/nMhV8z81MNBmQhIyzieipbbka9TgLTw/vuXLeZM5BVTD6KEtiw9DCxxDnLU6bK1BEFSpN2QdSaV2az5Xbz9aT7r9Yv1aBz6xIfK7efrSfdfrDq0B1iQ+V28/Wk+6/WHVoDrEj1fiw4UzbxsjTZyqJkua0olAQGoqOGoSaGjgHPZXbQZa1NQlZGmnPWjc6+OR0EAIAQAgBAHhPG5ddtFvmWhJMxpJWWA6rjUYUAatK4M660jbQlHVs2Za0Za10jhZN7V6S+1fI+cd3Ez34kyVaUbRhXccj4xVom5lKRFiblhlxFibmMpCxJaViC9OpOm7wdn5GNpQiymz06OmK8Mp2lyfL7GM2UEknaSe+K3Iq6Vm+4rczMkoDQQPPqVqlTvu5kCQsci8S4mxFy8JE2IuWTp6J0mA6tvcM4Agz75UdBSes5Du/8AUCTY8E7Db7XaJDyZUxkWbLYuqEIoWYparmgNKHm4qmkUnJJO51pwd72PpfBO9eX7tv4kYsjUME715fu2/iQyAwTvXl+7b+JDIDBO9eX7tv4kMgfKt4IWtcxQaEz3AIqKEzCKjaM49Ndz4HnS751dtu22q0wm2SzLpNLMyrzllysUwFFDApXArKpYEmpUkEDipQ4GjVlfaRpVyW8TmBnS8bFUm1o5Xk0lMrHGlKqJkgBlPSmIKgk0nXhbYQoTT2ke1Wa3y0UGarBystU6RZpwKcmapTSWAanDpQnOJTg3sK2mt5NtFz29Z0xlnICQoLEODyayikuYQyFlJl83KrfOEHIsYqpwtZotqzvtLJ1x21xyMy0LyR5Gtc+fM5P5taCtVLSyRUCjSyaYspU4LNIhwk8rmitXB2dLlNNYpRVViAWLDE2EimGnNJFTWnOFCY6Kom7HJ0mlc1EXOQgD3XiB/kM//uW/wZEYsV3l6G+h3D06Mx2EAIAQAgChgCPOBgDlb+4I2O1VM2zoWPpqMD+1koT7axeNSUdjKyhGW1Hm/Cfi2kyAXl2tZY2LaCBXqDLn7MJjRDEvejhLDrczUWQWNiqF2knIM2eHJHqUxHAFxBM2CkgnIHOLKb3ZhwRrLbP5FlVirhkVsUsgipqrDUg0dXWtc8Ncq0jqszjO0WVlWlG0YV3HL8dYNEXMjJEWFywy4ixNwJcLC5eEibEXLJ09E6TAdW3uGcAQZ18qOgpPWcvAa+EAQ3tc6ZoTT9nmjv8AMxDkltLKLew6zgpxfpaqF7ZKG0y5XOmU68dMJ/qsI4yrW2I7Ro8WenXDxfWCz0IkCY4pz53zpqNCAeap6wojjKrJ7zsoJbDt7OtABsEcyxLWAKwAgBAHkd78TBmT5k2VbAiu7OFaUWKliWIxBxWhORpu7Y1RxNlZo4SoJu9zHN4nrU1cV5lsWbYpcw4jhwVas3Pm83PZlDrEfCOhfEo/E7ajSt5E00rLc05wbL53LnKp7QDsiesR8I6F8S1uJm0HDW8a4cOGspzhw1w4fncqVNKaVh1leEjoPMulcTdpWmG8sOEUFJbigoRQUm5ChPfDrEfCT0L4lRxPWrKl5UoWIIlMCC6ojZ8pXNZaDsURHWI+EdC+Ja3E3aSuE3lVaKuEy3Iwp0BTlaUWpoNmyJ6yvCR0HmYfkPm/Xk9wf4kT1pcCOrLiPkPm/Xk9wf4kOtLgOrLiei8A+Ci3bZjIEwzGZzMd6YQWIVeatTQBUUanadtIz1amu7naENVWOjjmXEAIAQAgBAHE8LuMGTY5rSBKaZOUAkVCLzhUZ5k5HYsWUbkN2PPL44wbdPqFcSV3ShQ062arV6xSLqKK3Zyc5mdizEsx1ZiWJ7SczFiDEUgDC9nB2RZTktjKuEXtRHex7j3x1VfijjKhwZRJk1NCad47o6qcZHNwnEkyr19ZfavkfOJ1SusUtF8AEhVqRtbLwGvhFCxDe1zpmhNP2eaO/wAzEOSW0sot7EUl3edpp2RzdTgdFS4kuVY1GyvbnFHNs6KEUSAkVLF4SAOjujhnbrPQLOLqPRnfODvPOHYGEQ4pk3Z3Vx8a0p3SVaJJlu7KgaWwcYmIUEqaMoqeuKOBOsekcqu8d4ihYcqvrDvEAOVX1h3iAHKrvHeIA8RvfjAvA2iYEniUgdlVQkohVDFRVnUnQVJrv0jqoopdmafwhvtTTl2alQSkuQ4BVmQg0TXEjDroYWiLswnhRfYBYznCqCSTLs4FApaoJTMFQSCNaGlYWiLsuHCa+yAROcgqHBEqz5qy4xTmZkgHLUkEaikLRF2ZDwhvvCW5c5UNOTkVoxIByl0plWtaUzrC0RmYm4UX2K1mzMsVfmZOWA0b+b2busb4WiLsx2nhbfMsEvOmKAaEmTJyOR+j6x2EgawtEXZF+UC8/rR91I/hxOqhdj4/3n9aPupH8OGqhdnqPFpf862WVnnkF0mGXiAC4gFRwSBkDz6ZDZHOSsyyZ1sVJEAIAQAgBAHnfDri2a2z2tMqeFdgoKTFOE4VCijLmum4xeM7ZFXG55re/A28bJXHIdkHpy/nl7ebUqOtgI6KSZWzRDs9haZJE1OfnRlUZrmQCM+cObntG6mcN4IrChKnJhqrDCR2g5wBQrAFhSALCkAYnkA6iLRnJbGVlCL2otWyrWtM9c84ObYUIozhIqWLwkAXBYAo8xV1IH492sAR5lvA0HtOUATrouO322nweRMdT6QGBKfvtRT2VMQ2ibHfcGeJ6csyXNtU9FwOr8nKBcnCwYAu1ANMwFPbFHMlRPX/AIOnqr3CKFinwdPVXuEAPg6eqvcIAr8HT1V7hAHiV9cXl4cvN5OQJiF2KssyUoKsxIydgQaHMU746qSKWZcOC191J5FqsQxPKWbMrMecD08vnJjtlv3UELxFmXTuDN9uCGkVxCh51kFRhdaVDVoBMeg2FiRnnC8RZlJfBe+1pSSwwqqDn2XJUDqg6ewO+euddQCF4izMy3BflTis+MMKMpaygMufNIDDLM9u2oyheIzKWng/fjsSZBHOZgA9mouJsVBV60BpSpNAIXiMzBaeCl9TFKNZ6qzYyA1lUFjSp5rClaCu856wvEWZC+T69Pqp97I/iROshZj5Pr0+qn3sj+JDWQsz1Hi1uCdYrKyTwA7zDMwghsIKogBIyJ5lcss45yd2WSOsipIgBACAEAIAozACpyEAaO8OFtklZcpyjbpfP8ej4xphhKs91vUyVMdRhvv6Z/0cFwmvmTasVLLLQsKGbUiYR+8mE+wkiNlPAxj3ncwVNIyl3Fbn+cznLbMmsFBcOFcTOeM2YHIMy6ihIzU7IieDX8WXp6Qf817EC1yLPhdhLeUwU4UUmYjPhc5k1IGLABkvlmlRqR2o2QxFKexmhW0bx3frFDtcyBgdD/lEEgrADDAFHmKupA/Hu1gCPMtw2CvblAFJST5vRBp1c0d/6xeNOUtiOc6sId5mxsnBsn/qOB1Lme86dxjTDCN95mOpj0u4vc6/gylmsjBvgkqcQa4ptWcH9ktVV9ix0lgoNZNo4Q0hUi/1JPkemXdw0ssygYmUf2xl9pagDtpGOeCqR2Zm2npCjLbl6nQSJyuAyMGU6FSCD7RGVxadmbYyUldMyRBIgBACAEAIAQAgBACAEAIAQAgBACAEAIAQAgDyLjDvGYLbMlliUASiEmgqik0GgzMe7gacehTtnmfOaSqyVdxvlkaCXblOoI8Y1ODMSqIzhg2hBijR1TMTpFGiyZhaXFbF0yJPsaN0lHboe8RzlTjLajtCtOHdZr51z+q3sPmIzyw3hZqhjX/JexEmWaamw06ucP0jhKlOO1GuGIpy2MjcnOmEhQaVIy5o137YpGnKWxF51YQ7zJdnuA+m1Opc/E+UaI4V/wAmZJ45fxXubSzXVKTRane2f46RojRhHcZJ4mpLayesuO1jO2Z0lxZIq2ZCwUVJAHWaRYrtIc+95a6VY9WQ7zC41Slz37OFolcmxlhpksHCSCQXAIJ2iOVZKUHfgd8O9WorcUfQceCfRiAEAIA8RvjhNbGnzT8ImKMbAKjlQAGIAAHVH0VLDUlBfpWw+Wr4ut0krSe0x/8AFLxqRytqquoxTMsgc92RHeIt0WH4LkR0uL4y5lku+bexoJ9pJoTQPMOQNCctgIIrEujQW2K5EKviW7KUuZh+Mds+tTvev5xbq1Lwr2Kdbr+N+5d8YLbQH4TPoTQHlHzIpUDPXMd4iOr0fCvZE9ZxHifuw3CG2jW0zxoc5jjIioOu4iHV6PhXsQ8ViFtk/cp8YrZ9an+9fzierUvCvYdbr+N+4+MVs+tT/ev5w6tS8K9h1uv437j4xWz61P8Aev5w6tS8K9h1uv437np/Fvek20WVjNYuyTCgY6lcKMKnaasc48XH0o06loq10e/o2tOrRvN3s7HVxiN4gBACAEAIA8X4x/8A5Cb2S/8ADWPocB+wvj8z5nSf/qH8Pkc1Gw88ulISwC1xEgCm0nIUiG0ldkxTbstpnM+YmTePVlkdsU1Yy2HRynHaZUtanUU8Yo6bLKqt5lCg6EHsijidVK+wsaTFLF1IxGVEWLXAlQsLmRZMTYq5GRlCipIA6zSJsRdsiTr0lrpVj1ZDvMSRYgzr2mHSijqzPeYDIgu5Y1JJPWaxBJbEkEy5R/zEgf8A2y/76xSp3H6HWj+5H1R9IfBV3v7x/wA0eFrP8SPotVfjY+Crvf3j/mhrP8SGqvxsfBV3v7x/zQ1n+JDVX42Pgq7394/5oaz/ABIaq/GzwO3NhnzCNkxjqdjHaM4+nhnBeh8hVdqrfn9TZvwjqCDKFMQcc4ZMAlK1WnoeiFOeupPBYa2/y/Pxmp46/wDHffb6eXysYJ9/O7YyiVKYCCoKn57liSDlUmteskihi6w6StffflY5yxbctay2W53MzcI2zISjaBi5JoFw5mlS1TXF4bYr1Vb2dHjnuXPy+ZlXhSwpSXShqBjNBROTApTo+lh9YA12RXqie18vO/v9CVj2tkeflb23+phHCJgKKlDlQ4zXJMFTlm52ttyEW6sntf5e/t5FVjWlkuflb38zTTnxMzUAqSaDQVNaCNKVlYxSetJstiSBAHq3FL/JZv8A+x/w5ceHpP8AdXp9WfRaJ/Zfr9EdvHnHqCAEAIAQAgCPbbDKnLhmy0cbmUN3V0i8Jyg7xdik6cZq0lc5O9OLiyzKmUzyTuHPXubPuaNtPSNSPezPPq6Loy7uRyN5cAbbJOJFWcozqhFct6Nr2Csb6ePozyeX5xPOqaMrU3eOf5wZr5l7zF+atEomhYlSOTbnijGhXJqVoaChNc46KjF/qpv67PzM5vEzX6asfpt/MjU2yYrOzIuFSSQu6uwZ6CNEE1FJmSo4uTcVkYgYsUM6Wth19sUcEy6qNGdLWp1FPGObpvcdFVW8xWi85a1AqxG7Id5jmdiBOvaYdKKOrM95gCC7kmpJJ3k1iCS2JIKqCSAMycgBnU9UQSlfYdLdHAK32ihEnk1PpTjyf3aY/uxnniqcd9/Q1U8FVnut6nb3RxTyVobROaYfVQcmvYTmx7RSMk8dJ91WN1PR0F3nc7W6bis1mFJElE2VAqxHWx5x9pjJOpOfeZshShDuqxsYodBACAEAc/beBlhmu0x5POY1Yh3WpOporAZxqhjK0VqqXyMk8DQnJylHN+ph+IV3/Qn3sz80W6/X8XJFOzsN4ebHxCu/6E+9mfmh1+v4uSHZ2G8PNj4hXf8AQn3sz80Ov1/FyQ7Ow3h5sfEK7/oT72Z+aHX6/i5IdnYbw82PiFd/0J97M/NDr9fxckOzsN4ebHxCu/6E+9mfmh1+v4uSHZ2G8PNj4hXf9CfezPzQ6/X8XJDs7DeHmx8Qrv8AoT72Z+aHX6/i5IdnYbw82bu7LulWeWJclAiDOgqczqSTmT1mM1SpKpLWk7s1U6UKcdWCsiXFDoIAQAgBACAEAIAQBHtthlTlwzZaONzKG7q6RaE5Qd4uxScIzVpK5yl6cXFlmVMpnknqONe5s+5hG6npGrHvZnn1dF0Z93I5C9OL+2SqlFWcu9DnTrVqH2Csb6ekKUtuR5tXRdaHdzOXnyHRsLqyMNVYFSO0HONkZKSuncwShKLtJWLIsVNZP6Tdp/GMj2m1bC1VJIAFScgBmSeqIJSvsOmujgFb7RQiTyan0px5P7tC/wB2M88VTjvv6Gqngqs91vU7a6OKeQtDaJzTD6qDk17Cc2PaCIyTx0n3VY3U9HQXedztbquKzWYUkSUTZUDnHtY84+0xknUnPvM2QpQh3VY2MUOggBACAEAIAQAgBACAEAIAQAgBACAEAIAQAgBACAEAIAQAgBACAEAR7ZYpU5cM2WrrudQ3dXSLQnKDvF2KzhGatJXOUvTi4ssyplF5J6jjXubPuIjdT0jVj3szz6ui6M+7ka+7OKmQpxWia801JwoOTXsOZY+wiK1MdJ91WJp6OhHvO52d1XHZrMKSJKS9lQOcf3mPOPtMZJ1Jz7zNsKUId1WNhFDoIAQAgBACAEAIAQAgBACAEAIAQAgBACAEAIAQAgBACAEAIAQAgBACAEAIAQAgBACAEAIAQAgBACAEAIAQAgBACAEAIAQAgBACAEAIAQAgBAH/2Q=="/>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6" descr="SIEM Solution | Security Information &amp; Event Management | LogRhythm"/>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3313" name="Picture 1"/>
          <p:cNvPicPr>
            <a:picLocks noChangeAspect="1" noChangeArrowheads="1"/>
          </p:cNvPicPr>
          <p:nvPr/>
        </p:nvPicPr>
        <p:blipFill>
          <a:blip r:embed="rId3"/>
          <a:srcRect/>
          <a:stretch>
            <a:fillRect/>
          </a:stretch>
        </p:blipFill>
        <p:spPr bwMode="auto">
          <a:xfrm>
            <a:off x="5486400" y="1200150"/>
            <a:ext cx="3286125" cy="2667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6847336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Diagonal Corners Rounded 13">
            <a:extLst>
              <a:ext uri="{FF2B5EF4-FFF2-40B4-BE49-F238E27FC236}">
                <a16:creationId xmlns:a16="http://schemas.microsoft.com/office/drawing/2014/main" id="{9B917D8D-326A-40FD-84C7-9E825A690D4C}"/>
              </a:ext>
            </a:extLst>
          </p:cNvPr>
          <p:cNvSpPr/>
          <p:nvPr/>
        </p:nvSpPr>
        <p:spPr>
          <a:xfrm>
            <a:off x="457200" y="819150"/>
            <a:ext cx="4572000" cy="4118371"/>
          </a:xfrm>
          <a:prstGeom prst="round2DiagRect">
            <a:avLst/>
          </a:prstGeom>
          <a:solidFill>
            <a:schemeClr val="accent6">
              <a:lumMod val="20000"/>
              <a:lumOff val="80000"/>
            </a:schemeClr>
          </a:solidFill>
        </p:spPr>
        <p:style>
          <a:lnRef idx="1">
            <a:schemeClr val="accent4"/>
          </a:lnRef>
          <a:fillRef idx="2">
            <a:schemeClr val="accent4"/>
          </a:fillRef>
          <a:effectRef idx="1">
            <a:schemeClr val="accent4"/>
          </a:effectRef>
          <a:fontRef idx="minor">
            <a:schemeClr val="dk1"/>
          </a:fontRef>
        </p:style>
        <p:txBody>
          <a:bodyPr rtlCol="0" anchor="ctr"/>
          <a:lstStyle/>
          <a:p>
            <a:pPr algn="ctr"/>
            <a:endParaRPr lang="en-IN"/>
          </a:p>
        </p:txBody>
      </p:sp>
      <p:sp>
        <p:nvSpPr>
          <p:cNvPr id="4" name="Title 3"/>
          <p:cNvSpPr>
            <a:spLocks noGrp="1"/>
          </p:cNvSpPr>
          <p:nvPr>
            <p:ph type="title"/>
          </p:nvPr>
        </p:nvSpPr>
        <p:spPr>
          <a:xfrm>
            <a:off x="228600" y="133350"/>
            <a:ext cx="8686800" cy="685800"/>
          </a:xfrm>
          <a:solidFill>
            <a:schemeClr val="accent6"/>
          </a:solidFill>
        </p:spPr>
        <p:style>
          <a:lnRef idx="0">
            <a:schemeClr val="dk1"/>
          </a:lnRef>
          <a:fillRef idx="3">
            <a:schemeClr val="dk1"/>
          </a:fillRef>
          <a:effectRef idx="3">
            <a:schemeClr val="dk1"/>
          </a:effectRef>
          <a:fontRef idx="minor">
            <a:schemeClr val="lt1"/>
          </a:fontRef>
        </p:style>
        <p:txBody>
          <a:bodyPr>
            <a:normAutofit fontScale="90000"/>
          </a:bodyPr>
          <a:lstStyle/>
          <a:p>
            <a:r>
              <a:rPr lang="en-IN" sz="1800" b="1" dirty="0">
                <a:solidFill>
                  <a:schemeClr val="tx1"/>
                </a:solidFill>
                <a:latin typeface="Arial" pitchFamily="34" charset="0"/>
                <a:cs typeface="Arial" pitchFamily="34" charset="0"/>
              </a:rPr>
              <a:t>ASSESSING THE CORPORATE AND SOCIAL RESPONSIBILITY STRATEGY AND GREEN MARKETING STRATEGY TO MITIGATE THE CHALLENGES WITHIN THE BUSINESS ENVIRONMENT </a:t>
            </a:r>
          </a:p>
        </p:txBody>
      </p:sp>
      <p:sp>
        <p:nvSpPr>
          <p:cNvPr id="7" name="Content Placeholder 4"/>
          <p:cNvSpPr>
            <a:spLocks noGrp="1"/>
          </p:cNvSpPr>
          <p:nvPr>
            <p:ph sz="half" idx="1"/>
          </p:nvPr>
        </p:nvSpPr>
        <p:spPr>
          <a:xfrm>
            <a:off x="533400" y="1123950"/>
            <a:ext cx="4419600" cy="3733800"/>
          </a:xfrm>
        </p:spPr>
        <p:txBody>
          <a:bodyPr>
            <a:noAutofit/>
          </a:bodyPr>
          <a:lstStyle/>
          <a:p>
            <a:pPr lvl="0" algn="just">
              <a:lnSpc>
                <a:spcPct val="150000"/>
              </a:lnSpc>
              <a:buFont typeface="Arial" panose="020B0604020202020204" pitchFamily="34" charset="0"/>
              <a:buChar char="●"/>
            </a:pPr>
            <a:r>
              <a:rPr lang="en-IN" sz="1800" dirty="0">
                <a:latin typeface="Arial" pitchFamily="34" charset="0"/>
                <a:ea typeface="Times New Roman" panose="02020603050405020304" pitchFamily="18" charset="0"/>
                <a:cs typeface="Arial" pitchFamily="34" charset="0"/>
              </a:rPr>
              <a:t>The management of BA has a charity (Flying Start) that helps to support community people in the world.</a:t>
            </a:r>
          </a:p>
          <a:p>
            <a:pPr algn="just">
              <a:lnSpc>
                <a:spcPct val="150000"/>
              </a:lnSpc>
              <a:buFont typeface="Arial" panose="020B0604020202020204" pitchFamily="34" charset="0"/>
              <a:buChar char="●"/>
            </a:pPr>
            <a:r>
              <a:rPr lang="en-IN" sz="1800" dirty="0">
                <a:latin typeface="Arial" pitchFamily="34" charset="0"/>
                <a:ea typeface="Times New Roman" panose="02020603050405020304" pitchFamily="18" charset="0"/>
                <a:cs typeface="Arial" pitchFamily="34" charset="0"/>
              </a:rPr>
              <a:t>Reducing carbon emissions by 80% and achieve net zero emissions by 2050 (britishairways.com, 2021)</a:t>
            </a:r>
            <a:endParaRPr lang="en-IN" sz="1800" u="none" strike="noStrike" dirty="0">
              <a:effectLst/>
              <a:latin typeface="Arial" pitchFamily="34" charset="0"/>
              <a:ea typeface="Times New Roman" panose="02020603050405020304" pitchFamily="18" charset="0"/>
              <a:cs typeface="Arial" pitchFamily="34" charset="0"/>
            </a:endParaRPr>
          </a:p>
        </p:txBody>
      </p:sp>
      <p:sp>
        <p:nvSpPr>
          <p:cNvPr id="2" name="AutoShape 2" descr="Theories of International Trade and Investment - BMGT20104 - StuDocu"/>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AutoShape 2" descr="data:image/jpeg;base64,/9j/4AAQSkZJRgABAQAAAQABAAD/2wCEAAkGBxISEhUTExMWFhUXGRgYGBcWFhgVHhcXFxcWFhYaFh0YHiggGh8lGxYVITEhJSkvMC4uFx8zODMuNygtLisBCgoKDg0OGxAQGzUlICYtLy0tNS8rLS0tLS0tLS0tLS0tLS01LS0tLS0tNS0tLS0tLS0tLS0tLS0tLS0tLS0tLf/AABEIALEBHQMBEQACEQEDEQH/xAAcAAEAAQUBAQAAAAAAAAAAAAAABAECAwUGBwj/xABOEAACAAMFAgoECwMKBgMAAAABAgADEQQFEiExQVEGBxMiMmFxkaHRQlKBkxQWFyNTVJKisdLhYnLTNENkgqSys8Hj8BUkM3TC8TVjc//EABoBAQADAQEBAAAAAAAAAAAAAAABAgQDBQb/xAA8EQACAQICBggFBAEEAQUAAAAAAQIDEQQhBRIxQVGhExQVMlJhcZGBscHR8CIzQuEGI2Jy8fI0U5Kywv/aAAwDAQACEQMRAD8A9xgBACAEAIAQAgBACAEAIAQAgBACAEAIAQAgBACAEAIAQAgBACAEAIAQAgBACAEAIAQAgBACAEAIAQAgBAGGfaUTpMB2n8BHKpXp0+/KxeFOc+6rmttF/oOgpbrPNHnHnVdLU1+2r8l9+RrhgZPvOxrLRe81/SwjcuXjrHm1dIV6m+y8sue02QwtKO6/qY7PeU1NHJG484eP+Uc6WNr09kvfMtPD057UbOz8IB6ae1fI+celS0utlSPt9v7Mk8B4H7mzs9ulv0XFd2h7jHpUsVRq9yX39jHOhUh3kSY0HIQAgBACAEAIAQAgBACAEAIAQAgBACAEAIAQAgBACAEAIAQAgDDPtSJ0mA7Tn7BrHKpXp0u/KxeFOc+6rmttF/oOgpbrPNHnHm1dLU1+2r8l9zZDAyfedjV2i9pr+lhG5cvHWPOq6Qr1N9l5Zf2a4YWlHdf1IRMYm7u7NBSIAgBACAECSXZ7xmpo5puOY8dPZGqlja9Puy98zhPD057UbOz8IPXT2r5Hzj0qWl1sqR9vt/ZkngPA/c2dnt8t+i4ruOR7jHpUsXRq9yX39jHOhUh3kSY0HIQAgBACAEAchab+nl2CkAYiAAoO2g1j5OtpbFOq1B2V7JWXG289yngaKgnJXy4g3pbK0qTnTJVbOlaVAppEvHaQTt8Mkn8h1bC2v9WUS9bWdCfsLuruhHHaQls/+q+xLwuFW35soL3tdaYqa6qg0AJzIpoR3iI7Qx19W/JLZnteQ6phrXtzZcLztm87fQXYK7twiyxukL2//K+xHVsL+NlBets6/sDyiqx+kHln/wDH+ieq4X8ZUXpbN5+wvlE9e0g//FEdWwv42UN62vedvoDYaHZvg8fpBc/4rdt3E9Vwv4zF/wAftHr/AHV8o49r4vxckX6jQ8PNnRXBbmnSyXpUMVqMq5A18Y+g0Zip4ii5T2p25J/U8rG0I0qlo7Grmzj0TIIAQAgBACANTeV9rKYoFqwpqaDMV9seXi9JxoTdNK79kbaGClUjr3yNTaL2mv6WEbly8dfGPKq6Qr1N9l5Zf3zNsMLShuv6kEmMbzzNAiAIAQAgBACAEAIAQAgBAklWe8ZqaOabjmPHT2RqpYyvT7svfP8APgcJ4enPaiZJ4WS8So9MRIUYDXMmgqNnfHqUNKOTUakdvD7P7mKrgrK8WdJHsGAQAgBAHnc889v3j+Jj4Cq2qsmuL+Z9TDuL0J0wz6lSVyqTktKBBXUaUIjfJ4tNxdsr32WyS47rW3GaPQ2TX1vt+5bhn9WVdCmqqQe00NIrbGe3/Hcmn65OxN6Pv672UMubl0eaGyqpFCcTE7KUYd3VDUxGTyyT4Wte78rZr4InWp57c7cfh57iyaZoOFqVY09EmpVVIrsqCscqjxCerPbLLdfNJW8rq3AtHorXWxevFv53M4NoJGYzpnVNG0PZl4b40J4yTWaztn+nfsf2+5ztQS2fPcQxa3Fcx9kaUUU00oq90Y1iakb2fJeS9sl7Hfoov/v1+7Km2vv210G8HdvET1urx5LjcdDDgYGNSTv3ZD2Rnbu7nRKysdVwR/6T/vn+6sfT6C/Yl/y+iPF0n+4vT6s3se2ecIAQAgBACANLe1w8qxdXoxpkRUZCmzMeMePjtFLETdSMrPl+e5vw2O6KOo1dGitF0WiX6JI3pzh3a+EeJV0diqH8bryz5beR6UMXRqb/AHy/PciLaDtH+UZVWexnZ01uMyzBSug0zyz7dI6qaauUcXexdFiogBACAEAIAQAgCLaLxlJqwJ3DM+Gnti2qxc1tov4+gtOtvIecTZEXKWe77ZatEcqdp5i09tAfZWNNLC1qndj9DjOvCHeZ0N08BSrK86aOaQcKCuYNRVm8o9KhouzUqkvgvz6GSpjbq0UdlyK+qO4R6vRx4GHXlxHIr6o7hDo48Bry4jkV9Udwh0ceA15cRyK+qO4Q6OPAa8uJwLj5w0y55p1c7KPhZJ9M0sv1fU+mX7efD6E5rJN0EyorTMmvRrnSuVCNp1Eb3hsR3YzuvNvhfz+b3GZVae1x/L/AsFlnH09aalvSWueW4f7MUWHxUv57fN71fhw/LlulpLd8tz+5VbPONCJgzoa4m0alNm3LLq6omNHFStJTWee177eW/IOpSWWryW4tlWd2AONsyh00JoAa12Arpu7DFYUKlSKam/4vZvdkne+5W+tsmTKpGLf6eJll2SYSDyjCtKZZ0pVdTSubilcqdcdYYau2pa7ztuz2Zb7cVa+XxOcqtNJrVX5t3enqa6fLwmla5A17QD/nHm1YakrXvsfurmuEtZXMccywgDq+CP8A0n/fP91Y+o0F+xL/AJfRHi6T/cXp9Wb2PbPOEAIAQAgBACAMc+0IgxOyqN7EAeMSk3sKznGCvJ2XmcxfPCSxHLByzbwMP3zQ91YrV0dTr/uxX1+5ilp2FD9pt+mznl8zm5V+4WNJdEJrTESRoaVIFdBWMj0HCC/0ZW8nnw37Uss9t/a1af8AlM5S/wBanl5PP2eT5EkXlJZebzGy1NBsFNxOXfHjYrRlejD9NPNb4u64bNuzNtxXE9/CabweIlbpLeUv0v3eXs2ZFtB2x46rNZM9nUTzRlWaDt746KpFlXBovi5QQBFtF4yk1YE7hmfDT2xbVYua20X8fQWnW2fgPOJskRc10+1TJnSYkbtB3CNlDA4it3IZcdi93t5nn4nSeFw+VSavwWb9lsMaS9+m4ZR69HQW+rP4L7v7Hg4j/KFsoU/jJ/Rff4HXXBe9gl0xWfk29c/PeJ5w9gjfDRtOlnBL68zjH/IFVyq3j6ZrlnyO0sdvlTRWXMV/3SDTtGo9sWcWtpupV6dVXhJP0JMQdRACAEAIA5i08GnLsVdaEkitQRU12CPm62hKjqOUJKzd877z16ekYKKUk7mP4tTvXTvbyinYuI8a5l+0aXhfIqeDc4/ziaAatoNNkS9C4h7Zrnu2ELSNJfxfIp8Wp3rp3t2bojsSv41zJ7RpeF8h8Wp3rp3t27usw7Er7Ndcx2jS8L5D4szvXTvbyh2JX8a5jtKlwfIHgzOOrp3t5RD0HXebmuY7SpcHyKfFib66fe8odhVvEuY7Sp8HyHxYm+un3vKHYVbxLmO0qfB8je3Nd/IS8JNSTiNNNAKDuj2tH4PqtLUbu27s87FV+mnrJW3E+NxmEAIAQAgBAHB8L+FM6TPaQhwKAvOUAscSgmuLTXZGmlTi1dngaR0hVpVXTi7LLdmctMtRmnEzl23sxJ8c40Ky2HiylKo7yd363LYkoIAQBfLmsuhI/wB7tIzYjB0MR+7BP5++3masNjsThf2ZuPlu9ndciVLvE+kK9mUeHiP8bpSzoza8nmvo/mfR4X/LK0cq8FLzWT9ndPkTJFuU6NTqOX6GPEr6IxuHz1brjHPlt5H0OG07gMTlr6r4Sy57H8Gaq3WiY7MCxpUimgpXLIR3oYDEVl+iD9XkuZGK0phMP+5NX4LN+yvzI4lx69HQW+rP4L7v7HgYn/KN1CHxl9l9y8KI9ahgcPR7kVfi837s8DE6UxeIyqTduCyXLb8blY2GAQAgCx7Qsshi2EjQ1ofZTPuiG0XjCV7r32Gxunh7OWZLlhjNVnVTygrQMwBIPSJz2xwnCLV0j1sLjK8ZKMpXWW1X57fmep/CV3N9h/KM1j6HXX4mPhK7m+w/lCxGuvxMfCV3N9h/KFhrr8THwldzfYfyhYnXX4meN3tek9p0wma/Tb0mFACaADZ2RtjCNlkfGYnE1XVl+p7XvJk6w2gM4W0MQhcEszg0lgFmohYUzA1rnprFVKPA0SoV02lUdlfa3u27L/fyMj3VaQ5X4QaYsNccytcPKab8GetNlaxGvG2ws8NiFPV6Tfba+F/lnt+Jg+B2gYSbQaM8tMnmE1mAnq0FD7dYnWjwKdDXVr1NrS2veZZl22kUpaCariryj0pjZciK1yCt/WpmQYjWjwLPDYndU5vj+P4lr3faQF/5g1auWOZsZEFOol11prnSJ1o8CHh8Qkv9Tb5vilzuuAa77TstBPSrz5noPgamWYBp40B2taPAPD4jdU473udn7f8ARrbVaJ8tyhmvUGmTtTxi6UWr2MlSpWpycXN5ebMXw+d9LM+23nE6seBz6xV8T92el8XNsmTLM3KMWwzCoLGpC4UNKnXMmMtZJSyPp9D1Z1KD13eztyR1UcT1RACAEAIAoYA0l9XFZrQS0yWMXrqSrbhUjX21i8ZyjsMtfBUK+c458d5xt5cCaZyZtf2Zgp95fKO0a/FHkVtB76Uvf7r7GitVjtMnpo1Bt6Q7xpHWM4vYzzK2FxFHvxy917kp7M4qQpZd67dhota9dc8s4KfEmWGks1mvzdt/rMwAitNu7Q9xzi90cHFrIrElRACAEAIAQBjnT1TpMB26+wamIbRdQk9xAn3yg6ILdZ5o8/wiusdFSW9mGQ1qtBpKVj+4CAO1tntMUlO21milh5z7kfz1N5dnF/Oc1nTFlg6hfnG666AdtTHJ1VuPRp6LnLObtzO3uPgXYpBDCWZjjMNNOKh1BCii+FY5uo2ejSwNGnmld+Z1gihrKwAgBAHAXhxeu8x2ScoVmLAMpqKmtMte2NEa9lax4FbQrnUcozybvsLDwDtJOI2oV38+vfXqHdDpo8COyK179Ln8Sr8BLSczahoF9LQUoPAd0OmjwJeiK7zdTy3lg4v7R9YX72zT8BE9OuBXsar/AO58wvF9PAoLQoG6jbKkfie+HTrgFoaqlZVPmVHAC0afCV+/1j/M98R0y4E9j1tnSfMrL4BWhSGFoWoNRkxzrXb15w6ZcBHQ9aLuqhbO4vp7sWaehJNScJ1MSq6W4rPQtScnKU835Fnyczfpk+y0OsLgV7Cn417HX8Frk+ByTLx4yWLMaUFSAKDqoojjUnrO57GCwnVqepe+dzcRQ2CAEAIAQAMAYZkusAc7fN92SRUTJy4h6C89vaq1I9tIvGnKWxHanh6lTuo468uHYzEiV/WmH/xU/wDlHaOH4s3U9HeN+33/AKOZa+5+MzAwUnUKqqNozAGeupzjtqRtYmeiMJJd2z4p2f2fxRmn340xcMwDUc4ADQEd2ezdBQs7o8THf43UnC1Gaf8AyVn7rLkikm2HY1eo5/jmIsfLYrR2Mwv7sHbjtXuthKS2DaKdmfgfOBhUkzOjg6EH/e4wuWtfYWzp6p0mA7de7Uwuiypye4gT75UdFS3WeaPM+EV1joqS3sgTrxmvtwj9nLx18Yi7Zsw+Dq1najBv4fXcRcG+J1T3cP8A43WnnWko+mb+3zMso4SCKVG8Bh7QwIPdE6qPcoaDwdJd3Wfm/wDpcjrLs4bulFmylZRtl8wgdhqD4RxlQW5naejo/wAHY7C6OFFinUAmiW3qzfm9dlTzSewxxlSktxiqYSrDdf0zOrky8qxzMxmEAVgBACAPMb143Vlz3lS7IZgVigYzcBYg4TRQjbdM+7SNMcO2r3PUp6McoKTlb4GNuNqcDhN2vizFOVatQWBFOR2FHH9Rtxh1deIns2Nr9Ivb+zD8sjZ/8gctfnzlsz+aiereZbstePl/ZIlca85mVFu1iziqqJxqw52g5L9lu6K9AvEVejoJN9Js8v7LZfG1NYlRdrEgMSOXPoLib+a2DOJ6BeIPRsUr9Jy/spbONyZKYpMu8qymhHwitDQGlRKpWhEFh77GTDRkZq8Z8v7MHy0/0H+0f6UW6q+Jbsn/AH8v7Hy0/wBB/tH+lDqr4jsn/fy/sfLT/Qf7R/pQ6q+I7J/38v7O94G8JkvCz8sqFCGKOhOKjABsjQVFGGdBGepBwdmeficO6E9Vm9ihnEAIAQAgBAHivGnwitMu3TJHKPyIVCEDFAcSAmtOlnXWsbKEE433nuYChCVJStmcfJt8s5dHt/SO7TNzhIlKQcxmOrOIKFYAQAgDIk9ht784g8zFaHwWJznTV+KyfLb8bmVLUNo7oHzmK/xJrPD1PhL7r7IjTlBZjsJJ7yYrqs6Yf/Gqss60lH0zf2+ZaFETqo93D6FwdHPV1n/uz5bORdFj1UklZCAEADAEOfeUpfSxHcufjpEXIuSuDXCu0y7RJlyHZFaailcRIYM4B5p5udTnTbHOok1mZ8RCMoNyW4+iuUmeoPtfpGI8KyHKTPUH2v0gLIcpM9Qfa/SAshyj+oPtfpAWR8w3nNK2qa20TXNDvDkx6cVeC9D6umr0kvL6HU2i+byqyNZlJBKsVRz0gsxgzI+0MhJrlUE5mscVCnxMSo4fbrfnsWzL1vLmobOCcBGUt685Rix4WHOrjYqfSmMSNKNWnxJ6LD7dbmvyxrb1vO1gyZk2UBybs6MVejGY3KEMSc88t/NpXLK8Yxd0mdaVOk1KMXtWezdkY5nC2ey0ITbn85oRNWnTpkJz0yrko0FInoYkrBwT/wCvL7Ee+eEM20rhmBRzlbmlx0VKjIsV9I50r10yiYU1HYXpYeNJ3X0NPHQ0CAEAe38Rv8im/wDcN/hSow4nvngaU/dXp9WeixnPNEAIAQAgChgCBeljlTlwTpaTF3OoYeyukSm1sLRnKDvF2OAvvi1scypkl5DdRxrX91s+5hHaOIktuZvpaSqx72ZxN5cArbIJMqk0b5bUanWrU7hWO8cRB7TfT0jRnlLL1Mdju92CKzhZpoGlzVKMrPN5OWMhWh1JwmmW8RLmi8qqV2ldcV6XZHtLcmVEwYCyh1royN0WG4Gm0A9UWTvsOkf1K8SqsDmDUdWcSCsAIAQAgChMARJ95yl9LEdy5+OkRci5AmXu7HDLXM5D0id1B/7iLlW97Nrd/Ay8bVQshRfWnHAPYvS+7HN1YozTxdKG+/odrcfFTZ1obRNeafVT5tewnNj2giOMq7ewxzx833VY9FuK5LLZRSzyJcvKlVXnEftMas3tMcnJvaY51Jz7zN0IgoVgBACAPDr34tLwFpmPKSXMUzGdWxqKgsWGJX27xp2xtjXhq2Z7tPSFHo1GV9ljO3BS/SasqMSrqcTSTiV8GMNXWoloM9gpFdekU6xg91+ZlPBm/cjgl4hMMzFik9IpyenRHNLbNvVEa9Ijp8J57Lb+NyFb+A98zkVJkuWVU1FGkrspqtD/AL6hS0atOLujpDF4WDvG/MgfJfef0K+9Tzi/WIHXtKhx5D5L7z+hX3qecOsQHaVDjyHyX3n9CvvU84dYgO0qHHkPkvvP6Ffep5w6xAdpUOPIfJfef0K+9Tzh1iA7SoceR6rxacHJtgshlziuN5hmEKahaqigV2nmV9sZa01OV0eRja8a1TWjstY6yORkEAIAQAgAYAgXnbJMlcU6Yktd7sFr2V1iUm9hDaW04a+eMOyJUSVecd4HJr3sMXcpjqqEntOTrRWw4m9eG9sm1ClZK7pYzp1s1T7RSOqoxRzdWTOYtExnOJ2ZjvYlj3nOOiVtghVnB3i2n6ls92cAMxIBYiprQsatrvOffviU7Ho0NLVafeSfJ8suRgUMuakjsNIvrJ7T1qWlcPUyl+n1+/8A0SJd4uOkAfAxNk9huShNXi8vcmSrwQ683t8xEWZDg0UtF5S0yrU7lz8dIrc53NfOvlzkigduZ8oEN8SK4mTOkT7T+A2RFzFVx9Cnvu/LP+i9LGNufhEXPPq6Vm8oK3Mkykw5rkd4yPfCx51SvUqd+Vzorr4W2yTQCbyi+rNGPx6XjFHSiyqqSR2lz8Y8k0FolNLPrJ84vaRkw9lY5Og9x0VdbzvLmvezWgfMTkfbQGjDtU0Ye0RylFx2o6qSexm2EVLFYAQAgDwq9ONa8TapkqSJKLyploChY0D4FLEnU6mNqoQ1bsyyrPW1USPjrfxw4VkMGxAEKgzUsGHOYHLCTXSlIr0dItr1C2Xw6vsmYp5BXlqjMhl4j84aItJZbCSadPCBUEkAgxPRUgp1C747X7hLH4MAA7ZiX0ZaLMY1DlaYWBqTvGsR0dLzGvUMK8Pr9LMmCViXUFEB/nMhV8z81MNBmQhIyzieipbbka9TgLTw/vuXLeZM5BVTD6KEtiw9DCxxDnLU6bK1BEFSpN2QdSaV2az5Xbz9aT7r9Yv1aBz6xIfK7efrSfdfrDq0B1iQ+V28/Wk+6/WHVoDrEj1fiw4UzbxsjTZyqJkua0olAQGoqOGoSaGjgHPZXbQZa1NQlZGmnPWjc6+OR0EAIAQAgBAHhPG5ddtFvmWhJMxpJWWA6rjUYUAatK4M660jbQlHVs2Za0Za10jhZN7V6S+1fI+cd3Ez34kyVaUbRhXccj4xVom5lKRFiblhlxFibmMpCxJaViC9OpOm7wdn5GNpQiymz06OmK8Mp2lyfL7GM2UEknaSe+K3Iq6Vm+4rczMkoDQQPPqVqlTvu5kCQsci8S4mxFy8JE2IuWTp6J0mA6tvcM4Agz75UdBSes5Du/8AUCTY8E7Db7XaJDyZUxkWbLYuqEIoWYparmgNKHm4qmkUnJJO51pwd72PpfBO9eX7tv4kYsjUME715fu2/iQyAwTvXl+7b+JDIDBO9eX7tv4kMgfKt4IWtcxQaEz3AIqKEzCKjaM49Ndz4HnS751dtu22q0wm2SzLpNLMyrzllysUwFFDApXArKpYEmpUkEDipQ4GjVlfaRpVyW8TmBnS8bFUm1o5Xk0lMrHGlKqJkgBlPSmIKgk0nXhbYQoTT2ke1Wa3y0UGarBystU6RZpwKcmapTSWAanDpQnOJTg3sK2mt5NtFz29Z0xlnICQoLEODyayikuYQyFlJl83KrfOEHIsYqpwtZotqzvtLJ1x21xyMy0LyR5Gtc+fM5P5taCtVLSyRUCjSyaYspU4LNIhwk8rmitXB2dLlNNYpRVViAWLDE2EimGnNJFTWnOFCY6Kom7HJ0mlc1EXOQgD3XiB/kM//uW/wZEYsV3l6G+h3D06Mx2EAIAQAgChgCPOBgDlb+4I2O1VM2zoWPpqMD+1koT7axeNSUdjKyhGW1Hm/Cfi2kyAXl2tZY2LaCBXqDLn7MJjRDEvejhLDrczUWQWNiqF2knIM2eHJHqUxHAFxBM2CkgnIHOLKb3ZhwRrLbP5FlVirhkVsUsgipqrDUg0dXWtc8Ncq0jqszjO0WVlWlG0YV3HL8dYNEXMjJEWFywy4ixNwJcLC5eEibEXLJ09E6TAdW3uGcAQZ18qOgpPWcvAa+EAQ3tc6ZoTT9nmjv8AMxDkltLKLew6zgpxfpaqF7ZKG0y5XOmU68dMJ/qsI4yrW2I7Ro8WenXDxfWCz0IkCY4pz53zpqNCAeap6wojjKrJ7zsoJbDt7OtABsEcyxLWAKwAgBAHkd78TBmT5k2VbAiu7OFaUWKliWIxBxWhORpu7Y1RxNlZo4SoJu9zHN4nrU1cV5lsWbYpcw4jhwVas3Pm83PZlDrEfCOhfEo/E7ajSt5E00rLc05wbL53LnKp7QDsiesR8I6F8S1uJm0HDW8a4cOGspzhw1w4fncqVNKaVh1leEjoPMulcTdpWmG8sOEUFJbigoRQUm5ChPfDrEfCT0L4lRxPWrKl5UoWIIlMCC6ojZ8pXNZaDsURHWI+EdC+Ja3E3aSuE3lVaKuEy3Iwp0BTlaUWpoNmyJ6yvCR0HmYfkPm/Xk9wf4kT1pcCOrLiPkPm/Xk9wf4kOtLgOrLiei8A+Ci3bZjIEwzGZzMd6YQWIVeatTQBUUanadtIz1amu7naENVWOjjmXEAIAQAgBAHE8LuMGTY5rSBKaZOUAkVCLzhUZ5k5HYsWUbkN2PPL44wbdPqFcSV3ShQ062arV6xSLqKK3Zyc5mdizEsx1ZiWJ7SczFiDEUgDC9nB2RZTktjKuEXtRHex7j3x1VfijjKhwZRJk1NCad47o6qcZHNwnEkyr19ZfavkfOJ1SusUtF8AEhVqRtbLwGvhFCxDe1zpmhNP2eaO/wAzEOSW0sot7EUl3edpp2RzdTgdFS4kuVY1GyvbnFHNs6KEUSAkVLF4SAOjujhnbrPQLOLqPRnfODvPOHYGEQ4pk3Z3Vx8a0p3SVaJJlu7KgaWwcYmIUEqaMoqeuKOBOsekcqu8d4ihYcqvrDvEAOVX1h3iAHKrvHeIA8RvfjAvA2iYEniUgdlVQkohVDFRVnUnQVJrv0jqoopdmafwhvtTTl2alQSkuQ4BVmQg0TXEjDroYWiLswnhRfYBYznCqCSTLs4FApaoJTMFQSCNaGlYWiLsuHCa+yAROcgqHBEqz5qy4xTmZkgHLUkEaikLRF2ZDwhvvCW5c5UNOTkVoxIByl0plWtaUzrC0RmYm4UX2K1mzMsVfmZOWA0b+b2busb4WiLsx2nhbfMsEvOmKAaEmTJyOR+j6x2EgawtEXZF+UC8/rR91I/hxOqhdj4/3n9aPupH8OGqhdnqPFpf862WVnnkF0mGXiAC4gFRwSBkDz6ZDZHOSsyyZ1sVJEAIAQAgBAHnfDri2a2z2tMqeFdgoKTFOE4VCijLmum4xeM7ZFXG55re/A28bJXHIdkHpy/nl7ebUqOtgI6KSZWzRDs9haZJE1OfnRlUZrmQCM+cObntG6mcN4IrChKnJhqrDCR2g5wBQrAFhSALCkAYnkA6iLRnJbGVlCL2otWyrWtM9c84ObYUIozhIqWLwkAXBYAo8xV1IH492sAR5lvA0HtOUATrouO322nweRMdT6QGBKfvtRT2VMQ2ibHfcGeJ6csyXNtU9FwOr8nKBcnCwYAu1ANMwFPbFHMlRPX/AIOnqr3CKFinwdPVXuEAPg6eqvcIAr8HT1V7hAHiV9cXl4cvN5OQJiF2KssyUoKsxIydgQaHMU746qSKWZcOC191J5FqsQxPKWbMrMecD08vnJjtlv3UELxFmXTuDN9uCGkVxCh51kFRhdaVDVoBMeg2FiRnnC8RZlJfBe+1pSSwwqqDn2XJUDqg6ewO+euddQCF4izMy3BflTis+MMKMpaygMufNIDDLM9u2oyheIzKWng/fjsSZBHOZgA9mouJsVBV60BpSpNAIXiMzBaeCl9TFKNZ6qzYyA1lUFjSp5rClaCu856wvEWZC+T69Pqp97I/iROshZj5Pr0+qn3sj+JDWQsz1Hi1uCdYrKyTwA7zDMwghsIKogBIyJ5lcss45yd2WSOsipIgBACAEAIAozACpyEAaO8OFtklZcpyjbpfP8ej4xphhKs91vUyVMdRhvv6Z/0cFwmvmTasVLLLQsKGbUiYR+8mE+wkiNlPAxj3ncwVNIyl3Fbn+cznLbMmsFBcOFcTOeM2YHIMy6ihIzU7IieDX8WXp6Qf817EC1yLPhdhLeUwU4UUmYjPhc5k1IGLABkvlmlRqR2o2QxFKexmhW0bx3frFDtcyBgdD/lEEgrADDAFHmKupA/Hu1gCPMtw2CvblAFJST5vRBp1c0d/6xeNOUtiOc6sId5mxsnBsn/qOB1Lme86dxjTDCN95mOpj0u4vc6/gylmsjBvgkqcQa4ptWcH9ktVV9ix0lgoNZNo4Q0hUi/1JPkemXdw0ssygYmUf2xl9pagDtpGOeCqR2Zm2npCjLbl6nQSJyuAyMGU6FSCD7RGVxadmbYyUldMyRBIgBACAEAIAQAgBACAEAIAQAgBACAEAIAQAgDyLjDvGYLbMlliUASiEmgqik0GgzMe7gacehTtnmfOaSqyVdxvlkaCXblOoI8Y1ODMSqIzhg2hBijR1TMTpFGiyZhaXFbF0yJPsaN0lHboe8RzlTjLajtCtOHdZr51z+q3sPmIzyw3hZqhjX/JexEmWaamw06ucP0jhKlOO1GuGIpy2MjcnOmEhQaVIy5o137YpGnKWxF51YQ7zJdnuA+m1Opc/E+UaI4V/wAmZJ45fxXubSzXVKTRane2f46RojRhHcZJ4mpLayesuO1jO2Z0lxZIq2ZCwUVJAHWaRYrtIc+95a6VY9WQ7zC41Slz37OFolcmxlhpksHCSCQXAIJ2iOVZKUHfgd8O9WorcUfQceCfRiAEAIA8RvjhNbGnzT8ImKMbAKjlQAGIAAHVH0VLDUlBfpWw+Wr4ut0krSe0x/8AFLxqRytqquoxTMsgc92RHeIt0WH4LkR0uL4y5lku+bexoJ9pJoTQPMOQNCctgIIrEujQW2K5EKviW7KUuZh+Mds+tTvev5xbq1Lwr2Kdbr+N+5d8YLbQH4TPoTQHlHzIpUDPXMd4iOr0fCvZE9ZxHifuw3CG2jW0zxoc5jjIioOu4iHV6PhXsQ8ViFtk/cp8YrZ9an+9fzierUvCvYdbr+N+4+MVs+tT/ev5w6tS8K9h1uv437j4xWz61P8Aev5w6tS8K9h1uv437np/Fvek20WVjNYuyTCgY6lcKMKnaasc48XH0o06loq10e/o2tOrRvN3s7HVxiN4gBACAEAIA8X4x/8A5Cb2S/8ADWPocB+wvj8z5nSf/qH8Pkc1Gw88ulISwC1xEgCm0nIUiG0ldkxTbstpnM+YmTePVlkdsU1Yy2HRynHaZUtanUU8Yo6bLKqt5lCg6EHsijidVK+wsaTFLF1IxGVEWLXAlQsLmRZMTYq5GRlCipIA6zSJsRdsiTr0lrpVj1ZDvMSRYgzr2mHSijqzPeYDIgu5Y1JJPWaxBJbEkEy5R/zEgf8A2y/76xSp3H6HWj+5H1R9IfBV3v7x/wA0eFrP8SPotVfjY+Crvf3j/mhrP8SGqvxsfBV3v7x/zQ1n+JDVX42Pgq7394/5oaz/ABIaq/GzwO3NhnzCNkxjqdjHaM4+nhnBeh8hVdqrfn9TZvwjqCDKFMQcc4ZMAlK1WnoeiFOeupPBYa2/y/Pxmp46/wDHffb6eXysYJ9/O7YyiVKYCCoKn57liSDlUmteskihi6w6StffflY5yxbctay2W53MzcI2zISjaBi5JoFw5mlS1TXF4bYr1Vb2dHjnuXPy+ZlXhSwpSXShqBjNBROTApTo+lh9YA12RXqie18vO/v9CVj2tkeflb23+phHCJgKKlDlQ4zXJMFTlm52ttyEW6sntf5e/t5FVjWlkuflb38zTTnxMzUAqSaDQVNaCNKVlYxSetJstiSBAHq3FL/JZv8A+x/w5ceHpP8AdXp9WfRaJ/Zfr9EdvHnHqCAEAIAQAgCPbbDKnLhmy0cbmUN3V0i8Jyg7xdik6cZq0lc5O9OLiyzKmUzyTuHPXubPuaNtPSNSPezPPq6Loy7uRyN5cAbbJOJFWcozqhFct6Nr2Csb6ePozyeX5xPOqaMrU3eOf5wZr5l7zF+atEomhYlSOTbnijGhXJqVoaChNc46KjF/qpv67PzM5vEzX6asfpt/MjU2yYrOzIuFSSQu6uwZ6CNEE1FJmSo4uTcVkYgYsUM6Wth19sUcEy6qNGdLWp1FPGObpvcdFVW8xWi85a1AqxG7Id5jmdiBOvaYdKKOrM95gCC7kmpJJ3k1iCS2JIKqCSAMycgBnU9UQSlfYdLdHAK32ihEnk1PpTjyf3aY/uxnniqcd9/Q1U8FVnut6nb3RxTyVobROaYfVQcmvYTmx7RSMk8dJ91WN1PR0F3nc7W6bis1mFJElE2VAqxHWx5x9pjJOpOfeZshShDuqxsYodBACAEAc/beBlhmu0x5POY1Yh3WpOporAZxqhjK0VqqXyMk8DQnJylHN+ph+IV3/Qn3sz80W6/X8XJFOzsN4ebHxCu/6E+9mfmh1+v4uSHZ2G8PNj4hXf8AQn3sz80Ov1/FyQ7Ow3h5sfEK7/oT72Z+aHX6/i5IdnYbw82PiFd/0J97M/NDr9fxckOzsN4ebHxCu/6E+9mfmh1+v4uSHZ2G8PNj4hXf9CfezPzQ6/X8XJDs7DeHmx8Qrv8AoT72Z+aHX6/i5IdnYbw82bu7LulWeWJclAiDOgqczqSTmT1mM1SpKpLWk7s1U6UKcdWCsiXFDoIAQAgBACAEAIAQBHtthlTlwzZaONzKG7q6RaE5Qd4uxScIzVpK5yl6cXFlmVMpnknqONe5s+5hG6npGrHvZnn1dF0Z93I5C9OL+2SqlFWcu9DnTrVqH2Csb6ekKUtuR5tXRdaHdzOXnyHRsLqyMNVYFSO0HONkZKSuncwShKLtJWLIsVNZP6Tdp/GMj2m1bC1VJIAFScgBmSeqIJSvsOmujgFb7RQiTyan0px5P7tC/wB2M88VTjvv6Gqngqs91vU7a6OKeQtDaJzTD6qDk17Cc2PaCIyTx0n3VY3U9HQXedztbquKzWYUkSUTZUDnHtY84+0xknUnPvM2QpQh3VY2MUOggBACAEAIAQAgBACAEAIAQAgBACAEAIAQAgBACAEAIAQAgBACAEAR7ZYpU5cM2WrrudQ3dXSLQnKDvF2KzhGatJXOUvTi4ssyplF5J6jjXubPuIjdT0jVj3szz6ui6M+7ka+7OKmQpxWia801JwoOTXsOZY+wiK1MdJ91WJp6OhHvO52d1XHZrMKSJKS9lQOcf3mPOPtMZJ1Jz7zNsKUId1WNhFDoIAQAgBACAEAIAQAgBACAEAIAQAgBACAEAIAQAgBACAEAIAQAgBACAEAIAQAgBACAEAIAQAgBACAEAIAQAgBACAEAIAQAgBACAEAIAQAgBAH/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4" descr="data:image/jpeg;base64,/9j/4AAQSkZJRgABAQAAAQABAAD/2wCEAAkGBxISEhUTExMWFhUXGRgYGBcWFhgVHhcXFxcWFhYaFh0YHiggGh8lGxYVITEhJSkvMC4uFx8zODMuNygtLisBCgoKDg0OGxAQGzUlICYtLy0tNS8rLS0tLS0tLS0tLS0tLS01LS0tLS0tNS0tLS0tLS0tLS0tLS0tLS0tLS0tLf/AABEIALEBHQMBEQACEQEDEQH/xAAcAAEAAQUBAQAAAAAAAAAAAAAABAECAwUGBwj/xABOEAACAAMFAgoECwMKBgMAAAABAgADEQQFEiExQVEGBxMiMmFxkaHRQlKBkxQWFyNTVJKisdLhYnLTNENkgqSys8Hj8BUkM3TC8TVjc//EABoBAQADAQEBAAAAAAAAAAAAAAABAgQDBQb/xAA8EQACAQICBggFBAEEAQUAAAAAAQIDEQQhBRIxQVGhExQVMlJhcZGBscHR8CIzQuEGI2Jy8fI0U5Kywv/aAAwDAQACEQMRAD8A9xgBACAEAIAQAgBACAEAIAQAgBACAEAIAQAgBACAEAIAQAgBACAEAIAQAgBACAEAIAQAgBACAEAIAQAgBAGGfaUTpMB2n8BHKpXp0+/KxeFOc+6rmttF/oOgpbrPNHnHnVdLU1+2r8l9+RrhgZPvOxrLRe81/SwjcuXjrHm1dIV6m+y8sue02QwtKO6/qY7PeU1NHJG484eP+Uc6WNr09kvfMtPD057UbOz8IB6ae1fI+celS0utlSPt9v7Mk8B4H7mzs9ulv0XFd2h7jHpUsVRq9yX39jHOhUh3kSY0HIQAgBACAEAIAQAgBACAEAIAQAgBACAEAIAQAgBACAEAIAQAgDDPtSJ0mA7Tn7BrHKpXp0u/KxeFOc+6rmttF/oOgpbrPNHnHm1dLU1+2r8l9zZDAyfedjV2i9pr+lhG5cvHWPOq6Qr1N9l5Zf2a4YWlHdf1IRMYm7u7NBSIAgBACAECSXZ7xmpo5puOY8dPZGqlja9Puy98zhPD057UbOz8IPXT2r5Hzj0qWl1sqR9vt/ZkngPA/c2dnt8t+i4ruOR7jHpUsXRq9yX39jHOhUh3kSY0HIQAgBACAEAchab+nl2CkAYiAAoO2g1j5OtpbFOq1B2V7JWXG289yngaKgnJXy4g3pbK0qTnTJVbOlaVAppEvHaQTt8Mkn8h1bC2v9WUS9bWdCfsLuruhHHaQls/+q+xLwuFW35soL3tdaYqa6qg0AJzIpoR3iI7Qx19W/JLZnteQ6phrXtzZcLztm87fQXYK7twiyxukL2//K+xHVsL+NlBets6/sDyiqx+kHln/wDH+ieq4X8ZUXpbN5+wvlE9e0g//FEdWwv42UN62vedvoDYaHZvg8fpBc/4rdt3E9Vwv4zF/wAftHr/AHV8o49r4vxckX6jQ8PNnRXBbmnSyXpUMVqMq5A18Y+g0Zip4ii5T2p25J/U8rG0I0qlo7Grmzj0TIIAQAgBACANTeV9rKYoFqwpqaDMV9seXi9JxoTdNK79kbaGClUjr3yNTaL2mv6WEbly8dfGPKq6Qr1N9l5Zf3zNsMLShuv6kEmMbzzNAiAIAQAgBACAEAIAQAgBAklWe8ZqaOabjmPHT2RqpYyvT7svfP8APgcJ4enPaiZJ4WS8So9MRIUYDXMmgqNnfHqUNKOTUakdvD7P7mKrgrK8WdJHsGAQAgBAHnc889v3j+Jj4Cq2qsmuL+Z9TDuL0J0wz6lSVyqTktKBBXUaUIjfJ4tNxdsr32WyS47rW3GaPQ2TX1vt+5bhn9WVdCmqqQe00NIrbGe3/Hcmn65OxN6Pv672UMubl0eaGyqpFCcTE7KUYd3VDUxGTyyT4Wte78rZr4InWp57c7cfh57iyaZoOFqVY09EmpVVIrsqCscqjxCerPbLLdfNJW8rq3AtHorXWxevFv53M4NoJGYzpnVNG0PZl4b40J4yTWaztn+nfsf2+5ztQS2fPcQxa3Fcx9kaUUU00oq90Y1iakb2fJeS9sl7Hfoov/v1+7Km2vv210G8HdvET1urx5LjcdDDgYGNSTv3ZD2Rnbu7nRKysdVwR/6T/vn+6sfT6C/Yl/y+iPF0n+4vT6s3se2ecIAQAgBACANLe1w8qxdXoxpkRUZCmzMeMePjtFLETdSMrPl+e5vw2O6KOo1dGitF0WiX6JI3pzh3a+EeJV0diqH8bryz5beR6UMXRqb/AHy/PciLaDtH+UZVWexnZ01uMyzBSug0zyz7dI6qaauUcXexdFiogBACAEAIAQAgCLaLxlJqwJ3DM+Gnti2qxc1tov4+gtOtvIecTZEXKWe77ZatEcqdp5i09tAfZWNNLC1qndj9DjOvCHeZ0N08BSrK86aOaQcKCuYNRVm8o9KhouzUqkvgvz6GSpjbq0UdlyK+qO4R6vRx4GHXlxHIr6o7hDo48Bry4jkV9Udwh0ceA15cRyK+qO4Q6OPAa8uJwLj5w0y55p1c7KPhZJ9M0sv1fU+mX7efD6E5rJN0EyorTMmvRrnSuVCNp1Eb3hsR3YzuvNvhfz+b3GZVae1x/L/AsFlnH09aalvSWueW4f7MUWHxUv57fN71fhw/LlulpLd8tz+5VbPONCJgzoa4m0alNm3LLq6omNHFStJTWee177eW/IOpSWWryW4tlWd2AONsyh00JoAa12Arpu7DFYUKlSKam/4vZvdkne+5W+tsmTKpGLf6eJll2SYSDyjCtKZZ0pVdTSubilcqdcdYYau2pa7ztuz2Zb7cVa+XxOcqtNJrVX5t3enqa6fLwmla5A17QD/nHm1YakrXvsfurmuEtZXMccywgDq+CP8A0n/fP91Y+o0F+xL/AJfRHi6T/cXp9Wb2PbPOEAIAQAgBACAMc+0IgxOyqN7EAeMSk3sKznGCvJ2XmcxfPCSxHLByzbwMP3zQ91YrV0dTr/uxX1+5ilp2FD9pt+mznl8zm5V+4WNJdEJrTESRoaVIFdBWMj0HCC/0ZW8nnw37Uss9t/a1af8AlM5S/wBanl5PP2eT5EkXlJZebzGy1NBsFNxOXfHjYrRlejD9NPNb4u64bNuzNtxXE9/CabweIlbpLeUv0v3eXs2ZFtB2x46rNZM9nUTzRlWaDt746KpFlXBovi5QQBFtF4yk1YE7hmfDT2xbVYua20X8fQWnW2fgPOJskRc10+1TJnSYkbtB3CNlDA4it3IZcdi93t5nn4nSeFw+VSavwWb9lsMaS9+m4ZR69HQW+rP4L7v7Hg4j/KFsoU/jJ/Rff4HXXBe9gl0xWfk29c/PeJ5w9gjfDRtOlnBL68zjH/IFVyq3j6ZrlnyO0sdvlTRWXMV/3SDTtGo9sWcWtpupV6dVXhJP0JMQdRACAEAIA5i08GnLsVdaEkitQRU12CPm62hKjqOUJKzd877z16ekYKKUk7mP4tTvXTvbyinYuI8a5l+0aXhfIqeDc4/ziaAatoNNkS9C4h7Zrnu2ELSNJfxfIp8Wp3rp3t2bojsSv41zJ7RpeF8h8Wp3rp3t27usw7Er7Ndcx2jS8L5D4szvXTvbyh2JX8a5jtKlwfIHgzOOrp3t5RD0HXebmuY7SpcHyKfFib66fe8odhVvEuY7Sp8HyHxYm+un3vKHYVbxLmO0qfB8je3Nd/IS8JNSTiNNNAKDuj2tH4PqtLUbu27s87FV+mnrJW3E+NxmEAIAQAgBAHB8L+FM6TPaQhwKAvOUAscSgmuLTXZGmlTi1dngaR0hVpVXTi7LLdmctMtRmnEzl23sxJ8c40Ky2HiylKo7yd363LYkoIAQBfLmsuhI/wB7tIzYjB0MR+7BP5++3masNjsThf2ZuPlu9ndciVLvE+kK9mUeHiP8bpSzoza8nmvo/mfR4X/LK0cq8FLzWT9ndPkTJFuU6NTqOX6GPEr6IxuHz1brjHPlt5H0OG07gMTlr6r4Sy57H8Gaq3WiY7MCxpUimgpXLIR3oYDEVl+iD9XkuZGK0phMP+5NX4LN+yvzI4lx69HQW+rP4L7v7HgYn/KN1CHxl9l9y8KI9ahgcPR7kVfi837s8DE6UxeIyqTduCyXLb8blY2GAQAgCx7Qsshi2EjQ1ofZTPuiG0XjCV7r32Gxunh7OWZLlhjNVnVTygrQMwBIPSJz2xwnCLV0j1sLjK8ZKMpXWW1X57fmep/CV3N9h/KM1j6HXX4mPhK7m+w/lCxGuvxMfCV3N9h/KFhrr8THwldzfYfyhYnXX4meN3tek9p0wma/Tb0mFACaADZ2RtjCNlkfGYnE1XVl+p7XvJk6w2gM4W0MQhcEszg0lgFmohYUzA1rnprFVKPA0SoV02lUdlfa3u27L/fyMj3VaQ5X4QaYsNccytcPKab8GetNlaxGvG2ws8NiFPV6Tfba+F/lnt+Jg+B2gYSbQaM8tMnmE1mAnq0FD7dYnWjwKdDXVr1NrS2veZZl22kUpaCariryj0pjZciK1yCt/WpmQYjWjwLPDYndU5vj+P4lr3faQF/5g1auWOZsZEFOol11prnSJ1o8CHh8Qkv9Tb5vilzuuAa77TstBPSrz5noPgamWYBp40B2taPAPD4jdU473udn7f8ARrbVaJ8tyhmvUGmTtTxi6UWr2MlSpWpycXN5ebMXw+d9LM+23nE6seBz6xV8T92el8XNsmTLM3KMWwzCoLGpC4UNKnXMmMtZJSyPp9D1Z1KD13eztyR1UcT1RACAEAIAoYA0l9XFZrQS0yWMXrqSrbhUjX21i8ZyjsMtfBUK+c458d5xt5cCaZyZtf2Zgp95fKO0a/FHkVtB76Uvf7r7GitVjtMnpo1Bt6Q7xpHWM4vYzzK2FxFHvxy917kp7M4qQpZd67dhota9dc8s4KfEmWGks1mvzdt/rMwAitNu7Q9xzi90cHFrIrElRACAEAIAQBjnT1TpMB26+wamIbRdQk9xAn3yg6ILdZ5o8/wiusdFSW9mGQ1qtBpKVj+4CAO1tntMUlO21milh5z7kfz1N5dnF/Oc1nTFlg6hfnG666AdtTHJ1VuPRp6LnLObtzO3uPgXYpBDCWZjjMNNOKh1BCii+FY5uo2ejSwNGnmld+Z1gihrKwAgBAHAXhxeu8x2ScoVmLAMpqKmtMte2NEa9lax4FbQrnUcozybvsLDwDtJOI2oV38+vfXqHdDpo8COyK179Ln8Sr8BLSczahoF9LQUoPAd0OmjwJeiK7zdTy3lg4v7R9YX72zT8BE9OuBXsar/AO58wvF9PAoLQoG6jbKkfie+HTrgFoaqlZVPmVHAC0afCV+/1j/M98R0y4E9j1tnSfMrL4BWhSGFoWoNRkxzrXb15w6ZcBHQ9aLuqhbO4vp7sWaehJNScJ1MSq6W4rPQtScnKU835Fnyczfpk+y0OsLgV7Cn417HX8Frk+ByTLx4yWLMaUFSAKDqoojjUnrO57GCwnVqepe+dzcRQ2CAEAIAQAMAYZkusAc7fN92SRUTJy4h6C89vaq1I9tIvGnKWxHanh6lTuo468uHYzEiV/WmH/xU/wDlHaOH4s3U9HeN+33/AKOZa+5+MzAwUnUKqqNozAGeupzjtqRtYmeiMJJd2z4p2f2fxRmn340xcMwDUc4ADQEd2ezdBQs7o8THf43UnC1Gaf8AyVn7rLkikm2HY1eo5/jmIsfLYrR2Mwv7sHbjtXuthKS2DaKdmfgfOBhUkzOjg6EH/e4wuWtfYWzp6p0mA7de7Uwuiypye4gT75UdFS3WeaPM+EV1joqS3sgTrxmvtwj9nLx18Yi7Zsw+Dq1najBv4fXcRcG+J1T3cP8A43WnnWko+mb+3zMso4SCKVG8Bh7QwIPdE6qPcoaDwdJd3Wfm/wDpcjrLs4bulFmylZRtl8wgdhqD4RxlQW5naejo/wAHY7C6OFFinUAmiW3qzfm9dlTzSewxxlSktxiqYSrDdf0zOrky8qxzMxmEAVgBACAPMb143Vlz3lS7IZgVigYzcBYg4TRQjbdM+7SNMcO2r3PUp6McoKTlb4GNuNqcDhN2vizFOVatQWBFOR2FHH9Rtxh1deIns2Nr9Ivb+zD8sjZ/8gctfnzlsz+aiereZbstePl/ZIlca85mVFu1iziqqJxqw52g5L9lu6K9AvEVejoJN9Js8v7LZfG1NYlRdrEgMSOXPoLib+a2DOJ6BeIPRsUr9Jy/spbONyZKYpMu8qymhHwitDQGlRKpWhEFh77GTDRkZq8Z8v7MHy0/0H+0f6UW6q+Jbsn/AH8v7Hy0/wBB/tH+lDqr4jsn/fy/sfLT/Qf7R/pQ6q+I7J/38v7O94G8JkvCz8sqFCGKOhOKjABsjQVFGGdBGepBwdmeficO6E9Vm9ihnEAIAQAgBAHivGnwitMu3TJHKPyIVCEDFAcSAmtOlnXWsbKEE433nuYChCVJStmcfJt8s5dHt/SO7TNzhIlKQcxmOrOIKFYAQAgDIk9ht784g8zFaHwWJznTV+KyfLb8bmVLUNo7oHzmK/xJrPD1PhL7r7IjTlBZjsJJ7yYrqs6Yf/Gqss60lH0zf2+ZaFETqo93D6FwdHPV1n/uz5bORdFj1UklZCAEADAEOfeUpfSxHcufjpEXIuSuDXCu0y7RJlyHZFaailcRIYM4B5p5udTnTbHOok1mZ8RCMoNyW4+iuUmeoPtfpGI8KyHKTPUH2v0gLIcpM9Qfa/SAshyj+oPtfpAWR8w3nNK2qa20TXNDvDkx6cVeC9D6umr0kvL6HU2i+byqyNZlJBKsVRz0gsxgzI+0MhJrlUE5mscVCnxMSo4fbrfnsWzL1vLmobOCcBGUt685Rix4WHOrjYqfSmMSNKNWnxJ6LD7dbmvyxrb1vO1gyZk2UBybs6MVejGY3KEMSc88t/NpXLK8Yxd0mdaVOk1KMXtWezdkY5nC2ey0ITbn85oRNWnTpkJz0yrko0FInoYkrBwT/wCvL7Ee+eEM20rhmBRzlbmlx0VKjIsV9I50r10yiYU1HYXpYeNJ3X0NPHQ0CAEAe38Rv8im/wDcN/hSow4nvngaU/dXp9WeixnPNEAIAQAgChgCBeljlTlwTpaTF3OoYeyukSm1sLRnKDvF2OAvvi1scypkl5DdRxrX91s+5hHaOIktuZvpaSqx72ZxN5cArbIJMqk0b5bUanWrU7hWO8cRB7TfT0jRnlLL1Mdju92CKzhZpoGlzVKMrPN5OWMhWh1JwmmW8RLmi8qqV2ldcV6XZHtLcmVEwYCyh1royN0WG4Gm0A9UWTvsOkf1K8SqsDmDUdWcSCsAIAQAgChMARJ95yl9LEdy5+OkRci5AmXu7HDLXM5D0id1B/7iLlW97Nrd/Ay8bVQshRfWnHAPYvS+7HN1YozTxdKG+/odrcfFTZ1obRNeafVT5tewnNj2giOMq7ewxzx833VY9FuK5LLZRSzyJcvKlVXnEftMas3tMcnJvaY51Jz7zN0IgoVgBACAPDr34tLwFpmPKSXMUzGdWxqKgsWGJX27xp2xtjXhq2Z7tPSFHo1GV9ljO3BS/SasqMSrqcTSTiV8GMNXWoloM9gpFdekU6xg91+ZlPBm/cjgl4hMMzFik9IpyenRHNLbNvVEa9Ijp8J57Lb+NyFb+A98zkVJkuWVU1FGkrspqtD/AL6hS0atOLujpDF4WDvG/MgfJfef0K+9Tzi/WIHXtKhx5D5L7z+hX3qecOsQHaVDjyHyX3n9CvvU84dYgO0qHHkPkvvP6Ffep5w6xAdpUOPIfJfef0K+9Tzh1iA7SoceR6rxacHJtgshlziuN5hmEKahaqigV2nmV9sZa01OV0eRja8a1TWjstY6yORkEAIAQAgAYAgXnbJMlcU6Yktd7sFr2V1iUm9hDaW04a+eMOyJUSVecd4HJr3sMXcpjqqEntOTrRWw4m9eG9sm1ClZK7pYzp1s1T7RSOqoxRzdWTOYtExnOJ2ZjvYlj3nOOiVtghVnB3i2n6ls92cAMxIBYiprQsatrvOffviU7Ho0NLVafeSfJ8suRgUMuakjsNIvrJ7T1qWlcPUyl+n1+/8A0SJd4uOkAfAxNk9huShNXi8vcmSrwQ683t8xEWZDg0UtF5S0yrU7lz8dIrc53NfOvlzkigduZ8oEN8SK4mTOkT7T+A2RFzFVx9Cnvu/LP+i9LGNufhEXPPq6Vm8oK3Mkykw5rkd4yPfCx51SvUqd+Vzorr4W2yTQCbyi+rNGPx6XjFHSiyqqSR2lz8Y8k0FolNLPrJ84vaRkw9lY5Og9x0VdbzvLmvezWgfMTkfbQGjDtU0Ye0RylFx2o6qSexm2EVLFYAQAgDwq9ONa8TapkqSJKLyploChY0D4FLEnU6mNqoQ1bsyyrPW1USPjrfxw4VkMGxAEKgzUsGHOYHLCTXSlIr0dItr1C2Xw6vsmYp5BXlqjMhl4j84aItJZbCSadPCBUEkAgxPRUgp1C747X7hLH4MAA7ZiX0ZaLMY1DlaYWBqTvGsR0dLzGvUMK8Pr9LMmCViXUFEB/nMhV8z81MNBmQhIyzieipbbka9TgLTw/vuXLeZM5BVTD6KEtiw9DCxxDnLU6bK1BEFSpN2QdSaV2az5Xbz9aT7r9Yv1aBz6xIfK7efrSfdfrDq0B1iQ+V28/Wk+6/WHVoDrEj1fiw4UzbxsjTZyqJkua0olAQGoqOGoSaGjgHPZXbQZa1NQlZGmnPWjc6+OR0EAIAQAgBAHhPG5ddtFvmWhJMxpJWWA6rjUYUAatK4M660jbQlHVs2Za0Za10jhZN7V6S+1fI+cd3Ez34kyVaUbRhXccj4xVom5lKRFiblhlxFibmMpCxJaViC9OpOm7wdn5GNpQiymz06OmK8Mp2lyfL7GM2UEknaSe+K3Iq6Vm+4rczMkoDQQPPqVqlTvu5kCQsci8S4mxFy8JE2IuWTp6J0mA6tvcM4Agz75UdBSes5Du/8AUCTY8E7Db7XaJDyZUxkWbLYuqEIoWYparmgNKHm4qmkUnJJO51pwd72PpfBO9eX7tv4kYsjUME715fu2/iQyAwTvXl+7b+JDIDBO9eX7tv4kMgfKt4IWtcxQaEz3AIqKEzCKjaM49Ndz4HnS751dtu22q0wm2SzLpNLMyrzllysUwFFDApXArKpYEmpUkEDipQ4GjVlfaRpVyW8TmBnS8bFUm1o5Xk0lMrHGlKqJkgBlPSmIKgk0nXhbYQoTT2ke1Wa3y0UGarBystU6RZpwKcmapTSWAanDpQnOJTg3sK2mt5NtFz29Z0xlnICQoLEODyayikuYQyFlJl83KrfOEHIsYqpwtZotqzvtLJ1x21xyMy0LyR5Gtc+fM5P5taCtVLSyRUCjSyaYspU4LNIhwk8rmitXB2dLlNNYpRVViAWLDE2EimGnNJFTWnOFCY6Kom7HJ0mlc1EXOQgD3XiB/kM//uW/wZEYsV3l6G+h3D06Mx2EAIAQAgChgCPOBgDlb+4I2O1VM2zoWPpqMD+1koT7axeNSUdjKyhGW1Hm/Cfi2kyAXl2tZY2LaCBXqDLn7MJjRDEvejhLDrczUWQWNiqF2knIM2eHJHqUxHAFxBM2CkgnIHOLKb3ZhwRrLbP5FlVirhkVsUsgipqrDUg0dXWtc8Ncq0jqszjO0WVlWlG0YV3HL8dYNEXMjJEWFywy4ixNwJcLC5eEibEXLJ09E6TAdW3uGcAQZ18qOgpPWcvAa+EAQ3tc6ZoTT9nmjv8AMxDkltLKLew6zgpxfpaqF7ZKG0y5XOmU68dMJ/qsI4yrW2I7Ro8WenXDxfWCz0IkCY4pz53zpqNCAeap6wojjKrJ7zsoJbDt7OtABsEcyxLWAKwAgBAHkd78TBmT5k2VbAiu7OFaUWKliWIxBxWhORpu7Y1RxNlZo4SoJu9zHN4nrU1cV5lsWbYpcw4jhwVas3Pm83PZlDrEfCOhfEo/E7ajSt5E00rLc05wbL53LnKp7QDsiesR8I6F8S1uJm0HDW8a4cOGspzhw1w4fncqVNKaVh1leEjoPMulcTdpWmG8sOEUFJbigoRQUm5ChPfDrEfCT0L4lRxPWrKl5UoWIIlMCC6ojZ8pXNZaDsURHWI+EdC+Ja3E3aSuE3lVaKuEy3Iwp0BTlaUWpoNmyJ6yvCR0HmYfkPm/Xk9wf4kT1pcCOrLiPkPm/Xk9wf4kOtLgOrLiei8A+Ci3bZjIEwzGZzMd6YQWIVeatTQBUUanadtIz1amu7naENVWOjjmXEAIAQAgBAHE8LuMGTY5rSBKaZOUAkVCLzhUZ5k5HYsWUbkN2PPL44wbdPqFcSV3ShQ062arV6xSLqKK3Zyc5mdizEsx1ZiWJ7SczFiDEUgDC9nB2RZTktjKuEXtRHex7j3x1VfijjKhwZRJk1NCad47o6qcZHNwnEkyr19ZfavkfOJ1SusUtF8AEhVqRtbLwGvhFCxDe1zpmhNP2eaO/wAzEOSW0sot7EUl3edpp2RzdTgdFS4kuVY1GyvbnFHNs6KEUSAkVLF4SAOjujhnbrPQLOLqPRnfODvPOHYGEQ4pk3Z3Vx8a0p3SVaJJlu7KgaWwcYmIUEqaMoqeuKOBOsekcqu8d4ihYcqvrDvEAOVX1h3iAHKrvHeIA8RvfjAvA2iYEniUgdlVQkohVDFRVnUnQVJrv0jqoopdmafwhvtTTl2alQSkuQ4BVmQg0TXEjDroYWiLswnhRfYBYznCqCSTLs4FApaoJTMFQSCNaGlYWiLsuHCa+yAROcgqHBEqz5qy4xTmZkgHLUkEaikLRF2ZDwhvvCW5c5UNOTkVoxIByl0plWtaUzrC0RmYm4UX2K1mzMsVfmZOWA0b+b2busb4WiLsx2nhbfMsEvOmKAaEmTJyOR+j6x2EgawtEXZF+UC8/rR91I/hxOqhdj4/3n9aPupH8OGqhdnqPFpf862WVnnkF0mGXiAC4gFRwSBkDz6ZDZHOSsyyZ1sVJEAIAQAgBAHnfDri2a2z2tMqeFdgoKTFOE4VCijLmum4xeM7ZFXG55re/A28bJXHIdkHpy/nl7ebUqOtgI6KSZWzRDs9haZJE1OfnRlUZrmQCM+cObntG6mcN4IrChKnJhqrDCR2g5wBQrAFhSALCkAYnkA6iLRnJbGVlCL2otWyrWtM9c84ObYUIozhIqWLwkAXBYAo8xV1IH492sAR5lvA0HtOUATrouO322nweRMdT6QGBKfvtRT2VMQ2ibHfcGeJ6csyXNtU9FwOr8nKBcnCwYAu1ANMwFPbFHMlRPX/AIOnqr3CKFinwdPVXuEAPg6eqvcIAr8HT1V7hAHiV9cXl4cvN5OQJiF2KssyUoKsxIydgQaHMU746qSKWZcOC191J5FqsQxPKWbMrMecD08vnJjtlv3UELxFmXTuDN9uCGkVxCh51kFRhdaVDVoBMeg2FiRnnC8RZlJfBe+1pSSwwqqDn2XJUDqg6ewO+euddQCF4izMy3BflTis+MMKMpaygMufNIDDLM9u2oyheIzKWng/fjsSZBHOZgA9mouJsVBV60BpSpNAIXiMzBaeCl9TFKNZ6qzYyA1lUFjSp5rClaCu856wvEWZC+T69Pqp97I/iROshZj5Pr0+qn3sj+JDWQsz1Hi1uCdYrKyTwA7zDMwghsIKogBIyJ5lcss45yd2WSOsipIgBACAEAIAozACpyEAaO8OFtklZcpyjbpfP8ej4xphhKs91vUyVMdRhvv6Z/0cFwmvmTasVLLLQsKGbUiYR+8mE+wkiNlPAxj3ncwVNIyl3Fbn+cznLbMmsFBcOFcTOeM2YHIMy6ihIzU7IieDX8WXp6Qf817EC1yLPhdhLeUwU4UUmYjPhc5k1IGLABkvlmlRqR2o2QxFKexmhW0bx3frFDtcyBgdD/lEEgrADDAFHmKupA/Hu1gCPMtw2CvblAFJST5vRBp1c0d/6xeNOUtiOc6sId5mxsnBsn/qOB1Lme86dxjTDCN95mOpj0u4vc6/gylmsjBvgkqcQa4ptWcH9ktVV9ix0lgoNZNo4Q0hUi/1JPkemXdw0ssygYmUf2xl9pagDtpGOeCqR2Zm2npCjLbl6nQSJyuAyMGU6FSCD7RGVxadmbYyUldMyRBIgBACAEAIAQAgBACAEAIAQAgBACAEAIAQAgDyLjDvGYLbMlliUASiEmgqik0GgzMe7gacehTtnmfOaSqyVdxvlkaCXblOoI8Y1ODMSqIzhg2hBijR1TMTpFGiyZhaXFbF0yJPsaN0lHboe8RzlTjLajtCtOHdZr51z+q3sPmIzyw3hZqhjX/JexEmWaamw06ucP0jhKlOO1GuGIpy2MjcnOmEhQaVIy5o137YpGnKWxF51YQ7zJdnuA+m1Opc/E+UaI4V/wAmZJ45fxXubSzXVKTRane2f46RojRhHcZJ4mpLayesuO1jO2Z0lxZIq2ZCwUVJAHWaRYrtIc+95a6VY9WQ7zC41Slz37OFolcmxlhpksHCSCQXAIJ2iOVZKUHfgd8O9WorcUfQceCfRiAEAIA8RvjhNbGnzT8ImKMbAKjlQAGIAAHVH0VLDUlBfpWw+Wr4ut0krSe0x/8AFLxqRytqquoxTMsgc92RHeIt0WH4LkR0uL4y5lku+bexoJ9pJoTQPMOQNCctgIIrEujQW2K5EKviW7KUuZh+Mds+tTvev5xbq1Lwr2Kdbr+N+5d8YLbQH4TPoTQHlHzIpUDPXMd4iOr0fCvZE9ZxHifuw3CG2jW0zxoc5jjIioOu4iHV6PhXsQ8ViFtk/cp8YrZ9an+9fzierUvCvYdbr+N+4+MVs+tT/ev5w6tS8K9h1uv437j4xWz61P8Aev5w6tS8K9h1uv437np/Fvek20WVjNYuyTCgY6lcKMKnaasc48XH0o06loq10e/o2tOrRvN3s7HVxiN4gBACAEAIA8X4x/8A5Cb2S/8ADWPocB+wvj8z5nSf/qH8Pkc1Gw88ulISwC1xEgCm0nIUiG0ldkxTbstpnM+YmTePVlkdsU1Yy2HRynHaZUtanUU8Yo6bLKqt5lCg6EHsijidVK+wsaTFLF1IxGVEWLXAlQsLmRZMTYq5GRlCipIA6zSJsRdsiTr0lrpVj1ZDvMSRYgzr2mHSijqzPeYDIgu5Y1JJPWaxBJbEkEy5R/zEgf8A2y/76xSp3H6HWj+5H1R9IfBV3v7x/wA0eFrP8SPotVfjY+Crvf3j/mhrP8SGqvxsfBV3v7x/zQ1n+JDVX42Pgq7394/5oaz/ABIaq/GzwO3NhnzCNkxjqdjHaM4+nhnBeh8hVdqrfn9TZvwjqCDKFMQcc4ZMAlK1WnoeiFOeupPBYa2/y/Pxmp46/wDHffb6eXysYJ9/O7YyiVKYCCoKn57liSDlUmteskihi6w6StffflY5yxbctay2W53MzcI2zISjaBi5JoFw5mlS1TXF4bYr1Vb2dHjnuXPy+ZlXhSwpSXShqBjNBROTApTo+lh9YA12RXqie18vO/v9CVj2tkeflb23+phHCJgKKlDlQ4zXJMFTlm52ttyEW6sntf5e/t5FVjWlkuflb38zTTnxMzUAqSaDQVNaCNKVlYxSetJstiSBAHq3FL/JZv8A+x/w5ceHpP8AdXp9WfRaJ/Zfr9EdvHnHqCAEAIAQAgCPbbDKnLhmy0cbmUN3V0i8Jyg7xdik6cZq0lc5O9OLiyzKmUzyTuHPXubPuaNtPSNSPezPPq6Loy7uRyN5cAbbJOJFWcozqhFct6Nr2Csb6ePozyeX5xPOqaMrU3eOf5wZr5l7zF+atEomhYlSOTbnijGhXJqVoaChNc46KjF/qpv67PzM5vEzX6asfpt/MjU2yYrOzIuFSSQu6uwZ6CNEE1FJmSo4uTcVkYgYsUM6Wth19sUcEy6qNGdLWp1FPGObpvcdFVW8xWi85a1AqxG7Id5jmdiBOvaYdKKOrM95gCC7kmpJJ3k1iCS2JIKqCSAMycgBnU9UQSlfYdLdHAK32ihEnk1PpTjyf3aY/uxnniqcd9/Q1U8FVnut6nb3RxTyVobROaYfVQcmvYTmx7RSMk8dJ91WN1PR0F3nc7W6bis1mFJElE2VAqxHWx5x9pjJOpOfeZshShDuqxsYodBACAEAc/beBlhmu0x5POY1Yh3WpOporAZxqhjK0VqqXyMk8DQnJylHN+ph+IV3/Qn3sz80W6/X8XJFOzsN4ebHxCu/6E+9mfmh1+v4uSHZ2G8PNj4hXf8AQn3sz80Ov1/FyQ7Ow3h5sfEK7/oT72Z+aHX6/i5IdnYbw82PiFd/0J97M/NDr9fxckOzsN4ebHxCu/6E+9mfmh1+v4uSHZ2G8PNj4hXf9CfezPzQ6/X8XJDs7DeHmx8Qrv8AoT72Z+aHX6/i5IdnYbw82bu7LulWeWJclAiDOgqczqSTmT1mM1SpKpLWk7s1U6UKcdWCsiXFDoIAQAgBACAEAIAQBHtthlTlwzZaONzKG7q6RaE5Qd4uxScIzVpK5yl6cXFlmVMpnknqONe5s+5hG6npGrHvZnn1dF0Z93I5C9OL+2SqlFWcu9DnTrVqH2Csb6ekKUtuR5tXRdaHdzOXnyHRsLqyMNVYFSO0HONkZKSuncwShKLtJWLIsVNZP6Tdp/GMj2m1bC1VJIAFScgBmSeqIJSvsOmujgFb7RQiTyan0px5P7tC/wB2M88VTjvv6Gqngqs91vU7a6OKeQtDaJzTD6qDk17Cc2PaCIyTx0n3VY3U9HQXedztbquKzWYUkSUTZUDnHtY84+0xknUnPvM2QpQh3VY2MUOggBACAEAIAQAgBACAEAIAQAgBACAEAIAQAgBACAEAIAQAgBACAEAR7ZYpU5cM2WrrudQ3dXSLQnKDvF2KzhGatJXOUvTi4ssyplF5J6jjXubPuIjdT0jVj3szz6ui6M+7ka+7OKmQpxWia801JwoOTXsOZY+wiK1MdJ91WJp6OhHvO52d1XHZrMKSJKS9lQOcf3mPOPtMZJ1Jz7zNsKUId1WNhFDoIAQAgBACAEAIAQAgBACAEAIAQAgBACAEAIAQAgBACAEAIAQAgBACAEAIAQAgBACAEAIAQAgBACAEAIAQAgBACAEAIAQAgBACAEAIAQAgBAH/2Q=="/>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6" descr="SIEM Solution | Security Information &amp; Event Management | LogRhythm"/>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1" name="image2.png"/>
          <p:cNvPicPr/>
          <p:nvPr/>
        </p:nvPicPr>
        <p:blipFill>
          <a:blip r:embed="rId3"/>
          <a:stretch>
            <a:fillRect/>
          </a:stretch>
        </p:blipFill>
        <p:spPr>
          <a:xfrm>
            <a:off x="5410200" y="1352550"/>
            <a:ext cx="3414713" cy="2667000"/>
          </a:xfrm>
          <a:prstGeom prst="rect">
            <a:avLst/>
          </a:prstGeom>
          <a:ln w="25400">
            <a:solidFill>
              <a:srgbClr val="000000"/>
            </a:solidFill>
            <a:prstDash val="solid"/>
          </a:ln>
        </p:spPr>
      </p:pic>
    </p:spTree>
    <p:extLst>
      <p:ext uri="{BB962C8B-B14F-4D97-AF65-F5344CB8AC3E}">
        <p14:creationId xmlns:p14="http://schemas.microsoft.com/office/powerpoint/2010/main" val="36847336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Diagonal Corners Rounded 13">
            <a:extLst>
              <a:ext uri="{FF2B5EF4-FFF2-40B4-BE49-F238E27FC236}">
                <a16:creationId xmlns:a16="http://schemas.microsoft.com/office/drawing/2014/main" id="{9B917D8D-326A-40FD-84C7-9E825A690D4C}"/>
              </a:ext>
            </a:extLst>
          </p:cNvPr>
          <p:cNvSpPr/>
          <p:nvPr/>
        </p:nvSpPr>
        <p:spPr>
          <a:xfrm>
            <a:off x="457200" y="1047750"/>
            <a:ext cx="4572000" cy="3889771"/>
          </a:xfrm>
          <a:prstGeom prst="round2DiagRect">
            <a:avLst/>
          </a:prstGeom>
          <a:solidFill>
            <a:schemeClr val="accent6">
              <a:lumMod val="20000"/>
              <a:lumOff val="80000"/>
            </a:schemeClr>
          </a:solidFill>
        </p:spPr>
        <p:style>
          <a:lnRef idx="1">
            <a:schemeClr val="accent4"/>
          </a:lnRef>
          <a:fillRef idx="2">
            <a:schemeClr val="accent4"/>
          </a:fillRef>
          <a:effectRef idx="1">
            <a:schemeClr val="accent4"/>
          </a:effectRef>
          <a:fontRef idx="minor">
            <a:schemeClr val="dk1"/>
          </a:fontRef>
        </p:style>
        <p:txBody>
          <a:bodyPr rtlCol="0" anchor="ctr"/>
          <a:lstStyle/>
          <a:p>
            <a:pPr algn="ctr"/>
            <a:endParaRPr lang="en-IN"/>
          </a:p>
        </p:txBody>
      </p:sp>
      <p:sp>
        <p:nvSpPr>
          <p:cNvPr id="4" name="Title 3"/>
          <p:cNvSpPr>
            <a:spLocks noGrp="1"/>
          </p:cNvSpPr>
          <p:nvPr>
            <p:ph type="title"/>
          </p:nvPr>
        </p:nvSpPr>
        <p:spPr>
          <a:xfrm>
            <a:off x="195072" y="133350"/>
            <a:ext cx="8796528" cy="685800"/>
          </a:xfrm>
          <a:solidFill>
            <a:schemeClr val="accent6"/>
          </a:solidFill>
        </p:spPr>
        <p:style>
          <a:lnRef idx="0">
            <a:schemeClr val="dk1"/>
          </a:lnRef>
          <a:fillRef idx="3">
            <a:schemeClr val="dk1"/>
          </a:fillRef>
          <a:effectRef idx="3">
            <a:schemeClr val="dk1"/>
          </a:effectRef>
          <a:fontRef idx="minor">
            <a:schemeClr val="lt1"/>
          </a:fontRef>
        </p:style>
        <p:txBody>
          <a:bodyPr>
            <a:normAutofit/>
          </a:bodyPr>
          <a:lstStyle/>
          <a:p>
            <a:r>
              <a:rPr lang="en-IN" sz="1400" b="1" dirty="0">
                <a:solidFill>
                  <a:schemeClr val="tx1"/>
                </a:solidFill>
                <a:latin typeface="Arial" pitchFamily="34" charset="0"/>
                <a:cs typeface="Arial" pitchFamily="34" charset="0"/>
              </a:rPr>
              <a:t>ASSESSING THE CORPORATE AND SOCIAL RESPONSIBILITY STRATEGY AND GREEN MARKETING STRATEGY TO MITIGATE THE CHALLENGES WITHIN THE BUSINESS ENVIRONMENT  (</a:t>
            </a:r>
            <a:r>
              <a:rPr lang="en-IN" sz="1400" b="1" dirty="0" err="1">
                <a:solidFill>
                  <a:schemeClr val="tx1"/>
                </a:solidFill>
                <a:latin typeface="Arial" pitchFamily="34" charset="0"/>
                <a:cs typeface="Arial" pitchFamily="34" charset="0"/>
              </a:rPr>
              <a:t>Contd</a:t>
            </a:r>
            <a:r>
              <a:rPr lang="en-IN" sz="1400" b="1" dirty="0">
                <a:solidFill>
                  <a:schemeClr val="tx1"/>
                </a:solidFill>
                <a:latin typeface="Arial" pitchFamily="34" charset="0"/>
                <a:cs typeface="Arial" pitchFamily="34" charset="0"/>
              </a:rPr>
              <a:t>)</a:t>
            </a:r>
          </a:p>
        </p:txBody>
      </p:sp>
      <p:sp>
        <p:nvSpPr>
          <p:cNvPr id="7" name="Content Placeholder 4"/>
          <p:cNvSpPr>
            <a:spLocks noGrp="1"/>
          </p:cNvSpPr>
          <p:nvPr>
            <p:ph sz="half" idx="1"/>
          </p:nvPr>
        </p:nvSpPr>
        <p:spPr>
          <a:xfrm>
            <a:off x="533400" y="1123950"/>
            <a:ext cx="4419600" cy="3733800"/>
          </a:xfrm>
        </p:spPr>
        <p:txBody>
          <a:bodyPr>
            <a:noAutofit/>
          </a:bodyPr>
          <a:lstStyle/>
          <a:p>
            <a:pPr lvl="0" algn="just">
              <a:lnSpc>
                <a:spcPct val="150000"/>
              </a:lnSpc>
              <a:buFont typeface="Arial" panose="020B0604020202020204" pitchFamily="34" charset="0"/>
              <a:buChar char="●"/>
            </a:pPr>
            <a:r>
              <a:rPr lang="en-IN" sz="1800" dirty="0">
                <a:latin typeface="Arial" pitchFamily="34" charset="0"/>
                <a:ea typeface="Times New Roman" panose="02020603050405020304" pitchFamily="18" charset="0"/>
                <a:cs typeface="Arial" pitchFamily="34" charset="0"/>
              </a:rPr>
              <a:t>The reduction of carbon footprint and supporting community people is a major strategy for BA to improve their green marketing significantly.</a:t>
            </a:r>
          </a:p>
          <a:p>
            <a:pPr algn="just">
              <a:lnSpc>
                <a:spcPct val="150000"/>
              </a:lnSpc>
              <a:buFont typeface="Arial" panose="020B0604020202020204" pitchFamily="34" charset="0"/>
              <a:buChar char="●"/>
            </a:pPr>
            <a:r>
              <a:rPr lang="en-IN" sz="1800" dirty="0">
                <a:latin typeface="Arial" pitchFamily="34" charset="0"/>
                <a:ea typeface="Times New Roman" panose="02020603050405020304" pitchFamily="18" charset="0"/>
                <a:cs typeface="Arial" pitchFamily="34" charset="0"/>
              </a:rPr>
              <a:t>This strategy can help to protect the environment and allows marketers to move forward towards green marketing. </a:t>
            </a:r>
            <a:endParaRPr lang="en-IN" sz="1800" u="none" strike="noStrike" dirty="0">
              <a:effectLst/>
              <a:latin typeface="Arial" pitchFamily="34" charset="0"/>
              <a:ea typeface="Times New Roman" panose="02020603050405020304" pitchFamily="18" charset="0"/>
              <a:cs typeface="Arial" pitchFamily="34" charset="0"/>
            </a:endParaRPr>
          </a:p>
        </p:txBody>
      </p:sp>
      <p:sp>
        <p:nvSpPr>
          <p:cNvPr id="2" name="AutoShape 2" descr="Theories of International Trade and Investment - BMGT20104 - StuDocu"/>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AutoShape 2" descr="data:image/jpeg;base64,/9j/4AAQSkZJRgABAQAAAQABAAD/2wCEAAkGBxISEhUTExMWFhUXGRgYGBcWFhgVHhcXFxcWFhYaFh0YHiggGh8lGxYVITEhJSkvMC4uFx8zODMuNygtLisBCgoKDg0OGxAQGzUlICYtLy0tNS8rLS0tLS0tLS0tLS0tLS01LS0tLS0tNS0tLS0tLS0tLS0tLS0tLS0tLS0tLf/AABEIALEBHQMBEQACEQEDEQH/xAAcAAEAAQUBAQAAAAAAAAAAAAAABAECAwUGBwj/xABOEAACAAMFAgoECwMKBgMAAAABAgADEQQFEiExQVEGBxMiMmFxkaHRQlKBkxQWFyNTVJKisdLhYnLTNENkgqSys8Hj8BUkM3TC8TVjc//EABoBAQADAQEBAAAAAAAAAAAAAAABAgQDBQb/xAA8EQACAQICBggFBAEEAQUAAAAAAQIDEQQhBRIxQVGhExQVMlJhcZGBscHR8CIzQuEGI2Jy8fI0U5Kywv/aAAwDAQACEQMRAD8A9xgBACAEAIAQAgBACAEAIAQAgBACAEAIAQAgBACAEAIAQAgBACAEAIAQAgBACAEAIAQAgBACAEAIAQAgBAGGfaUTpMB2n8BHKpXp0+/KxeFOc+6rmttF/oOgpbrPNHnHnVdLU1+2r8l9+RrhgZPvOxrLRe81/SwjcuXjrHm1dIV6m+y8sue02QwtKO6/qY7PeU1NHJG484eP+Uc6WNr09kvfMtPD057UbOz8IB6ae1fI+celS0utlSPt9v7Mk8B4H7mzs9ulv0XFd2h7jHpUsVRq9yX39jHOhUh3kSY0HIQAgBACAEAIAQAgBACAEAIAQAgBACAEAIAQAgBACAEAIAQAgDDPtSJ0mA7Tn7BrHKpXp0u/KxeFOc+6rmttF/oOgpbrPNHnHm1dLU1+2r8l9zZDAyfedjV2i9pr+lhG5cvHWPOq6Qr1N9l5Zf2a4YWlHdf1IRMYm7u7NBSIAgBACAECSXZ7xmpo5puOY8dPZGqlja9Puy98zhPD057UbOz8IPXT2r5Hzj0qWl1sqR9vt/ZkngPA/c2dnt8t+i4ruOR7jHpUsXRq9yX39jHOhUh3kSY0HIQAgBACAEAchab+nl2CkAYiAAoO2g1j5OtpbFOq1B2V7JWXG289yngaKgnJXy4g3pbK0qTnTJVbOlaVAppEvHaQTt8Mkn8h1bC2v9WUS9bWdCfsLuruhHHaQls/+q+xLwuFW35soL3tdaYqa6qg0AJzIpoR3iI7Qx19W/JLZnteQ6phrXtzZcLztm87fQXYK7twiyxukL2//K+xHVsL+NlBets6/sDyiqx+kHln/wDH+ieq4X8ZUXpbN5+wvlE9e0g//FEdWwv42UN62vedvoDYaHZvg8fpBc/4rdt3E9Vwv4zF/wAftHr/AHV8o49r4vxckX6jQ8PNnRXBbmnSyXpUMVqMq5A18Y+g0Zip4ii5T2p25J/U8rG0I0qlo7Grmzj0TIIAQAgBACANTeV9rKYoFqwpqaDMV9seXi9JxoTdNK79kbaGClUjr3yNTaL2mv6WEbly8dfGPKq6Qr1N9l5Zf3zNsMLShuv6kEmMbzzNAiAIAQAgBACAEAIAQAgBAklWe8ZqaOabjmPHT2RqpYyvT7svfP8APgcJ4enPaiZJ4WS8So9MRIUYDXMmgqNnfHqUNKOTUakdvD7P7mKrgrK8WdJHsGAQAgBAHnc889v3j+Jj4Cq2qsmuL+Z9TDuL0J0wz6lSVyqTktKBBXUaUIjfJ4tNxdsr32WyS47rW3GaPQ2TX1vt+5bhn9WVdCmqqQe00NIrbGe3/Hcmn65OxN6Pv672UMubl0eaGyqpFCcTE7KUYd3VDUxGTyyT4Wte78rZr4InWp57c7cfh57iyaZoOFqVY09EmpVVIrsqCscqjxCerPbLLdfNJW8rq3AtHorXWxevFv53M4NoJGYzpnVNG0PZl4b40J4yTWaztn+nfsf2+5ztQS2fPcQxa3Fcx9kaUUU00oq90Y1iakb2fJeS9sl7Hfoov/v1+7Km2vv210G8HdvET1urx5LjcdDDgYGNSTv3ZD2Rnbu7nRKysdVwR/6T/vn+6sfT6C/Yl/y+iPF0n+4vT6s3se2ecIAQAgBACANLe1w8qxdXoxpkRUZCmzMeMePjtFLETdSMrPl+e5vw2O6KOo1dGitF0WiX6JI3pzh3a+EeJV0diqH8bryz5beR6UMXRqb/AHy/PciLaDtH+UZVWexnZ01uMyzBSug0zyz7dI6qaauUcXexdFiogBACAEAIAQAgCLaLxlJqwJ3DM+Gnti2qxc1tov4+gtOtvIecTZEXKWe77ZatEcqdp5i09tAfZWNNLC1qndj9DjOvCHeZ0N08BSrK86aOaQcKCuYNRVm8o9KhouzUqkvgvz6GSpjbq0UdlyK+qO4R6vRx4GHXlxHIr6o7hDo48Bry4jkV9Udwh0ceA15cRyK+qO4Q6OPAa8uJwLj5w0y55p1c7KPhZJ9M0sv1fU+mX7efD6E5rJN0EyorTMmvRrnSuVCNp1Eb3hsR3YzuvNvhfz+b3GZVae1x/L/AsFlnH09aalvSWueW4f7MUWHxUv57fN71fhw/LlulpLd8tz+5VbPONCJgzoa4m0alNm3LLq6omNHFStJTWee177eW/IOpSWWryW4tlWd2AONsyh00JoAa12Arpu7DFYUKlSKam/4vZvdkne+5W+tsmTKpGLf6eJll2SYSDyjCtKZZ0pVdTSubilcqdcdYYau2pa7ztuz2Zb7cVa+XxOcqtNJrVX5t3enqa6fLwmla5A17QD/nHm1YakrXvsfurmuEtZXMccywgDq+CP8A0n/fP91Y+o0F+xL/AJfRHi6T/cXp9Wb2PbPOEAIAQAgBACAMc+0IgxOyqN7EAeMSk3sKznGCvJ2XmcxfPCSxHLByzbwMP3zQ91YrV0dTr/uxX1+5ilp2FD9pt+mznl8zm5V+4WNJdEJrTESRoaVIFdBWMj0HCC/0ZW8nnw37Uss9t/a1af8AlM5S/wBanl5PP2eT5EkXlJZebzGy1NBsFNxOXfHjYrRlejD9NPNb4u64bNuzNtxXE9/CabweIlbpLeUv0v3eXs2ZFtB2x46rNZM9nUTzRlWaDt746KpFlXBovi5QQBFtF4yk1YE7hmfDT2xbVYua20X8fQWnW2fgPOJskRc10+1TJnSYkbtB3CNlDA4it3IZcdi93t5nn4nSeFw+VSavwWb9lsMaS9+m4ZR69HQW+rP4L7v7Hg4j/KFsoU/jJ/Rff4HXXBe9gl0xWfk29c/PeJ5w9gjfDRtOlnBL68zjH/IFVyq3j6ZrlnyO0sdvlTRWXMV/3SDTtGo9sWcWtpupV6dVXhJP0JMQdRACAEAIA5i08GnLsVdaEkitQRU12CPm62hKjqOUJKzd877z16ekYKKUk7mP4tTvXTvbyinYuI8a5l+0aXhfIqeDc4/ziaAatoNNkS9C4h7Zrnu2ELSNJfxfIp8Wp3rp3t2bojsSv41zJ7RpeF8h8Wp3rp3t27usw7Er7Ndcx2jS8L5D4szvXTvbyh2JX8a5jtKlwfIHgzOOrp3t5RD0HXebmuY7SpcHyKfFib66fe8odhVvEuY7Sp8HyHxYm+un3vKHYVbxLmO0qfB8je3Nd/IS8JNSTiNNNAKDuj2tH4PqtLUbu27s87FV+mnrJW3E+NxmEAIAQAgBAHB8L+FM6TPaQhwKAvOUAscSgmuLTXZGmlTi1dngaR0hVpVXTi7LLdmctMtRmnEzl23sxJ8c40Ky2HiylKo7yd363LYkoIAQBfLmsuhI/wB7tIzYjB0MR+7BP5++3masNjsThf2ZuPlu9ndciVLvE+kK9mUeHiP8bpSzoza8nmvo/mfR4X/LK0cq8FLzWT9ndPkTJFuU6NTqOX6GPEr6IxuHz1brjHPlt5H0OG07gMTlr6r4Sy57H8Gaq3WiY7MCxpUimgpXLIR3oYDEVl+iD9XkuZGK0phMP+5NX4LN+yvzI4lx69HQW+rP4L7v7HgYn/KN1CHxl9l9y8KI9ahgcPR7kVfi837s8DE6UxeIyqTduCyXLb8blY2GAQAgCx7Qsshi2EjQ1ofZTPuiG0XjCV7r32Gxunh7OWZLlhjNVnVTygrQMwBIPSJz2xwnCLV0j1sLjK8ZKMpXWW1X57fmep/CV3N9h/KM1j6HXX4mPhK7m+w/lCxGuvxMfCV3N9h/KFhrr8THwldzfYfyhYnXX4meN3tek9p0wma/Tb0mFACaADZ2RtjCNlkfGYnE1XVl+p7XvJk6w2gM4W0MQhcEszg0lgFmohYUzA1rnprFVKPA0SoV02lUdlfa3u27L/fyMj3VaQ5X4QaYsNccytcPKab8GetNlaxGvG2ws8NiFPV6Tfba+F/lnt+Jg+B2gYSbQaM8tMnmE1mAnq0FD7dYnWjwKdDXVr1NrS2veZZl22kUpaCariryj0pjZciK1yCt/WpmQYjWjwLPDYndU5vj+P4lr3faQF/5g1auWOZsZEFOol11prnSJ1o8CHh8Qkv9Tb5vilzuuAa77TstBPSrz5noPgamWYBp40B2taPAPD4jdU473udn7f8ARrbVaJ8tyhmvUGmTtTxi6UWr2MlSpWpycXN5ebMXw+d9LM+23nE6seBz6xV8T92el8XNsmTLM3KMWwzCoLGpC4UNKnXMmMtZJSyPp9D1Z1KD13eztyR1UcT1RACAEAIAoYA0l9XFZrQS0yWMXrqSrbhUjX21i8ZyjsMtfBUK+c458d5xt5cCaZyZtf2Zgp95fKO0a/FHkVtB76Uvf7r7GitVjtMnpo1Bt6Q7xpHWM4vYzzK2FxFHvxy917kp7M4qQpZd67dhota9dc8s4KfEmWGks1mvzdt/rMwAitNu7Q9xzi90cHFrIrElRACAEAIAQBjnT1TpMB26+wamIbRdQk9xAn3yg6ILdZ5o8/wiusdFSW9mGQ1qtBpKVj+4CAO1tntMUlO21milh5z7kfz1N5dnF/Oc1nTFlg6hfnG666AdtTHJ1VuPRp6LnLObtzO3uPgXYpBDCWZjjMNNOKh1BCii+FY5uo2ejSwNGnmld+Z1gihrKwAgBAHAXhxeu8x2ScoVmLAMpqKmtMte2NEa9lax4FbQrnUcozybvsLDwDtJOI2oV38+vfXqHdDpo8COyK179Ln8Sr8BLSczahoF9LQUoPAd0OmjwJeiK7zdTy3lg4v7R9YX72zT8BE9OuBXsar/AO58wvF9PAoLQoG6jbKkfie+HTrgFoaqlZVPmVHAC0afCV+/1j/M98R0y4E9j1tnSfMrL4BWhSGFoWoNRkxzrXb15w6ZcBHQ9aLuqhbO4vp7sWaehJNScJ1MSq6W4rPQtScnKU835Fnyczfpk+y0OsLgV7Cn417HX8Frk+ByTLx4yWLMaUFSAKDqoojjUnrO57GCwnVqepe+dzcRQ2CAEAIAQAMAYZkusAc7fN92SRUTJy4h6C89vaq1I9tIvGnKWxHanh6lTuo468uHYzEiV/WmH/xU/wDlHaOH4s3U9HeN+33/AKOZa+5+MzAwUnUKqqNozAGeupzjtqRtYmeiMJJd2z4p2f2fxRmn340xcMwDUc4ADQEd2ezdBQs7o8THf43UnC1Gaf8AyVn7rLkikm2HY1eo5/jmIsfLYrR2Mwv7sHbjtXuthKS2DaKdmfgfOBhUkzOjg6EH/e4wuWtfYWzp6p0mA7de7Uwuiypye4gT75UdFS3WeaPM+EV1joqS3sgTrxmvtwj9nLx18Yi7Zsw+Dq1najBv4fXcRcG+J1T3cP8A43WnnWko+mb+3zMso4SCKVG8Bh7QwIPdE6qPcoaDwdJd3Wfm/wDpcjrLs4bulFmylZRtl8wgdhqD4RxlQW5naejo/wAHY7C6OFFinUAmiW3qzfm9dlTzSewxxlSktxiqYSrDdf0zOrky8qxzMxmEAVgBACAPMb143Vlz3lS7IZgVigYzcBYg4TRQjbdM+7SNMcO2r3PUp6McoKTlb4GNuNqcDhN2vizFOVatQWBFOR2FHH9Rtxh1deIns2Nr9Ivb+zD8sjZ/8gctfnzlsz+aiereZbstePl/ZIlca85mVFu1iziqqJxqw52g5L9lu6K9AvEVejoJN9Js8v7LZfG1NYlRdrEgMSOXPoLib+a2DOJ6BeIPRsUr9Jy/spbONyZKYpMu8qymhHwitDQGlRKpWhEFh77GTDRkZq8Z8v7MHy0/0H+0f6UW6q+Jbsn/AH8v7Hy0/wBB/tH+lDqr4jsn/fy/sfLT/Qf7R/pQ6q+I7J/38v7O94G8JkvCz8sqFCGKOhOKjABsjQVFGGdBGepBwdmeficO6E9Vm9ihnEAIAQAgBAHivGnwitMu3TJHKPyIVCEDFAcSAmtOlnXWsbKEE433nuYChCVJStmcfJt8s5dHt/SO7TNzhIlKQcxmOrOIKFYAQAgDIk9ht784g8zFaHwWJznTV+KyfLb8bmVLUNo7oHzmK/xJrPD1PhL7r7IjTlBZjsJJ7yYrqs6Yf/Gqss60lH0zf2+ZaFETqo93D6FwdHPV1n/uz5bORdFj1UklZCAEADAEOfeUpfSxHcufjpEXIuSuDXCu0y7RJlyHZFaailcRIYM4B5p5udTnTbHOok1mZ8RCMoNyW4+iuUmeoPtfpGI8KyHKTPUH2v0gLIcpM9Qfa/SAshyj+oPtfpAWR8w3nNK2qa20TXNDvDkx6cVeC9D6umr0kvL6HU2i+byqyNZlJBKsVRz0gsxgzI+0MhJrlUE5mscVCnxMSo4fbrfnsWzL1vLmobOCcBGUt685Rix4WHOrjYqfSmMSNKNWnxJ6LD7dbmvyxrb1vO1gyZk2UBybs6MVejGY3KEMSc88t/NpXLK8Yxd0mdaVOk1KMXtWezdkY5nC2ey0ITbn85oRNWnTpkJz0yrko0FInoYkrBwT/wCvL7Ee+eEM20rhmBRzlbmlx0VKjIsV9I50r10yiYU1HYXpYeNJ3X0NPHQ0CAEAe38Rv8im/wDcN/hSow4nvngaU/dXp9WeixnPNEAIAQAgChgCBeljlTlwTpaTF3OoYeyukSm1sLRnKDvF2OAvvi1scypkl5DdRxrX91s+5hHaOIktuZvpaSqx72ZxN5cArbIJMqk0b5bUanWrU7hWO8cRB7TfT0jRnlLL1Mdju92CKzhZpoGlzVKMrPN5OWMhWh1JwmmW8RLmi8qqV2ldcV6XZHtLcmVEwYCyh1royN0WG4Gm0A9UWTvsOkf1K8SqsDmDUdWcSCsAIAQAgChMARJ95yl9LEdy5+OkRci5AmXu7HDLXM5D0id1B/7iLlW97Nrd/Ay8bVQshRfWnHAPYvS+7HN1YozTxdKG+/odrcfFTZ1obRNeafVT5tewnNj2giOMq7ewxzx833VY9FuK5LLZRSzyJcvKlVXnEftMas3tMcnJvaY51Jz7zN0IgoVgBACAPDr34tLwFpmPKSXMUzGdWxqKgsWGJX27xp2xtjXhq2Z7tPSFHo1GV9ljO3BS/SasqMSrqcTSTiV8GMNXWoloM9gpFdekU6xg91+ZlPBm/cjgl4hMMzFik9IpyenRHNLbNvVEa9Ijp8J57Lb+NyFb+A98zkVJkuWVU1FGkrspqtD/AL6hS0atOLujpDF4WDvG/MgfJfef0K+9Tzi/WIHXtKhx5D5L7z+hX3qecOsQHaVDjyHyX3n9CvvU84dYgO0qHHkPkvvP6Ffep5w6xAdpUOPIfJfef0K+9Tzh1iA7SoceR6rxacHJtgshlziuN5hmEKahaqigV2nmV9sZa01OV0eRja8a1TWjstY6yORkEAIAQAgAYAgXnbJMlcU6Yktd7sFr2V1iUm9hDaW04a+eMOyJUSVecd4HJr3sMXcpjqqEntOTrRWw4m9eG9sm1ClZK7pYzp1s1T7RSOqoxRzdWTOYtExnOJ2ZjvYlj3nOOiVtghVnB3i2n6ls92cAMxIBYiprQsatrvOffviU7Ho0NLVafeSfJ8suRgUMuakjsNIvrJ7T1qWlcPUyl+n1+/8A0SJd4uOkAfAxNk9huShNXi8vcmSrwQ683t8xEWZDg0UtF5S0yrU7lz8dIrc53NfOvlzkigduZ8oEN8SK4mTOkT7T+A2RFzFVx9Cnvu/LP+i9LGNufhEXPPq6Vm8oK3Mkykw5rkd4yPfCx51SvUqd+Vzorr4W2yTQCbyi+rNGPx6XjFHSiyqqSR2lz8Y8k0FolNLPrJ84vaRkw9lY5Og9x0VdbzvLmvezWgfMTkfbQGjDtU0Ye0RylFx2o6qSexm2EVLFYAQAgDwq9ONa8TapkqSJKLyploChY0D4FLEnU6mNqoQ1bsyyrPW1USPjrfxw4VkMGxAEKgzUsGHOYHLCTXSlIr0dItr1C2Xw6vsmYp5BXlqjMhl4j84aItJZbCSadPCBUEkAgxPRUgp1C747X7hLH4MAA7ZiX0ZaLMY1DlaYWBqTvGsR0dLzGvUMK8Pr9LMmCViXUFEB/nMhV8z81MNBmQhIyzieipbbka9TgLTw/vuXLeZM5BVTD6KEtiw9DCxxDnLU6bK1BEFSpN2QdSaV2az5Xbz9aT7r9Yv1aBz6xIfK7efrSfdfrDq0B1iQ+V28/Wk+6/WHVoDrEj1fiw4UzbxsjTZyqJkua0olAQGoqOGoSaGjgHPZXbQZa1NQlZGmnPWjc6+OR0EAIAQAgBAHhPG5ddtFvmWhJMxpJWWA6rjUYUAatK4M660jbQlHVs2Za0Za10jhZN7V6S+1fI+cd3Ez34kyVaUbRhXccj4xVom5lKRFiblhlxFibmMpCxJaViC9OpOm7wdn5GNpQiymz06OmK8Mp2lyfL7GM2UEknaSe+K3Iq6Vm+4rczMkoDQQPPqVqlTvu5kCQsci8S4mxFy8JE2IuWTp6J0mA6tvcM4Agz75UdBSes5Du/8AUCTY8E7Db7XaJDyZUxkWbLYuqEIoWYparmgNKHm4qmkUnJJO51pwd72PpfBO9eX7tv4kYsjUME715fu2/iQyAwTvXl+7b+JDIDBO9eX7tv4kMgfKt4IWtcxQaEz3AIqKEzCKjaM49Ndz4HnS751dtu22q0wm2SzLpNLMyrzllysUwFFDApXArKpYEmpUkEDipQ4GjVlfaRpVyW8TmBnS8bFUm1o5Xk0lMrHGlKqJkgBlPSmIKgk0nXhbYQoTT2ke1Wa3y0UGarBystU6RZpwKcmapTSWAanDpQnOJTg3sK2mt5NtFz29Z0xlnICQoLEODyayikuYQyFlJl83KrfOEHIsYqpwtZotqzvtLJ1x21xyMy0LyR5Gtc+fM5P5taCtVLSyRUCjSyaYspU4LNIhwk8rmitXB2dLlNNYpRVViAWLDE2EimGnNJFTWnOFCY6Kom7HJ0mlc1EXOQgD3XiB/kM//uW/wZEYsV3l6G+h3D06Mx2EAIAQAgChgCPOBgDlb+4I2O1VM2zoWPpqMD+1koT7axeNSUdjKyhGW1Hm/Cfi2kyAXl2tZY2LaCBXqDLn7MJjRDEvejhLDrczUWQWNiqF2knIM2eHJHqUxHAFxBM2CkgnIHOLKb3ZhwRrLbP5FlVirhkVsUsgipqrDUg0dXWtc8Ncq0jqszjO0WVlWlG0YV3HL8dYNEXMjJEWFywy4ixNwJcLC5eEibEXLJ09E6TAdW3uGcAQZ18qOgpPWcvAa+EAQ3tc6ZoTT9nmjv8AMxDkltLKLew6zgpxfpaqF7ZKG0y5XOmU68dMJ/qsI4yrW2I7Ro8WenXDxfWCz0IkCY4pz53zpqNCAeap6wojjKrJ7zsoJbDt7OtABsEcyxLWAKwAgBAHkd78TBmT5k2VbAiu7OFaUWKliWIxBxWhORpu7Y1RxNlZo4SoJu9zHN4nrU1cV5lsWbYpcw4jhwVas3Pm83PZlDrEfCOhfEo/E7ajSt5E00rLc05wbL53LnKp7QDsiesR8I6F8S1uJm0HDW8a4cOGspzhw1w4fncqVNKaVh1leEjoPMulcTdpWmG8sOEUFJbigoRQUm5ChPfDrEfCT0L4lRxPWrKl5UoWIIlMCC6ojZ8pXNZaDsURHWI+EdC+Ja3E3aSuE3lVaKuEy3Iwp0BTlaUWpoNmyJ6yvCR0HmYfkPm/Xk9wf4kT1pcCOrLiPkPm/Xk9wf4kOtLgOrLiei8A+Ci3bZjIEwzGZzMd6YQWIVeatTQBUUanadtIz1amu7naENVWOjjmXEAIAQAgBAHE8LuMGTY5rSBKaZOUAkVCLzhUZ5k5HYsWUbkN2PPL44wbdPqFcSV3ShQ062arV6xSLqKK3Zyc5mdizEsx1ZiWJ7SczFiDEUgDC9nB2RZTktjKuEXtRHex7j3x1VfijjKhwZRJk1NCad47o6qcZHNwnEkyr19ZfavkfOJ1SusUtF8AEhVqRtbLwGvhFCxDe1zpmhNP2eaO/wAzEOSW0sot7EUl3edpp2RzdTgdFS4kuVY1GyvbnFHNs6KEUSAkVLF4SAOjujhnbrPQLOLqPRnfODvPOHYGEQ4pk3Z3Vx8a0p3SVaJJlu7KgaWwcYmIUEqaMoqeuKOBOsekcqu8d4ihYcqvrDvEAOVX1h3iAHKrvHeIA8RvfjAvA2iYEniUgdlVQkohVDFRVnUnQVJrv0jqoopdmafwhvtTTl2alQSkuQ4BVmQg0TXEjDroYWiLswnhRfYBYznCqCSTLs4FApaoJTMFQSCNaGlYWiLsuHCa+yAROcgqHBEqz5qy4xTmZkgHLUkEaikLRF2ZDwhvvCW5c5UNOTkVoxIByl0plWtaUzrC0RmYm4UX2K1mzMsVfmZOWA0b+b2busb4WiLsx2nhbfMsEvOmKAaEmTJyOR+j6x2EgawtEXZF+UC8/rR91I/hxOqhdj4/3n9aPupH8OGqhdnqPFpf862WVnnkF0mGXiAC4gFRwSBkDz6ZDZHOSsyyZ1sVJEAIAQAgBAHnfDri2a2z2tMqeFdgoKTFOE4VCijLmum4xeM7ZFXG55re/A28bJXHIdkHpy/nl7ebUqOtgI6KSZWzRDs9haZJE1OfnRlUZrmQCM+cObntG6mcN4IrChKnJhqrDCR2g5wBQrAFhSALCkAYnkA6iLRnJbGVlCL2otWyrWtM9c84ObYUIozhIqWLwkAXBYAo8xV1IH492sAR5lvA0HtOUATrouO322nweRMdT6QGBKfvtRT2VMQ2ibHfcGeJ6csyXNtU9FwOr8nKBcnCwYAu1ANMwFPbFHMlRPX/AIOnqr3CKFinwdPVXuEAPg6eqvcIAr8HT1V7hAHiV9cXl4cvN5OQJiF2KssyUoKsxIydgQaHMU746qSKWZcOC191J5FqsQxPKWbMrMecD08vnJjtlv3UELxFmXTuDN9uCGkVxCh51kFRhdaVDVoBMeg2FiRnnC8RZlJfBe+1pSSwwqqDn2XJUDqg6ewO+euddQCF4izMy3BflTis+MMKMpaygMufNIDDLM9u2oyheIzKWng/fjsSZBHOZgA9mouJsVBV60BpSpNAIXiMzBaeCl9TFKNZ6qzYyA1lUFjSp5rClaCu856wvEWZC+T69Pqp97I/iROshZj5Pr0+qn3sj+JDWQsz1Hi1uCdYrKyTwA7zDMwghsIKogBIyJ5lcss45yd2WSOsipIgBACAEAIAozACpyEAaO8OFtklZcpyjbpfP8ej4xphhKs91vUyVMdRhvv6Z/0cFwmvmTasVLLLQsKGbUiYR+8mE+wkiNlPAxj3ncwVNIyl3Fbn+cznLbMmsFBcOFcTOeM2YHIMy6ihIzU7IieDX8WXp6Qf817EC1yLPhdhLeUwU4UUmYjPhc5k1IGLABkvlmlRqR2o2QxFKexmhW0bx3frFDtcyBgdD/lEEgrADDAFHmKupA/Hu1gCPMtw2CvblAFJST5vRBp1c0d/6xeNOUtiOc6sId5mxsnBsn/qOB1Lme86dxjTDCN95mOpj0u4vc6/gylmsjBvgkqcQa4ptWcH9ktVV9ix0lgoNZNo4Q0hUi/1JPkemXdw0ssygYmUf2xl9pagDtpGOeCqR2Zm2npCjLbl6nQSJyuAyMGU6FSCD7RGVxadmbYyUldMyRBIgBACAEAIAQAgBACAEAIAQAgBACAEAIAQAgDyLjDvGYLbMlliUASiEmgqik0GgzMe7gacehTtnmfOaSqyVdxvlkaCXblOoI8Y1ODMSqIzhg2hBijR1TMTpFGiyZhaXFbF0yJPsaN0lHboe8RzlTjLajtCtOHdZr51z+q3sPmIzyw3hZqhjX/JexEmWaamw06ucP0jhKlOO1GuGIpy2MjcnOmEhQaVIy5o137YpGnKWxF51YQ7zJdnuA+m1Opc/E+UaI4V/wAmZJ45fxXubSzXVKTRane2f46RojRhHcZJ4mpLayesuO1jO2Z0lxZIq2ZCwUVJAHWaRYrtIc+95a6VY9WQ7zC41Slz37OFolcmxlhpksHCSCQXAIJ2iOVZKUHfgd8O9WorcUfQceCfRiAEAIA8RvjhNbGnzT8ImKMbAKjlQAGIAAHVH0VLDUlBfpWw+Wr4ut0krSe0x/8AFLxqRytqquoxTMsgc92RHeIt0WH4LkR0uL4y5lku+bexoJ9pJoTQPMOQNCctgIIrEujQW2K5EKviW7KUuZh+Mds+tTvev5xbq1Lwr2Kdbr+N+5d8YLbQH4TPoTQHlHzIpUDPXMd4iOr0fCvZE9ZxHifuw3CG2jW0zxoc5jjIioOu4iHV6PhXsQ8ViFtk/cp8YrZ9an+9fzierUvCvYdbr+N+4+MVs+tT/ev5w6tS8K9h1uv437j4xWz61P8Aev5w6tS8K9h1uv437np/Fvek20WVjNYuyTCgY6lcKMKnaasc48XH0o06loq10e/o2tOrRvN3s7HVxiN4gBACAEAIA8X4x/8A5Cb2S/8ADWPocB+wvj8z5nSf/qH8Pkc1Gw88ulISwC1xEgCm0nIUiG0ldkxTbstpnM+YmTePVlkdsU1Yy2HRynHaZUtanUU8Yo6bLKqt5lCg6EHsijidVK+wsaTFLF1IxGVEWLXAlQsLmRZMTYq5GRlCipIA6zSJsRdsiTr0lrpVj1ZDvMSRYgzr2mHSijqzPeYDIgu5Y1JJPWaxBJbEkEy5R/zEgf8A2y/76xSp3H6HWj+5H1R9IfBV3v7x/wA0eFrP8SPotVfjY+Crvf3j/mhrP8SGqvxsfBV3v7x/zQ1n+JDVX42Pgq7394/5oaz/ABIaq/GzwO3NhnzCNkxjqdjHaM4+nhnBeh8hVdqrfn9TZvwjqCDKFMQcc4ZMAlK1WnoeiFOeupPBYa2/y/Pxmp46/wDHffb6eXysYJ9/O7YyiVKYCCoKn57liSDlUmteskihi6w6StffflY5yxbctay2W53MzcI2zISjaBi5JoFw5mlS1TXF4bYr1Vb2dHjnuXPy+ZlXhSwpSXShqBjNBROTApTo+lh9YA12RXqie18vO/v9CVj2tkeflb23+phHCJgKKlDlQ4zXJMFTlm52ttyEW6sntf5e/t5FVjWlkuflb38zTTnxMzUAqSaDQVNaCNKVlYxSetJstiSBAHq3FL/JZv8A+x/w5ceHpP8AdXp9WfRaJ/Zfr9EdvHnHqCAEAIAQAgCPbbDKnLhmy0cbmUN3V0i8Jyg7xdik6cZq0lc5O9OLiyzKmUzyTuHPXubPuaNtPSNSPezPPq6Loy7uRyN5cAbbJOJFWcozqhFct6Nr2Csb6ePozyeX5xPOqaMrU3eOf5wZr5l7zF+atEomhYlSOTbnijGhXJqVoaChNc46KjF/qpv67PzM5vEzX6asfpt/MjU2yYrOzIuFSSQu6uwZ6CNEE1FJmSo4uTcVkYgYsUM6Wth19sUcEy6qNGdLWp1FPGObpvcdFVW8xWi85a1AqxG7Id5jmdiBOvaYdKKOrM95gCC7kmpJJ3k1iCS2JIKqCSAMycgBnU9UQSlfYdLdHAK32ihEnk1PpTjyf3aY/uxnniqcd9/Q1U8FVnut6nb3RxTyVobROaYfVQcmvYTmx7RSMk8dJ91WN1PR0F3nc7W6bis1mFJElE2VAqxHWx5x9pjJOpOfeZshShDuqxsYodBACAEAc/beBlhmu0x5POY1Yh3WpOporAZxqhjK0VqqXyMk8DQnJylHN+ph+IV3/Qn3sz80W6/X8XJFOzsN4ebHxCu/6E+9mfmh1+v4uSHZ2G8PNj4hXf8AQn3sz80Ov1/FyQ7Ow3h5sfEK7/oT72Z+aHX6/i5IdnYbw82PiFd/0J97M/NDr9fxckOzsN4ebHxCu/6E+9mfmh1+v4uSHZ2G8PNj4hXf9CfezPzQ6/X8XJDs7DeHmx8Qrv8AoT72Z+aHX6/i5IdnYbw82bu7LulWeWJclAiDOgqczqSTmT1mM1SpKpLWk7s1U6UKcdWCsiXFDoIAQAgBACAEAIAQBHtthlTlwzZaONzKG7q6RaE5Qd4uxScIzVpK5yl6cXFlmVMpnknqONe5s+5hG6npGrHvZnn1dF0Z93I5C9OL+2SqlFWcu9DnTrVqH2Csb6ekKUtuR5tXRdaHdzOXnyHRsLqyMNVYFSO0HONkZKSuncwShKLtJWLIsVNZP6Tdp/GMj2m1bC1VJIAFScgBmSeqIJSvsOmujgFb7RQiTyan0px5P7tC/wB2M88VTjvv6Gqngqs91vU7a6OKeQtDaJzTD6qDk17Cc2PaCIyTx0n3VY3U9HQXedztbquKzWYUkSUTZUDnHtY84+0xknUnPvM2QpQh3VY2MUOggBACAEAIAQAgBACAEAIAQAgBACAEAIAQAgBACAEAIAQAgBACAEAR7ZYpU5cM2WrrudQ3dXSLQnKDvF2KzhGatJXOUvTi4ssyplF5J6jjXubPuIjdT0jVj3szz6ui6M+7ka+7OKmQpxWia801JwoOTXsOZY+wiK1MdJ91WJp6OhHvO52d1XHZrMKSJKS9lQOcf3mPOPtMZJ1Jz7zNsKUId1WNhFDoIAQAgBACAEAIAQAgBACAEAIAQAgBACAEAIAQAgBACAEAIAQAgBACAEAIAQAgBACAEAIAQAgBACAEAIAQAgBACAEAIAQAgBACAEAIAQAgBAH/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4" descr="data:image/jpeg;base64,/9j/4AAQSkZJRgABAQAAAQABAAD/2wCEAAkGBxISEhUTExMWFhUXGRgYGBcWFhgVHhcXFxcWFhYaFh0YHiggGh8lGxYVITEhJSkvMC4uFx8zODMuNygtLisBCgoKDg0OGxAQGzUlICYtLy0tNS8rLS0tLS0tLS0tLS0tLS01LS0tLS0tNS0tLS0tLS0tLS0tLS0tLS0tLS0tLf/AABEIALEBHQMBEQACEQEDEQH/xAAcAAEAAQUBAQAAAAAAAAAAAAAABAECAwUGBwj/xABOEAACAAMFAgoECwMKBgMAAAABAgADEQQFEiExQVEGBxMiMmFxkaHRQlKBkxQWFyNTVJKisdLhYnLTNENkgqSys8Hj8BUkM3TC8TVjc//EABoBAQADAQEBAAAAAAAAAAAAAAABAgQDBQb/xAA8EQACAQICBggFBAEEAQUAAAAAAQIDEQQhBRIxQVGhExQVMlJhcZGBscHR8CIzQuEGI2Jy8fI0U5Kywv/aAAwDAQACEQMRAD8A9xgBACAEAIAQAgBACAEAIAQAgBACAEAIAQAgBACAEAIAQAgBACAEAIAQAgBACAEAIAQAgBACAEAIAQAgBAGGfaUTpMB2n8BHKpXp0+/KxeFOc+6rmttF/oOgpbrPNHnHnVdLU1+2r8l9+RrhgZPvOxrLRe81/SwjcuXjrHm1dIV6m+y8sue02QwtKO6/qY7PeU1NHJG484eP+Uc6WNr09kvfMtPD057UbOz8IB6ae1fI+celS0utlSPt9v7Mk8B4H7mzs9ulv0XFd2h7jHpUsVRq9yX39jHOhUh3kSY0HIQAgBACAEAIAQAgBACAEAIAQAgBACAEAIAQAgBACAEAIAQAgDDPtSJ0mA7Tn7BrHKpXp0u/KxeFOc+6rmttF/oOgpbrPNHnHm1dLU1+2r8l9zZDAyfedjV2i9pr+lhG5cvHWPOq6Qr1N9l5Zf2a4YWlHdf1IRMYm7u7NBSIAgBACAECSXZ7xmpo5puOY8dPZGqlja9Puy98zhPD057UbOz8IPXT2r5Hzj0qWl1sqR9vt/ZkngPA/c2dnt8t+i4ruOR7jHpUsXRq9yX39jHOhUh3kSY0HIQAgBACAEAchab+nl2CkAYiAAoO2g1j5OtpbFOq1B2V7JWXG289yngaKgnJXy4g3pbK0qTnTJVbOlaVAppEvHaQTt8Mkn8h1bC2v9WUS9bWdCfsLuruhHHaQls/+q+xLwuFW35soL3tdaYqa6qg0AJzIpoR3iI7Qx19W/JLZnteQ6phrXtzZcLztm87fQXYK7twiyxukL2//K+xHVsL+NlBets6/sDyiqx+kHln/wDH+ieq4X8ZUXpbN5+wvlE9e0g//FEdWwv42UN62vedvoDYaHZvg8fpBc/4rdt3E9Vwv4zF/wAftHr/AHV8o49r4vxckX6jQ8PNnRXBbmnSyXpUMVqMq5A18Y+g0Zip4ii5T2p25J/U8rG0I0qlo7Grmzj0TIIAQAgBACANTeV9rKYoFqwpqaDMV9seXi9JxoTdNK79kbaGClUjr3yNTaL2mv6WEbly8dfGPKq6Qr1N9l5Zf3zNsMLShuv6kEmMbzzNAiAIAQAgBACAEAIAQAgBAklWe8ZqaOabjmPHT2RqpYyvT7svfP8APgcJ4enPaiZJ4WS8So9MRIUYDXMmgqNnfHqUNKOTUakdvD7P7mKrgrK8WdJHsGAQAgBAHnc889v3j+Jj4Cq2qsmuL+Z9TDuL0J0wz6lSVyqTktKBBXUaUIjfJ4tNxdsr32WyS47rW3GaPQ2TX1vt+5bhn9WVdCmqqQe00NIrbGe3/Hcmn65OxN6Pv672UMubl0eaGyqpFCcTE7KUYd3VDUxGTyyT4Wte78rZr4InWp57c7cfh57iyaZoOFqVY09EmpVVIrsqCscqjxCerPbLLdfNJW8rq3AtHorXWxevFv53M4NoJGYzpnVNG0PZl4b40J4yTWaztn+nfsf2+5ztQS2fPcQxa3Fcx9kaUUU00oq90Y1iakb2fJeS9sl7Hfoov/v1+7Km2vv210G8HdvET1urx5LjcdDDgYGNSTv3ZD2Rnbu7nRKysdVwR/6T/vn+6sfT6C/Yl/y+iPF0n+4vT6s3se2ecIAQAgBACANLe1w8qxdXoxpkRUZCmzMeMePjtFLETdSMrPl+e5vw2O6KOo1dGitF0WiX6JI3pzh3a+EeJV0diqH8bryz5beR6UMXRqb/AHy/PciLaDtH+UZVWexnZ01uMyzBSug0zyz7dI6qaauUcXexdFiogBACAEAIAQAgCLaLxlJqwJ3DM+Gnti2qxc1tov4+gtOtvIecTZEXKWe77ZatEcqdp5i09tAfZWNNLC1qndj9DjOvCHeZ0N08BSrK86aOaQcKCuYNRVm8o9KhouzUqkvgvz6GSpjbq0UdlyK+qO4R6vRx4GHXlxHIr6o7hDo48Bry4jkV9Udwh0ceA15cRyK+qO4Q6OPAa8uJwLj5w0y55p1c7KPhZJ9M0sv1fU+mX7efD6E5rJN0EyorTMmvRrnSuVCNp1Eb3hsR3YzuvNvhfz+b3GZVae1x/L/AsFlnH09aalvSWueW4f7MUWHxUv57fN71fhw/LlulpLd8tz+5VbPONCJgzoa4m0alNm3LLq6omNHFStJTWee177eW/IOpSWWryW4tlWd2AONsyh00JoAa12Arpu7DFYUKlSKam/4vZvdkne+5W+tsmTKpGLf6eJll2SYSDyjCtKZZ0pVdTSubilcqdcdYYau2pa7ztuz2Zb7cVa+XxOcqtNJrVX5t3enqa6fLwmla5A17QD/nHm1YakrXvsfurmuEtZXMccywgDq+CP8A0n/fP91Y+o0F+xL/AJfRHi6T/cXp9Wb2PbPOEAIAQAgBACAMc+0IgxOyqN7EAeMSk3sKznGCvJ2XmcxfPCSxHLByzbwMP3zQ91YrV0dTr/uxX1+5ilp2FD9pt+mznl8zm5V+4WNJdEJrTESRoaVIFdBWMj0HCC/0ZW8nnw37Uss9t/a1af8AlM5S/wBanl5PP2eT5EkXlJZebzGy1NBsFNxOXfHjYrRlejD9NPNb4u64bNuzNtxXE9/CabweIlbpLeUv0v3eXs2ZFtB2x46rNZM9nUTzRlWaDt746KpFlXBovi5QQBFtF4yk1YE7hmfDT2xbVYua20X8fQWnW2fgPOJskRc10+1TJnSYkbtB3CNlDA4it3IZcdi93t5nn4nSeFw+VSavwWb9lsMaS9+m4ZR69HQW+rP4L7v7Hg4j/KFsoU/jJ/Rff4HXXBe9gl0xWfk29c/PeJ5w9gjfDRtOlnBL68zjH/IFVyq3j6ZrlnyO0sdvlTRWXMV/3SDTtGo9sWcWtpupV6dVXhJP0JMQdRACAEAIA5i08GnLsVdaEkitQRU12CPm62hKjqOUJKzd877z16ekYKKUk7mP4tTvXTvbyinYuI8a5l+0aXhfIqeDc4/ziaAatoNNkS9C4h7Zrnu2ELSNJfxfIp8Wp3rp3t2bojsSv41zJ7RpeF8h8Wp3rp3t27usw7Er7Ndcx2jS8L5D4szvXTvbyh2JX8a5jtKlwfIHgzOOrp3t5RD0HXebmuY7SpcHyKfFib66fe8odhVvEuY7Sp8HyHxYm+un3vKHYVbxLmO0qfB8je3Nd/IS8JNSTiNNNAKDuj2tH4PqtLUbu27s87FV+mnrJW3E+NxmEAIAQAgBAHB8L+FM6TPaQhwKAvOUAscSgmuLTXZGmlTi1dngaR0hVpVXTi7LLdmctMtRmnEzl23sxJ8c40Ky2HiylKo7yd363LYkoIAQBfLmsuhI/wB7tIzYjB0MR+7BP5++3masNjsThf2ZuPlu9ndciVLvE+kK9mUeHiP8bpSzoza8nmvo/mfR4X/LK0cq8FLzWT9ndPkTJFuU6NTqOX6GPEr6IxuHz1brjHPlt5H0OG07gMTlr6r4Sy57H8Gaq3WiY7MCxpUimgpXLIR3oYDEVl+iD9XkuZGK0phMP+5NX4LN+yvzI4lx69HQW+rP4L7v7HgYn/KN1CHxl9l9y8KI9ahgcPR7kVfi837s8DE6UxeIyqTduCyXLb8blY2GAQAgCx7Qsshi2EjQ1ofZTPuiG0XjCV7r32Gxunh7OWZLlhjNVnVTygrQMwBIPSJz2xwnCLV0j1sLjK8ZKMpXWW1X57fmep/CV3N9h/KM1j6HXX4mPhK7m+w/lCxGuvxMfCV3N9h/KFhrr8THwldzfYfyhYnXX4meN3tek9p0wma/Tb0mFACaADZ2RtjCNlkfGYnE1XVl+p7XvJk6w2gM4W0MQhcEszg0lgFmohYUzA1rnprFVKPA0SoV02lUdlfa3u27L/fyMj3VaQ5X4QaYsNccytcPKab8GetNlaxGvG2ws8NiFPV6Tfba+F/lnt+Jg+B2gYSbQaM8tMnmE1mAnq0FD7dYnWjwKdDXVr1NrS2veZZl22kUpaCariryj0pjZciK1yCt/WpmQYjWjwLPDYndU5vj+P4lr3faQF/5g1auWOZsZEFOol11prnSJ1o8CHh8Qkv9Tb5vilzuuAa77TstBPSrz5noPgamWYBp40B2taPAPD4jdU473udn7f8ARrbVaJ8tyhmvUGmTtTxi6UWr2MlSpWpycXN5ebMXw+d9LM+23nE6seBz6xV8T92el8XNsmTLM3KMWwzCoLGpC4UNKnXMmMtZJSyPp9D1Z1KD13eztyR1UcT1RACAEAIAoYA0l9XFZrQS0yWMXrqSrbhUjX21i8ZyjsMtfBUK+c458d5xt5cCaZyZtf2Zgp95fKO0a/FHkVtB76Uvf7r7GitVjtMnpo1Bt6Q7xpHWM4vYzzK2FxFHvxy917kp7M4qQpZd67dhota9dc8s4KfEmWGks1mvzdt/rMwAitNu7Q9xzi90cHFrIrElRACAEAIAQBjnT1TpMB26+wamIbRdQk9xAn3yg6ILdZ5o8/wiusdFSW9mGQ1qtBpKVj+4CAO1tntMUlO21milh5z7kfz1N5dnF/Oc1nTFlg6hfnG666AdtTHJ1VuPRp6LnLObtzO3uPgXYpBDCWZjjMNNOKh1BCii+FY5uo2ejSwNGnmld+Z1gihrKwAgBAHAXhxeu8x2ScoVmLAMpqKmtMte2NEa9lax4FbQrnUcozybvsLDwDtJOI2oV38+vfXqHdDpo8COyK179Ln8Sr8BLSczahoF9LQUoPAd0OmjwJeiK7zdTy3lg4v7R9YX72zT8BE9OuBXsar/AO58wvF9PAoLQoG6jbKkfie+HTrgFoaqlZVPmVHAC0afCV+/1j/M98R0y4E9j1tnSfMrL4BWhSGFoWoNRkxzrXb15w6ZcBHQ9aLuqhbO4vp7sWaehJNScJ1MSq6W4rPQtScnKU835Fnyczfpk+y0OsLgV7Cn417HX8Frk+ByTLx4yWLMaUFSAKDqoojjUnrO57GCwnVqepe+dzcRQ2CAEAIAQAMAYZkusAc7fN92SRUTJy4h6C89vaq1I9tIvGnKWxHanh6lTuo468uHYzEiV/WmH/xU/wDlHaOH4s3U9HeN+33/AKOZa+5+MzAwUnUKqqNozAGeupzjtqRtYmeiMJJd2z4p2f2fxRmn340xcMwDUc4ADQEd2ezdBQs7o8THf43UnC1Gaf8AyVn7rLkikm2HY1eo5/jmIsfLYrR2Mwv7sHbjtXuthKS2DaKdmfgfOBhUkzOjg6EH/e4wuWtfYWzp6p0mA7de7Uwuiypye4gT75UdFS3WeaPM+EV1joqS3sgTrxmvtwj9nLx18Yi7Zsw+Dq1najBv4fXcRcG+J1T3cP8A43WnnWko+mb+3zMso4SCKVG8Bh7QwIPdE6qPcoaDwdJd3Wfm/wDpcjrLs4bulFmylZRtl8wgdhqD4RxlQW5naejo/wAHY7C6OFFinUAmiW3qzfm9dlTzSewxxlSktxiqYSrDdf0zOrky8qxzMxmEAVgBACAPMb143Vlz3lS7IZgVigYzcBYg4TRQjbdM+7SNMcO2r3PUp6McoKTlb4GNuNqcDhN2vizFOVatQWBFOR2FHH9Rtxh1deIns2Nr9Ivb+zD8sjZ/8gctfnzlsz+aiereZbstePl/ZIlca85mVFu1iziqqJxqw52g5L9lu6K9AvEVejoJN9Js8v7LZfG1NYlRdrEgMSOXPoLib+a2DOJ6BeIPRsUr9Jy/spbONyZKYpMu8qymhHwitDQGlRKpWhEFh77GTDRkZq8Z8v7MHy0/0H+0f6UW6q+Jbsn/AH8v7Hy0/wBB/tH+lDqr4jsn/fy/sfLT/Qf7R/pQ6q+I7J/38v7O94G8JkvCz8sqFCGKOhOKjABsjQVFGGdBGepBwdmeficO6E9Vm9ihnEAIAQAgBAHivGnwitMu3TJHKPyIVCEDFAcSAmtOlnXWsbKEE433nuYChCVJStmcfJt8s5dHt/SO7TNzhIlKQcxmOrOIKFYAQAgDIk9ht784g8zFaHwWJznTV+KyfLb8bmVLUNo7oHzmK/xJrPD1PhL7r7IjTlBZjsJJ7yYrqs6Yf/Gqss60lH0zf2+ZaFETqo93D6FwdHPV1n/uz5bORdFj1UklZCAEADAEOfeUpfSxHcufjpEXIuSuDXCu0y7RJlyHZFaailcRIYM4B5p5udTnTbHOok1mZ8RCMoNyW4+iuUmeoPtfpGI8KyHKTPUH2v0gLIcpM9Qfa/SAshyj+oPtfpAWR8w3nNK2qa20TXNDvDkx6cVeC9D6umr0kvL6HU2i+byqyNZlJBKsVRz0gsxgzI+0MhJrlUE5mscVCnxMSo4fbrfnsWzL1vLmobOCcBGUt685Rix4WHOrjYqfSmMSNKNWnxJ6LD7dbmvyxrb1vO1gyZk2UBybs6MVejGY3KEMSc88t/NpXLK8Yxd0mdaVOk1KMXtWezdkY5nC2ey0ITbn85oRNWnTpkJz0yrko0FInoYkrBwT/wCvL7Ee+eEM20rhmBRzlbmlx0VKjIsV9I50r10yiYU1HYXpYeNJ3X0NPHQ0CAEAe38Rv8im/wDcN/hSow4nvngaU/dXp9WeixnPNEAIAQAgChgCBeljlTlwTpaTF3OoYeyukSm1sLRnKDvF2OAvvi1scypkl5DdRxrX91s+5hHaOIktuZvpaSqx72ZxN5cArbIJMqk0b5bUanWrU7hWO8cRB7TfT0jRnlLL1Mdju92CKzhZpoGlzVKMrPN5OWMhWh1JwmmW8RLmi8qqV2ldcV6XZHtLcmVEwYCyh1royN0WG4Gm0A9UWTvsOkf1K8SqsDmDUdWcSCsAIAQAgChMARJ95yl9LEdy5+OkRci5AmXu7HDLXM5D0id1B/7iLlW97Nrd/Ay8bVQshRfWnHAPYvS+7HN1YozTxdKG+/odrcfFTZ1obRNeafVT5tewnNj2giOMq7ewxzx833VY9FuK5LLZRSzyJcvKlVXnEftMas3tMcnJvaY51Jz7zN0IgoVgBACAPDr34tLwFpmPKSXMUzGdWxqKgsWGJX27xp2xtjXhq2Z7tPSFHo1GV9ljO3BS/SasqMSrqcTSTiV8GMNXWoloM9gpFdekU6xg91+ZlPBm/cjgl4hMMzFik9IpyenRHNLbNvVEa9Ijp8J57Lb+NyFb+A98zkVJkuWVU1FGkrspqtD/AL6hS0atOLujpDF4WDvG/MgfJfef0K+9Tzi/WIHXtKhx5D5L7z+hX3qecOsQHaVDjyHyX3n9CvvU84dYgO0qHHkPkvvP6Ffep5w6xAdpUOPIfJfef0K+9Tzh1iA7SoceR6rxacHJtgshlziuN5hmEKahaqigV2nmV9sZa01OV0eRja8a1TWjstY6yORkEAIAQAgAYAgXnbJMlcU6Yktd7sFr2V1iUm9hDaW04a+eMOyJUSVecd4HJr3sMXcpjqqEntOTrRWw4m9eG9sm1ClZK7pYzp1s1T7RSOqoxRzdWTOYtExnOJ2ZjvYlj3nOOiVtghVnB3i2n6ls92cAMxIBYiprQsatrvOffviU7Ho0NLVafeSfJ8suRgUMuakjsNIvrJ7T1qWlcPUyl+n1+/8A0SJd4uOkAfAxNk9huShNXi8vcmSrwQ683t8xEWZDg0UtF5S0yrU7lz8dIrc53NfOvlzkigduZ8oEN8SK4mTOkT7T+A2RFzFVx9Cnvu/LP+i9LGNufhEXPPq6Vm8oK3Mkykw5rkd4yPfCx51SvUqd+Vzorr4W2yTQCbyi+rNGPx6XjFHSiyqqSR2lz8Y8k0FolNLPrJ84vaRkw9lY5Og9x0VdbzvLmvezWgfMTkfbQGjDtU0Ye0RylFx2o6qSexm2EVLFYAQAgDwq9ONa8TapkqSJKLyploChY0D4FLEnU6mNqoQ1bsyyrPW1USPjrfxw4VkMGxAEKgzUsGHOYHLCTXSlIr0dItr1C2Xw6vsmYp5BXlqjMhl4j84aItJZbCSadPCBUEkAgxPRUgp1C747X7hLH4MAA7ZiX0ZaLMY1DlaYWBqTvGsR0dLzGvUMK8Pr9LMmCViXUFEB/nMhV8z81MNBmQhIyzieipbbka9TgLTw/vuXLeZM5BVTD6KEtiw9DCxxDnLU6bK1BEFSpN2QdSaV2az5Xbz9aT7r9Yv1aBz6xIfK7efrSfdfrDq0B1iQ+V28/Wk+6/WHVoDrEj1fiw4UzbxsjTZyqJkua0olAQGoqOGoSaGjgHPZXbQZa1NQlZGmnPWjc6+OR0EAIAQAgBAHhPG5ddtFvmWhJMxpJWWA6rjUYUAatK4M660jbQlHVs2Za0Za10jhZN7V6S+1fI+cd3Ez34kyVaUbRhXccj4xVom5lKRFiblhlxFibmMpCxJaViC9OpOm7wdn5GNpQiymz06OmK8Mp2lyfL7GM2UEknaSe+K3Iq6Vm+4rczMkoDQQPPqVqlTvu5kCQsci8S4mxFy8JE2IuWTp6J0mA6tvcM4Agz75UdBSes5Du/8AUCTY8E7Db7XaJDyZUxkWbLYuqEIoWYparmgNKHm4qmkUnJJO51pwd72PpfBO9eX7tv4kYsjUME715fu2/iQyAwTvXl+7b+JDIDBO9eX7tv4kMgfKt4IWtcxQaEz3AIqKEzCKjaM49Ndz4HnS751dtu22q0wm2SzLpNLMyrzllysUwFFDApXArKpYEmpUkEDipQ4GjVlfaRpVyW8TmBnS8bFUm1o5Xk0lMrHGlKqJkgBlPSmIKgk0nXhbYQoTT2ke1Wa3y0UGarBystU6RZpwKcmapTSWAanDpQnOJTg3sK2mt5NtFz29Z0xlnICQoLEODyayikuYQyFlJl83KrfOEHIsYqpwtZotqzvtLJ1x21xyMy0LyR5Gtc+fM5P5taCtVLSyRUCjSyaYspU4LNIhwk8rmitXB2dLlNNYpRVViAWLDE2EimGnNJFTWnOFCY6Kom7HJ0mlc1EXOQgD3XiB/kM//uW/wZEYsV3l6G+h3D06Mx2EAIAQAgChgCPOBgDlb+4I2O1VM2zoWPpqMD+1koT7axeNSUdjKyhGW1Hm/Cfi2kyAXl2tZY2LaCBXqDLn7MJjRDEvejhLDrczUWQWNiqF2knIM2eHJHqUxHAFxBM2CkgnIHOLKb3ZhwRrLbP5FlVirhkVsUsgipqrDUg0dXWtc8Ncq0jqszjO0WVlWlG0YV3HL8dYNEXMjJEWFywy4ixNwJcLC5eEibEXLJ09E6TAdW3uGcAQZ18qOgpPWcvAa+EAQ3tc6ZoTT9nmjv8AMxDkltLKLew6zgpxfpaqF7ZKG0y5XOmU68dMJ/qsI4yrW2I7Ro8WenXDxfWCz0IkCY4pz53zpqNCAeap6wojjKrJ7zsoJbDt7OtABsEcyxLWAKwAgBAHkd78TBmT5k2VbAiu7OFaUWKliWIxBxWhORpu7Y1RxNlZo4SoJu9zHN4nrU1cV5lsWbYpcw4jhwVas3Pm83PZlDrEfCOhfEo/E7ajSt5E00rLc05wbL53LnKp7QDsiesR8I6F8S1uJm0HDW8a4cOGspzhw1w4fncqVNKaVh1leEjoPMulcTdpWmG8sOEUFJbigoRQUm5ChPfDrEfCT0L4lRxPWrKl5UoWIIlMCC6ojZ8pXNZaDsURHWI+EdC+Ja3E3aSuE3lVaKuEy3Iwp0BTlaUWpoNmyJ6yvCR0HmYfkPm/Xk9wf4kT1pcCOrLiPkPm/Xk9wf4kOtLgOrLiei8A+Ci3bZjIEwzGZzMd6YQWIVeatTQBUUanadtIz1amu7naENVWOjjmXEAIAQAgBAHE8LuMGTY5rSBKaZOUAkVCLzhUZ5k5HYsWUbkN2PPL44wbdPqFcSV3ShQ062arV6xSLqKK3Zyc5mdizEsx1ZiWJ7SczFiDEUgDC9nB2RZTktjKuEXtRHex7j3x1VfijjKhwZRJk1NCad47o6qcZHNwnEkyr19ZfavkfOJ1SusUtF8AEhVqRtbLwGvhFCxDe1zpmhNP2eaO/wAzEOSW0sot7EUl3edpp2RzdTgdFS4kuVY1GyvbnFHNs6KEUSAkVLF4SAOjujhnbrPQLOLqPRnfODvPOHYGEQ4pk3Z3Vx8a0p3SVaJJlu7KgaWwcYmIUEqaMoqeuKOBOsekcqu8d4ihYcqvrDvEAOVX1h3iAHKrvHeIA8RvfjAvA2iYEniUgdlVQkohVDFRVnUnQVJrv0jqoopdmafwhvtTTl2alQSkuQ4BVmQg0TXEjDroYWiLswnhRfYBYznCqCSTLs4FApaoJTMFQSCNaGlYWiLsuHCa+yAROcgqHBEqz5qy4xTmZkgHLUkEaikLRF2ZDwhvvCW5c5UNOTkVoxIByl0plWtaUzrC0RmYm4UX2K1mzMsVfmZOWA0b+b2busb4WiLsx2nhbfMsEvOmKAaEmTJyOR+j6x2EgawtEXZF+UC8/rR91I/hxOqhdj4/3n9aPupH8OGqhdnqPFpf862WVnnkF0mGXiAC4gFRwSBkDz6ZDZHOSsyyZ1sVJEAIAQAgBAHnfDri2a2z2tMqeFdgoKTFOE4VCijLmum4xeM7ZFXG55re/A28bJXHIdkHpy/nl7ebUqOtgI6KSZWzRDs9haZJE1OfnRlUZrmQCM+cObntG6mcN4IrChKnJhqrDCR2g5wBQrAFhSALCkAYnkA6iLRnJbGVlCL2otWyrWtM9c84ObYUIozhIqWLwkAXBYAo8xV1IH492sAR5lvA0HtOUATrouO322nweRMdT6QGBKfvtRT2VMQ2ibHfcGeJ6csyXNtU9FwOr8nKBcnCwYAu1ANMwFPbFHMlRPX/AIOnqr3CKFinwdPVXuEAPg6eqvcIAr8HT1V7hAHiV9cXl4cvN5OQJiF2KssyUoKsxIydgQaHMU746qSKWZcOC191J5FqsQxPKWbMrMecD08vnJjtlv3UELxFmXTuDN9uCGkVxCh51kFRhdaVDVoBMeg2FiRnnC8RZlJfBe+1pSSwwqqDn2XJUDqg6ewO+euddQCF4izMy3BflTis+MMKMpaygMufNIDDLM9u2oyheIzKWng/fjsSZBHOZgA9mouJsVBV60BpSpNAIXiMzBaeCl9TFKNZ6qzYyA1lUFjSp5rClaCu856wvEWZC+T69Pqp97I/iROshZj5Pr0+qn3sj+JDWQsz1Hi1uCdYrKyTwA7zDMwghsIKogBIyJ5lcss45yd2WSOsipIgBACAEAIAozACpyEAaO8OFtklZcpyjbpfP8ej4xphhKs91vUyVMdRhvv6Z/0cFwmvmTasVLLLQsKGbUiYR+8mE+wkiNlPAxj3ncwVNIyl3Fbn+cznLbMmsFBcOFcTOeM2YHIMy6ihIzU7IieDX8WXp6Qf817EC1yLPhdhLeUwU4UUmYjPhc5k1IGLABkvlmlRqR2o2QxFKexmhW0bx3frFDtcyBgdD/lEEgrADDAFHmKupA/Hu1gCPMtw2CvblAFJST5vRBp1c0d/6xeNOUtiOc6sId5mxsnBsn/qOB1Lme86dxjTDCN95mOpj0u4vc6/gylmsjBvgkqcQa4ptWcH9ktVV9ix0lgoNZNo4Q0hUi/1JPkemXdw0ssygYmUf2xl9pagDtpGOeCqR2Zm2npCjLbl6nQSJyuAyMGU6FSCD7RGVxadmbYyUldMyRBIgBACAEAIAQAgBACAEAIAQAgBACAEAIAQAgDyLjDvGYLbMlliUASiEmgqik0GgzMe7gacehTtnmfOaSqyVdxvlkaCXblOoI8Y1ODMSqIzhg2hBijR1TMTpFGiyZhaXFbF0yJPsaN0lHboe8RzlTjLajtCtOHdZr51z+q3sPmIzyw3hZqhjX/JexEmWaamw06ucP0jhKlOO1GuGIpy2MjcnOmEhQaVIy5o137YpGnKWxF51YQ7zJdnuA+m1Opc/E+UaI4V/wAmZJ45fxXubSzXVKTRane2f46RojRhHcZJ4mpLayesuO1jO2Z0lxZIq2ZCwUVJAHWaRYrtIc+95a6VY9WQ7zC41Slz37OFolcmxlhpksHCSCQXAIJ2iOVZKUHfgd8O9WorcUfQceCfRiAEAIA8RvjhNbGnzT8ImKMbAKjlQAGIAAHVH0VLDUlBfpWw+Wr4ut0krSe0x/8AFLxqRytqquoxTMsgc92RHeIt0WH4LkR0uL4y5lku+bexoJ9pJoTQPMOQNCctgIIrEujQW2K5EKviW7KUuZh+Mds+tTvev5xbq1Lwr2Kdbr+N+5d8YLbQH4TPoTQHlHzIpUDPXMd4iOr0fCvZE9ZxHifuw3CG2jW0zxoc5jjIioOu4iHV6PhXsQ8ViFtk/cp8YrZ9an+9fzierUvCvYdbr+N+4+MVs+tT/ev5w6tS8K9h1uv437j4xWz61P8Aev5w6tS8K9h1uv437np/Fvek20WVjNYuyTCgY6lcKMKnaasc48XH0o06loq10e/o2tOrRvN3s7HVxiN4gBACAEAIA8X4x/8A5Cb2S/8ADWPocB+wvj8z5nSf/qH8Pkc1Gw88ulISwC1xEgCm0nIUiG0ldkxTbstpnM+YmTePVlkdsU1Yy2HRynHaZUtanUU8Yo6bLKqt5lCg6EHsijidVK+wsaTFLF1IxGVEWLXAlQsLmRZMTYq5GRlCipIA6zSJsRdsiTr0lrpVj1ZDvMSRYgzr2mHSijqzPeYDIgu5Y1JJPWaxBJbEkEy5R/zEgf8A2y/76xSp3H6HWj+5H1R9IfBV3v7x/wA0eFrP8SPotVfjY+Crvf3j/mhrP8SGqvxsfBV3v7x/zQ1n+JDVX42Pgq7394/5oaz/ABIaq/GzwO3NhnzCNkxjqdjHaM4+nhnBeh8hVdqrfn9TZvwjqCDKFMQcc4ZMAlK1WnoeiFOeupPBYa2/y/Pxmp46/wDHffb6eXysYJ9/O7YyiVKYCCoKn57liSDlUmteskihi6w6StffflY5yxbctay2W53MzcI2zISjaBi5JoFw5mlS1TXF4bYr1Vb2dHjnuXPy+ZlXhSwpSXShqBjNBROTApTo+lh9YA12RXqie18vO/v9CVj2tkeflb23+phHCJgKKlDlQ4zXJMFTlm52ttyEW6sntf5e/t5FVjWlkuflb38zTTnxMzUAqSaDQVNaCNKVlYxSetJstiSBAHq3FL/JZv8A+x/w5ceHpP8AdXp9WfRaJ/Zfr9EdvHnHqCAEAIAQAgCPbbDKnLhmy0cbmUN3V0i8Jyg7xdik6cZq0lc5O9OLiyzKmUzyTuHPXubPuaNtPSNSPezPPq6Loy7uRyN5cAbbJOJFWcozqhFct6Nr2Csb6ePozyeX5xPOqaMrU3eOf5wZr5l7zF+atEomhYlSOTbnijGhXJqVoaChNc46KjF/qpv67PzM5vEzX6asfpt/MjU2yYrOzIuFSSQu6uwZ6CNEE1FJmSo4uTcVkYgYsUM6Wth19sUcEy6qNGdLWp1FPGObpvcdFVW8xWi85a1AqxG7Id5jmdiBOvaYdKKOrM95gCC7kmpJJ3k1iCS2JIKqCSAMycgBnU9UQSlfYdLdHAK32ihEnk1PpTjyf3aY/uxnniqcd9/Q1U8FVnut6nb3RxTyVobROaYfVQcmvYTmx7RSMk8dJ91WN1PR0F3nc7W6bis1mFJElE2VAqxHWx5x9pjJOpOfeZshShDuqxsYodBACAEAc/beBlhmu0x5POY1Yh3WpOporAZxqhjK0VqqXyMk8DQnJylHN+ph+IV3/Qn3sz80W6/X8XJFOzsN4ebHxCu/6E+9mfmh1+v4uSHZ2G8PNj4hXf8AQn3sz80Ov1/FyQ7Ow3h5sfEK7/oT72Z+aHX6/i5IdnYbw82PiFd/0J97M/NDr9fxckOzsN4ebHxCu/6E+9mfmh1+v4uSHZ2G8PNj4hXf9CfezPzQ6/X8XJDs7DeHmx8Qrv8AoT72Z+aHX6/i5IdnYbw82bu7LulWeWJclAiDOgqczqSTmT1mM1SpKpLWk7s1U6UKcdWCsiXFDoIAQAgBACAEAIAQBHtthlTlwzZaONzKG7q6RaE5Qd4uxScIzVpK5yl6cXFlmVMpnknqONe5s+5hG6npGrHvZnn1dF0Z93I5C9OL+2SqlFWcu9DnTrVqH2Csb6ekKUtuR5tXRdaHdzOXnyHRsLqyMNVYFSO0HONkZKSuncwShKLtJWLIsVNZP6Tdp/GMj2m1bC1VJIAFScgBmSeqIJSvsOmujgFb7RQiTyan0px5P7tC/wB2M88VTjvv6Gqngqs91vU7a6OKeQtDaJzTD6qDk17Cc2PaCIyTx0n3VY3U9HQXedztbquKzWYUkSUTZUDnHtY84+0xknUnPvM2QpQh3VY2MUOggBACAEAIAQAgBACAEAIAQAgBACAEAIAQAgBACAEAIAQAgBACAEAR7ZYpU5cM2WrrudQ3dXSLQnKDvF2KzhGatJXOUvTi4ssyplF5J6jjXubPuIjdT0jVj3szz6ui6M+7ka+7OKmQpxWia801JwoOTXsOZY+wiK1MdJ91WJp6OhHvO52d1XHZrMKSJKS9lQOcf3mPOPtMZJ1Jz7zNsKUId1WNhFDoIAQAgBACAEAIAQAgBACAEAIAQAgBACAEAIAQAgBACAEAIAQAgBACAEAIAQAgBACAEAIAQAgBACAEAIAQAgBACAEAIAQAgBACAEAIAQAgBAH/2Q=="/>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6" descr="SIEM Solution | Security Information &amp; Event Management | LogRhythm"/>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 name="image3.png"/>
          <p:cNvPicPr/>
          <p:nvPr/>
        </p:nvPicPr>
        <p:blipFill>
          <a:blip r:embed="rId3"/>
          <a:stretch>
            <a:fillRect/>
          </a:stretch>
        </p:blipFill>
        <p:spPr>
          <a:xfrm>
            <a:off x="5410200" y="1428750"/>
            <a:ext cx="3399000" cy="2667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6847336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Diagonal Corners Rounded 13">
            <a:extLst>
              <a:ext uri="{FF2B5EF4-FFF2-40B4-BE49-F238E27FC236}">
                <a16:creationId xmlns:a16="http://schemas.microsoft.com/office/drawing/2014/main" id="{9B917D8D-326A-40FD-84C7-9E825A690D4C}"/>
              </a:ext>
            </a:extLst>
          </p:cNvPr>
          <p:cNvSpPr/>
          <p:nvPr/>
        </p:nvSpPr>
        <p:spPr>
          <a:xfrm>
            <a:off x="457200" y="819150"/>
            <a:ext cx="4572000" cy="4118371"/>
          </a:xfrm>
          <a:prstGeom prst="round2DiagRect">
            <a:avLst/>
          </a:prstGeom>
          <a:solidFill>
            <a:schemeClr val="accent6">
              <a:lumMod val="20000"/>
              <a:lumOff val="80000"/>
            </a:schemeClr>
          </a:solidFill>
        </p:spPr>
        <p:style>
          <a:lnRef idx="1">
            <a:schemeClr val="accent4"/>
          </a:lnRef>
          <a:fillRef idx="2">
            <a:schemeClr val="accent4"/>
          </a:fillRef>
          <a:effectRef idx="1">
            <a:schemeClr val="accent4"/>
          </a:effectRef>
          <a:fontRef idx="minor">
            <a:schemeClr val="dk1"/>
          </a:fontRef>
        </p:style>
        <p:txBody>
          <a:bodyPr rtlCol="0" anchor="ctr"/>
          <a:lstStyle/>
          <a:p>
            <a:pPr algn="ctr"/>
            <a:endParaRPr lang="en-IN"/>
          </a:p>
        </p:txBody>
      </p:sp>
      <p:sp>
        <p:nvSpPr>
          <p:cNvPr id="4" name="Title 3"/>
          <p:cNvSpPr>
            <a:spLocks noGrp="1"/>
          </p:cNvSpPr>
          <p:nvPr>
            <p:ph type="title"/>
          </p:nvPr>
        </p:nvSpPr>
        <p:spPr>
          <a:xfrm>
            <a:off x="457200" y="133350"/>
            <a:ext cx="8229600" cy="533401"/>
          </a:xfrm>
          <a:solidFill>
            <a:schemeClr val="accent6"/>
          </a:solidFill>
        </p:spPr>
        <p:style>
          <a:lnRef idx="0">
            <a:schemeClr val="dk1"/>
          </a:lnRef>
          <a:fillRef idx="3">
            <a:schemeClr val="dk1"/>
          </a:fillRef>
          <a:effectRef idx="3">
            <a:schemeClr val="dk1"/>
          </a:effectRef>
          <a:fontRef idx="minor">
            <a:schemeClr val="lt1"/>
          </a:fontRef>
        </p:style>
        <p:txBody>
          <a:bodyPr>
            <a:normAutofit/>
          </a:bodyPr>
          <a:lstStyle/>
          <a:p>
            <a:r>
              <a:rPr lang="en-IN" sz="1800" b="1" dirty="0">
                <a:solidFill>
                  <a:schemeClr val="tx1"/>
                </a:solidFill>
                <a:latin typeface="Arial" pitchFamily="34" charset="0"/>
                <a:cs typeface="Arial" pitchFamily="34" charset="0"/>
              </a:rPr>
              <a:t>RECOMMENDATIONS</a:t>
            </a:r>
            <a:endParaRPr lang="en-US" sz="1800" b="1" dirty="0">
              <a:solidFill>
                <a:schemeClr val="tx1"/>
              </a:solidFill>
              <a:latin typeface="Arial" pitchFamily="34" charset="0"/>
              <a:cs typeface="Arial" pitchFamily="34" charset="0"/>
            </a:endParaRPr>
          </a:p>
        </p:txBody>
      </p:sp>
      <p:sp>
        <p:nvSpPr>
          <p:cNvPr id="7" name="Content Placeholder 4"/>
          <p:cNvSpPr>
            <a:spLocks noGrp="1"/>
          </p:cNvSpPr>
          <p:nvPr>
            <p:ph sz="half" idx="1"/>
          </p:nvPr>
        </p:nvSpPr>
        <p:spPr>
          <a:xfrm>
            <a:off x="533400" y="1123950"/>
            <a:ext cx="4419600" cy="3733800"/>
          </a:xfrm>
        </p:spPr>
        <p:txBody>
          <a:bodyPr>
            <a:noAutofit/>
          </a:bodyPr>
          <a:lstStyle/>
          <a:p>
            <a:pPr lvl="0" algn="just">
              <a:lnSpc>
                <a:spcPct val="150000"/>
              </a:lnSpc>
              <a:buFont typeface="Arial" panose="020B0604020202020204" pitchFamily="34" charset="0"/>
              <a:buChar char="●"/>
            </a:pPr>
            <a:r>
              <a:rPr lang="en-IN" sz="1800" dirty="0">
                <a:latin typeface="Arial" pitchFamily="34" charset="0"/>
                <a:ea typeface="Times New Roman" panose="02020603050405020304" pitchFamily="18" charset="0"/>
                <a:cs typeface="Arial" pitchFamily="34" charset="0"/>
              </a:rPr>
              <a:t>It has been recommended to replace 99% of wide-body aircraft and introduce modern aircraft .</a:t>
            </a:r>
          </a:p>
          <a:p>
            <a:pPr lvl="0" algn="just">
              <a:lnSpc>
                <a:spcPct val="150000"/>
              </a:lnSpc>
              <a:buFont typeface="Arial" panose="020B0604020202020204" pitchFamily="34" charset="0"/>
              <a:buChar char="●"/>
            </a:pPr>
            <a:r>
              <a:rPr lang="en-IN" sz="1800" dirty="0">
                <a:latin typeface="Arial" pitchFamily="34" charset="0"/>
                <a:ea typeface="Times New Roman" panose="02020603050405020304" pitchFamily="18" charset="0"/>
                <a:cs typeface="Arial" pitchFamily="34" charset="0"/>
              </a:rPr>
              <a:t>British Airways needs to implement advanced technologies like AI and </a:t>
            </a:r>
            <a:r>
              <a:rPr lang="en-IN" sz="1800" dirty="0" err="1">
                <a:latin typeface="Arial" pitchFamily="34" charset="0"/>
                <a:ea typeface="Times New Roman" panose="02020603050405020304" pitchFamily="18" charset="0"/>
                <a:cs typeface="Arial" pitchFamily="34" charset="0"/>
              </a:rPr>
              <a:t>IoT</a:t>
            </a:r>
            <a:r>
              <a:rPr lang="en-IN" sz="1800" dirty="0">
                <a:latin typeface="Arial" pitchFamily="34" charset="0"/>
                <a:ea typeface="Times New Roman" panose="02020603050405020304" pitchFamily="18" charset="0"/>
                <a:cs typeface="Arial" pitchFamily="34" charset="0"/>
              </a:rPr>
              <a:t>.</a:t>
            </a:r>
          </a:p>
          <a:p>
            <a:pPr lvl="0" algn="just">
              <a:lnSpc>
                <a:spcPct val="150000"/>
              </a:lnSpc>
              <a:buFont typeface="Arial" panose="020B0604020202020204" pitchFamily="34" charset="0"/>
              <a:buChar char="●"/>
            </a:pPr>
            <a:r>
              <a:rPr lang="en-IN" sz="1800" dirty="0">
                <a:latin typeface="Arial" pitchFamily="34" charset="0"/>
                <a:ea typeface="Times New Roman" panose="02020603050405020304" pitchFamily="18" charset="0"/>
                <a:cs typeface="Arial" pitchFamily="34" charset="0"/>
              </a:rPr>
              <a:t>Management needs to improve the employee management policies and HR strategies.</a:t>
            </a:r>
          </a:p>
        </p:txBody>
      </p:sp>
      <p:sp>
        <p:nvSpPr>
          <p:cNvPr id="2" name="AutoShape 2" descr="Theories of International Trade and Investment - BMGT20104 - StuDocu"/>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AutoShape 2" descr="data:image/jpeg;base64,/9j/4AAQSkZJRgABAQAAAQABAAD/2wCEAAkGBxISEhUTExMWFhUXGRgYGBcWFhgVHhcXFxcWFhYaFh0YHiggGh8lGxYVITEhJSkvMC4uFx8zODMuNygtLisBCgoKDg0OGxAQGzUlICYtLy0tNS8rLS0tLS0tLS0tLS0tLS01LS0tLS0tNS0tLS0tLS0tLS0tLS0tLS0tLS0tLf/AABEIALEBHQMBEQACEQEDEQH/xAAcAAEAAQUBAQAAAAAAAAAAAAAABAECAwUGBwj/xABOEAACAAMFAgoECwMKBgMAAAABAgADEQQFEiExQVEGBxMiMmFxkaHRQlKBkxQWFyNTVJKisdLhYnLTNENkgqSys8Hj8BUkM3TC8TVjc//EABoBAQADAQEBAAAAAAAAAAAAAAABAgQDBQb/xAA8EQACAQICBggFBAEEAQUAAAAAAQIDEQQhBRIxQVGhExQVMlJhcZGBscHR8CIzQuEGI2Jy8fI0U5Kywv/aAAwDAQACEQMRAD8A9xgBACAEAIAQAgBACAEAIAQAgBACAEAIAQAgBACAEAIAQAgBACAEAIAQAgBACAEAIAQAgBACAEAIAQAgBAGGfaUTpMB2n8BHKpXp0+/KxeFOc+6rmttF/oOgpbrPNHnHnVdLU1+2r8l9+RrhgZPvOxrLRe81/SwjcuXjrHm1dIV6m+y8sue02QwtKO6/qY7PeU1NHJG484eP+Uc6WNr09kvfMtPD057UbOz8IB6ae1fI+celS0utlSPt9v7Mk8B4H7mzs9ulv0XFd2h7jHpUsVRq9yX39jHOhUh3kSY0HIQAgBACAEAIAQAgBACAEAIAQAgBACAEAIAQAgBACAEAIAQAgDDPtSJ0mA7Tn7BrHKpXp0u/KxeFOc+6rmttF/oOgpbrPNHnHm1dLU1+2r8l9zZDAyfedjV2i9pr+lhG5cvHWPOq6Qr1N9l5Zf2a4YWlHdf1IRMYm7u7NBSIAgBACAECSXZ7xmpo5puOY8dPZGqlja9Puy98zhPD057UbOz8IPXT2r5Hzj0qWl1sqR9vt/ZkngPA/c2dnt8t+i4ruOR7jHpUsXRq9yX39jHOhUh3kSY0HIQAgBACAEAchab+nl2CkAYiAAoO2g1j5OtpbFOq1B2V7JWXG289yngaKgnJXy4g3pbK0qTnTJVbOlaVAppEvHaQTt8Mkn8h1bC2v9WUS9bWdCfsLuruhHHaQls/+q+xLwuFW35soL3tdaYqa6qg0AJzIpoR3iI7Qx19W/JLZnteQ6phrXtzZcLztm87fQXYK7twiyxukL2//K+xHVsL+NlBets6/sDyiqx+kHln/wDH+ieq4X8ZUXpbN5+wvlE9e0g//FEdWwv42UN62vedvoDYaHZvg8fpBc/4rdt3E9Vwv4zF/wAftHr/AHV8o49r4vxckX6jQ8PNnRXBbmnSyXpUMVqMq5A18Y+g0Zip4ii5T2p25J/U8rG0I0qlo7Grmzj0TIIAQAgBACANTeV9rKYoFqwpqaDMV9seXi9JxoTdNK79kbaGClUjr3yNTaL2mv6WEbly8dfGPKq6Qr1N9l5Zf3zNsMLShuv6kEmMbzzNAiAIAQAgBACAEAIAQAgBAklWe8ZqaOabjmPHT2RqpYyvT7svfP8APgcJ4enPaiZJ4WS8So9MRIUYDXMmgqNnfHqUNKOTUakdvD7P7mKrgrK8WdJHsGAQAgBAHnc889v3j+Jj4Cq2qsmuL+Z9TDuL0J0wz6lSVyqTktKBBXUaUIjfJ4tNxdsr32WyS47rW3GaPQ2TX1vt+5bhn9WVdCmqqQe00NIrbGe3/Hcmn65OxN6Pv672UMubl0eaGyqpFCcTE7KUYd3VDUxGTyyT4Wte78rZr4InWp57c7cfh57iyaZoOFqVY09EmpVVIrsqCscqjxCerPbLLdfNJW8rq3AtHorXWxevFv53M4NoJGYzpnVNG0PZl4b40J4yTWaztn+nfsf2+5ztQS2fPcQxa3Fcx9kaUUU00oq90Y1iakb2fJeS9sl7Hfoov/v1+7Km2vv210G8HdvET1urx5LjcdDDgYGNSTv3ZD2Rnbu7nRKysdVwR/6T/vn+6sfT6C/Yl/y+iPF0n+4vT6s3se2ecIAQAgBACANLe1w8qxdXoxpkRUZCmzMeMePjtFLETdSMrPl+e5vw2O6KOo1dGitF0WiX6JI3pzh3a+EeJV0diqH8bryz5beR6UMXRqb/AHy/PciLaDtH+UZVWexnZ01uMyzBSug0zyz7dI6qaauUcXexdFiogBACAEAIAQAgCLaLxlJqwJ3DM+Gnti2qxc1tov4+gtOtvIecTZEXKWe77ZatEcqdp5i09tAfZWNNLC1qndj9DjOvCHeZ0N08BSrK86aOaQcKCuYNRVm8o9KhouzUqkvgvz6GSpjbq0UdlyK+qO4R6vRx4GHXlxHIr6o7hDo48Bry4jkV9Udwh0ceA15cRyK+qO4Q6OPAa8uJwLj5w0y55p1c7KPhZJ9M0sv1fU+mX7efD6E5rJN0EyorTMmvRrnSuVCNp1Eb3hsR3YzuvNvhfz+b3GZVae1x/L/AsFlnH09aalvSWueW4f7MUWHxUv57fN71fhw/LlulpLd8tz+5VbPONCJgzoa4m0alNm3LLq6omNHFStJTWee177eW/IOpSWWryW4tlWd2AONsyh00JoAa12Arpu7DFYUKlSKam/4vZvdkne+5W+tsmTKpGLf6eJll2SYSDyjCtKZZ0pVdTSubilcqdcdYYau2pa7ztuz2Zb7cVa+XxOcqtNJrVX5t3enqa6fLwmla5A17QD/nHm1YakrXvsfurmuEtZXMccywgDq+CP8A0n/fP91Y+o0F+xL/AJfRHi6T/cXp9Wb2PbPOEAIAQAgBACAMc+0IgxOyqN7EAeMSk3sKznGCvJ2XmcxfPCSxHLByzbwMP3zQ91YrV0dTr/uxX1+5ilp2FD9pt+mznl8zm5V+4WNJdEJrTESRoaVIFdBWMj0HCC/0ZW8nnw37Uss9t/a1af8AlM5S/wBanl5PP2eT5EkXlJZebzGy1NBsFNxOXfHjYrRlejD9NPNb4u64bNuzNtxXE9/CabweIlbpLeUv0v3eXs2ZFtB2x46rNZM9nUTzRlWaDt746KpFlXBovi5QQBFtF4yk1YE7hmfDT2xbVYua20X8fQWnW2fgPOJskRc10+1TJnSYkbtB3CNlDA4it3IZcdi93t5nn4nSeFw+VSavwWb9lsMaS9+m4ZR69HQW+rP4L7v7Hg4j/KFsoU/jJ/Rff4HXXBe9gl0xWfk29c/PeJ5w9gjfDRtOlnBL68zjH/IFVyq3j6ZrlnyO0sdvlTRWXMV/3SDTtGo9sWcWtpupV6dVXhJP0JMQdRACAEAIA5i08GnLsVdaEkitQRU12CPm62hKjqOUJKzd877z16ekYKKUk7mP4tTvXTvbyinYuI8a5l+0aXhfIqeDc4/ziaAatoNNkS9C4h7Zrnu2ELSNJfxfIp8Wp3rp3t2bojsSv41zJ7RpeF8h8Wp3rp3t27usw7Er7Ndcx2jS8L5D4szvXTvbyh2JX8a5jtKlwfIHgzOOrp3t5RD0HXebmuY7SpcHyKfFib66fe8odhVvEuY7Sp8HyHxYm+un3vKHYVbxLmO0qfB8je3Nd/IS8JNSTiNNNAKDuj2tH4PqtLUbu27s87FV+mnrJW3E+NxmEAIAQAgBAHB8L+FM6TPaQhwKAvOUAscSgmuLTXZGmlTi1dngaR0hVpVXTi7LLdmctMtRmnEzl23sxJ8c40Ky2HiylKo7yd363LYkoIAQBfLmsuhI/wB7tIzYjB0MR+7BP5++3masNjsThf2ZuPlu9ndciVLvE+kK9mUeHiP8bpSzoza8nmvo/mfR4X/LK0cq8FLzWT9ndPkTJFuU6NTqOX6GPEr6IxuHz1brjHPlt5H0OG07gMTlr6r4Sy57H8Gaq3WiY7MCxpUimgpXLIR3oYDEVl+iD9XkuZGK0phMP+5NX4LN+yvzI4lx69HQW+rP4L7v7HgYn/KN1CHxl9l9y8KI9ahgcPR7kVfi837s8DE6UxeIyqTduCyXLb8blY2GAQAgCx7Qsshi2EjQ1ofZTPuiG0XjCV7r32Gxunh7OWZLlhjNVnVTygrQMwBIPSJz2xwnCLV0j1sLjK8ZKMpXWW1X57fmep/CV3N9h/KM1j6HXX4mPhK7m+w/lCxGuvxMfCV3N9h/KFhrr8THwldzfYfyhYnXX4meN3tek9p0wma/Tb0mFACaADZ2RtjCNlkfGYnE1XVl+p7XvJk6w2gM4W0MQhcEszg0lgFmohYUzA1rnprFVKPA0SoV02lUdlfa3u27L/fyMj3VaQ5X4QaYsNccytcPKab8GetNlaxGvG2ws8NiFPV6Tfba+F/lnt+Jg+B2gYSbQaM8tMnmE1mAnq0FD7dYnWjwKdDXVr1NrS2veZZl22kUpaCariryj0pjZciK1yCt/WpmQYjWjwLPDYndU5vj+P4lr3faQF/5g1auWOZsZEFOol11prnSJ1o8CHh8Qkv9Tb5vilzuuAa77TstBPSrz5noPgamWYBp40B2taPAPD4jdU473udn7f8ARrbVaJ8tyhmvUGmTtTxi6UWr2MlSpWpycXN5ebMXw+d9LM+23nE6seBz6xV8T92el8XNsmTLM3KMWwzCoLGpC4UNKnXMmMtZJSyPp9D1Z1KD13eztyR1UcT1RACAEAIAoYA0l9XFZrQS0yWMXrqSrbhUjX21i8ZyjsMtfBUK+c458d5xt5cCaZyZtf2Zgp95fKO0a/FHkVtB76Uvf7r7GitVjtMnpo1Bt6Q7xpHWM4vYzzK2FxFHvxy917kp7M4qQpZd67dhota9dc8s4KfEmWGks1mvzdt/rMwAitNu7Q9xzi90cHFrIrElRACAEAIAQBjnT1TpMB26+wamIbRdQk9xAn3yg6ILdZ5o8/wiusdFSW9mGQ1qtBpKVj+4CAO1tntMUlO21milh5z7kfz1N5dnF/Oc1nTFlg6hfnG666AdtTHJ1VuPRp6LnLObtzO3uPgXYpBDCWZjjMNNOKh1BCii+FY5uo2ejSwNGnmld+Z1gihrKwAgBAHAXhxeu8x2ScoVmLAMpqKmtMte2NEa9lax4FbQrnUcozybvsLDwDtJOI2oV38+vfXqHdDpo8COyK179Ln8Sr8BLSczahoF9LQUoPAd0OmjwJeiK7zdTy3lg4v7R9YX72zT8BE9OuBXsar/AO58wvF9PAoLQoG6jbKkfie+HTrgFoaqlZVPmVHAC0afCV+/1j/M98R0y4E9j1tnSfMrL4BWhSGFoWoNRkxzrXb15w6ZcBHQ9aLuqhbO4vp7sWaehJNScJ1MSq6W4rPQtScnKU835Fnyczfpk+y0OsLgV7Cn417HX8Frk+ByTLx4yWLMaUFSAKDqoojjUnrO57GCwnVqepe+dzcRQ2CAEAIAQAMAYZkusAc7fN92SRUTJy4h6C89vaq1I9tIvGnKWxHanh6lTuo468uHYzEiV/WmH/xU/wDlHaOH4s3U9HeN+33/AKOZa+5+MzAwUnUKqqNozAGeupzjtqRtYmeiMJJd2z4p2f2fxRmn340xcMwDUc4ADQEd2ezdBQs7o8THf43UnC1Gaf8AyVn7rLkikm2HY1eo5/jmIsfLYrR2Mwv7sHbjtXuthKS2DaKdmfgfOBhUkzOjg6EH/e4wuWtfYWzp6p0mA7de7Uwuiypye4gT75UdFS3WeaPM+EV1joqS3sgTrxmvtwj9nLx18Yi7Zsw+Dq1najBv4fXcRcG+J1T3cP8A43WnnWko+mb+3zMso4SCKVG8Bh7QwIPdE6qPcoaDwdJd3Wfm/wDpcjrLs4bulFmylZRtl8wgdhqD4RxlQW5naejo/wAHY7C6OFFinUAmiW3qzfm9dlTzSewxxlSktxiqYSrDdf0zOrky8qxzMxmEAVgBACAPMb143Vlz3lS7IZgVigYzcBYg4TRQjbdM+7SNMcO2r3PUp6McoKTlb4GNuNqcDhN2vizFOVatQWBFOR2FHH9Rtxh1deIns2Nr9Ivb+zD8sjZ/8gctfnzlsz+aiereZbstePl/ZIlca85mVFu1iziqqJxqw52g5L9lu6K9AvEVejoJN9Js8v7LZfG1NYlRdrEgMSOXPoLib+a2DOJ6BeIPRsUr9Jy/spbONyZKYpMu8qymhHwitDQGlRKpWhEFh77GTDRkZq8Z8v7MHy0/0H+0f6UW6q+Jbsn/AH8v7Hy0/wBB/tH+lDqr4jsn/fy/sfLT/Qf7R/pQ6q+I7J/38v7O94G8JkvCz8sqFCGKOhOKjABsjQVFGGdBGepBwdmeficO6E9Vm9ihnEAIAQAgBAHivGnwitMu3TJHKPyIVCEDFAcSAmtOlnXWsbKEE433nuYChCVJStmcfJt8s5dHt/SO7TNzhIlKQcxmOrOIKFYAQAgDIk9ht784g8zFaHwWJznTV+KyfLb8bmVLUNo7oHzmK/xJrPD1PhL7r7IjTlBZjsJJ7yYrqs6Yf/Gqss60lH0zf2+ZaFETqo93D6FwdHPV1n/uz5bORdFj1UklZCAEADAEOfeUpfSxHcufjpEXIuSuDXCu0y7RJlyHZFaailcRIYM4B5p5udTnTbHOok1mZ8RCMoNyW4+iuUmeoPtfpGI8KyHKTPUH2v0gLIcpM9Qfa/SAshyj+oPtfpAWR8w3nNK2qa20TXNDvDkx6cVeC9D6umr0kvL6HU2i+byqyNZlJBKsVRz0gsxgzI+0MhJrlUE5mscVCnxMSo4fbrfnsWzL1vLmobOCcBGUt685Rix4WHOrjYqfSmMSNKNWnxJ6LD7dbmvyxrb1vO1gyZk2UBybs6MVejGY3KEMSc88t/NpXLK8Yxd0mdaVOk1KMXtWezdkY5nC2ey0ITbn85oRNWnTpkJz0yrko0FInoYkrBwT/wCvL7Ee+eEM20rhmBRzlbmlx0VKjIsV9I50r10yiYU1HYXpYeNJ3X0NPHQ0CAEAe38Rv8im/wDcN/hSow4nvngaU/dXp9WeixnPNEAIAQAgChgCBeljlTlwTpaTF3OoYeyukSm1sLRnKDvF2OAvvi1scypkl5DdRxrX91s+5hHaOIktuZvpaSqx72ZxN5cArbIJMqk0b5bUanWrU7hWO8cRB7TfT0jRnlLL1Mdju92CKzhZpoGlzVKMrPN5OWMhWh1JwmmW8RLmi8qqV2ldcV6XZHtLcmVEwYCyh1royN0WG4Gm0A9UWTvsOkf1K8SqsDmDUdWcSCsAIAQAgChMARJ95yl9LEdy5+OkRci5AmXu7HDLXM5D0id1B/7iLlW97Nrd/Ay8bVQshRfWnHAPYvS+7HN1YozTxdKG+/odrcfFTZ1obRNeafVT5tewnNj2giOMq7ewxzx833VY9FuK5LLZRSzyJcvKlVXnEftMas3tMcnJvaY51Jz7zN0IgoVgBACAPDr34tLwFpmPKSXMUzGdWxqKgsWGJX27xp2xtjXhq2Z7tPSFHo1GV9ljO3BS/SasqMSrqcTSTiV8GMNXWoloM9gpFdekU6xg91+ZlPBm/cjgl4hMMzFik9IpyenRHNLbNvVEa9Ijp8J57Lb+NyFb+A98zkVJkuWVU1FGkrspqtD/AL6hS0atOLujpDF4WDvG/MgfJfef0K+9Tzi/WIHXtKhx5D5L7z+hX3qecOsQHaVDjyHyX3n9CvvU84dYgO0qHHkPkvvP6Ffep5w6xAdpUOPIfJfef0K+9Tzh1iA7SoceR6rxacHJtgshlziuN5hmEKahaqigV2nmV9sZa01OV0eRja8a1TWjstY6yORkEAIAQAgAYAgXnbJMlcU6Yktd7sFr2V1iUm9hDaW04a+eMOyJUSVecd4HJr3sMXcpjqqEntOTrRWw4m9eG9sm1ClZK7pYzp1s1T7RSOqoxRzdWTOYtExnOJ2ZjvYlj3nOOiVtghVnB3i2n6ls92cAMxIBYiprQsatrvOffviU7Ho0NLVafeSfJ8suRgUMuakjsNIvrJ7T1qWlcPUyl+n1+/8A0SJd4uOkAfAxNk9huShNXi8vcmSrwQ683t8xEWZDg0UtF5S0yrU7lz8dIrc53NfOvlzkigduZ8oEN8SK4mTOkT7T+A2RFzFVx9Cnvu/LP+i9LGNufhEXPPq6Vm8oK3Mkykw5rkd4yPfCx51SvUqd+Vzorr4W2yTQCbyi+rNGPx6XjFHSiyqqSR2lz8Y8k0FolNLPrJ84vaRkw9lY5Og9x0VdbzvLmvezWgfMTkfbQGjDtU0Ye0RylFx2o6qSexm2EVLFYAQAgDwq9ONa8TapkqSJKLyploChY0D4FLEnU6mNqoQ1bsyyrPW1USPjrfxw4VkMGxAEKgzUsGHOYHLCTXSlIr0dItr1C2Xw6vsmYp5BXlqjMhl4j84aItJZbCSadPCBUEkAgxPRUgp1C747X7hLH4MAA7ZiX0ZaLMY1DlaYWBqTvGsR0dLzGvUMK8Pr9LMmCViXUFEB/nMhV8z81MNBmQhIyzieipbbka9TgLTw/vuXLeZM5BVTD6KEtiw9DCxxDnLU6bK1BEFSpN2QdSaV2az5Xbz9aT7r9Yv1aBz6xIfK7efrSfdfrDq0B1iQ+V28/Wk+6/WHVoDrEj1fiw4UzbxsjTZyqJkua0olAQGoqOGoSaGjgHPZXbQZa1NQlZGmnPWjc6+OR0EAIAQAgBAHhPG5ddtFvmWhJMxpJWWA6rjUYUAatK4M660jbQlHVs2Za0Za10jhZN7V6S+1fI+cd3Ez34kyVaUbRhXccj4xVom5lKRFiblhlxFibmMpCxJaViC9OpOm7wdn5GNpQiymz06OmK8Mp2lyfL7GM2UEknaSe+K3Iq6Vm+4rczMkoDQQPPqVqlTvu5kCQsci8S4mxFy8JE2IuWTp6J0mA6tvcM4Agz75UdBSes5Du/8AUCTY8E7Db7XaJDyZUxkWbLYuqEIoWYparmgNKHm4qmkUnJJO51pwd72PpfBO9eX7tv4kYsjUME715fu2/iQyAwTvXl+7b+JDIDBO9eX7tv4kMgfKt4IWtcxQaEz3AIqKEzCKjaM49Ndz4HnS751dtu22q0wm2SzLpNLMyrzllysUwFFDApXArKpYEmpUkEDipQ4GjVlfaRpVyW8TmBnS8bFUm1o5Xk0lMrHGlKqJkgBlPSmIKgk0nXhbYQoTT2ke1Wa3y0UGarBystU6RZpwKcmapTSWAanDpQnOJTg3sK2mt5NtFz29Z0xlnICQoLEODyayikuYQyFlJl83KrfOEHIsYqpwtZotqzvtLJ1x21xyMy0LyR5Gtc+fM5P5taCtVLSyRUCjSyaYspU4LNIhwk8rmitXB2dLlNNYpRVViAWLDE2EimGnNJFTWnOFCY6Kom7HJ0mlc1EXOQgD3XiB/kM//uW/wZEYsV3l6G+h3D06Mx2EAIAQAgChgCPOBgDlb+4I2O1VM2zoWPpqMD+1koT7axeNSUdjKyhGW1Hm/Cfi2kyAXl2tZY2LaCBXqDLn7MJjRDEvejhLDrczUWQWNiqF2knIM2eHJHqUxHAFxBM2CkgnIHOLKb3ZhwRrLbP5FlVirhkVsUsgipqrDUg0dXWtc8Ncq0jqszjO0WVlWlG0YV3HL8dYNEXMjJEWFywy4ixNwJcLC5eEibEXLJ09E6TAdW3uGcAQZ18qOgpPWcvAa+EAQ3tc6ZoTT9nmjv8AMxDkltLKLew6zgpxfpaqF7ZKG0y5XOmU68dMJ/qsI4yrW2I7Ro8WenXDxfWCz0IkCY4pz53zpqNCAeap6wojjKrJ7zsoJbDt7OtABsEcyxLWAKwAgBAHkd78TBmT5k2VbAiu7OFaUWKliWIxBxWhORpu7Y1RxNlZo4SoJu9zHN4nrU1cV5lsWbYpcw4jhwVas3Pm83PZlDrEfCOhfEo/E7ajSt5E00rLc05wbL53LnKp7QDsiesR8I6F8S1uJm0HDW8a4cOGspzhw1w4fncqVNKaVh1leEjoPMulcTdpWmG8sOEUFJbigoRQUm5ChPfDrEfCT0L4lRxPWrKl5UoWIIlMCC6ojZ8pXNZaDsURHWI+EdC+Ja3E3aSuE3lVaKuEy3Iwp0BTlaUWpoNmyJ6yvCR0HmYfkPm/Xk9wf4kT1pcCOrLiPkPm/Xk9wf4kOtLgOrLiei8A+Ci3bZjIEwzGZzMd6YQWIVeatTQBUUanadtIz1amu7naENVWOjjmXEAIAQAgBAHE8LuMGTY5rSBKaZOUAkVCLzhUZ5k5HYsWUbkN2PPL44wbdPqFcSV3ShQ062arV6xSLqKK3Zyc5mdizEsx1ZiWJ7SczFiDEUgDC9nB2RZTktjKuEXtRHex7j3x1VfijjKhwZRJk1NCad47o6qcZHNwnEkyr19ZfavkfOJ1SusUtF8AEhVqRtbLwGvhFCxDe1zpmhNP2eaO/wAzEOSW0sot7EUl3edpp2RzdTgdFS4kuVY1GyvbnFHNs6KEUSAkVLF4SAOjujhnbrPQLOLqPRnfODvPOHYGEQ4pk3Z3Vx8a0p3SVaJJlu7KgaWwcYmIUEqaMoqeuKOBOsekcqu8d4ihYcqvrDvEAOVX1h3iAHKrvHeIA8RvfjAvA2iYEniUgdlVQkohVDFRVnUnQVJrv0jqoopdmafwhvtTTl2alQSkuQ4BVmQg0TXEjDroYWiLswnhRfYBYznCqCSTLs4FApaoJTMFQSCNaGlYWiLsuHCa+yAROcgqHBEqz5qy4xTmZkgHLUkEaikLRF2ZDwhvvCW5c5UNOTkVoxIByl0plWtaUzrC0RmYm4UX2K1mzMsVfmZOWA0b+b2busb4WiLsx2nhbfMsEvOmKAaEmTJyOR+j6x2EgawtEXZF+UC8/rR91I/hxOqhdj4/3n9aPupH8OGqhdnqPFpf862WVnnkF0mGXiAC4gFRwSBkDz6ZDZHOSsyyZ1sVJEAIAQAgBAHnfDri2a2z2tMqeFdgoKTFOE4VCijLmum4xeM7ZFXG55re/A28bJXHIdkHpy/nl7ebUqOtgI6KSZWzRDs9haZJE1OfnRlUZrmQCM+cObntG6mcN4IrChKnJhqrDCR2g5wBQrAFhSALCkAYnkA6iLRnJbGVlCL2otWyrWtM9c84ObYUIozhIqWLwkAXBYAo8xV1IH492sAR5lvA0HtOUATrouO322nweRMdT6QGBKfvtRT2VMQ2ibHfcGeJ6csyXNtU9FwOr8nKBcnCwYAu1ANMwFPbFHMlRPX/AIOnqr3CKFinwdPVXuEAPg6eqvcIAr8HT1V7hAHiV9cXl4cvN5OQJiF2KssyUoKsxIydgQaHMU746qSKWZcOC191J5FqsQxPKWbMrMecD08vnJjtlv3UELxFmXTuDN9uCGkVxCh51kFRhdaVDVoBMeg2FiRnnC8RZlJfBe+1pSSwwqqDn2XJUDqg6ewO+euddQCF4izMy3BflTis+MMKMpaygMufNIDDLM9u2oyheIzKWng/fjsSZBHOZgA9mouJsVBV60BpSpNAIXiMzBaeCl9TFKNZ6qzYyA1lUFjSp5rClaCu856wvEWZC+T69Pqp97I/iROshZj5Pr0+qn3sj+JDWQsz1Hi1uCdYrKyTwA7zDMwghsIKogBIyJ5lcss45yd2WSOsipIgBACAEAIAozACpyEAaO8OFtklZcpyjbpfP8ej4xphhKs91vUyVMdRhvv6Z/0cFwmvmTasVLLLQsKGbUiYR+8mE+wkiNlPAxj3ncwVNIyl3Fbn+cznLbMmsFBcOFcTOeM2YHIMy6ihIzU7IieDX8WXp6Qf817EC1yLPhdhLeUwU4UUmYjPhc5k1IGLABkvlmlRqR2o2QxFKexmhW0bx3frFDtcyBgdD/lEEgrADDAFHmKupA/Hu1gCPMtw2CvblAFJST5vRBp1c0d/6xeNOUtiOc6sId5mxsnBsn/qOB1Lme86dxjTDCN95mOpj0u4vc6/gylmsjBvgkqcQa4ptWcH9ktVV9ix0lgoNZNo4Q0hUi/1JPkemXdw0ssygYmUf2xl9pagDtpGOeCqR2Zm2npCjLbl6nQSJyuAyMGU6FSCD7RGVxadmbYyUldMyRBIgBACAEAIAQAgBACAEAIAQAgBACAEAIAQAgDyLjDvGYLbMlliUASiEmgqik0GgzMe7gacehTtnmfOaSqyVdxvlkaCXblOoI8Y1ODMSqIzhg2hBijR1TMTpFGiyZhaXFbF0yJPsaN0lHboe8RzlTjLajtCtOHdZr51z+q3sPmIzyw3hZqhjX/JexEmWaamw06ucP0jhKlOO1GuGIpy2MjcnOmEhQaVIy5o137YpGnKWxF51YQ7zJdnuA+m1Opc/E+UaI4V/wAmZJ45fxXubSzXVKTRane2f46RojRhHcZJ4mpLayesuO1jO2Z0lxZIq2ZCwUVJAHWaRYrtIc+95a6VY9WQ7zC41Slz37OFolcmxlhpksHCSCQXAIJ2iOVZKUHfgd8O9WorcUfQceCfRiAEAIA8RvjhNbGnzT8ImKMbAKjlQAGIAAHVH0VLDUlBfpWw+Wr4ut0krSe0x/8AFLxqRytqquoxTMsgc92RHeIt0WH4LkR0uL4y5lku+bexoJ9pJoTQPMOQNCctgIIrEujQW2K5EKviW7KUuZh+Mds+tTvev5xbq1Lwr2Kdbr+N+5d8YLbQH4TPoTQHlHzIpUDPXMd4iOr0fCvZE9ZxHifuw3CG2jW0zxoc5jjIioOu4iHV6PhXsQ8ViFtk/cp8YrZ9an+9fzierUvCvYdbr+N+4+MVs+tT/ev5w6tS8K9h1uv437j4xWz61P8Aev5w6tS8K9h1uv437np/Fvek20WVjNYuyTCgY6lcKMKnaasc48XH0o06loq10e/o2tOrRvN3s7HVxiN4gBACAEAIA8X4x/8A5Cb2S/8ADWPocB+wvj8z5nSf/qH8Pkc1Gw88ulISwC1xEgCm0nIUiG0ldkxTbstpnM+YmTePVlkdsU1Yy2HRynHaZUtanUU8Yo6bLKqt5lCg6EHsijidVK+wsaTFLF1IxGVEWLXAlQsLmRZMTYq5GRlCipIA6zSJsRdsiTr0lrpVj1ZDvMSRYgzr2mHSijqzPeYDIgu5Y1JJPWaxBJbEkEy5R/zEgf8A2y/76xSp3H6HWj+5H1R9IfBV3v7x/wA0eFrP8SPotVfjY+Crvf3j/mhrP8SGqvxsfBV3v7x/zQ1n+JDVX42Pgq7394/5oaz/ABIaq/GzwO3NhnzCNkxjqdjHaM4+nhnBeh8hVdqrfn9TZvwjqCDKFMQcc4ZMAlK1WnoeiFOeupPBYa2/y/Pxmp46/wDHffb6eXysYJ9/O7YyiVKYCCoKn57liSDlUmteskihi6w6StffflY5yxbctay2W53MzcI2zISjaBi5JoFw5mlS1TXF4bYr1Vb2dHjnuXPy+ZlXhSwpSXShqBjNBROTApTo+lh9YA12RXqie18vO/v9CVj2tkeflb23+phHCJgKKlDlQ4zXJMFTlm52ttyEW6sntf5e/t5FVjWlkuflb38zTTnxMzUAqSaDQVNaCNKVlYxSetJstiSBAHq3FL/JZv8A+x/w5ceHpP8AdXp9WfRaJ/Zfr9EdvHnHqCAEAIAQAgCPbbDKnLhmy0cbmUN3V0i8Jyg7xdik6cZq0lc5O9OLiyzKmUzyTuHPXubPuaNtPSNSPezPPq6Loy7uRyN5cAbbJOJFWcozqhFct6Nr2Csb6ePozyeX5xPOqaMrU3eOf5wZr5l7zF+atEomhYlSOTbnijGhXJqVoaChNc46KjF/qpv67PzM5vEzX6asfpt/MjU2yYrOzIuFSSQu6uwZ6CNEE1FJmSo4uTcVkYgYsUM6Wth19sUcEy6qNGdLWp1FPGObpvcdFVW8xWi85a1AqxG7Id5jmdiBOvaYdKKOrM95gCC7kmpJJ3k1iCS2JIKqCSAMycgBnU9UQSlfYdLdHAK32ihEnk1PpTjyf3aY/uxnniqcd9/Q1U8FVnut6nb3RxTyVobROaYfVQcmvYTmx7RSMk8dJ91WN1PR0F3nc7W6bis1mFJElE2VAqxHWx5x9pjJOpOfeZshShDuqxsYodBACAEAc/beBlhmu0x5POY1Yh3WpOporAZxqhjK0VqqXyMk8DQnJylHN+ph+IV3/Qn3sz80W6/X8XJFOzsN4ebHxCu/6E+9mfmh1+v4uSHZ2G8PNj4hXf8AQn3sz80Ov1/FyQ7Ow3h5sfEK7/oT72Z+aHX6/i5IdnYbw82PiFd/0J97M/NDr9fxckOzsN4ebHxCu/6E+9mfmh1+v4uSHZ2G8PNj4hXf9CfezPzQ6/X8XJDs7DeHmx8Qrv8AoT72Z+aHX6/i5IdnYbw82bu7LulWeWJclAiDOgqczqSTmT1mM1SpKpLWk7s1U6UKcdWCsiXFDoIAQAgBACAEAIAQBHtthlTlwzZaONzKG7q6RaE5Qd4uxScIzVpK5yl6cXFlmVMpnknqONe5s+5hG6npGrHvZnn1dF0Z93I5C9OL+2SqlFWcu9DnTrVqH2Csb6ekKUtuR5tXRdaHdzOXnyHRsLqyMNVYFSO0HONkZKSuncwShKLtJWLIsVNZP6Tdp/GMj2m1bC1VJIAFScgBmSeqIJSvsOmujgFb7RQiTyan0px5P7tC/wB2M88VTjvv6Gqngqs91vU7a6OKeQtDaJzTD6qDk17Cc2PaCIyTx0n3VY3U9HQXedztbquKzWYUkSUTZUDnHtY84+0xknUnPvM2QpQh3VY2MUOggBACAEAIAQAgBACAEAIAQAgBACAEAIAQAgBACAEAIAQAgBACAEAR7ZYpU5cM2WrrudQ3dXSLQnKDvF2KzhGatJXOUvTi4ssyplF5J6jjXubPuIjdT0jVj3szz6ui6M+7ka+7OKmQpxWia801JwoOTXsOZY+wiK1MdJ91WJp6OhHvO52d1XHZrMKSJKS9lQOcf3mPOPtMZJ1Jz7zNsKUId1WNhFDoIAQAgBACAEAIAQAgBACAEAIAQAgBACAEAIAQAgBACAEAIAQAgBACAEAIAQAgBACAEAIAQAgBACAEAIAQAgBACAEAIAQAgBACAEAIAQAgBAH/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4" descr="data:image/jpeg;base64,/9j/4AAQSkZJRgABAQAAAQABAAD/2wCEAAkGBxISEhUTExMWFhUXGRgYGBcWFhgVHhcXFxcWFhYaFh0YHiggGh8lGxYVITEhJSkvMC4uFx8zODMuNygtLisBCgoKDg0OGxAQGzUlICYtLy0tNS8rLS0tLS0tLS0tLS0tLS01LS0tLS0tNS0tLS0tLS0tLS0tLS0tLS0tLS0tLf/AABEIALEBHQMBEQACEQEDEQH/xAAcAAEAAQUBAQAAAAAAAAAAAAAABAECAwUGBwj/xABOEAACAAMFAgoECwMKBgMAAAABAgADEQQFEiExQVEGBxMiMmFxkaHRQlKBkxQWFyNTVJKisdLhYnLTNENkgqSys8Hj8BUkM3TC8TVjc//EABoBAQADAQEBAAAAAAAAAAAAAAABAgQDBQb/xAA8EQACAQICBggFBAEEAQUAAAAAAQIDEQQhBRIxQVGhExQVMlJhcZGBscHR8CIzQuEGI2Jy8fI0U5Kywv/aAAwDAQACEQMRAD8A9xgBACAEAIAQAgBACAEAIAQAgBACAEAIAQAgBACAEAIAQAgBACAEAIAQAgBACAEAIAQAgBACAEAIAQAgBAGGfaUTpMB2n8BHKpXp0+/KxeFOc+6rmttF/oOgpbrPNHnHnVdLU1+2r8l9+RrhgZPvOxrLRe81/SwjcuXjrHm1dIV6m+y8sue02QwtKO6/qY7PeU1NHJG484eP+Uc6WNr09kvfMtPD057UbOz8IB6ae1fI+celS0utlSPt9v7Mk8B4H7mzs9ulv0XFd2h7jHpUsVRq9yX39jHOhUh3kSY0HIQAgBACAEAIAQAgBACAEAIAQAgBACAEAIAQAgBACAEAIAQAgDDPtSJ0mA7Tn7BrHKpXp0u/KxeFOc+6rmttF/oOgpbrPNHnHm1dLU1+2r8l9zZDAyfedjV2i9pr+lhG5cvHWPOq6Qr1N9l5Zf2a4YWlHdf1IRMYm7u7NBSIAgBACAECSXZ7xmpo5puOY8dPZGqlja9Puy98zhPD057UbOz8IPXT2r5Hzj0qWl1sqR9vt/ZkngPA/c2dnt8t+i4ruOR7jHpUsXRq9yX39jHOhUh3kSY0HIQAgBACAEAchab+nl2CkAYiAAoO2g1j5OtpbFOq1B2V7JWXG289yngaKgnJXy4g3pbK0qTnTJVbOlaVAppEvHaQTt8Mkn8h1bC2v9WUS9bWdCfsLuruhHHaQls/+q+xLwuFW35soL3tdaYqa6qg0AJzIpoR3iI7Qx19W/JLZnteQ6phrXtzZcLztm87fQXYK7twiyxukL2//K+xHVsL+NlBets6/sDyiqx+kHln/wDH+ieq4X8ZUXpbN5+wvlE9e0g//FEdWwv42UN62vedvoDYaHZvg8fpBc/4rdt3E9Vwv4zF/wAftHr/AHV8o49r4vxckX6jQ8PNnRXBbmnSyXpUMVqMq5A18Y+g0Zip4ii5T2p25J/U8rG0I0qlo7Grmzj0TIIAQAgBACANTeV9rKYoFqwpqaDMV9seXi9JxoTdNK79kbaGClUjr3yNTaL2mv6WEbly8dfGPKq6Qr1N9l5Zf3zNsMLShuv6kEmMbzzNAiAIAQAgBACAEAIAQAgBAklWe8ZqaOabjmPHT2RqpYyvT7svfP8APgcJ4enPaiZJ4WS8So9MRIUYDXMmgqNnfHqUNKOTUakdvD7P7mKrgrK8WdJHsGAQAgBAHnc889v3j+Jj4Cq2qsmuL+Z9TDuL0J0wz6lSVyqTktKBBXUaUIjfJ4tNxdsr32WyS47rW3GaPQ2TX1vt+5bhn9WVdCmqqQe00NIrbGe3/Hcmn65OxN6Pv672UMubl0eaGyqpFCcTE7KUYd3VDUxGTyyT4Wte78rZr4InWp57c7cfh57iyaZoOFqVY09EmpVVIrsqCscqjxCerPbLLdfNJW8rq3AtHorXWxevFv53M4NoJGYzpnVNG0PZl4b40J4yTWaztn+nfsf2+5ztQS2fPcQxa3Fcx9kaUUU00oq90Y1iakb2fJeS9sl7Hfoov/v1+7Km2vv210G8HdvET1urx5LjcdDDgYGNSTv3ZD2Rnbu7nRKysdVwR/6T/vn+6sfT6C/Yl/y+iPF0n+4vT6s3se2ecIAQAgBACANLe1w8qxdXoxpkRUZCmzMeMePjtFLETdSMrPl+e5vw2O6KOo1dGitF0WiX6JI3pzh3a+EeJV0diqH8bryz5beR6UMXRqb/AHy/PciLaDtH+UZVWexnZ01uMyzBSug0zyz7dI6qaauUcXexdFiogBACAEAIAQAgCLaLxlJqwJ3DM+Gnti2qxc1tov4+gtOtvIecTZEXKWe77ZatEcqdp5i09tAfZWNNLC1qndj9DjOvCHeZ0N08BSrK86aOaQcKCuYNRVm8o9KhouzUqkvgvz6GSpjbq0UdlyK+qO4R6vRx4GHXlxHIr6o7hDo48Bry4jkV9Udwh0ceA15cRyK+qO4Q6OPAa8uJwLj5w0y55p1c7KPhZJ9M0sv1fU+mX7efD6E5rJN0EyorTMmvRrnSuVCNp1Eb3hsR3YzuvNvhfz+b3GZVae1x/L/AsFlnH09aalvSWueW4f7MUWHxUv57fN71fhw/LlulpLd8tz+5VbPONCJgzoa4m0alNm3LLq6omNHFStJTWee177eW/IOpSWWryW4tlWd2AONsyh00JoAa12Arpu7DFYUKlSKam/4vZvdkne+5W+tsmTKpGLf6eJll2SYSDyjCtKZZ0pVdTSubilcqdcdYYau2pa7ztuz2Zb7cVa+XxOcqtNJrVX5t3enqa6fLwmla5A17QD/nHm1YakrXvsfurmuEtZXMccywgDq+CP8A0n/fP91Y+o0F+xL/AJfRHi6T/cXp9Wb2PbPOEAIAQAgBACAMc+0IgxOyqN7EAeMSk3sKznGCvJ2XmcxfPCSxHLByzbwMP3zQ91YrV0dTr/uxX1+5ilp2FD9pt+mznl8zm5V+4WNJdEJrTESRoaVIFdBWMj0HCC/0ZW8nnw37Uss9t/a1af8AlM5S/wBanl5PP2eT5EkXlJZebzGy1NBsFNxOXfHjYrRlejD9NPNb4u64bNuzNtxXE9/CabweIlbpLeUv0v3eXs2ZFtB2x46rNZM9nUTzRlWaDt746KpFlXBovi5QQBFtF4yk1YE7hmfDT2xbVYua20X8fQWnW2fgPOJskRc10+1TJnSYkbtB3CNlDA4it3IZcdi93t5nn4nSeFw+VSavwWb9lsMaS9+m4ZR69HQW+rP4L7v7Hg4j/KFsoU/jJ/Rff4HXXBe9gl0xWfk29c/PeJ5w9gjfDRtOlnBL68zjH/IFVyq3j6ZrlnyO0sdvlTRWXMV/3SDTtGo9sWcWtpupV6dVXhJP0JMQdRACAEAIA5i08GnLsVdaEkitQRU12CPm62hKjqOUJKzd877z16ekYKKUk7mP4tTvXTvbyinYuI8a5l+0aXhfIqeDc4/ziaAatoNNkS9C4h7Zrnu2ELSNJfxfIp8Wp3rp3t2bojsSv41zJ7RpeF8h8Wp3rp3t27usw7Er7Ndcx2jS8L5D4szvXTvbyh2JX8a5jtKlwfIHgzOOrp3t5RD0HXebmuY7SpcHyKfFib66fe8odhVvEuY7Sp8HyHxYm+un3vKHYVbxLmO0qfB8je3Nd/IS8JNSTiNNNAKDuj2tH4PqtLUbu27s87FV+mnrJW3E+NxmEAIAQAgBAHB8L+FM6TPaQhwKAvOUAscSgmuLTXZGmlTi1dngaR0hVpVXTi7LLdmctMtRmnEzl23sxJ8c40Ky2HiylKo7yd363LYkoIAQBfLmsuhI/wB7tIzYjB0MR+7BP5++3masNjsThf2ZuPlu9ndciVLvE+kK9mUeHiP8bpSzoza8nmvo/mfR4X/LK0cq8FLzWT9ndPkTJFuU6NTqOX6GPEr6IxuHz1brjHPlt5H0OG07gMTlr6r4Sy57H8Gaq3WiY7MCxpUimgpXLIR3oYDEVl+iD9XkuZGK0phMP+5NX4LN+yvzI4lx69HQW+rP4L7v7HgYn/KN1CHxl9l9y8KI9ahgcPR7kVfi837s8DE6UxeIyqTduCyXLb8blY2GAQAgCx7Qsshi2EjQ1ofZTPuiG0XjCV7r32Gxunh7OWZLlhjNVnVTygrQMwBIPSJz2xwnCLV0j1sLjK8ZKMpXWW1X57fmep/CV3N9h/KM1j6HXX4mPhK7m+w/lCxGuvxMfCV3N9h/KFhrr8THwldzfYfyhYnXX4meN3tek9p0wma/Tb0mFACaADZ2RtjCNlkfGYnE1XVl+p7XvJk6w2gM4W0MQhcEszg0lgFmohYUzA1rnprFVKPA0SoV02lUdlfa3u27L/fyMj3VaQ5X4QaYsNccytcPKab8GetNlaxGvG2ws8NiFPV6Tfba+F/lnt+Jg+B2gYSbQaM8tMnmE1mAnq0FD7dYnWjwKdDXVr1NrS2veZZl22kUpaCariryj0pjZciK1yCt/WpmQYjWjwLPDYndU5vj+P4lr3faQF/5g1auWOZsZEFOol11prnSJ1o8CHh8Qkv9Tb5vilzuuAa77TstBPSrz5noPgamWYBp40B2taPAPD4jdU473udn7f8ARrbVaJ8tyhmvUGmTtTxi6UWr2MlSpWpycXN5ebMXw+d9LM+23nE6seBz6xV8T92el8XNsmTLM3KMWwzCoLGpC4UNKnXMmMtZJSyPp9D1Z1KD13eztyR1UcT1RACAEAIAoYA0l9XFZrQS0yWMXrqSrbhUjX21i8ZyjsMtfBUK+c458d5xt5cCaZyZtf2Zgp95fKO0a/FHkVtB76Uvf7r7GitVjtMnpo1Bt6Q7xpHWM4vYzzK2FxFHvxy917kp7M4qQpZd67dhota9dc8s4KfEmWGks1mvzdt/rMwAitNu7Q9xzi90cHFrIrElRACAEAIAQBjnT1TpMB26+wamIbRdQk9xAn3yg6ILdZ5o8/wiusdFSW9mGQ1qtBpKVj+4CAO1tntMUlO21milh5z7kfz1N5dnF/Oc1nTFlg6hfnG666AdtTHJ1VuPRp6LnLObtzO3uPgXYpBDCWZjjMNNOKh1BCii+FY5uo2ejSwNGnmld+Z1gihrKwAgBAHAXhxeu8x2ScoVmLAMpqKmtMte2NEa9lax4FbQrnUcozybvsLDwDtJOI2oV38+vfXqHdDpo8COyK179Ln8Sr8BLSczahoF9LQUoPAd0OmjwJeiK7zdTy3lg4v7R9YX72zT8BE9OuBXsar/AO58wvF9PAoLQoG6jbKkfie+HTrgFoaqlZVPmVHAC0afCV+/1j/M98R0y4E9j1tnSfMrL4BWhSGFoWoNRkxzrXb15w6ZcBHQ9aLuqhbO4vp7sWaehJNScJ1MSq6W4rPQtScnKU835Fnyczfpk+y0OsLgV7Cn417HX8Frk+ByTLx4yWLMaUFSAKDqoojjUnrO57GCwnVqepe+dzcRQ2CAEAIAQAMAYZkusAc7fN92SRUTJy4h6C89vaq1I9tIvGnKWxHanh6lTuo468uHYzEiV/WmH/xU/wDlHaOH4s3U9HeN+33/AKOZa+5+MzAwUnUKqqNozAGeupzjtqRtYmeiMJJd2z4p2f2fxRmn340xcMwDUc4ADQEd2ezdBQs7o8THf43UnC1Gaf8AyVn7rLkikm2HY1eo5/jmIsfLYrR2Mwv7sHbjtXuthKS2DaKdmfgfOBhUkzOjg6EH/e4wuWtfYWzp6p0mA7de7Uwuiypye4gT75UdFS3WeaPM+EV1joqS3sgTrxmvtwj9nLx18Yi7Zsw+Dq1najBv4fXcRcG+J1T3cP8A43WnnWko+mb+3zMso4SCKVG8Bh7QwIPdE6qPcoaDwdJd3Wfm/wDpcjrLs4bulFmylZRtl8wgdhqD4RxlQW5naejo/wAHY7C6OFFinUAmiW3qzfm9dlTzSewxxlSktxiqYSrDdf0zOrky8qxzMxmEAVgBACAPMb143Vlz3lS7IZgVigYzcBYg4TRQjbdM+7SNMcO2r3PUp6McoKTlb4GNuNqcDhN2vizFOVatQWBFOR2FHH9Rtxh1deIns2Nr9Ivb+zD8sjZ/8gctfnzlsz+aiereZbstePl/ZIlca85mVFu1iziqqJxqw52g5L9lu6K9AvEVejoJN9Js8v7LZfG1NYlRdrEgMSOXPoLib+a2DOJ6BeIPRsUr9Jy/spbONyZKYpMu8qymhHwitDQGlRKpWhEFh77GTDRkZq8Z8v7MHy0/0H+0f6UW6q+Jbsn/AH8v7Hy0/wBB/tH+lDqr4jsn/fy/sfLT/Qf7R/pQ6q+I7J/38v7O94G8JkvCz8sqFCGKOhOKjABsjQVFGGdBGepBwdmeficO6E9Vm9ihnEAIAQAgBAHivGnwitMu3TJHKPyIVCEDFAcSAmtOlnXWsbKEE433nuYChCVJStmcfJt8s5dHt/SO7TNzhIlKQcxmOrOIKFYAQAgDIk9ht784g8zFaHwWJznTV+KyfLb8bmVLUNo7oHzmK/xJrPD1PhL7r7IjTlBZjsJJ7yYrqs6Yf/Gqss60lH0zf2+ZaFETqo93D6FwdHPV1n/uz5bORdFj1UklZCAEADAEOfeUpfSxHcufjpEXIuSuDXCu0y7RJlyHZFaailcRIYM4B5p5udTnTbHOok1mZ8RCMoNyW4+iuUmeoPtfpGI8KyHKTPUH2v0gLIcpM9Qfa/SAshyj+oPtfpAWR8w3nNK2qa20TXNDvDkx6cVeC9D6umr0kvL6HU2i+byqyNZlJBKsVRz0gsxgzI+0MhJrlUE5mscVCnxMSo4fbrfnsWzL1vLmobOCcBGUt685Rix4WHOrjYqfSmMSNKNWnxJ6LD7dbmvyxrb1vO1gyZk2UBybs6MVejGY3KEMSc88t/NpXLK8Yxd0mdaVOk1KMXtWezdkY5nC2ey0ITbn85oRNWnTpkJz0yrko0FInoYkrBwT/wCvL7Ee+eEM20rhmBRzlbmlx0VKjIsV9I50r10yiYU1HYXpYeNJ3X0NPHQ0CAEAe38Rv8im/wDcN/hSow4nvngaU/dXp9WeixnPNEAIAQAgChgCBeljlTlwTpaTF3OoYeyukSm1sLRnKDvF2OAvvi1scypkl5DdRxrX91s+5hHaOIktuZvpaSqx72ZxN5cArbIJMqk0b5bUanWrU7hWO8cRB7TfT0jRnlLL1Mdju92CKzhZpoGlzVKMrPN5OWMhWh1JwmmW8RLmi8qqV2ldcV6XZHtLcmVEwYCyh1royN0WG4Gm0A9UWTvsOkf1K8SqsDmDUdWcSCsAIAQAgChMARJ95yl9LEdy5+OkRci5AmXu7HDLXM5D0id1B/7iLlW97Nrd/Ay8bVQshRfWnHAPYvS+7HN1YozTxdKG+/odrcfFTZ1obRNeafVT5tewnNj2giOMq7ewxzx833VY9FuK5LLZRSzyJcvKlVXnEftMas3tMcnJvaY51Jz7zN0IgoVgBACAPDr34tLwFpmPKSXMUzGdWxqKgsWGJX27xp2xtjXhq2Z7tPSFHo1GV9ljO3BS/SasqMSrqcTSTiV8GMNXWoloM9gpFdekU6xg91+ZlPBm/cjgl4hMMzFik9IpyenRHNLbNvVEa9Ijp8J57Lb+NyFb+A98zkVJkuWVU1FGkrspqtD/AL6hS0atOLujpDF4WDvG/MgfJfef0K+9Tzi/WIHXtKhx5D5L7z+hX3qecOsQHaVDjyHyX3n9CvvU84dYgO0qHHkPkvvP6Ffep5w6xAdpUOPIfJfef0K+9Tzh1iA7SoceR6rxacHJtgshlziuN5hmEKahaqigV2nmV9sZa01OV0eRja8a1TWjstY6yORkEAIAQAgAYAgXnbJMlcU6Yktd7sFr2V1iUm9hDaW04a+eMOyJUSVecd4HJr3sMXcpjqqEntOTrRWw4m9eG9sm1ClZK7pYzp1s1T7RSOqoxRzdWTOYtExnOJ2ZjvYlj3nOOiVtghVnB3i2n6ls92cAMxIBYiprQsatrvOffviU7Ho0NLVafeSfJ8suRgUMuakjsNIvrJ7T1qWlcPUyl+n1+/8A0SJd4uOkAfAxNk9huShNXi8vcmSrwQ683t8xEWZDg0UtF5S0yrU7lz8dIrc53NfOvlzkigduZ8oEN8SK4mTOkT7T+A2RFzFVx9Cnvu/LP+i9LGNufhEXPPq6Vm8oK3Mkykw5rkd4yPfCx51SvUqd+Vzorr4W2yTQCbyi+rNGPx6XjFHSiyqqSR2lz8Y8k0FolNLPrJ84vaRkw9lY5Og9x0VdbzvLmvezWgfMTkfbQGjDtU0Ye0RylFx2o6qSexm2EVLFYAQAgDwq9ONa8TapkqSJKLyploChY0D4FLEnU6mNqoQ1bsyyrPW1USPjrfxw4VkMGxAEKgzUsGHOYHLCTXSlIr0dItr1C2Xw6vsmYp5BXlqjMhl4j84aItJZbCSadPCBUEkAgxPRUgp1C747X7hLH4MAA7ZiX0ZaLMY1DlaYWBqTvGsR0dLzGvUMK8Pr9LMmCViXUFEB/nMhV8z81MNBmQhIyzieipbbka9TgLTw/vuXLeZM5BVTD6KEtiw9DCxxDnLU6bK1BEFSpN2QdSaV2az5Xbz9aT7r9Yv1aBz6xIfK7efrSfdfrDq0B1iQ+V28/Wk+6/WHVoDrEj1fiw4UzbxsjTZyqJkua0olAQGoqOGoSaGjgHPZXbQZa1NQlZGmnPWjc6+OR0EAIAQAgBAHhPG5ddtFvmWhJMxpJWWA6rjUYUAatK4M660jbQlHVs2Za0Za10jhZN7V6S+1fI+cd3Ez34kyVaUbRhXccj4xVom5lKRFiblhlxFibmMpCxJaViC9OpOm7wdn5GNpQiymz06OmK8Mp2lyfL7GM2UEknaSe+K3Iq6Vm+4rczMkoDQQPPqVqlTvu5kCQsci8S4mxFy8JE2IuWTp6J0mA6tvcM4Agz75UdBSes5Du/8AUCTY8E7Db7XaJDyZUxkWbLYuqEIoWYparmgNKHm4qmkUnJJO51pwd72PpfBO9eX7tv4kYsjUME715fu2/iQyAwTvXl+7b+JDIDBO9eX7tv4kMgfKt4IWtcxQaEz3AIqKEzCKjaM49Ndz4HnS751dtu22q0wm2SzLpNLMyrzllysUwFFDApXArKpYEmpUkEDipQ4GjVlfaRpVyW8TmBnS8bFUm1o5Xk0lMrHGlKqJkgBlPSmIKgk0nXhbYQoTT2ke1Wa3y0UGarBystU6RZpwKcmapTSWAanDpQnOJTg3sK2mt5NtFz29Z0xlnICQoLEODyayikuYQyFlJl83KrfOEHIsYqpwtZotqzvtLJ1x21xyMy0LyR5Gtc+fM5P5taCtVLSyRUCjSyaYspU4LNIhwk8rmitXB2dLlNNYpRVViAWLDE2EimGnNJFTWnOFCY6Kom7HJ0mlc1EXOQgD3XiB/kM//uW/wZEYsV3l6G+h3D06Mx2EAIAQAgChgCPOBgDlb+4I2O1VM2zoWPpqMD+1koT7axeNSUdjKyhGW1Hm/Cfi2kyAXl2tZY2LaCBXqDLn7MJjRDEvejhLDrczUWQWNiqF2knIM2eHJHqUxHAFxBM2CkgnIHOLKb3ZhwRrLbP5FlVirhkVsUsgipqrDUg0dXWtc8Ncq0jqszjO0WVlWlG0YV3HL8dYNEXMjJEWFywy4ixNwJcLC5eEibEXLJ09E6TAdW3uGcAQZ18qOgpPWcvAa+EAQ3tc6ZoTT9nmjv8AMxDkltLKLew6zgpxfpaqF7ZKG0y5XOmU68dMJ/qsI4yrW2I7Ro8WenXDxfWCz0IkCY4pz53zpqNCAeap6wojjKrJ7zsoJbDt7OtABsEcyxLWAKwAgBAHkd78TBmT5k2VbAiu7OFaUWKliWIxBxWhORpu7Y1RxNlZo4SoJu9zHN4nrU1cV5lsWbYpcw4jhwVas3Pm83PZlDrEfCOhfEo/E7ajSt5E00rLc05wbL53LnKp7QDsiesR8I6F8S1uJm0HDW8a4cOGspzhw1w4fncqVNKaVh1leEjoPMulcTdpWmG8sOEUFJbigoRQUm5ChPfDrEfCT0L4lRxPWrKl5UoWIIlMCC6ojZ8pXNZaDsURHWI+EdC+Ja3E3aSuE3lVaKuEy3Iwp0BTlaUWpoNmyJ6yvCR0HmYfkPm/Xk9wf4kT1pcCOrLiPkPm/Xk9wf4kOtLgOrLiei8A+Ci3bZjIEwzGZzMd6YQWIVeatTQBUUanadtIz1amu7naENVWOjjmXEAIAQAgBAHE8LuMGTY5rSBKaZOUAkVCLzhUZ5k5HYsWUbkN2PPL44wbdPqFcSV3ShQ062arV6xSLqKK3Zyc5mdizEsx1ZiWJ7SczFiDEUgDC9nB2RZTktjKuEXtRHex7j3x1VfijjKhwZRJk1NCad47o6qcZHNwnEkyr19ZfavkfOJ1SusUtF8AEhVqRtbLwGvhFCxDe1zpmhNP2eaO/wAzEOSW0sot7EUl3edpp2RzdTgdFS4kuVY1GyvbnFHNs6KEUSAkVLF4SAOjujhnbrPQLOLqPRnfODvPOHYGEQ4pk3Z3Vx8a0p3SVaJJlu7KgaWwcYmIUEqaMoqeuKOBOsekcqu8d4ihYcqvrDvEAOVX1h3iAHKrvHeIA8RvfjAvA2iYEniUgdlVQkohVDFRVnUnQVJrv0jqoopdmafwhvtTTl2alQSkuQ4BVmQg0TXEjDroYWiLswnhRfYBYznCqCSTLs4FApaoJTMFQSCNaGlYWiLsuHCa+yAROcgqHBEqz5qy4xTmZkgHLUkEaikLRF2ZDwhvvCW5c5UNOTkVoxIByl0plWtaUzrC0RmYm4UX2K1mzMsVfmZOWA0b+b2busb4WiLsx2nhbfMsEvOmKAaEmTJyOR+j6x2EgawtEXZF+UC8/rR91I/hxOqhdj4/3n9aPupH8OGqhdnqPFpf862WVnnkF0mGXiAC4gFRwSBkDz6ZDZHOSsyyZ1sVJEAIAQAgBAHnfDri2a2z2tMqeFdgoKTFOE4VCijLmum4xeM7ZFXG55re/A28bJXHIdkHpy/nl7ebUqOtgI6KSZWzRDs9haZJE1OfnRlUZrmQCM+cObntG6mcN4IrChKnJhqrDCR2g5wBQrAFhSALCkAYnkA6iLRnJbGVlCL2otWyrWtM9c84ObYUIozhIqWLwkAXBYAo8xV1IH492sAR5lvA0HtOUATrouO322nweRMdT6QGBKfvtRT2VMQ2ibHfcGeJ6csyXNtU9FwOr8nKBcnCwYAu1ANMwFPbFHMlRPX/AIOnqr3CKFinwdPVXuEAPg6eqvcIAr8HT1V7hAHiV9cXl4cvN5OQJiF2KssyUoKsxIydgQaHMU746qSKWZcOC191J5FqsQxPKWbMrMecD08vnJjtlv3UELxFmXTuDN9uCGkVxCh51kFRhdaVDVoBMeg2FiRnnC8RZlJfBe+1pSSwwqqDn2XJUDqg6ewO+euddQCF4izMy3BflTis+MMKMpaygMufNIDDLM9u2oyheIzKWng/fjsSZBHOZgA9mouJsVBV60BpSpNAIXiMzBaeCl9TFKNZ6qzYyA1lUFjSp5rClaCu856wvEWZC+T69Pqp97I/iROshZj5Pr0+qn3sj+JDWQsz1Hi1uCdYrKyTwA7zDMwghsIKogBIyJ5lcss45yd2WSOsipIgBACAEAIAozACpyEAaO8OFtklZcpyjbpfP8ej4xphhKs91vUyVMdRhvv6Z/0cFwmvmTasVLLLQsKGbUiYR+8mE+wkiNlPAxj3ncwVNIyl3Fbn+cznLbMmsFBcOFcTOeM2YHIMy6ihIzU7IieDX8WXp6Qf817EC1yLPhdhLeUwU4UUmYjPhc5k1IGLABkvlmlRqR2o2QxFKexmhW0bx3frFDtcyBgdD/lEEgrADDAFHmKupA/Hu1gCPMtw2CvblAFJST5vRBp1c0d/6xeNOUtiOc6sId5mxsnBsn/qOB1Lme86dxjTDCN95mOpj0u4vc6/gylmsjBvgkqcQa4ptWcH9ktVV9ix0lgoNZNo4Q0hUi/1JPkemXdw0ssygYmUf2xl9pagDtpGOeCqR2Zm2npCjLbl6nQSJyuAyMGU6FSCD7RGVxadmbYyUldMyRBIgBACAEAIAQAgBACAEAIAQAgBACAEAIAQAgDyLjDvGYLbMlliUASiEmgqik0GgzMe7gacehTtnmfOaSqyVdxvlkaCXblOoI8Y1ODMSqIzhg2hBijR1TMTpFGiyZhaXFbF0yJPsaN0lHboe8RzlTjLajtCtOHdZr51z+q3sPmIzyw3hZqhjX/JexEmWaamw06ucP0jhKlOO1GuGIpy2MjcnOmEhQaVIy5o137YpGnKWxF51YQ7zJdnuA+m1Opc/E+UaI4V/wAmZJ45fxXubSzXVKTRane2f46RojRhHcZJ4mpLayesuO1jO2Z0lxZIq2ZCwUVJAHWaRYrtIc+95a6VY9WQ7zC41Slz37OFolcmxlhpksHCSCQXAIJ2iOVZKUHfgd8O9WorcUfQceCfRiAEAIA8RvjhNbGnzT8ImKMbAKjlQAGIAAHVH0VLDUlBfpWw+Wr4ut0krSe0x/8AFLxqRytqquoxTMsgc92RHeIt0WH4LkR0uL4y5lku+bexoJ9pJoTQPMOQNCctgIIrEujQW2K5EKviW7KUuZh+Mds+tTvev5xbq1Lwr2Kdbr+N+5d8YLbQH4TPoTQHlHzIpUDPXMd4iOr0fCvZE9ZxHifuw3CG2jW0zxoc5jjIioOu4iHV6PhXsQ8ViFtk/cp8YrZ9an+9fzierUvCvYdbr+N+4+MVs+tT/ev5w6tS8K9h1uv437j4xWz61P8Aev5w6tS8K9h1uv437np/Fvek20WVjNYuyTCgY6lcKMKnaasc48XH0o06loq10e/o2tOrRvN3s7HVxiN4gBACAEAIA8X4x/8A5Cb2S/8ADWPocB+wvj8z5nSf/qH8Pkc1Gw88ulISwC1xEgCm0nIUiG0ldkxTbstpnM+YmTePVlkdsU1Yy2HRynHaZUtanUU8Yo6bLKqt5lCg6EHsijidVK+wsaTFLF1IxGVEWLXAlQsLmRZMTYq5GRlCipIA6zSJsRdsiTr0lrpVj1ZDvMSRYgzr2mHSijqzPeYDIgu5Y1JJPWaxBJbEkEy5R/zEgf8A2y/76xSp3H6HWj+5H1R9IfBV3v7x/wA0eFrP8SPotVfjY+Crvf3j/mhrP8SGqvxsfBV3v7x/zQ1n+JDVX42Pgq7394/5oaz/ABIaq/GzwO3NhnzCNkxjqdjHaM4+nhnBeh8hVdqrfn9TZvwjqCDKFMQcc4ZMAlK1WnoeiFOeupPBYa2/y/Pxmp46/wDHffb6eXysYJ9/O7YyiVKYCCoKn57liSDlUmteskihi6w6StffflY5yxbctay2W53MzcI2zISjaBi5JoFw5mlS1TXF4bYr1Vb2dHjnuXPy+ZlXhSwpSXShqBjNBROTApTo+lh9YA12RXqie18vO/v9CVj2tkeflb23+phHCJgKKlDlQ4zXJMFTlm52ttyEW6sntf5e/t5FVjWlkuflb38zTTnxMzUAqSaDQVNaCNKVlYxSetJstiSBAHq3FL/JZv8A+x/w5ceHpP8AdXp9WfRaJ/Zfr9EdvHnHqCAEAIAQAgCPbbDKnLhmy0cbmUN3V0i8Jyg7xdik6cZq0lc5O9OLiyzKmUzyTuHPXubPuaNtPSNSPezPPq6Loy7uRyN5cAbbJOJFWcozqhFct6Nr2Csb6ePozyeX5xPOqaMrU3eOf5wZr5l7zF+atEomhYlSOTbnijGhXJqVoaChNc46KjF/qpv67PzM5vEzX6asfpt/MjU2yYrOzIuFSSQu6uwZ6CNEE1FJmSo4uTcVkYgYsUM6Wth19sUcEy6qNGdLWp1FPGObpvcdFVW8xWi85a1AqxG7Id5jmdiBOvaYdKKOrM95gCC7kmpJJ3k1iCS2JIKqCSAMycgBnU9UQSlfYdLdHAK32ihEnk1PpTjyf3aY/uxnniqcd9/Q1U8FVnut6nb3RxTyVobROaYfVQcmvYTmx7RSMk8dJ91WN1PR0F3nc7W6bis1mFJElE2VAqxHWx5x9pjJOpOfeZshShDuqxsYodBACAEAc/beBlhmu0x5POY1Yh3WpOporAZxqhjK0VqqXyMk8DQnJylHN+ph+IV3/Qn3sz80W6/X8XJFOzsN4ebHxCu/6E+9mfmh1+v4uSHZ2G8PNj4hXf8AQn3sz80Ov1/FyQ7Ow3h5sfEK7/oT72Z+aHX6/i5IdnYbw82PiFd/0J97M/NDr9fxckOzsN4ebHxCu/6E+9mfmh1+v4uSHZ2G8PNj4hXf9CfezPzQ6/X8XJDs7DeHmx8Qrv8AoT72Z+aHX6/i5IdnYbw82bu7LulWeWJclAiDOgqczqSTmT1mM1SpKpLWk7s1U6UKcdWCsiXFDoIAQAgBACAEAIAQBHtthlTlwzZaONzKG7q6RaE5Qd4uxScIzVpK5yl6cXFlmVMpnknqONe5s+5hG6npGrHvZnn1dF0Z93I5C9OL+2SqlFWcu9DnTrVqH2Csb6ekKUtuR5tXRdaHdzOXnyHRsLqyMNVYFSO0HONkZKSuncwShKLtJWLIsVNZP6Tdp/GMj2m1bC1VJIAFScgBmSeqIJSvsOmujgFb7RQiTyan0px5P7tC/wB2M88VTjvv6Gqngqs91vU7a6OKeQtDaJzTD6qDk17Cc2PaCIyTx0n3VY3U9HQXedztbquKzWYUkSUTZUDnHtY84+0xknUnPvM2QpQh3VY2MUOggBACAEAIAQAgBACAEAIAQAgBACAEAIAQAgBACAEAIAQAgBACAEAR7ZYpU5cM2WrrudQ3dXSLQnKDvF2KzhGatJXOUvTi4ssyplF5J6jjXubPuIjdT0jVj3szz6ui6M+7ka+7OKmQpxWia801JwoOTXsOZY+wiK1MdJ91WJp6OhHvO52d1XHZrMKSJKS9lQOcf3mPOPtMZJ1Jz7zNsKUId1WNhFDoIAQAgBACAEAIAQAgBACAEAIAQAgBACAEAIAQAgBACAEAIAQAgBACAEAIAQAgBACAEAIAQAgBACAEAIAQAgBACAEAIAQAgBACAEAIAQAgBAH/2Q=="/>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6" descr="SIEM Solution | Security Information &amp; Event Management | LogRhythm"/>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7169" name="Picture 1"/>
          <p:cNvPicPr>
            <a:picLocks noChangeAspect="1" noChangeArrowheads="1"/>
          </p:cNvPicPr>
          <p:nvPr/>
        </p:nvPicPr>
        <p:blipFill>
          <a:blip r:embed="rId3"/>
          <a:srcRect/>
          <a:stretch>
            <a:fillRect/>
          </a:stretch>
        </p:blipFill>
        <p:spPr bwMode="auto">
          <a:xfrm>
            <a:off x="5410200" y="1352550"/>
            <a:ext cx="3576637" cy="23622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6847336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Diagonal Corners Rounded 13">
            <a:extLst>
              <a:ext uri="{FF2B5EF4-FFF2-40B4-BE49-F238E27FC236}">
                <a16:creationId xmlns:a16="http://schemas.microsoft.com/office/drawing/2014/main" id="{9B917D8D-326A-40FD-84C7-9E825A690D4C}"/>
              </a:ext>
            </a:extLst>
          </p:cNvPr>
          <p:cNvSpPr/>
          <p:nvPr/>
        </p:nvSpPr>
        <p:spPr>
          <a:xfrm>
            <a:off x="457200" y="819150"/>
            <a:ext cx="4572000" cy="4118371"/>
          </a:xfrm>
          <a:prstGeom prst="round2DiagRect">
            <a:avLst/>
          </a:prstGeom>
          <a:solidFill>
            <a:schemeClr val="accent6">
              <a:lumMod val="20000"/>
              <a:lumOff val="80000"/>
            </a:schemeClr>
          </a:solidFill>
        </p:spPr>
        <p:style>
          <a:lnRef idx="1">
            <a:schemeClr val="accent4"/>
          </a:lnRef>
          <a:fillRef idx="2">
            <a:schemeClr val="accent4"/>
          </a:fillRef>
          <a:effectRef idx="1">
            <a:schemeClr val="accent4"/>
          </a:effectRef>
          <a:fontRef idx="minor">
            <a:schemeClr val="dk1"/>
          </a:fontRef>
        </p:style>
        <p:txBody>
          <a:bodyPr rtlCol="0" anchor="ctr"/>
          <a:lstStyle/>
          <a:p>
            <a:pPr algn="ctr"/>
            <a:endParaRPr lang="en-IN"/>
          </a:p>
        </p:txBody>
      </p:sp>
      <p:sp>
        <p:nvSpPr>
          <p:cNvPr id="4" name="Title 3"/>
          <p:cNvSpPr>
            <a:spLocks noGrp="1"/>
          </p:cNvSpPr>
          <p:nvPr>
            <p:ph type="title"/>
          </p:nvPr>
        </p:nvSpPr>
        <p:spPr>
          <a:xfrm>
            <a:off x="457200" y="133350"/>
            <a:ext cx="8229600" cy="533401"/>
          </a:xfrm>
          <a:solidFill>
            <a:schemeClr val="accent6"/>
          </a:solidFill>
        </p:spPr>
        <p:style>
          <a:lnRef idx="0">
            <a:schemeClr val="dk1"/>
          </a:lnRef>
          <a:fillRef idx="3">
            <a:schemeClr val="dk1"/>
          </a:fillRef>
          <a:effectRef idx="3">
            <a:schemeClr val="dk1"/>
          </a:effectRef>
          <a:fontRef idx="minor">
            <a:schemeClr val="lt1"/>
          </a:fontRef>
        </p:style>
        <p:txBody>
          <a:bodyPr>
            <a:normAutofit/>
          </a:bodyPr>
          <a:lstStyle/>
          <a:p>
            <a:r>
              <a:rPr lang="en-IN" sz="1800" b="1" dirty="0">
                <a:solidFill>
                  <a:schemeClr val="tx1"/>
                </a:solidFill>
                <a:latin typeface="Arial" pitchFamily="34" charset="0"/>
                <a:cs typeface="Arial" pitchFamily="34" charset="0"/>
              </a:rPr>
              <a:t>CONCLUSION</a:t>
            </a:r>
            <a:endParaRPr lang="en-US" sz="1800" b="1" dirty="0">
              <a:solidFill>
                <a:schemeClr val="tx1"/>
              </a:solidFill>
              <a:latin typeface="Arial" pitchFamily="34" charset="0"/>
              <a:cs typeface="Arial" pitchFamily="34" charset="0"/>
            </a:endParaRPr>
          </a:p>
        </p:txBody>
      </p:sp>
      <p:sp>
        <p:nvSpPr>
          <p:cNvPr id="7" name="Content Placeholder 4"/>
          <p:cNvSpPr>
            <a:spLocks noGrp="1"/>
          </p:cNvSpPr>
          <p:nvPr>
            <p:ph sz="half" idx="1"/>
          </p:nvPr>
        </p:nvSpPr>
        <p:spPr>
          <a:xfrm>
            <a:off x="533400" y="1123950"/>
            <a:ext cx="4419600" cy="3733800"/>
          </a:xfrm>
        </p:spPr>
        <p:txBody>
          <a:bodyPr>
            <a:noAutofit/>
          </a:bodyPr>
          <a:lstStyle/>
          <a:p>
            <a:pPr lvl="0" algn="just">
              <a:lnSpc>
                <a:spcPct val="150000"/>
              </a:lnSpc>
              <a:buFont typeface="Arial" panose="020B0604020202020204" pitchFamily="34" charset="0"/>
              <a:buChar char="●"/>
            </a:pPr>
            <a:r>
              <a:rPr lang="en-IN" sz="1800" dirty="0">
                <a:latin typeface="Arial" pitchFamily="34" charset="0"/>
                <a:ea typeface="Times New Roman" panose="02020603050405020304" pitchFamily="18" charset="0"/>
                <a:cs typeface="Arial" pitchFamily="34" charset="0"/>
              </a:rPr>
              <a:t>British Airways faced technical issues, service-related issues and sustainability issues. </a:t>
            </a:r>
          </a:p>
          <a:p>
            <a:pPr algn="just">
              <a:lnSpc>
                <a:spcPct val="150000"/>
              </a:lnSpc>
              <a:buFont typeface="Arial" panose="020B0604020202020204" pitchFamily="34" charset="0"/>
              <a:buChar char="●"/>
            </a:pPr>
            <a:r>
              <a:rPr lang="en-IN" sz="1800" dirty="0">
                <a:latin typeface="Arial" pitchFamily="34" charset="0"/>
                <a:ea typeface="Times New Roman" panose="02020603050405020304" pitchFamily="18" charset="0"/>
                <a:cs typeface="Arial" pitchFamily="34" charset="0"/>
              </a:rPr>
              <a:t>Labour shortage and poor relationships with employees raised a major concern behind the marketing failure of BA. </a:t>
            </a:r>
            <a:endParaRPr lang="en-IN" sz="1800" u="none" strike="noStrike" dirty="0">
              <a:effectLst/>
              <a:latin typeface="Arial" pitchFamily="34" charset="0"/>
              <a:ea typeface="Times New Roman" panose="02020603050405020304" pitchFamily="18" charset="0"/>
              <a:cs typeface="Arial" pitchFamily="34" charset="0"/>
            </a:endParaRPr>
          </a:p>
        </p:txBody>
      </p:sp>
      <p:sp>
        <p:nvSpPr>
          <p:cNvPr id="2" name="AutoShape 2" descr="Theories of International Trade and Investment - BMGT20104 - StuDocu"/>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AutoShape 2" descr="data:image/jpeg;base64,/9j/4AAQSkZJRgABAQAAAQABAAD/2wCEAAkGBxISEhUTExMWFhUXGRgYGBcWFhgVHhcXFxcWFhYaFh0YHiggGh8lGxYVITEhJSkvMC4uFx8zODMuNygtLisBCgoKDg0OGxAQGzUlICYtLy0tNS8rLS0tLS0tLS0tLS0tLS01LS0tLS0tNS0tLS0tLS0tLS0tLS0tLS0tLS0tLf/AABEIALEBHQMBEQACEQEDEQH/xAAcAAEAAQUBAQAAAAAAAAAAAAAABAECAwUGBwj/xABOEAACAAMFAgoECwMKBgMAAAABAgADEQQFEiExQVEGBxMiMmFxkaHRQlKBkxQWFyNTVJKisdLhYnLTNENkgqSys8Hj8BUkM3TC8TVjc//EABoBAQADAQEBAAAAAAAAAAAAAAABAgQDBQb/xAA8EQACAQICBggFBAEEAQUAAAAAAQIDEQQhBRIxQVGhExQVMlJhcZGBscHR8CIzQuEGI2Jy8fI0U5Kywv/aAAwDAQACEQMRAD8A9xgBACAEAIAQAgBACAEAIAQAgBACAEAIAQAgBACAEAIAQAgBACAEAIAQAgBACAEAIAQAgBACAEAIAQAgBAGGfaUTpMB2n8BHKpXp0+/KxeFOc+6rmttF/oOgpbrPNHnHnVdLU1+2r8l9+RrhgZPvOxrLRe81/SwjcuXjrHm1dIV6m+y8sue02QwtKO6/qY7PeU1NHJG484eP+Uc6WNr09kvfMtPD057UbOz8IB6ae1fI+celS0utlSPt9v7Mk8B4H7mzs9ulv0XFd2h7jHpUsVRq9yX39jHOhUh3kSY0HIQAgBACAEAIAQAgBACAEAIAQAgBACAEAIAQAgBACAEAIAQAgDDPtSJ0mA7Tn7BrHKpXp0u/KxeFOc+6rmttF/oOgpbrPNHnHm1dLU1+2r8l9zZDAyfedjV2i9pr+lhG5cvHWPOq6Qr1N9l5Zf2a4YWlHdf1IRMYm7u7NBSIAgBACAECSXZ7xmpo5puOY8dPZGqlja9Puy98zhPD057UbOz8IPXT2r5Hzj0qWl1sqR9vt/ZkngPA/c2dnt8t+i4ruOR7jHpUsXRq9yX39jHOhUh3kSY0HIQAgBACAEAchab+nl2CkAYiAAoO2g1j5OtpbFOq1B2V7JWXG289yngaKgnJXy4g3pbK0qTnTJVbOlaVAppEvHaQTt8Mkn8h1bC2v9WUS9bWdCfsLuruhHHaQls/+q+xLwuFW35soL3tdaYqa6qg0AJzIpoR3iI7Qx19W/JLZnteQ6phrXtzZcLztm87fQXYK7twiyxukL2//K+xHVsL+NlBets6/sDyiqx+kHln/wDH+ieq4X8ZUXpbN5+wvlE9e0g//FEdWwv42UN62vedvoDYaHZvg8fpBc/4rdt3E9Vwv4zF/wAftHr/AHV8o49r4vxckX6jQ8PNnRXBbmnSyXpUMVqMq5A18Y+g0Zip4ii5T2p25J/U8rG0I0qlo7Grmzj0TIIAQAgBACANTeV9rKYoFqwpqaDMV9seXi9JxoTdNK79kbaGClUjr3yNTaL2mv6WEbly8dfGPKq6Qr1N9l5Zf3zNsMLShuv6kEmMbzzNAiAIAQAgBACAEAIAQAgBAklWe8ZqaOabjmPHT2RqpYyvT7svfP8APgcJ4enPaiZJ4WS8So9MRIUYDXMmgqNnfHqUNKOTUakdvD7P7mKrgrK8WdJHsGAQAgBAHnc889v3j+Jj4Cq2qsmuL+Z9TDuL0J0wz6lSVyqTktKBBXUaUIjfJ4tNxdsr32WyS47rW3GaPQ2TX1vt+5bhn9WVdCmqqQe00NIrbGe3/Hcmn65OxN6Pv672UMubl0eaGyqpFCcTE7KUYd3VDUxGTyyT4Wte78rZr4InWp57c7cfh57iyaZoOFqVY09EmpVVIrsqCscqjxCerPbLLdfNJW8rq3AtHorXWxevFv53M4NoJGYzpnVNG0PZl4b40J4yTWaztn+nfsf2+5ztQS2fPcQxa3Fcx9kaUUU00oq90Y1iakb2fJeS9sl7Hfoov/v1+7Km2vv210G8HdvET1urx5LjcdDDgYGNSTv3ZD2Rnbu7nRKysdVwR/6T/vn+6sfT6C/Yl/y+iPF0n+4vT6s3se2ecIAQAgBACANLe1w8qxdXoxpkRUZCmzMeMePjtFLETdSMrPl+e5vw2O6KOo1dGitF0WiX6JI3pzh3a+EeJV0diqH8bryz5beR6UMXRqb/AHy/PciLaDtH+UZVWexnZ01uMyzBSug0zyz7dI6qaauUcXexdFiogBACAEAIAQAgCLaLxlJqwJ3DM+Gnti2qxc1tov4+gtOtvIecTZEXKWe77ZatEcqdp5i09tAfZWNNLC1qndj9DjOvCHeZ0N08BSrK86aOaQcKCuYNRVm8o9KhouzUqkvgvz6GSpjbq0UdlyK+qO4R6vRx4GHXlxHIr6o7hDo48Bry4jkV9Udwh0ceA15cRyK+qO4Q6OPAa8uJwLj5w0y55p1c7KPhZJ9M0sv1fU+mX7efD6E5rJN0EyorTMmvRrnSuVCNp1Eb3hsR3YzuvNvhfz+b3GZVae1x/L/AsFlnH09aalvSWueW4f7MUWHxUv57fN71fhw/LlulpLd8tz+5VbPONCJgzoa4m0alNm3LLq6omNHFStJTWee177eW/IOpSWWryW4tlWd2AONsyh00JoAa12Arpu7DFYUKlSKam/4vZvdkne+5W+tsmTKpGLf6eJll2SYSDyjCtKZZ0pVdTSubilcqdcdYYau2pa7ztuz2Zb7cVa+XxOcqtNJrVX5t3enqa6fLwmla5A17QD/nHm1YakrXvsfurmuEtZXMccywgDq+CP8A0n/fP91Y+o0F+xL/AJfRHi6T/cXp9Wb2PbPOEAIAQAgBACAMc+0IgxOyqN7EAeMSk3sKznGCvJ2XmcxfPCSxHLByzbwMP3zQ91YrV0dTr/uxX1+5ilp2FD9pt+mznl8zm5V+4WNJdEJrTESRoaVIFdBWMj0HCC/0ZW8nnw37Uss9t/a1af8AlM5S/wBanl5PP2eT5EkXlJZebzGy1NBsFNxOXfHjYrRlejD9NPNb4u64bNuzNtxXE9/CabweIlbpLeUv0v3eXs2ZFtB2x46rNZM9nUTzRlWaDt746KpFlXBovi5QQBFtF4yk1YE7hmfDT2xbVYua20X8fQWnW2fgPOJskRc10+1TJnSYkbtB3CNlDA4it3IZcdi93t5nn4nSeFw+VSavwWb9lsMaS9+m4ZR69HQW+rP4L7v7Hg4j/KFsoU/jJ/Rff4HXXBe9gl0xWfk29c/PeJ5w9gjfDRtOlnBL68zjH/IFVyq3j6ZrlnyO0sdvlTRWXMV/3SDTtGo9sWcWtpupV6dVXhJP0JMQdRACAEAIA5i08GnLsVdaEkitQRU12CPm62hKjqOUJKzd877z16ekYKKUk7mP4tTvXTvbyinYuI8a5l+0aXhfIqeDc4/ziaAatoNNkS9C4h7Zrnu2ELSNJfxfIp8Wp3rp3t2bojsSv41zJ7RpeF8h8Wp3rp3t27usw7Er7Ndcx2jS8L5D4szvXTvbyh2JX8a5jtKlwfIHgzOOrp3t5RD0HXebmuY7SpcHyKfFib66fe8odhVvEuY7Sp8HyHxYm+un3vKHYVbxLmO0qfB8je3Nd/IS8JNSTiNNNAKDuj2tH4PqtLUbu27s87FV+mnrJW3E+NxmEAIAQAgBAHB8L+FM6TPaQhwKAvOUAscSgmuLTXZGmlTi1dngaR0hVpVXTi7LLdmctMtRmnEzl23sxJ8c40Ky2HiylKo7yd363LYkoIAQBfLmsuhI/wB7tIzYjB0MR+7BP5++3masNjsThf2ZuPlu9ndciVLvE+kK9mUeHiP8bpSzoza8nmvo/mfR4X/LK0cq8FLzWT9ndPkTJFuU6NTqOX6GPEr6IxuHz1brjHPlt5H0OG07gMTlr6r4Sy57H8Gaq3WiY7MCxpUimgpXLIR3oYDEVl+iD9XkuZGK0phMP+5NX4LN+yvzI4lx69HQW+rP4L7v7HgYn/KN1CHxl9l9y8KI9ahgcPR7kVfi837s8DE6UxeIyqTduCyXLb8blY2GAQAgCx7Qsshi2EjQ1ofZTPuiG0XjCV7r32Gxunh7OWZLlhjNVnVTygrQMwBIPSJz2xwnCLV0j1sLjK8ZKMpXWW1X57fmep/CV3N9h/KM1j6HXX4mPhK7m+w/lCxGuvxMfCV3N9h/KFhrr8THwldzfYfyhYnXX4meN3tek9p0wma/Tb0mFACaADZ2RtjCNlkfGYnE1XVl+p7XvJk6w2gM4W0MQhcEszg0lgFmohYUzA1rnprFVKPA0SoV02lUdlfa3u27L/fyMj3VaQ5X4QaYsNccytcPKab8GetNlaxGvG2ws8NiFPV6Tfba+F/lnt+Jg+B2gYSbQaM8tMnmE1mAnq0FD7dYnWjwKdDXVr1NrS2veZZl22kUpaCariryj0pjZciK1yCt/WpmQYjWjwLPDYndU5vj+P4lr3faQF/5g1auWOZsZEFOol11prnSJ1o8CHh8Qkv9Tb5vilzuuAa77TstBPSrz5noPgamWYBp40B2taPAPD4jdU473udn7f8ARrbVaJ8tyhmvUGmTtTxi6UWr2MlSpWpycXN5ebMXw+d9LM+23nE6seBz6xV8T92el8XNsmTLM3KMWwzCoLGpC4UNKnXMmMtZJSyPp9D1Z1KD13eztyR1UcT1RACAEAIAoYA0l9XFZrQS0yWMXrqSrbhUjX21i8ZyjsMtfBUK+c458d5xt5cCaZyZtf2Zgp95fKO0a/FHkVtB76Uvf7r7GitVjtMnpo1Bt6Q7xpHWM4vYzzK2FxFHvxy917kp7M4qQpZd67dhota9dc8s4KfEmWGks1mvzdt/rMwAitNu7Q9xzi90cHFrIrElRACAEAIAQBjnT1TpMB26+wamIbRdQk9xAn3yg6ILdZ5o8/wiusdFSW9mGQ1qtBpKVj+4CAO1tntMUlO21milh5z7kfz1N5dnF/Oc1nTFlg6hfnG666AdtTHJ1VuPRp6LnLObtzO3uPgXYpBDCWZjjMNNOKh1BCii+FY5uo2ejSwNGnmld+Z1gihrKwAgBAHAXhxeu8x2ScoVmLAMpqKmtMte2NEa9lax4FbQrnUcozybvsLDwDtJOI2oV38+vfXqHdDpo8COyK179Ln8Sr8BLSczahoF9LQUoPAd0OmjwJeiK7zdTy3lg4v7R9YX72zT8BE9OuBXsar/AO58wvF9PAoLQoG6jbKkfie+HTrgFoaqlZVPmVHAC0afCV+/1j/M98R0y4E9j1tnSfMrL4BWhSGFoWoNRkxzrXb15w6ZcBHQ9aLuqhbO4vp7sWaehJNScJ1MSq6W4rPQtScnKU835Fnyczfpk+y0OsLgV7Cn417HX8Frk+ByTLx4yWLMaUFSAKDqoojjUnrO57GCwnVqepe+dzcRQ2CAEAIAQAMAYZkusAc7fN92SRUTJy4h6C89vaq1I9tIvGnKWxHanh6lTuo468uHYzEiV/WmH/xU/wDlHaOH4s3U9HeN+33/AKOZa+5+MzAwUnUKqqNozAGeupzjtqRtYmeiMJJd2z4p2f2fxRmn340xcMwDUc4ADQEd2ezdBQs7o8THf43UnC1Gaf8AyVn7rLkikm2HY1eo5/jmIsfLYrR2Mwv7sHbjtXuthKS2DaKdmfgfOBhUkzOjg6EH/e4wuWtfYWzp6p0mA7de7Uwuiypye4gT75UdFS3WeaPM+EV1joqS3sgTrxmvtwj9nLx18Yi7Zsw+Dq1najBv4fXcRcG+J1T3cP8A43WnnWko+mb+3zMso4SCKVG8Bh7QwIPdE6qPcoaDwdJd3Wfm/wDpcjrLs4bulFmylZRtl8wgdhqD4RxlQW5naejo/wAHY7C6OFFinUAmiW3qzfm9dlTzSewxxlSktxiqYSrDdf0zOrky8qxzMxmEAVgBACAPMb143Vlz3lS7IZgVigYzcBYg4TRQjbdM+7SNMcO2r3PUp6McoKTlb4GNuNqcDhN2vizFOVatQWBFOR2FHH9Rtxh1deIns2Nr9Ivb+zD8sjZ/8gctfnzlsz+aiereZbstePl/ZIlca85mVFu1iziqqJxqw52g5L9lu6K9AvEVejoJN9Js8v7LZfG1NYlRdrEgMSOXPoLib+a2DOJ6BeIPRsUr9Jy/spbONyZKYpMu8qymhHwitDQGlRKpWhEFh77GTDRkZq8Z8v7MHy0/0H+0f6UW6q+Jbsn/AH8v7Hy0/wBB/tH+lDqr4jsn/fy/sfLT/Qf7R/pQ6q+I7J/38v7O94G8JkvCz8sqFCGKOhOKjABsjQVFGGdBGepBwdmeficO6E9Vm9ihnEAIAQAgBAHivGnwitMu3TJHKPyIVCEDFAcSAmtOlnXWsbKEE433nuYChCVJStmcfJt8s5dHt/SO7TNzhIlKQcxmOrOIKFYAQAgDIk9ht784g8zFaHwWJznTV+KyfLb8bmVLUNo7oHzmK/xJrPD1PhL7r7IjTlBZjsJJ7yYrqs6Yf/Gqss60lH0zf2+ZaFETqo93D6FwdHPV1n/uz5bORdFj1UklZCAEADAEOfeUpfSxHcufjpEXIuSuDXCu0y7RJlyHZFaailcRIYM4B5p5udTnTbHOok1mZ8RCMoNyW4+iuUmeoPtfpGI8KyHKTPUH2v0gLIcpM9Qfa/SAshyj+oPtfpAWR8w3nNK2qa20TXNDvDkx6cVeC9D6umr0kvL6HU2i+byqyNZlJBKsVRz0gsxgzI+0MhJrlUE5mscVCnxMSo4fbrfnsWzL1vLmobOCcBGUt685Rix4WHOrjYqfSmMSNKNWnxJ6LD7dbmvyxrb1vO1gyZk2UBybs6MVejGY3KEMSc88t/NpXLK8Yxd0mdaVOk1KMXtWezdkY5nC2ey0ITbn85oRNWnTpkJz0yrko0FInoYkrBwT/wCvL7Ee+eEM20rhmBRzlbmlx0VKjIsV9I50r10yiYU1HYXpYeNJ3X0NPHQ0CAEAe38Rv8im/wDcN/hSow4nvngaU/dXp9WeixnPNEAIAQAgChgCBeljlTlwTpaTF3OoYeyukSm1sLRnKDvF2OAvvi1scypkl5DdRxrX91s+5hHaOIktuZvpaSqx72ZxN5cArbIJMqk0b5bUanWrU7hWO8cRB7TfT0jRnlLL1Mdju92CKzhZpoGlzVKMrPN5OWMhWh1JwmmW8RLmi8qqV2ldcV6XZHtLcmVEwYCyh1royN0WG4Gm0A9UWTvsOkf1K8SqsDmDUdWcSCsAIAQAgChMARJ95yl9LEdy5+OkRci5AmXu7HDLXM5D0id1B/7iLlW97Nrd/Ay8bVQshRfWnHAPYvS+7HN1YozTxdKG+/odrcfFTZ1obRNeafVT5tewnNj2giOMq7ewxzx833VY9FuK5LLZRSzyJcvKlVXnEftMas3tMcnJvaY51Jz7zN0IgoVgBACAPDr34tLwFpmPKSXMUzGdWxqKgsWGJX27xp2xtjXhq2Z7tPSFHo1GV9ljO3BS/SasqMSrqcTSTiV8GMNXWoloM9gpFdekU6xg91+ZlPBm/cjgl4hMMzFik9IpyenRHNLbNvVEa9Ijp8J57Lb+NyFb+A98zkVJkuWVU1FGkrspqtD/AL6hS0atOLujpDF4WDvG/MgfJfef0K+9Tzi/WIHXtKhx5D5L7z+hX3qecOsQHaVDjyHyX3n9CvvU84dYgO0qHHkPkvvP6Ffep5w6xAdpUOPIfJfef0K+9Tzh1iA7SoceR6rxacHJtgshlziuN5hmEKahaqigV2nmV9sZa01OV0eRja8a1TWjstY6yORkEAIAQAgAYAgXnbJMlcU6Yktd7sFr2V1iUm9hDaW04a+eMOyJUSVecd4HJr3sMXcpjqqEntOTrRWw4m9eG9sm1ClZK7pYzp1s1T7RSOqoxRzdWTOYtExnOJ2ZjvYlj3nOOiVtghVnB3i2n6ls92cAMxIBYiprQsatrvOffviU7Ho0NLVafeSfJ8suRgUMuakjsNIvrJ7T1qWlcPUyl+n1+/8A0SJd4uOkAfAxNk9huShNXi8vcmSrwQ683t8xEWZDg0UtF5S0yrU7lz8dIrc53NfOvlzkigduZ8oEN8SK4mTOkT7T+A2RFzFVx9Cnvu/LP+i9LGNufhEXPPq6Vm8oK3Mkykw5rkd4yPfCx51SvUqd+Vzorr4W2yTQCbyi+rNGPx6XjFHSiyqqSR2lz8Y8k0FolNLPrJ84vaRkw9lY5Og9x0VdbzvLmvezWgfMTkfbQGjDtU0Ye0RylFx2o6qSexm2EVLFYAQAgDwq9ONa8TapkqSJKLyploChY0D4FLEnU6mNqoQ1bsyyrPW1USPjrfxw4VkMGxAEKgzUsGHOYHLCTXSlIr0dItr1C2Xw6vsmYp5BXlqjMhl4j84aItJZbCSadPCBUEkAgxPRUgp1C747X7hLH4MAA7ZiX0ZaLMY1DlaYWBqTvGsR0dLzGvUMK8Pr9LMmCViXUFEB/nMhV8z81MNBmQhIyzieipbbka9TgLTw/vuXLeZM5BVTD6KEtiw9DCxxDnLU6bK1BEFSpN2QdSaV2az5Xbz9aT7r9Yv1aBz6xIfK7efrSfdfrDq0B1iQ+V28/Wk+6/WHVoDrEj1fiw4UzbxsjTZyqJkua0olAQGoqOGoSaGjgHPZXbQZa1NQlZGmnPWjc6+OR0EAIAQAgBAHhPG5ddtFvmWhJMxpJWWA6rjUYUAatK4M660jbQlHVs2Za0Za10jhZN7V6S+1fI+cd3Ez34kyVaUbRhXccj4xVom5lKRFiblhlxFibmMpCxJaViC9OpOm7wdn5GNpQiymz06OmK8Mp2lyfL7GM2UEknaSe+K3Iq6Vm+4rczMkoDQQPPqVqlTvu5kCQsci8S4mxFy8JE2IuWTp6J0mA6tvcM4Agz75UdBSes5Du/8AUCTY8E7Db7XaJDyZUxkWbLYuqEIoWYparmgNKHm4qmkUnJJO51pwd72PpfBO9eX7tv4kYsjUME715fu2/iQyAwTvXl+7b+JDIDBO9eX7tv4kMgfKt4IWtcxQaEz3AIqKEzCKjaM49Ndz4HnS751dtu22q0wm2SzLpNLMyrzllysUwFFDApXArKpYEmpUkEDipQ4GjVlfaRpVyW8TmBnS8bFUm1o5Xk0lMrHGlKqJkgBlPSmIKgk0nXhbYQoTT2ke1Wa3y0UGarBystU6RZpwKcmapTSWAanDpQnOJTg3sK2mt5NtFz29Z0xlnICQoLEODyayikuYQyFlJl83KrfOEHIsYqpwtZotqzvtLJ1x21xyMy0LyR5Gtc+fM5P5taCtVLSyRUCjSyaYspU4LNIhwk8rmitXB2dLlNNYpRVViAWLDE2EimGnNJFTWnOFCY6Kom7HJ0mlc1EXOQgD3XiB/kM//uW/wZEYsV3l6G+h3D06Mx2EAIAQAgChgCPOBgDlb+4I2O1VM2zoWPpqMD+1koT7axeNSUdjKyhGW1Hm/Cfi2kyAXl2tZY2LaCBXqDLn7MJjRDEvejhLDrczUWQWNiqF2knIM2eHJHqUxHAFxBM2CkgnIHOLKb3ZhwRrLbP5FlVirhkVsUsgipqrDUg0dXWtc8Ncq0jqszjO0WVlWlG0YV3HL8dYNEXMjJEWFywy4ixNwJcLC5eEibEXLJ09E6TAdW3uGcAQZ18qOgpPWcvAa+EAQ3tc6ZoTT9nmjv8AMxDkltLKLew6zgpxfpaqF7ZKG0y5XOmU68dMJ/qsI4yrW2I7Ro8WenXDxfWCz0IkCY4pz53zpqNCAeap6wojjKrJ7zsoJbDt7OtABsEcyxLWAKwAgBAHkd78TBmT5k2VbAiu7OFaUWKliWIxBxWhORpu7Y1RxNlZo4SoJu9zHN4nrU1cV5lsWbYpcw4jhwVas3Pm83PZlDrEfCOhfEo/E7ajSt5E00rLc05wbL53LnKp7QDsiesR8I6F8S1uJm0HDW8a4cOGspzhw1w4fncqVNKaVh1leEjoPMulcTdpWmG8sOEUFJbigoRQUm5ChPfDrEfCT0L4lRxPWrKl5UoWIIlMCC6ojZ8pXNZaDsURHWI+EdC+Ja3E3aSuE3lVaKuEy3Iwp0BTlaUWpoNmyJ6yvCR0HmYfkPm/Xk9wf4kT1pcCOrLiPkPm/Xk9wf4kOtLgOrLiei8A+Ci3bZjIEwzGZzMd6YQWIVeatTQBUUanadtIz1amu7naENVWOjjmXEAIAQAgBAHE8LuMGTY5rSBKaZOUAkVCLzhUZ5k5HYsWUbkN2PPL44wbdPqFcSV3ShQ062arV6xSLqKK3Zyc5mdizEsx1ZiWJ7SczFiDEUgDC9nB2RZTktjKuEXtRHex7j3x1VfijjKhwZRJk1NCad47o6qcZHNwnEkyr19ZfavkfOJ1SusUtF8AEhVqRtbLwGvhFCxDe1zpmhNP2eaO/wAzEOSW0sot7EUl3edpp2RzdTgdFS4kuVY1GyvbnFHNs6KEUSAkVLF4SAOjujhnbrPQLOLqPRnfODvPOHYGEQ4pk3Z3Vx8a0p3SVaJJlu7KgaWwcYmIUEqaMoqeuKOBOsekcqu8d4ihYcqvrDvEAOVX1h3iAHKrvHeIA8RvfjAvA2iYEniUgdlVQkohVDFRVnUnQVJrv0jqoopdmafwhvtTTl2alQSkuQ4BVmQg0TXEjDroYWiLswnhRfYBYznCqCSTLs4FApaoJTMFQSCNaGlYWiLsuHCa+yAROcgqHBEqz5qy4xTmZkgHLUkEaikLRF2ZDwhvvCW5c5UNOTkVoxIByl0plWtaUzrC0RmYm4UX2K1mzMsVfmZOWA0b+b2busb4WiLsx2nhbfMsEvOmKAaEmTJyOR+j6x2EgawtEXZF+UC8/rR91I/hxOqhdj4/3n9aPupH8OGqhdnqPFpf862WVnnkF0mGXiAC4gFRwSBkDz6ZDZHOSsyyZ1sVJEAIAQAgBAHnfDri2a2z2tMqeFdgoKTFOE4VCijLmum4xeM7ZFXG55re/A28bJXHIdkHpy/nl7ebUqOtgI6KSZWzRDs9haZJE1OfnRlUZrmQCM+cObntG6mcN4IrChKnJhqrDCR2g5wBQrAFhSALCkAYnkA6iLRnJbGVlCL2otWyrWtM9c84ObYUIozhIqWLwkAXBYAo8xV1IH492sAR5lvA0HtOUATrouO322nweRMdT6QGBKfvtRT2VMQ2ibHfcGeJ6csyXNtU9FwOr8nKBcnCwYAu1ANMwFPbFHMlRPX/AIOnqr3CKFinwdPVXuEAPg6eqvcIAr8HT1V7hAHiV9cXl4cvN5OQJiF2KssyUoKsxIydgQaHMU746qSKWZcOC191J5FqsQxPKWbMrMecD08vnJjtlv3UELxFmXTuDN9uCGkVxCh51kFRhdaVDVoBMeg2FiRnnC8RZlJfBe+1pSSwwqqDn2XJUDqg6ewO+euddQCF4izMy3BflTis+MMKMpaygMufNIDDLM9u2oyheIzKWng/fjsSZBHOZgA9mouJsVBV60BpSpNAIXiMzBaeCl9TFKNZ6qzYyA1lUFjSp5rClaCu856wvEWZC+T69Pqp97I/iROshZj5Pr0+qn3sj+JDWQsz1Hi1uCdYrKyTwA7zDMwghsIKogBIyJ5lcss45yd2WSOsipIgBACAEAIAozACpyEAaO8OFtklZcpyjbpfP8ej4xphhKs91vUyVMdRhvv6Z/0cFwmvmTasVLLLQsKGbUiYR+8mE+wkiNlPAxj3ncwVNIyl3Fbn+cznLbMmsFBcOFcTOeM2YHIMy6ihIzU7IieDX8WXp6Qf817EC1yLPhdhLeUwU4UUmYjPhc5k1IGLABkvlmlRqR2o2QxFKexmhW0bx3frFDtcyBgdD/lEEgrADDAFHmKupA/Hu1gCPMtw2CvblAFJST5vRBp1c0d/6xeNOUtiOc6sId5mxsnBsn/qOB1Lme86dxjTDCN95mOpj0u4vc6/gylmsjBvgkqcQa4ptWcH9ktVV9ix0lgoNZNo4Q0hUi/1JPkemXdw0ssygYmUf2xl9pagDtpGOeCqR2Zm2npCjLbl6nQSJyuAyMGU6FSCD7RGVxadmbYyUldMyRBIgBACAEAIAQAgBACAEAIAQAgBACAEAIAQAgDyLjDvGYLbMlliUASiEmgqik0GgzMe7gacehTtnmfOaSqyVdxvlkaCXblOoI8Y1ODMSqIzhg2hBijR1TMTpFGiyZhaXFbF0yJPsaN0lHboe8RzlTjLajtCtOHdZr51z+q3sPmIzyw3hZqhjX/JexEmWaamw06ucP0jhKlOO1GuGIpy2MjcnOmEhQaVIy5o137YpGnKWxF51YQ7zJdnuA+m1Opc/E+UaI4V/wAmZJ45fxXubSzXVKTRane2f46RojRhHcZJ4mpLayesuO1jO2Z0lxZIq2ZCwUVJAHWaRYrtIc+95a6VY9WQ7zC41Slz37OFolcmxlhpksHCSCQXAIJ2iOVZKUHfgd8O9WorcUfQceCfRiAEAIA8RvjhNbGnzT8ImKMbAKjlQAGIAAHVH0VLDUlBfpWw+Wr4ut0krSe0x/8AFLxqRytqquoxTMsgc92RHeIt0WH4LkR0uL4y5lku+bexoJ9pJoTQPMOQNCctgIIrEujQW2K5EKviW7KUuZh+Mds+tTvev5xbq1Lwr2Kdbr+N+5d8YLbQH4TPoTQHlHzIpUDPXMd4iOr0fCvZE9ZxHifuw3CG2jW0zxoc5jjIioOu4iHV6PhXsQ8ViFtk/cp8YrZ9an+9fzierUvCvYdbr+N+4+MVs+tT/ev5w6tS8K9h1uv437j4xWz61P8Aev5w6tS8K9h1uv437np/Fvek20WVjNYuyTCgY6lcKMKnaasc48XH0o06loq10e/o2tOrRvN3s7HVxiN4gBACAEAIA8X4x/8A5Cb2S/8ADWPocB+wvj8z5nSf/qH8Pkc1Gw88ulISwC1xEgCm0nIUiG0ldkxTbstpnM+YmTePVlkdsU1Yy2HRynHaZUtanUU8Yo6bLKqt5lCg6EHsijidVK+wsaTFLF1IxGVEWLXAlQsLmRZMTYq5GRlCipIA6zSJsRdsiTr0lrpVj1ZDvMSRYgzr2mHSijqzPeYDIgu5Y1JJPWaxBJbEkEy5R/zEgf8A2y/76xSp3H6HWj+5H1R9IfBV3v7x/wA0eFrP8SPotVfjY+Crvf3j/mhrP8SGqvxsfBV3v7x/zQ1n+JDVX42Pgq7394/5oaz/ABIaq/GzwO3NhnzCNkxjqdjHaM4+nhnBeh8hVdqrfn9TZvwjqCDKFMQcc4ZMAlK1WnoeiFOeupPBYa2/y/Pxmp46/wDHffb6eXysYJ9/O7YyiVKYCCoKn57liSDlUmteskihi6w6StffflY5yxbctay2W53MzcI2zISjaBi5JoFw5mlS1TXF4bYr1Vb2dHjnuXPy+ZlXhSwpSXShqBjNBROTApTo+lh9YA12RXqie18vO/v9CVj2tkeflb23+phHCJgKKlDlQ4zXJMFTlm52ttyEW6sntf5e/t5FVjWlkuflb38zTTnxMzUAqSaDQVNaCNKVlYxSetJstiSBAHq3FL/JZv8A+x/w5ceHpP8AdXp9WfRaJ/Zfr9EdvHnHqCAEAIAQAgCPbbDKnLhmy0cbmUN3V0i8Jyg7xdik6cZq0lc5O9OLiyzKmUzyTuHPXubPuaNtPSNSPezPPq6Loy7uRyN5cAbbJOJFWcozqhFct6Nr2Csb6ePozyeX5xPOqaMrU3eOf5wZr5l7zF+atEomhYlSOTbnijGhXJqVoaChNc46KjF/qpv67PzM5vEzX6asfpt/MjU2yYrOzIuFSSQu6uwZ6CNEE1FJmSo4uTcVkYgYsUM6Wth19sUcEy6qNGdLWp1FPGObpvcdFVW8xWi85a1AqxG7Id5jmdiBOvaYdKKOrM95gCC7kmpJJ3k1iCS2JIKqCSAMycgBnU9UQSlfYdLdHAK32ihEnk1PpTjyf3aY/uxnniqcd9/Q1U8FVnut6nb3RxTyVobROaYfVQcmvYTmx7RSMk8dJ91WN1PR0F3nc7W6bis1mFJElE2VAqxHWx5x9pjJOpOfeZshShDuqxsYodBACAEAc/beBlhmu0x5POY1Yh3WpOporAZxqhjK0VqqXyMk8DQnJylHN+ph+IV3/Qn3sz80W6/X8XJFOzsN4ebHxCu/6E+9mfmh1+v4uSHZ2G8PNj4hXf8AQn3sz80Ov1/FyQ7Ow3h5sfEK7/oT72Z+aHX6/i5IdnYbw82PiFd/0J97M/NDr9fxckOzsN4ebHxCu/6E+9mfmh1+v4uSHZ2G8PNj4hXf9CfezPzQ6/X8XJDs7DeHmx8Qrv8AoT72Z+aHX6/i5IdnYbw82bu7LulWeWJclAiDOgqczqSTmT1mM1SpKpLWk7s1U6UKcdWCsiXFDoIAQAgBACAEAIAQBHtthlTlwzZaONzKG7q6RaE5Qd4uxScIzVpK5yl6cXFlmVMpnknqONe5s+5hG6npGrHvZnn1dF0Z93I5C9OL+2SqlFWcu9DnTrVqH2Csb6ekKUtuR5tXRdaHdzOXnyHRsLqyMNVYFSO0HONkZKSuncwShKLtJWLIsVNZP6Tdp/GMj2m1bC1VJIAFScgBmSeqIJSvsOmujgFb7RQiTyan0px5P7tC/wB2M88VTjvv6Gqngqs91vU7a6OKeQtDaJzTD6qDk17Cc2PaCIyTx0n3VY3U9HQXedztbquKzWYUkSUTZUDnHtY84+0xknUnPvM2QpQh3VY2MUOggBACAEAIAQAgBACAEAIAQAgBACAEAIAQAgBACAEAIAQAgBACAEAR7ZYpU5cM2WrrudQ3dXSLQnKDvF2KzhGatJXOUvTi4ssyplF5J6jjXubPuIjdT0jVj3szz6ui6M+7ka+7OKmQpxWia801JwoOTXsOZY+wiK1MdJ91WJp6OhHvO52d1XHZrMKSJKS9lQOcf3mPOPtMZJ1Jz7zNsKUId1WNhFDoIAQAgBACAEAIAQAgBACAEAIAQAgBACAEAIAQAgBACAEAIAQAgBACAEAIAQAgBACAEAIAQAgBACAEAIAQAgBACAEAIAQAgBACAEAIAQAgBAH/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4" descr="data:image/jpeg;base64,/9j/4AAQSkZJRgABAQAAAQABAAD/2wCEAAkGBxISEhUTExMWFhUXGRgYGBcWFhgVHhcXFxcWFhYaFh0YHiggGh8lGxYVITEhJSkvMC4uFx8zODMuNygtLisBCgoKDg0OGxAQGzUlICYtLy0tNS8rLS0tLS0tLS0tLS0tLS01LS0tLS0tNS0tLS0tLS0tLS0tLS0tLS0tLS0tLf/AABEIALEBHQMBEQACEQEDEQH/xAAcAAEAAQUBAQAAAAAAAAAAAAAABAECAwUGBwj/xABOEAACAAMFAgoECwMKBgMAAAABAgADEQQFEiExQVEGBxMiMmFxkaHRQlKBkxQWFyNTVJKisdLhYnLTNENkgqSys8Hj8BUkM3TC8TVjc//EABoBAQADAQEBAAAAAAAAAAAAAAABAgQDBQb/xAA8EQACAQICBggFBAEEAQUAAAAAAQIDEQQhBRIxQVGhExQVMlJhcZGBscHR8CIzQuEGI2Jy8fI0U5Kywv/aAAwDAQACEQMRAD8A9xgBACAEAIAQAgBACAEAIAQAgBACAEAIAQAgBACAEAIAQAgBACAEAIAQAgBACAEAIAQAgBACAEAIAQAgBAGGfaUTpMB2n8BHKpXp0+/KxeFOc+6rmttF/oOgpbrPNHnHnVdLU1+2r8l9+RrhgZPvOxrLRe81/SwjcuXjrHm1dIV6m+y8sue02QwtKO6/qY7PeU1NHJG484eP+Uc6WNr09kvfMtPD057UbOz8IB6ae1fI+celS0utlSPt9v7Mk8B4H7mzs9ulv0XFd2h7jHpUsVRq9yX39jHOhUh3kSY0HIQAgBACAEAIAQAgBACAEAIAQAgBACAEAIAQAgBACAEAIAQAgDDPtSJ0mA7Tn7BrHKpXp0u/KxeFOc+6rmttF/oOgpbrPNHnHm1dLU1+2r8l9zZDAyfedjV2i9pr+lhG5cvHWPOq6Qr1N9l5Zf2a4YWlHdf1IRMYm7u7NBSIAgBACAECSXZ7xmpo5puOY8dPZGqlja9Puy98zhPD057UbOz8IPXT2r5Hzj0qWl1sqR9vt/ZkngPA/c2dnt8t+i4ruOR7jHpUsXRq9yX39jHOhUh3kSY0HIQAgBACAEAchab+nl2CkAYiAAoO2g1j5OtpbFOq1B2V7JWXG289yngaKgnJXy4g3pbK0qTnTJVbOlaVAppEvHaQTt8Mkn8h1bC2v9WUS9bWdCfsLuruhHHaQls/+q+xLwuFW35soL3tdaYqa6qg0AJzIpoR3iI7Qx19W/JLZnteQ6phrXtzZcLztm87fQXYK7twiyxukL2//K+xHVsL+NlBets6/sDyiqx+kHln/wDH+ieq4X8ZUXpbN5+wvlE9e0g//FEdWwv42UN62vedvoDYaHZvg8fpBc/4rdt3E9Vwv4zF/wAftHr/AHV8o49r4vxckX6jQ8PNnRXBbmnSyXpUMVqMq5A18Y+g0Zip4ii5T2p25J/U8rG0I0qlo7Grmzj0TIIAQAgBACANTeV9rKYoFqwpqaDMV9seXi9JxoTdNK79kbaGClUjr3yNTaL2mv6WEbly8dfGPKq6Qr1N9l5Zf3zNsMLShuv6kEmMbzzNAiAIAQAgBACAEAIAQAgBAklWe8ZqaOabjmPHT2RqpYyvT7svfP8APgcJ4enPaiZJ4WS8So9MRIUYDXMmgqNnfHqUNKOTUakdvD7P7mKrgrK8WdJHsGAQAgBAHnc889v3j+Jj4Cq2qsmuL+Z9TDuL0J0wz6lSVyqTktKBBXUaUIjfJ4tNxdsr32WyS47rW3GaPQ2TX1vt+5bhn9WVdCmqqQe00NIrbGe3/Hcmn65OxN6Pv672UMubl0eaGyqpFCcTE7KUYd3VDUxGTyyT4Wte78rZr4InWp57c7cfh57iyaZoOFqVY09EmpVVIrsqCscqjxCerPbLLdfNJW8rq3AtHorXWxevFv53M4NoJGYzpnVNG0PZl4b40J4yTWaztn+nfsf2+5ztQS2fPcQxa3Fcx9kaUUU00oq90Y1iakb2fJeS9sl7Hfoov/v1+7Km2vv210G8HdvET1urx5LjcdDDgYGNSTv3ZD2Rnbu7nRKysdVwR/6T/vn+6sfT6C/Yl/y+iPF0n+4vT6s3se2ecIAQAgBACANLe1w8qxdXoxpkRUZCmzMeMePjtFLETdSMrPl+e5vw2O6KOo1dGitF0WiX6JI3pzh3a+EeJV0diqH8bryz5beR6UMXRqb/AHy/PciLaDtH+UZVWexnZ01uMyzBSug0zyz7dI6qaauUcXexdFiogBACAEAIAQAgCLaLxlJqwJ3DM+Gnti2qxc1tov4+gtOtvIecTZEXKWe77ZatEcqdp5i09tAfZWNNLC1qndj9DjOvCHeZ0N08BSrK86aOaQcKCuYNRVm8o9KhouzUqkvgvz6GSpjbq0UdlyK+qO4R6vRx4GHXlxHIr6o7hDo48Bry4jkV9Udwh0ceA15cRyK+qO4Q6OPAa8uJwLj5w0y55p1c7KPhZJ9M0sv1fU+mX7efD6E5rJN0EyorTMmvRrnSuVCNp1Eb3hsR3YzuvNvhfz+b3GZVae1x/L/AsFlnH09aalvSWueW4f7MUWHxUv57fN71fhw/LlulpLd8tz+5VbPONCJgzoa4m0alNm3LLq6omNHFStJTWee177eW/IOpSWWryW4tlWd2AONsyh00JoAa12Arpu7DFYUKlSKam/4vZvdkne+5W+tsmTKpGLf6eJll2SYSDyjCtKZZ0pVdTSubilcqdcdYYau2pa7ztuz2Zb7cVa+XxOcqtNJrVX5t3enqa6fLwmla5A17QD/nHm1YakrXvsfurmuEtZXMccywgDq+CP8A0n/fP91Y+o0F+xL/AJfRHi6T/cXp9Wb2PbPOEAIAQAgBACAMc+0IgxOyqN7EAeMSk3sKznGCvJ2XmcxfPCSxHLByzbwMP3zQ91YrV0dTr/uxX1+5ilp2FD9pt+mznl8zm5V+4WNJdEJrTESRoaVIFdBWMj0HCC/0ZW8nnw37Uss9t/a1af8AlM5S/wBanl5PP2eT5EkXlJZebzGy1NBsFNxOXfHjYrRlejD9NPNb4u64bNuzNtxXE9/CabweIlbpLeUv0v3eXs2ZFtB2x46rNZM9nUTzRlWaDt746KpFlXBovi5QQBFtF4yk1YE7hmfDT2xbVYua20X8fQWnW2fgPOJskRc10+1TJnSYkbtB3CNlDA4it3IZcdi93t5nn4nSeFw+VSavwWb9lsMaS9+m4ZR69HQW+rP4L7v7Hg4j/KFsoU/jJ/Rff4HXXBe9gl0xWfk29c/PeJ5w9gjfDRtOlnBL68zjH/IFVyq3j6ZrlnyO0sdvlTRWXMV/3SDTtGo9sWcWtpupV6dVXhJP0JMQdRACAEAIA5i08GnLsVdaEkitQRU12CPm62hKjqOUJKzd877z16ekYKKUk7mP4tTvXTvbyinYuI8a5l+0aXhfIqeDc4/ziaAatoNNkS9C4h7Zrnu2ELSNJfxfIp8Wp3rp3t2bojsSv41zJ7RpeF8h8Wp3rp3t27usw7Er7Ndcx2jS8L5D4szvXTvbyh2JX8a5jtKlwfIHgzOOrp3t5RD0HXebmuY7SpcHyKfFib66fe8odhVvEuY7Sp8HyHxYm+un3vKHYVbxLmO0qfB8je3Nd/IS8JNSTiNNNAKDuj2tH4PqtLUbu27s87FV+mnrJW3E+NxmEAIAQAgBAHB8L+FM6TPaQhwKAvOUAscSgmuLTXZGmlTi1dngaR0hVpVXTi7LLdmctMtRmnEzl23sxJ8c40Ky2HiylKo7yd363LYkoIAQBfLmsuhI/wB7tIzYjB0MR+7BP5++3masNjsThf2ZuPlu9ndciVLvE+kK9mUeHiP8bpSzoza8nmvo/mfR4X/LK0cq8FLzWT9ndPkTJFuU6NTqOX6GPEr6IxuHz1brjHPlt5H0OG07gMTlr6r4Sy57H8Gaq3WiY7MCxpUimgpXLIR3oYDEVl+iD9XkuZGK0phMP+5NX4LN+yvzI4lx69HQW+rP4L7v7HgYn/KN1CHxl9l9y8KI9ahgcPR7kVfi837s8DE6UxeIyqTduCyXLb8blY2GAQAgCx7Qsshi2EjQ1ofZTPuiG0XjCV7r32Gxunh7OWZLlhjNVnVTygrQMwBIPSJz2xwnCLV0j1sLjK8ZKMpXWW1X57fmep/CV3N9h/KM1j6HXX4mPhK7m+w/lCxGuvxMfCV3N9h/KFhrr8THwldzfYfyhYnXX4meN3tek9p0wma/Tb0mFACaADZ2RtjCNlkfGYnE1XVl+p7XvJk6w2gM4W0MQhcEszg0lgFmohYUzA1rnprFVKPA0SoV02lUdlfa3u27L/fyMj3VaQ5X4QaYsNccytcPKab8GetNlaxGvG2ws8NiFPV6Tfba+F/lnt+Jg+B2gYSbQaM8tMnmE1mAnq0FD7dYnWjwKdDXVr1NrS2veZZl22kUpaCariryj0pjZciK1yCt/WpmQYjWjwLPDYndU5vj+P4lr3faQF/5g1auWOZsZEFOol11prnSJ1o8CHh8Qkv9Tb5vilzuuAa77TstBPSrz5noPgamWYBp40B2taPAPD4jdU473udn7f8ARrbVaJ8tyhmvUGmTtTxi6UWr2MlSpWpycXN5ebMXw+d9LM+23nE6seBz6xV8T92el8XNsmTLM3KMWwzCoLGpC4UNKnXMmMtZJSyPp9D1Z1KD13eztyR1UcT1RACAEAIAoYA0l9XFZrQS0yWMXrqSrbhUjX21i8ZyjsMtfBUK+c458d5xt5cCaZyZtf2Zgp95fKO0a/FHkVtB76Uvf7r7GitVjtMnpo1Bt6Q7xpHWM4vYzzK2FxFHvxy917kp7M4qQpZd67dhota9dc8s4KfEmWGks1mvzdt/rMwAitNu7Q9xzi90cHFrIrElRACAEAIAQBjnT1TpMB26+wamIbRdQk9xAn3yg6ILdZ5o8/wiusdFSW9mGQ1qtBpKVj+4CAO1tntMUlO21milh5z7kfz1N5dnF/Oc1nTFlg6hfnG666AdtTHJ1VuPRp6LnLObtzO3uPgXYpBDCWZjjMNNOKh1BCii+FY5uo2ejSwNGnmld+Z1gihrKwAgBAHAXhxeu8x2ScoVmLAMpqKmtMte2NEa9lax4FbQrnUcozybvsLDwDtJOI2oV38+vfXqHdDpo8COyK179Ln8Sr8BLSczahoF9LQUoPAd0OmjwJeiK7zdTy3lg4v7R9YX72zT8BE9OuBXsar/AO58wvF9PAoLQoG6jbKkfie+HTrgFoaqlZVPmVHAC0afCV+/1j/M98R0y4E9j1tnSfMrL4BWhSGFoWoNRkxzrXb15w6ZcBHQ9aLuqhbO4vp7sWaehJNScJ1MSq6W4rPQtScnKU835Fnyczfpk+y0OsLgV7Cn417HX8Frk+ByTLx4yWLMaUFSAKDqoojjUnrO57GCwnVqepe+dzcRQ2CAEAIAQAMAYZkusAc7fN92SRUTJy4h6C89vaq1I9tIvGnKWxHanh6lTuo468uHYzEiV/WmH/xU/wDlHaOH4s3U9HeN+33/AKOZa+5+MzAwUnUKqqNozAGeupzjtqRtYmeiMJJd2z4p2f2fxRmn340xcMwDUc4ADQEd2ezdBQs7o8THf43UnC1Gaf8AyVn7rLkikm2HY1eo5/jmIsfLYrR2Mwv7sHbjtXuthKS2DaKdmfgfOBhUkzOjg6EH/e4wuWtfYWzp6p0mA7de7Uwuiypye4gT75UdFS3WeaPM+EV1joqS3sgTrxmvtwj9nLx18Yi7Zsw+Dq1najBv4fXcRcG+J1T3cP8A43WnnWko+mb+3zMso4SCKVG8Bh7QwIPdE6qPcoaDwdJd3Wfm/wDpcjrLs4bulFmylZRtl8wgdhqD4RxlQW5naejo/wAHY7C6OFFinUAmiW3qzfm9dlTzSewxxlSktxiqYSrDdf0zOrky8qxzMxmEAVgBACAPMb143Vlz3lS7IZgVigYzcBYg4TRQjbdM+7SNMcO2r3PUp6McoKTlb4GNuNqcDhN2vizFOVatQWBFOR2FHH9Rtxh1deIns2Nr9Ivb+zD8sjZ/8gctfnzlsz+aiereZbstePl/ZIlca85mVFu1iziqqJxqw52g5L9lu6K9AvEVejoJN9Js8v7LZfG1NYlRdrEgMSOXPoLib+a2DOJ6BeIPRsUr9Jy/spbONyZKYpMu8qymhHwitDQGlRKpWhEFh77GTDRkZq8Z8v7MHy0/0H+0f6UW6q+Jbsn/AH8v7Hy0/wBB/tH+lDqr4jsn/fy/sfLT/Qf7R/pQ6q+I7J/38v7O94G8JkvCz8sqFCGKOhOKjABsjQVFGGdBGepBwdmeficO6E9Vm9ihnEAIAQAgBAHivGnwitMu3TJHKPyIVCEDFAcSAmtOlnXWsbKEE433nuYChCVJStmcfJt8s5dHt/SO7TNzhIlKQcxmOrOIKFYAQAgDIk9ht784g8zFaHwWJznTV+KyfLb8bmVLUNo7oHzmK/xJrPD1PhL7r7IjTlBZjsJJ7yYrqs6Yf/Gqss60lH0zf2+ZaFETqo93D6FwdHPV1n/uz5bORdFj1UklZCAEADAEOfeUpfSxHcufjpEXIuSuDXCu0y7RJlyHZFaailcRIYM4B5p5udTnTbHOok1mZ8RCMoNyW4+iuUmeoPtfpGI8KyHKTPUH2v0gLIcpM9Qfa/SAshyj+oPtfpAWR8w3nNK2qa20TXNDvDkx6cVeC9D6umr0kvL6HU2i+byqyNZlJBKsVRz0gsxgzI+0MhJrlUE5mscVCnxMSo4fbrfnsWzL1vLmobOCcBGUt685Rix4WHOrjYqfSmMSNKNWnxJ6LD7dbmvyxrb1vO1gyZk2UBybs6MVejGY3KEMSc88t/NpXLK8Yxd0mdaVOk1KMXtWezdkY5nC2ey0ITbn85oRNWnTpkJz0yrko0FInoYkrBwT/wCvL7Ee+eEM20rhmBRzlbmlx0VKjIsV9I50r10yiYU1HYXpYeNJ3X0NPHQ0CAEAe38Rv8im/wDcN/hSow4nvngaU/dXp9WeixnPNEAIAQAgChgCBeljlTlwTpaTF3OoYeyukSm1sLRnKDvF2OAvvi1scypkl5DdRxrX91s+5hHaOIktuZvpaSqx72ZxN5cArbIJMqk0b5bUanWrU7hWO8cRB7TfT0jRnlLL1Mdju92CKzhZpoGlzVKMrPN5OWMhWh1JwmmW8RLmi8qqV2ldcV6XZHtLcmVEwYCyh1royN0WG4Gm0A9UWTvsOkf1K8SqsDmDUdWcSCsAIAQAgChMARJ95yl9LEdy5+OkRci5AmXu7HDLXM5D0id1B/7iLlW97Nrd/Ay8bVQshRfWnHAPYvS+7HN1YozTxdKG+/odrcfFTZ1obRNeafVT5tewnNj2giOMq7ewxzx833VY9FuK5LLZRSzyJcvKlVXnEftMas3tMcnJvaY51Jz7zN0IgoVgBACAPDr34tLwFpmPKSXMUzGdWxqKgsWGJX27xp2xtjXhq2Z7tPSFHo1GV9ljO3BS/SasqMSrqcTSTiV8GMNXWoloM9gpFdekU6xg91+ZlPBm/cjgl4hMMzFik9IpyenRHNLbNvVEa9Ijp8J57Lb+NyFb+A98zkVJkuWVU1FGkrspqtD/AL6hS0atOLujpDF4WDvG/MgfJfef0K+9Tzi/WIHXtKhx5D5L7z+hX3qecOsQHaVDjyHyX3n9CvvU84dYgO0qHHkPkvvP6Ffep5w6xAdpUOPIfJfef0K+9Tzh1iA7SoceR6rxacHJtgshlziuN5hmEKahaqigV2nmV9sZa01OV0eRja8a1TWjstY6yORkEAIAQAgAYAgXnbJMlcU6Yktd7sFr2V1iUm9hDaW04a+eMOyJUSVecd4HJr3sMXcpjqqEntOTrRWw4m9eG9sm1ClZK7pYzp1s1T7RSOqoxRzdWTOYtExnOJ2ZjvYlj3nOOiVtghVnB3i2n6ls92cAMxIBYiprQsatrvOffviU7Ho0NLVafeSfJ8suRgUMuakjsNIvrJ7T1qWlcPUyl+n1+/8A0SJd4uOkAfAxNk9huShNXi8vcmSrwQ683t8xEWZDg0UtF5S0yrU7lz8dIrc53NfOvlzkigduZ8oEN8SK4mTOkT7T+A2RFzFVx9Cnvu/LP+i9LGNufhEXPPq6Vm8oK3Mkykw5rkd4yPfCx51SvUqd+Vzorr4W2yTQCbyi+rNGPx6XjFHSiyqqSR2lz8Y8k0FolNLPrJ84vaRkw9lY5Og9x0VdbzvLmvezWgfMTkfbQGjDtU0Ye0RylFx2o6qSexm2EVLFYAQAgDwq9ONa8TapkqSJKLyploChY0D4FLEnU6mNqoQ1bsyyrPW1USPjrfxw4VkMGxAEKgzUsGHOYHLCTXSlIr0dItr1C2Xw6vsmYp5BXlqjMhl4j84aItJZbCSadPCBUEkAgxPRUgp1C747X7hLH4MAA7ZiX0ZaLMY1DlaYWBqTvGsR0dLzGvUMK8Pr9LMmCViXUFEB/nMhV8z81MNBmQhIyzieipbbka9TgLTw/vuXLeZM5BVTD6KEtiw9DCxxDnLU6bK1BEFSpN2QdSaV2az5Xbz9aT7r9Yv1aBz6xIfK7efrSfdfrDq0B1iQ+V28/Wk+6/WHVoDrEj1fiw4UzbxsjTZyqJkua0olAQGoqOGoSaGjgHPZXbQZa1NQlZGmnPWjc6+OR0EAIAQAgBAHhPG5ddtFvmWhJMxpJWWA6rjUYUAatK4M660jbQlHVs2Za0Za10jhZN7V6S+1fI+cd3Ez34kyVaUbRhXccj4xVom5lKRFiblhlxFibmMpCxJaViC9OpOm7wdn5GNpQiymz06OmK8Mp2lyfL7GM2UEknaSe+K3Iq6Vm+4rczMkoDQQPPqVqlTvu5kCQsci8S4mxFy8JE2IuWTp6J0mA6tvcM4Agz75UdBSes5Du/8AUCTY8E7Db7XaJDyZUxkWbLYuqEIoWYparmgNKHm4qmkUnJJO51pwd72PpfBO9eX7tv4kYsjUME715fu2/iQyAwTvXl+7b+JDIDBO9eX7tv4kMgfKt4IWtcxQaEz3AIqKEzCKjaM49Ndz4HnS751dtu22q0wm2SzLpNLMyrzllysUwFFDApXArKpYEmpUkEDipQ4GjVlfaRpVyW8TmBnS8bFUm1o5Xk0lMrHGlKqJkgBlPSmIKgk0nXhbYQoTT2ke1Wa3y0UGarBystU6RZpwKcmapTSWAanDpQnOJTg3sK2mt5NtFz29Z0xlnICQoLEODyayikuYQyFlJl83KrfOEHIsYqpwtZotqzvtLJ1x21xyMy0LyR5Gtc+fM5P5taCtVLSyRUCjSyaYspU4LNIhwk8rmitXB2dLlNNYpRVViAWLDE2EimGnNJFTWnOFCY6Kom7HJ0mlc1EXOQgD3XiB/kM//uW/wZEYsV3l6G+h3D06Mx2EAIAQAgChgCPOBgDlb+4I2O1VM2zoWPpqMD+1koT7axeNSUdjKyhGW1Hm/Cfi2kyAXl2tZY2LaCBXqDLn7MJjRDEvejhLDrczUWQWNiqF2knIM2eHJHqUxHAFxBM2CkgnIHOLKb3ZhwRrLbP5FlVirhkVsUsgipqrDUg0dXWtc8Ncq0jqszjO0WVlWlG0YV3HL8dYNEXMjJEWFywy4ixNwJcLC5eEibEXLJ09E6TAdW3uGcAQZ18qOgpPWcvAa+EAQ3tc6ZoTT9nmjv8AMxDkltLKLew6zgpxfpaqF7ZKG0y5XOmU68dMJ/qsI4yrW2I7Ro8WenXDxfWCz0IkCY4pz53zpqNCAeap6wojjKrJ7zsoJbDt7OtABsEcyxLWAKwAgBAHkd78TBmT5k2VbAiu7OFaUWKliWIxBxWhORpu7Y1RxNlZo4SoJu9zHN4nrU1cV5lsWbYpcw4jhwVas3Pm83PZlDrEfCOhfEo/E7ajSt5E00rLc05wbL53LnKp7QDsiesR8I6F8S1uJm0HDW8a4cOGspzhw1w4fncqVNKaVh1leEjoPMulcTdpWmG8sOEUFJbigoRQUm5ChPfDrEfCT0L4lRxPWrKl5UoWIIlMCC6ojZ8pXNZaDsURHWI+EdC+Ja3E3aSuE3lVaKuEy3Iwp0BTlaUWpoNmyJ6yvCR0HmYfkPm/Xk9wf4kT1pcCOrLiPkPm/Xk9wf4kOtLgOrLiei8A+Ci3bZjIEwzGZzMd6YQWIVeatTQBUUanadtIz1amu7naENVWOjjmXEAIAQAgBAHE8LuMGTY5rSBKaZOUAkVCLzhUZ5k5HYsWUbkN2PPL44wbdPqFcSV3ShQ062arV6xSLqKK3Zyc5mdizEsx1ZiWJ7SczFiDEUgDC9nB2RZTktjKuEXtRHex7j3x1VfijjKhwZRJk1NCad47o6qcZHNwnEkyr19ZfavkfOJ1SusUtF8AEhVqRtbLwGvhFCxDe1zpmhNP2eaO/wAzEOSW0sot7EUl3edpp2RzdTgdFS4kuVY1GyvbnFHNs6KEUSAkVLF4SAOjujhnbrPQLOLqPRnfODvPOHYGEQ4pk3Z3Vx8a0p3SVaJJlu7KgaWwcYmIUEqaMoqeuKOBOsekcqu8d4ihYcqvrDvEAOVX1h3iAHKrvHeIA8RvfjAvA2iYEniUgdlVQkohVDFRVnUnQVJrv0jqoopdmafwhvtTTl2alQSkuQ4BVmQg0TXEjDroYWiLswnhRfYBYznCqCSTLs4FApaoJTMFQSCNaGlYWiLsuHCa+yAROcgqHBEqz5qy4xTmZkgHLUkEaikLRF2ZDwhvvCW5c5UNOTkVoxIByl0plWtaUzrC0RmYm4UX2K1mzMsVfmZOWA0b+b2busb4WiLsx2nhbfMsEvOmKAaEmTJyOR+j6x2EgawtEXZF+UC8/rR91I/hxOqhdj4/3n9aPupH8OGqhdnqPFpf862WVnnkF0mGXiAC4gFRwSBkDz6ZDZHOSsyyZ1sVJEAIAQAgBAHnfDri2a2z2tMqeFdgoKTFOE4VCijLmum4xeM7ZFXG55re/A28bJXHIdkHpy/nl7ebUqOtgI6KSZWzRDs9haZJE1OfnRlUZrmQCM+cObntG6mcN4IrChKnJhqrDCR2g5wBQrAFhSALCkAYnkA6iLRnJbGVlCL2otWyrWtM9c84ObYUIozhIqWLwkAXBYAo8xV1IH492sAR5lvA0HtOUATrouO322nweRMdT6QGBKfvtRT2VMQ2ibHfcGeJ6csyXNtU9FwOr8nKBcnCwYAu1ANMwFPbFHMlRPX/AIOnqr3CKFinwdPVXuEAPg6eqvcIAr8HT1V7hAHiV9cXl4cvN5OQJiF2KssyUoKsxIydgQaHMU746qSKWZcOC191J5FqsQxPKWbMrMecD08vnJjtlv3UELxFmXTuDN9uCGkVxCh51kFRhdaVDVoBMeg2FiRnnC8RZlJfBe+1pSSwwqqDn2XJUDqg6ewO+euddQCF4izMy3BflTis+MMKMpaygMufNIDDLM9u2oyheIzKWng/fjsSZBHOZgA9mouJsVBV60BpSpNAIXiMzBaeCl9TFKNZ6qzYyA1lUFjSp5rClaCu856wvEWZC+T69Pqp97I/iROshZj5Pr0+qn3sj+JDWQsz1Hi1uCdYrKyTwA7zDMwghsIKogBIyJ5lcss45yd2WSOsipIgBACAEAIAozACpyEAaO8OFtklZcpyjbpfP8ej4xphhKs91vUyVMdRhvv6Z/0cFwmvmTasVLLLQsKGbUiYR+8mE+wkiNlPAxj3ncwVNIyl3Fbn+cznLbMmsFBcOFcTOeM2YHIMy6ihIzU7IieDX8WXp6Qf817EC1yLPhdhLeUwU4UUmYjPhc5k1IGLABkvlmlRqR2o2QxFKexmhW0bx3frFDtcyBgdD/lEEgrADDAFHmKupA/Hu1gCPMtw2CvblAFJST5vRBp1c0d/6xeNOUtiOc6sId5mxsnBsn/qOB1Lme86dxjTDCN95mOpj0u4vc6/gylmsjBvgkqcQa4ptWcH9ktVV9ix0lgoNZNo4Q0hUi/1JPkemXdw0ssygYmUf2xl9pagDtpGOeCqR2Zm2npCjLbl6nQSJyuAyMGU6FSCD7RGVxadmbYyUldMyRBIgBACAEAIAQAgBACAEAIAQAgBACAEAIAQAgDyLjDvGYLbMlliUASiEmgqik0GgzMe7gacehTtnmfOaSqyVdxvlkaCXblOoI8Y1ODMSqIzhg2hBijR1TMTpFGiyZhaXFbF0yJPsaN0lHboe8RzlTjLajtCtOHdZr51z+q3sPmIzyw3hZqhjX/JexEmWaamw06ucP0jhKlOO1GuGIpy2MjcnOmEhQaVIy5o137YpGnKWxF51YQ7zJdnuA+m1Opc/E+UaI4V/wAmZJ45fxXubSzXVKTRane2f46RojRhHcZJ4mpLayesuO1jO2Z0lxZIq2ZCwUVJAHWaRYrtIc+95a6VY9WQ7zC41Slz37OFolcmxlhpksHCSCQXAIJ2iOVZKUHfgd8O9WorcUfQceCfRiAEAIA8RvjhNbGnzT8ImKMbAKjlQAGIAAHVH0VLDUlBfpWw+Wr4ut0krSe0x/8AFLxqRytqquoxTMsgc92RHeIt0WH4LkR0uL4y5lku+bexoJ9pJoTQPMOQNCctgIIrEujQW2K5EKviW7KUuZh+Mds+tTvev5xbq1Lwr2Kdbr+N+5d8YLbQH4TPoTQHlHzIpUDPXMd4iOr0fCvZE9ZxHifuw3CG2jW0zxoc5jjIioOu4iHV6PhXsQ8ViFtk/cp8YrZ9an+9fzierUvCvYdbr+N+4+MVs+tT/ev5w6tS8K9h1uv437j4xWz61P8Aev5w6tS8K9h1uv437np/Fvek20WVjNYuyTCgY6lcKMKnaasc48XH0o06loq10e/o2tOrRvN3s7HVxiN4gBACAEAIA8X4x/8A5Cb2S/8ADWPocB+wvj8z5nSf/qH8Pkc1Gw88ulISwC1xEgCm0nIUiG0ldkxTbstpnM+YmTePVlkdsU1Yy2HRynHaZUtanUU8Yo6bLKqt5lCg6EHsijidVK+wsaTFLF1IxGVEWLXAlQsLmRZMTYq5GRlCipIA6zSJsRdsiTr0lrpVj1ZDvMSRYgzr2mHSijqzPeYDIgu5Y1JJPWaxBJbEkEy5R/zEgf8A2y/76xSp3H6HWj+5H1R9IfBV3v7x/wA0eFrP8SPotVfjY+Crvf3j/mhrP8SGqvxsfBV3v7x/zQ1n+JDVX42Pgq7394/5oaz/ABIaq/GzwO3NhnzCNkxjqdjHaM4+nhnBeh8hVdqrfn9TZvwjqCDKFMQcc4ZMAlK1WnoeiFOeupPBYa2/y/Pxmp46/wDHffb6eXysYJ9/O7YyiVKYCCoKn57liSDlUmteskihi6w6StffflY5yxbctay2W53MzcI2zISjaBi5JoFw5mlS1TXF4bYr1Vb2dHjnuXPy+ZlXhSwpSXShqBjNBROTApTo+lh9YA12RXqie18vO/v9CVj2tkeflb23+phHCJgKKlDlQ4zXJMFTlm52ttyEW6sntf5e/t5FVjWlkuflb38zTTnxMzUAqSaDQVNaCNKVlYxSetJstiSBAHq3FL/JZv8A+x/w5ceHpP8AdXp9WfRaJ/Zfr9EdvHnHqCAEAIAQAgCPbbDKnLhmy0cbmUN3V0i8Jyg7xdik6cZq0lc5O9OLiyzKmUzyTuHPXubPuaNtPSNSPezPPq6Loy7uRyN5cAbbJOJFWcozqhFct6Nr2Csb6ePozyeX5xPOqaMrU3eOf5wZr5l7zF+atEomhYlSOTbnijGhXJqVoaChNc46KjF/qpv67PzM5vEzX6asfpt/MjU2yYrOzIuFSSQu6uwZ6CNEE1FJmSo4uTcVkYgYsUM6Wth19sUcEy6qNGdLWp1FPGObpvcdFVW8xWi85a1AqxG7Id5jmdiBOvaYdKKOrM95gCC7kmpJJ3k1iCS2JIKqCSAMycgBnU9UQSlfYdLdHAK32ihEnk1PpTjyf3aY/uxnniqcd9/Q1U8FVnut6nb3RxTyVobROaYfVQcmvYTmx7RSMk8dJ91WN1PR0F3nc7W6bis1mFJElE2VAqxHWx5x9pjJOpOfeZshShDuqxsYodBACAEAc/beBlhmu0x5POY1Yh3WpOporAZxqhjK0VqqXyMk8DQnJylHN+ph+IV3/Qn3sz80W6/X8XJFOzsN4ebHxCu/6E+9mfmh1+v4uSHZ2G8PNj4hXf8AQn3sz80Ov1/FyQ7Ow3h5sfEK7/oT72Z+aHX6/i5IdnYbw82PiFd/0J97M/NDr9fxckOzsN4ebHxCu/6E+9mfmh1+v4uSHZ2G8PNj4hXf9CfezPzQ6/X8XJDs7DeHmx8Qrv8AoT72Z+aHX6/i5IdnYbw82bu7LulWeWJclAiDOgqczqSTmT1mM1SpKpLWk7s1U6UKcdWCsiXFDoIAQAgBACAEAIAQBHtthlTlwzZaONzKG7q6RaE5Qd4uxScIzVpK5yl6cXFlmVMpnknqONe5s+5hG6npGrHvZnn1dF0Z93I5C9OL+2SqlFWcu9DnTrVqH2Csb6ekKUtuR5tXRdaHdzOXnyHRsLqyMNVYFSO0HONkZKSuncwShKLtJWLIsVNZP6Tdp/GMj2m1bC1VJIAFScgBmSeqIJSvsOmujgFb7RQiTyan0px5P7tC/wB2M88VTjvv6Gqngqs91vU7a6OKeQtDaJzTD6qDk17Cc2PaCIyTx0n3VY3U9HQXedztbquKzWYUkSUTZUDnHtY84+0xknUnPvM2QpQh3VY2MUOggBACAEAIAQAgBACAEAIAQAgBACAEAIAQAgBACAEAIAQAgBACAEAR7ZYpU5cM2WrrudQ3dXSLQnKDvF2KzhGatJXOUvTi4ssyplF5J6jjXubPuIjdT0jVj3szz6ui6M+7ka+7OKmQpxWia801JwoOTXsOZY+wiK1MdJ91WJp6OhHvO52d1XHZrMKSJKS9lQOcf3mPOPtMZJ1Jz7zNsKUId1WNhFDoIAQAgBACAEAIAQAgBACAEAIAQAgBACAEAIAQAgBACAEAIAQAgBACAEAIAQAgBACAEAIAQAgBACAEAIAQAgBACAEAIAQAgBACAEAIAQAgBAH/2Q=="/>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6" descr="SIEM Solution | Security Information &amp; Event Management | LogRhythm"/>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123" name="Picture 3"/>
          <p:cNvPicPr>
            <a:picLocks noChangeAspect="1" noChangeArrowheads="1"/>
          </p:cNvPicPr>
          <p:nvPr/>
        </p:nvPicPr>
        <p:blipFill>
          <a:blip r:embed="rId3"/>
          <a:srcRect/>
          <a:stretch>
            <a:fillRect/>
          </a:stretch>
        </p:blipFill>
        <p:spPr bwMode="auto">
          <a:xfrm>
            <a:off x="5257800" y="1200150"/>
            <a:ext cx="3409950" cy="28860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6847336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71929" y="200479"/>
            <a:ext cx="8229600" cy="542471"/>
          </a:xfrm>
          <a:solidFill>
            <a:schemeClr val="accent6"/>
          </a:solidFill>
        </p:spPr>
        <p:style>
          <a:lnRef idx="0">
            <a:schemeClr val="dk1"/>
          </a:lnRef>
          <a:fillRef idx="3">
            <a:schemeClr val="dk1"/>
          </a:fillRef>
          <a:effectRef idx="3">
            <a:schemeClr val="dk1"/>
          </a:effectRef>
          <a:fontRef idx="minor">
            <a:schemeClr val="lt1"/>
          </a:fontRef>
        </p:style>
        <p:txBody>
          <a:bodyPr>
            <a:normAutofit fontScale="90000"/>
          </a:bodyPr>
          <a:lstStyle/>
          <a:p>
            <a:br>
              <a:rPr lang="en-US" sz="1800" b="1" dirty="0">
                <a:solidFill>
                  <a:schemeClr val="tx1"/>
                </a:solidFill>
                <a:latin typeface="Arial" pitchFamily="34" charset="0"/>
                <a:cs typeface="Arial" pitchFamily="34" charset="0"/>
              </a:rPr>
            </a:br>
            <a:r>
              <a:rPr lang="en-US" sz="2000" b="1" dirty="0">
                <a:solidFill>
                  <a:schemeClr val="tx1"/>
                </a:solidFill>
                <a:latin typeface="Arial" pitchFamily="34" charset="0"/>
                <a:cs typeface="Arial" pitchFamily="34" charset="0"/>
              </a:rPr>
              <a:t>References</a:t>
            </a:r>
            <a:br>
              <a:rPr lang="en-US" sz="1800" b="1" dirty="0">
                <a:solidFill>
                  <a:schemeClr val="tx1"/>
                </a:solidFill>
                <a:latin typeface="Arial" pitchFamily="34" charset="0"/>
                <a:cs typeface="Arial" pitchFamily="34" charset="0"/>
              </a:rPr>
            </a:br>
            <a:endParaRPr lang="en-US" sz="1800" b="1" dirty="0">
              <a:solidFill>
                <a:schemeClr val="tx1"/>
              </a:solidFill>
              <a:latin typeface="Arial" pitchFamily="34" charset="0"/>
              <a:cs typeface="Arial" pitchFamily="34" charset="0"/>
            </a:endParaRPr>
          </a:p>
        </p:txBody>
      </p:sp>
      <p:sp>
        <p:nvSpPr>
          <p:cNvPr id="7" name="Content Placeholder 4"/>
          <p:cNvSpPr>
            <a:spLocks noGrp="1"/>
          </p:cNvSpPr>
          <p:nvPr>
            <p:ph sz="half" idx="1"/>
          </p:nvPr>
        </p:nvSpPr>
        <p:spPr>
          <a:xfrm>
            <a:off x="381000" y="819150"/>
            <a:ext cx="8229600" cy="4087813"/>
          </a:xfrm>
        </p:spPr>
        <p:txBody>
          <a:bodyPr>
            <a:noAutofit/>
          </a:bodyPr>
          <a:lstStyle/>
          <a:p>
            <a:pPr algn="just"/>
            <a:r>
              <a:rPr lang="en-GB" sz="700" dirty="0">
                <a:latin typeface="Arial" pitchFamily="34" charset="0"/>
                <a:cs typeface="Arial" pitchFamily="34" charset="0"/>
              </a:rPr>
              <a:t>britishairways.com, (2021), </a:t>
            </a:r>
            <a:r>
              <a:rPr lang="en-GB" sz="700" i="1" dirty="0">
                <a:latin typeface="Arial" pitchFamily="34" charset="0"/>
                <a:cs typeface="Arial" pitchFamily="34" charset="0"/>
              </a:rPr>
              <a:t>sustainability report (2021)</a:t>
            </a:r>
            <a:r>
              <a:rPr lang="en-GB" sz="700" dirty="0">
                <a:latin typeface="Arial" pitchFamily="34" charset="0"/>
                <a:cs typeface="Arial" pitchFamily="34" charset="0"/>
              </a:rPr>
              <a:t>, Available at: https://www.britishairways.com/cms/global/pdfs/information/sustainability-report-((2021)).pdf [Accessed on: 3</a:t>
            </a:r>
            <a:r>
              <a:rPr lang="en-GB" sz="700" baseline="30000" dirty="0">
                <a:latin typeface="Arial" pitchFamily="34" charset="0"/>
                <a:cs typeface="Arial" pitchFamily="34" charset="0"/>
              </a:rPr>
              <a:t>rd</a:t>
            </a:r>
            <a:r>
              <a:rPr lang="en-GB" sz="700" dirty="0">
                <a:latin typeface="Arial" pitchFamily="34" charset="0"/>
                <a:cs typeface="Arial" pitchFamily="34" charset="0"/>
              </a:rPr>
              <a:t> July, 2023]</a:t>
            </a:r>
            <a:endParaRPr lang="en-IN" sz="700" dirty="0">
              <a:latin typeface="Arial" pitchFamily="34" charset="0"/>
              <a:cs typeface="Arial" pitchFamily="34" charset="0"/>
            </a:endParaRPr>
          </a:p>
          <a:p>
            <a:pPr algn="just"/>
            <a:r>
              <a:rPr lang="en-GB" sz="700" dirty="0">
                <a:latin typeface="Arial" pitchFamily="34" charset="0"/>
                <a:cs typeface="Arial" pitchFamily="34" charset="0"/>
              </a:rPr>
              <a:t>britishairways.com, (2023), </a:t>
            </a:r>
            <a:r>
              <a:rPr lang="en-GB" sz="700" i="1" dirty="0" err="1">
                <a:latin typeface="Arial" pitchFamily="34" charset="0"/>
                <a:cs typeface="Arial" pitchFamily="34" charset="0"/>
              </a:rPr>
              <a:t>ba</a:t>
            </a:r>
            <a:r>
              <a:rPr lang="en-GB" sz="700" i="1" dirty="0">
                <a:latin typeface="Arial" pitchFamily="34" charset="0"/>
                <a:cs typeface="Arial" pitchFamily="34" charset="0"/>
              </a:rPr>
              <a:t> better world</a:t>
            </a:r>
            <a:r>
              <a:rPr lang="en-GB" sz="700" dirty="0">
                <a:latin typeface="Arial" pitchFamily="34" charset="0"/>
                <a:cs typeface="Arial" pitchFamily="34" charset="0"/>
              </a:rPr>
              <a:t>, Available at: https://www.britishairways.com/en-gb/information/about-ba/ba-better-world/planet#:~:text=As%20an%20industry%20leader%2C%20we,to%20further%20reduce%20our%20emissions. [Accessed on: 3</a:t>
            </a:r>
            <a:r>
              <a:rPr lang="en-GB" sz="700" baseline="30000" dirty="0">
                <a:latin typeface="Arial" pitchFamily="34" charset="0"/>
                <a:cs typeface="Arial" pitchFamily="34" charset="0"/>
              </a:rPr>
              <a:t>rd</a:t>
            </a:r>
            <a:r>
              <a:rPr lang="en-GB" sz="700" dirty="0">
                <a:latin typeface="Arial" pitchFamily="34" charset="0"/>
                <a:cs typeface="Arial" pitchFamily="34" charset="0"/>
              </a:rPr>
              <a:t> July, 2023]</a:t>
            </a:r>
            <a:endParaRPr lang="en-IN" sz="700" dirty="0">
              <a:latin typeface="Arial" pitchFamily="34" charset="0"/>
              <a:cs typeface="Arial" pitchFamily="34" charset="0"/>
            </a:endParaRPr>
          </a:p>
          <a:p>
            <a:pPr algn="just"/>
            <a:r>
              <a:rPr lang="en-GB" sz="700" dirty="0" err="1">
                <a:latin typeface="Arial" pitchFamily="34" charset="0"/>
                <a:cs typeface="Arial" pitchFamily="34" charset="0"/>
              </a:rPr>
              <a:t>Çabuk</a:t>
            </a:r>
            <a:r>
              <a:rPr lang="en-GB" sz="700" dirty="0">
                <a:latin typeface="Arial" pitchFamily="34" charset="0"/>
                <a:cs typeface="Arial" pitchFamily="34" charset="0"/>
              </a:rPr>
              <a:t>, S., </a:t>
            </a:r>
            <a:r>
              <a:rPr lang="en-GB" sz="700" dirty="0" err="1">
                <a:latin typeface="Arial" pitchFamily="34" charset="0"/>
                <a:cs typeface="Arial" pitchFamily="34" charset="0"/>
              </a:rPr>
              <a:t>Güreş</a:t>
            </a:r>
            <a:r>
              <a:rPr lang="en-GB" sz="700" dirty="0">
                <a:latin typeface="Arial" pitchFamily="34" charset="0"/>
                <a:cs typeface="Arial" pitchFamily="34" charset="0"/>
              </a:rPr>
              <a:t>, N., </a:t>
            </a:r>
            <a:r>
              <a:rPr lang="en-GB" sz="700" dirty="0" err="1">
                <a:latin typeface="Arial" pitchFamily="34" charset="0"/>
                <a:cs typeface="Arial" pitchFamily="34" charset="0"/>
              </a:rPr>
              <a:t>Hilal</a:t>
            </a:r>
            <a:r>
              <a:rPr lang="en-GB" sz="700" dirty="0">
                <a:latin typeface="Arial" pitchFamily="34" charset="0"/>
                <a:cs typeface="Arial" pitchFamily="34" charset="0"/>
              </a:rPr>
              <a:t>, İ.N.A.N. and </a:t>
            </a:r>
            <a:r>
              <a:rPr lang="en-GB" sz="700" dirty="0" err="1">
                <a:latin typeface="Arial" pitchFamily="34" charset="0"/>
                <a:cs typeface="Arial" pitchFamily="34" charset="0"/>
              </a:rPr>
              <a:t>Arslan</a:t>
            </a:r>
            <a:r>
              <a:rPr lang="en-GB" sz="700" dirty="0">
                <a:latin typeface="Arial" pitchFamily="34" charset="0"/>
                <a:cs typeface="Arial" pitchFamily="34" charset="0"/>
              </a:rPr>
              <a:t>, S., (2019). A survey on the attitudes of passengers towards Green Airlines. </a:t>
            </a:r>
            <a:r>
              <a:rPr lang="en-IN" sz="700" i="1" dirty="0" err="1">
                <a:latin typeface="Arial" pitchFamily="34" charset="0"/>
                <a:cs typeface="Arial" pitchFamily="34" charset="0"/>
              </a:rPr>
              <a:t>Yaşar</a:t>
            </a:r>
            <a:r>
              <a:rPr lang="en-IN" sz="700" i="1" dirty="0">
                <a:latin typeface="Arial" pitchFamily="34" charset="0"/>
                <a:cs typeface="Arial" pitchFamily="34" charset="0"/>
              </a:rPr>
              <a:t> </a:t>
            </a:r>
            <a:r>
              <a:rPr lang="en-IN" sz="700" i="1" dirty="0" err="1">
                <a:latin typeface="Arial" pitchFamily="34" charset="0"/>
                <a:cs typeface="Arial" pitchFamily="34" charset="0"/>
              </a:rPr>
              <a:t>Üniversitesi</a:t>
            </a:r>
            <a:r>
              <a:rPr lang="en-IN" sz="700" i="1" dirty="0">
                <a:latin typeface="Arial" pitchFamily="34" charset="0"/>
                <a:cs typeface="Arial" pitchFamily="34" charset="0"/>
              </a:rPr>
              <a:t> E-</a:t>
            </a:r>
            <a:r>
              <a:rPr lang="en-IN" sz="700" i="1" dirty="0" err="1">
                <a:latin typeface="Arial" pitchFamily="34" charset="0"/>
                <a:cs typeface="Arial" pitchFamily="34" charset="0"/>
              </a:rPr>
              <a:t>Dergisi</a:t>
            </a:r>
            <a:r>
              <a:rPr lang="en-IN" sz="700" dirty="0">
                <a:latin typeface="Arial" pitchFamily="34" charset="0"/>
                <a:cs typeface="Arial" pitchFamily="34" charset="0"/>
              </a:rPr>
              <a:t>, </a:t>
            </a:r>
            <a:r>
              <a:rPr lang="en-IN" sz="700" i="1" dirty="0">
                <a:latin typeface="Arial" pitchFamily="34" charset="0"/>
                <a:cs typeface="Arial" pitchFamily="34" charset="0"/>
              </a:rPr>
              <a:t>14</a:t>
            </a:r>
            <a:r>
              <a:rPr lang="en-IN" sz="700" dirty="0">
                <a:latin typeface="Arial" pitchFamily="34" charset="0"/>
                <a:cs typeface="Arial" pitchFamily="34" charset="0"/>
              </a:rPr>
              <a:t>(55), pp.237-250.</a:t>
            </a:r>
          </a:p>
          <a:p>
            <a:pPr algn="just"/>
            <a:r>
              <a:rPr lang="en-GB" sz="700" dirty="0">
                <a:latin typeface="Arial" pitchFamily="34" charset="0"/>
                <a:cs typeface="Arial" pitchFamily="34" charset="0"/>
              </a:rPr>
              <a:t>campaignlive.co.uk, (2022), </a:t>
            </a:r>
            <a:r>
              <a:rPr lang="en-GB" sz="700" i="1" dirty="0">
                <a:latin typeface="Arial" pitchFamily="34" charset="0"/>
                <a:cs typeface="Arial" pitchFamily="34" charset="0"/>
              </a:rPr>
              <a:t>forced pull ads face staff shortage</a:t>
            </a:r>
            <a:r>
              <a:rPr lang="en-GB" sz="700" dirty="0">
                <a:latin typeface="Arial" pitchFamily="34" charset="0"/>
                <a:cs typeface="Arial" pitchFamily="34" charset="0"/>
              </a:rPr>
              <a:t>, Available at: https://www.campaignlive.co.uk/article/ba-forced-pull-ads-face-staff-shortage-problems/220413 [Accessed on: 3</a:t>
            </a:r>
            <a:r>
              <a:rPr lang="en-GB" sz="700" baseline="30000" dirty="0">
                <a:latin typeface="Arial" pitchFamily="34" charset="0"/>
                <a:cs typeface="Arial" pitchFamily="34" charset="0"/>
              </a:rPr>
              <a:t>rd</a:t>
            </a:r>
            <a:r>
              <a:rPr lang="en-GB" sz="700" dirty="0">
                <a:latin typeface="Arial" pitchFamily="34" charset="0"/>
                <a:cs typeface="Arial" pitchFamily="34" charset="0"/>
              </a:rPr>
              <a:t> July, (2023)]</a:t>
            </a:r>
            <a:endParaRPr lang="en-IN" sz="700" dirty="0">
              <a:latin typeface="Arial" pitchFamily="34" charset="0"/>
              <a:cs typeface="Arial" pitchFamily="34" charset="0"/>
            </a:endParaRPr>
          </a:p>
          <a:p>
            <a:pPr algn="just"/>
            <a:r>
              <a:rPr lang="en-GB" sz="700" dirty="0" err="1">
                <a:latin typeface="Arial" pitchFamily="34" charset="0"/>
                <a:cs typeface="Arial" pitchFamily="34" charset="0"/>
              </a:rPr>
              <a:t>Dangol</a:t>
            </a:r>
            <a:r>
              <a:rPr lang="en-GB" sz="700" dirty="0">
                <a:latin typeface="Arial" pitchFamily="34" charset="0"/>
                <a:cs typeface="Arial" pitchFamily="34" charset="0"/>
              </a:rPr>
              <a:t>, J., </a:t>
            </a:r>
            <a:r>
              <a:rPr lang="en-GB" sz="700" dirty="0" err="1">
                <a:latin typeface="Arial" pitchFamily="34" charset="0"/>
                <a:cs typeface="Arial" pitchFamily="34" charset="0"/>
              </a:rPr>
              <a:t>Chitrakar</a:t>
            </a:r>
            <a:r>
              <a:rPr lang="en-GB" sz="700" dirty="0">
                <a:latin typeface="Arial" pitchFamily="34" charset="0"/>
                <a:cs typeface="Arial" pitchFamily="34" charset="0"/>
              </a:rPr>
              <a:t>, S. and </a:t>
            </a:r>
            <a:r>
              <a:rPr lang="en-GB" sz="700" dirty="0" err="1">
                <a:latin typeface="Arial" pitchFamily="34" charset="0"/>
                <a:cs typeface="Arial" pitchFamily="34" charset="0"/>
              </a:rPr>
              <a:t>Yoo</a:t>
            </a:r>
            <a:r>
              <a:rPr lang="en-GB" sz="700" dirty="0">
                <a:latin typeface="Arial" pitchFamily="34" charset="0"/>
                <a:cs typeface="Arial" pitchFamily="34" charset="0"/>
              </a:rPr>
              <a:t>, K.S., (2020). Impact of COVID-19 on Nepalese small and medium enterprises. </a:t>
            </a:r>
            <a:r>
              <a:rPr lang="en-GB" sz="700" i="1" dirty="0">
                <a:latin typeface="Arial" pitchFamily="34" charset="0"/>
                <a:cs typeface="Arial" pitchFamily="34" charset="0"/>
              </a:rPr>
              <a:t>Journal of Business and Social Sciences Research</a:t>
            </a:r>
            <a:r>
              <a:rPr lang="en-GB" sz="700" dirty="0">
                <a:latin typeface="Arial" pitchFamily="34" charset="0"/>
                <a:cs typeface="Arial" pitchFamily="34" charset="0"/>
              </a:rPr>
              <a:t>, 5(2), pp.1-14.</a:t>
            </a:r>
            <a:endParaRPr lang="en-IN" sz="700" dirty="0">
              <a:latin typeface="Arial" pitchFamily="34" charset="0"/>
              <a:cs typeface="Arial" pitchFamily="34" charset="0"/>
            </a:endParaRPr>
          </a:p>
          <a:p>
            <a:pPr algn="just"/>
            <a:r>
              <a:rPr lang="en-GB" sz="700" dirty="0">
                <a:latin typeface="Arial" pitchFamily="34" charset="0"/>
                <a:cs typeface="Arial" pitchFamily="34" charset="0"/>
              </a:rPr>
              <a:t>Erick, Salas., (2022), </a:t>
            </a:r>
            <a:r>
              <a:rPr lang="en-GB" sz="700" i="1" dirty="0">
                <a:latin typeface="Arial" pitchFamily="34" charset="0"/>
                <a:cs typeface="Arial" pitchFamily="34" charset="0"/>
              </a:rPr>
              <a:t>changes travel habit post pandemic</a:t>
            </a:r>
            <a:r>
              <a:rPr lang="en-GB" sz="700" dirty="0">
                <a:latin typeface="Arial" pitchFamily="34" charset="0"/>
                <a:cs typeface="Arial" pitchFamily="34" charset="0"/>
              </a:rPr>
              <a:t>, Available at: https://www.statista.com/statistics/1191975/changes-travel-habits-post-pandemic/ [Accessed on: 3</a:t>
            </a:r>
            <a:r>
              <a:rPr lang="en-GB" sz="700" baseline="30000" dirty="0">
                <a:latin typeface="Arial" pitchFamily="34" charset="0"/>
                <a:cs typeface="Arial" pitchFamily="34" charset="0"/>
              </a:rPr>
              <a:t>rd</a:t>
            </a:r>
            <a:r>
              <a:rPr lang="en-GB" sz="700" dirty="0">
                <a:latin typeface="Arial" pitchFamily="34" charset="0"/>
                <a:cs typeface="Arial" pitchFamily="34" charset="0"/>
              </a:rPr>
              <a:t> July, (2023)]</a:t>
            </a:r>
            <a:endParaRPr lang="en-IN" sz="700" dirty="0">
              <a:latin typeface="Arial" pitchFamily="34" charset="0"/>
              <a:cs typeface="Arial" pitchFamily="34" charset="0"/>
            </a:endParaRPr>
          </a:p>
          <a:p>
            <a:pPr algn="just"/>
            <a:r>
              <a:rPr lang="en-GB" sz="700" dirty="0" err="1">
                <a:latin typeface="Arial" pitchFamily="34" charset="0"/>
                <a:cs typeface="Arial" pitchFamily="34" charset="0"/>
              </a:rPr>
              <a:t>Ioannou</a:t>
            </a:r>
            <a:r>
              <a:rPr lang="en-GB" sz="700" dirty="0">
                <a:latin typeface="Arial" pitchFamily="34" charset="0"/>
                <a:cs typeface="Arial" pitchFamily="34" charset="0"/>
              </a:rPr>
              <a:t>, A., </a:t>
            </a:r>
            <a:r>
              <a:rPr lang="en-GB" sz="700" dirty="0" err="1">
                <a:latin typeface="Arial" pitchFamily="34" charset="0"/>
                <a:cs typeface="Arial" pitchFamily="34" charset="0"/>
              </a:rPr>
              <a:t>Tussyadiah</a:t>
            </a:r>
            <a:r>
              <a:rPr lang="en-GB" sz="700" dirty="0">
                <a:latin typeface="Arial" pitchFamily="34" charset="0"/>
                <a:cs typeface="Arial" pitchFamily="34" charset="0"/>
              </a:rPr>
              <a:t>, I. and Lu, Y., (2020). Privacy concerns and disclosure of biometric and </a:t>
            </a:r>
            <a:r>
              <a:rPr lang="en-GB" sz="700" dirty="0" err="1">
                <a:latin typeface="Arial" pitchFamily="34" charset="0"/>
                <a:cs typeface="Arial" pitchFamily="34" charset="0"/>
              </a:rPr>
              <a:t>behavioral</a:t>
            </a:r>
            <a:r>
              <a:rPr lang="en-GB" sz="700" dirty="0">
                <a:latin typeface="Arial" pitchFamily="34" charset="0"/>
                <a:cs typeface="Arial" pitchFamily="34" charset="0"/>
              </a:rPr>
              <a:t> data for travel. </a:t>
            </a:r>
            <a:r>
              <a:rPr lang="en-IN" sz="700" i="1" dirty="0">
                <a:latin typeface="Arial" pitchFamily="34" charset="0"/>
                <a:cs typeface="Arial" pitchFamily="34" charset="0"/>
              </a:rPr>
              <a:t>International Journal of Information Management</a:t>
            </a:r>
            <a:r>
              <a:rPr lang="en-IN" sz="700" dirty="0">
                <a:latin typeface="Arial" pitchFamily="34" charset="0"/>
                <a:cs typeface="Arial" pitchFamily="34" charset="0"/>
              </a:rPr>
              <a:t>, </a:t>
            </a:r>
            <a:r>
              <a:rPr lang="en-IN" sz="700" i="1" dirty="0">
                <a:latin typeface="Arial" pitchFamily="34" charset="0"/>
                <a:cs typeface="Arial" pitchFamily="34" charset="0"/>
              </a:rPr>
              <a:t>54</a:t>
            </a:r>
            <a:r>
              <a:rPr lang="en-IN" sz="700" dirty="0">
                <a:latin typeface="Arial" pitchFamily="34" charset="0"/>
                <a:cs typeface="Arial" pitchFamily="34" charset="0"/>
              </a:rPr>
              <a:t>, p.102122.</a:t>
            </a:r>
          </a:p>
          <a:p>
            <a:pPr algn="just"/>
            <a:r>
              <a:rPr lang="en-GB" sz="700" dirty="0">
                <a:latin typeface="Arial" pitchFamily="34" charset="0"/>
                <a:cs typeface="Arial" pitchFamily="34" charset="0"/>
              </a:rPr>
              <a:t>Jessica, Bird., (2020), </a:t>
            </a:r>
            <a:r>
              <a:rPr lang="en-GB" sz="700" i="1" dirty="0" err="1">
                <a:latin typeface="Arial" pitchFamily="34" charset="0"/>
                <a:cs typeface="Arial" pitchFamily="34" charset="0"/>
              </a:rPr>
              <a:t>british</a:t>
            </a:r>
            <a:r>
              <a:rPr lang="en-GB" sz="700" i="1" dirty="0">
                <a:latin typeface="Arial" pitchFamily="34" charset="0"/>
                <a:cs typeface="Arial" pitchFamily="34" charset="0"/>
              </a:rPr>
              <a:t> airways employee experience</a:t>
            </a:r>
            <a:r>
              <a:rPr lang="en-GB" sz="700" dirty="0">
                <a:latin typeface="Arial" pitchFamily="34" charset="0"/>
                <a:cs typeface="Arial" pitchFamily="34" charset="0"/>
              </a:rPr>
              <a:t>, Available at: https://employeebenefits.co.uk/exclsuive-british-airways-employee-experience/#:~:text=Overall%2C%20British%20Airways'%20employee%20strategy,and%20an%20improved%20consumer%20experience. [Accessed on: 3</a:t>
            </a:r>
            <a:r>
              <a:rPr lang="en-GB" sz="700" baseline="30000" dirty="0">
                <a:latin typeface="Arial" pitchFamily="34" charset="0"/>
                <a:cs typeface="Arial" pitchFamily="34" charset="0"/>
              </a:rPr>
              <a:t>rd</a:t>
            </a:r>
            <a:r>
              <a:rPr lang="en-GB" sz="700" dirty="0">
                <a:latin typeface="Arial" pitchFamily="34" charset="0"/>
                <a:cs typeface="Arial" pitchFamily="34" charset="0"/>
              </a:rPr>
              <a:t> July, 2023]</a:t>
            </a:r>
            <a:endParaRPr lang="en-IN" sz="700" dirty="0">
              <a:latin typeface="Arial" pitchFamily="34" charset="0"/>
              <a:cs typeface="Arial" pitchFamily="34" charset="0"/>
            </a:endParaRPr>
          </a:p>
          <a:p>
            <a:pPr algn="just"/>
            <a:r>
              <a:rPr lang="en-GB" sz="700" dirty="0" err="1">
                <a:latin typeface="Arial" pitchFamily="34" charset="0"/>
                <a:cs typeface="Arial" pitchFamily="34" charset="0"/>
              </a:rPr>
              <a:t>Kaushik</a:t>
            </a:r>
            <a:r>
              <a:rPr lang="en-GB" sz="700" dirty="0">
                <a:latin typeface="Arial" pitchFamily="34" charset="0"/>
                <a:cs typeface="Arial" pitchFamily="34" charset="0"/>
              </a:rPr>
              <a:t>, R. and </a:t>
            </a:r>
            <a:r>
              <a:rPr lang="en-GB" sz="700" dirty="0" err="1">
                <a:latin typeface="Arial" pitchFamily="34" charset="0"/>
                <a:cs typeface="Arial" pitchFamily="34" charset="0"/>
              </a:rPr>
              <a:t>Thakur</a:t>
            </a:r>
            <a:r>
              <a:rPr lang="en-GB" sz="700" dirty="0">
                <a:latin typeface="Arial" pitchFamily="34" charset="0"/>
                <a:cs typeface="Arial" pitchFamily="34" charset="0"/>
              </a:rPr>
              <a:t>, A.K., (2022). A Brief Review on </a:t>
            </a:r>
            <a:r>
              <a:rPr lang="en-GB" sz="700" dirty="0" err="1">
                <a:latin typeface="Arial" pitchFamily="34" charset="0"/>
                <a:cs typeface="Arial" pitchFamily="34" charset="0"/>
              </a:rPr>
              <a:t>IoT</a:t>
            </a:r>
            <a:r>
              <a:rPr lang="en-GB" sz="700" dirty="0">
                <a:latin typeface="Arial" pitchFamily="34" charset="0"/>
                <a:cs typeface="Arial" pitchFamily="34" charset="0"/>
              </a:rPr>
              <a:t>, its Applications, Challenges &amp; Future Aspects in Aviation Industry. </a:t>
            </a:r>
            <a:r>
              <a:rPr lang="en-IN" sz="700" i="1" dirty="0">
                <a:latin typeface="Arial" pitchFamily="34" charset="0"/>
                <a:cs typeface="Arial" pitchFamily="34" charset="0"/>
              </a:rPr>
              <a:t>International Journal of Current Science</a:t>
            </a:r>
            <a:r>
              <a:rPr lang="en-IN" sz="700" dirty="0">
                <a:latin typeface="Arial" pitchFamily="34" charset="0"/>
                <a:cs typeface="Arial" pitchFamily="34" charset="0"/>
              </a:rPr>
              <a:t>, </a:t>
            </a:r>
            <a:r>
              <a:rPr lang="en-IN" sz="700" i="1" dirty="0">
                <a:latin typeface="Arial" pitchFamily="34" charset="0"/>
                <a:cs typeface="Arial" pitchFamily="34" charset="0"/>
              </a:rPr>
              <a:t>12</a:t>
            </a:r>
            <a:r>
              <a:rPr lang="en-IN" sz="700" dirty="0">
                <a:latin typeface="Arial" pitchFamily="34" charset="0"/>
                <a:cs typeface="Arial" pitchFamily="34" charset="0"/>
              </a:rPr>
              <a:t>(2), pp.909-914.</a:t>
            </a:r>
          </a:p>
          <a:p>
            <a:pPr algn="just"/>
            <a:r>
              <a:rPr lang="en-GB" sz="700" dirty="0">
                <a:latin typeface="Arial" pitchFamily="34" charset="0"/>
                <a:cs typeface="Arial" pitchFamily="34" charset="0"/>
              </a:rPr>
              <a:t>mediacentre.britishairways.com, (2019), </a:t>
            </a:r>
            <a:r>
              <a:rPr lang="en-GB" sz="700" i="1" dirty="0" err="1">
                <a:latin typeface="Arial" pitchFamily="34" charset="0"/>
                <a:cs typeface="Arial" pitchFamily="34" charset="0"/>
              </a:rPr>
              <a:t>british</a:t>
            </a:r>
            <a:r>
              <a:rPr lang="en-GB" sz="700" i="1" dirty="0">
                <a:latin typeface="Arial" pitchFamily="34" charset="0"/>
                <a:cs typeface="Arial" pitchFamily="34" charset="0"/>
              </a:rPr>
              <a:t> airways introduce robotic technology</a:t>
            </a:r>
            <a:r>
              <a:rPr lang="en-GB" sz="700" dirty="0">
                <a:latin typeface="Arial" pitchFamily="34" charset="0"/>
                <a:cs typeface="Arial" pitchFamily="34" charset="0"/>
              </a:rPr>
              <a:t>, Available at:  https://mediacentre.britishairways.com/pressrelease/details/11921 [Accessed on: 3</a:t>
            </a:r>
            <a:r>
              <a:rPr lang="en-GB" sz="700" baseline="30000" dirty="0">
                <a:latin typeface="Arial" pitchFamily="34" charset="0"/>
                <a:cs typeface="Arial" pitchFamily="34" charset="0"/>
              </a:rPr>
              <a:t>rd</a:t>
            </a:r>
            <a:r>
              <a:rPr lang="en-GB" sz="700" dirty="0">
                <a:latin typeface="Arial" pitchFamily="34" charset="0"/>
                <a:cs typeface="Arial" pitchFamily="34" charset="0"/>
              </a:rPr>
              <a:t> July, 2023]</a:t>
            </a:r>
            <a:endParaRPr lang="en-IN" sz="700" dirty="0">
              <a:latin typeface="Arial" pitchFamily="34" charset="0"/>
              <a:cs typeface="Arial" pitchFamily="34" charset="0"/>
            </a:endParaRPr>
          </a:p>
          <a:p>
            <a:pPr algn="just"/>
            <a:r>
              <a:rPr lang="en-GB" sz="700" dirty="0">
                <a:latin typeface="Arial" pitchFamily="34" charset="0"/>
                <a:cs typeface="Arial" pitchFamily="34" charset="0"/>
              </a:rPr>
              <a:t>mediacentre.britishairways.com, (2019), </a:t>
            </a:r>
            <a:r>
              <a:rPr lang="en-GB" sz="700" i="1" dirty="0" err="1">
                <a:latin typeface="Arial" pitchFamily="34" charset="0"/>
                <a:cs typeface="Arial" pitchFamily="34" charset="0"/>
              </a:rPr>
              <a:t>british</a:t>
            </a:r>
            <a:r>
              <a:rPr lang="en-GB" sz="700" i="1" dirty="0">
                <a:latin typeface="Arial" pitchFamily="34" charset="0"/>
                <a:cs typeface="Arial" pitchFamily="34" charset="0"/>
              </a:rPr>
              <a:t> airways investment</a:t>
            </a:r>
            <a:r>
              <a:rPr lang="en-GB" sz="700" dirty="0">
                <a:latin typeface="Arial" pitchFamily="34" charset="0"/>
                <a:cs typeface="Arial" pitchFamily="34" charset="0"/>
              </a:rPr>
              <a:t>, Available at: https://mediacentre.britishairways.com/pressrelease/details/10495 [Accessed on: 3</a:t>
            </a:r>
            <a:r>
              <a:rPr lang="en-GB" sz="700" baseline="30000" dirty="0">
                <a:latin typeface="Arial" pitchFamily="34" charset="0"/>
                <a:cs typeface="Arial" pitchFamily="34" charset="0"/>
              </a:rPr>
              <a:t>rd</a:t>
            </a:r>
            <a:r>
              <a:rPr lang="en-GB" sz="700" dirty="0">
                <a:latin typeface="Arial" pitchFamily="34" charset="0"/>
                <a:cs typeface="Arial" pitchFamily="34" charset="0"/>
              </a:rPr>
              <a:t> July, 2023]</a:t>
            </a:r>
            <a:endParaRPr lang="en-IN" sz="700" dirty="0">
              <a:latin typeface="Arial" pitchFamily="34" charset="0"/>
              <a:cs typeface="Arial" pitchFamily="34" charset="0"/>
            </a:endParaRPr>
          </a:p>
          <a:p>
            <a:pPr algn="just"/>
            <a:r>
              <a:rPr lang="en-GB" sz="700" dirty="0">
                <a:latin typeface="Arial" pitchFamily="34" charset="0"/>
                <a:cs typeface="Arial" pitchFamily="34" charset="0"/>
              </a:rPr>
              <a:t>mediacentre.britishairways.com, (2022), </a:t>
            </a:r>
            <a:r>
              <a:rPr lang="en-GB" sz="700" i="1" dirty="0" err="1">
                <a:latin typeface="Arial" pitchFamily="34" charset="0"/>
                <a:cs typeface="Arial" pitchFamily="34" charset="0"/>
              </a:rPr>
              <a:t>british</a:t>
            </a:r>
            <a:r>
              <a:rPr lang="en-GB" sz="700" i="1" dirty="0">
                <a:latin typeface="Arial" pitchFamily="34" charset="0"/>
                <a:cs typeface="Arial" pitchFamily="34" charset="0"/>
              </a:rPr>
              <a:t> airways introduce smart technology trial</a:t>
            </a:r>
            <a:r>
              <a:rPr lang="en-GB" sz="700" dirty="0">
                <a:latin typeface="Arial" pitchFamily="34" charset="0"/>
                <a:cs typeface="Arial" pitchFamily="34" charset="0"/>
              </a:rPr>
              <a:t>, Available at: https://mediacentre.britishairways.com/pressrelease/details/14300  [Accessed on: 3</a:t>
            </a:r>
            <a:r>
              <a:rPr lang="en-GB" sz="700" baseline="30000" dirty="0">
                <a:latin typeface="Arial" pitchFamily="34" charset="0"/>
                <a:cs typeface="Arial" pitchFamily="34" charset="0"/>
              </a:rPr>
              <a:t>rd</a:t>
            </a:r>
            <a:r>
              <a:rPr lang="en-GB" sz="700" dirty="0">
                <a:latin typeface="Arial" pitchFamily="34" charset="0"/>
                <a:cs typeface="Arial" pitchFamily="34" charset="0"/>
              </a:rPr>
              <a:t> July, 2023]</a:t>
            </a:r>
            <a:endParaRPr lang="en-IN" sz="700" dirty="0">
              <a:latin typeface="Arial" pitchFamily="34" charset="0"/>
              <a:cs typeface="Arial" pitchFamily="34" charset="0"/>
            </a:endParaRPr>
          </a:p>
          <a:p>
            <a:pPr algn="just"/>
            <a:r>
              <a:rPr lang="en-GB" sz="700" dirty="0">
                <a:latin typeface="Arial" pitchFamily="34" charset="0"/>
                <a:cs typeface="Arial" pitchFamily="34" charset="0"/>
              </a:rPr>
              <a:t>mediacentre.britishairways.com, (2022), </a:t>
            </a:r>
            <a:r>
              <a:rPr lang="en-GB" sz="700" i="1" dirty="0">
                <a:latin typeface="Arial" pitchFamily="34" charset="0"/>
                <a:cs typeface="Arial" pitchFamily="34" charset="0"/>
              </a:rPr>
              <a:t>sustainability at </a:t>
            </a:r>
            <a:r>
              <a:rPr lang="en-GB" sz="700" i="1" dirty="0" err="1">
                <a:latin typeface="Arial" pitchFamily="34" charset="0"/>
                <a:cs typeface="Arial" pitchFamily="34" charset="0"/>
              </a:rPr>
              <a:t>british</a:t>
            </a:r>
            <a:r>
              <a:rPr lang="en-GB" sz="700" i="1" dirty="0">
                <a:latin typeface="Arial" pitchFamily="34" charset="0"/>
                <a:cs typeface="Arial" pitchFamily="34" charset="0"/>
              </a:rPr>
              <a:t> airways</a:t>
            </a:r>
            <a:r>
              <a:rPr lang="en-GB" sz="700" dirty="0">
                <a:latin typeface="Arial" pitchFamily="34" charset="0"/>
                <a:cs typeface="Arial" pitchFamily="34" charset="0"/>
              </a:rPr>
              <a:t>, Available at: https://mediacentre.britishairways.com/factsheets/details/86/Factsheets-3/217?category=1&amp;pgck=L2ZhY3RzaGVldHM- [Accessed on: 3</a:t>
            </a:r>
            <a:r>
              <a:rPr lang="en-GB" sz="700" baseline="30000" dirty="0">
                <a:latin typeface="Arial" pitchFamily="34" charset="0"/>
                <a:cs typeface="Arial" pitchFamily="34" charset="0"/>
              </a:rPr>
              <a:t>rd</a:t>
            </a:r>
            <a:r>
              <a:rPr lang="en-GB" sz="700" dirty="0">
                <a:latin typeface="Arial" pitchFamily="34" charset="0"/>
                <a:cs typeface="Arial" pitchFamily="34" charset="0"/>
              </a:rPr>
              <a:t> July, (2023)]</a:t>
            </a:r>
            <a:endParaRPr lang="en-IN" sz="700" dirty="0">
              <a:latin typeface="Arial" pitchFamily="34" charset="0"/>
              <a:cs typeface="Arial" pitchFamily="34" charset="0"/>
            </a:endParaRPr>
          </a:p>
          <a:p>
            <a:pPr algn="just"/>
            <a:r>
              <a:rPr lang="en-GB" sz="700" dirty="0">
                <a:latin typeface="Arial" pitchFamily="34" charset="0"/>
                <a:cs typeface="Arial" pitchFamily="34" charset="0"/>
              </a:rPr>
              <a:t>Pei, X.L., </a:t>
            </a:r>
            <a:r>
              <a:rPr lang="en-GB" sz="700" dirty="0" err="1">
                <a:latin typeface="Arial" pitchFamily="34" charset="0"/>
                <a:cs typeface="Arial" pitchFamily="34" charset="0"/>
              </a:rPr>
              <a:t>Guo</a:t>
            </a:r>
            <a:r>
              <a:rPr lang="en-GB" sz="700" dirty="0">
                <a:latin typeface="Arial" pitchFamily="34" charset="0"/>
                <a:cs typeface="Arial" pitchFamily="34" charset="0"/>
              </a:rPr>
              <a:t>, J.N., Wu, T.J., Zhou, W.X. and </a:t>
            </a:r>
            <a:r>
              <a:rPr lang="en-GB" sz="700" dirty="0" err="1">
                <a:latin typeface="Arial" pitchFamily="34" charset="0"/>
                <a:cs typeface="Arial" pitchFamily="34" charset="0"/>
              </a:rPr>
              <a:t>Yeh</a:t>
            </a:r>
            <a:r>
              <a:rPr lang="en-GB" sz="700" dirty="0">
                <a:latin typeface="Arial" pitchFamily="34" charset="0"/>
                <a:cs typeface="Arial" pitchFamily="34" charset="0"/>
              </a:rPr>
              <a:t>, S.P., (2020). Does the effect of customer experience on customer satisfaction create a sustainable competitive advantage? A comparative study of different shopping situations. </a:t>
            </a:r>
            <a:r>
              <a:rPr lang="en-IN" sz="700" i="1" dirty="0">
                <a:latin typeface="Arial" pitchFamily="34" charset="0"/>
                <a:cs typeface="Arial" pitchFamily="34" charset="0"/>
              </a:rPr>
              <a:t>Sustainability</a:t>
            </a:r>
            <a:r>
              <a:rPr lang="en-IN" sz="700" dirty="0">
                <a:latin typeface="Arial" pitchFamily="34" charset="0"/>
                <a:cs typeface="Arial" pitchFamily="34" charset="0"/>
              </a:rPr>
              <a:t>, </a:t>
            </a:r>
            <a:r>
              <a:rPr lang="en-IN" sz="700" i="1" dirty="0">
                <a:latin typeface="Arial" pitchFamily="34" charset="0"/>
                <a:cs typeface="Arial" pitchFamily="34" charset="0"/>
              </a:rPr>
              <a:t>12</a:t>
            </a:r>
            <a:r>
              <a:rPr lang="en-IN" sz="700" dirty="0">
                <a:latin typeface="Arial" pitchFamily="34" charset="0"/>
                <a:cs typeface="Arial" pitchFamily="34" charset="0"/>
              </a:rPr>
              <a:t>(18), p.7436.</a:t>
            </a:r>
          </a:p>
          <a:p>
            <a:pPr algn="just"/>
            <a:r>
              <a:rPr lang="en-GB" sz="700" dirty="0">
                <a:latin typeface="Arial" pitchFamily="34" charset="0"/>
                <a:cs typeface="Arial" pitchFamily="34" charset="0"/>
              </a:rPr>
              <a:t>Sarah, </a:t>
            </a:r>
            <a:r>
              <a:rPr lang="en-GB" sz="700" dirty="0" err="1">
                <a:latin typeface="Arial" pitchFamily="34" charset="0"/>
                <a:cs typeface="Arial" pitchFamily="34" charset="0"/>
              </a:rPr>
              <a:t>Vizard</a:t>
            </a:r>
            <a:r>
              <a:rPr lang="en-GB" sz="700" dirty="0">
                <a:latin typeface="Arial" pitchFamily="34" charset="0"/>
                <a:cs typeface="Arial" pitchFamily="34" charset="0"/>
              </a:rPr>
              <a:t>., (2020), </a:t>
            </a:r>
            <a:r>
              <a:rPr lang="en-GB" sz="700" i="1" dirty="0" err="1">
                <a:latin typeface="Arial" pitchFamily="34" charset="0"/>
                <a:cs typeface="Arial" pitchFamily="34" charset="0"/>
              </a:rPr>
              <a:t>british</a:t>
            </a:r>
            <a:r>
              <a:rPr lang="en-GB" sz="700" i="1" dirty="0">
                <a:latin typeface="Arial" pitchFamily="34" charset="0"/>
                <a:cs typeface="Arial" pitchFamily="34" charset="0"/>
              </a:rPr>
              <a:t> airways brand reputation nosedives wake meltdown</a:t>
            </a:r>
            <a:r>
              <a:rPr lang="en-GB" sz="700" dirty="0">
                <a:latin typeface="Arial" pitchFamily="34" charset="0"/>
                <a:cs typeface="Arial" pitchFamily="34" charset="0"/>
              </a:rPr>
              <a:t>, Available at:   https://www.marketingweek.com/british-airways-brand-reputation-nosedives-wake-meltdown/ [Accessed on: 3</a:t>
            </a:r>
            <a:r>
              <a:rPr lang="en-GB" sz="700" baseline="30000" dirty="0">
                <a:latin typeface="Arial" pitchFamily="34" charset="0"/>
                <a:cs typeface="Arial" pitchFamily="34" charset="0"/>
              </a:rPr>
              <a:t>rd</a:t>
            </a:r>
            <a:r>
              <a:rPr lang="en-GB" sz="700" dirty="0">
                <a:latin typeface="Arial" pitchFamily="34" charset="0"/>
                <a:cs typeface="Arial" pitchFamily="34" charset="0"/>
              </a:rPr>
              <a:t> July, (2023)]</a:t>
            </a:r>
            <a:endParaRPr lang="en-IN" sz="700" dirty="0">
              <a:latin typeface="Arial" pitchFamily="34" charset="0"/>
              <a:cs typeface="Arial" pitchFamily="34" charset="0"/>
            </a:endParaRPr>
          </a:p>
          <a:p>
            <a:pPr algn="just"/>
            <a:r>
              <a:rPr lang="en-GB" sz="700" dirty="0">
                <a:latin typeface="Arial" pitchFamily="34" charset="0"/>
                <a:cs typeface="Arial" pitchFamily="34" charset="0"/>
              </a:rPr>
              <a:t>Theo, Leggett., (2020), </a:t>
            </a:r>
            <a:r>
              <a:rPr lang="en-GB" sz="700" i="1" dirty="0" err="1">
                <a:latin typeface="Arial" pitchFamily="34" charset="0"/>
                <a:cs typeface="Arial" pitchFamily="34" charset="0"/>
              </a:rPr>
              <a:t>british</a:t>
            </a:r>
            <a:r>
              <a:rPr lang="en-GB" sz="700" i="1" dirty="0">
                <a:latin typeface="Arial" pitchFamily="34" charset="0"/>
                <a:cs typeface="Arial" pitchFamily="34" charset="0"/>
              </a:rPr>
              <a:t> airways breakdown in trust</a:t>
            </a:r>
            <a:r>
              <a:rPr lang="en-GB" sz="700" dirty="0">
                <a:latin typeface="Arial" pitchFamily="34" charset="0"/>
                <a:cs typeface="Arial" pitchFamily="34" charset="0"/>
              </a:rPr>
              <a:t>, Available at:  https://www.bbc.com/news/business-53023563 [Accessed on: 3</a:t>
            </a:r>
            <a:r>
              <a:rPr lang="en-GB" sz="700" baseline="30000" dirty="0">
                <a:latin typeface="Arial" pitchFamily="34" charset="0"/>
                <a:cs typeface="Arial" pitchFamily="34" charset="0"/>
              </a:rPr>
              <a:t>rd</a:t>
            </a:r>
            <a:r>
              <a:rPr lang="en-GB" sz="700" dirty="0">
                <a:latin typeface="Arial" pitchFamily="34" charset="0"/>
                <a:cs typeface="Arial" pitchFamily="34" charset="0"/>
              </a:rPr>
              <a:t> July, (2023)]</a:t>
            </a:r>
            <a:endParaRPr lang="en-IN" sz="700" dirty="0">
              <a:latin typeface="Arial" pitchFamily="34" charset="0"/>
              <a:cs typeface="Arial" pitchFamily="34" charset="0"/>
            </a:endParaRPr>
          </a:p>
          <a:p>
            <a:pPr algn="just"/>
            <a:r>
              <a:rPr lang="en-GB" sz="700" dirty="0">
                <a:latin typeface="Arial" pitchFamily="34" charset="0"/>
                <a:cs typeface="Arial" pitchFamily="34" charset="0"/>
              </a:rPr>
              <a:t>Tong, L. and Kwan, M., (2022). ENSURING CYBER SECURITY IN AIRLINES TO PREVENT DATA BREACH. </a:t>
            </a:r>
            <a:r>
              <a:rPr lang="en-IN" sz="700" i="1" dirty="0">
                <a:latin typeface="Arial" pitchFamily="34" charset="0"/>
                <a:cs typeface="Arial" pitchFamily="34" charset="0"/>
              </a:rPr>
              <a:t>Computer Science &amp; IT Research Journal</a:t>
            </a:r>
            <a:r>
              <a:rPr lang="en-IN" sz="700" dirty="0">
                <a:latin typeface="Arial" pitchFamily="34" charset="0"/>
                <a:cs typeface="Arial" pitchFamily="34" charset="0"/>
              </a:rPr>
              <a:t>, </a:t>
            </a:r>
            <a:r>
              <a:rPr lang="en-IN" sz="700" i="1" dirty="0">
                <a:latin typeface="Arial" pitchFamily="34" charset="0"/>
                <a:cs typeface="Arial" pitchFamily="34" charset="0"/>
              </a:rPr>
              <a:t>3</a:t>
            </a:r>
            <a:r>
              <a:rPr lang="en-IN" sz="700" dirty="0">
                <a:latin typeface="Arial" pitchFamily="34" charset="0"/>
                <a:cs typeface="Arial" pitchFamily="34" charset="0"/>
              </a:rPr>
              <a:t>(3), pp.66-73.</a:t>
            </a:r>
          </a:p>
        </p:txBody>
      </p:sp>
      <p:sp>
        <p:nvSpPr>
          <p:cNvPr id="2" name="AutoShape 2" descr="Theories of International Trade and Investment - BMGT20104 - StuDocu"/>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AutoShape 2" descr="data:image/jpeg;base64,/9j/4AAQSkZJRgABAQAAAQABAAD/2wCEAAkGBxISEhUTExMWFhUXGRgYGBcWFhgVHhcXFxcWFhYaFh0YHiggGh8lGxYVITEhJSkvMC4uFx8zODMuNygtLisBCgoKDg0OGxAQGzUlICYtLy0tNS8rLS0tLS0tLS0tLS0tLS01LS0tLS0tNS0tLS0tLS0tLS0tLS0tLS0tLS0tLf/AABEIALEBHQMBEQACEQEDEQH/xAAcAAEAAQUBAQAAAAAAAAAAAAAABAECAwUGBwj/xABOEAACAAMFAgoECwMKBgMAAAABAgADEQQFEiExQVEGBxMiMmFxkaHRQlKBkxQWFyNTVJKisdLhYnLTNENkgqSys8Hj8BUkM3TC8TVjc//EABoBAQADAQEBAAAAAAAAAAAAAAABAgQDBQb/xAA8EQACAQICBggFBAEEAQUAAAAAAQIDEQQhBRIxQVGhExQVMlJhcZGBscHR8CIzQuEGI2Jy8fI0U5Kywv/aAAwDAQACEQMRAD8A9xgBACAEAIAQAgBACAEAIAQAgBACAEAIAQAgBACAEAIAQAgBACAEAIAQAgBACAEAIAQAgBACAEAIAQAgBAGGfaUTpMB2n8BHKpXp0+/KxeFOc+6rmttF/oOgpbrPNHnHnVdLU1+2r8l9+RrhgZPvOxrLRe81/SwjcuXjrHm1dIV6m+y8sue02QwtKO6/qY7PeU1NHJG484eP+Uc6WNr09kvfMtPD057UbOz8IB6ae1fI+celS0utlSPt9v7Mk8B4H7mzs9ulv0XFd2h7jHpUsVRq9yX39jHOhUh3kSY0HIQAgBACAEAIAQAgBACAEAIAQAgBACAEAIAQAgBACAEAIAQAgDDPtSJ0mA7Tn7BrHKpXp0u/KxeFOc+6rmttF/oOgpbrPNHnHm1dLU1+2r8l9zZDAyfedjV2i9pr+lhG5cvHWPOq6Qr1N9l5Zf2a4YWlHdf1IRMYm7u7NBSIAgBACAECSXZ7xmpo5puOY8dPZGqlja9Puy98zhPD057UbOz8IPXT2r5Hzj0qWl1sqR9vt/ZkngPA/c2dnt8t+i4ruOR7jHpUsXRq9yX39jHOhUh3kSY0HIQAgBACAEAchab+nl2CkAYiAAoO2g1j5OtpbFOq1B2V7JWXG289yngaKgnJXy4g3pbK0qTnTJVbOlaVAppEvHaQTt8Mkn8h1bC2v9WUS9bWdCfsLuruhHHaQls/+q+xLwuFW35soL3tdaYqa6qg0AJzIpoR3iI7Qx19W/JLZnteQ6phrXtzZcLztm87fQXYK7twiyxukL2//K+xHVsL+NlBets6/sDyiqx+kHln/wDH+ieq4X8ZUXpbN5+wvlE9e0g//FEdWwv42UN62vedvoDYaHZvg8fpBc/4rdt3E9Vwv4zF/wAftHr/AHV8o49r4vxckX6jQ8PNnRXBbmnSyXpUMVqMq5A18Y+g0Zip4ii5T2p25J/U8rG0I0qlo7Grmzj0TIIAQAgBACANTeV9rKYoFqwpqaDMV9seXi9JxoTdNK79kbaGClUjr3yNTaL2mv6WEbly8dfGPKq6Qr1N9l5Zf3zNsMLShuv6kEmMbzzNAiAIAQAgBACAEAIAQAgBAklWe8ZqaOabjmPHT2RqpYyvT7svfP8APgcJ4enPaiZJ4WS8So9MRIUYDXMmgqNnfHqUNKOTUakdvD7P7mKrgrK8WdJHsGAQAgBAHnc889v3j+Jj4Cq2qsmuL+Z9TDuL0J0wz6lSVyqTktKBBXUaUIjfJ4tNxdsr32WyS47rW3GaPQ2TX1vt+5bhn9WVdCmqqQe00NIrbGe3/Hcmn65OxN6Pv672UMubl0eaGyqpFCcTE7KUYd3VDUxGTyyT4Wte78rZr4InWp57c7cfh57iyaZoOFqVY09EmpVVIrsqCscqjxCerPbLLdfNJW8rq3AtHorXWxevFv53M4NoJGYzpnVNG0PZl4b40J4yTWaztn+nfsf2+5ztQS2fPcQxa3Fcx9kaUUU00oq90Y1iakb2fJeS9sl7Hfoov/v1+7Km2vv210G8HdvET1urx5LjcdDDgYGNSTv3ZD2Rnbu7nRKysdVwR/6T/vn+6sfT6C/Yl/y+iPF0n+4vT6s3se2ecIAQAgBACANLe1w8qxdXoxpkRUZCmzMeMePjtFLETdSMrPl+e5vw2O6KOo1dGitF0WiX6JI3pzh3a+EeJV0diqH8bryz5beR6UMXRqb/AHy/PciLaDtH+UZVWexnZ01uMyzBSug0zyz7dI6qaauUcXexdFiogBACAEAIAQAgCLaLxlJqwJ3DM+Gnti2qxc1tov4+gtOtvIecTZEXKWe77ZatEcqdp5i09tAfZWNNLC1qndj9DjOvCHeZ0N08BSrK86aOaQcKCuYNRVm8o9KhouzUqkvgvz6GSpjbq0UdlyK+qO4R6vRx4GHXlxHIr6o7hDo48Bry4jkV9Udwh0ceA15cRyK+qO4Q6OPAa8uJwLj5w0y55p1c7KPhZJ9M0sv1fU+mX7efD6E5rJN0EyorTMmvRrnSuVCNp1Eb3hsR3YzuvNvhfz+b3GZVae1x/L/AsFlnH09aalvSWueW4f7MUWHxUv57fN71fhw/LlulpLd8tz+5VbPONCJgzoa4m0alNm3LLq6omNHFStJTWee177eW/IOpSWWryW4tlWd2AONsyh00JoAa12Arpu7DFYUKlSKam/4vZvdkne+5W+tsmTKpGLf6eJll2SYSDyjCtKZZ0pVdTSubilcqdcdYYau2pa7ztuz2Zb7cVa+XxOcqtNJrVX5t3enqa6fLwmla5A17QD/nHm1YakrXvsfurmuEtZXMccywgDq+CP8A0n/fP91Y+o0F+xL/AJfRHi6T/cXp9Wb2PbPOEAIAQAgBACAMc+0IgxOyqN7EAeMSk3sKznGCvJ2XmcxfPCSxHLByzbwMP3zQ91YrV0dTr/uxX1+5ilp2FD9pt+mznl8zm5V+4WNJdEJrTESRoaVIFdBWMj0HCC/0ZW8nnw37Uss9t/a1af8AlM5S/wBanl5PP2eT5EkXlJZebzGy1NBsFNxOXfHjYrRlejD9NPNb4u64bNuzNtxXE9/CabweIlbpLeUv0v3eXs2ZFtB2x46rNZM9nUTzRlWaDt746KpFlXBovi5QQBFtF4yk1YE7hmfDT2xbVYua20X8fQWnW2fgPOJskRc10+1TJnSYkbtB3CNlDA4it3IZcdi93t5nn4nSeFw+VSavwWb9lsMaS9+m4ZR69HQW+rP4L7v7Hg4j/KFsoU/jJ/Rff4HXXBe9gl0xWfk29c/PeJ5w9gjfDRtOlnBL68zjH/IFVyq3j6ZrlnyO0sdvlTRWXMV/3SDTtGo9sWcWtpupV6dVXhJP0JMQdRACAEAIA5i08GnLsVdaEkitQRU12CPm62hKjqOUJKzd877z16ekYKKUk7mP4tTvXTvbyinYuI8a5l+0aXhfIqeDc4/ziaAatoNNkS9C4h7Zrnu2ELSNJfxfIp8Wp3rp3t2bojsSv41zJ7RpeF8h8Wp3rp3t27usw7Er7Ndcx2jS8L5D4szvXTvbyh2JX8a5jtKlwfIHgzOOrp3t5RD0HXebmuY7SpcHyKfFib66fe8odhVvEuY7Sp8HyHxYm+un3vKHYVbxLmO0qfB8je3Nd/IS8JNSTiNNNAKDuj2tH4PqtLUbu27s87FV+mnrJW3E+NxmEAIAQAgBAHB8L+FM6TPaQhwKAvOUAscSgmuLTXZGmlTi1dngaR0hVpVXTi7LLdmctMtRmnEzl23sxJ8c40Ky2HiylKo7yd363LYkoIAQBfLmsuhI/wB7tIzYjB0MR+7BP5++3masNjsThf2ZuPlu9ndciVLvE+kK9mUeHiP8bpSzoza8nmvo/mfR4X/LK0cq8FLzWT9ndPkTJFuU6NTqOX6GPEr6IxuHz1brjHPlt5H0OG07gMTlr6r4Sy57H8Gaq3WiY7MCxpUimgpXLIR3oYDEVl+iD9XkuZGK0phMP+5NX4LN+yvzI4lx69HQW+rP4L7v7HgYn/KN1CHxl9l9y8KI9ahgcPR7kVfi837s8DE6UxeIyqTduCyXLb8blY2GAQAgCx7Qsshi2EjQ1ofZTPuiG0XjCV7r32Gxunh7OWZLlhjNVnVTygrQMwBIPSJz2xwnCLV0j1sLjK8ZKMpXWW1X57fmep/CV3N9h/KM1j6HXX4mPhK7m+w/lCxGuvxMfCV3N9h/KFhrr8THwldzfYfyhYnXX4meN3tek9p0wma/Tb0mFACaADZ2RtjCNlkfGYnE1XVl+p7XvJk6w2gM4W0MQhcEszg0lgFmohYUzA1rnprFVKPA0SoV02lUdlfa3u27L/fyMj3VaQ5X4QaYsNccytcPKab8GetNlaxGvG2ws8NiFPV6Tfba+F/lnt+Jg+B2gYSbQaM8tMnmE1mAnq0FD7dYnWjwKdDXVr1NrS2veZZl22kUpaCariryj0pjZciK1yCt/WpmQYjWjwLPDYndU5vj+P4lr3faQF/5g1auWOZsZEFOol11prnSJ1o8CHh8Qkv9Tb5vilzuuAa77TstBPSrz5noPgamWYBp40B2taPAPD4jdU473udn7f8ARrbVaJ8tyhmvUGmTtTxi6UWr2MlSpWpycXN5ebMXw+d9LM+23nE6seBz6xV8T92el8XNsmTLM3KMWwzCoLGpC4UNKnXMmMtZJSyPp9D1Z1KD13eztyR1UcT1RACAEAIAoYA0l9XFZrQS0yWMXrqSrbhUjX21i8ZyjsMtfBUK+c458d5xt5cCaZyZtf2Zgp95fKO0a/FHkVtB76Uvf7r7GitVjtMnpo1Bt6Q7xpHWM4vYzzK2FxFHvxy917kp7M4qQpZd67dhota9dc8s4KfEmWGks1mvzdt/rMwAitNu7Q9xzi90cHFrIrElRACAEAIAQBjnT1TpMB26+wamIbRdQk9xAn3yg6ILdZ5o8/wiusdFSW9mGQ1qtBpKVj+4CAO1tntMUlO21milh5z7kfz1N5dnF/Oc1nTFlg6hfnG666AdtTHJ1VuPRp6LnLObtzO3uPgXYpBDCWZjjMNNOKh1BCii+FY5uo2ejSwNGnmld+Z1gihrKwAgBAHAXhxeu8x2ScoVmLAMpqKmtMte2NEa9lax4FbQrnUcozybvsLDwDtJOI2oV38+vfXqHdDpo8COyK179Ln8Sr8BLSczahoF9LQUoPAd0OmjwJeiK7zdTy3lg4v7R9YX72zT8BE9OuBXsar/AO58wvF9PAoLQoG6jbKkfie+HTrgFoaqlZVPmVHAC0afCV+/1j/M98R0y4E9j1tnSfMrL4BWhSGFoWoNRkxzrXb15w6ZcBHQ9aLuqhbO4vp7sWaehJNScJ1MSq6W4rPQtScnKU835Fnyczfpk+y0OsLgV7Cn417HX8Frk+ByTLx4yWLMaUFSAKDqoojjUnrO57GCwnVqepe+dzcRQ2CAEAIAQAMAYZkusAc7fN92SRUTJy4h6C89vaq1I9tIvGnKWxHanh6lTuo468uHYzEiV/WmH/xU/wDlHaOH4s3U9HeN+33/AKOZa+5+MzAwUnUKqqNozAGeupzjtqRtYmeiMJJd2z4p2f2fxRmn340xcMwDUc4ADQEd2ezdBQs7o8THf43UnC1Gaf8AyVn7rLkikm2HY1eo5/jmIsfLYrR2Mwv7sHbjtXuthKS2DaKdmfgfOBhUkzOjg6EH/e4wuWtfYWzp6p0mA7de7Uwuiypye4gT75UdFS3WeaPM+EV1joqS3sgTrxmvtwj9nLx18Yi7Zsw+Dq1najBv4fXcRcG+J1T3cP8A43WnnWko+mb+3zMso4SCKVG8Bh7QwIPdE6qPcoaDwdJd3Wfm/wDpcjrLs4bulFmylZRtl8wgdhqD4RxlQW5naejo/wAHY7C6OFFinUAmiW3qzfm9dlTzSewxxlSktxiqYSrDdf0zOrky8qxzMxmEAVgBACAPMb143Vlz3lS7IZgVigYzcBYg4TRQjbdM+7SNMcO2r3PUp6McoKTlb4GNuNqcDhN2vizFOVatQWBFOR2FHH9Rtxh1deIns2Nr9Ivb+zD8sjZ/8gctfnzlsz+aiereZbstePl/ZIlca85mVFu1iziqqJxqw52g5L9lu6K9AvEVejoJN9Js8v7LZfG1NYlRdrEgMSOXPoLib+a2DOJ6BeIPRsUr9Jy/spbONyZKYpMu8qymhHwitDQGlRKpWhEFh77GTDRkZq8Z8v7MHy0/0H+0f6UW6q+Jbsn/AH8v7Hy0/wBB/tH+lDqr4jsn/fy/sfLT/Qf7R/pQ6q+I7J/38v7O94G8JkvCz8sqFCGKOhOKjABsjQVFGGdBGepBwdmeficO6E9Vm9ihnEAIAQAgBAHivGnwitMu3TJHKPyIVCEDFAcSAmtOlnXWsbKEE433nuYChCVJStmcfJt8s5dHt/SO7TNzhIlKQcxmOrOIKFYAQAgDIk9ht784g8zFaHwWJznTV+KyfLb8bmVLUNo7oHzmK/xJrPD1PhL7r7IjTlBZjsJJ7yYrqs6Yf/Gqss60lH0zf2+ZaFETqo93D6FwdHPV1n/uz5bORdFj1UklZCAEADAEOfeUpfSxHcufjpEXIuSuDXCu0y7RJlyHZFaailcRIYM4B5p5udTnTbHOok1mZ8RCMoNyW4+iuUmeoPtfpGI8KyHKTPUH2v0gLIcpM9Qfa/SAshyj+oPtfpAWR8w3nNK2qa20TXNDvDkx6cVeC9D6umr0kvL6HU2i+byqyNZlJBKsVRz0gsxgzI+0MhJrlUE5mscVCnxMSo4fbrfnsWzL1vLmobOCcBGUt685Rix4WHOrjYqfSmMSNKNWnxJ6LD7dbmvyxrb1vO1gyZk2UBybs6MVejGY3KEMSc88t/NpXLK8Yxd0mdaVOk1KMXtWezdkY5nC2ey0ITbn85oRNWnTpkJz0yrko0FInoYkrBwT/wCvL7Ee+eEM20rhmBRzlbmlx0VKjIsV9I50r10yiYU1HYXpYeNJ3X0NPHQ0CAEAe38Rv8im/wDcN/hSow4nvngaU/dXp9WeixnPNEAIAQAgChgCBeljlTlwTpaTF3OoYeyukSm1sLRnKDvF2OAvvi1scypkl5DdRxrX91s+5hHaOIktuZvpaSqx72ZxN5cArbIJMqk0b5bUanWrU7hWO8cRB7TfT0jRnlLL1Mdju92CKzhZpoGlzVKMrPN5OWMhWh1JwmmW8RLmi8qqV2ldcV6XZHtLcmVEwYCyh1royN0WG4Gm0A9UWTvsOkf1K8SqsDmDUdWcSCsAIAQAgChMARJ95yl9LEdy5+OkRci5AmXu7HDLXM5D0id1B/7iLlW97Nrd/Ay8bVQshRfWnHAPYvS+7HN1YozTxdKG+/odrcfFTZ1obRNeafVT5tewnNj2giOMq7ewxzx833VY9FuK5LLZRSzyJcvKlVXnEftMas3tMcnJvaY51Jz7zN0IgoVgBACAPDr34tLwFpmPKSXMUzGdWxqKgsWGJX27xp2xtjXhq2Z7tPSFHo1GV9ljO3BS/SasqMSrqcTSTiV8GMNXWoloM9gpFdekU6xg91+ZlPBm/cjgl4hMMzFik9IpyenRHNLbNvVEa9Ijp8J57Lb+NyFb+A98zkVJkuWVU1FGkrspqtD/AL6hS0atOLujpDF4WDvG/MgfJfef0K+9Tzi/WIHXtKhx5D5L7z+hX3qecOsQHaVDjyHyX3n9CvvU84dYgO0qHHkPkvvP6Ffep5w6xAdpUOPIfJfef0K+9Tzh1iA7SoceR6rxacHJtgshlziuN5hmEKahaqigV2nmV9sZa01OV0eRja8a1TWjstY6yORkEAIAQAgAYAgXnbJMlcU6Yktd7sFr2V1iUm9hDaW04a+eMOyJUSVecd4HJr3sMXcpjqqEntOTrRWw4m9eG9sm1ClZK7pYzp1s1T7RSOqoxRzdWTOYtExnOJ2ZjvYlj3nOOiVtghVnB3i2n6ls92cAMxIBYiprQsatrvOffviU7Ho0NLVafeSfJ8suRgUMuakjsNIvrJ7T1qWlcPUyl+n1+/8A0SJd4uOkAfAxNk9huShNXi8vcmSrwQ683t8xEWZDg0UtF5S0yrU7lz8dIrc53NfOvlzkigduZ8oEN8SK4mTOkT7T+A2RFzFVx9Cnvu/LP+i9LGNufhEXPPq6Vm8oK3Mkykw5rkd4yPfCx51SvUqd+Vzorr4W2yTQCbyi+rNGPx6XjFHSiyqqSR2lz8Y8k0FolNLPrJ84vaRkw9lY5Og9x0VdbzvLmvezWgfMTkfbQGjDtU0Ye0RylFx2o6qSexm2EVLFYAQAgDwq9ONa8TapkqSJKLyploChY0D4FLEnU6mNqoQ1bsyyrPW1USPjrfxw4VkMGxAEKgzUsGHOYHLCTXSlIr0dItr1C2Xw6vsmYp5BXlqjMhl4j84aItJZbCSadPCBUEkAgxPRUgp1C747X7hLH4MAA7ZiX0ZaLMY1DlaYWBqTvGsR0dLzGvUMK8Pr9LMmCViXUFEB/nMhV8z81MNBmQhIyzieipbbka9TgLTw/vuXLeZM5BVTD6KEtiw9DCxxDnLU6bK1BEFSpN2QdSaV2az5Xbz9aT7r9Yv1aBz6xIfK7efrSfdfrDq0B1iQ+V28/Wk+6/WHVoDrEj1fiw4UzbxsjTZyqJkua0olAQGoqOGoSaGjgHPZXbQZa1NQlZGmnPWjc6+OR0EAIAQAgBAHhPG5ddtFvmWhJMxpJWWA6rjUYUAatK4M660jbQlHVs2Za0Za10jhZN7V6S+1fI+cd3Ez34kyVaUbRhXccj4xVom5lKRFiblhlxFibmMpCxJaViC9OpOm7wdn5GNpQiymz06OmK8Mp2lyfL7GM2UEknaSe+K3Iq6Vm+4rczMkoDQQPPqVqlTvu5kCQsci8S4mxFy8JE2IuWTp6J0mA6tvcM4Agz75UdBSes5Du/8AUCTY8E7Db7XaJDyZUxkWbLYuqEIoWYparmgNKHm4qmkUnJJO51pwd72PpfBO9eX7tv4kYsjUME715fu2/iQyAwTvXl+7b+JDIDBO9eX7tv4kMgfKt4IWtcxQaEz3AIqKEzCKjaM49Ndz4HnS751dtu22q0wm2SzLpNLMyrzllysUwFFDApXArKpYEmpUkEDipQ4GjVlfaRpVyW8TmBnS8bFUm1o5Xk0lMrHGlKqJkgBlPSmIKgk0nXhbYQoTT2ke1Wa3y0UGarBystU6RZpwKcmapTSWAanDpQnOJTg3sK2mt5NtFz29Z0xlnICQoLEODyayikuYQyFlJl83KrfOEHIsYqpwtZotqzvtLJ1x21xyMy0LyR5Gtc+fM5P5taCtVLSyRUCjSyaYspU4LNIhwk8rmitXB2dLlNNYpRVViAWLDE2EimGnNJFTWnOFCY6Kom7HJ0mlc1EXOQgD3XiB/kM//uW/wZEYsV3l6G+h3D06Mx2EAIAQAgChgCPOBgDlb+4I2O1VM2zoWPpqMD+1koT7axeNSUdjKyhGW1Hm/Cfi2kyAXl2tZY2LaCBXqDLn7MJjRDEvejhLDrczUWQWNiqF2knIM2eHJHqUxHAFxBM2CkgnIHOLKb3ZhwRrLbP5FlVirhkVsUsgipqrDUg0dXWtc8Ncq0jqszjO0WVlWlG0YV3HL8dYNEXMjJEWFywy4ixNwJcLC5eEibEXLJ09E6TAdW3uGcAQZ18qOgpPWcvAa+EAQ3tc6ZoTT9nmjv8AMxDkltLKLew6zgpxfpaqF7ZKG0y5XOmU68dMJ/qsI4yrW2I7Ro8WenXDxfWCz0IkCY4pz53zpqNCAeap6wojjKrJ7zsoJbDt7OtABsEcyxLWAKwAgBAHkd78TBmT5k2VbAiu7OFaUWKliWIxBxWhORpu7Y1RxNlZo4SoJu9zHN4nrU1cV5lsWbYpcw4jhwVas3Pm83PZlDrEfCOhfEo/E7ajSt5E00rLc05wbL53LnKp7QDsiesR8I6F8S1uJm0HDW8a4cOGspzhw1w4fncqVNKaVh1leEjoPMulcTdpWmG8sOEUFJbigoRQUm5ChPfDrEfCT0L4lRxPWrKl5UoWIIlMCC6ojZ8pXNZaDsURHWI+EdC+Ja3E3aSuE3lVaKuEy3Iwp0BTlaUWpoNmyJ6yvCR0HmYfkPm/Xk9wf4kT1pcCOrLiPkPm/Xk9wf4kOtLgOrLiei8A+Ci3bZjIEwzGZzMd6YQWIVeatTQBUUanadtIz1amu7naENVWOjjmXEAIAQAgBAHE8LuMGTY5rSBKaZOUAkVCLzhUZ5k5HYsWUbkN2PPL44wbdPqFcSV3ShQ062arV6xSLqKK3Zyc5mdizEsx1ZiWJ7SczFiDEUgDC9nB2RZTktjKuEXtRHex7j3x1VfijjKhwZRJk1NCad47o6qcZHNwnEkyr19ZfavkfOJ1SusUtF8AEhVqRtbLwGvhFCxDe1zpmhNP2eaO/wAzEOSW0sot7EUl3edpp2RzdTgdFS4kuVY1GyvbnFHNs6KEUSAkVLF4SAOjujhnbrPQLOLqPRnfODvPOHYGEQ4pk3Z3Vx8a0p3SVaJJlu7KgaWwcYmIUEqaMoqeuKOBOsekcqu8d4ihYcqvrDvEAOVX1h3iAHKrvHeIA8RvfjAvA2iYEniUgdlVQkohVDFRVnUnQVJrv0jqoopdmafwhvtTTl2alQSkuQ4BVmQg0TXEjDroYWiLswnhRfYBYznCqCSTLs4FApaoJTMFQSCNaGlYWiLsuHCa+yAROcgqHBEqz5qy4xTmZkgHLUkEaikLRF2ZDwhvvCW5c5UNOTkVoxIByl0plWtaUzrC0RmYm4UX2K1mzMsVfmZOWA0b+b2busb4WiLsx2nhbfMsEvOmKAaEmTJyOR+j6x2EgawtEXZF+UC8/rR91I/hxOqhdj4/3n9aPupH8OGqhdnqPFpf862WVnnkF0mGXiAC4gFRwSBkDz6ZDZHOSsyyZ1sVJEAIAQAgBAHnfDri2a2z2tMqeFdgoKTFOE4VCijLmum4xeM7ZFXG55re/A28bJXHIdkHpy/nl7ebUqOtgI6KSZWzRDs9haZJE1OfnRlUZrmQCM+cObntG6mcN4IrChKnJhqrDCR2g5wBQrAFhSALCkAYnkA6iLRnJbGVlCL2otWyrWtM9c84ObYUIozhIqWLwkAXBYAo8xV1IH492sAR5lvA0HtOUATrouO322nweRMdT6QGBKfvtRT2VMQ2ibHfcGeJ6csyXNtU9FwOr8nKBcnCwYAu1ANMwFPbFHMlRPX/AIOnqr3CKFinwdPVXuEAPg6eqvcIAr8HT1V7hAHiV9cXl4cvN5OQJiF2KssyUoKsxIydgQaHMU746qSKWZcOC191J5FqsQxPKWbMrMecD08vnJjtlv3UELxFmXTuDN9uCGkVxCh51kFRhdaVDVoBMeg2FiRnnC8RZlJfBe+1pSSwwqqDn2XJUDqg6ewO+euddQCF4izMy3BflTis+MMKMpaygMufNIDDLM9u2oyheIzKWng/fjsSZBHOZgA9mouJsVBV60BpSpNAIXiMzBaeCl9TFKNZ6qzYyA1lUFjSp5rClaCu856wvEWZC+T69Pqp97I/iROshZj5Pr0+qn3sj+JDWQsz1Hi1uCdYrKyTwA7zDMwghsIKogBIyJ5lcss45yd2WSOsipIgBACAEAIAozACpyEAaO8OFtklZcpyjbpfP8ej4xphhKs91vUyVMdRhvv6Z/0cFwmvmTasVLLLQsKGbUiYR+8mE+wkiNlPAxj3ncwVNIyl3Fbn+cznLbMmsFBcOFcTOeM2YHIMy6ihIzU7IieDX8WXp6Qf817EC1yLPhdhLeUwU4UUmYjPhc5k1IGLABkvlmlRqR2o2QxFKexmhW0bx3frFDtcyBgdD/lEEgrADDAFHmKupA/Hu1gCPMtw2CvblAFJST5vRBp1c0d/6xeNOUtiOc6sId5mxsnBsn/qOB1Lme86dxjTDCN95mOpj0u4vc6/gylmsjBvgkqcQa4ptWcH9ktVV9ix0lgoNZNo4Q0hUi/1JPkemXdw0ssygYmUf2xl9pagDtpGOeCqR2Zm2npCjLbl6nQSJyuAyMGU6FSCD7RGVxadmbYyUldMyRBIgBACAEAIAQAgBACAEAIAQAgBACAEAIAQAgDyLjDvGYLbMlliUASiEmgqik0GgzMe7gacehTtnmfOaSqyVdxvlkaCXblOoI8Y1ODMSqIzhg2hBijR1TMTpFGiyZhaXFbF0yJPsaN0lHboe8RzlTjLajtCtOHdZr51z+q3sPmIzyw3hZqhjX/JexEmWaamw06ucP0jhKlOO1GuGIpy2MjcnOmEhQaVIy5o137YpGnKWxF51YQ7zJdnuA+m1Opc/E+UaI4V/wAmZJ45fxXubSzXVKTRane2f46RojRhHcZJ4mpLayesuO1jO2Z0lxZIq2ZCwUVJAHWaRYrtIc+95a6VY9WQ7zC41Slz37OFolcmxlhpksHCSCQXAIJ2iOVZKUHfgd8O9WorcUfQceCfRiAEAIA8RvjhNbGnzT8ImKMbAKjlQAGIAAHVH0VLDUlBfpWw+Wr4ut0krSe0x/8AFLxqRytqquoxTMsgc92RHeIt0WH4LkR0uL4y5lku+bexoJ9pJoTQPMOQNCctgIIrEujQW2K5EKviW7KUuZh+Mds+tTvev5xbq1Lwr2Kdbr+N+5d8YLbQH4TPoTQHlHzIpUDPXMd4iOr0fCvZE9ZxHifuw3CG2jW0zxoc5jjIioOu4iHV6PhXsQ8ViFtk/cp8YrZ9an+9fzierUvCvYdbr+N+4+MVs+tT/ev5w6tS8K9h1uv437j4xWz61P8Aev5w6tS8K9h1uv437np/Fvek20WVjNYuyTCgY6lcKMKnaasc48XH0o06loq10e/o2tOrRvN3s7HVxiN4gBACAEAIA8X4x/8A5Cb2S/8ADWPocB+wvj8z5nSf/qH8Pkc1Gw88ulISwC1xEgCm0nIUiG0ldkxTbstpnM+YmTePVlkdsU1Yy2HRynHaZUtanUU8Yo6bLKqt5lCg6EHsijidVK+wsaTFLF1IxGVEWLXAlQsLmRZMTYq5GRlCipIA6zSJsRdsiTr0lrpVj1ZDvMSRYgzr2mHSijqzPeYDIgu5Y1JJPWaxBJbEkEy5R/zEgf8A2y/76xSp3H6HWj+5H1R9IfBV3v7x/wA0eFrP8SPotVfjY+Crvf3j/mhrP8SGqvxsfBV3v7x/zQ1n+JDVX42Pgq7394/5oaz/ABIaq/GzwO3NhnzCNkxjqdjHaM4+nhnBeh8hVdqrfn9TZvwjqCDKFMQcc4ZMAlK1WnoeiFOeupPBYa2/y/Pxmp46/wDHffb6eXysYJ9/O7YyiVKYCCoKn57liSDlUmteskihi6w6StffflY5yxbctay2W53MzcI2zISjaBi5JoFw5mlS1TXF4bYr1Vb2dHjnuXPy+ZlXhSwpSXShqBjNBROTApTo+lh9YA12RXqie18vO/v9CVj2tkeflb23+phHCJgKKlDlQ4zXJMFTlm52ttyEW6sntf5e/t5FVjWlkuflb38zTTnxMzUAqSaDQVNaCNKVlYxSetJstiSBAHq3FL/JZv8A+x/w5ceHpP8AdXp9WfRaJ/Zfr9EdvHnHqCAEAIAQAgCPbbDKnLhmy0cbmUN3V0i8Jyg7xdik6cZq0lc5O9OLiyzKmUzyTuHPXubPuaNtPSNSPezPPq6Loy7uRyN5cAbbJOJFWcozqhFct6Nr2Csb6ePozyeX5xPOqaMrU3eOf5wZr5l7zF+atEomhYlSOTbnijGhXJqVoaChNc46KjF/qpv67PzM5vEzX6asfpt/MjU2yYrOzIuFSSQu6uwZ6CNEE1FJmSo4uTcVkYgYsUM6Wth19sUcEy6qNGdLWp1FPGObpvcdFVW8xWi85a1AqxG7Id5jmdiBOvaYdKKOrM95gCC7kmpJJ3k1iCS2JIKqCSAMycgBnU9UQSlfYdLdHAK32ihEnk1PpTjyf3aY/uxnniqcd9/Q1U8FVnut6nb3RxTyVobROaYfVQcmvYTmx7RSMk8dJ91WN1PR0F3nc7W6bis1mFJElE2VAqxHWx5x9pjJOpOfeZshShDuqxsYodBACAEAc/beBlhmu0x5POY1Yh3WpOporAZxqhjK0VqqXyMk8DQnJylHN+ph+IV3/Qn3sz80W6/X8XJFOzsN4ebHxCu/6E+9mfmh1+v4uSHZ2G8PNj4hXf8AQn3sz80Ov1/FyQ7Ow3h5sfEK7/oT72Z+aHX6/i5IdnYbw82PiFd/0J97M/NDr9fxckOzsN4ebHxCu/6E+9mfmh1+v4uSHZ2G8PNj4hXf9CfezPzQ6/X8XJDs7DeHmx8Qrv8AoT72Z+aHX6/i5IdnYbw82bu7LulWeWJclAiDOgqczqSTmT1mM1SpKpLWk7s1U6UKcdWCsiXFDoIAQAgBACAEAIAQBHtthlTlwzZaONzKG7q6RaE5Qd4uxScIzVpK5yl6cXFlmVMpnknqONe5s+5hG6npGrHvZnn1dF0Z93I5C9OL+2SqlFWcu9DnTrVqH2Csb6ekKUtuR5tXRdaHdzOXnyHRsLqyMNVYFSO0HONkZKSuncwShKLtJWLIsVNZP6Tdp/GMj2m1bC1VJIAFScgBmSeqIJSvsOmujgFb7RQiTyan0px5P7tC/wB2M88VTjvv6Gqngqs91vU7a6OKeQtDaJzTD6qDk17Cc2PaCIyTx0n3VY3U9HQXedztbquKzWYUkSUTZUDnHtY84+0xknUnPvM2QpQh3VY2MUOggBACAEAIAQAgBACAEAIAQAgBACAEAIAQAgBACAEAIAQAgBACAEAR7ZYpU5cM2WrrudQ3dXSLQnKDvF2KzhGatJXOUvTi4ssyplF5J6jjXubPuIjdT0jVj3szz6ui6M+7ka+7OKmQpxWia801JwoOTXsOZY+wiK1MdJ91WJp6OhHvO52d1XHZrMKSJKS9lQOcf3mPOPtMZJ1Jz7zNsKUId1WNhFDoIAQAgBACAEAIAQAgBACAEAIAQAgBACAEAIAQAgBACAEAIAQAgBACAEAIAQAgBACAEAIAQAgBACAEAIAQAgBACAEAIAQAgBACAEAIAQAgBAH/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4" descr="data:image/jpeg;base64,/9j/4AAQSkZJRgABAQAAAQABAAD/2wCEAAkGBxISEhUTExMWFhUXGRgYGBcWFhgVHhcXFxcWFhYaFh0YHiggGh8lGxYVITEhJSkvMC4uFx8zODMuNygtLisBCgoKDg0OGxAQGzUlICYtLy0tNS8rLS0tLS0tLS0tLS0tLS01LS0tLS0tNS0tLS0tLS0tLS0tLS0tLS0tLS0tLf/AABEIALEBHQMBEQACEQEDEQH/xAAcAAEAAQUBAQAAAAAAAAAAAAAABAECAwUGBwj/xABOEAACAAMFAgoECwMKBgMAAAABAgADEQQFEiExQVEGBxMiMmFxkaHRQlKBkxQWFyNTVJKisdLhYnLTNENkgqSys8Hj8BUkM3TC8TVjc//EABoBAQADAQEBAAAAAAAAAAAAAAABAgQDBQb/xAA8EQACAQICBggFBAEEAQUAAAAAAQIDEQQhBRIxQVGhExQVMlJhcZGBscHR8CIzQuEGI2Jy8fI0U5Kywv/aAAwDAQACEQMRAD8A9xgBACAEAIAQAgBACAEAIAQAgBACAEAIAQAgBACAEAIAQAgBACAEAIAQAgBACAEAIAQAgBACAEAIAQAgBAGGfaUTpMB2n8BHKpXp0+/KxeFOc+6rmttF/oOgpbrPNHnHnVdLU1+2r8l9+RrhgZPvOxrLRe81/SwjcuXjrHm1dIV6m+y8sue02QwtKO6/qY7PeU1NHJG484eP+Uc6WNr09kvfMtPD057UbOz8IB6ae1fI+celS0utlSPt9v7Mk8B4H7mzs9ulv0XFd2h7jHpUsVRq9yX39jHOhUh3kSY0HIQAgBACAEAIAQAgBACAEAIAQAgBACAEAIAQAgBACAEAIAQAgDDPtSJ0mA7Tn7BrHKpXp0u/KxeFOc+6rmttF/oOgpbrPNHnHm1dLU1+2r8l9zZDAyfedjV2i9pr+lhG5cvHWPOq6Qr1N9l5Zf2a4YWlHdf1IRMYm7u7NBSIAgBACAECSXZ7xmpo5puOY8dPZGqlja9Puy98zhPD057UbOz8IPXT2r5Hzj0qWl1sqR9vt/ZkngPA/c2dnt8t+i4ruOR7jHpUsXRq9yX39jHOhUh3kSY0HIQAgBACAEAchab+nl2CkAYiAAoO2g1j5OtpbFOq1B2V7JWXG289yngaKgnJXy4g3pbK0qTnTJVbOlaVAppEvHaQTt8Mkn8h1bC2v9WUS9bWdCfsLuruhHHaQls/+q+xLwuFW35soL3tdaYqa6qg0AJzIpoR3iI7Qx19W/JLZnteQ6phrXtzZcLztm87fQXYK7twiyxukL2//K+xHVsL+NlBets6/sDyiqx+kHln/wDH+ieq4X8ZUXpbN5+wvlE9e0g//FEdWwv42UN62vedvoDYaHZvg8fpBc/4rdt3E9Vwv4zF/wAftHr/AHV8o49r4vxckX6jQ8PNnRXBbmnSyXpUMVqMq5A18Y+g0Zip4ii5T2p25J/U8rG0I0qlo7Grmzj0TIIAQAgBACANTeV9rKYoFqwpqaDMV9seXi9JxoTdNK79kbaGClUjr3yNTaL2mv6WEbly8dfGPKq6Qr1N9l5Zf3zNsMLShuv6kEmMbzzNAiAIAQAgBACAEAIAQAgBAklWe8ZqaOabjmPHT2RqpYyvT7svfP8APgcJ4enPaiZJ4WS8So9MRIUYDXMmgqNnfHqUNKOTUakdvD7P7mKrgrK8WdJHsGAQAgBAHnc889v3j+Jj4Cq2qsmuL+Z9TDuL0J0wz6lSVyqTktKBBXUaUIjfJ4tNxdsr32WyS47rW3GaPQ2TX1vt+5bhn9WVdCmqqQe00NIrbGe3/Hcmn65OxN6Pv672UMubl0eaGyqpFCcTE7KUYd3VDUxGTyyT4Wte78rZr4InWp57c7cfh57iyaZoOFqVY09EmpVVIrsqCscqjxCerPbLLdfNJW8rq3AtHorXWxevFv53M4NoJGYzpnVNG0PZl4b40J4yTWaztn+nfsf2+5ztQS2fPcQxa3Fcx9kaUUU00oq90Y1iakb2fJeS9sl7Hfoov/v1+7Km2vv210G8HdvET1urx5LjcdDDgYGNSTv3ZD2Rnbu7nRKysdVwR/6T/vn+6sfT6C/Yl/y+iPF0n+4vT6s3se2ecIAQAgBACANLe1w8qxdXoxpkRUZCmzMeMePjtFLETdSMrPl+e5vw2O6KOo1dGitF0WiX6JI3pzh3a+EeJV0diqH8bryz5beR6UMXRqb/AHy/PciLaDtH+UZVWexnZ01uMyzBSug0zyz7dI6qaauUcXexdFiogBACAEAIAQAgCLaLxlJqwJ3DM+Gnti2qxc1tov4+gtOtvIecTZEXKWe77ZatEcqdp5i09tAfZWNNLC1qndj9DjOvCHeZ0N08BSrK86aOaQcKCuYNRVm8o9KhouzUqkvgvz6GSpjbq0UdlyK+qO4R6vRx4GHXlxHIr6o7hDo48Bry4jkV9Udwh0ceA15cRyK+qO4Q6OPAa8uJwLj5w0y55p1c7KPhZJ9M0sv1fU+mX7efD6E5rJN0EyorTMmvRrnSuVCNp1Eb3hsR3YzuvNvhfz+b3GZVae1x/L/AsFlnH09aalvSWueW4f7MUWHxUv57fN71fhw/LlulpLd8tz+5VbPONCJgzoa4m0alNm3LLq6omNHFStJTWee177eW/IOpSWWryW4tlWd2AONsyh00JoAa12Arpu7DFYUKlSKam/4vZvdkne+5W+tsmTKpGLf6eJll2SYSDyjCtKZZ0pVdTSubilcqdcdYYau2pa7ztuz2Zb7cVa+XxOcqtNJrVX5t3enqa6fLwmla5A17QD/nHm1YakrXvsfurmuEtZXMccywgDq+CP8A0n/fP91Y+o0F+xL/AJfRHi6T/cXp9Wb2PbPOEAIAQAgBACAMc+0IgxOyqN7EAeMSk3sKznGCvJ2XmcxfPCSxHLByzbwMP3zQ91YrV0dTr/uxX1+5ilp2FD9pt+mznl8zm5V+4WNJdEJrTESRoaVIFdBWMj0HCC/0ZW8nnw37Uss9t/a1af8AlM5S/wBanl5PP2eT5EkXlJZebzGy1NBsFNxOXfHjYrRlejD9NPNb4u64bNuzNtxXE9/CabweIlbpLeUv0v3eXs2ZFtB2x46rNZM9nUTzRlWaDt746KpFlXBovi5QQBFtF4yk1YE7hmfDT2xbVYua20X8fQWnW2fgPOJskRc10+1TJnSYkbtB3CNlDA4it3IZcdi93t5nn4nSeFw+VSavwWb9lsMaS9+m4ZR69HQW+rP4L7v7Hg4j/KFsoU/jJ/Rff4HXXBe9gl0xWfk29c/PeJ5w9gjfDRtOlnBL68zjH/IFVyq3j6ZrlnyO0sdvlTRWXMV/3SDTtGo9sWcWtpupV6dVXhJP0JMQdRACAEAIA5i08GnLsVdaEkitQRU12CPm62hKjqOUJKzd877z16ekYKKUk7mP4tTvXTvbyinYuI8a5l+0aXhfIqeDc4/ziaAatoNNkS9C4h7Zrnu2ELSNJfxfIp8Wp3rp3t2bojsSv41zJ7RpeF8h8Wp3rp3t27usw7Er7Ndcx2jS8L5D4szvXTvbyh2JX8a5jtKlwfIHgzOOrp3t5RD0HXebmuY7SpcHyKfFib66fe8odhVvEuY7Sp8HyHxYm+un3vKHYVbxLmO0qfB8je3Nd/IS8JNSTiNNNAKDuj2tH4PqtLUbu27s87FV+mnrJW3E+NxmEAIAQAgBAHB8L+FM6TPaQhwKAvOUAscSgmuLTXZGmlTi1dngaR0hVpVXTi7LLdmctMtRmnEzl23sxJ8c40Ky2HiylKo7yd363LYkoIAQBfLmsuhI/wB7tIzYjB0MR+7BP5++3masNjsThf2ZuPlu9ndciVLvE+kK9mUeHiP8bpSzoza8nmvo/mfR4X/LK0cq8FLzWT9ndPkTJFuU6NTqOX6GPEr6IxuHz1brjHPlt5H0OG07gMTlr6r4Sy57H8Gaq3WiY7MCxpUimgpXLIR3oYDEVl+iD9XkuZGK0phMP+5NX4LN+yvzI4lx69HQW+rP4L7v7HgYn/KN1CHxl9l9y8KI9ahgcPR7kVfi837s8DE6UxeIyqTduCyXLb8blY2GAQAgCx7Qsshi2EjQ1ofZTPuiG0XjCV7r32Gxunh7OWZLlhjNVnVTygrQMwBIPSJz2xwnCLV0j1sLjK8ZKMpXWW1X57fmep/CV3N9h/KM1j6HXX4mPhK7m+w/lCxGuvxMfCV3N9h/KFhrr8THwldzfYfyhYnXX4meN3tek9p0wma/Tb0mFACaADZ2RtjCNlkfGYnE1XVl+p7XvJk6w2gM4W0MQhcEszg0lgFmohYUzA1rnprFVKPA0SoV02lUdlfa3u27L/fyMj3VaQ5X4QaYsNccytcPKab8GetNlaxGvG2ws8NiFPV6Tfba+F/lnt+Jg+B2gYSbQaM8tMnmE1mAnq0FD7dYnWjwKdDXVr1NrS2veZZl22kUpaCariryj0pjZciK1yCt/WpmQYjWjwLPDYndU5vj+P4lr3faQF/5g1auWOZsZEFOol11prnSJ1o8CHh8Qkv9Tb5vilzuuAa77TstBPSrz5noPgamWYBp40B2taPAPD4jdU473udn7f8ARrbVaJ8tyhmvUGmTtTxi6UWr2MlSpWpycXN5ebMXw+d9LM+23nE6seBz6xV8T92el8XNsmTLM3KMWwzCoLGpC4UNKnXMmMtZJSyPp9D1Z1KD13eztyR1UcT1RACAEAIAoYA0l9XFZrQS0yWMXrqSrbhUjX21i8ZyjsMtfBUK+c458d5xt5cCaZyZtf2Zgp95fKO0a/FHkVtB76Uvf7r7GitVjtMnpo1Bt6Q7xpHWM4vYzzK2FxFHvxy917kp7M4qQpZd67dhota9dc8s4KfEmWGks1mvzdt/rMwAitNu7Q9xzi90cHFrIrElRACAEAIAQBjnT1TpMB26+wamIbRdQk9xAn3yg6ILdZ5o8/wiusdFSW9mGQ1qtBpKVj+4CAO1tntMUlO21milh5z7kfz1N5dnF/Oc1nTFlg6hfnG666AdtTHJ1VuPRp6LnLObtzO3uPgXYpBDCWZjjMNNOKh1BCii+FY5uo2ejSwNGnmld+Z1gihrKwAgBAHAXhxeu8x2ScoVmLAMpqKmtMte2NEa9lax4FbQrnUcozybvsLDwDtJOI2oV38+vfXqHdDpo8COyK179Ln8Sr8BLSczahoF9LQUoPAd0OmjwJeiK7zdTy3lg4v7R9YX72zT8BE9OuBXsar/AO58wvF9PAoLQoG6jbKkfie+HTrgFoaqlZVPmVHAC0afCV+/1j/M98R0y4E9j1tnSfMrL4BWhSGFoWoNRkxzrXb15w6ZcBHQ9aLuqhbO4vp7sWaehJNScJ1MSq6W4rPQtScnKU835Fnyczfpk+y0OsLgV7Cn417HX8Frk+ByTLx4yWLMaUFSAKDqoojjUnrO57GCwnVqepe+dzcRQ2CAEAIAQAMAYZkusAc7fN92SRUTJy4h6C89vaq1I9tIvGnKWxHanh6lTuo468uHYzEiV/WmH/xU/wDlHaOH4s3U9HeN+33/AKOZa+5+MzAwUnUKqqNozAGeupzjtqRtYmeiMJJd2z4p2f2fxRmn340xcMwDUc4ADQEd2ezdBQs7o8THf43UnC1Gaf8AyVn7rLkikm2HY1eo5/jmIsfLYrR2Mwv7sHbjtXuthKS2DaKdmfgfOBhUkzOjg6EH/e4wuWtfYWzp6p0mA7de7Uwuiypye4gT75UdFS3WeaPM+EV1joqS3sgTrxmvtwj9nLx18Yi7Zsw+Dq1najBv4fXcRcG+J1T3cP8A43WnnWko+mb+3zMso4SCKVG8Bh7QwIPdE6qPcoaDwdJd3Wfm/wDpcjrLs4bulFmylZRtl8wgdhqD4RxlQW5naejo/wAHY7C6OFFinUAmiW3qzfm9dlTzSewxxlSktxiqYSrDdf0zOrky8qxzMxmEAVgBACAPMb143Vlz3lS7IZgVigYzcBYg4TRQjbdM+7SNMcO2r3PUp6McoKTlb4GNuNqcDhN2vizFOVatQWBFOR2FHH9Rtxh1deIns2Nr9Ivb+zD8sjZ/8gctfnzlsz+aiereZbstePl/ZIlca85mVFu1iziqqJxqw52g5L9lu6K9AvEVejoJN9Js8v7LZfG1NYlRdrEgMSOXPoLib+a2DOJ6BeIPRsUr9Jy/spbONyZKYpMu8qymhHwitDQGlRKpWhEFh77GTDRkZq8Z8v7MHy0/0H+0f6UW6q+Jbsn/AH8v7Hy0/wBB/tH+lDqr4jsn/fy/sfLT/Qf7R/pQ6q+I7J/38v7O94G8JkvCz8sqFCGKOhOKjABsjQVFGGdBGepBwdmeficO6E9Vm9ihnEAIAQAgBAHivGnwitMu3TJHKPyIVCEDFAcSAmtOlnXWsbKEE433nuYChCVJStmcfJt8s5dHt/SO7TNzhIlKQcxmOrOIKFYAQAgDIk9ht784g8zFaHwWJznTV+KyfLb8bmVLUNo7oHzmK/xJrPD1PhL7r7IjTlBZjsJJ7yYrqs6Yf/Gqss60lH0zf2+ZaFETqo93D6FwdHPV1n/uz5bORdFj1UklZCAEADAEOfeUpfSxHcufjpEXIuSuDXCu0y7RJlyHZFaailcRIYM4B5p5udTnTbHOok1mZ8RCMoNyW4+iuUmeoPtfpGI8KyHKTPUH2v0gLIcpM9Qfa/SAshyj+oPtfpAWR8w3nNK2qa20TXNDvDkx6cVeC9D6umr0kvL6HU2i+byqyNZlJBKsVRz0gsxgzI+0MhJrlUE5mscVCnxMSo4fbrfnsWzL1vLmobOCcBGUt685Rix4WHOrjYqfSmMSNKNWnxJ6LD7dbmvyxrb1vO1gyZk2UBybs6MVejGY3KEMSc88t/NpXLK8Yxd0mdaVOk1KMXtWezdkY5nC2ey0ITbn85oRNWnTpkJz0yrko0FInoYkrBwT/wCvL7Ee+eEM20rhmBRzlbmlx0VKjIsV9I50r10yiYU1HYXpYeNJ3X0NPHQ0CAEAe38Rv8im/wDcN/hSow4nvngaU/dXp9WeixnPNEAIAQAgChgCBeljlTlwTpaTF3OoYeyukSm1sLRnKDvF2OAvvi1scypkl5DdRxrX91s+5hHaOIktuZvpaSqx72ZxN5cArbIJMqk0b5bUanWrU7hWO8cRB7TfT0jRnlLL1Mdju92CKzhZpoGlzVKMrPN5OWMhWh1JwmmW8RLmi8qqV2ldcV6XZHtLcmVEwYCyh1royN0WG4Gm0A9UWTvsOkf1K8SqsDmDUdWcSCsAIAQAgChMARJ95yl9LEdy5+OkRci5AmXu7HDLXM5D0id1B/7iLlW97Nrd/Ay8bVQshRfWnHAPYvS+7HN1YozTxdKG+/odrcfFTZ1obRNeafVT5tewnNj2giOMq7ewxzx833VY9FuK5LLZRSzyJcvKlVXnEftMas3tMcnJvaY51Jz7zN0IgoVgBACAPDr34tLwFpmPKSXMUzGdWxqKgsWGJX27xp2xtjXhq2Z7tPSFHo1GV9ljO3BS/SasqMSrqcTSTiV8GMNXWoloM9gpFdekU6xg91+ZlPBm/cjgl4hMMzFik9IpyenRHNLbNvVEa9Ijp8J57Lb+NyFb+A98zkVJkuWVU1FGkrspqtD/AL6hS0atOLujpDF4WDvG/MgfJfef0K+9Tzi/WIHXtKhx5D5L7z+hX3qecOsQHaVDjyHyX3n9CvvU84dYgO0qHHkPkvvP6Ffep5w6xAdpUOPIfJfef0K+9Tzh1iA7SoceR6rxacHJtgshlziuN5hmEKahaqigV2nmV9sZa01OV0eRja8a1TWjstY6yORkEAIAQAgAYAgXnbJMlcU6Yktd7sFr2V1iUm9hDaW04a+eMOyJUSVecd4HJr3sMXcpjqqEntOTrRWw4m9eG9sm1ClZK7pYzp1s1T7RSOqoxRzdWTOYtExnOJ2ZjvYlj3nOOiVtghVnB3i2n6ls92cAMxIBYiprQsatrvOffviU7Ho0NLVafeSfJ8suRgUMuakjsNIvrJ7T1qWlcPUyl+n1+/8A0SJd4uOkAfAxNk9huShNXi8vcmSrwQ683t8xEWZDg0UtF5S0yrU7lz8dIrc53NfOvlzkigduZ8oEN8SK4mTOkT7T+A2RFzFVx9Cnvu/LP+i9LGNufhEXPPq6Vm8oK3Mkykw5rkd4yPfCx51SvUqd+Vzorr4W2yTQCbyi+rNGPx6XjFHSiyqqSR2lz8Y8k0FolNLPrJ84vaRkw9lY5Og9x0VdbzvLmvezWgfMTkfbQGjDtU0Ye0RylFx2o6qSexm2EVLFYAQAgDwq9ONa8TapkqSJKLyploChY0D4FLEnU6mNqoQ1bsyyrPW1USPjrfxw4VkMGxAEKgzUsGHOYHLCTXSlIr0dItr1C2Xw6vsmYp5BXlqjMhl4j84aItJZbCSadPCBUEkAgxPRUgp1C747X7hLH4MAA7ZiX0ZaLMY1DlaYWBqTvGsR0dLzGvUMK8Pr9LMmCViXUFEB/nMhV8z81MNBmQhIyzieipbbka9TgLTw/vuXLeZM5BVTD6KEtiw9DCxxDnLU6bK1BEFSpN2QdSaV2az5Xbz9aT7r9Yv1aBz6xIfK7efrSfdfrDq0B1iQ+V28/Wk+6/WHVoDrEj1fiw4UzbxsjTZyqJkua0olAQGoqOGoSaGjgHPZXbQZa1NQlZGmnPWjc6+OR0EAIAQAgBAHhPG5ddtFvmWhJMxpJWWA6rjUYUAatK4M660jbQlHVs2Za0Za10jhZN7V6S+1fI+cd3Ez34kyVaUbRhXccj4xVom5lKRFiblhlxFibmMpCxJaViC9OpOm7wdn5GNpQiymz06OmK8Mp2lyfL7GM2UEknaSe+K3Iq6Vm+4rczMkoDQQPPqVqlTvu5kCQsci8S4mxFy8JE2IuWTp6J0mA6tvcM4Agz75UdBSes5Du/8AUCTY8E7Db7XaJDyZUxkWbLYuqEIoWYparmgNKHm4qmkUnJJO51pwd72PpfBO9eX7tv4kYsjUME715fu2/iQyAwTvXl+7b+JDIDBO9eX7tv4kMgfKt4IWtcxQaEz3AIqKEzCKjaM49Ndz4HnS751dtu22q0wm2SzLpNLMyrzllysUwFFDApXArKpYEmpUkEDipQ4GjVlfaRpVyW8TmBnS8bFUm1o5Xk0lMrHGlKqJkgBlPSmIKgk0nXhbYQoTT2ke1Wa3y0UGarBystU6RZpwKcmapTSWAanDpQnOJTg3sK2mt5NtFz29Z0xlnICQoLEODyayikuYQyFlJl83KrfOEHIsYqpwtZotqzvtLJ1x21xyMy0LyR5Gtc+fM5P5taCtVLSyRUCjSyaYspU4LNIhwk8rmitXB2dLlNNYpRVViAWLDE2EimGnNJFTWnOFCY6Kom7HJ0mlc1EXOQgD3XiB/kM//uW/wZEYsV3l6G+h3D06Mx2EAIAQAgChgCPOBgDlb+4I2O1VM2zoWPpqMD+1koT7axeNSUdjKyhGW1Hm/Cfi2kyAXl2tZY2LaCBXqDLn7MJjRDEvejhLDrczUWQWNiqF2knIM2eHJHqUxHAFxBM2CkgnIHOLKb3ZhwRrLbP5FlVirhkVsUsgipqrDUg0dXWtc8Ncq0jqszjO0WVlWlG0YV3HL8dYNEXMjJEWFywy4ixNwJcLC5eEibEXLJ09E6TAdW3uGcAQZ18qOgpPWcvAa+EAQ3tc6ZoTT9nmjv8AMxDkltLKLew6zgpxfpaqF7ZKG0y5XOmU68dMJ/qsI4yrW2I7Ro8WenXDxfWCz0IkCY4pz53zpqNCAeap6wojjKrJ7zsoJbDt7OtABsEcyxLWAKwAgBAHkd78TBmT5k2VbAiu7OFaUWKliWIxBxWhORpu7Y1RxNlZo4SoJu9zHN4nrU1cV5lsWbYpcw4jhwVas3Pm83PZlDrEfCOhfEo/E7ajSt5E00rLc05wbL53LnKp7QDsiesR8I6F8S1uJm0HDW8a4cOGspzhw1w4fncqVNKaVh1leEjoPMulcTdpWmG8sOEUFJbigoRQUm5ChPfDrEfCT0L4lRxPWrKl5UoWIIlMCC6ojZ8pXNZaDsURHWI+EdC+Ja3E3aSuE3lVaKuEy3Iwp0BTlaUWpoNmyJ6yvCR0HmYfkPm/Xk9wf4kT1pcCOrLiPkPm/Xk9wf4kOtLgOrLiei8A+Ci3bZjIEwzGZzMd6YQWIVeatTQBUUanadtIz1amu7naENVWOjjmXEAIAQAgBAHE8LuMGTY5rSBKaZOUAkVCLzhUZ5k5HYsWUbkN2PPL44wbdPqFcSV3ShQ062arV6xSLqKK3Zyc5mdizEsx1ZiWJ7SczFiDEUgDC9nB2RZTktjKuEXtRHex7j3x1VfijjKhwZRJk1NCad47o6qcZHNwnEkyr19ZfavkfOJ1SusUtF8AEhVqRtbLwGvhFCxDe1zpmhNP2eaO/wAzEOSW0sot7EUl3edpp2RzdTgdFS4kuVY1GyvbnFHNs6KEUSAkVLF4SAOjujhnbrPQLOLqPRnfODvPOHYGEQ4pk3Z3Vx8a0p3SVaJJlu7KgaWwcYmIUEqaMoqeuKOBOsekcqu8d4ihYcqvrDvEAOVX1h3iAHKrvHeIA8RvfjAvA2iYEniUgdlVQkohVDFRVnUnQVJrv0jqoopdmafwhvtTTl2alQSkuQ4BVmQg0TXEjDroYWiLswnhRfYBYznCqCSTLs4FApaoJTMFQSCNaGlYWiLsuHCa+yAROcgqHBEqz5qy4xTmZkgHLUkEaikLRF2ZDwhvvCW5c5UNOTkVoxIByl0plWtaUzrC0RmYm4UX2K1mzMsVfmZOWA0b+b2busb4WiLsx2nhbfMsEvOmKAaEmTJyOR+j6x2EgawtEXZF+UC8/rR91I/hxOqhdj4/3n9aPupH8OGqhdnqPFpf862WVnnkF0mGXiAC4gFRwSBkDz6ZDZHOSsyyZ1sVJEAIAQAgBAHnfDri2a2z2tMqeFdgoKTFOE4VCijLmum4xeM7ZFXG55re/A28bJXHIdkHpy/nl7ebUqOtgI6KSZWzRDs9haZJE1OfnRlUZrmQCM+cObntG6mcN4IrChKnJhqrDCR2g5wBQrAFhSALCkAYnkA6iLRnJbGVlCL2otWyrWtM9c84ObYUIozhIqWLwkAXBYAo8xV1IH492sAR5lvA0HtOUATrouO322nweRMdT6QGBKfvtRT2VMQ2ibHfcGeJ6csyXNtU9FwOr8nKBcnCwYAu1ANMwFPbFHMlRPX/AIOnqr3CKFinwdPVXuEAPg6eqvcIAr8HT1V7hAHiV9cXl4cvN5OQJiF2KssyUoKsxIydgQaHMU746qSKWZcOC191J5FqsQxPKWbMrMecD08vnJjtlv3UELxFmXTuDN9uCGkVxCh51kFRhdaVDVoBMeg2FiRnnC8RZlJfBe+1pSSwwqqDn2XJUDqg6ewO+euddQCF4izMy3BflTis+MMKMpaygMufNIDDLM9u2oyheIzKWng/fjsSZBHOZgA9mouJsVBV60BpSpNAIXiMzBaeCl9TFKNZ6qzYyA1lUFjSp5rClaCu856wvEWZC+T69Pqp97I/iROshZj5Pr0+qn3sj+JDWQsz1Hi1uCdYrKyTwA7zDMwghsIKogBIyJ5lcss45yd2WSOsipIgBACAEAIAozACpyEAaO8OFtklZcpyjbpfP8ej4xphhKs91vUyVMdRhvv6Z/0cFwmvmTasVLLLQsKGbUiYR+8mE+wkiNlPAxj3ncwVNIyl3Fbn+cznLbMmsFBcOFcTOeM2YHIMy6ihIzU7IieDX8WXp6Qf817EC1yLPhdhLeUwU4UUmYjPhc5k1IGLABkvlmlRqR2o2QxFKexmhW0bx3frFDtcyBgdD/lEEgrADDAFHmKupA/Hu1gCPMtw2CvblAFJST5vRBp1c0d/6xeNOUtiOc6sId5mxsnBsn/qOB1Lme86dxjTDCN95mOpj0u4vc6/gylmsjBvgkqcQa4ptWcH9ktVV9ix0lgoNZNo4Q0hUi/1JPkemXdw0ssygYmUf2xl9pagDtpGOeCqR2Zm2npCjLbl6nQSJyuAyMGU6FSCD7RGVxadmbYyUldMyRBIgBACAEAIAQAgBACAEAIAQAgBACAEAIAQAgDyLjDvGYLbMlliUASiEmgqik0GgzMe7gacehTtnmfOaSqyVdxvlkaCXblOoI8Y1ODMSqIzhg2hBijR1TMTpFGiyZhaXFbF0yJPsaN0lHboe8RzlTjLajtCtOHdZr51z+q3sPmIzyw3hZqhjX/JexEmWaamw06ucP0jhKlOO1GuGIpy2MjcnOmEhQaVIy5o137YpGnKWxF51YQ7zJdnuA+m1Opc/E+UaI4V/wAmZJ45fxXubSzXVKTRane2f46RojRhHcZJ4mpLayesuO1jO2Z0lxZIq2ZCwUVJAHWaRYrtIc+95a6VY9WQ7zC41Slz37OFolcmxlhpksHCSCQXAIJ2iOVZKUHfgd8O9WorcUfQceCfRiAEAIA8RvjhNbGnzT8ImKMbAKjlQAGIAAHVH0VLDUlBfpWw+Wr4ut0krSe0x/8AFLxqRytqquoxTMsgc92RHeIt0WH4LkR0uL4y5lku+bexoJ9pJoTQPMOQNCctgIIrEujQW2K5EKviW7KUuZh+Mds+tTvev5xbq1Lwr2Kdbr+N+5d8YLbQH4TPoTQHlHzIpUDPXMd4iOr0fCvZE9ZxHifuw3CG2jW0zxoc5jjIioOu4iHV6PhXsQ8ViFtk/cp8YrZ9an+9fzierUvCvYdbr+N+4+MVs+tT/ev5w6tS8K9h1uv437j4xWz61P8Aev5w6tS8K9h1uv437np/Fvek20WVjNYuyTCgY6lcKMKnaasc48XH0o06loq10e/o2tOrRvN3s7HVxiN4gBACAEAIA8X4x/8A5Cb2S/8ADWPocB+wvj8z5nSf/qH8Pkc1Gw88ulISwC1xEgCm0nIUiG0ldkxTbstpnM+YmTePVlkdsU1Yy2HRynHaZUtanUU8Yo6bLKqt5lCg6EHsijidVK+wsaTFLF1IxGVEWLXAlQsLmRZMTYq5GRlCipIA6zSJsRdsiTr0lrpVj1ZDvMSRYgzr2mHSijqzPeYDIgu5Y1JJPWaxBJbEkEy5R/zEgf8A2y/76xSp3H6HWj+5H1R9IfBV3v7x/wA0eFrP8SPotVfjY+Crvf3j/mhrP8SGqvxsfBV3v7x/zQ1n+JDVX42Pgq7394/5oaz/ABIaq/GzwO3NhnzCNkxjqdjHaM4+nhnBeh8hVdqrfn9TZvwjqCDKFMQcc4ZMAlK1WnoeiFOeupPBYa2/y/Pxmp46/wDHffb6eXysYJ9/O7YyiVKYCCoKn57liSDlUmteskihi6w6StffflY5yxbctay2W53MzcI2zISjaBi5JoFw5mlS1TXF4bYr1Vb2dHjnuXPy+ZlXhSwpSXShqBjNBROTApTo+lh9YA12RXqie18vO/v9CVj2tkeflb23+phHCJgKKlDlQ4zXJMFTlm52ttyEW6sntf5e/t5FVjWlkuflb38zTTnxMzUAqSaDQVNaCNKVlYxSetJstiSBAHq3FL/JZv8A+x/w5ceHpP8AdXp9WfRaJ/Zfr9EdvHnHqCAEAIAQAgCPbbDKnLhmy0cbmUN3V0i8Jyg7xdik6cZq0lc5O9OLiyzKmUzyTuHPXubPuaNtPSNSPezPPq6Loy7uRyN5cAbbJOJFWcozqhFct6Nr2Csb6ePozyeX5xPOqaMrU3eOf5wZr5l7zF+atEomhYlSOTbnijGhXJqVoaChNc46KjF/qpv67PzM5vEzX6asfpt/MjU2yYrOzIuFSSQu6uwZ6CNEE1FJmSo4uTcVkYgYsUM6Wth19sUcEy6qNGdLWp1FPGObpvcdFVW8xWi85a1AqxG7Id5jmdiBOvaYdKKOrM95gCC7kmpJJ3k1iCS2JIKqCSAMycgBnU9UQSlfYdLdHAK32ihEnk1PpTjyf3aY/uxnniqcd9/Q1U8FVnut6nb3RxTyVobROaYfVQcmvYTmx7RSMk8dJ91WN1PR0F3nc7W6bis1mFJElE2VAqxHWx5x9pjJOpOfeZshShDuqxsYodBACAEAc/beBlhmu0x5POY1Yh3WpOporAZxqhjK0VqqXyMk8DQnJylHN+ph+IV3/Qn3sz80W6/X8XJFOzsN4ebHxCu/6E+9mfmh1+v4uSHZ2G8PNj4hXf8AQn3sz80Ov1/FyQ7Ow3h5sfEK7/oT72Z+aHX6/i5IdnYbw82PiFd/0J97M/NDr9fxckOzsN4ebHxCu/6E+9mfmh1+v4uSHZ2G8PNj4hXf9CfezPzQ6/X8XJDs7DeHmx8Qrv8AoT72Z+aHX6/i5IdnYbw82bu7LulWeWJclAiDOgqczqSTmT1mM1SpKpLWk7s1U6UKcdWCsiXFDoIAQAgBACAEAIAQBHtthlTlwzZaONzKG7q6RaE5Qd4uxScIzVpK5yl6cXFlmVMpnknqONe5s+5hG6npGrHvZnn1dF0Z93I5C9OL+2SqlFWcu9DnTrVqH2Csb6ekKUtuR5tXRdaHdzOXnyHRsLqyMNVYFSO0HONkZKSuncwShKLtJWLIsVNZP6Tdp/GMj2m1bC1VJIAFScgBmSeqIJSvsOmujgFb7RQiTyan0px5P7tC/wB2M88VTjvv6Gqngqs91vU7a6OKeQtDaJzTD6qDk17Cc2PaCIyTx0n3VY3U9HQXedztbquKzWYUkSUTZUDnHtY84+0xknUnPvM2QpQh3VY2MUOggBACAEAIAQAgBACAEAIAQAgBACAEAIAQAgBACAEAIAQAgBACAEAR7ZYpU5cM2WrrudQ3dXSLQnKDvF2KzhGatJXOUvTi4ssyplF5J6jjXubPuIjdT0jVj3szz6ui6M+7ka+7OKmQpxWia801JwoOTXsOZY+wiK1MdJ91WJp6OhHvO52d1XHZrMKSJKS9lQOcf3mPOPtMZJ1Jz7zNsKUId1WNhFDoIAQAgBACAEAIAQAgBACAEAIAQAgBACAEAIAQAgBACAEAIAQAgBACAEAIAQAgBACAEAIAQAgBACAEAIAQAgBACAEAIAQAgBACAEAIAQAgBAH/2Q=="/>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6" descr="SIEM Solution | Security Information &amp; Event Management | LogRhythm"/>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68473366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2903</TotalTime>
  <Words>3074</Words>
  <Application>Microsoft Office PowerPoint</Application>
  <PresentationFormat>On-screen Show (16:9)</PresentationFormat>
  <Paragraphs>95</Paragraphs>
  <Slides>14</Slides>
  <Notes>13</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14</vt:i4>
      </vt:variant>
    </vt:vector>
  </HeadingPairs>
  <TitlesOfParts>
    <vt:vector size="17" baseType="lpstr">
      <vt:lpstr>Arial</vt:lpstr>
      <vt:lpstr>Calibri</vt:lpstr>
      <vt:lpstr>Office Theme</vt:lpstr>
      <vt:lpstr>MARKETING MANAGEMENT </vt:lpstr>
      <vt:lpstr>INTRODUCTION</vt:lpstr>
      <vt:lpstr>ANALYSING KEY FACTORS WITHIN THE BUSINESS ENVIRONMENT CONTRIBUTES TO ITS MARKETING FAILURE</vt:lpstr>
      <vt:lpstr>ANALYSING KEY FACTORS WITHIN THE BUSINESS ENVIRONMENT CONTRIBUTES TO ITS MARKETING FAILURE (CONTD..)</vt:lpstr>
      <vt:lpstr>ANALYSING KEY FACTORS WITHIN THE BUSINESS ENVIRONMENT CONTRIBUTES TO ITS MARKETING FAILURE (Contd..)</vt:lpstr>
      <vt:lpstr>STRATEGY TO ALLOCATE RESOURCES FOR MITIGATING CURRENT CHALLENGES </vt:lpstr>
      <vt:lpstr>STRATEGY TO ALLOCATE RESOURCES FOR MITIGATING CURRENT CHALLENGES (Contd..)</vt:lpstr>
      <vt:lpstr>ANALYSING COMPETITIVE STRATEGIES TO GAIN COMPETITIVE ADVANTAGES </vt:lpstr>
      <vt:lpstr>ANALYSING COMPETITIVE STRATEGIES TO GAIN COMPETITIVE ADVANTAGES  (Contd..)</vt:lpstr>
      <vt:lpstr>ASSESSING THE CORPORATE AND SOCIAL RESPONSIBILITY STRATEGY AND GREEN MARKETING STRATEGY TO MITIGATE THE CHALLENGES WITHIN THE BUSINESS ENVIRONMENT </vt:lpstr>
      <vt:lpstr>ASSESSING THE CORPORATE AND SOCIAL RESPONSIBILITY STRATEGY AND GREEN MARKETING STRATEGY TO MITIGATE THE CHALLENGES WITHIN THE BUSINESS ENVIRONMENT  (Contd)</vt:lpstr>
      <vt:lpstr>RECOMMENDATIONS</vt:lpstr>
      <vt:lpstr>CONCLUSION</vt:lpstr>
      <vt:lpstr> 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NISHWA PATEL</cp:lastModifiedBy>
  <cp:revision>528</cp:revision>
  <dcterms:created xsi:type="dcterms:W3CDTF">2020-03-10T09:43:18Z</dcterms:created>
  <dcterms:modified xsi:type="dcterms:W3CDTF">2023-07-12T08:58:51Z</dcterms:modified>
</cp:coreProperties>
</file>