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p:sldMasterIdLst>
    <p:sldMasterId id="2147483648" r:id="rId4"/>
  </p:sldMasterIdLst>
  <p:notesMasterIdLst>
    <p:notesMasterId r:id="rId47"/>
  </p:notesMasterIdLst>
  <p:handoutMasterIdLst>
    <p:handoutMasterId r:id="rId48"/>
  </p:handoutMasterIdLst>
  <p:sldIdLst>
    <p:sldId id="353" r:id="rId5"/>
    <p:sldId id="333" r:id="rId6"/>
    <p:sldId id="260" r:id="rId7"/>
    <p:sldId id="350" r:id="rId8"/>
    <p:sldId id="261" r:id="rId9"/>
    <p:sldId id="295" r:id="rId10"/>
    <p:sldId id="308" r:id="rId11"/>
    <p:sldId id="320" r:id="rId12"/>
    <p:sldId id="301" r:id="rId13"/>
    <p:sldId id="297" r:id="rId14"/>
    <p:sldId id="329" r:id="rId15"/>
    <p:sldId id="262" r:id="rId16"/>
    <p:sldId id="354" r:id="rId17"/>
    <p:sldId id="298" r:id="rId18"/>
    <p:sldId id="263" r:id="rId19"/>
    <p:sldId id="314" r:id="rId20"/>
    <p:sldId id="302" r:id="rId21"/>
    <p:sldId id="351" r:id="rId22"/>
    <p:sldId id="334" r:id="rId23"/>
    <p:sldId id="288" r:id="rId24"/>
    <p:sldId id="352" r:id="rId25"/>
    <p:sldId id="323" r:id="rId26"/>
    <p:sldId id="324" r:id="rId27"/>
    <p:sldId id="264" r:id="rId28"/>
    <p:sldId id="296" r:id="rId29"/>
    <p:sldId id="309" r:id="rId30"/>
    <p:sldId id="332" r:id="rId31"/>
    <p:sldId id="331" r:id="rId32"/>
    <p:sldId id="344" r:id="rId33"/>
    <p:sldId id="349" r:id="rId34"/>
    <p:sldId id="338" r:id="rId35"/>
    <p:sldId id="339" r:id="rId36"/>
    <p:sldId id="337" r:id="rId37"/>
    <p:sldId id="340" r:id="rId38"/>
    <p:sldId id="336" r:id="rId39"/>
    <p:sldId id="341" r:id="rId40"/>
    <p:sldId id="335" r:id="rId41"/>
    <p:sldId id="343" r:id="rId42"/>
    <p:sldId id="342" r:id="rId43"/>
    <p:sldId id="346" r:id="rId44"/>
    <p:sldId id="347" r:id="rId45"/>
    <p:sldId id="34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8" userDrawn="1">
          <p15:clr>
            <a:srgbClr val="A4A3A4"/>
          </p15:clr>
        </p15:guide>
        <p15:guide id="2" pos="3838" userDrawn="1">
          <p15:clr>
            <a:srgbClr val="A4A3A4"/>
          </p15:clr>
        </p15:guide>
      </p15:sldGuideLst>
    </p:ext>
    <p:ext uri="{2D200454-40CA-4A62-9FC3-DE9A4176ACB9}">
      <p15:notesGuideLst xmlns:p15="http://schemas.microsoft.com/office/powerpoint/2012/main">
        <p15:guide id="1" orient="horz" pos="2917">
          <p15:clr>
            <a:srgbClr val="A4A3A4"/>
          </p15:clr>
        </p15:guide>
        <p15:guide id="2" pos="2159">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6778724-CA1D-FC88-7DA2-68AE991DF6B8}" name="Dr Sandi Petersen" initials="DSP" userId="S::drspetersen@pegasusseniorliving.com::5256a900-2218-4b14-8507-2cc37b27880c" providerId="AD"/>
  <p188:author id="{22D9524F-7467-1C37-BD45-ECCC3E7A5C04}" name="GW" initials="gw" userId="GW"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5050"/>
    <a:srgbClr val="FF0066"/>
    <a:srgbClr val="003B74"/>
    <a:srgbClr val="FFC425"/>
    <a:srgbClr val="E5E6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3B4B98B0-60AC-42C2-AFA5-B58CD77FA1E5}" styleName="浅色样式 1 - 强调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64" autoAdjust="0"/>
    <p:restoredTop sz="71765" autoAdjust="0"/>
  </p:normalViewPr>
  <p:slideViewPr>
    <p:cSldViewPr snapToGrid="0" showGuides="1">
      <p:cViewPr varScale="1">
        <p:scale>
          <a:sx n="45" d="100"/>
          <a:sy n="45" d="100"/>
        </p:scale>
        <p:origin x="1540" y="336"/>
      </p:cViewPr>
      <p:guideLst>
        <p:guide orient="horz" pos="2188"/>
        <p:guide pos="3838"/>
      </p:guideLst>
    </p:cSldViewPr>
  </p:slideViewPr>
  <p:notesTextViewPr>
    <p:cViewPr>
      <p:scale>
        <a:sx n="1" d="1"/>
        <a:sy n="1" d="1"/>
      </p:scale>
      <p:origin x="0" y="0"/>
    </p:cViewPr>
  </p:notesTextViewPr>
  <p:notesViewPr>
    <p:cSldViewPr snapToGrid="0">
      <p:cViewPr varScale="1">
        <p:scale>
          <a:sx n="55" d="100"/>
          <a:sy n="55" d="100"/>
        </p:scale>
        <p:origin x="-2904" y="-102"/>
      </p:cViewPr>
      <p:guideLst>
        <p:guide orient="horz" pos="2917"/>
        <p:guide pos="2159"/>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slide" Target="slides/slide38.xml" /><Relationship Id="rId47" Type="http://schemas.openxmlformats.org/officeDocument/2006/relationships/notesMaster" Target="notesMasters/notesMaster1.xml" /><Relationship Id="rId50"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slide" Target="slides/slide42.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slide" Target="slides/slide41.xml" /><Relationship Id="rId53" Type="http://schemas.microsoft.com/office/2018/10/relationships/authors" Target="author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49" Type="http://schemas.openxmlformats.org/officeDocument/2006/relationships/presProps" Target="presProp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slide" Target="slides/slide40.xml" /><Relationship Id="rId52"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slide" Target="slides/slide39.xml" /><Relationship Id="rId48" Type="http://schemas.openxmlformats.org/officeDocument/2006/relationships/handoutMaster" Target="handoutMasters/handoutMaster1.xml" /><Relationship Id="rId8" Type="http://schemas.openxmlformats.org/officeDocument/2006/relationships/slide" Target="slides/slide4.xml" /><Relationship Id="rId51" Type="http://schemas.openxmlformats.org/officeDocument/2006/relationships/theme" Target="theme/theme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latin typeface="Arial" panose="020B0604020202020204" pitchFamily="34" charset="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EEBDA6D-DC69-4DCE-BAF7-6763517D3376}" type="datetimeFigureOut">
              <a:rPr lang="en-US">
                <a:latin typeface="Arial" panose="020B0604020202020204" pitchFamily="34" charset="0"/>
              </a:rPr>
              <a:t>2/15/2026</a:t>
            </a:fld>
            <a:endParaRPr dirty="0">
              <a:latin typeface="Arial" panose="020B0604020202020204" pitchFamily="34" charset="0"/>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latin typeface="Arial" panose="020B0604020202020204" pitchFamily="34" charset="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2977E94-A6AB-4E02-8E43-E89F9CF4757F}" type="slidenum">
              <a:rPr>
                <a:latin typeface="Arial" panose="020B0604020202020204" pitchFamily="34" charset="0"/>
              </a:rPr>
              <a:t>‹#›</a:t>
            </a:fld>
            <a:endParaRPr dirty="0">
              <a:latin typeface="Arial" panose="020B0604020202020204" pitchFamily="34" charset="0"/>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panose="020B0604020202020204" pitchFamily="34" charset="0"/>
              </a:defRPr>
            </a:lvl1pPr>
          </a:lstStyle>
          <a:p>
            <a:fld id="{237F6C43-988E-4257-9A1C-C162EF036D58}" type="datetimeFigureOut">
              <a:rPr lang="en-US" smtClean="0"/>
              <a:t>2/15/2026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panose="020B0604020202020204" pitchFamily="34" charset="0"/>
              </a:defRPr>
            </a:lvl1pPr>
          </a:lstStyle>
          <a:p>
            <a:fld id="{DED491D0-8E1B-49C7-849B-A28568D94497}"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rial" panose="020B0604020202020204" pitchFamily="34" charset="0"/>
        <a:ea typeface="+mn-ea"/>
        <a:cs typeface="+mn-cs"/>
      </a:defRPr>
    </a:lvl1pPr>
    <a:lvl2pPr marL="457200" algn="l" defTabSz="914400" rtl="0" eaLnBrk="1" latinLnBrk="0" hangingPunct="1">
      <a:defRPr sz="1200" b="0" i="0" kern="1200">
        <a:solidFill>
          <a:schemeClr val="tx1"/>
        </a:solidFill>
        <a:latin typeface="Arial" panose="020B0604020202020204" pitchFamily="34" charset="0"/>
        <a:ea typeface="+mn-ea"/>
        <a:cs typeface="+mn-cs"/>
      </a:defRPr>
    </a:lvl2pPr>
    <a:lvl3pPr marL="914400" algn="l" defTabSz="914400" rtl="0" eaLnBrk="1" latinLnBrk="0" hangingPunct="1">
      <a:defRPr sz="1200" b="0" i="0" kern="1200">
        <a:solidFill>
          <a:schemeClr val="tx1"/>
        </a:solidFill>
        <a:latin typeface="Arial" panose="020B0604020202020204" pitchFamily="34" charset="0"/>
        <a:ea typeface="+mn-ea"/>
        <a:cs typeface="+mn-cs"/>
      </a:defRPr>
    </a:lvl3pPr>
    <a:lvl4pPr marL="1371600" algn="l" defTabSz="914400" rtl="0" eaLnBrk="1" latinLnBrk="0" hangingPunct="1">
      <a:defRPr sz="1200" b="0" i="0" kern="1200">
        <a:solidFill>
          <a:schemeClr val="tx1"/>
        </a:solidFill>
        <a:latin typeface="Arial" panose="020B0604020202020204" pitchFamily="34" charset="0"/>
        <a:ea typeface="+mn-ea"/>
        <a:cs typeface="+mn-cs"/>
      </a:defRPr>
    </a:lvl4pPr>
    <a:lvl5pPr marL="1828800" algn="l" defTabSz="914400" rtl="0" eaLnBrk="1" latinLnBrk="0" hangingPunct="1">
      <a:defRPr sz="1200" b="0" i="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ED491D0-8E1B-49C7-849B-A28568D94497}" type="slidenum">
              <a:rPr lang="en-US" smtClean="0"/>
              <a:t>1</a:t>
            </a:fld>
            <a:endParaRPr lang="en-US" dirty="0"/>
          </a:p>
        </p:txBody>
      </p:sp>
    </p:spTree>
    <p:extLst>
      <p:ext uri="{BB962C8B-B14F-4D97-AF65-F5344CB8AC3E}">
        <p14:creationId xmlns:p14="http://schemas.microsoft.com/office/powerpoint/2010/main" val="90883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Good morning/ afternoon, everyone. Our presentation focuses on developing a smoking cessation program for youths aged 18-19. Age group is the most vulnerable when it comes to the initiation and continuation of smoking due to the wide range of social, behavioral, and environmental factors. We will develop a campaign which will help in sensitizing the youths on the harmful effects of tobacco smoking and help the young adults to quit smoking tobacco</a:t>
            </a:r>
            <a:r>
              <a:rPr lang="en-US" sz="2800" b="0" i="0" dirty="0">
                <a:solidFill>
                  <a:srgbClr val="000000"/>
                </a:solidFill>
                <a:effectLst/>
                <a:latin typeface="Times New Roman" panose="02020603050405020304" pitchFamily="18" charset="0"/>
              </a:rPr>
              <a:t>(Sultana, </a:t>
            </a:r>
            <a:r>
              <a:rPr lang="en-US" sz="2800" b="0" i="0" dirty="0" err="1">
                <a:solidFill>
                  <a:srgbClr val="000000"/>
                </a:solidFill>
                <a:effectLst/>
                <a:latin typeface="Times New Roman" panose="02020603050405020304" pitchFamily="18" charset="0"/>
              </a:rPr>
              <a:t>Inungu</a:t>
            </a:r>
            <a:r>
              <a:rPr lang="en-US" sz="2800" b="0" i="0" dirty="0">
                <a:solidFill>
                  <a:srgbClr val="000000"/>
                </a:solidFill>
                <a:effectLst/>
                <a:latin typeface="Times New Roman" panose="02020603050405020304" pitchFamily="18" charset="0"/>
              </a:rPr>
              <a:t> &amp; </a:t>
            </a:r>
            <a:r>
              <a:rPr lang="en-US" sz="2800" b="0" i="0" dirty="0" err="1">
                <a:solidFill>
                  <a:srgbClr val="000000"/>
                </a:solidFill>
                <a:effectLst/>
                <a:latin typeface="Times New Roman" panose="02020603050405020304" pitchFamily="18" charset="0"/>
              </a:rPr>
              <a:t>Jahanfar</a:t>
            </a:r>
            <a:r>
              <a:rPr lang="en-US" sz="2800" b="0" i="0" dirty="0">
                <a:solidFill>
                  <a:srgbClr val="000000"/>
                </a:solidFill>
                <a:effectLst/>
                <a:latin typeface="Times New Roman" panose="02020603050405020304" pitchFamily="18" charset="0"/>
              </a:rPr>
              <a:t> 2025</a:t>
            </a:r>
            <a:r>
              <a:rPr lang="en-US" sz="4000" b="0" i="0" dirty="0">
                <a:solidFill>
                  <a:srgbClr val="000000"/>
                </a:solidFill>
                <a:effectLst/>
                <a:latin typeface="Times New Roman" panose="02020603050405020304" pitchFamily="18" charset="0"/>
              </a:rPr>
              <a:t>; </a:t>
            </a:r>
            <a:r>
              <a:rPr lang="en-US" sz="4000" b="0" i="0" dirty="0" err="1">
                <a:solidFill>
                  <a:srgbClr val="000000"/>
                </a:solidFill>
                <a:effectLst/>
                <a:latin typeface="Times New Roman" panose="02020603050405020304" pitchFamily="18" charset="0"/>
              </a:rPr>
              <a:t>Villanti</a:t>
            </a:r>
            <a:r>
              <a:rPr lang="en-US" sz="4000" b="0" i="0" dirty="0">
                <a:solidFill>
                  <a:srgbClr val="000000"/>
                </a:solidFill>
                <a:effectLst/>
                <a:latin typeface="Times New Roman" panose="02020603050405020304" pitchFamily="18" charset="0"/>
              </a:rPr>
              <a:t> et al. 2020</a:t>
            </a:r>
            <a:r>
              <a:rPr lang="en-US" sz="2800" b="0" i="0" dirty="0">
                <a:solidFill>
                  <a:srgbClr val="000000"/>
                </a:solidFill>
                <a:effectLst/>
                <a:latin typeface="Times New Roman" panose="02020603050405020304" pitchFamily="18" charset="0"/>
              </a:rPr>
              <a:t>)</a:t>
            </a:r>
            <a:r>
              <a:rPr lang="en-US" sz="1800" kern="100" dirty="0">
                <a:effectLst/>
                <a:latin typeface="Arial" panose="020B0604020202020204" pitchFamily="34" charset="0"/>
                <a:ea typeface="Calibri" panose="020F0502020204030204" pitchFamily="34" charset="0"/>
                <a:cs typeface="Arial" panose="020B0604020202020204" pitchFamily="34" charset="0"/>
              </a:rPr>
              <a:t>. The campaign's logic, core activities, benefits of quitting smoking, and potential challenges will be addressed. We hope to contribute to the development of an effective intervention in this group. As research shows, young adults are the most susceptible group who grow up to form smoking habits that are carried into adulthood (Green et al., 2011;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1 – Introduction to Smoking Cessation</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This session will introduce the participants to the concept of smoking cessation. It is aimed at raising the degree of awareness about the health risks of the smoking process, as well as the benefits of quitting, which include severe illnesses, such as lung cancer, heart disease, and chronic respiratory diseases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Real-life stories and statistics help to make the risks more relatable and real. By the end of this session, the participants should be informed about such extreme consequences of smoking and motivated to </a:t>
            </a:r>
            <a:r>
              <a:rPr lang="en-US" sz="1800" kern="100" dirty="0" err="1">
                <a:effectLst/>
                <a:latin typeface="Arial" panose="020B0604020202020204" pitchFamily="34" charset="0"/>
                <a:ea typeface="Calibri" panose="020F0502020204030204" pitchFamily="34" charset="0"/>
                <a:cs typeface="Arial" panose="020B0604020202020204" pitchFamily="34" charset="0"/>
              </a:rPr>
              <a:t>enroll</a:t>
            </a:r>
            <a:r>
              <a:rPr lang="en-US" sz="1800" kern="100" dirty="0">
                <a:effectLst/>
                <a:latin typeface="Arial" panose="020B0604020202020204" pitchFamily="34" charset="0"/>
                <a:ea typeface="Calibri" panose="020F0502020204030204" pitchFamily="34" charset="0"/>
                <a:cs typeface="Arial" panose="020B0604020202020204" pitchFamily="34" charset="0"/>
              </a:rPr>
              <a:t> in the cessation program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a:t>
            </a:r>
          </a:p>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2 - </a:t>
            </a:r>
            <a:r>
              <a:rPr lang="en-US" sz="1800" b="1" kern="100" dirty="0" err="1">
                <a:effectLst/>
                <a:latin typeface="Arial" panose="020B0604020202020204" pitchFamily="34" charset="0"/>
                <a:ea typeface="Calibri" panose="020F0502020204030204" pitchFamily="34" charset="0"/>
                <a:cs typeface="Arial" panose="020B0604020202020204" pitchFamily="34" charset="0"/>
              </a:rPr>
              <a:t>Behavior</a:t>
            </a:r>
            <a:r>
              <a:rPr lang="en-US" sz="1800" b="1" kern="100" dirty="0">
                <a:effectLst/>
                <a:latin typeface="Arial" panose="020B0604020202020204" pitchFamily="34" charset="0"/>
                <a:ea typeface="Calibri" panose="020F0502020204030204" pitchFamily="34" charset="0"/>
                <a:cs typeface="Arial" panose="020B0604020202020204" pitchFamily="34" charset="0"/>
              </a:rPr>
              <a:t> Change Strategies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session will concentrate on self-efficacy and motivation to quit smoking. The participants are educated on practical aids of having the goals, tracking the progress, and being committed to quitting (Berg et al., 2021). Speaking about what can be done to overcome challenges and what strategies should be used, the session will give the participants some confidence and make them believe that they can do it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 The intention is to increase the interest and the desire of the participants to quit smoking.</a:t>
            </a:r>
          </a:p>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3 - </a:t>
            </a:r>
            <a:r>
              <a:rPr lang="en-US" sz="1800" b="1" kern="100" dirty="0" err="1">
                <a:effectLst/>
                <a:latin typeface="Arial" panose="020B0604020202020204" pitchFamily="34" charset="0"/>
                <a:ea typeface="Calibri" panose="020F0502020204030204" pitchFamily="34" charset="0"/>
                <a:cs typeface="Arial" panose="020B0604020202020204" pitchFamily="34" charset="0"/>
              </a:rPr>
              <a:t>Counseling</a:t>
            </a:r>
            <a:r>
              <a:rPr lang="en-US" sz="1800" b="1" kern="100" dirty="0">
                <a:effectLst/>
                <a:latin typeface="Arial" panose="020B0604020202020204" pitchFamily="34" charset="0"/>
                <a:ea typeface="Calibri" panose="020F0502020204030204" pitchFamily="34" charset="0"/>
                <a:cs typeface="Arial" panose="020B0604020202020204" pitchFamily="34" charset="0"/>
              </a:rPr>
              <a:t> and Nicotine Replacement Therapy (NRT)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participants will be educated about NRT interventions, such as patches, gum, and lozenges, in addition to professional </a:t>
            </a:r>
            <a:r>
              <a:rPr lang="en-US" sz="1800" kern="100" dirty="0" err="1">
                <a:effectLst/>
                <a:latin typeface="Arial" panose="020B0604020202020204" pitchFamily="34" charset="0"/>
                <a:ea typeface="Calibri" panose="020F0502020204030204" pitchFamily="34" charset="0"/>
                <a:cs typeface="Arial" panose="020B0604020202020204" pitchFamily="34" charset="0"/>
              </a:rPr>
              <a:t>counseling</a:t>
            </a:r>
            <a:r>
              <a:rPr lang="en-US" sz="1800" kern="100" dirty="0">
                <a:effectLst/>
                <a:latin typeface="Arial" panose="020B0604020202020204" pitchFamily="34" charset="0"/>
                <a:ea typeface="Calibri" panose="020F0502020204030204" pitchFamily="34" charset="0"/>
                <a:cs typeface="Arial" panose="020B0604020202020204" pitchFamily="34" charset="0"/>
              </a:rPr>
              <a:t> and support (Buller et al., 2014). The session will be focused on the management of cravings and withdrawal symptoms, hence the participants will be ready to cope with the problem of nicotine dependence with the information and skills that they will possess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a:t>
            </a:r>
          </a:p>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4 - Community and peer support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It is interesting in the importance of peer and family support in quitting smoking. With group discussions, the participants are able to share experiences and strategies, and they develop a sense of community (Berg et al., 2021). With the help of this session, the long-term smoking cessation will be encouraged by the long-term support networks that will make people more responsible, motivated, and more likely to achieve long-term smoking cessation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a:t>
            </a:r>
          </a:p>
          <a:p>
            <a:pPr>
              <a:lnSpc>
                <a:spcPct val="150000"/>
              </a:lnSpc>
              <a:spcAft>
                <a:spcPts val="0"/>
              </a:spcAft>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Among young adults, the continued prevalence of smoking remains, and it is a significant challenge in public health. Research indicates that early adulthood is a crucial time when most people start smoking or strengthen their smoking habits. For instance, studies highlight that 90%of people who smoke start this habit before the age of 25 (He et al., 2021). At this age, peer pressure, change of life (such quitting the house at the onset of college), and exposure to smoking may have some harm to the young adults. Factors that may initiate smoking, include stress, mental health, and social acceptance desire (Cuccia et al., 2021). This age bracket, in most cases, graduates from non-addictive smoking to become an addict, and this complicates their habits, making them irreversible and an inalienable part of their lives. These tendencies demand a high-priority campaign on smoking cessation, which should be need-specific. </a:t>
            </a:r>
            <a:r>
              <a:rPr lang="en-US" sz="1800" kern="100" dirty="0" err="1">
                <a:effectLst/>
                <a:latin typeface="Arial" panose="020B0604020202020204" pitchFamily="34" charset="0"/>
                <a:ea typeface="Calibri" panose="020F0502020204030204" pitchFamily="34" charset="0"/>
                <a:cs typeface="Arial" panose="020B0604020202020204" pitchFamily="34" charset="0"/>
              </a:rPr>
              <a:t>Wamamili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(2019) have argued that early adulthood is a period in which intervention is highly needed. In most cases, the trend of smoking in the early adulthood stages is likely to be the future smoking inclination.</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National health organizations like the World Health Organization (WHO) have promoted the idea of tobacco-free societies and given special consideration to young adults since they are very vulnerable. Using the example of the </a:t>
            </a:r>
            <a:r>
              <a:rPr lang="en-US" sz="1800" b="1" kern="100" dirty="0">
                <a:effectLst/>
                <a:latin typeface="Arial" panose="020B0604020202020204" pitchFamily="34" charset="0"/>
                <a:ea typeface="Calibri" panose="020F0502020204030204" pitchFamily="34" charset="0"/>
                <a:cs typeface="Arial" panose="020B0604020202020204" pitchFamily="34" charset="0"/>
              </a:rPr>
              <a:t>New Zealand Smokefree 2025 aim</a:t>
            </a:r>
            <a:r>
              <a:rPr lang="en-US" sz="1800" kern="100" dirty="0">
                <a:effectLst/>
                <a:latin typeface="Arial" panose="020B0604020202020204" pitchFamily="34" charset="0"/>
                <a:ea typeface="Calibri" panose="020F0502020204030204" pitchFamily="34" charset="0"/>
                <a:cs typeface="Arial" panose="020B0604020202020204" pitchFamily="34" charset="0"/>
              </a:rPr>
              <a:t>, the goal is to reduce the smoking prevalence to 5% or lower, with the particular target being the youth community and discussing them since the number of youths is a high proportion of smokers (</a:t>
            </a:r>
            <a:r>
              <a:rPr lang="en-US" sz="1800" kern="100" dirty="0" err="1">
                <a:effectLst/>
                <a:latin typeface="Arial" panose="020B0604020202020204" pitchFamily="34" charset="0"/>
                <a:ea typeface="Calibri" panose="020F0502020204030204" pitchFamily="34" charset="0"/>
                <a:cs typeface="Arial" panose="020B0604020202020204" pitchFamily="34" charset="0"/>
              </a:rPr>
              <a:t>Wamamili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2019). In the U.S., the American Lung Association focuses on such policies as tobacco-free campuses, anti-smoking efforts conducted in school settings that would allow making the environment of young adults healthier (Sultana et al., 2025). </a:t>
            </a: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Smoking-quit processes must also conform to the national health regulations that promote the programs that not only provide education materials but also smoking-quit applications and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It requires mobile interventions, convenient access to nicotine replacement therapies (NRTs), and peer support during the long-term behavioral change (Whittaker et al., 2019).</a:t>
            </a:r>
          </a:p>
          <a:p>
            <a:pPr>
              <a:lnSpc>
                <a:spcPct val="150000"/>
              </a:lnSpc>
              <a:spcAft>
                <a:spcPts val="0"/>
              </a:spcAft>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current smoking rates among young adults continue to pose a public health challenge. A survey conducted in New Zealand found that the proportion of current smokers among university students was nearly 11.1%, higher than that of the general population (</a:t>
            </a:r>
            <a:r>
              <a:rPr lang="en-US" sz="1800" kern="100" dirty="0" err="1">
                <a:effectLst/>
                <a:latin typeface="Arial" panose="020B0604020202020204" pitchFamily="34" charset="0"/>
                <a:ea typeface="Calibri" panose="020F0502020204030204" pitchFamily="34" charset="0"/>
                <a:cs typeface="Arial" panose="020B0604020202020204" pitchFamily="34" charset="0"/>
              </a:rPr>
              <a:t>Wamamili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2019). In the United States, the level of smoking among the youths, particularly those aged 18-24 years, registered the highest rate of 28.6% in the late 90s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However, the number of young adults who smoke exceeds the number of college-educated ones, and this fact explains the importance of targeting smoking cessation programs at young adults. The people who have not received a college education tend to start smoking earlier and to struggle with quitting than the college-educated ones (Green et al., 2011). Even access to adequate cessation resources does not suffice for this population, which further complicates their quitting. It is such statistical knowledge that will be core to developing effective interventions to address the distinct needs of different subgroups within the young adult population.</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Short-term smoking implications have an immediate impact on the life of a young adult. Physically, smoking increases the heart rate and reduces the capacity of the lungs, which leads to such issues as shortness of breath and the inability to exercise (Cuccia et al., 2021). This can lead to poor attendance at physical activities, which are among the health and social bonding factors that are very critical at this age. In addition to this, smoking weakens the immune system and exposes people to respiratory infections, and causes the emergence of chronic cough (Berg et al., 2021). On a psychological level, a large portion of anxiety and stress is also linked to smoking. It may lead to a vicious circle, as people engage in smoking to get rid of their mental troubles (</a:t>
            </a:r>
            <a:r>
              <a:rPr lang="en-US" sz="1800" kern="100" dirty="0" err="1">
                <a:effectLst/>
                <a:latin typeface="Arial" panose="020B0604020202020204" pitchFamily="34" charset="0"/>
                <a:ea typeface="Calibri" panose="020F0502020204030204" pitchFamily="34" charset="0"/>
                <a:cs typeface="Arial" panose="020B0604020202020204" pitchFamily="34" charset="0"/>
              </a:rPr>
              <a:t>Mussener</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2016). The social effects of smoking might be to single out those young adults who do not smoke, thereby making it difficult to have positive social interaction with them. The recognition of these short-term effects can make young adults quit smoking, as not all of them can realize what adverse effects these habits have on their health and social life.</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impacts of smoking are extensive and long-term, and nearly all the organs of the body are affected. Long-term, smoking leads to lung damage resulting in long-term respiratory diseases such as chronic obstructive pulmonary disease (COPD) and emphysema. It is strongly decreasing in life expectancy (Berg et al., 2021). Additionally, CVDs are considered the cause of mortality, and smokers are more predisposed to experiencing cardiac attack, stroke, and peripheral vascular disease (Buller et al., 2014). Tobacco use as a smoking substance is also observed to cause cancer, and when a dying individual is much more prone to cancer, lung cancer is one of the most prevalent causes of death among smokers (Sultana et al., 2025).  Despite these life-endangering conditions, smoking is also confirmed to accelerate aging, leaving the skin intact and wrinkles that are formed at a comparatively younger age. The most disconcerting and long-term side effect, however, is addiction - nicotine addiction makes the habit of smoking even more difficult to stop, as people are getting older (Berg et al., 2021). These long-term risks should be a focal point in any cessation campaign as they provide a strong incentive to the young adults to stop smoking before the effects manifest.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These specialized aim to focus on minimizing the smoking initiation in the young adults in the age group 18-24. The campaign will target a reduction of 20 percent in three years using the combination of educational, digital, and peer-led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Chulasai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2022;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Bafunno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2020). In one year, the awareness of the health risks associated with cigarettes will increase by half, thanks to specific campaigns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Alanazi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2025). Peer mentors will be encouraged to increase their level of involvement, and in two years, it is envisaged that 70% coverage of the prevention programs will be achieved (Buller et al., 2014). At least 100,000 young adults will be accessed via digital channels and social media platforms and applications in 1.5 years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Chulasai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2022; Graham et al., 2011). Partnering with the universities and colleges will ensure that the established awareness programs are made available to 80%of the institutions annually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Alanazi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2025). The progress will be followed with the help of surveys, engagement measures, and program reviews, and the strategies will be effective and measurable in the long term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Bafunno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2020).</a:t>
            </a:r>
          </a:p>
        </p:txBody>
      </p:sp>
      <p:sp>
        <p:nvSpPr>
          <p:cNvPr id="4" name="Slide Number Placeholder 3"/>
          <p:cNvSpPr>
            <a:spLocks noGrp="1"/>
          </p:cNvSpPr>
          <p:nvPr>
            <p:ph type="sldNum" sz="quarter" idx="5"/>
          </p:nvPr>
        </p:nvSpPr>
        <p:spPr/>
        <p:txBody>
          <a:bodyPr/>
          <a:lstStyle/>
          <a:p>
            <a:fld id="{DED491D0-8E1B-49C7-849B-A28568D94497}" type="slidenum">
              <a:rPr lang="en-US" smtClean="0"/>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This is aimed at increasing the quit attempts by young adults aged 18-24 years. The target is an increment of 25 percent of self-reported quitting attempts after 12 months (Cuccia et al., 2021). The use of digital cessation interventions will involve applications and online resources to promote daily relapse in six months, and young adults will take action on quitting (Graham et al., 2011; </a:t>
            </a:r>
            <a:r>
              <a:rPr lang="en-US" sz="1800" kern="100" dirty="0" err="1">
                <a:effectLst/>
                <a:latin typeface="Arial" panose="020B0604020202020204" pitchFamily="34" charset="0"/>
                <a:ea typeface="Calibri" panose="020F0502020204030204" pitchFamily="34" charset="0"/>
                <a:cs typeface="Arial" panose="020B0604020202020204" pitchFamily="34" charset="0"/>
              </a:rPr>
              <a:t>Chulasai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2022). On the one hand, with the support of peer mentors, at least 70% of the participants will be guided, while, formal </a:t>
            </a:r>
            <a:r>
              <a:rPr lang="en-US" sz="1800" kern="100" dirty="0" err="1">
                <a:effectLst/>
                <a:latin typeface="Arial" panose="020B0604020202020204" pitchFamily="34" charset="0"/>
                <a:ea typeface="Calibri" panose="020F0502020204030204" pitchFamily="34" charset="0"/>
                <a:cs typeface="Arial" panose="020B0604020202020204" pitchFamily="34" charset="0"/>
              </a:rPr>
              <a:t>counseling</a:t>
            </a:r>
            <a:r>
              <a:rPr lang="en-US" sz="1800" kern="100" dirty="0">
                <a:effectLst/>
                <a:latin typeface="Arial" panose="020B0604020202020204" pitchFamily="34" charset="0"/>
                <a:ea typeface="Calibri" panose="020F0502020204030204" pitchFamily="34" charset="0"/>
                <a:cs typeface="Arial" panose="020B0604020202020204" pitchFamily="34" charset="0"/>
              </a:rPr>
              <a:t> sessions will take place in half of the local universities at the same time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 Such progress and outcome monitoring will be performed after every quarter and assisted by the surveys, digital engagement analytics, and program feedback (Buller et al., 2014). This follow-up also needs to be conducted to make sure that the program is effective, responsive, and able to maximize the number of quit attempts by the target group (Berg et al., 2021).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aim is anchored on the design and proliferation of smoke-free zones to secure the young adults against the impact of </a:t>
            </a:r>
            <a:r>
              <a:rPr lang="en-US" sz="1800" kern="100" dirty="0" err="1">
                <a:effectLst/>
                <a:latin typeface="Arial" panose="020B0604020202020204" pitchFamily="34" charset="0"/>
                <a:ea typeface="Calibri" panose="020F0502020204030204" pitchFamily="34" charset="0"/>
                <a:cs typeface="Arial" panose="020B0604020202020204" pitchFamily="34" charset="0"/>
              </a:rPr>
              <a:t>secondhand</a:t>
            </a:r>
            <a:r>
              <a:rPr lang="en-US" sz="1800" kern="100" dirty="0">
                <a:effectLst/>
                <a:latin typeface="Arial" panose="020B0604020202020204" pitchFamily="34" charset="0"/>
                <a:ea typeface="Calibri" panose="020F0502020204030204" pitchFamily="34" charset="0"/>
                <a:cs typeface="Arial" panose="020B0604020202020204" pitchFamily="34" charset="0"/>
              </a:rPr>
              <a:t> smoke and decrease the level of smoking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It is aimed at achieving 90% of the universities to become smoke-free within 18 months and 70% of the local population to be smoke-free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 It will also be mentioned that the compliance will be checked regularly; the areas of improvement will be determined with the help of the quarterly checks (Buller et al., 2014). This awareness of the health benefits of smoking-free environments will increase, and the figure will increase by 50% (</a:t>
            </a:r>
            <a:r>
              <a:rPr lang="en-US" sz="1800" kern="100" dirty="0" err="1">
                <a:effectLst/>
                <a:latin typeface="Arial" panose="020B0604020202020204" pitchFamily="34" charset="0"/>
                <a:ea typeface="Calibri" panose="020F0502020204030204" pitchFamily="34" charset="0"/>
                <a:cs typeface="Arial" panose="020B0604020202020204" pitchFamily="34" charset="0"/>
              </a:rPr>
              <a:t>Chulasai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2022). The most notable one is the community intervention, which, with the help of such interventions as smoke-free promises, events, and social media campaigns, will be engaged in for 12 months (Berg et al., 2021). This objective will provide a certain level of coverage to avoid smoking among young adults </a:t>
            </a:r>
            <a:r>
              <a:rPr lang="en-US" sz="1800" kern="100" dirty="0" err="1">
                <a:effectLst/>
                <a:latin typeface="Arial" panose="020B0604020202020204" pitchFamily="34" charset="0"/>
                <a:ea typeface="Calibri" panose="020F0502020204030204" pitchFamily="34" charset="0"/>
                <a:cs typeface="Arial" panose="020B0604020202020204" pitchFamily="34" charset="0"/>
              </a:rPr>
              <a:t>behaviorally</a:t>
            </a:r>
            <a:r>
              <a:rPr lang="en-US" sz="1800" kern="100" dirty="0">
                <a:effectLst/>
                <a:latin typeface="Arial" panose="020B0604020202020204" pitchFamily="34" charset="0"/>
                <a:ea typeface="Calibri" panose="020F0502020204030204" pitchFamily="34" charset="0"/>
                <a:cs typeface="Arial" panose="020B0604020202020204" pitchFamily="34" charset="0"/>
              </a:rPr>
              <a:t> and environmentally through the establishment of a policy implementation, monitoring, and education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conclusion, smoking remains one of the most pressing health issues that affect the population of young adults, aged between 18-24 years. This cohort is particularly likely to initiate smoking, the effects of which in most instances can continue in adulthood and lead to serious long-term complications: lung cancer, cardiovascular diseases, and chronic respiratory diseases (Sultana et al., 2025). It has also been established that most smokers begin the habit in their early adulthood, and thus, this is a very critical time to intervene (Green et al., 2011). Our proposed campaign will solve this issue as it will deal with prevention, which is a reduction in the initiation of smoking, as well as cessation, or helping the already smoking young adults stop. To develop long-lasting support, evidence-based means, such as digital tools, peer support, and quitting support, will be offered as part of the intervention. The outcomes of smoking cessation in the long-term are the rapid improvement of physical health, the performance of lungs, the risk of cardiovascular diseases, and the psychological state that decreases the level of anxiety and improves the mood (Cuccia et al., 2021; Whittaker et al., 2019). With the resolution of these issues, we will have healthier and smoke-free generations of young adults in the future.</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This campaign is designed particularly for young adults in the age group of 18-24, since at this age is when smoking habits are usually initiated, and they may also become a habit (Green et al., 2011). We are more interested in prevention, reducing the smoking initiation rate, and cessation, or helping smokers to stop, who are already smoking. As the object of the change is the attitude and behavior of young adults regarding smoking, we do our best to influence their attitudes and behaviors so that they agree not to begin smoking or to stop smoking entirely (Berg et al., 2021). We will also use both of the online tools, such as mobile applications, to facilitate progress tracking and reminders. The peer support networks enable the sharing of experience and assistance with other young adults (Whittaker et al., 2019). In addition, community-based interventions, such as group discussions and working with universities and medical practitioners, will also serve as a supportive tool in the cessation strategy (Sultana et al., 2025). The interaction will be ensured by both constant access to the educational resources,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online materials.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Session 1 will focus to introduce the young adults to smoking cessation and generate awareness of the health hazards of smoking. We will also briefly describe the diseases that smoking causes, such as lung cancer, heart disease, and chronic respiratory diseases, including the short-term and long-term effects of such diseases (Sultana et al., 2025). This session will also imply the promotion of quitting and will improve lung performance, cardiovascular condition, and lifespan (He et al., 2021). Emotions will be discussed to bring the risks to the participants by offering them real-life stories and impressive statistics. This would inform participants about the impact smoking has on their health and well-being, and how they should quit. By making people realize the dangers of smoking, we will cause the desire to quit smoking in the people who may not do it yet and deter the non-smokers who may not have started smoking yet.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Session 2, the focus will be on behavior change strategies, particularly motivation and self-efficacy; hence, participants will be persuaded that they can quit smoking. Self-efficacy is the sense of achievement in accomplishing something specific, in this case, stopping smoking (Whittaker et al., 2019). The subjects will be offered tools and means to attain realistic objectives, such as reducing the number of cigarettes smoked per day and tracking their own progress with mobile applications or journaling. In addition, during this session, it will be necessary to use positive reinforcement and to meditate on the individual benefits of quitting (Berg et al., 2021). We will also encourage group discussions on the issues that smokers encounter in the process of quitting, and arm them to overcome them, working on the cravings and avoiding stress without cigarettes (Cuccia et al., 2021). This session will be centered on instilling confidence and motivation, upon which the young adults will be resolved to quit smoking.</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Session 3, we will discuss such factors as nicotine replacement therapy (NRT) and counselling, which are the key details during the quitting process with nicotine dependence and withdrawal symptoms (Berg et al., 2021). It will present the products of NRT (nicotine patches, gum, and lozenges) and their usage to enhance the process of overcoming cravings and quitting Smoking (Buller et al., 2014). We will also discuss the role of counseling in the smoking cessation process, the options for individual and group counseling, and the support provided by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online counseling (Whittaker et al., 2019). The members will be sensitized to the effectiveness of such support systems to help them stay on course and manage the psychological aspect of quitting. This session will be to ensure that the participants are conversant with the tools and resources available to help them deal with the cravings and withdrawal symptoms, hence making it easy to quit smoking and stay quit.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Session 4 will address the importance of the community and peer support in the quitting process. Peer support is one of the most effective methods to help people stop smoking as it provides help, accountability, and experience (Sultana et al., 2025). We will also arrange a joint conversation, and the members of the group will be given a chance to share their own experience of smoking, discuss the problems they had to solve, and comfort one another. Family engagement in quitting will also be mentioned, along with ways family members can support their loved ones and help them make their homes smoke-free (Cuccia et al., 2021). The rationale of the session is to make the involved people feel that they belong and therefore, quitting smoking becomes an activity, and the people feel empowered and encouraged by the people around them. A strong sense of dedication can be retained in the long term to maintain quiet success.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Formative assessment is carried out before the commencement of the campaign. It helps to identify the requirements of young adults aged 18-24 years, how they smoke, and how they can come up with strategies that are relevant as well as effective. Process evaluation is a tool for monitoring the campaign implementation. It tracks attendance, attendance rates, and social media interaction. Impact evaluation will measure short-term success, where increased awareness, change of attitude towards quitting, and the number of attempts to stop the habit will be calculated during the campaign(Green et al., 2011). The outcome evaluation is the subject matter of the long-term outcomes, which include a long-term quit rate and a reduction in the smoking rate of the target population. Lastly, economic analysis finds the cost-efficiency by comparing the campaign expenses and the health outcomes achieved(Sultana et al., 2025). All these forms of evaluation will ensure that the smoking cessation campaign is designed, executed, and can result in the achievement of quantifiable and sustainable changes in the health of the masses(Cuccia et al., 2021).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evaluation of the efficacy of our smoking cessation campaign is significant in identifying the power of the program and modifying the interventions in the future. Our evaluation indicators will be the indicators which will be used to determine the level of success of the campaign as per the intended objectives. The most significant one is a pre- and post-survey to learn about the change in the level of awareness and smoking among young adults, and the primary indicators will be the level of knowledge on tobacco risks, intentions to quit, and attempts to quit (Sultana et al., 2025). Such surveys will help us in determining whether the campaign has been in a position to bring the intended attitudinal change and establishment of awareness as far as smoking is concerned. In addition to it, we will track quit attempts and quit rates through mobile applications and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It is not only that this will be able to collect and provide feedback on real-time data, but also to measure the number of individuals who are attempting to quit and their effectiveness (Whittaker et al., 2019). Qualitative information, such as the collection and elicitation of responses on the effectiveness of the campaign and the aspects that must be changed, is to be collected using the online survey and focus groups. To get an idea about the number of participants in the campaign, we will take into account downloading apps, interaction in social media, and coverage of the campaign as the indicators of engagement with digital resources (Berg et al., 2021). Moreover, the final one will be the observation of the smoking levels in the locations where the campaign would be held, and the difference in the smoking levels prior to and after the campaign, and whether there is a marked difference in the smoking rates. These identifications will help us to determine the accomplishment of the objectives of the campaign and the effectiveness of the strategies implemented to promote smoking cessation.</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week 1 awareness poster will be focused on the health risks of smoking, including lung damage, heart disease, and physical fitness. It uses powerful pictures and messages to appeal to the emotions. The Week 2 motivational poster shows the benefits of quitting, such as improved quality of air to inhale, improved skin, increased energy, and saved money. It aims to strengthen commitment and escalate quit efforts(Cuccia et al., 2021). The informational poster of Week 3 is premised on some practical tips on the nicotine replacement therapy, Quitline’s, and counselling services to ensure the students get to know where and how to seek assistance. Week 4 peer support poster promotes group discussion and community support with the idea that it is easier to quit smoking since other people can help them(Sultana et al., 2025). Finally, the poster in digital and social media will be developed within platforms like Instagram and TikTok, where hashtags and engaging pictures will be used as the means to attract more young adults and make them more aware of the campaign(Whittaker et al., 2019).</a:t>
            </a:r>
          </a:p>
        </p:txBody>
      </p:sp>
      <p:sp>
        <p:nvSpPr>
          <p:cNvPr id="4" name="Slide Number Placeholder 3"/>
          <p:cNvSpPr>
            <a:spLocks noGrp="1"/>
          </p:cNvSpPr>
          <p:nvPr>
            <p:ph type="sldNum" sz="quarter" idx="5"/>
          </p:nvPr>
        </p:nvSpPr>
        <p:spPr/>
        <p:txBody>
          <a:bodyPr/>
          <a:lstStyle/>
          <a:p>
            <a:fld id="{DED491D0-8E1B-49C7-849B-A28568D94497}" type="slidenum">
              <a:rPr lang="en-US" smtClean="0"/>
              <a:t>21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This poster highlights the differences in health and lifestyle between smoking and smoking cessation, particularly among young adults such as university students. As it has been illustrated, social norms, stress, and nicotine dependence are highly limiting components of smoking among young adults and significant barriers to quitting smoking (Alanazi et al., 2025). Young adults who smoke, as depicted in the picture, are less well, less fatigued, and poorer socializing beings than non-smokers. Conversely, there are vast benefits of smoking cessation. They can be observed in the near future, e.g., in improved respiratory condition, increased energy levels, and improved social functioning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Also, it is revealed that digital and mobile-based cessation measures, such as smartphone apps, text messages, and online support </a:t>
            </a:r>
            <a:r>
              <a:rPr lang="en-US" sz="1800" kern="100" dirty="0" err="1">
                <a:effectLst/>
                <a:latin typeface="Arial" panose="020B0604020202020204" pitchFamily="34" charset="0"/>
                <a:ea typeface="Calibri" panose="020F0502020204030204" pitchFamily="34" charset="0"/>
                <a:cs typeface="Arial" panose="020B0604020202020204" pitchFamily="34" charset="0"/>
              </a:rPr>
              <a:t>programmes</a:t>
            </a:r>
            <a:r>
              <a:rPr lang="en-US" sz="1800" kern="100" dirty="0">
                <a:effectLst/>
                <a:latin typeface="Arial" panose="020B0604020202020204" pitchFamily="34" charset="0"/>
                <a:ea typeface="Calibri" panose="020F0502020204030204" pitchFamily="34" charset="0"/>
                <a:cs typeface="Arial" panose="020B0604020202020204" pitchFamily="34" charset="0"/>
              </a:rPr>
              <a:t>, are getting more responsive among the young adults (Buller et al., 2014; Chulasai et al., 2022). The latter interventions, in particular, prove somewhat effective, as the former address young people's digital lifestyles and provide easy, personalized support. Additionally, it is stated that the intention to quit among the users of both the e-cigarette and the cigarette is also high, and it is an opportunity to consider specific cessation interventions at the mentioned age (Cuccia et al., 2021; Berg et al., 2021). On a larger scale, the poster emphasizes that cessation policies that affect the youth should be made more amiable in such a way that the youths can someday switch to healthier lifestyles and well-being (Graham et al., 2011).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b="0" kern="100" dirty="0">
                <a:effectLst/>
                <a:latin typeface="Arial" panose="020B0604020202020204" pitchFamily="34" charset="0"/>
                <a:ea typeface="Calibri" panose="020F0502020204030204" pitchFamily="34" charset="0"/>
                <a:cs typeface="Arial" panose="020B0604020202020204" pitchFamily="34" charset="0"/>
              </a:rPr>
              <a:t>Good cooperation with the local and national agencies is required for successful smoking cessation efforts. We will also collaborate with the schools and universities to sensitize the students about the adverse effects of smoking and offer quit programs. The public healthcare agencies will play an indispensable role in healthcare provision and the development of easy access to care, counselling and cessation measures (2025). Local shops and restaurants will also be part of our collaboration in which we will convince them to adopt smoke-free policies and, more importantly, a smoke-free environment (</a:t>
            </a:r>
            <a:r>
              <a:rPr lang="en-US" sz="1800" b="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b="0" kern="100" dirty="0">
                <a:effectLst/>
                <a:latin typeface="Arial" panose="020B0604020202020204" pitchFamily="34" charset="0"/>
                <a:ea typeface="Calibri" panose="020F0502020204030204" pitchFamily="34" charset="0"/>
                <a:cs typeface="Arial" panose="020B0604020202020204" pitchFamily="34" charset="0"/>
              </a:rPr>
              <a:t> et al., 2020).  At the national level, it is straightforward to leverage the resources and authority of groups such as the </a:t>
            </a:r>
            <a:r>
              <a:rPr lang="en-US" sz="1800" b="0" dirty="0"/>
              <a:t>Action on Smoking and Health (ASH) UK and Public Health England </a:t>
            </a:r>
            <a:r>
              <a:rPr lang="en-US" sz="1800" b="0" kern="100" dirty="0">
                <a:effectLst/>
                <a:latin typeface="Arial" panose="020B0604020202020204" pitchFamily="34" charset="0"/>
                <a:ea typeface="Calibri" panose="020F0502020204030204" pitchFamily="34" charset="0"/>
                <a:cs typeface="Arial" panose="020B0604020202020204" pitchFamily="34" charset="0"/>
              </a:rPr>
              <a:t>to conduct outreach and educational work (Berg et al., 2021). Additionally, governmental institutions must be engaged to ensure that tobacco control financial assistance and advocacy activities, such as smoke-free recreational zones and labor policy, are provided. These partnerships will help develop a complex, extensive campaign that addresses young adults differently.</a:t>
            </a:r>
          </a:p>
          <a:p>
            <a:pPr>
              <a:lnSpc>
                <a:spcPct val="150000"/>
              </a:lnSpc>
            </a:pPr>
            <a:endParaRPr lang="en-US" sz="18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23</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To achieve our campaign's mission efficiently, we will leverage the resources of successful smoking-quit campaigns already implemented to target young adults. In particular, the mobile applications listed include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QuitNow</a:t>
            </a:r>
            <a:r>
              <a:rPr lang="en-US" sz="1800" kern="100" dirty="0">
                <a:effectLst/>
                <a:latin typeface="Arial" panose="020B0604020202020204" pitchFamily="34" charset="0"/>
                <a:ea typeface="Calibri" panose="020F0502020204030204" pitchFamily="34" charset="0"/>
                <a:cs typeface="Arial" panose="020B0604020202020204" pitchFamily="34" charset="0"/>
              </a:rPr>
              <a:t>! Moreover, Smoke Free, which has been proven to help smokers track their quit progress and goals, as well as support them (Whittaker et al., 2019). The applications can also provide live feedback and notifications that can be of great use, especially with the highly mobile young adults. A support community will also be created within the social media where the young adults will be able to interact, support one another in their progress, and motivate each other. In addition, text messages notifications have been reported to increase the quit rates and the degree of interaction through timely feedback and encouragement (Buller et al., 2014). The educational materials of well-known agencies such as the CDC and WHO, which have developed evidence-based sources on tobacco control, will also be utilized. We will also include community-based interventions (group therapy and counseling) and individual assistance to young adults during the quitting process (Sultana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24</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conclusion, regarding the campaign, we have structured the campaign in a manner that we are targeting the following three objectives: first, to reduce smoking initiation in the young adults, aged 18-24; second, to increase the quit attempt and success of the quit attempt by the young adults; and third, to establish smoke free places through the change of policy and the creation of awareness (He et al., 2021; Sultana et al., 2025). The campaign model will be holistic, and prevention and cessation will be treated as two-fold. In order to ensure that the target group is covered by the campaign and the environment that will support the change of behavior is created, we will seek the assistance of the universities, medical clinics, and local businesses (Berg et al., 2021). The online tools that will be part of our engagement plan will include mobile applications, social networks, and peer support networks that will constantly promote and encourage young adults during quitting (Whittaker et al., 2019). Also, the fact that we maintain contact with young adults during the campaign is significant since they would not simply start the process of quitting, but would also keep up with their activities in the long term. It is met because the resources, information, and support systems are always available, which is a trigger to behavior change in the long term and, lastly, a reduction in smoking rates among young adults (Cuccia et al., 2021).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25</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benefits of quitting smoking are numerous regarding the physiological, sociological, and psychological levels, but the challenges should be addressed. The physiological effects of smoking cessation include significant improvements in lung and cardiovascular capacity and a reduction in the risk of potentially fatal diseases such as lung cancer, heart disease, and respiratory illness (He et al., 2021; Whittaker et al., 2019). These are the health benefits that begin nearly immediately after one quits and improve over time. Sociological benefits of quitting are also significant. Smoking cessation can also improve the relationship with the non-smoking community, reduce the stigma in the social environment, and make social activities more active with quitting (Berg et al., 2021). The stigma that surrounds smoking is likely to seclude smokers from specific social settings, and quitting smoking enables them to find their way back into non-smoking societies. Psychologically, smoking cessation reduces anxiety and has a positive influence on controlling the mood, as nicotine is a stimulant that aggravates the mood swings and stress (</a:t>
            </a:r>
            <a:r>
              <a:rPr lang="en-US" sz="1800" kern="100" dirty="0" err="1">
                <a:effectLst/>
                <a:latin typeface="Arial" panose="020B0604020202020204" pitchFamily="34" charset="0"/>
                <a:ea typeface="Calibri" panose="020F0502020204030204" pitchFamily="34" charset="0"/>
                <a:cs typeface="Arial" panose="020B0604020202020204" pitchFamily="34" charset="0"/>
              </a:rPr>
              <a:t>Mussener</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2016). Majority of ex-smoker’s report that they feel that they are in control of their lives. They also feel better about themselves because they have eliminated the addiction (Berg et al., 2021). However, there are some challenges with smoking cessation. The nicotine dependency is a significant hindrance, as it develops to become a strong physical and psychological addiction and makes the process of quitting difficult (Sultana et al., 2025). Moreover, the society has other forces that might be encouraging the smokers, and this might be peer pressure and smoking with others who will further persuade more individuals to begin smoking. The cessation should be overcome by defeating psychological barriers, such as stress or emotional stimuli (Cuccia et al., 2021). The supporting systems, digital resources and behavior change plans are some of the solutions to these problems, and all this would be included in our campaign, and the participants would have resources and motivation to quit and remain quit.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26</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immediate and significant physiological short-term, and long-term effects of smoking cessation are related to improved health in the long and short term. Several weeks are needed to quit, yet the lung performance begins to improve, and oxygen levels return to normal, which transforms breathing into an easy one and physical activity into more frequent (He et al., 2021). Additionally, there is the chance to minimize the risk of acquiring cardiovascular diseases such as heart disease and stroke because smoking is among the leading causes of such diseases (Sayed et al., 2025). The other benefit is that the risk of respiratory diseases is minimized because after quitting smoking, the skin of the body is replenished, and wrinkles and premature ageing are reduced to a minimum (Cuccia et al., 2021). Overall, the concept of smoking cessation is healthy when it comes to physical health, as physical exercises and physical activities in general become much more acceptable and easier to maintain (Whittaker et al., 2019). These are realistic incentives that would make young people quit smoking and lead a healthier life because of such physiological benefits.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27</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social benefits of quitting smoking are very high, and this can be employed to improve the social life of a person. The relationship between quitters and non-smokers is more likely to be better because they are no longer stigmatized as they are an ex-smoker in a non-smoking world (Berg et al., 2021). Social life is also enhanced because smokers are not considered unwanted in social life anymore, and the self-esteem level is also high because the personal failure of quitting becomes an option (Whittaker et al., 2019). It is also slightly stigmatized by attending smoke-free locations or workplaces, and former smokers will feel like a full member of society (Sayed et al., 2025). In addition, smoking cessation assists in engaging in social and physical activities such as physical exercise, which subsequently aids in socialization and well-being (Cuccia et al., 2021). Finally, attending cessation support groups allows them to have a good network of supportive people who are aware of their struggle and provide moral support to them at the quitting stage, thus increasing their likelihood of success in quitting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28</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Psychological benefits of quitting smoking are extensive and complicated. In addition to that, it has been shown that, the effects of anxiety and depression are reduced in the patient after giving up smoking due to the presence of nicotine as a stimulant that boosts the growth of stress and mood swings (</a:t>
            </a:r>
            <a:r>
              <a:rPr lang="en-US" sz="1800" kern="100" dirty="0" err="1">
                <a:effectLst/>
                <a:latin typeface="Arial" panose="020B0604020202020204" pitchFamily="34" charset="0"/>
                <a:ea typeface="Calibri" panose="020F0502020204030204" pitchFamily="34" charset="0"/>
                <a:cs typeface="Arial" panose="020B0604020202020204" pitchFamily="34" charset="0"/>
              </a:rPr>
              <a:t>Mussener</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2016) in addition to that, a considerable percentage of ex-smokers report that, their moods and cognitive abilities, improve after quitting smoking since the brain processes no longer need nicotine (Berg et al., 2021). Smoking cessation is beneficial to obtain more control over the lives and </a:t>
            </a:r>
            <a:r>
              <a:rPr lang="en-US" sz="1800" kern="100" dirty="0" err="1">
                <a:effectLst/>
                <a:latin typeface="Arial" panose="020B0604020202020204" pitchFamily="34" charset="0"/>
                <a:ea typeface="Calibri" panose="020F0502020204030204" pitchFamily="34" charset="0"/>
                <a:cs typeface="Arial" panose="020B0604020202020204" pitchFamily="34" charset="0"/>
              </a:rPr>
              <a:t>behaviour</a:t>
            </a:r>
            <a:r>
              <a:rPr lang="en-US" sz="1800" kern="100" dirty="0">
                <a:effectLst/>
                <a:latin typeface="Arial" panose="020B0604020202020204" pitchFamily="34" charset="0"/>
                <a:ea typeface="Calibri" panose="020F0502020204030204" pitchFamily="34" charset="0"/>
                <a:cs typeface="Arial" panose="020B0604020202020204" pitchFamily="34" charset="0"/>
              </a:rPr>
              <a:t> of individuals and allows them to implement other beneficial changes in their lives, such as the possibility of adopting healthier habits (Whittaker et al., 2019). In addition, smoking cessation leads to an increase in the quality of sleep and healthier sleep since the natural sleep cycle of the body is regained, due to nicotine withdrawal (Berg et al., 2021). All these psychological benefits are a long way to improving the quality of life of the young adults who have made a courageous move to stop smoking.</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29</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a:latin typeface="Arial" panose="020B0604020202020204" pitchFamily="34" charset="0"/>
                <a:cs typeface="Arial" panose="020B0604020202020204" pitchFamily="34" charset="0"/>
              </a:rPr>
              <a:t>Personal beliefs and social factors that dictate a greater understanding of smoking behavior in young adults may be addressed. The HBM (Health Belief Model) is applied to document the impacts of the perceived vulnerability to illness, perceived severity of the illness associated with smoking, potential advantages of quitting, obstacles to the choice to endeavor to quit, and stimuli to action, such as peer guidance or marketing. Self-efficacy facilitates the behavior change (Chulasai et al., 2022). TPB considers attitude to quit, subjective social norms, and perceived behavioral control as the factors of intentions to quit, which eventually result in actual quit behavior (Cuccia et al., 2021;</a:t>
            </a:r>
            <a:r>
              <a:rPr lang="en-US" sz="1200" kern="100" dirty="0">
                <a:effectLst/>
                <a:latin typeface="Arial" panose="020B0604020202020204" pitchFamily="34" charset="0"/>
                <a:ea typeface="Calibri" panose="020F0502020204030204" pitchFamily="34" charset="0"/>
                <a:cs typeface="Arial" panose="020B0604020202020204" pitchFamily="34" charset="0"/>
              </a:rPr>
              <a:t> Buller et al., 2014</a:t>
            </a:r>
            <a:r>
              <a:rPr lang="en-US" dirty="0">
                <a:latin typeface="Arial" panose="020B0604020202020204" pitchFamily="34" charset="0"/>
                <a:cs typeface="Arial" panose="020B0604020202020204" pitchFamily="34" charset="0"/>
              </a:rPr>
              <a:t>). The two HBM and TPB can then be combined to become a means of helping the young adults in identifying the risks, gaining confidence and overcoming barriers by intervening on their own beliefs and the social pressure of society. Specifically, supportive social norms and self-efficacy can be enhanced through the application of particular awareness campaigns, peer mentoring, and web-based quit and smoke-free behavior measures, which in the long run will promote quit and smoke-free behavior attempts</a:t>
            </a:r>
            <a:r>
              <a:rPr lang="en-US" sz="1200" kern="100" dirty="0">
                <a:effectLst/>
                <a:ea typeface="Calibri" panose="020F0502020204030204" pitchFamily="34" charset="0"/>
              </a:rPr>
              <a:t>(Sultana et al., 2025)</a:t>
            </a:r>
            <a:r>
              <a:rPr lang="en-US"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DED491D0-8E1B-49C7-849B-A28568D94497}" type="slidenum">
              <a:rPr lang="en-US" smtClean="0"/>
              <a:t>30</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behavior changes obstacles include the factors that smokers experience during the construction of a smoking-quit </a:t>
            </a:r>
            <a:r>
              <a:rPr lang="en-US" sz="1800" kern="100" dirty="0" err="1">
                <a:effectLst/>
                <a:latin typeface="Arial" panose="020B0604020202020204" pitchFamily="34" charset="0"/>
                <a:ea typeface="Calibri" panose="020F0502020204030204" pitchFamily="34" charset="0"/>
                <a:cs typeface="Arial" panose="020B0604020202020204" pitchFamily="34" charset="0"/>
              </a:rPr>
              <a:t>programme</a:t>
            </a:r>
            <a:r>
              <a:rPr lang="en-US" sz="1800" kern="100" dirty="0">
                <a:effectLst/>
                <a:latin typeface="Arial" panose="020B0604020202020204" pitchFamily="34" charset="0"/>
                <a:ea typeface="Calibri" panose="020F0502020204030204" pitchFamily="34" charset="0"/>
                <a:cs typeface="Arial" panose="020B0604020202020204" pitchFamily="34" charset="0"/>
              </a:rPr>
              <a:t>. One can identify several health behavior theories that could be regarded as challenges. The Health Belief Model is one of them; it suggests that smokers are able to detach the effect of smoking as being less significant, and in turn, they are not as persuaded to cease (Sultana et al., 2025). It was mentioned as well that perceived ability to engage in quitting behavior tremendously influences the intention to quit and attitudes towards smoking in a person (He et al., 2021). The Transtheoretical Model of behavior change also states that young adults can be at various levels of readiness to quit, which are pre-contemplation, maintenance, and action, depending on the Transtheoretical Model that will be personalized (Cuccia et al., 2021). Some of the social and environmental risks that promote the barriers to cessation include peer pressure or smoking within close-knit social groups (Berg et al., 2021). Finally, psychological nicotine dependency is a factor that dooms the smokers to overcome as the addictions will have the rational mind to cease Smoking (Buller et al., 2014). These difficulties justify the need to be attentive to every step of a smoker and their needs by addressing them with interventions.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31</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health behavior theories discussed above can be used to spearhead the solutions in an effort to break the barriers to smoking cessation. As an example, one can assume that the Health Belief Model is based on the premise that the perceived risk of smoking can be increased through the assistance of specific messages that will encourage smokers to quit (Sultana et al., 2025). The Theory of Planned Behavior also shows that the affirmation of providing the young adults with the means that will enable them to assume control over their smoking habit, such as mobile applications or nicotine replacement therapies (NRT), may make them believe in their capacity to quit smoking (Berg et al., 2021). The Transtheoretical Model will allow us to create interventions that are aligned with the individual's readiness to quit, and the level of assistance will vary depending on the stage (pre-contemplation, contemplation, or action) (Cuccia et al., 2021). Additionally, the social and environmental obstacles to quitting will also be removed because it will be possible to implement social support networks (such as online communities or face-to-face counselling) (Whittaker et al., 2019). Lastly, NRT and professional counselling should become the issue of the necessity to act on the matter of nicotine dependence and help the smokers to see through the addiction (Buller et al., 2014).</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32</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first concept that can be proposed to eliminate the barriers to the process of smoking cessation is the implementation of the latest technologies, such as mobile applications, including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QuitNow</a:t>
            </a:r>
            <a:r>
              <a:rPr lang="en-US" sz="1800" kern="100" dirty="0">
                <a:effectLst/>
                <a:latin typeface="Arial" panose="020B0604020202020204" pitchFamily="34" charset="0"/>
                <a:ea typeface="Calibri" panose="020F0502020204030204" pitchFamily="34" charset="0"/>
                <a:cs typeface="Arial" panose="020B0604020202020204" pitchFamily="34" charset="0"/>
              </a:rPr>
              <a:t>! which have been identified to help with the smoking cessation process on a daily basis, providing real-time feedback, tracking the goals, and motivational messages (Whittaker et al., 2019). Moreover, SMSs might serve as a reminder to its program employees who smoke, and it would be simple and effective to motivate them (Buller et al., 2014). The other crucial need is the introduction of social support; the social support groups will help the people feel encouraged, experience and turn the process of quitting less intimidating and more achievable (Cuccia et al., 2021). The pleasure achievements can be done, which can persuade young adults to undergo the procedures over 7 days or 30 days without smoking and has been known to make the process successful in the long term (He et al., 2021). Face-to-face counselling is the opportunity to get single quitting plans and more rigorous treatment of individuals who require special assistance (Sultana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33</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second set of potential intervention options to foster a behavior change presupposes the use of community-based cessation programs, such as the introduction of a group therapy session, in which group members are given the opportunity to share their experiences and support one another in the quitting process (Berg et al., 2021).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telehealth are also effective as free support, and counselling is offered to the smokers who may not be in a position to obtain face-to-face counselling (Buller et al., 2014). In addition to that, the nicotine replacement therapy (NRT), such as nicotine patches and gum, can also be practiced to control the physical nicotine addiction and, consequently, facilitate the quitting process (Cuccia et al., 2021). It can be made more sensitive, which could be implemented by establishing smoke-free areas in significant social places, e.g. campuses and workplaces, to deliver a more direct message about non-smoking and provide a healthier environment in the places (Whittaker et al., 2019). Finally, one can use role models and influencers who have already become successful in their quit-smoking campaigns to make quitting behaviors normalized and make young adults adopt their own quitting behaviors (Sayed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34</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Despite the current status is marked by the possibility of a successful cessation campaign concerning smoking, some obstacles should be considered. Another significant factor that predisposes young adults to smoking, especially in social groups that might view smoking as a means of membership to a group, is social norms and peer pressure (Berg et al., 2021). The smoking cessation assistance is also stigmatized since, in the overwhelming majority of instances, young adults can feel ashamed or unwilling to admit that they require help (Cuccia et al., 2021). Extreme lack of access to cessation services, particularly in the under- or rural-serviced areas, can complicate the process of seeking assistance to quit (He et al., 2021). Besides, the psychological dependence on nicotine is another issue that complicates the quitting case further since the nicotine dependency must also be broken down with the assistance of systematic interventions (Sultana et al., 2025). It is eventually because the initial step of quitting can be avoided among some young adults since the frightening health consequences of smoking are not being conveyed to a group (Buller et al., 2014). They will need to overcome such impediments with the help of special tactics that will involve individual and environmental aspects.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35</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To address the challenges identified, we have to implement targeted interventions that will influence the particular factors that lead to smoking among young adults. Peer pressure is another example of such interventions; therefore, to address it, social influence interventions can be used, making young adults aware of the influence of their social groups on Smoking (Whittaker et al., 2019). The achievement of the harms of smoking is one of the best outcomes that can be achieved with the help of social media campaigns and collaboration with influencers who believe in a smoking-free lifestyle (Berg et al., 2021). Furthermore, the citizens residing in underserved regions may be assisted because more cessation resources will be available to young adults who would be able to use a mobile application or an online service (Cuccia et al., 2021). Psychological nicotine dependence that will most likely be displeasing to quitting also needs to be overcome through behavioral counselling (Buller et al., 2014). Lastly, the impact of environmental triggers can be reduced by introducing a policy to create smoke-free zones and mobilizing the population through education, since it will make more young adults give it up (Sultana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36</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conclusion, the smoking cessation campaign aims to prevent the occurrence of smoking initiation and smoking cessation among young adults because they are prone to developing a lifelong smoking habit (Sultana et al., 2025). As we have already mentioned, smoking in young adults does not merely result in the acute state of respiratory pathologies and physical depletion of fitness, but also in a chronic state of lung cancer and heart diseases (He et al., 2021). In conjunction with our prevention plan of targeting the people in the context of the education matter and our cessation plan of offering them easy means to quit through mobile applications,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support groups, our campaign will be focused on prevention and cessation. This will be done by addressing prevention and intervention to reduce the number of smokers and ultimately enhance the health of young adults (Berg et al., 2021). It is a big and long-term endeavor, and we use digital solutions, peer support, and community alliances in such a way that young adults can receive the necessary assistance quite easily (Whittaker et al., 2019). Finally, the most significant aspect of this campaign is that not only do we save the health of the young adults since they will be made to quit smoking, but the future state of the society is also made healthier and free of smoke, and consequently, not only are the lives of individuals transformed, but also the future life of the society.</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37</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bg bwMode="invGray">
      <p:bgPr>
        <a:solidFill>
          <a:srgbClr val="003B74"/>
        </a:solidFill>
        <a:effectLst/>
      </p:bgPr>
    </p:bg>
    <p:spTree>
      <p:nvGrpSpPr>
        <p:cNvPr id="1" name=""/>
        <p:cNvGrpSpPr/>
        <p:nvPr/>
      </p:nvGrpSpPr>
      <p:grpSpPr>
        <a:xfrm>
          <a:off x="0" y="0"/>
          <a:ext cx="0" cy="0"/>
          <a:chOff x="0" y="0"/>
          <a:chExt cx="0" cy="0"/>
        </a:xfrm>
      </p:grpSpPr>
      <p:sp>
        <p:nvSpPr>
          <p:cNvPr id="9" name="Rectangle 8"/>
          <p:cNvSpPr/>
          <p:nvPr/>
        </p:nvSpPr>
        <p:spPr>
          <a:xfrm>
            <a:off x="0" y="1851660"/>
            <a:ext cx="12192000" cy="377190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10" name="Rectangle 9"/>
          <p:cNvSpPr/>
          <p:nvPr/>
        </p:nvSpPr>
        <p:spPr>
          <a:xfrm>
            <a:off x="-1" y="701802"/>
            <a:ext cx="12192001" cy="1033272"/>
          </a:xfrm>
          <a:prstGeom prst="rect">
            <a:avLst/>
          </a:prstGeom>
          <a:solidFill>
            <a:srgbClr val="FFC4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2" name="Title 1"/>
          <p:cNvSpPr>
            <a:spLocks noGrp="1"/>
          </p:cNvSpPr>
          <p:nvPr>
            <p:ph type="ctrTitle" hasCustomPrompt="1"/>
          </p:nvPr>
        </p:nvSpPr>
        <p:spPr bwMode="black">
          <a:xfrm>
            <a:off x="882217" y="2200275"/>
            <a:ext cx="6421553" cy="3074670"/>
          </a:xfrm>
          <a:noFill/>
        </p:spPr>
        <p:txBody>
          <a:bodyPr lIns="0" tIns="0" rIns="0" bIns="0" anchor="ctr" anchorCtr="0">
            <a:normAutofit/>
          </a:bodyPr>
          <a:lstStyle>
            <a:lvl1pPr algn="l">
              <a:lnSpc>
                <a:spcPct val="90000"/>
              </a:lnSpc>
              <a:defRPr sz="6000" b="1">
                <a:solidFill>
                  <a:schemeClr val="tx1"/>
                </a:solidFill>
              </a:defRPr>
            </a:lvl1pPr>
          </a:lstStyle>
          <a:p>
            <a:r>
              <a:rPr lang="en-US" dirty="0"/>
              <a:t>Chapter Title</a:t>
            </a:r>
            <a:endParaRPr dirty="0"/>
          </a:p>
        </p:txBody>
      </p:sp>
      <p:sp>
        <p:nvSpPr>
          <p:cNvPr id="3" name="Subtitle 2"/>
          <p:cNvSpPr>
            <a:spLocks noGrp="1"/>
          </p:cNvSpPr>
          <p:nvPr>
            <p:ph type="subTitle" idx="1" hasCustomPrompt="1"/>
          </p:nvPr>
        </p:nvSpPr>
        <p:spPr>
          <a:xfrm>
            <a:off x="882217" y="845820"/>
            <a:ext cx="6524423" cy="777639"/>
          </a:xfrm>
        </p:spPr>
        <p:txBody>
          <a:bodyPr lIns="0" tIns="0" rIns="0" bIns="0" anchor="ctr" anchorCtr="0">
            <a:normAutofit/>
          </a:bodyPr>
          <a:lstStyle>
            <a:lvl1pPr marL="0" indent="0" algn="l">
              <a:spcBef>
                <a:spcPts val="0"/>
              </a:spcBef>
              <a:buNone/>
              <a:defRPr sz="3200" b="1">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CHAPTER 1</a:t>
            </a:r>
            <a:endParaRPr dirty="0"/>
          </a:p>
        </p:txBody>
      </p:sp>
      <p:sp>
        <p:nvSpPr>
          <p:cNvPr id="7" name="Picture Placeholder 6"/>
          <p:cNvSpPr>
            <a:spLocks noGrp="1"/>
          </p:cNvSpPr>
          <p:nvPr>
            <p:ph type="pic" sz="quarter" idx="10"/>
          </p:nvPr>
        </p:nvSpPr>
        <p:spPr>
          <a:xfrm>
            <a:off x="8100060" y="388500"/>
            <a:ext cx="3604981" cy="6081000"/>
          </a:xfrm>
        </p:spPr>
        <p:txBody>
          <a:bodyPr/>
          <a:lstStyle/>
          <a:p>
            <a:r>
              <a:rPr lang="en-US" dirty="0"/>
              <a:t>Click icon to add picture</a:t>
            </a:r>
          </a:p>
        </p:txBody>
      </p:sp>
      <p:sp>
        <p:nvSpPr>
          <p:cNvPr id="17" name="Rectangle 16"/>
          <p:cNvSpPr/>
          <p:nvPr/>
        </p:nvSpPr>
        <p:spPr>
          <a:xfrm>
            <a:off x="0" y="6503670"/>
            <a:ext cx="12192000" cy="215444"/>
          </a:xfrm>
          <a:prstGeom prst="rect">
            <a:avLst/>
          </a:prstGeom>
        </p:spPr>
        <p:txBody>
          <a:bodyPr wrap="square">
            <a:spAutoFit/>
          </a:bodyPr>
          <a:lstStyle/>
          <a:p>
            <a:pPr algn="ctr"/>
            <a:r>
              <a:rPr lang="en-US" sz="800" dirty="0">
                <a:solidFill>
                  <a:schemeClr val="bg2"/>
                </a:solidFill>
                <a:latin typeface="Arial" panose="020B0604020202020204" pitchFamily="34" charset="0"/>
                <a:cs typeface="Arial" panose="020B0604020202020204" pitchFamily="34" charset="0"/>
              </a:rPr>
              <a:t>Copyright © 2025 by Jones &amp; Bartlett Learning, LLC. www.jblearning.com.</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0" y="6503670"/>
            <a:ext cx="12192000" cy="215444"/>
          </a:xfrm>
          <a:prstGeom prst="rect">
            <a:avLst/>
          </a:prstGeom>
        </p:spPr>
        <p:txBody>
          <a:bodyPr wrap="square">
            <a:spAutoFit/>
          </a:bodyPr>
          <a:lstStyle/>
          <a:p>
            <a:pPr algn="ctr"/>
            <a:r>
              <a:rPr lang="en-US" sz="800" dirty="0">
                <a:latin typeface="Arial" panose="020B0604020202020204" pitchFamily="34" charset="0"/>
                <a:cs typeface="Arial" panose="020B0604020202020204" pitchFamily="34" charset="0"/>
              </a:rPr>
              <a:t>Copyright © 2023 by Jones &amp; Bartlett Learning, LLC. www.jblearning.com. Background texture © Bunphot/Getty Images.</a:t>
            </a:r>
          </a:p>
        </p:txBody>
      </p:sp>
      <p:sp>
        <p:nvSpPr>
          <p:cNvPr id="6" name="Rectangle 5"/>
          <p:cNvSpPr/>
          <p:nvPr/>
        </p:nvSpPr>
        <p:spPr>
          <a:xfrm>
            <a:off x="0" y="2274570"/>
            <a:ext cx="12192000" cy="1760220"/>
          </a:xfrm>
          <a:prstGeom prst="rect">
            <a:avLst/>
          </a:prstGeom>
          <a:solidFill>
            <a:srgbClr val="003B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p:cNvSpPr>
            <a:spLocks noGrp="1"/>
          </p:cNvSpPr>
          <p:nvPr>
            <p:ph type="body" sz="quarter" idx="10" hasCustomPrompt="1"/>
          </p:nvPr>
        </p:nvSpPr>
        <p:spPr>
          <a:xfrm>
            <a:off x="935038" y="2571750"/>
            <a:ext cx="10321925" cy="1165225"/>
          </a:xfrm>
        </p:spPr>
        <p:txBody>
          <a:bodyPr anchor="ctr" anchorCtr="0"/>
          <a:lstStyle>
            <a:lvl1pPr marL="0" indent="0" algn="ctr">
              <a:buNone/>
              <a:defRPr sz="4800" b="1">
                <a:solidFill>
                  <a:srgbClr val="FFFFFF"/>
                </a:solidFill>
              </a:defRPr>
            </a:lvl1pPr>
          </a:lstStyle>
          <a:p>
            <a:pPr lvl="0"/>
            <a:r>
              <a:rPr lang="en-US" dirty="0"/>
              <a:t>Divider</a:t>
            </a:r>
          </a:p>
        </p:txBody>
      </p:sp>
      <p:sp>
        <p:nvSpPr>
          <p:cNvPr id="2" name="Rectangle 1"/>
          <p:cNvSpPr/>
          <p:nvPr userDrawn="1"/>
        </p:nvSpPr>
        <p:spPr>
          <a:xfrm>
            <a:off x="0" y="6503670"/>
            <a:ext cx="12192000" cy="215444"/>
          </a:xfrm>
          <a:prstGeom prst="rect">
            <a:avLst/>
          </a:prstGeom>
        </p:spPr>
        <p:txBody>
          <a:bodyPr wrap="square">
            <a:spAutoFit/>
          </a:bodyPr>
          <a:lstStyle/>
          <a:p>
            <a:pPr algn="ctr"/>
            <a:r>
              <a:rPr lang="en-US" sz="800" dirty="0">
                <a:latin typeface="Arial" panose="020B0604020202020204" pitchFamily="34" charset="0"/>
                <a:cs typeface="Arial" panose="020B0604020202020204" pitchFamily="34" charset="0"/>
              </a:rPr>
              <a:t>Copyright © 2021 by Jones &amp; Bartlett Learning, LLC an Ascend Learning Company. www.jblearning.com. Background texture © Bunphot/Getty Images.</a:t>
            </a:r>
          </a:p>
        </p:txBody>
      </p:sp>
      <p:sp>
        <p:nvSpPr>
          <p:cNvPr id="3" name="Rectangle 2"/>
          <p:cNvSpPr/>
          <p:nvPr userDrawn="1"/>
        </p:nvSpPr>
        <p:spPr>
          <a:xfrm>
            <a:off x="0" y="2274570"/>
            <a:ext cx="12192000" cy="1760220"/>
          </a:xfrm>
          <a:prstGeom prst="rect">
            <a:avLst/>
          </a:prstGeom>
          <a:solidFill>
            <a:srgbClr val="003B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t>Click to edit Master title style</a:t>
            </a:r>
            <a:endParaRPr dirty="0"/>
          </a:p>
        </p:txBody>
      </p:sp>
      <p:sp>
        <p:nvSpPr>
          <p:cNvPr id="3" name="Content Placeholder 2"/>
          <p:cNvSpPr>
            <a:spLocks noGrp="1"/>
          </p:cNvSpPr>
          <p:nvPr>
            <p:ph idx="1"/>
          </p:nvPr>
        </p:nvSpPr>
        <p:spPr>
          <a:xfrm>
            <a:off x="925830" y="1490870"/>
            <a:ext cx="10287000" cy="4699047"/>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t>Click to edit Master title style</a:t>
            </a:r>
            <a:endParaRPr dirty="0"/>
          </a:p>
        </p:txBody>
      </p:sp>
      <p:sp>
        <p:nvSpPr>
          <p:cNvPr id="3" name="Content Placeholder 2"/>
          <p:cNvSpPr>
            <a:spLocks noGrp="1"/>
          </p:cNvSpPr>
          <p:nvPr>
            <p:ph sz="half" idx="1"/>
          </p:nvPr>
        </p:nvSpPr>
        <p:spPr>
          <a:xfrm>
            <a:off x="914400" y="1461052"/>
            <a:ext cx="4855464" cy="47294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415368" y="1461052"/>
            <a:ext cx="4862232" cy="47294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Text Placeholder 2"/>
          <p:cNvSpPr>
            <a:spLocks noGrp="1"/>
          </p:cNvSpPr>
          <p:nvPr>
            <p:ph type="body" idx="1"/>
          </p:nvPr>
        </p:nvSpPr>
        <p:spPr>
          <a:xfrm>
            <a:off x="777240" y="1496187"/>
            <a:ext cx="4992624" cy="470916"/>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77240" y="2077278"/>
            <a:ext cx="4992624" cy="43908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1" name="Picture Placeholder 10"/>
          <p:cNvSpPr>
            <a:spLocks noGrp="1"/>
          </p:cNvSpPr>
          <p:nvPr>
            <p:ph type="pic" sz="quarter" idx="10"/>
          </p:nvPr>
        </p:nvSpPr>
        <p:spPr>
          <a:xfrm>
            <a:off x="6096000" y="1496186"/>
            <a:ext cx="5208588" cy="4556743"/>
          </a:xfrm>
        </p:spPr>
        <p:txBody>
          <a:bodyPr/>
          <a:lstStyle/>
          <a:p>
            <a:r>
              <a:rPr lang="en-US" dirty="0"/>
              <a:t>Click icon to add picture</a:t>
            </a:r>
          </a:p>
        </p:txBody>
      </p:sp>
      <p:sp>
        <p:nvSpPr>
          <p:cNvPr id="12" name="Text Placeholder 8"/>
          <p:cNvSpPr>
            <a:spLocks noGrp="1"/>
          </p:cNvSpPr>
          <p:nvPr>
            <p:ph type="body" sz="quarter" idx="11" hasCustomPrompt="1"/>
          </p:nvPr>
        </p:nvSpPr>
        <p:spPr>
          <a:xfrm>
            <a:off x="6096000" y="6142515"/>
            <a:ext cx="5208588" cy="651192"/>
          </a:xfrm>
        </p:spPr>
        <p:txBody>
          <a:bodyPr/>
          <a:lstStyle>
            <a:lvl1pPr marL="0" indent="0">
              <a:buNone/>
              <a:defRPr sz="1000"/>
            </a:lvl1pPr>
          </a:lstStyle>
          <a:p>
            <a:pPr lvl="0"/>
            <a:r>
              <a:rPr lang="en-US" dirty="0"/>
              <a:t>Credit line FPO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t>Click to edit Master title style</a:t>
            </a:r>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4" name="Text Placeholder 2"/>
          <p:cNvSpPr>
            <a:spLocks noGrp="1"/>
          </p:cNvSpPr>
          <p:nvPr>
            <p:ph type="body" sz="half" idx="2"/>
          </p:nvPr>
        </p:nvSpPr>
        <p:spPr>
          <a:xfrm>
            <a:off x="880110" y="1510748"/>
            <a:ext cx="4246582" cy="4404625"/>
          </a:xfrm>
        </p:spPr>
        <p:txBody>
          <a:bodyPr>
            <a:normAutofit/>
          </a:bodyPr>
          <a:lstStyle>
            <a:lvl1pPr marL="0" indent="0">
              <a:spcBef>
                <a:spcPts val="1500"/>
              </a:spcBef>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ext Placeholder 8"/>
          <p:cNvSpPr>
            <a:spLocks noGrp="1"/>
          </p:cNvSpPr>
          <p:nvPr>
            <p:ph type="body" sz="quarter" idx="10" hasCustomPrompt="1"/>
          </p:nvPr>
        </p:nvSpPr>
        <p:spPr>
          <a:xfrm>
            <a:off x="5518150" y="6046788"/>
            <a:ext cx="5792992" cy="651192"/>
          </a:xfrm>
        </p:spPr>
        <p:txBody>
          <a:bodyPr/>
          <a:lstStyle>
            <a:lvl1pPr marL="0" indent="0">
              <a:buNone/>
              <a:defRPr sz="1000"/>
            </a:lvl1pPr>
          </a:lstStyle>
          <a:p>
            <a:pPr lvl="0"/>
            <a:r>
              <a:rPr lang="en-US" dirty="0"/>
              <a:t>Credit line FPO</a:t>
            </a:r>
          </a:p>
        </p:txBody>
      </p:sp>
      <p:sp>
        <p:nvSpPr>
          <p:cNvPr id="11" name="Picture Placeholder 10"/>
          <p:cNvSpPr>
            <a:spLocks noGrp="1"/>
          </p:cNvSpPr>
          <p:nvPr>
            <p:ph type="pic" sz="quarter" idx="11"/>
          </p:nvPr>
        </p:nvSpPr>
        <p:spPr>
          <a:xfrm>
            <a:off x="5518150" y="1508815"/>
            <a:ext cx="5792788" cy="4404624"/>
          </a:xfrm>
        </p:spPr>
        <p:txBody>
          <a:bodyPr/>
          <a:lstStyle/>
          <a:p>
            <a:r>
              <a:rPr lang="en-US" dirty="0"/>
              <a:t>Click icon to add picture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3" name="Content Placeholder 3"/>
          <p:cNvSpPr>
            <a:spLocks noGrp="1"/>
          </p:cNvSpPr>
          <p:nvPr>
            <p:ph idx="1" hasCustomPrompt="1"/>
          </p:nvPr>
        </p:nvSpPr>
        <p:spPr>
          <a:xfrm>
            <a:off x="921496" y="1461052"/>
            <a:ext cx="3181874" cy="4895328"/>
          </a:xfrm>
        </p:spPr>
        <p:txBody>
          <a:bodyPr>
            <a:normAutofit/>
          </a:bodyPr>
          <a:lstStyle>
            <a:lvl1pPr marL="0" indent="0">
              <a:buNone/>
              <a:defRPr sz="2200"/>
            </a:lvl1pPr>
            <a:lvl2pPr marL="457200" indent="0">
              <a:buNone/>
              <a:defRPr sz="2000"/>
            </a:lvl2pPr>
            <a:lvl3pPr marL="914400" indent="0">
              <a:buNone/>
              <a:defRPr sz="1800"/>
            </a:lvl3pPr>
            <a:lvl4pPr marL="1371600" indent="0">
              <a:buNone/>
              <a:defRPr sz="1600"/>
            </a:lvl4pPr>
            <a:lvl5pPr marL="1828800" indent="0">
              <a:buNone/>
              <a:defRPr sz="1600"/>
            </a:lvl5pPr>
            <a:lvl6pPr>
              <a:defRPr sz="1600"/>
            </a:lvl6pPr>
            <a:lvl7pPr>
              <a:defRPr sz="1600"/>
            </a:lvl7pPr>
            <a:lvl8pPr>
              <a:defRPr sz="1600"/>
            </a:lvl8pPr>
            <a:lvl9pPr>
              <a:defRPr sz="1600"/>
            </a:lvl9pPr>
          </a:lstStyle>
          <a:p>
            <a:pPr lvl="0"/>
            <a:r>
              <a:rPr lang="en-US" dirty="0"/>
              <a:t>Sample text</a:t>
            </a:r>
            <a:endParaRPr dirty="0"/>
          </a:p>
        </p:txBody>
      </p:sp>
      <p:sp>
        <p:nvSpPr>
          <p:cNvPr id="7" name="Content Placeholder 3"/>
          <p:cNvSpPr>
            <a:spLocks noGrp="1"/>
          </p:cNvSpPr>
          <p:nvPr>
            <p:ph idx="10" hasCustomPrompt="1"/>
          </p:nvPr>
        </p:nvSpPr>
        <p:spPr>
          <a:xfrm>
            <a:off x="448765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
        <p:nvSpPr>
          <p:cNvPr id="8" name="Content Placeholder 3"/>
          <p:cNvSpPr>
            <a:spLocks noGrp="1"/>
          </p:cNvSpPr>
          <p:nvPr>
            <p:ph idx="11" hasCustomPrompt="1"/>
          </p:nvPr>
        </p:nvSpPr>
        <p:spPr>
          <a:xfrm>
            <a:off x="805381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Title Slide">
    <p:bg bwMode="invGray">
      <p:bgPr>
        <a:solidFill>
          <a:srgbClr val="003B74"/>
        </a:solidFill>
        <a:effectLst/>
      </p:bgPr>
    </p:bg>
    <p:spTree>
      <p:nvGrpSpPr>
        <p:cNvPr id="1" name=""/>
        <p:cNvGrpSpPr/>
        <p:nvPr/>
      </p:nvGrpSpPr>
      <p:grpSpPr>
        <a:xfrm>
          <a:off x="0" y="0"/>
          <a:ext cx="0" cy="0"/>
          <a:chOff x="0" y="0"/>
          <a:chExt cx="0" cy="0"/>
        </a:xfrm>
      </p:grpSpPr>
      <p:sp>
        <p:nvSpPr>
          <p:cNvPr id="9" name="Rectangle 8"/>
          <p:cNvSpPr/>
          <p:nvPr/>
        </p:nvSpPr>
        <p:spPr>
          <a:xfrm>
            <a:off x="0" y="1851660"/>
            <a:ext cx="12192000" cy="377190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10" name="Rectangle 9"/>
          <p:cNvSpPr/>
          <p:nvPr/>
        </p:nvSpPr>
        <p:spPr>
          <a:xfrm>
            <a:off x="-1" y="701802"/>
            <a:ext cx="12192001" cy="1033272"/>
          </a:xfrm>
          <a:prstGeom prst="rect">
            <a:avLst/>
          </a:prstGeom>
          <a:solidFill>
            <a:srgbClr val="FFC4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2" name="Title 1"/>
          <p:cNvSpPr>
            <a:spLocks noGrp="1"/>
          </p:cNvSpPr>
          <p:nvPr>
            <p:ph type="ctrTitle" hasCustomPrompt="1"/>
          </p:nvPr>
        </p:nvSpPr>
        <p:spPr bwMode="black">
          <a:xfrm>
            <a:off x="882217" y="2200275"/>
            <a:ext cx="6421553" cy="3074670"/>
          </a:xfrm>
          <a:noFill/>
        </p:spPr>
        <p:txBody>
          <a:bodyPr lIns="0" tIns="0" rIns="0" bIns="0" anchor="ctr" anchorCtr="0">
            <a:normAutofit/>
          </a:bodyPr>
          <a:lstStyle>
            <a:lvl1pPr algn="l">
              <a:lnSpc>
                <a:spcPct val="90000"/>
              </a:lnSpc>
              <a:defRPr sz="6000" b="1">
                <a:solidFill>
                  <a:schemeClr val="tx1"/>
                </a:solidFill>
              </a:defRPr>
            </a:lvl1pPr>
          </a:lstStyle>
          <a:p>
            <a:r>
              <a:rPr lang="en-US" dirty="0"/>
              <a:t>Chapter Title</a:t>
            </a:r>
            <a:endParaRPr dirty="0"/>
          </a:p>
        </p:txBody>
      </p:sp>
      <p:sp>
        <p:nvSpPr>
          <p:cNvPr id="3" name="Subtitle 2"/>
          <p:cNvSpPr>
            <a:spLocks noGrp="1"/>
          </p:cNvSpPr>
          <p:nvPr>
            <p:ph type="subTitle" idx="1" hasCustomPrompt="1"/>
          </p:nvPr>
        </p:nvSpPr>
        <p:spPr>
          <a:xfrm>
            <a:off x="882217" y="845820"/>
            <a:ext cx="6524423" cy="777639"/>
          </a:xfrm>
        </p:spPr>
        <p:txBody>
          <a:bodyPr lIns="0" tIns="0" rIns="0" bIns="0" anchor="ctr" anchorCtr="0">
            <a:normAutofit/>
          </a:bodyPr>
          <a:lstStyle>
            <a:lvl1pPr marL="0" indent="0" algn="l">
              <a:spcBef>
                <a:spcPts val="0"/>
              </a:spcBef>
              <a:buNone/>
              <a:defRPr sz="3200" b="1">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CHAPTER 1</a:t>
            </a:r>
            <a:endParaRPr dirty="0"/>
          </a:p>
        </p:txBody>
      </p:sp>
      <p:sp>
        <p:nvSpPr>
          <p:cNvPr id="7" name="Picture Placeholder 6"/>
          <p:cNvSpPr>
            <a:spLocks noGrp="1"/>
          </p:cNvSpPr>
          <p:nvPr>
            <p:ph type="pic" sz="quarter" idx="10"/>
          </p:nvPr>
        </p:nvSpPr>
        <p:spPr>
          <a:xfrm>
            <a:off x="8100060" y="388500"/>
            <a:ext cx="3604981" cy="6081000"/>
          </a:xfrm>
        </p:spPr>
        <p:txBody>
          <a:bodyPr/>
          <a:lstStyle/>
          <a:p>
            <a:endParaRPr lang="en-US" dirty="0"/>
          </a:p>
        </p:txBody>
      </p:sp>
      <p:sp>
        <p:nvSpPr>
          <p:cNvPr id="17" name="Rectangle 16"/>
          <p:cNvSpPr/>
          <p:nvPr userDrawn="1"/>
        </p:nvSpPr>
        <p:spPr>
          <a:xfrm>
            <a:off x="0" y="6503670"/>
            <a:ext cx="12192000" cy="215444"/>
          </a:xfrm>
          <a:prstGeom prst="rect">
            <a:avLst/>
          </a:prstGeom>
        </p:spPr>
        <p:txBody>
          <a:bodyPr wrap="square">
            <a:spAutoFit/>
          </a:bodyPr>
          <a:lstStyle/>
          <a:p>
            <a:pPr algn="ctr"/>
            <a:r>
              <a:rPr lang="en-US" sz="800" dirty="0">
                <a:solidFill>
                  <a:schemeClr val="bg2"/>
                </a:solidFill>
                <a:latin typeface="Arial" panose="020B0604020202020204" pitchFamily="34" charset="0"/>
                <a:cs typeface="Arial" panose="020B0604020202020204" pitchFamily="34" charset="0"/>
              </a:rPr>
              <a:t>Copyright © 2021 by Jones &amp; Bartlett Learning, LLC an Ascend Learning Company. www.jblearning.com.</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1_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userDrawn="1"/>
        </p:nvSpPr>
        <p:spPr>
          <a:xfrm>
            <a:off x="0" y="6503670"/>
            <a:ext cx="12192000" cy="215444"/>
          </a:xfrm>
          <a:prstGeom prst="rect">
            <a:avLst/>
          </a:prstGeom>
        </p:spPr>
        <p:txBody>
          <a:bodyPr wrap="square">
            <a:spAutoFit/>
          </a:bodyPr>
          <a:lstStyle/>
          <a:p>
            <a:pPr algn="ctr"/>
            <a:r>
              <a:rPr lang="en-US" sz="800" dirty="0">
                <a:latin typeface="Arial" panose="020B0604020202020204" pitchFamily="34" charset="0"/>
                <a:cs typeface="Arial" panose="020B0604020202020204" pitchFamily="34" charset="0"/>
              </a:rPr>
              <a:t>Copyright © 2021 by Jones &amp; Bartlett Learning, LLC an Ascend Learning Company. www.jblearning.com. Background texture © Bunphot/Getty Images.</a:t>
            </a:r>
          </a:p>
        </p:txBody>
      </p:sp>
      <p:sp>
        <p:nvSpPr>
          <p:cNvPr id="6" name="Rectangle 5"/>
          <p:cNvSpPr/>
          <p:nvPr userDrawn="1"/>
        </p:nvSpPr>
        <p:spPr>
          <a:xfrm>
            <a:off x="0" y="2274570"/>
            <a:ext cx="12192000" cy="1760220"/>
          </a:xfrm>
          <a:prstGeom prst="rect">
            <a:avLst/>
          </a:prstGeom>
          <a:solidFill>
            <a:srgbClr val="003B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8" name="Text Placeholder 7"/>
          <p:cNvSpPr>
            <a:spLocks noGrp="1"/>
          </p:cNvSpPr>
          <p:nvPr>
            <p:ph type="body" sz="quarter" idx="10" hasCustomPrompt="1"/>
          </p:nvPr>
        </p:nvSpPr>
        <p:spPr>
          <a:xfrm>
            <a:off x="935038" y="2571750"/>
            <a:ext cx="10321925" cy="1165225"/>
          </a:xfrm>
        </p:spPr>
        <p:txBody>
          <a:bodyPr anchor="ctr" anchorCtr="0"/>
          <a:lstStyle>
            <a:lvl1pPr marL="0" indent="0" algn="ctr">
              <a:buNone/>
              <a:defRPr sz="4800" b="1">
                <a:solidFill>
                  <a:srgbClr val="FFFFFF"/>
                </a:solidFill>
              </a:defRPr>
            </a:lvl1pPr>
          </a:lstStyle>
          <a:p>
            <a:pPr lvl="0"/>
            <a:r>
              <a:rPr lang="en-US" dirty="0"/>
              <a:t>Divider</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dirty="0"/>
          </a:p>
        </p:txBody>
      </p:sp>
      <p:sp>
        <p:nvSpPr>
          <p:cNvPr id="3" name="Text Placeholder 2"/>
          <p:cNvSpPr>
            <a:spLocks noGrp="1"/>
          </p:cNvSpPr>
          <p:nvPr>
            <p:ph type="body" idx="1"/>
          </p:nvPr>
        </p:nvSpPr>
        <p:spPr>
          <a:xfrm>
            <a:off x="777240" y="1496187"/>
            <a:ext cx="4992624" cy="470916"/>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777240" y="2077278"/>
            <a:ext cx="4992624" cy="439083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11" name="Picture Placeholder 10"/>
          <p:cNvSpPr>
            <a:spLocks noGrp="1"/>
          </p:cNvSpPr>
          <p:nvPr>
            <p:ph type="pic" sz="quarter" idx="10"/>
          </p:nvPr>
        </p:nvSpPr>
        <p:spPr>
          <a:xfrm>
            <a:off x="6096000" y="1496186"/>
            <a:ext cx="5208588" cy="4556743"/>
          </a:xfrm>
        </p:spPr>
        <p:txBody>
          <a:bodyPr/>
          <a:lstStyle/>
          <a:p>
            <a:endParaRPr lang="en-US" dirty="0"/>
          </a:p>
        </p:txBody>
      </p:sp>
      <p:sp>
        <p:nvSpPr>
          <p:cNvPr id="12" name="Text Placeholder 8"/>
          <p:cNvSpPr>
            <a:spLocks noGrp="1"/>
          </p:cNvSpPr>
          <p:nvPr>
            <p:ph type="body" sz="quarter" idx="11" hasCustomPrompt="1"/>
          </p:nvPr>
        </p:nvSpPr>
        <p:spPr>
          <a:xfrm>
            <a:off x="6096000" y="6142515"/>
            <a:ext cx="5208588" cy="651192"/>
          </a:xfrm>
        </p:spPr>
        <p:txBody>
          <a:bodyPr/>
          <a:lstStyle>
            <a:lvl1pPr marL="0" indent="0">
              <a:buNone/>
              <a:defRPr sz="1000"/>
            </a:lvl1pPr>
          </a:lstStyle>
          <a:p>
            <a:pPr lvl="0"/>
            <a:r>
              <a:rPr lang="en-US" dirty="0"/>
              <a:t>Credit line FPO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4" name="Text Placeholder 2"/>
          <p:cNvSpPr>
            <a:spLocks noGrp="1"/>
          </p:cNvSpPr>
          <p:nvPr>
            <p:ph type="body" sz="half" idx="2"/>
          </p:nvPr>
        </p:nvSpPr>
        <p:spPr>
          <a:xfrm>
            <a:off x="880110" y="1510748"/>
            <a:ext cx="4246582" cy="4404625"/>
          </a:xfrm>
        </p:spPr>
        <p:txBody>
          <a:bodyPr>
            <a:normAutofit/>
          </a:bodyPr>
          <a:lstStyle>
            <a:lvl1pPr marL="0" indent="0">
              <a:spcBef>
                <a:spcPts val="1500"/>
              </a:spcBef>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Text Placeholder 8"/>
          <p:cNvSpPr>
            <a:spLocks noGrp="1"/>
          </p:cNvSpPr>
          <p:nvPr>
            <p:ph type="body" sz="quarter" idx="10" hasCustomPrompt="1"/>
          </p:nvPr>
        </p:nvSpPr>
        <p:spPr>
          <a:xfrm>
            <a:off x="5518150" y="6046788"/>
            <a:ext cx="5792992" cy="651192"/>
          </a:xfrm>
        </p:spPr>
        <p:txBody>
          <a:bodyPr/>
          <a:lstStyle>
            <a:lvl1pPr marL="0" indent="0">
              <a:buNone/>
              <a:defRPr sz="1000"/>
            </a:lvl1pPr>
          </a:lstStyle>
          <a:p>
            <a:pPr lvl="0"/>
            <a:r>
              <a:rPr lang="en-US" dirty="0"/>
              <a:t>Credit line FPO</a:t>
            </a:r>
          </a:p>
        </p:txBody>
      </p:sp>
      <p:sp>
        <p:nvSpPr>
          <p:cNvPr id="11" name="Picture Placeholder 10"/>
          <p:cNvSpPr>
            <a:spLocks noGrp="1"/>
          </p:cNvSpPr>
          <p:nvPr>
            <p:ph type="pic" sz="quarter" idx="11"/>
          </p:nvPr>
        </p:nvSpPr>
        <p:spPr>
          <a:xfrm>
            <a:off x="5518150" y="1508815"/>
            <a:ext cx="5792788" cy="4404624"/>
          </a:xfrm>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3" name="Content Placeholder 3"/>
          <p:cNvSpPr>
            <a:spLocks noGrp="1"/>
          </p:cNvSpPr>
          <p:nvPr>
            <p:ph idx="1" hasCustomPrompt="1"/>
          </p:nvPr>
        </p:nvSpPr>
        <p:spPr>
          <a:xfrm>
            <a:off x="921496" y="1461052"/>
            <a:ext cx="3181874" cy="4895328"/>
          </a:xfrm>
        </p:spPr>
        <p:txBody>
          <a:bodyPr>
            <a:normAutofit/>
          </a:bodyPr>
          <a:lstStyle>
            <a:lvl1pPr marL="0" indent="0">
              <a:buNone/>
              <a:defRPr sz="2200"/>
            </a:lvl1pPr>
            <a:lvl2pPr marL="457200" indent="0">
              <a:buNone/>
              <a:defRPr sz="2000"/>
            </a:lvl2pPr>
            <a:lvl3pPr marL="914400" indent="0">
              <a:buNone/>
              <a:defRPr sz="1800"/>
            </a:lvl3pPr>
            <a:lvl4pPr marL="1371600" indent="0">
              <a:buNone/>
              <a:defRPr sz="1600"/>
            </a:lvl4pPr>
            <a:lvl5pPr marL="1828800" indent="0">
              <a:buNone/>
              <a:defRPr sz="1600"/>
            </a:lvl5pPr>
            <a:lvl6pPr>
              <a:defRPr sz="1600"/>
            </a:lvl6pPr>
            <a:lvl7pPr>
              <a:defRPr sz="1600"/>
            </a:lvl7pPr>
            <a:lvl8pPr>
              <a:defRPr sz="1600"/>
            </a:lvl8pPr>
            <a:lvl9pPr>
              <a:defRPr sz="1600"/>
            </a:lvl9pPr>
          </a:lstStyle>
          <a:p>
            <a:pPr lvl="0"/>
            <a:r>
              <a:rPr lang="en-US" dirty="0"/>
              <a:t>Sample text</a:t>
            </a:r>
            <a:endParaRPr dirty="0"/>
          </a:p>
        </p:txBody>
      </p:sp>
      <p:sp>
        <p:nvSpPr>
          <p:cNvPr id="7" name="Content Placeholder 3"/>
          <p:cNvSpPr>
            <a:spLocks noGrp="1"/>
          </p:cNvSpPr>
          <p:nvPr>
            <p:ph idx="10" hasCustomPrompt="1"/>
          </p:nvPr>
        </p:nvSpPr>
        <p:spPr>
          <a:xfrm>
            <a:off x="448765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
        <p:nvSpPr>
          <p:cNvPr id="8" name="Content Placeholder 3"/>
          <p:cNvSpPr>
            <a:spLocks noGrp="1"/>
          </p:cNvSpPr>
          <p:nvPr>
            <p:ph idx="11" hasCustomPrompt="1"/>
          </p:nvPr>
        </p:nvSpPr>
        <p:spPr>
          <a:xfrm>
            <a:off x="805381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p:cNvSpPr/>
          <p:nvPr/>
        </p:nvSpPr>
        <p:spPr>
          <a:xfrm>
            <a:off x="0" y="0"/>
            <a:ext cx="12188952" cy="118872"/>
          </a:xfrm>
          <a:prstGeom prst="rect">
            <a:avLst/>
          </a:prstGeom>
          <a:solidFill>
            <a:srgbClr val="FFC4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2" name="Title Placeholder 1"/>
          <p:cNvSpPr>
            <a:spLocks noGrp="1"/>
          </p:cNvSpPr>
          <p:nvPr>
            <p:ph type="title"/>
          </p:nvPr>
        </p:nvSpPr>
        <p:spPr bwMode="black">
          <a:xfrm>
            <a:off x="0" y="121033"/>
            <a:ext cx="12192000" cy="1002089"/>
          </a:xfrm>
          <a:prstGeom prst="rect">
            <a:avLst/>
          </a:prstGeom>
          <a:solidFill>
            <a:srgbClr val="003B74"/>
          </a:solidFill>
        </p:spPr>
        <p:txBody>
          <a:bodyPr vert="horz" lIns="914400" tIns="45720" rIns="91440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891540" y="1517904"/>
            <a:ext cx="10435590" cy="3986213"/>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6"/>
          <p:cNvSpPr/>
          <p:nvPr/>
        </p:nvSpPr>
        <p:spPr>
          <a:xfrm rot="5400000">
            <a:off x="10310524" y="4874401"/>
            <a:ext cx="3509688" cy="215444"/>
          </a:xfrm>
          <a:prstGeom prst="rect">
            <a:avLst/>
          </a:prstGeom>
        </p:spPr>
        <p:txBody>
          <a:bodyPr wrap="square">
            <a:spAutoFit/>
          </a:bodyPr>
          <a:lstStyle/>
          <a:p>
            <a:r>
              <a:rPr lang="en-US" sz="800" dirty="0">
                <a:latin typeface="Arial" panose="020B0604020202020204" pitchFamily="34" charset="0"/>
                <a:cs typeface="Arial" panose="020B0604020202020204" pitchFamily="34" charset="0"/>
              </a:rPr>
              <a:t>Copyright © 2025 by Jones &amp; Bartlett Learning, LLC. www.jblearning.com</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5000"/>
        </a:lnSpc>
        <a:spcBef>
          <a:spcPct val="0"/>
        </a:spcBef>
        <a:buNone/>
        <a:defRPr sz="3000" b="1" kern="1200">
          <a:solidFill>
            <a:schemeClr val="bg2"/>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_rels/slide15.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3.xml" /></Relationships>
</file>

<file path=ppt/slides/_rels/slide16.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3.xml" /></Relationships>
</file>

<file path=ppt/slides/_rels/slide17.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6.xml" /><Relationship Id="rId1" Type="http://schemas.openxmlformats.org/officeDocument/2006/relationships/slideLayout" Target="../slideLayouts/slideLayout3.xml" /></Relationships>
</file>

<file path=ppt/slides/_rels/slide18.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7.xml" /><Relationship Id="rId1" Type="http://schemas.openxmlformats.org/officeDocument/2006/relationships/slideLayout" Target="../slideLayouts/slideLayout3.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3.xml" /></Relationships>
</file>

<file path=ppt/slides/_rels/slide20.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9.xml" /><Relationship Id="rId1" Type="http://schemas.openxmlformats.org/officeDocument/2006/relationships/slideLayout" Target="../slideLayouts/slideLayout3.xml" /></Relationships>
</file>

<file path=ppt/slides/_rels/slide21.xml.rels><?xml version="1.0" encoding="UTF-8" standalone="yes"?>
<Relationships xmlns="http://schemas.openxmlformats.org/package/2006/relationships"><Relationship Id="rId3" Type="http://schemas.openxmlformats.org/officeDocument/2006/relationships/image" Target="../media/image18.png" /><Relationship Id="rId7" Type="http://schemas.openxmlformats.org/officeDocument/2006/relationships/image" Target="../media/image22.png" /><Relationship Id="rId2" Type="http://schemas.openxmlformats.org/officeDocument/2006/relationships/notesSlide" Target="../notesSlides/notesSlide20.xml" /><Relationship Id="rId1" Type="http://schemas.openxmlformats.org/officeDocument/2006/relationships/slideLayout" Target="../slideLayouts/slideLayout3.xml" /><Relationship Id="rId6" Type="http://schemas.openxmlformats.org/officeDocument/2006/relationships/image" Target="../media/image21.png" /><Relationship Id="rId5" Type="http://schemas.openxmlformats.org/officeDocument/2006/relationships/image" Target="../media/image20.png" /><Relationship Id="rId4" Type="http://schemas.openxmlformats.org/officeDocument/2006/relationships/image" Target="../media/image19.png" /></Relationships>
</file>

<file path=ppt/slides/_rels/slide22.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1.xml" /><Relationship Id="rId1" Type="http://schemas.openxmlformats.org/officeDocument/2006/relationships/slideLayout" Target="../slideLayouts/slideLayout3.xml" /><Relationship Id="rId5" Type="http://schemas.openxmlformats.org/officeDocument/2006/relationships/image" Target="../media/image25.png" /><Relationship Id="rId4" Type="http://schemas.openxmlformats.org/officeDocument/2006/relationships/image" Target="../media/image24.png" /></Relationships>
</file>

<file path=ppt/slides/_rels/slide23.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22.xml" /><Relationship Id="rId1" Type="http://schemas.openxmlformats.org/officeDocument/2006/relationships/slideLayout" Target="../slideLayouts/slideLayout3.xml" /></Relationships>
</file>

<file path=ppt/slides/_rels/slide24.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notesSlide" Target="../notesSlides/notesSlide23.xml" /><Relationship Id="rId1" Type="http://schemas.openxmlformats.org/officeDocument/2006/relationships/slideLayout" Target="../slideLayouts/slideLayout3.xml" /></Relationships>
</file>

<file path=ppt/slides/_rels/slide25.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24.xml" /><Relationship Id="rId1" Type="http://schemas.openxmlformats.org/officeDocument/2006/relationships/slideLayout" Target="../slideLayouts/slideLayout3.xml" /></Relationships>
</file>

<file path=ppt/slides/_rels/slide26.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notesSlide" Target="../notesSlides/notesSlide25.xml" /><Relationship Id="rId1" Type="http://schemas.openxmlformats.org/officeDocument/2006/relationships/slideLayout" Target="../slideLayouts/slideLayout3.xml" /></Relationships>
</file>

<file path=ppt/slides/_rels/slide27.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26.xml" /><Relationship Id="rId1" Type="http://schemas.openxmlformats.org/officeDocument/2006/relationships/slideLayout" Target="../slideLayouts/slideLayout3.xml" /></Relationships>
</file>

<file path=ppt/slides/_rels/slide28.xml.rels><?xml version="1.0" encoding="UTF-8" standalone="yes"?>
<Relationships xmlns="http://schemas.openxmlformats.org/package/2006/relationships"><Relationship Id="rId3" Type="http://schemas.openxmlformats.org/officeDocument/2006/relationships/image" Target="../media/image31.png" /><Relationship Id="rId2" Type="http://schemas.openxmlformats.org/officeDocument/2006/relationships/notesSlide" Target="../notesSlides/notesSlide27.xml" /><Relationship Id="rId1" Type="http://schemas.openxmlformats.org/officeDocument/2006/relationships/slideLayout" Target="../slideLayouts/slideLayout3.xml" /></Relationships>
</file>

<file path=ppt/slides/_rels/slide29.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notesSlide" Target="../notesSlides/notesSlide28.xml" /><Relationship Id="rId1" Type="http://schemas.openxmlformats.org/officeDocument/2006/relationships/slideLayout" Target="../slideLayouts/slideLayout3.xml" /></Relationships>
</file>

<file path=ppt/slides/_rels/slide30.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notesSlide" Target="../notesSlides/notesSlide29.xml" /><Relationship Id="rId1" Type="http://schemas.openxmlformats.org/officeDocument/2006/relationships/slideLayout" Target="../slideLayouts/slideLayout3.xml" /></Relationships>
</file>

<file path=ppt/slides/_rels/slide31.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notesSlide" Target="../notesSlides/notesSlide30.xml" /><Relationship Id="rId1" Type="http://schemas.openxmlformats.org/officeDocument/2006/relationships/slideLayout" Target="../slideLayouts/slideLayout3.xml" /></Relationships>
</file>

<file path=ppt/slides/_rels/slide32.xml.rels><?xml version="1.0" encoding="UTF-8" standalone="yes"?>
<Relationships xmlns="http://schemas.openxmlformats.org/package/2006/relationships"><Relationship Id="rId3" Type="http://schemas.openxmlformats.org/officeDocument/2006/relationships/image" Target="../media/image35.png" /><Relationship Id="rId2" Type="http://schemas.openxmlformats.org/officeDocument/2006/relationships/notesSlide" Target="../notesSlides/notesSlide31.xml" /><Relationship Id="rId1" Type="http://schemas.openxmlformats.org/officeDocument/2006/relationships/slideLayout" Target="../slideLayouts/slideLayout3.xml" /></Relationships>
</file>

<file path=ppt/slides/_rels/slide33.xml.rels><?xml version="1.0" encoding="UTF-8" standalone="yes"?>
<Relationships xmlns="http://schemas.openxmlformats.org/package/2006/relationships"><Relationship Id="rId3" Type="http://schemas.openxmlformats.org/officeDocument/2006/relationships/image" Target="../media/image36.png" /><Relationship Id="rId2" Type="http://schemas.openxmlformats.org/officeDocument/2006/relationships/notesSlide" Target="../notesSlides/notesSlide32.xml" /><Relationship Id="rId1" Type="http://schemas.openxmlformats.org/officeDocument/2006/relationships/slideLayout" Target="../slideLayouts/slideLayout3.xml" /></Relationships>
</file>

<file path=ppt/slides/_rels/slide34.xml.rels><?xml version="1.0" encoding="UTF-8" standalone="yes"?>
<Relationships xmlns="http://schemas.openxmlformats.org/package/2006/relationships"><Relationship Id="rId3" Type="http://schemas.openxmlformats.org/officeDocument/2006/relationships/image" Target="../media/image37.png" /><Relationship Id="rId2" Type="http://schemas.openxmlformats.org/officeDocument/2006/relationships/notesSlide" Target="../notesSlides/notesSlide33.xml" /><Relationship Id="rId1" Type="http://schemas.openxmlformats.org/officeDocument/2006/relationships/slideLayout" Target="../slideLayouts/slideLayout3.xml" /></Relationships>
</file>

<file path=ppt/slides/_rels/slide35.xml.rels><?xml version="1.0" encoding="UTF-8" standalone="yes"?>
<Relationships xmlns="http://schemas.openxmlformats.org/package/2006/relationships"><Relationship Id="rId3" Type="http://schemas.openxmlformats.org/officeDocument/2006/relationships/image" Target="../media/image38.png" /><Relationship Id="rId2" Type="http://schemas.openxmlformats.org/officeDocument/2006/relationships/notesSlide" Target="../notesSlides/notesSlide34.xml" /><Relationship Id="rId1" Type="http://schemas.openxmlformats.org/officeDocument/2006/relationships/slideLayout" Target="../slideLayouts/slideLayout3.xml" /></Relationships>
</file>

<file path=ppt/slides/_rels/slide36.xml.rels><?xml version="1.0" encoding="UTF-8" standalone="yes"?>
<Relationships xmlns="http://schemas.openxmlformats.org/package/2006/relationships"><Relationship Id="rId3" Type="http://schemas.openxmlformats.org/officeDocument/2006/relationships/image" Target="../media/image39.png" /><Relationship Id="rId2" Type="http://schemas.openxmlformats.org/officeDocument/2006/relationships/notesSlide" Target="../notesSlides/notesSlide35.xml" /><Relationship Id="rId1" Type="http://schemas.openxmlformats.org/officeDocument/2006/relationships/slideLayout" Target="../slideLayouts/slideLayout3.xml" /></Relationships>
</file>

<file path=ppt/slides/_rels/slide37.xml.rels><?xml version="1.0" encoding="UTF-8" standalone="yes"?>
<Relationships xmlns="http://schemas.openxmlformats.org/package/2006/relationships"><Relationship Id="rId3" Type="http://schemas.openxmlformats.org/officeDocument/2006/relationships/image" Target="../media/image40.png" /><Relationship Id="rId2" Type="http://schemas.openxmlformats.org/officeDocument/2006/relationships/notesSlide" Target="../notesSlides/notesSlide36.xml" /><Relationship Id="rId1" Type="http://schemas.openxmlformats.org/officeDocument/2006/relationships/slideLayout" Target="../slideLayouts/slideLayout3.xml" /></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21037/jtd.2020.02.23" TargetMode="External" /><Relationship Id="rId2" Type="http://schemas.openxmlformats.org/officeDocument/2006/relationships/hyperlink" Target="https://doi.org/10.3390/ijerph22060947" TargetMode="External" /><Relationship Id="rId1" Type="http://schemas.openxmlformats.org/officeDocument/2006/relationships/slideLayout" Target="../slideLayouts/slideLayout3.xml" /><Relationship Id="rId5" Type="http://schemas.openxmlformats.org/officeDocument/2006/relationships/hyperlink" Target="https://doi.org/10.1089/tmj.2013.0169" TargetMode="External" /><Relationship Id="rId4" Type="http://schemas.openxmlformats.org/officeDocument/2006/relationships/hyperlink" Target="https://doi.org/10.1016/j.addbeh.2021.106898" TargetMode="External" /></Relationships>
</file>

<file path=ppt/slides/_rels/slide39.xml.rels><?xml version="1.0" encoding="UTF-8" standalone="yes"?>
<Relationships xmlns="http://schemas.openxmlformats.org/package/2006/relationships"><Relationship Id="rId3" Type="http://schemas.openxmlformats.org/officeDocument/2006/relationships/hyperlink" Target="https://www.sciencedirect.com/science/article/pii/S221133552030245X?via%3Dihub" TargetMode="External" /><Relationship Id="rId2" Type="http://schemas.openxmlformats.org/officeDocument/2006/relationships/hyperlink" Target="https://doi.org/10.3390/ijerph19148265" TargetMode="External" /><Relationship Id="rId1" Type="http://schemas.openxmlformats.org/officeDocument/2006/relationships/slideLayout" Target="../slideLayouts/slideLayout3.xml" /><Relationship Id="rId4" Type="http://schemas.openxmlformats.org/officeDocument/2006/relationships/hyperlink" Target="https://jamanetwork.com/journals/jamainternalmedicine/fullarticle/226380" TargetMode="External" /></Relationships>
</file>

<file path=ppt/slides/_rels/slide40.xml.rels><?xml version="1.0" encoding="UTF-8" standalone="yes"?>
<Relationships xmlns="http://schemas.openxmlformats.org/package/2006/relationships"><Relationship Id="rId3" Type="http://schemas.openxmlformats.org/officeDocument/2006/relationships/hyperlink" Target="https://doi.org/10.2105/AJPH.2006.103945" TargetMode="External" /><Relationship Id="rId2" Type="http://schemas.openxmlformats.org/officeDocument/2006/relationships/hyperlink" Target="https://doi.org/10.1093/ntr/ntu144" TargetMode="External" /><Relationship Id="rId1" Type="http://schemas.openxmlformats.org/officeDocument/2006/relationships/slideLayout" Target="../slideLayouts/slideLayout3.xml" /><Relationship Id="rId5" Type="http://schemas.openxmlformats.org/officeDocument/2006/relationships/hyperlink" Target="https://doi.org/10.1001/jamainternmed.2015.8260" TargetMode="External" /><Relationship Id="rId4" Type="http://schemas.openxmlformats.org/officeDocument/2006/relationships/hyperlink" Target="https://doi.org/10.3390/ijerph18073629" TargetMode="External" /></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3390/healthcare13172158" TargetMode="External" /><Relationship Id="rId2" Type="http://schemas.openxmlformats.org/officeDocument/2006/relationships/hyperlink" Target="https://doi.org/10.3390/ijerph16010084" TargetMode="External" /><Relationship Id="rId1" Type="http://schemas.openxmlformats.org/officeDocument/2006/relationships/slideLayout" Target="../slideLayouts/slideLayout3.xml" /><Relationship Id="rId5" Type="http://schemas.openxmlformats.org/officeDocument/2006/relationships/hyperlink" Target="https://doi.org/10.1016/j.amepre.2020.01.021" TargetMode="External" /><Relationship Id="rId4" Type="http://schemas.openxmlformats.org/officeDocument/2006/relationships/hyperlink" Target="https://doi.org/10.3390/ijerph22060825" TargetMode="External" /></Relationships>
</file>

<file path=ppt/slides/_rels/slide42.xml.rels><?xml version="1.0" encoding="UTF-8" standalone="yes"?>
<Relationships xmlns="http://schemas.openxmlformats.org/package/2006/relationships"><Relationship Id="rId3" Type="http://schemas.openxmlformats.org/officeDocument/2006/relationships/hyperlink" Target="https://doi.org/10.3390/psychiatryint6030081" TargetMode="External" /><Relationship Id="rId2" Type="http://schemas.openxmlformats.org/officeDocument/2006/relationships/hyperlink" Target="https://doi.org/10.1002/14651858.CD006611.pub5" TargetMode="Externa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8">
            <a:extLst>
              <a:ext uri="{FF2B5EF4-FFF2-40B4-BE49-F238E27FC236}">
                <a16:creationId xmlns:a16="http://schemas.microsoft.com/office/drawing/2014/main" id="{D215DB22-1D81-110E-50B1-E26B9CFE0684}"/>
              </a:ext>
            </a:extLst>
          </p:cNvPr>
          <p:cNvSpPr>
            <a:spLocks noGrp="1"/>
          </p:cNvSpPr>
          <p:nvPr>
            <p:ph type="title"/>
          </p:nvPr>
        </p:nvSpPr>
        <p:spPr>
          <a:xfrm>
            <a:off x="0" y="-685800"/>
            <a:ext cx="12192000" cy="7643814"/>
          </a:xfrm>
          <a:solidFill>
            <a:srgbClr val="002060"/>
          </a:solidFill>
        </p:spPr>
        <p:txBody>
          <a:bodyPr>
            <a:noAutofit/>
          </a:bodyPr>
          <a:lstStyle/>
          <a:p>
            <a:pPr lvl="0"/>
            <a:br>
              <a:rPr lang="en-US" sz="3600"/>
            </a:br>
            <a:br>
              <a:rPr lang="en-US" sz="3600"/>
            </a:br>
            <a:br>
              <a:rPr lang="en-US" sz="3600"/>
            </a:br>
            <a:r>
              <a:rPr lang="en-US" sz="3600">
                <a:solidFill>
                  <a:srgbClr val="FF5050"/>
                </a:solidFill>
              </a:rPr>
              <a:t>Smoking </a:t>
            </a:r>
            <a:r>
              <a:rPr lang="en-US" sz="3600" dirty="0">
                <a:solidFill>
                  <a:srgbClr val="FF5050"/>
                </a:solidFill>
              </a:rPr>
              <a:t>Cessation Campaign For Young  </a:t>
            </a:r>
            <a:br>
              <a:rPr lang="en-US" sz="3600" dirty="0">
                <a:solidFill>
                  <a:srgbClr val="FF5050"/>
                </a:solidFill>
              </a:rPr>
            </a:br>
            <a:r>
              <a:rPr lang="en-US" sz="3600" dirty="0">
                <a:solidFill>
                  <a:srgbClr val="FF5050"/>
                </a:solidFill>
              </a:rPr>
              <a:t>                       Adults (18 – 24)                               </a:t>
            </a:r>
            <a:br>
              <a:rPr lang="en-US" sz="3600" dirty="0">
                <a:solidFill>
                  <a:srgbClr val="FF5050"/>
                </a:solidFill>
              </a:rPr>
            </a:br>
            <a:br>
              <a:rPr lang="en-US" sz="3600" dirty="0">
                <a:solidFill>
                  <a:srgbClr val="FF5050"/>
                </a:solidFill>
              </a:rPr>
            </a:br>
            <a:r>
              <a:rPr lang="en-US" sz="2400" dirty="0">
                <a:solidFill>
                  <a:srgbClr val="FF5050"/>
                </a:solidFill>
              </a:rPr>
              <a:t>Group Members</a:t>
            </a:r>
            <a:r>
              <a:rPr lang="en-IN" altLang="en-US" sz="2400" b="0" dirty="0">
                <a:solidFill>
                  <a:srgbClr val="FF5050"/>
                </a:solidFill>
              </a:rPr>
              <a:t>:      </a:t>
            </a:r>
            <a:r>
              <a:rPr lang="en-IN" altLang="en-US" sz="2400" b="0" dirty="0"/>
              <a:t>Abdullah Nana</a:t>
            </a:r>
            <a:br>
              <a:rPr lang="en-IN" altLang="en-US" sz="2400" b="0" dirty="0"/>
            </a:br>
            <a:r>
              <a:rPr lang="en-IN" altLang="en-US" sz="2400" b="0" dirty="0"/>
              <a:t>                                   Krisha Ahir</a:t>
            </a:r>
            <a:br>
              <a:rPr lang="en-IN" altLang="en-US" sz="2400" b="0" dirty="0"/>
            </a:br>
            <a:r>
              <a:rPr lang="en-IN" altLang="en-US" sz="2400" b="0" dirty="0"/>
              <a:t>                                   Krishaben Ahir</a:t>
            </a:r>
            <a:br>
              <a:rPr lang="en-US" sz="2400" b="0" dirty="0"/>
            </a:br>
            <a:r>
              <a:rPr lang="en-US" sz="2400" dirty="0">
                <a:solidFill>
                  <a:srgbClr val="FF5050"/>
                </a:solidFill>
              </a:rPr>
              <a:t>Institution</a:t>
            </a:r>
            <a:r>
              <a:rPr lang="en-IN" altLang="en-US" sz="2400" b="0" dirty="0">
                <a:solidFill>
                  <a:srgbClr val="FF5050"/>
                </a:solidFill>
              </a:rPr>
              <a:t>:   </a:t>
            </a:r>
            <a:r>
              <a:rPr lang="en-IN" altLang="en-US" sz="2400" b="0" dirty="0"/>
              <a:t>University Of Wales Trinity Saint David        </a:t>
            </a:r>
            <a:br>
              <a:rPr lang="en-US" sz="2400" b="0" dirty="0"/>
            </a:br>
            <a:r>
              <a:rPr lang="en-US" sz="2400" dirty="0">
                <a:solidFill>
                  <a:srgbClr val="FF5050"/>
                </a:solidFill>
              </a:rPr>
              <a:t>Lecturer’s Name</a:t>
            </a:r>
            <a:r>
              <a:rPr lang="en-IN" altLang="en-US" sz="2400" b="0" dirty="0">
                <a:solidFill>
                  <a:srgbClr val="FF5050"/>
                </a:solidFill>
              </a:rPr>
              <a:t>:      </a:t>
            </a:r>
            <a:r>
              <a:rPr lang="en-IN" altLang="en-US" sz="2400" b="0" dirty="0"/>
              <a:t>Dr. Hamdi Hussain</a:t>
            </a:r>
            <a:br>
              <a:rPr lang="en-US" sz="2400" b="0" dirty="0"/>
            </a:br>
            <a:r>
              <a:rPr lang="en-US" sz="2400" dirty="0">
                <a:solidFill>
                  <a:srgbClr val="FF5050"/>
                </a:solidFill>
              </a:rPr>
              <a:t>Student IDs</a:t>
            </a:r>
            <a:r>
              <a:rPr lang="en-IN" altLang="en-US" sz="2400" b="0" dirty="0">
                <a:solidFill>
                  <a:srgbClr val="FF5050"/>
                </a:solidFill>
              </a:rPr>
              <a:t>:    </a:t>
            </a:r>
            <a:r>
              <a:rPr lang="en-IN" altLang="en-US" sz="2400" b="0" dirty="0"/>
              <a:t>2526419</a:t>
            </a:r>
            <a:br>
              <a:rPr lang="en-IN" altLang="en-US" sz="2400" b="0" dirty="0"/>
            </a:br>
            <a:r>
              <a:rPr lang="en-IN" altLang="en-US" sz="2400" b="0" dirty="0"/>
              <a:t>                         2515386</a:t>
            </a:r>
            <a:br>
              <a:rPr lang="en-IN" altLang="en-US" sz="2400" b="0" dirty="0"/>
            </a:br>
            <a:r>
              <a:rPr lang="en-IN" altLang="en-US" sz="2400" b="0" dirty="0"/>
              <a:t>                         2527055         </a:t>
            </a:r>
            <a:br>
              <a:rPr lang="en-US" sz="2400" b="0" dirty="0"/>
            </a:br>
            <a:r>
              <a:rPr lang="en-US" sz="2400" dirty="0">
                <a:solidFill>
                  <a:srgbClr val="FF5050"/>
                </a:solidFill>
              </a:rPr>
              <a:t>Module Name/Code</a:t>
            </a:r>
            <a:r>
              <a:rPr lang="en-IN" altLang="en-US" sz="2400" b="0" dirty="0">
                <a:solidFill>
                  <a:srgbClr val="FF5050"/>
                </a:solidFill>
              </a:rPr>
              <a:t>:  </a:t>
            </a:r>
            <a:r>
              <a:rPr lang="en-IN" altLang="en-US" sz="2400" b="0" dirty="0"/>
              <a:t>Social Epidemiology and Public Health Development/</a:t>
            </a:r>
            <a:br>
              <a:rPr lang="en-IN" altLang="en-US" sz="2400" b="0" dirty="0"/>
            </a:br>
            <a:r>
              <a:rPr lang="en-IN" altLang="en-US" sz="2400" b="0" dirty="0"/>
              <a:t>                                     LCHS7000 </a:t>
            </a:r>
            <a:br>
              <a:rPr lang="en-US" sz="2400" b="0" dirty="0"/>
            </a:br>
            <a:r>
              <a:rPr lang="en-US" sz="2400" dirty="0">
                <a:solidFill>
                  <a:srgbClr val="FF5050"/>
                </a:solidFill>
              </a:rPr>
              <a:t>Course</a:t>
            </a:r>
            <a:r>
              <a:rPr lang="en-IN" altLang="en-US" sz="2400" b="0" dirty="0">
                <a:solidFill>
                  <a:srgbClr val="FF5050"/>
                </a:solidFill>
              </a:rPr>
              <a:t>:</a:t>
            </a:r>
            <a:r>
              <a:rPr lang="en-IN" altLang="en-US" sz="2400" b="0" dirty="0"/>
              <a:t>   Master Of Science In Public Health and Social Care in Practice</a:t>
            </a:r>
            <a:br>
              <a:rPr lang="en-US" sz="2400" b="0" dirty="0"/>
            </a:br>
            <a:r>
              <a:rPr lang="en-US" sz="2400" dirty="0">
                <a:solidFill>
                  <a:srgbClr val="FF5050"/>
                </a:solidFill>
              </a:rPr>
              <a:t>Date</a:t>
            </a:r>
            <a:r>
              <a:rPr lang="en-IN" altLang="en-US" sz="2400" b="0" dirty="0">
                <a:solidFill>
                  <a:srgbClr val="FF5050"/>
                </a:solidFill>
              </a:rPr>
              <a:t>:   </a:t>
            </a:r>
            <a:r>
              <a:rPr lang="en-IN" altLang="en-US" sz="2400" b="0" dirty="0"/>
              <a:t>16 February 2026</a:t>
            </a:r>
            <a:br>
              <a:rPr lang="en-US" sz="2400" b="0" dirty="0"/>
            </a:br>
            <a:br>
              <a:rPr lang="en-US" sz="3600" dirty="0"/>
            </a:br>
            <a:br>
              <a:rPr lang="en-US" sz="3600" dirty="0"/>
            </a:br>
            <a:br>
              <a:rPr lang="en-US" sz="3600" dirty="0"/>
            </a:br>
            <a:endParaRPr lang="en-US" sz="3600" dirty="0"/>
          </a:p>
        </p:txBody>
      </p:sp>
    </p:spTree>
    <p:extLst>
      <p:ext uri="{BB962C8B-B14F-4D97-AF65-F5344CB8AC3E}">
        <p14:creationId xmlns:p14="http://schemas.microsoft.com/office/powerpoint/2010/main" val="1055903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14"/>
          <p:cNvSpPr>
            <a:spLocks noGrp="1"/>
          </p:cNvSpPr>
          <p:nvPr>
            <p:ph type="subTitle" idx="1"/>
          </p:nvPr>
        </p:nvSpPr>
        <p:spPr>
          <a:xfrm>
            <a:off x="1500809" y="835881"/>
            <a:ext cx="8925339" cy="777639"/>
          </a:xfrm>
        </p:spPr>
        <p:txBody>
          <a:bodyPr>
            <a:normAutofit fontScale="92500" lnSpcReduction="20000"/>
          </a:bodyPr>
          <a:lstStyle/>
          <a:p>
            <a:pPr algn="ctr"/>
            <a:r>
              <a:rPr lang="en-US" dirty="0"/>
              <a:t>Smoking Cessation Campaign for Young Adults (18-24)</a:t>
            </a:r>
          </a:p>
        </p:txBody>
      </p:sp>
      <p:pic>
        <p:nvPicPr>
          <p:cNvPr id="1026" name="Picture 2" descr="FDA launches new campaign to target adult smokers who have tried quitting  and failed – Fall River Repor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98820"/>
            <a:ext cx="12192000" cy="46898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379398" y="6488668"/>
            <a:ext cx="4812602"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(Christopher 2017)</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Weekly Activity Breakdown</a:t>
            </a:r>
            <a:endParaRPr lang="en-US" sz="6000" dirty="0"/>
          </a:p>
        </p:txBody>
      </p:sp>
      <p:graphicFrame>
        <p:nvGraphicFramePr>
          <p:cNvPr id="2" name="Content Placeholder 1"/>
          <p:cNvGraphicFramePr>
            <a:graphicFrameLocks noGrp="1"/>
          </p:cNvGraphicFramePr>
          <p:nvPr>
            <p:ph idx="1"/>
          </p:nvPr>
        </p:nvGraphicFramePr>
        <p:xfrm>
          <a:off x="0" y="1123122"/>
          <a:ext cx="12192000" cy="5882285"/>
        </p:xfrm>
        <a:graphic>
          <a:graphicData uri="http://schemas.openxmlformats.org/drawingml/2006/table">
            <a:tbl>
              <a:tblPr firstRow="1" firstCol="1" bandRow="1">
                <a:tableStyleId>{3B4B98B0-60AC-42C2-AFA5-B58CD77FA1E5}</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gridCol w="2032000">
                  <a:extLst>
                    <a:ext uri="{9D8B030D-6E8A-4147-A177-3AD203B41FA5}">
                      <a16:colId xmlns:a16="http://schemas.microsoft.com/office/drawing/2014/main" val="20004"/>
                    </a:ext>
                  </a:extLst>
                </a:gridCol>
                <a:gridCol w="2032000">
                  <a:extLst>
                    <a:ext uri="{9D8B030D-6E8A-4147-A177-3AD203B41FA5}">
                      <a16:colId xmlns:a16="http://schemas.microsoft.com/office/drawing/2014/main" val="20005"/>
                    </a:ext>
                  </a:extLst>
                </a:gridCol>
              </a:tblGrid>
              <a:tr h="392594">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Focus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Topic</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Content</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Engagement</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Goal</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0"/>
                  </a:ext>
                </a:extLst>
              </a:tr>
              <a:tr h="1649895">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1</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Introduction to smoking cessation</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Health risks of smoking and benefits of quitting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Overview of diseases caused by smoking, including lung cancer and heart disease</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Use of real-life stories and statistics to make risks relatable</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Raise awareness about the consequences of smoking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1"/>
                  </a:ext>
                </a:extLst>
              </a:tr>
              <a:tr h="1230796">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2</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Behavior change strategies for smoking cessation</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Motivation and self-efficacy in quitting smoking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Tools for setting goals, tracking progress, and staying motivated</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Discussions on overcoming challenges and staying committed</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Build confidence and motivation to quit smoking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2"/>
                  </a:ext>
                </a:extLst>
              </a:tr>
              <a:tr h="1230796">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3</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Information on nicotine replacement therapy (NRT) and counseling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dirty="0">
                          <a:effectLst/>
                          <a:latin typeface="Arial" panose="020B0604020202020204" pitchFamily="34" charset="0"/>
                          <a:cs typeface="Arial" panose="020B0604020202020204" pitchFamily="34" charset="0"/>
                        </a:rPr>
                        <a:t>Different methods to manage cravings and withdrawal symptoms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Overview of NRT options, such as patches, gum, and lozenges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Discuss the role of professional counseling and support services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Equip participants with tools to manage nicotine dependence</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3"/>
                  </a:ext>
                </a:extLst>
              </a:tr>
              <a:tr h="1230796">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4</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Role of peer support and community in quitting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Encouraging participation in group discussions and seeking support</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Benefits of peer support and family involvement in quitting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Facilitating group discussions on experiences and strategies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dirty="0">
                          <a:effectLst/>
                          <a:latin typeface="Arial" panose="020B0604020202020204" pitchFamily="34" charset="0"/>
                          <a:cs typeface="Arial" panose="020B0604020202020204" pitchFamily="34" charset="0"/>
                        </a:rPr>
                        <a:t>Foster a sense of community and collective commitment to quitting</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4"/>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Introduction to Smoking in Young Adults</a:t>
            </a:r>
          </a:p>
        </p:txBody>
      </p:sp>
      <p:sp>
        <p:nvSpPr>
          <p:cNvPr id="14" name="Content Placeholder 2"/>
          <p:cNvSpPr>
            <a:spLocks noGrp="1"/>
          </p:cNvSpPr>
          <p:nvPr>
            <p:ph idx="1"/>
          </p:nvPr>
        </p:nvSpPr>
        <p:spPr>
          <a:xfrm>
            <a:off x="0" y="1123122"/>
            <a:ext cx="6096000"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remains a leading cause of preventable death globally.</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Young adults (18-24) are a high-risk group for smoking initiation and addiction.</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habits formed in early adulthood often persist into later years.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tobacco industry targets young adults to convert occasional smokers into regular ones.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Young adults often start smoking due to peer pressure, stress, and social environments.</a:t>
            </a:r>
          </a:p>
          <a:p>
            <a:pPr>
              <a:lnSpc>
                <a:spcPct val="150000"/>
              </a:lnSpc>
              <a:spcBef>
                <a:spcPts val="0"/>
              </a:spcBef>
              <a:buFont typeface="Wingdings" panose="05000000000000000000" pitchFamily="2" charset="2"/>
              <a:buChar char="q"/>
            </a:pPr>
            <a:endParaRPr lang="en-US" altLang="en-US" dirty="0"/>
          </a:p>
        </p:txBody>
      </p:sp>
      <p:sp>
        <p:nvSpPr>
          <p:cNvPr id="4" name="TextBox 3"/>
          <p:cNvSpPr txBox="1"/>
          <p:nvPr/>
        </p:nvSpPr>
        <p:spPr>
          <a:xfrm>
            <a:off x="6095999" y="6334780"/>
            <a:ext cx="6097656" cy="521970"/>
          </a:xfrm>
          <a:prstGeom prst="rect">
            <a:avLst/>
          </a:prstGeom>
          <a:noFill/>
        </p:spPr>
        <p:txBody>
          <a:bodyPr wrap="square">
            <a:spAutoFit/>
          </a:bodyPr>
          <a:lstStyle/>
          <a:p>
            <a:r>
              <a:rPr lang="en-US" sz="2800" b="0" i="0" dirty="0">
                <a:solidFill>
                  <a:srgbClr val="000000"/>
                </a:solidFill>
                <a:effectLst/>
                <a:latin typeface="Times New Roman" panose="02020603050405020304" pitchFamily="18" charset="0"/>
              </a:rPr>
              <a:t>(</a:t>
            </a:r>
            <a:r>
              <a:rPr lang="en-US" sz="2800" b="0" i="0" dirty="0" err="1">
                <a:solidFill>
                  <a:srgbClr val="000000"/>
                </a:solidFill>
                <a:effectLst/>
                <a:latin typeface="Times New Roman" panose="02020603050405020304" pitchFamily="18" charset="0"/>
              </a:rPr>
              <a:t>Ozga</a:t>
            </a:r>
            <a:r>
              <a:rPr lang="en-US" sz="2800" b="0" i="0" dirty="0">
                <a:solidFill>
                  <a:srgbClr val="000000"/>
                </a:solidFill>
                <a:effectLst/>
                <a:latin typeface="Times New Roman" panose="02020603050405020304" pitchFamily="18" charset="0"/>
              </a:rPr>
              <a:t> et al. 2025)</a:t>
            </a:r>
            <a:r>
              <a:rPr lang="en-IN" altLang="en-US" sz="2800" b="0" i="0" dirty="0">
                <a:solidFill>
                  <a:srgbClr val="000000"/>
                </a:solidFill>
                <a:effectLst/>
                <a:latin typeface="Times New Roman" panose="02020603050405020304" pitchFamily="18" charset="0"/>
              </a:rPr>
              <a:t>                    </a:t>
            </a:r>
            <a:endParaRPr lang="en-IN" altLang="en-US" b="0" i="0" dirty="0">
              <a:solidFill>
                <a:srgbClr val="000000"/>
              </a:solidFill>
              <a:effectLst/>
              <a:latin typeface="Times New Roman" panose="02020603050405020304" pitchFamily="18"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6094344" y="1123122"/>
            <a:ext cx="6097656" cy="52116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National Guidelines and Recommendations</a:t>
            </a:r>
          </a:p>
        </p:txBody>
      </p:sp>
      <p:sp>
        <p:nvSpPr>
          <p:cNvPr id="14" name="Content Placeholder 2"/>
          <p:cNvSpPr>
            <a:spLocks noGrp="1"/>
          </p:cNvSpPr>
          <p:nvPr>
            <p:ph idx="1"/>
          </p:nvPr>
        </p:nvSpPr>
        <p:spPr>
          <a:xfrm>
            <a:off x="0" y="1123122"/>
            <a:ext cx="6096000" cy="5049078"/>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Smokefree 2025</a:t>
            </a:r>
            <a:r>
              <a:rPr lang="en-US" sz="1800" kern="100" dirty="0">
                <a:effectLst/>
                <a:ea typeface="Calibri" panose="020F0502020204030204" pitchFamily="34" charset="0"/>
              </a:rPr>
              <a:t> goal aims for minimal smoking in New Zealand (</a:t>
            </a:r>
            <a:r>
              <a:rPr lang="en-US" sz="1800" kern="100" dirty="0" err="1">
                <a:effectLst/>
                <a:ea typeface="Calibri" panose="020F0502020204030204" pitchFamily="34" charset="0"/>
              </a:rPr>
              <a:t>Wamamili</a:t>
            </a:r>
            <a:r>
              <a:rPr lang="en-US" sz="1800" kern="100" dirty="0">
                <a:effectLst/>
                <a:ea typeface="Calibri" panose="020F0502020204030204" pitchFamily="34" charset="0"/>
              </a:rPr>
              <a:t>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a:t>
            </a:r>
            <a:r>
              <a:rPr lang="en-US" sz="1800" b="1" kern="100" dirty="0">
                <a:effectLst/>
                <a:ea typeface="Calibri" panose="020F0502020204030204" pitchFamily="34" charset="0"/>
              </a:rPr>
              <a:t>American Lung Association</a:t>
            </a:r>
            <a:r>
              <a:rPr lang="en-US" sz="1800" kern="100" dirty="0">
                <a:effectLst/>
                <a:ea typeface="Calibri" panose="020F0502020204030204" pitchFamily="34" charset="0"/>
              </a:rPr>
              <a:t> recommends promoting tobacco-free policies in public spaces for young adults.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Various global health organizations support age-targeted cessation interventions.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National health guidelines suggest reducing smoking prevalence through education, support, and cessation aids.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cessation programs should emphasize peer support and accessible resources.</a:t>
            </a:r>
          </a:p>
          <a:p>
            <a:pPr marL="0" indent="0">
              <a:lnSpc>
                <a:spcPct val="150000"/>
              </a:lnSpc>
              <a:spcBef>
                <a:spcPts val="0"/>
              </a:spcBef>
              <a:buFont typeface="Wingdings" panose="05000000000000000000" pitchFamily="2" charset="2"/>
              <a:buChar char="q"/>
            </a:pPr>
            <a:endParaRPr lang="en-US" altLang="en-US" dirty="0"/>
          </a:p>
        </p:txBody>
      </p:sp>
      <p:pic>
        <p:nvPicPr>
          <p:cNvPr id="2" name="Picture 1"/>
          <p:cNvPicPr>
            <a:picLocks noChangeAspect="1"/>
          </p:cNvPicPr>
          <p:nvPr/>
        </p:nvPicPr>
        <p:blipFill>
          <a:blip r:embed="rId3"/>
          <a:stretch>
            <a:fillRect/>
          </a:stretch>
        </p:blipFill>
        <p:spPr>
          <a:xfrm>
            <a:off x="6095999" y="1123122"/>
            <a:ext cx="6096001" cy="5273213"/>
          </a:xfrm>
          <a:prstGeom prst="rect">
            <a:avLst/>
          </a:prstGeom>
        </p:spPr>
      </p:pic>
      <p:sp>
        <p:nvSpPr>
          <p:cNvPr id="4" name="TextBox 3"/>
          <p:cNvSpPr txBox="1"/>
          <p:nvPr/>
        </p:nvSpPr>
        <p:spPr>
          <a:xfrm>
            <a:off x="6095999" y="6396335"/>
            <a:ext cx="6162260" cy="521970"/>
          </a:xfrm>
          <a:prstGeom prst="rect">
            <a:avLst/>
          </a:prstGeom>
          <a:noFill/>
        </p:spPr>
        <p:txBody>
          <a:bodyPr wrap="square">
            <a:spAutoFit/>
          </a:bodyPr>
          <a:lstStyle/>
          <a:p>
            <a:r>
              <a:rPr lang="en-US" sz="1400" b="0" i="0" dirty="0">
                <a:solidFill>
                  <a:srgbClr val="000000"/>
                </a:solidFill>
                <a:effectLst/>
                <a:latin typeface="Times New Roman" panose="02020603050405020304" pitchFamily="18" charset="0"/>
              </a:rPr>
              <a:t>(</a:t>
            </a:r>
            <a:r>
              <a:rPr lang="en-US" sz="1400" b="0" i="1" dirty="0">
                <a:solidFill>
                  <a:srgbClr val="000000"/>
                </a:solidFill>
                <a:effectLst/>
                <a:latin typeface="Times New Roman" panose="02020603050405020304" pitchFamily="18" charset="0"/>
              </a:rPr>
              <a:t>Data Observatory for Kirklees – JSA Home – Health and Wellbeing </a:t>
            </a:r>
            <a:r>
              <a:rPr lang="en-US" sz="1400" b="0" i="1" dirty="0" err="1">
                <a:solidFill>
                  <a:srgbClr val="000000"/>
                </a:solidFill>
                <a:effectLst/>
                <a:latin typeface="Times New Roman" panose="02020603050405020304" pitchFamily="18" charset="0"/>
              </a:rPr>
              <a:t>Behaviours</a:t>
            </a:r>
            <a:r>
              <a:rPr lang="en-US" sz="1400" b="0" i="1" dirty="0">
                <a:solidFill>
                  <a:srgbClr val="000000"/>
                </a:solidFill>
                <a:effectLst/>
                <a:latin typeface="Times New Roman" panose="02020603050405020304" pitchFamily="18" charset="0"/>
              </a:rPr>
              <a:t> – Tobacco, alcohol, drug misuse</a:t>
            </a:r>
            <a:r>
              <a:rPr lang="en-US" sz="1400" b="0" i="0" dirty="0">
                <a:solidFill>
                  <a:srgbClr val="000000"/>
                </a:solidFill>
                <a:effectLst/>
                <a:latin typeface="Times New Roman" panose="02020603050405020304" pitchFamily="18" charset="0"/>
              </a:rPr>
              <a:t> 2016)</a:t>
            </a:r>
            <a:r>
              <a:rPr lang="en-IN" altLang="en-US" sz="1400" b="0" i="0" dirty="0">
                <a:solidFill>
                  <a:srgbClr val="000000"/>
                </a:solidFill>
                <a:effectLst/>
                <a:latin typeface="Times New Roman" panose="02020603050405020304" pitchFamily="18" charset="0"/>
              </a:rPr>
              <a:t>                </a:t>
            </a:r>
            <a:endParaRPr lang="en-IN" altLang="en-US" sz="1400" b="0" i="0" dirty="0">
              <a:solidFill>
                <a:srgbClr val="000000"/>
              </a:solidFill>
              <a:effectLst/>
              <a:latin typeface="Times New Roman" panose="02020603050405020304" pitchFamily="18"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Current Statistics on Smoking Prevalence (18-24)</a:t>
            </a:r>
          </a:p>
        </p:txBody>
      </p:sp>
      <p:sp>
        <p:nvSpPr>
          <p:cNvPr id="14" name="Content Placeholder 2"/>
          <p:cNvSpPr>
            <a:spLocks noGrp="1"/>
          </p:cNvSpPr>
          <p:nvPr>
            <p:ph idx="1"/>
          </p:nvPr>
        </p:nvSpPr>
        <p:spPr>
          <a:xfrm>
            <a:off x="0" y="1123122"/>
            <a:ext cx="6096000" cy="5142211"/>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11.1% of university students are current smokers in New Zealand (</a:t>
            </a:r>
            <a:r>
              <a:rPr lang="en-US" sz="1800" kern="100" dirty="0" err="1">
                <a:effectLst/>
                <a:ea typeface="Calibri" panose="020F0502020204030204" pitchFamily="34" charset="0"/>
              </a:rPr>
              <a:t>Wamamili</a:t>
            </a:r>
            <a:r>
              <a:rPr lang="en-US" sz="1800" kern="100" dirty="0">
                <a:effectLst/>
                <a:ea typeface="Calibri" panose="020F0502020204030204" pitchFamily="34" charset="0"/>
              </a:rPr>
              <a:t> et al., 2019).</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 the U.S., 28.6% of young adults (18-24) reported smoking in 1997 (</a:t>
            </a:r>
            <a:r>
              <a:rPr lang="en-US" sz="1800" kern="100" dirty="0" err="1">
                <a:effectLst/>
                <a:ea typeface="Calibri" panose="020F0502020204030204" pitchFamily="34" charset="0"/>
              </a:rPr>
              <a:t>Bafunno</a:t>
            </a:r>
            <a:r>
              <a:rPr lang="en-US" sz="1800" kern="100" dirty="0">
                <a:effectLst/>
                <a:ea typeface="Calibri" panose="020F0502020204030204" pitchFamily="34" charset="0"/>
              </a:rPr>
              <a:t> et al. 2020).</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rates are higher in non-college-educated young adults compared to their college-educated counterparts (Green et al., 2011).</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High smoking rates are associated with lower socio-economic status and limited access to cessation resources (Sayed et al., 2025).</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initiation occurs in young adulthood, with many becoming addicted by age 21 (Berg et al., 2021).</a:t>
            </a:r>
          </a:p>
          <a:p>
            <a:pPr>
              <a:lnSpc>
                <a:spcPct val="150000"/>
              </a:lnSpc>
              <a:spcBef>
                <a:spcPts val="0"/>
              </a:spcBef>
              <a:buFont typeface="Wingdings" panose="05000000000000000000" pitchFamily="2" charset="2"/>
              <a:buChar char="q"/>
            </a:pPr>
            <a:endParaRPr lang="en-US" altLang="en-US" dirty="0"/>
          </a:p>
        </p:txBody>
      </p:sp>
      <p:sp>
        <p:nvSpPr>
          <p:cNvPr id="5" name="TextBox 4"/>
          <p:cNvSpPr txBox="1"/>
          <p:nvPr/>
        </p:nvSpPr>
        <p:spPr>
          <a:xfrm>
            <a:off x="6094344" y="6333017"/>
            <a:ext cx="6097656" cy="523220"/>
          </a:xfrm>
          <a:prstGeom prst="rect">
            <a:avLst/>
          </a:prstGeom>
          <a:noFill/>
        </p:spPr>
        <p:txBody>
          <a:bodyPr wrap="square">
            <a:spAutoFit/>
          </a:bodyPr>
          <a:lstStyle/>
          <a:p>
            <a:r>
              <a:rPr lang="en-US" sz="2800" b="0" i="0" dirty="0">
                <a:solidFill>
                  <a:srgbClr val="000000"/>
                </a:solidFill>
                <a:effectLst/>
                <a:latin typeface="Times New Roman" panose="02020603050405020304" pitchFamily="18" charset="0"/>
              </a:rPr>
              <a:t>(</a:t>
            </a:r>
            <a:r>
              <a:rPr lang="en-US" sz="2800" b="0" i="1" dirty="0">
                <a:solidFill>
                  <a:srgbClr val="000000"/>
                </a:solidFill>
                <a:effectLst/>
                <a:latin typeface="Times New Roman" panose="02020603050405020304" pitchFamily="18" charset="0"/>
              </a:rPr>
              <a:t>Smoking</a:t>
            </a:r>
            <a:r>
              <a:rPr lang="en-US" sz="2800" b="0" i="0" dirty="0">
                <a:solidFill>
                  <a:srgbClr val="000000"/>
                </a:solidFill>
                <a:effectLst/>
                <a:latin typeface="Times New Roman" panose="02020603050405020304" pitchFamily="18" charset="0"/>
              </a:rPr>
              <a:t> 2021)</a:t>
            </a:r>
            <a:endParaRPr lang="en-US" sz="28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094095" y="1123950"/>
            <a:ext cx="6097905" cy="514159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Short-Term Consequences of Smoking</a:t>
            </a:r>
          </a:p>
        </p:txBody>
      </p:sp>
      <p:sp>
        <p:nvSpPr>
          <p:cNvPr id="14"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heart rate, reduced lung function, and breathlessness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risk of respiratory infections and chronic cough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ability to exercise due to decreased oxygen intake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Negative impacts on mental health, including heightened stress and anxiety (</a:t>
            </a:r>
            <a:r>
              <a:rPr lang="en-US" sz="1800" kern="100" dirty="0" err="1">
                <a:effectLst/>
                <a:ea typeface="Calibri" panose="020F0502020204030204" pitchFamily="34" charset="0"/>
              </a:rPr>
              <a:t>Müssener</a:t>
            </a:r>
            <a:r>
              <a:rPr lang="en-US" sz="1800" kern="100" dirty="0">
                <a:effectLst/>
                <a:ea typeface="Calibri" panose="020F0502020204030204" pitchFamily="34" charset="0"/>
              </a:rPr>
              <a:t> et al., 2016).</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Impact on social interactions, including alienation from non-smokers (Whittaker et al., 2019).</a:t>
            </a:r>
          </a:p>
          <a:p>
            <a:pPr marL="0" indent="0">
              <a:lnSpc>
                <a:spcPct val="150000"/>
              </a:lnSpc>
              <a:spcBef>
                <a:spcPts val="0"/>
              </a:spcBef>
              <a:buFont typeface="Wingdings" panose="05000000000000000000" pitchFamily="2" charset="2"/>
              <a:buChar char="q"/>
            </a:pPr>
            <a:endParaRPr lang="en-US" altLang="en-US" dirty="0"/>
          </a:p>
        </p:txBody>
      </p:sp>
      <p:pic>
        <p:nvPicPr>
          <p:cNvPr id="3" name="Picture 2"/>
          <p:cNvPicPr>
            <a:picLocks noChangeAspect="1"/>
          </p:cNvPicPr>
          <p:nvPr/>
        </p:nvPicPr>
        <p:blipFill>
          <a:blip r:embed="rId3"/>
          <a:stretch>
            <a:fillRect/>
          </a:stretch>
        </p:blipFill>
        <p:spPr>
          <a:xfrm>
            <a:off x="6096000" y="1123121"/>
            <a:ext cx="6096000" cy="5171959"/>
          </a:xfrm>
          <a:prstGeom prst="rect">
            <a:avLst/>
          </a:prstGeom>
        </p:spPr>
      </p:pic>
      <p:sp>
        <p:nvSpPr>
          <p:cNvPr id="5" name="TextBox 4"/>
          <p:cNvSpPr txBox="1"/>
          <p:nvPr/>
        </p:nvSpPr>
        <p:spPr>
          <a:xfrm>
            <a:off x="7015397" y="6295081"/>
            <a:ext cx="5021705" cy="523220"/>
          </a:xfrm>
          <a:prstGeom prst="rect">
            <a:avLst/>
          </a:prstGeom>
          <a:noFill/>
        </p:spPr>
        <p:txBody>
          <a:bodyPr wrap="square">
            <a:spAutoFit/>
          </a:bodyPr>
          <a:lstStyle/>
          <a:p>
            <a:r>
              <a:rPr lang="en-US" sz="2800" b="0" i="0" dirty="0">
                <a:solidFill>
                  <a:srgbClr val="000000"/>
                </a:solidFill>
                <a:effectLst/>
                <a:latin typeface="Times New Roman" panose="02020603050405020304" pitchFamily="18" charset="0"/>
              </a:rPr>
              <a:t>(</a:t>
            </a:r>
            <a:r>
              <a:rPr lang="en-US" sz="2800" b="0" i="1" dirty="0">
                <a:solidFill>
                  <a:srgbClr val="000000"/>
                </a:solidFill>
                <a:effectLst/>
                <a:latin typeface="Times New Roman" panose="02020603050405020304" pitchFamily="18" charset="0"/>
              </a:rPr>
              <a:t>PACE Hospitals</a:t>
            </a:r>
            <a:r>
              <a:rPr lang="en-US" sz="2800" b="0" i="0" dirty="0">
                <a:solidFill>
                  <a:srgbClr val="000000"/>
                </a:solidFill>
                <a:effectLst/>
                <a:latin typeface="Times New Roman" panose="02020603050405020304" pitchFamily="18" charset="0"/>
              </a:rPr>
              <a:t> 2026)</a:t>
            </a:r>
            <a:endParaRPr lang="en-US" sz="28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Long-Term Consequences of Smoking</a:t>
            </a:r>
          </a:p>
        </p:txBody>
      </p:sp>
      <p:sp>
        <p:nvSpPr>
          <p:cNvPr id="14" name="Content Placeholder 2"/>
          <p:cNvSpPr>
            <a:spLocks noGrp="1"/>
          </p:cNvSpPr>
          <p:nvPr>
            <p:ph idx="1"/>
          </p:nvPr>
        </p:nvSpPr>
        <p:spPr>
          <a:xfrm>
            <a:off x="0" y="1123122"/>
            <a:ext cx="7069667"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Risk of chronic respiratory diseases, including COPD and emphysema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likelihood of cardiovascular diseases, including heart attacks and strokes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Higher risk of various cancers, especially lung cancer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Premature aging, wrinkles, and other skin-related issues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Greater likelihood of addiction, making future cessation more challenging (Berg et al., 2021).</a:t>
            </a:r>
          </a:p>
          <a:p>
            <a:pPr marL="0" indent="0">
              <a:lnSpc>
                <a:spcPct val="150000"/>
              </a:lnSpc>
              <a:spcBef>
                <a:spcPts val="0"/>
              </a:spcBef>
              <a:buNone/>
            </a:pPr>
            <a:endParaRPr lang="en-US" altLang="en-US" dirty="0"/>
          </a:p>
        </p:txBody>
      </p:sp>
      <p:sp>
        <p:nvSpPr>
          <p:cNvPr id="6" name="TextBox 5"/>
          <p:cNvSpPr txBox="1"/>
          <p:nvPr/>
        </p:nvSpPr>
        <p:spPr>
          <a:xfrm>
            <a:off x="7069666" y="6430780"/>
            <a:ext cx="5142319"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1" dirty="0">
                <a:solidFill>
                  <a:srgbClr val="000000"/>
                </a:solidFill>
                <a:effectLst/>
                <a:latin typeface="Times New Roman" panose="02020603050405020304" pitchFamily="18" charset="0"/>
              </a:rPr>
              <a:t>Cardiac Disease</a:t>
            </a:r>
            <a:r>
              <a:rPr lang="en-US" sz="2000" b="0" i="0" dirty="0">
                <a:solidFill>
                  <a:srgbClr val="000000"/>
                </a:solidFill>
                <a:effectLst/>
                <a:latin typeface="Times New Roman" panose="02020603050405020304" pitchFamily="18" charset="0"/>
              </a:rPr>
              <a:t> 2023)</a:t>
            </a:r>
            <a:endParaRPr lang="en-US" sz="2000" dirty="0"/>
          </a:p>
        </p:txBody>
      </p:sp>
      <p:pic>
        <p:nvPicPr>
          <p:cNvPr id="7" name="Picture 6"/>
          <p:cNvPicPr>
            <a:picLocks noChangeAspect="1"/>
          </p:cNvPicPr>
          <p:nvPr/>
        </p:nvPicPr>
        <p:blipFill>
          <a:blip r:embed="rId3"/>
          <a:stretch>
            <a:fillRect/>
          </a:stretch>
        </p:blipFill>
        <p:spPr>
          <a:xfrm>
            <a:off x="7069666" y="1123122"/>
            <a:ext cx="5142319" cy="53076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3600" dirty="0"/>
              <a:t>Key Aim #1: Prevention of Smoking Initiation Among Young Adults (18–24 Years)</a:t>
            </a:r>
          </a:p>
        </p:txBody>
      </p:sp>
      <p:sp>
        <p:nvSpPr>
          <p:cNvPr id="14" name="Content Placeholder 2"/>
          <p:cNvSpPr>
            <a:spLocks noGrp="1"/>
          </p:cNvSpPr>
          <p:nvPr>
            <p:ph idx="1"/>
          </p:nvPr>
        </p:nvSpPr>
        <p:spPr>
          <a:xfrm>
            <a:off x="0" y="1123122"/>
            <a:ext cx="6096000" cy="4699047"/>
          </a:xfrm>
        </p:spPr>
        <p:txBody>
          <a:bodyPr/>
          <a:lstStyle/>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Reduce smoking initiation by 20% among 18–24-year-olds within 3 years.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Increase awareness of health risks by 50% through campaigns over 12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Engage 70% of peer mentors in prevention programs within 2 years.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Reach 100,000 young adults via digital platforms within 18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Collaborate with 80% of local universities for structured awareness sessions annually.</a:t>
            </a:r>
          </a:p>
        </p:txBody>
      </p:sp>
      <p:pic>
        <p:nvPicPr>
          <p:cNvPr id="2" name="Picture 1"/>
          <p:cNvPicPr>
            <a:picLocks noChangeAspect="1"/>
          </p:cNvPicPr>
          <p:nvPr/>
        </p:nvPicPr>
        <p:blipFill>
          <a:blip r:embed="rId3"/>
          <a:stretch>
            <a:fillRect/>
          </a:stretch>
        </p:blipFill>
        <p:spPr>
          <a:xfrm>
            <a:off x="6096000" y="1123123"/>
            <a:ext cx="6096000" cy="5270248"/>
          </a:xfrm>
          <a:prstGeom prst="rect">
            <a:avLst/>
          </a:prstGeom>
        </p:spPr>
      </p:pic>
      <p:sp>
        <p:nvSpPr>
          <p:cNvPr id="4" name="TextBox 3"/>
          <p:cNvSpPr txBox="1"/>
          <p:nvPr/>
        </p:nvSpPr>
        <p:spPr>
          <a:xfrm>
            <a:off x="6096000" y="6393371"/>
            <a:ext cx="6096000"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0" dirty="0" err="1">
                <a:solidFill>
                  <a:srgbClr val="000000"/>
                </a:solidFill>
                <a:effectLst/>
                <a:latin typeface="Times New Roman" panose="02020603050405020304" pitchFamily="18" charset="0"/>
              </a:rPr>
              <a:t>Mpousiou</a:t>
            </a:r>
            <a:r>
              <a:rPr lang="en-US" sz="2000" b="0" i="0" dirty="0">
                <a:solidFill>
                  <a:srgbClr val="000000"/>
                </a:solidFill>
                <a:effectLst/>
                <a:latin typeface="Times New Roman" panose="02020603050405020304" pitchFamily="18" charset="0"/>
              </a:rPr>
              <a:t> et al. 2021)</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Key Aim #2: Enhancement of Smoking Cessation and Quit Success Rates</a:t>
            </a:r>
          </a:p>
        </p:txBody>
      </p:sp>
      <p:sp>
        <p:nvSpPr>
          <p:cNvPr id="14" name="Content Placeholder 2"/>
          <p:cNvSpPr>
            <a:spLocks noGrp="1"/>
          </p:cNvSpPr>
          <p:nvPr>
            <p:ph idx="1"/>
          </p:nvPr>
        </p:nvSpPr>
        <p:spPr>
          <a:xfrm>
            <a:off x="0" y="1123122"/>
            <a:ext cx="6096000" cy="4699047"/>
          </a:xfrm>
        </p:spPr>
        <p:txBody>
          <a:bodyPr/>
          <a:lstStyle/>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Increase quit attempts by 25% among 18–24-year-olds within 12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Encourage daily engagement with digital cessation tools for 6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Provide peer support to 70% of program participants within 1 year.</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Promote </a:t>
            </a:r>
            <a:r>
              <a:rPr lang="en-US" sz="1800" kern="100" dirty="0" err="1">
                <a:effectLst/>
                <a:ea typeface="Calibri" panose="020F0502020204030204" pitchFamily="34" charset="0"/>
              </a:rPr>
              <a:t>counseling</a:t>
            </a:r>
            <a:r>
              <a:rPr lang="en-US" sz="1800" kern="100" dirty="0">
                <a:effectLst/>
                <a:ea typeface="Calibri" panose="020F0502020204030204" pitchFamily="34" charset="0"/>
              </a:rPr>
              <a:t> sessions in 50% of local universities within 12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Track and evaluate success rates quarterly to refine strategies.</a:t>
            </a:r>
          </a:p>
        </p:txBody>
      </p:sp>
      <p:sp>
        <p:nvSpPr>
          <p:cNvPr id="4" name="TextBox 3"/>
          <p:cNvSpPr txBox="1"/>
          <p:nvPr/>
        </p:nvSpPr>
        <p:spPr>
          <a:xfrm>
            <a:off x="6096001" y="6488668"/>
            <a:ext cx="6096000"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(Stiemsma 2024)</a:t>
            </a:r>
            <a:endParaRPr lang="en-US"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6000" y="1123122"/>
            <a:ext cx="6096000" cy="536554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Key Aim #3: Strengthening Smoke-Free Policies and Supportive Environments</a:t>
            </a:r>
          </a:p>
        </p:txBody>
      </p:sp>
      <p:sp>
        <p:nvSpPr>
          <p:cNvPr id="14" name="Content Placeholder 2"/>
          <p:cNvSpPr>
            <a:spLocks noGrp="1"/>
          </p:cNvSpPr>
          <p:nvPr>
            <p:ph idx="1"/>
          </p:nvPr>
        </p:nvSpPr>
        <p:spPr>
          <a:xfrm>
            <a:off x="1" y="1123122"/>
            <a:ext cx="6096000" cy="4699047"/>
          </a:xfrm>
        </p:spPr>
        <p:txBody>
          <a:bodyPr/>
          <a:lstStyle/>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Achieve 90% smoke-free zones in universities within 18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Implement smoke-free policies in 70% of local public areas.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Conduct quarterly inspections to ensure policy compliance consistently.</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Increase awareness of smoke-free benefits by 50% in target population.</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Encourage community participation in smoke-free initiatives within 12 months.</a:t>
            </a:r>
          </a:p>
        </p:txBody>
      </p:sp>
      <p:pic>
        <p:nvPicPr>
          <p:cNvPr id="2" name="Picture 1"/>
          <p:cNvPicPr>
            <a:picLocks noChangeAspect="1"/>
          </p:cNvPicPr>
          <p:nvPr/>
        </p:nvPicPr>
        <p:blipFill>
          <a:blip r:embed="rId3"/>
          <a:stretch>
            <a:fillRect/>
          </a:stretch>
        </p:blipFill>
        <p:spPr>
          <a:xfrm>
            <a:off x="6096000" y="1123122"/>
            <a:ext cx="6096000" cy="5303991"/>
          </a:xfrm>
          <a:prstGeom prst="rect">
            <a:avLst/>
          </a:prstGeom>
        </p:spPr>
      </p:pic>
      <p:sp>
        <p:nvSpPr>
          <p:cNvPr id="4" name="TextBox 3"/>
          <p:cNvSpPr txBox="1"/>
          <p:nvPr/>
        </p:nvSpPr>
        <p:spPr>
          <a:xfrm>
            <a:off x="6096000" y="6427113"/>
            <a:ext cx="6096000"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(SMYTH 2012)</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77146"/>
          </a:xfrm>
        </p:spPr>
        <p:txBody>
          <a:bodyPr/>
          <a:lstStyle/>
          <a:p>
            <a:pPr algn="ctr"/>
            <a:r>
              <a:rPr lang="en-US" sz="4000" dirty="0"/>
              <a:t>Summary of Rationale</a:t>
            </a:r>
          </a:p>
        </p:txBody>
      </p:sp>
      <p:sp>
        <p:nvSpPr>
          <p:cNvPr id="14" name="Content Placeholder 2"/>
          <p:cNvSpPr>
            <a:spLocks noGrp="1"/>
          </p:cNvSpPr>
          <p:nvPr>
            <p:ph idx="1"/>
          </p:nvPr>
        </p:nvSpPr>
        <p:spPr>
          <a:xfrm>
            <a:off x="-1" y="1198179"/>
            <a:ext cx="6180667" cy="5659821"/>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in young adults (18-24) is a significant public health issue.</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during this age group is linked to long-term health problems such as lung cancer and cardiovascular diseases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initiation often occurs in early adulthood, making prevention and cessation critical (Green et al., 2011).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campaign will address both prevention (reducing smoking initiation) and cessation (helping those already smoking to quit).</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benefits of quitting smoking include improved health, enhanced social relationships, and psychological well-being (Cuccia et al., 2021; Whittaker et al., 2019).</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276507" y="1224412"/>
            <a:ext cx="5915493" cy="4987257"/>
          </a:xfrm>
          <a:prstGeom prst="rect">
            <a:avLst/>
          </a:prstGeom>
        </p:spPr>
      </p:pic>
      <p:sp>
        <p:nvSpPr>
          <p:cNvPr id="6" name="TextBox 5"/>
          <p:cNvSpPr txBox="1"/>
          <p:nvPr/>
        </p:nvSpPr>
        <p:spPr>
          <a:xfrm>
            <a:off x="6276507" y="6211669"/>
            <a:ext cx="5715000" cy="707886"/>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1" dirty="0">
                <a:solidFill>
                  <a:srgbClr val="000000"/>
                </a:solidFill>
                <a:effectLst/>
                <a:latin typeface="Times New Roman" panose="02020603050405020304" pitchFamily="18" charset="0"/>
              </a:rPr>
              <a:t>Act Early, Breathe Easy: Prevent Lung Cancer Today</a:t>
            </a:r>
            <a:r>
              <a:rPr lang="en-US" sz="2000" b="0" i="0" dirty="0">
                <a:solidFill>
                  <a:srgbClr val="000000"/>
                </a:solidFill>
                <a:effectLst/>
                <a:latin typeface="Times New Roman" panose="02020603050405020304" pitchFamily="18" charset="0"/>
              </a:rPr>
              <a:t> 2024)</a:t>
            </a:r>
            <a:endParaRPr 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01BCC-776B-262E-CEC5-1CF8CF06A430}"/>
              </a:ext>
            </a:extLst>
          </p:cNvPr>
          <p:cNvSpPr>
            <a:spLocks noGrp="1"/>
          </p:cNvSpPr>
          <p:nvPr>
            <p:ph type="title"/>
          </p:nvPr>
        </p:nvSpPr>
        <p:spPr>
          <a:xfrm>
            <a:off x="0" y="0"/>
            <a:ext cx="12192000" cy="6872287"/>
          </a:xfrm>
        </p:spPr>
        <p:txBody>
          <a:bodyPr/>
          <a:lstStyle/>
          <a:p>
            <a:pPr algn="ctr"/>
            <a:r>
              <a:rPr lang="en-IN" sz="9600" i="1" dirty="0">
                <a:solidFill>
                  <a:srgbClr val="FFFFFF"/>
                </a:solidFill>
              </a:rPr>
              <a:t>Campaign</a:t>
            </a:r>
          </a:p>
        </p:txBody>
      </p:sp>
    </p:spTree>
    <p:extLst>
      <p:ext uri="{BB962C8B-B14F-4D97-AF65-F5344CB8AC3E}">
        <p14:creationId xmlns:p14="http://schemas.microsoft.com/office/powerpoint/2010/main" val="3256647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Overview of the Campaign</a:t>
            </a:r>
          </a:p>
        </p:txBody>
      </p:sp>
      <p:sp>
        <p:nvSpPr>
          <p:cNvPr id="14"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Target Audience: </a:t>
            </a:r>
            <a:r>
              <a:rPr lang="en-US" sz="1800" kern="100" dirty="0">
                <a:effectLst/>
                <a:ea typeface="Calibri" panose="020F0502020204030204" pitchFamily="34" charset="0"/>
              </a:rPr>
              <a:t>Young adults aged 18-24 years.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Campaign Focus:</a:t>
            </a:r>
            <a:r>
              <a:rPr lang="en-US" sz="1800" kern="100" dirty="0">
                <a:effectLst/>
                <a:ea typeface="Calibri" panose="020F0502020204030204" pitchFamily="34" charset="0"/>
              </a:rPr>
              <a:t> Smoking cessation and prevention.</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Behavior Targeted: </a:t>
            </a:r>
            <a:r>
              <a:rPr lang="en-US" sz="1800" kern="100" dirty="0">
                <a:effectLst/>
                <a:ea typeface="Calibri" panose="020F0502020204030204" pitchFamily="34" charset="0"/>
              </a:rPr>
              <a:t>Reducing smoking initiation and encouraging quit attempts.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Approach: </a:t>
            </a:r>
            <a:r>
              <a:rPr lang="en-US" sz="1800" kern="100" dirty="0">
                <a:effectLst/>
                <a:ea typeface="Calibri" panose="020F0502020204030204" pitchFamily="34" charset="0"/>
              </a:rPr>
              <a:t>Use of digital tools, peer support, and community-based interventions.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Leveraging social media, mobile apps, and </a:t>
            </a:r>
            <a:r>
              <a:rPr lang="en-US" sz="1800" kern="100" dirty="0" err="1">
                <a:effectLst/>
                <a:ea typeface="Calibri" panose="020F0502020204030204" pitchFamily="34" charset="0"/>
              </a:rPr>
              <a:t>quitlines</a:t>
            </a:r>
            <a:r>
              <a:rPr lang="en-US" sz="1800" kern="100" dirty="0">
                <a:effectLst/>
                <a:ea typeface="Calibri" panose="020F0502020204030204" pitchFamily="34" charset="0"/>
              </a:rPr>
              <a:t>.</a:t>
            </a:r>
          </a:p>
          <a:p>
            <a:pPr marL="0" indent="0">
              <a:lnSpc>
                <a:spcPct val="150000"/>
              </a:lnSpc>
              <a:spcBef>
                <a:spcPts val="0"/>
              </a:spcBef>
              <a:buFont typeface="Wingdings" panose="05000000000000000000" pitchFamily="2" charset="2"/>
              <a:buChar char="q"/>
            </a:pPr>
            <a:endParaRPr lang="en-US" altLang="en-US" dirty="0"/>
          </a:p>
        </p:txBody>
      </p:sp>
      <p:sp>
        <p:nvSpPr>
          <p:cNvPr id="4" name="TextBox 3"/>
          <p:cNvSpPr txBox="1"/>
          <p:nvPr/>
        </p:nvSpPr>
        <p:spPr>
          <a:xfrm>
            <a:off x="6069496" y="6334780"/>
            <a:ext cx="6122504" cy="461665"/>
          </a:xfrm>
          <a:prstGeom prst="rect">
            <a:avLst/>
          </a:prstGeom>
          <a:noFill/>
        </p:spPr>
        <p:txBody>
          <a:bodyPr wrap="square">
            <a:spAutoFit/>
          </a:bodyPr>
          <a:lstStyle/>
          <a:p>
            <a:r>
              <a:rPr lang="en-US" sz="2400" b="0" i="0" dirty="0">
                <a:solidFill>
                  <a:srgbClr val="000000"/>
                </a:solidFill>
                <a:effectLst/>
                <a:latin typeface="Arial" panose="020B0604020202020204" pitchFamily="34" charset="0"/>
                <a:cs typeface="Arial" panose="020B0604020202020204" pitchFamily="34" charset="0"/>
              </a:rPr>
              <a:t>(Luo et al. 2025)</a:t>
            </a:r>
            <a:endParaRPr lang="en-US" sz="24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6000" y="1123123"/>
            <a:ext cx="6096000" cy="52116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Weekly Activity Breakdown: Session 1</a:t>
            </a:r>
          </a:p>
        </p:txBody>
      </p:sp>
      <p:sp>
        <p:nvSpPr>
          <p:cNvPr id="14"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a:t>
            </a:r>
            <a:r>
              <a:rPr lang="en-US" sz="1800" kern="100" dirty="0">
                <a:effectLst/>
                <a:ea typeface="Calibri" panose="020F0502020204030204" pitchFamily="34" charset="0"/>
              </a:rPr>
              <a:t> Introduction to smoking cessation.</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a:t>
            </a:r>
            <a:r>
              <a:rPr lang="en-US" sz="1800" kern="100" dirty="0">
                <a:effectLst/>
                <a:ea typeface="Calibri" panose="020F0502020204030204" pitchFamily="34" charset="0"/>
              </a:rPr>
              <a:t> Health risks of smoking and the benefits of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a:t>
            </a:r>
            <a:r>
              <a:rPr lang="en-US" sz="1800" kern="100" dirty="0">
                <a:effectLst/>
                <a:ea typeface="Calibri" panose="020F0502020204030204" pitchFamily="34" charset="0"/>
              </a:rPr>
              <a:t> Overview of diseases caused by smoking, including lung cancer and heart disease.</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a:t>
            </a:r>
            <a:r>
              <a:rPr lang="en-US" sz="1800" kern="100" dirty="0">
                <a:effectLst/>
                <a:ea typeface="Calibri" panose="020F0502020204030204" pitchFamily="34" charset="0"/>
              </a:rPr>
              <a:t> Use of real-life stories and statistics to make the risks relatable.</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a:t>
            </a:r>
            <a:r>
              <a:rPr lang="en-US" sz="1800" kern="100" dirty="0">
                <a:effectLst/>
                <a:ea typeface="Calibri" panose="020F0502020204030204" pitchFamily="34" charset="0"/>
              </a:rPr>
              <a:t> Raise awareness about the consequences of smoking.</a:t>
            </a:r>
          </a:p>
        </p:txBody>
      </p:sp>
      <p:sp>
        <p:nvSpPr>
          <p:cNvPr id="7" name="TextBox 6"/>
          <p:cNvSpPr txBox="1"/>
          <p:nvPr/>
        </p:nvSpPr>
        <p:spPr>
          <a:xfrm>
            <a:off x="6069496" y="6488668"/>
            <a:ext cx="6122504" cy="369332"/>
          </a:xfrm>
          <a:prstGeom prst="rect">
            <a:avLst/>
          </a:prstGeom>
          <a:noFill/>
        </p:spPr>
        <p:txBody>
          <a:bodyPr wrap="square">
            <a:spAutoFit/>
          </a:bodyPr>
          <a:lstStyle/>
          <a:p>
            <a:r>
              <a:rPr lang="en-US" b="0" i="0" dirty="0">
                <a:solidFill>
                  <a:srgbClr val="000000"/>
                </a:solidFill>
                <a:effectLst/>
                <a:latin typeface="Arial" panose="020B0604020202020204" pitchFamily="34" charset="0"/>
                <a:cs typeface="Arial" panose="020B0604020202020204" pitchFamily="34" charset="0"/>
              </a:rPr>
              <a:t>(Rahul 2025)</a:t>
            </a:r>
            <a:endParaRPr lang="en-US"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196288" y="1123123"/>
            <a:ext cx="5995712" cy="536554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Weekly Activity Breakdown: Session 2</a:t>
            </a:r>
          </a:p>
        </p:txBody>
      </p:sp>
      <p:sp>
        <p:nvSpPr>
          <p:cNvPr id="14" name="Content Placeholder 2"/>
          <p:cNvSpPr>
            <a:spLocks noGrp="1"/>
          </p:cNvSpPr>
          <p:nvPr>
            <p:ph idx="1"/>
          </p:nvPr>
        </p:nvSpPr>
        <p:spPr>
          <a:xfrm>
            <a:off x="0" y="1079476"/>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 </a:t>
            </a:r>
            <a:r>
              <a:rPr lang="en-US" sz="1800" kern="100" dirty="0">
                <a:effectLst/>
                <a:ea typeface="Calibri" panose="020F0502020204030204" pitchFamily="34" charset="0"/>
              </a:rPr>
              <a:t>Behavior change strategies for smoking cessation.</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 </a:t>
            </a:r>
            <a:r>
              <a:rPr lang="en-US" sz="1800" kern="100" dirty="0">
                <a:effectLst/>
                <a:ea typeface="Calibri" panose="020F0502020204030204" pitchFamily="34" charset="0"/>
              </a:rPr>
              <a:t>Motivation and self-efficacy in quitting smoking.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 </a:t>
            </a:r>
            <a:r>
              <a:rPr lang="en-US" sz="1800" kern="100" dirty="0">
                <a:effectLst/>
                <a:ea typeface="Calibri" panose="020F0502020204030204" pitchFamily="34" charset="0"/>
              </a:rPr>
              <a:t>Tools for setting goals, tracking progress, and staying motivated.</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Discussions on overcoming challenges and staying committed.</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 </a:t>
            </a:r>
            <a:r>
              <a:rPr lang="en-US" sz="1800" kern="100" dirty="0">
                <a:effectLst/>
                <a:ea typeface="Calibri" panose="020F0502020204030204" pitchFamily="34" charset="0"/>
              </a:rPr>
              <a:t>Build confidence and motivation to quit smoking.</a:t>
            </a:r>
          </a:p>
          <a:p>
            <a:pPr marL="0" indent="0">
              <a:lnSpc>
                <a:spcPct val="150000"/>
              </a:lnSpc>
              <a:spcBef>
                <a:spcPts val="0"/>
              </a:spcBef>
              <a:buNone/>
            </a:pPr>
            <a:endParaRPr lang="en-US" altLang="en-US" dirty="0"/>
          </a:p>
        </p:txBody>
      </p:sp>
      <p:pic>
        <p:nvPicPr>
          <p:cNvPr id="2" name="Picture 1"/>
          <p:cNvPicPr>
            <a:picLocks noChangeAspect="1"/>
          </p:cNvPicPr>
          <p:nvPr/>
        </p:nvPicPr>
        <p:blipFill>
          <a:blip r:embed="rId3"/>
          <a:stretch>
            <a:fillRect/>
          </a:stretch>
        </p:blipFill>
        <p:spPr>
          <a:xfrm>
            <a:off x="6096000" y="1123122"/>
            <a:ext cx="6096001" cy="5254295"/>
          </a:xfrm>
          <a:prstGeom prst="rect">
            <a:avLst/>
          </a:prstGeom>
        </p:spPr>
      </p:pic>
      <p:sp>
        <p:nvSpPr>
          <p:cNvPr id="4" name="TextBox 3"/>
          <p:cNvSpPr txBox="1"/>
          <p:nvPr/>
        </p:nvSpPr>
        <p:spPr>
          <a:xfrm>
            <a:off x="6096000" y="6377417"/>
            <a:ext cx="6096000" cy="523220"/>
          </a:xfrm>
          <a:prstGeom prst="rect">
            <a:avLst/>
          </a:prstGeom>
          <a:noFill/>
        </p:spPr>
        <p:txBody>
          <a:bodyPr wrap="square">
            <a:spAutoFit/>
          </a:bodyPr>
          <a:lstStyle/>
          <a:p>
            <a:r>
              <a:rPr lang="en-US" sz="2800" b="0" i="0" dirty="0">
                <a:solidFill>
                  <a:srgbClr val="000000"/>
                </a:solidFill>
                <a:effectLst/>
                <a:latin typeface="Arial" panose="020B0604020202020204" pitchFamily="34" charset="0"/>
                <a:cs typeface="Arial" panose="020B0604020202020204" pitchFamily="34" charset="0"/>
              </a:rPr>
              <a:t>(biglifejournal.com 2020)</a:t>
            </a:r>
            <a:endParaRPr lang="en-US"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155974"/>
          </a:xfrm>
        </p:spPr>
        <p:txBody>
          <a:bodyPr/>
          <a:lstStyle/>
          <a:p>
            <a:pPr algn="ctr"/>
            <a:r>
              <a:rPr lang="en-US" sz="4000" dirty="0"/>
              <a:t>Weekly Activity Breakdown: Session 3</a:t>
            </a:r>
            <a:endParaRPr lang="en-US" sz="2800" dirty="0"/>
          </a:p>
        </p:txBody>
      </p:sp>
      <p:sp>
        <p:nvSpPr>
          <p:cNvPr id="14" name="Content Placeholder 2"/>
          <p:cNvSpPr>
            <a:spLocks noGrp="1"/>
          </p:cNvSpPr>
          <p:nvPr>
            <p:ph idx="1"/>
          </p:nvPr>
        </p:nvSpPr>
        <p:spPr>
          <a:xfrm>
            <a:off x="0" y="1277007"/>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 </a:t>
            </a:r>
            <a:r>
              <a:rPr lang="en-US" sz="1800" kern="100" dirty="0">
                <a:effectLst/>
                <a:ea typeface="Calibri" panose="020F0502020204030204" pitchFamily="34" charset="0"/>
              </a:rPr>
              <a:t>Information on nicotine replacement therapy (NRT) and counseling.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 </a:t>
            </a:r>
            <a:r>
              <a:rPr lang="en-US" sz="1800" kern="100" dirty="0">
                <a:effectLst/>
                <a:ea typeface="Calibri" panose="020F0502020204030204" pitchFamily="34" charset="0"/>
              </a:rPr>
              <a:t>Different methods to manage cravings and withdrawal symptoms.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 </a:t>
            </a:r>
            <a:r>
              <a:rPr lang="en-US" sz="1800" kern="100" dirty="0">
                <a:effectLst/>
                <a:ea typeface="Calibri" panose="020F0502020204030204" pitchFamily="34" charset="0"/>
              </a:rPr>
              <a:t>Overview of NRT options, such as patches, gum, and lozenges.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Discuss the role of professional counseling and support services.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 </a:t>
            </a:r>
            <a:r>
              <a:rPr lang="en-US" sz="1800" kern="100" dirty="0">
                <a:effectLst/>
                <a:ea typeface="Calibri" panose="020F0502020204030204" pitchFamily="34" charset="0"/>
              </a:rPr>
              <a:t>Equip participants with tools to manage nicotine dependence.</a:t>
            </a:r>
          </a:p>
          <a:p>
            <a:pPr marL="0" indent="0">
              <a:lnSpc>
                <a:spcPct val="150000"/>
              </a:lnSpc>
              <a:spcBef>
                <a:spcPts val="0"/>
              </a:spcBef>
              <a:buFont typeface="Wingdings" panose="05000000000000000000" pitchFamily="2" charset="2"/>
              <a:buChar char="q"/>
            </a:pPr>
            <a:endParaRPr lang="en-US" altLang="en-US" dirty="0"/>
          </a:p>
        </p:txBody>
      </p:sp>
      <p:pic>
        <p:nvPicPr>
          <p:cNvPr id="2" name="Picture 1"/>
          <p:cNvPicPr>
            <a:picLocks noChangeAspect="1"/>
          </p:cNvPicPr>
          <p:nvPr/>
        </p:nvPicPr>
        <p:blipFill>
          <a:blip r:embed="rId3"/>
          <a:stretch>
            <a:fillRect/>
          </a:stretch>
        </p:blipFill>
        <p:spPr>
          <a:xfrm>
            <a:off x="6095998" y="1270445"/>
            <a:ext cx="6096001" cy="5040776"/>
          </a:xfrm>
          <a:prstGeom prst="rect">
            <a:avLst/>
          </a:prstGeom>
        </p:spPr>
      </p:pic>
      <p:sp>
        <p:nvSpPr>
          <p:cNvPr id="4" name="TextBox 3"/>
          <p:cNvSpPr txBox="1"/>
          <p:nvPr/>
        </p:nvSpPr>
        <p:spPr>
          <a:xfrm>
            <a:off x="6095998" y="6311221"/>
            <a:ext cx="6122504" cy="584775"/>
          </a:xfrm>
          <a:prstGeom prst="rect">
            <a:avLst/>
          </a:prstGeom>
          <a:noFill/>
        </p:spPr>
        <p:txBody>
          <a:bodyPr wrap="square">
            <a:spAutoFit/>
          </a:bodyPr>
          <a:lstStyle/>
          <a:p>
            <a:r>
              <a:rPr lang="en-US" sz="1600" b="0" i="0" dirty="0">
                <a:solidFill>
                  <a:srgbClr val="000000"/>
                </a:solidFill>
                <a:effectLst/>
                <a:latin typeface="Arial" panose="020B0604020202020204" pitchFamily="34" charset="0"/>
                <a:cs typeface="Arial" panose="020B0604020202020204" pitchFamily="34" charset="0"/>
              </a:rPr>
              <a:t>(</a:t>
            </a:r>
            <a:r>
              <a:rPr lang="en-US" sz="1600" b="0" i="1" dirty="0">
                <a:solidFill>
                  <a:srgbClr val="000000"/>
                </a:solidFill>
                <a:effectLst/>
                <a:latin typeface="Arial" panose="020B0604020202020204" pitchFamily="34" charset="0"/>
                <a:cs typeface="Arial" panose="020B0604020202020204" pitchFamily="34" charset="0"/>
              </a:rPr>
              <a:t>Nicotine Gum vs. Patches vs. Lozenges: Which NRT Is Best for Your Quit Journey? | </a:t>
            </a:r>
            <a:r>
              <a:rPr lang="en-US" sz="1600" b="0" i="1" dirty="0" err="1">
                <a:solidFill>
                  <a:srgbClr val="000000"/>
                </a:solidFill>
                <a:effectLst/>
                <a:latin typeface="Arial" panose="020B0604020202020204" pitchFamily="34" charset="0"/>
                <a:cs typeface="Arial" panose="020B0604020202020204" pitchFamily="34" charset="0"/>
              </a:rPr>
              <a:t>Weryze</a:t>
            </a:r>
            <a:r>
              <a:rPr lang="en-US" sz="1600" b="0" i="0" dirty="0">
                <a:solidFill>
                  <a:srgbClr val="000000"/>
                </a:solidFill>
                <a:effectLst/>
                <a:latin typeface="Arial" panose="020B0604020202020204" pitchFamily="34" charset="0"/>
                <a:cs typeface="Arial" panose="020B0604020202020204" pitchFamily="34" charset="0"/>
              </a:rPr>
              <a:t> 2024)</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140208"/>
          </a:xfrm>
        </p:spPr>
        <p:txBody>
          <a:bodyPr/>
          <a:lstStyle/>
          <a:p>
            <a:pPr algn="ctr"/>
            <a:r>
              <a:rPr lang="en-US" sz="4000" dirty="0"/>
              <a:t>Weekly Activity Breakdown: Session 4</a:t>
            </a:r>
            <a:endParaRPr lang="en-US" sz="2800" dirty="0"/>
          </a:p>
        </p:txBody>
      </p:sp>
      <p:sp>
        <p:nvSpPr>
          <p:cNvPr id="14" name="Content Placeholder 2"/>
          <p:cNvSpPr>
            <a:spLocks noGrp="1"/>
          </p:cNvSpPr>
          <p:nvPr>
            <p:ph idx="1"/>
          </p:nvPr>
        </p:nvSpPr>
        <p:spPr>
          <a:xfrm>
            <a:off x="0" y="1261241"/>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 </a:t>
            </a:r>
            <a:r>
              <a:rPr lang="en-US" sz="1800" kern="100" dirty="0">
                <a:effectLst/>
                <a:ea typeface="Calibri" panose="020F0502020204030204" pitchFamily="34" charset="0"/>
              </a:rPr>
              <a:t>The role of peer support and community in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 </a:t>
            </a:r>
            <a:r>
              <a:rPr lang="en-US" sz="1800" kern="100" dirty="0">
                <a:effectLst/>
                <a:ea typeface="Calibri" panose="020F0502020204030204" pitchFamily="34" charset="0"/>
              </a:rPr>
              <a:t>Encouraging participation in group discussions and seeking support.</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 </a:t>
            </a:r>
            <a:r>
              <a:rPr lang="en-US" sz="1800" kern="100" dirty="0">
                <a:effectLst/>
                <a:ea typeface="Calibri" panose="020F0502020204030204" pitchFamily="34" charset="0"/>
              </a:rPr>
              <a:t>The benefits of peer support and family involvement in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Facilitating group discussions on experiences and strategies.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 </a:t>
            </a:r>
            <a:r>
              <a:rPr lang="en-US" sz="1800" kern="100" dirty="0">
                <a:effectLst/>
                <a:ea typeface="Calibri" panose="020F0502020204030204" pitchFamily="34" charset="0"/>
              </a:rPr>
              <a:t>Foster a sense of community and collective commitment to quitting.</a:t>
            </a:r>
          </a:p>
          <a:p>
            <a:pPr marL="0" indent="0">
              <a:lnSpc>
                <a:spcPct val="150000"/>
              </a:lnSpc>
              <a:spcBef>
                <a:spcPts val="0"/>
              </a:spcBef>
              <a:buFont typeface="Wingdings" panose="05000000000000000000" pitchFamily="2" charset="2"/>
              <a:buChar char="q"/>
            </a:pPr>
            <a:endParaRPr lang="en-US" altLang="en-US" dirty="0"/>
          </a:p>
        </p:txBody>
      </p:sp>
      <p:pic>
        <p:nvPicPr>
          <p:cNvPr id="2" name="Picture 1"/>
          <p:cNvPicPr>
            <a:picLocks noChangeAspect="1"/>
          </p:cNvPicPr>
          <p:nvPr/>
        </p:nvPicPr>
        <p:blipFill>
          <a:blip r:embed="rId3"/>
          <a:stretch>
            <a:fillRect/>
          </a:stretch>
        </p:blipFill>
        <p:spPr>
          <a:xfrm>
            <a:off x="6095998" y="1261241"/>
            <a:ext cx="6096001" cy="5073539"/>
          </a:xfrm>
          <a:prstGeom prst="rect">
            <a:avLst/>
          </a:prstGeom>
        </p:spPr>
      </p:pic>
      <p:sp>
        <p:nvSpPr>
          <p:cNvPr id="4" name="TextBox 3"/>
          <p:cNvSpPr txBox="1"/>
          <p:nvPr/>
        </p:nvSpPr>
        <p:spPr>
          <a:xfrm>
            <a:off x="6095997" y="6334780"/>
            <a:ext cx="6096001" cy="523220"/>
          </a:xfrm>
          <a:prstGeom prst="rect">
            <a:avLst/>
          </a:prstGeom>
          <a:noFill/>
        </p:spPr>
        <p:txBody>
          <a:bodyPr wrap="square">
            <a:spAutoFit/>
          </a:bodyPr>
          <a:lstStyle/>
          <a:p>
            <a:r>
              <a:rPr lang="en-US" sz="2800" b="0" i="0" dirty="0">
                <a:solidFill>
                  <a:srgbClr val="000000"/>
                </a:solidFill>
                <a:effectLst/>
                <a:latin typeface="Arial" panose="020B0604020202020204" pitchFamily="34" charset="0"/>
                <a:cs typeface="Arial" panose="020B0604020202020204" pitchFamily="34" charset="0"/>
              </a:rPr>
              <a:t>(Dreamlife Recovery 2021)</a:t>
            </a:r>
            <a:endParaRPr lang="en-US"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140208"/>
          </a:xfrm>
        </p:spPr>
        <p:txBody>
          <a:bodyPr/>
          <a:lstStyle/>
          <a:p>
            <a:pPr algn="ctr"/>
            <a:r>
              <a:rPr lang="en-US" sz="4000" b="1" dirty="0">
                <a:effectLst/>
                <a:ea typeface="Calibri" panose="020F0502020204030204" pitchFamily="34" charset="0"/>
              </a:rPr>
              <a:t>Types of Evaluation</a:t>
            </a:r>
            <a:endParaRPr lang="en-US" sz="5400" dirty="0"/>
          </a:p>
        </p:txBody>
      </p:sp>
      <p:sp>
        <p:nvSpPr>
          <p:cNvPr id="14" name="Content Placeholder 2"/>
          <p:cNvSpPr>
            <a:spLocks noGrp="1"/>
          </p:cNvSpPr>
          <p:nvPr>
            <p:ph idx="1"/>
          </p:nvPr>
        </p:nvSpPr>
        <p:spPr>
          <a:xfrm>
            <a:off x="0" y="1261241"/>
            <a:ext cx="12067082" cy="5596759"/>
          </a:xfrm>
        </p:spPr>
        <p:txBody>
          <a:bodyPr/>
          <a:lstStyle/>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Formative Evaluation:</a:t>
            </a:r>
            <a:r>
              <a:rPr lang="en-US" sz="1800" kern="100" dirty="0">
                <a:effectLst/>
                <a:ea typeface="Calibri" panose="020F0502020204030204" pitchFamily="34" charset="0"/>
              </a:rPr>
              <a:t> The formative assessment will be conducted before the implementation, as it will take into consideration the needs, </a:t>
            </a:r>
            <a:r>
              <a:rPr lang="en-US" sz="1800" kern="100" dirty="0" err="1">
                <a:effectLst/>
                <a:ea typeface="Calibri" panose="020F0502020204030204" pitchFamily="34" charset="0"/>
              </a:rPr>
              <a:t>behaviors</a:t>
            </a:r>
            <a:r>
              <a:rPr lang="en-US" sz="1800" kern="100" dirty="0">
                <a:effectLst/>
                <a:ea typeface="Calibri" panose="020F0502020204030204" pitchFamily="34" charset="0"/>
              </a:rPr>
              <a:t>, and risks associated with the young adults aged 18-24, and assist in planning the campaign.</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Process Evaluation:</a:t>
            </a:r>
            <a:r>
              <a:rPr lang="en-US" sz="1800" kern="100" dirty="0">
                <a:effectLst/>
                <a:ea typeface="Calibri" panose="020F0502020204030204" pitchFamily="34" charset="0"/>
              </a:rPr>
              <a:t> Monitors the process by which the campaign work has been implemented, such as the level of participation, the level of engagement, and follows the strategy that has been planned.</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Impact Evaluation:</a:t>
            </a:r>
            <a:r>
              <a:rPr lang="en-US" sz="1800" kern="100" dirty="0">
                <a:effectLst/>
                <a:ea typeface="Calibri" panose="020F0502020204030204" pitchFamily="34" charset="0"/>
              </a:rPr>
              <a:t> The short-term outcomes will consist of more knowledge, a better attitude toward quitting, and the number of quit attempts.</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Outcome Evaluation:</a:t>
            </a:r>
            <a:r>
              <a:rPr lang="en-US" sz="1800" kern="100" dirty="0">
                <a:effectLst/>
                <a:ea typeface="Calibri" panose="020F0502020204030204" pitchFamily="34" charset="0"/>
              </a:rPr>
              <a:t> This is the way to evaluate the long-term effects, e.g., prolonged smoking cessation, or reduction in prevalence of smoking among the target population.</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Economic Assessment:</a:t>
            </a:r>
            <a:r>
              <a:rPr lang="en-US" sz="1800" kern="100" dirty="0">
                <a:effectLst/>
                <a:ea typeface="Calibri" panose="020F0502020204030204" pitchFamily="34" charset="0"/>
              </a:rPr>
              <a:t> Calculates the cost-effectiveness of the campaign in terms of comparing the financial investment and health and </a:t>
            </a:r>
            <a:r>
              <a:rPr lang="en-US" sz="1800" kern="100" dirty="0" err="1">
                <a:effectLst/>
                <a:ea typeface="Calibri" panose="020F0502020204030204" pitchFamily="34" charset="0"/>
              </a:rPr>
              <a:t>behavioral</a:t>
            </a:r>
            <a:r>
              <a:rPr lang="en-US" sz="1800" kern="100" dirty="0">
                <a:effectLst/>
                <a:ea typeface="Calibri" panose="020F0502020204030204" pitchFamily="34" charset="0"/>
              </a:rPr>
              <a:t> outcomes achieved.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Evaluation Methods</a:t>
            </a:r>
          </a:p>
        </p:txBody>
      </p:sp>
      <p:sp>
        <p:nvSpPr>
          <p:cNvPr id="14" name="Content Placeholder 2"/>
          <p:cNvSpPr>
            <a:spLocks noGrp="1"/>
          </p:cNvSpPr>
          <p:nvPr>
            <p:ph idx="1"/>
          </p:nvPr>
        </p:nvSpPr>
        <p:spPr>
          <a:xfrm>
            <a:off x="0" y="1123122"/>
            <a:ext cx="5943600"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Pre- and Post-Surveys to measure awareness and behavior change.</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Track Quit Attempts and Success Rates through mobile apps and </a:t>
            </a:r>
            <a:r>
              <a:rPr lang="en-US" sz="1800" kern="100" dirty="0" err="1">
                <a:effectLst/>
                <a:ea typeface="Calibri" panose="020F0502020204030204" pitchFamily="34" charset="0"/>
              </a:rPr>
              <a:t>quitlines</a:t>
            </a:r>
            <a:r>
              <a:rPr lang="en-US" sz="1800" kern="100" dirty="0">
                <a:effectLst/>
                <a:ea typeface="Calibri" panose="020F0502020204030204" pitchFamily="34" charset="0"/>
              </a:rPr>
              <a:t>.</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Feedback Collection through focus groups and online surveys.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Engagement Metrics from digital resources (e.g., app downloads, social media interactions).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Monitor Smoking Prevalence in target areas before and after the campaign.</a:t>
            </a:r>
          </a:p>
          <a:p>
            <a:pPr>
              <a:lnSpc>
                <a:spcPct val="150000"/>
              </a:lnSpc>
              <a:spcBef>
                <a:spcPts val="0"/>
              </a:spcBef>
              <a:buFont typeface="Wingdings" panose="05000000000000000000" pitchFamily="2" charset="2"/>
              <a:buChar char="q"/>
            </a:pPr>
            <a:endParaRPr lang="en-US" altLang="en-US" dirty="0"/>
          </a:p>
        </p:txBody>
      </p:sp>
      <p:sp>
        <p:nvSpPr>
          <p:cNvPr id="4" name="TextBox 3"/>
          <p:cNvSpPr txBox="1"/>
          <p:nvPr/>
        </p:nvSpPr>
        <p:spPr>
          <a:xfrm>
            <a:off x="5943600" y="6457890"/>
            <a:ext cx="6097656"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(Social 2024)</a:t>
            </a:r>
            <a:endParaRPr lang="en-US" sz="20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4344" y="1123122"/>
            <a:ext cx="6097656" cy="533476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b="1" dirty="0">
                <a:effectLst/>
                <a:ea typeface="Calibri" panose="020F0502020204030204" pitchFamily="34" charset="0"/>
              </a:rPr>
              <a:t>Weekly Activities Types of Posters</a:t>
            </a:r>
            <a:endParaRPr lang="en-US" sz="7200" dirty="0"/>
          </a:p>
        </p:txBody>
      </p:sp>
      <p:sp>
        <p:nvSpPr>
          <p:cNvPr id="2" name="TextBox 1"/>
          <p:cNvSpPr txBox="1"/>
          <p:nvPr/>
        </p:nvSpPr>
        <p:spPr>
          <a:xfrm>
            <a:off x="0" y="1305647"/>
            <a:ext cx="4542020" cy="3139321"/>
          </a:xfrm>
          <a:prstGeom prst="rect">
            <a:avLst/>
          </a:prstGeom>
          <a:solidFill>
            <a:schemeClr val="accent3"/>
          </a:solidFill>
        </p:spPr>
        <p:txBody>
          <a:bodyPr wrap="square" rtlCol="0">
            <a:spAutoFit/>
          </a:bodyPr>
          <a:lstStyle/>
          <a:p>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endParaRPr lang="en-US" kern="100" dirty="0">
              <a:latin typeface="Arial" panose="020B0604020202020204" pitchFamily="34" charset="0"/>
              <a:ea typeface="Calibri" panose="020F0502020204030204" pitchFamily="34" charset="0"/>
              <a:cs typeface="Arial" panose="020B0604020202020204" pitchFamily="34" charset="0"/>
            </a:endParaRPr>
          </a:p>
          <a:p>
            <a:r>
              <a:rPr lang="en-US" sz="1800" kern="100" dirty="0">
                <a:effectLst/>
                <a:latin typeface="Arial" panose="020B0604020202020204" pitchFamily="34" charset="0"/>
                <a:ea typeface="Calibri" panose="020F0502020204030204" pitchFamily="34" charset="0"/>
                <a:cs typeface="Arial" panose="020B0604020202020204" pitchFamily="34" charset="0"/>
              </a:rPr>
              <a:t>The long and short-term health risks of smoking are given to create awareness and to elicit emotion.</a:t>
            </a:r>
          </a:p>
          <a:p>
            <a:r>
              <a:rPr lang="en-US" kern="100" dirty="0">
                <a:latin typeface="Arial" panose="020B0604020202020204" pitchFamily="34" charset="0"/>
                <a:ea typeface="Calibri" panose="020F0502020204030204" pitchFamily="34" charset="0"/>
                <a:cs typeface="Arial" panose="020B0604020202020204" pitchFamily="34" charset="0"/>
              </a:rPr>
              <a:t>Week: 1</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517161" y="1305647"/>
            <a:ext cx="3050498" cy="369332"/>
          </a:xfrm>
          <a:prstGeom prst="rect">
            <a:avLst/>
          </a:prstGeom>
          <a:solidFill>
            <a:schemeClr val="accent5">
              <a:lumMod val="20000"/>
              <a:lumOff val="80000"/>
            </a:schemeClr>
          </a:solidFill>
        </p:spPr>
        <p:txBody>
          <a:bodyPr wrap="square">
            <a:spAutoFit/>
          </a:bodyPr>
          <a:lstStyle/>
          <a:p>
            <a:pPr algn="ctr"/>
            <a:r>
              <a:rPr lang="en-US" sz="1800" b="1" kern="100" dirty="0">
                <a:effectLst/>
                <a:latin typeface="Arial" panose="020B0604020202020204" pitchFamily="34" charset="0"/>
                <a:ea typeface="Calibri" panose="020F0502020204030204" pitchFamily="34" charset="0"/>
                <a:cs typeface="Arial" panose="020B0604020202020204" pitchFamily="34" charset="0"/>
              </a:rPr>
              <a:t>Awareness Poster</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p:cNvSpPr txBox="1"/>
          <p:nvPr/>
        </p:nvSpPr>
        <p:spPr>
          <a:xfrm>
            <a:off x="0" y="4445631"/>
            <a:ext cx="4542019" cy="2308324"/>
          </a:xfrm>
          <a:prstGeom prst="rect">
            <a:avLst/>
          </a:prstGeom>
          <a:solidFill>
            <a:schemeClr val="accent1">
              <a:lumMod val="75000"/>
            </a:schemeClr>
          </a:solidFill>
        </p:spPr>
        <p:txBody>
          <a:bodyPr wrap="square">
            <a:spAutoFit/>
          </a:bodyPr>
          <a:lstStyle/>
          <a:p>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US" sz="1800" dirty="0">
                <a:effectLst/>
                <a:latin typeface="Arial" panose="020B0604020202020204" pitchFamily="34" charset="0"/>
                <a:ea typeface="Calibri" panose="020F0502020204030204" pitchFamily="34" charset="0"/>
                <a:cs typeface="Arial" panose="020B0604020202020204" pitchFamily="34" charset="0"/>
              </a:rPr>
              <a:t>Reminds of the physical, mental, and financial benefits of quitting to cement the confidence and will to quit smoking.</a:t>
            </a:r>
          </a:p>
          <a:p>
            <a:endParaRPr lang="en-US" dirty="0">
              <a:latin typeface="Arial" panose="020B0604020202020204" pitchFamily="34" charset="0"/>
              <a:ea typeface="Calibri" panose="020F0502020204030204" pitchFamily="34" charset="0"/>
              <a:cs typeface="Arial" panose="020B0604020202020204" pitchFamily="34" charset="0"/>
            </a:endParaRPr>
          </a:p>
          <a:p>
            <a:r>
              <a:rPr lang="en-US" dirty="0">
                <a:latin typeface="Arial" panose="020B0604020202020204" pitchFamily="34" charset="0"/>
                <a:ea typeface="Calibri" panose="020F0502020204030204" pitchFamily="34" charset="0"/>
                <a:cs typeface="Arial" panose="020B0604020202020204" pitchFamily="34" charset="0"/>
              </a:rPr>
              <a:t>Week: 2</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0" name="TextBox 9"/>
          <p:cNvSpPr txBox="1"/>
          <p:nvPr/>
        </p:nvSpPr>
        <p:spPr>
          <a:xfrm>
            <a:off x="6076014" y="1392648"/>
            <a:ext cx="6115986" cy="1871538"/>
          </a:xfrm>
          <a:prstGeom prst="rect">
            <a:avLst/>
          </a:prstGeom>
          <a:solidFill>
            <a:schemeClr val="accent1">
              <a:lumMod val="40000"/>
              <a:lumOff val="60000"/>
            </a:schemeClr>
          </a:solidFill>
        </p:spPr>
        <p:txBody>
          <a:bodyPr wrap="square">
            <a:spAutoFit/>
          </a:bodyPr>
          <a:lstStyle/>
          <a:p>
            <a:pPr lvl="0">
              <a:lnSpc>
                <a:spcPct val="115000"/>
              </a:lnSpc>
              <a:spcAft>
                <a:spcPts val="800"/>
              </a:spcAft>
              <a:tabLst>
                <a:tab pos="457200" algn="l"/>
              </a:tabLst>
            </a:pP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r>
              <a:rPr lang="en-US" sz="1800" kern="100" dirty="0">
                <a:effectLst/>
                <a:latin typeface="Arial" panose="020B0604020202020204" pitchFamily="34" charset="0"/>
                <a:ea typeface="Calibri" panose="020F0502020204030204" pitchFamily="34" charset="0"/>
                <a:cs typeface="Arial" panose="020B0604020202020204" pitchFamily="34" charset="0"/>
              </a:rPr>
              <a:t>It provides a clear message on the availability of the nicotine replacement therapy, counselling services, and Quitline provision for young adults.</a:t>
            </a:r>
          </a:p>
          <a:p>
            <a:pPr lvl="0">
              <a:lnSpc>
                <a:spcPct val="115000"/>
              </a:lnSpc>
              <a:spcAft>
                <a:spcPts val="800"/>
              </a:spcAft>
              <a:tabLst>
                <a:tab pos="457200" algn="l"/>
              </a:tabLst>
            </a:pPr>
            <a:r>
              <a:rPr lang="en-US" kern="100" dirty="0">
                <a:latin typeface="Arial" panose="020B0604020202020204" pitchFamily="34" charset="0"/>
                <a:ea typeface="Calibri" panose="020F0502020204030204" pitchFamily="34" charset="0"/>
                <a:cs typeface="Arial" panose="020B0604020202020204" pitchFamily="34" charset="0"/>
              </a:rPr>
              <a:t>Week:3</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2" name="TextBox 11"/>
          <p:cNvSpPr txBox="1"/>
          <p:nvPr/>
        </p:nvSpPr>
        <p:spPr>
          <a:xfrm>
            <a:off x="6076014" y="3240299"/>
            <a:ext cx="3472720" cy="2113335"/>
          </a:xfrm>
          <a:prstGeom prst="rect">
            <a:avLst/>
          </a:prstGeom>
          <a:solidFill>
            <a:schemeClr val="accent5">
              <a:lumMod val="60000"/>
              <a:lumOff val="40000"/>
            </a:schemeClr>
          </a:solidFill>
        </p:spPr>
        <p:txBody>
          <a:bodyPr wrap="square">
            <a:spAutoFit/>
          </a:bodyPr>
          <a:lstStyle/>
          <a:p>
            <a:pPr lvl="0">
              <a:lnSpc>
                <a:spcPct val="115000"/>
              </a:lnSpc>
              <a:spcAft>
                <a:spcPts val="800"/>
              </a:spcAft>
              <a:tabLst>
                <a:tab pos="457200" algn="l"/>
              </a:tabLst>
            </a:pP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r>
              <a:rPr lang="en-US" sz="1400" kern="100" dirty="0">
                <a:effectLst/>
                <a:latin typeface="Arial" panose="020B0604020202020204" pitchFamily="34" charset="0"/>
                <a:ea typeface="Calibri" panose="020F0502020204030204" pitchFamily="34" charset="0"/>
                <a:cs typeface="Arial" panose="020B0604020202020204" pitchFamily="34" charset="0"/>
              </a:rPr>
              <a:t>Films the perceptions of the similarity of group involvement, social assistance, and mutual dedication to the quit amongst the university members.</a:t>
            </a:r>
          </a:p>
          <a:p>
            <a:pPr lvl="0">
              <a:lnSpc>
                <a:spcPct val="115000"/>
              </a:lnSpc>
              <a:spcAft>
                <a:spcPts val="800"/>
              </a:spcAft>
              <a:tabLst>
                <a:tab pos="457200" algn="l"/>
              </a:tabLst>
            </a:pPr>
            <a:r>
              <a:rPr lang="en-US" sz="1400" kern="100" dirty="0">
                <a:latin typeface="Arial" panose="020B0604020202020204" pitchFamily="34" charset="0"/>
                <a:ea typeface="Calibri" panose="020F0502020204030204" pitchFamily="34" charset="0"/>
                <a:cs typeface="Arial" panose="020B0604020202020204" pitchFamily="34" charset="0"/>
              </a:rPr>
              <a:t>Week:4</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6" name="TextBox 15"/>
          <p:cNvSpPr txBox="1"/>
          <p:nvPr/>
        </p:nvSpPr>
        <p:spPr>
          <a:xfrm>
            <a:off x="6708097" y="1392648"/>
            <a:ext cx="4077326" cy="369332"/>
          </a:xfrm>
          <a:prstGeom prst="rect">
            <a:avLst/>
          </a:prstGeom>
          <a:solidFill>
            <a:schemeClr val="accent4">
              <a:lumMod val="60000"/>
              <a:lumOff val="40000"/>
            </a:schemeClr>
          </a:solidFill>
        </p:spPr>
        <p:txBody>
          <a:bodyPr wrap="square">
            <a:spAutoFit/>
          </a:bodyPr>
          <a:lstStyle/>
          <a:p>
            <a:pPr algn="ctr"/>
            <a:r>
              <a:rPr lang="en-US" sz="1800" b="1" kern="100" dirty="0">
                <a:effectLst/>
                <a:latin typeface="Arial" panose="020B0604020202020204" pitchFamily="34" charset="0"/>
                <a:ea typeface="Calibri" panose="020F0502020204030204" pitchFamily="34" charset="0"/>
                <a:cs typeface="Arial" panose="020B0604020202020204" pitchFamily="34" charset="0"/>
              </a:rPr>
              <a:t>Informational Poster</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18" name="TextBox 17"/>
          <p:cNvSpPr txBox="1"/>
          <p:nvPr/>
        </p:nvSpPr>
        <p:spPr>
          <a:xfrm>
            <a:off x="6708097" y="3336972"/>
            <a:ext cx="4077326" cy="369332"/>
          </a:xfrm>
          <a:prstGeom prst="rect">
            <a:avLst/>
          </a:prstGeom>
          <a:solidFill>
            <a:schemeClr val="accent1">
              <a:lumMod val="75000"/>
            </a:schemeClr>
          </a:solidFill>
        </p:spPr>
        <p:txBody>
          <a:bodyPr wrap="square">
            <a:spAutoFit/>
          </a:bodyPr>
          <a:lstStyle/>
          <a:p>
            <a:pPr algn="ctr"/>
            <a:r>
              <a:rPr lang="en-US" sz="1800" b="1" kern="100" dirty="0">
                <a:effectLst/>
                <a:latin typeface="Arial" panose="020B0604020202020204" pitchFamily="34" charset="0"/>
                <a:ea typeface="Calibri" panose="020F0502020204030204" pitchFamily="34" charset="0"/>
                <a:cs typeface="Arial" panose="020B0604020202020204" pitchFamily="34" charset="0"/>
              </a:rPr>
              <a:t>Peer Support Poster</a:t>
            </a:r>
            <a:r>
              <a:rPr lang="en-US" b="1" kern="100" dirty="0">
                <a:latin typeface="Arial" panose="020B0604020202020204" pitchFamily="34" charset="0"/>
                <a:ea typeface="Calibri" panose="020F050202020403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20" name="TextBox 19"/>
          <p:cNvSpPr txBox="1"/>
          <p:nvPr/>
        </p:nvSpPr>
        <p:spPr>
          <a:xfrm>
            <a:off x="517160" y="4485902"/>
            <a:ext cx="3050499" cy="338554"/>
          </a:xfrm>
          <a:prstGeom prst="rect">
            <a:avLst/>
          </a:prstGeom>
          <a:solidFill>
            <a:schemeClr val="accent5">
              <a:lumMod val="40000"/>
              <a:lumOff val="60000"/>
            </a:schemeClr>
          </a:solidFill>
        </p:spPr>
        <p:txBody>
          <a:bodyPr wrap="square">
            <a:spAutoFit/>
          </a:bodyPr>
          <a:lstStyle/>
          <a:p>
            <a:pPr algn="ctr"/>
            <a:r>
              <a:rPr lang="en-US" sz="1600" b="1" kern="100" dirty="0">
                <a:effectLst/>
                <a:latin typeface="Arial" panose="020B0604020202020204" pitchFamily="34" charset="0"/>
                <a:ea typeface="Calibri" panose="020F0502020204030204" pitchFamily="34" charset="0"/>
                <a:cs typeface="Arial" panose="020B0604020202020204" pitchFamily="34" charset="0"/>
              </a:rPr>
              <a:t>Motivation Poster</a:t>
            </a:r>
            <a:r>
              <a:rPr lang="en-US" sz="1600" kern="100" dirty="0">
                <a:effectLst/>
                <a:latin typeface="Arial" panose="020B0604020202020204" pitchFamily="34" charset="0"/>
                <a:ea typeface="Calibri" panose="020F050202020403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22" name="TextBox 21"/>
          <p:cNvSpPr txBox="1"/>
          <p:nvPr/>
        </p:nvSpPr>
        <p:spPr>
          <a:xfrm>
            <a:off x="6096000" y="5334188"/>
            <a:ext cx="3537680" cy="1553695"/>
          </a:xfrm>
          <a:prstGeom prst="rect">
            <a:avLst/>
          </a:prstGeom>
          <a:noFill/>
        </p:spPr>
        <p:txBody>
          <a:bodyPr wrap="square">
            <a:spAutoFit/>
          </a:bodyPr>
          <a:lstStyle/>
          <a:p>
            <a:pPr lvl="0">
              <a:lnSpc>
                <a:spcPct val="115000"/>
              </a:lnSpc>
              <a:spcAft>
                <a:spcPts val="800"/>
              </a:spcAft>
              <a:tabLst>
                <a:tab pos="457200" algn="l"/>
              </a:tabLst>
            </a:pP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r>
              <a:rPr lang="en-US" sz="1200" kern="100" dirty="0">
                <a:effectLst/>
                <a:latin typeface="Arial" panose="020B0604020202020204" pitchFamily="34" charset="0"/>
                <a:ea typeface="Calibri" panose="020F0502020204030204" pitchFamily="34" charset="0"/>
                <a:cs typeface="Arial" panose="020B0604020202020204" pitchFamily="34" charset="0"/>
              </a:rPr>
              <a:t>The poster will be tailored to be placed online to expand the reach, navigate as much as possible, and make the campaign messages for young adults stronger.</a:t>
            </a:r>
          </a:p>
          <a:p>
            <a:pPr lvl="0">
              <a:lnSpc>
                <a:spcPct val="115000"/>
              </a:lnSpc>
              <a:spcAft>
                <a:spcPts val="800"/>
              </a:spcAft>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Week: 4</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24" name="TextBox 23"/>
          <p:cNvSpPr txBox="1"/>
          <p:nvPr/>
        </p:nvSpPr>
        <p:spPr>
          <a:xfrm>
            <a:off x="6076014" y="5384342"/>
            <a:ext cx="3472720" cy="338554"/>
          </a:xfrm>
          <a:prstGeom prst="rect">
            <a:avLst/>
          </a:prstGeom>
          <a:solidFill>
            <a:schemeClr val="accent5">
              <a:lumMod val="75000"/>
            </a:schemeClr>
          </a:solidFill>
        </p:spPr>
        <p:txBody>
          <a:bodyPr wrap="square">
            <a:spAutoFit/>
          </a:bodyPr>
          <a:lstStyle/>
          <a:p>
            <a:r>
              <a:rPr lang="en-US" sz="1600" b="1" kern="100" dirty="0">
                <a:effectLst/>
                <a:latin typeface="Arial" panose="020B0604020202020204" pitchFamily="34" charset="0"/>
                <a:ea typeface="Calibri" panose="020F0502020204030204" pitchFamily="34" charset="0"/>
                <a:cs typeface="Arial" panose="020B0604020202020204" pitchFamily="34" charset="0"/>
              </a:rPr>
              <a:t>Digital and social media Poster</a:t>
            </a:r>
            <a:r>
              <a:rPr lang="en-US" sz="1600" kern="100" dirty="0">
                <a:effectLst/>
                <a:latin typeface="Arial" panose="020B0604020202020204" pitchFamily="34" charset="0"/>
                <a:ea typeface="Calibri" panose="020F050202020403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pic>
        <p:nvPicPr>
          <p:cNvPr id="25" name="Picture 24"/>
          <p:cNvPicPr>
            <a:picLocks noChangeAspect="1"/>
          </p:cNvPicPr>
          <p:nvPr/>
        </p:nvPicPr>
        <p:blipFill>
          <a:blip r:embed="rId3"/>
          <a:stretch>
            <a:fillRect/>
          </a:stretch>
        </p:blipFill>
        <p:spPr>
          <a:xfrm>
            <a:off x="2188564" y="2433956"/>
            <a:ext cx="2353455" cy="1986162"/>
          </a:xfrm>
          <a:prstGeom prst="rect">
            <a:avLst/>
          </a:prstGeom>
        </p:spPr>
      </p:pic>
      <p:pic>
        <p:nvPicPr>
          <p:cNvPr id="26" name="Picture 25"/>
          <p:cNvPicPr>
            <a:picLocks noChangeAspect="1"/>
          </p:cNvPicPr>
          <p:nvPr/>
        </p:nvPicPr>
        <p:blipFill>
          <a:blip r:embed="rId4"/>
          <a:stretch>
            <a:fillRect/>
          </a:stretch>
        </p:blipFill>
        <p:spPr>
          <a:xfrm>
            <a:off x="1888762" y="5786202"/>
            <a:ext cx="2653258" cy="1149615"/>
          </a:xfrm>
          <a:prstGeom prst="rect">
            <a:avLst/>
          </a:prstGeom>
        </p:spPr>
      </p:pic>
      <p:pic>
        <p:nvPicPr>
          <p:cNvPr id="27" name="Picture 26"/>
          <p:cNvPicPr>
            <a:picLocks noChangeAspect="1"/>
          </p:cNvPicPr>
          <p:nvPr/>
        </p:nvPicPr>
        <p:blipFill>
          <a:blip r:embed="rId5"/>
          <a:stretch>
            <a:fillRect/>
          </a:stretch>
        </p:blipFill>
        <p:spPr>
          <a:xfrm>
            <a:off x="9653666" y="2433956"/>
            <a:ext cx="2538334" cy="866623"/>
          </a:xfrm>
          <a:prstGeom prst="rect">
            <a:avLst/>
          </a:prstGeom>
        </p:spPr>
      </p:pic>
      <p:pic>
        <p:nvPicPr>
          <p:cNvPr id="28" name="Picture 27"/>
          <p:cNvPicPr>
            <a:picLocks noChangeAspect="1"/>
          </p:cNvPicPr>
          <p:nvPr/>
        </p:nvPicPr>
        <p:blipFill>
          <a:blip r:embed="rId6"/>
          <a:stretch>
            <a:fillRect/>
          </a:stretch>
        </p:blipFill>
        <p:spPr>
          <a:xfrm>
            <a:off x="9372601" y="3706303"/>
            <a:ext cx="2819400" cy="1405533"/>
          </a:xfrm>
          <a:prstGeom prst="rect">
            <a:avLst/>
          </a:prstGeom>
        </p:spPr>
      </p:pic>
      <p:pic>
        <p:nvPicPr>
          <p:cNvPr id="29" name="Picture 28"/>
          <p:cNvPicPr>
            <a:picLocks noChangeAspect="1"/>
          </p:cNvPicPr>
          <p:nvPr/>
        </p:nvPicPr>
        <p:blipFill>
          <a:blip r:embed="rId7"/>
          <a:stretch>
            <a:fillRect/>
          </a:stretch>
        </p:blipFill>
        <p:spPr>
          <a:xfrm>
            <a:off x="9477844" y="5465352"/>
            <a:ext cx="2714156" cy="1392648"/>
          </a:xfrm>
          <a:prstGeom prst="rect">
            <a:avLst/>
          </a:prstGeom>
        </p:spPr>
      </p:pic>
      <p:sp>
        <p:nvSpPr>
          <p:cNvPr id="30" name="Rectangle 29"/>
          <p:cNvSpPr/>
          <p:nvPr/>
        </p:nvSpPr>
        <p:spPr>
          <a:xfrm>
            <a:off x="4542019" y="1305646"/>
            <a:ext cx="1533994" cy="55523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marL="0" indent="0" algn="ctr"/>
            <a:r>
              <a:rPr lang="en-US" sz="2800" b="1" dirty="0"/>
              <a:t>Title :“Smoking Steals Your Future”</a:t>
            </a:r>
            <a:br>
              <a:rPr lang="en-US" sz="2800" b="1" dirty="0"/>
            </a:br>
            <a:r>
              <a:rPr lang="en-US" sz="2800" b="1" dirty="0"/>
              <a:t>Slogan :“Your lungs aren’t replaceable. Your habits are.”</a:t>
            </a:r>
            <a:endParaRPr lang="en-US" sz="2800" dirty="0"/>
          </a:p>
        </p:txBody>
      </p:sp>
      <p:sp>
        <p:nvSpPr>
          <p:cNvPr id="14" name="Content Placeholder 2"/>
          <p:cNvSpPr>
            <a:spLocks noGrp="1"/>
          </p:cNvSpPr>
          <p:nvPr>
            <p:ph idx="1"/>
          </p:nvPr>
        </p:nvSpPr>
        <p:spPr>
          <a:xfrm>
            <a:off x="0" y="1123122"/>
            <a:ext cx="12192000" cy="5734878"/>
          </a:xfrm>
          <a:solidFill>
            <a:schemeClr val="accent6">
              <a:lumMod val="75000"/>
            </a:schemeClr>
          </a:solidFill>
        </p:spPr>
        <p:txBody>
          <a:bodyPr/>
          <a:lstStyle/>
          <a:p>
            <a:pPr marL="0" indent="0" algn="ctr">
              <a:buNone/>
            </a:pPr>
            <a:r>
              <a:rPr lang="en-US" sz="1800" b="1" dirty="0"/>
              <a:t>v</a:t>
            </a:r>
          </a:p>
        </p:txBody>
      </p:sp>
      <p:pic>
        <p:nvPicPr>
          <p:cNvPr id="3" name="Picture 2"/>
          <p:cNvPicPr>
            <a:picLocks noChangeAspect="1"/>
          </p:cNvPicPr>
          <p:nvPr/>
        </p:nvPicPr>
        <p:blipFill>
          <a:blip r:embed="rId3"/>
          <a:stretch>
            <a:fillRect/>
          </a:stretch>
        </p:blipFill>
        <p:spPr>
          <a:xfrm>
            <a:off x="10584" y="2079593"/>
            <a:ext cx="2345267" cy="2244098"/>
          </a:xfrm>
          <a:prstGeom prst="rect">
            <a:avLst/>
          </a:prstGeom>
        </p:spPr>
      </p:pic>
      <p:pic>
        <p:nvPicPr>
          <p:cNvPr id="4" name="Picture 3"/>
          <p:cNvPicPr>
            <a:picLocks noChangeAspect="1"/>
          </p:cNvPicPr>
          <p:nvPr/>
        </p:nvPicPr>
        <p:blipFill>
          <a:blip r:embed="rId4"/>
          <a:stretch>
            <a:fillRect/>
          </a:stretch>
        </p:blipFill>
        <p:spPr>
          <a:xfrm>
            <a:off x="2370666" y="2079593"/>
            <a:ext cx="2802466" cy="2244098"/>
          </a:xfrm>
          <a:prstGeom prst="rect">
            <a:avLst/>
          </a:prstGeom>
        </p:spPr>
      </p:pic>
      <p:sp>
        <p:nvSpPr>
          <p:cNvPr id="7" name="TextBox 6"/>
          <p:cNvSpPr txBox="1"/>
          <p:nvPr/>
        </p:nvSpPr>
        <p:spPr>
          <a:xfrm>
            <a:off x="-25400" y="4323691"/>
            <a:ext cx="5173133" cy="392159"/>
          </a:xfrm>
          <a:prstGeom prst="rect">
            <a:avLst/>
          </a:prstGeom>
          <a:solidFill>
            <a:schemeClr val="accent5">
              <a:lumMod val="60000"/>
              <a:lumOff val="40000"/>
            </a:schemeClr>
          </a:solidFill>
        </p:spPr>
        <p:txBody>
          <a:bodyPr wrap="square">
            <a:spAutoFit/>
          </a:bodyPr>
          <a:lstStyle/>
          <a:p>
            <a:pPr algn="ctr">
              <a:lnSpc>
                <a:spcPct val="115000"/>
              </a:lnSpc>
              <a:spcAft>
                <a:spcPts val="8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Health Risks of Smoking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p:cNvSpPr txBox="1"/>
          <p:nvPr/>
        </p:nvSpPr>
        <p:spPr>
          <a:xfrm>
            <a:off x="10584" y="4892055"/>
            <a:ext cx="5137149" cy="1965731"/>
          </a:xfrm>
          <a:prstGeom prst="rect">
            <a:avLst/>
          </a:prstGeom>
          <a:noFill/>
        </p:spPr>
        <p:txBody>
          <a:bodyPr wrap="square">
            <a:spAutoFit/>
          </a:bodyPr>
          <a:lstStyle/>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Damaged lungs &amp; shortness of breath</a:t>
            </a:r>
            <a:endParaRPr lang="en-US"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Higher risk of heart disease</a:t>
            </a:r>
            <a:endParaRPr lang="en-US"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Reduced concentration &amp; mental health impact</a:t>
            </a:r>
            <a:endParaRPr lang="en-US"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Wastes money every week</a:t>
            </a:r>
            <a:endParaRPr lang="en-US"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2" name="TextBox 11"/>
          <p:cNvSpPr txBox="1"/>
          <p:nvPr/>
        </p:nvSpPr>
        <p:spPr>
          <a:xfrm>
            <a:off x="5300132" y="4892055"/>
            <a:ext cx="2455333" cy="369332"/>
          </a:xfrm>
          <a:prstGeom prst="rect">
            <a:avLst/>
          </a:prstGeom>
          <a:solidFill>
            <a:schemeClr val="accent1">
              <a:lumMod val="40000"/>
              <a:lumOff val="60000"/>
            </a:schemeClr>
          </a:solidFill>
        </p:spPr>
        <p:txBody>
          <a:bodyPr wrap="square">
            <a:spAutoFit/>
          </a:bodyPr>
          <a:lstStyle/>
          <a:p>
            <a:r>
              <a:rPr lang="en-US" sz="1800" b="1" dirty="0">
                <a:effectLst/>
                <a:latin typeface="Calibri" panose="020F0502020204030204" pitchFamily="34" charset="0"/>
                <a:ea typeface="Calibri" panose="020F0502020204030204" pitchFamily="34" charset="0"/>
                <a:cs typeface="Times New Roman" panose="02020603050405020304" pitchFamily="18" charset="0"/>
              </a:rPr>
              <a:t>Benefits of Quitting </a:t>
            </a:r>
            <a:endParaRPr lang="en-US" dirty="0"/>
          </a:p>
        </p:txBody>
      </p:sp>
      <p:sp>
        <p:nvSpPr>
          <p:cNvPr id="16" name="TextBox 15"/>
          <p:cNvSpPr txBox="1"/>
          <p:nvPr/>
        </p:nvSpPr>
        <p:spPr>
          <a:xfrm>
            <a:off x="5173132" y="5260595"/>
            <a:ext cx="3098801" cy="1345048"/>
          </a:xfrm>
          <a:prstGeom prst="rect">
            <a:avLst/>
          </a:prstGeom>
          <a:noFill/>
        </p:spPr>
        <p:txBody>
          <a:bodyPr wrap="square">
            <a:spAutoFit/>
          </a:bodyPr>
          <a:lstStyle/>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 Better breathing in weeks</a:t>
            </a:r>
          </a:p>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 More energy &amp; fitness</a:t>
            </a:r>
          </a:p>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Clearer skin &amp; fresher breath</a:t>
            </a:r>
          </a:p>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More money for what matters</a:t>
            </a:r>
          </a:p>
        </p:txBody>
      </p:sp>
      <p:sp>
        <p:nvSpPr>
          <p:cNvPr id="18" name="TextBox 17"/>
          <p:cNvSpPr txBox="1"/>
          <p:nvPr/>
        </p:nvSpPr>
        <p:spPr>
          <a:xfrm>
            <a:off x="8771469" y="4853028"/>
            <a:ext cx="2590799" cy="390300"/>
          </a:xfrm>
          <a:prstGeom prst="rect">
            <a:avLst/>
          </a:prstGeom>
          <a:solidFill>
            <a:schemeClr val="accent3">
              <a:lumMod val="60000"/>
              <a:lumOff val="40000"/>
            </a:schemeClr>
          </a:solidFill>
        </p:spPr>
        <p:txBody>
          <a:bodyPr wrap="square">
            <a:spAutoFit/>
          </a:bodyPr>
          <a:lstStyle/>
          <a:p>
            <a:pPr>
              <a:lnSpc>
                <a:spcPct val="115000"/>
              </a:lnSpc>
              <a:spcAft>
                <a:spcPts val="800"/>
              </a:spcAf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Support &amp; Resources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TextBox 19"/>
          <p:cNvSpPr txBox="1"/>
          <p:nvPr/>
        </p:nvSpPr>
        <p:spPr>
          <a:xfrm>
            <a:off x="8297332" y="5145314"/>
            <a:ext cx="3884084" cy="1653722"/>
          </a:xfrm>
          <a:prstGeom prst="rect">
            <a:avLst/>
          </a:prstGeom>
          <a:noFill/>
        </p:spPr>
        <p:txBody>
          <a:bodyPr wrap="square">
            <a:spAutoFit/>
          </a:bodyPr>
          <a:lstStyle/>
          <a:p>
            <a:pPr>
              <a:lnSpc>
                <a:spcPct val="115000"/>
              </a:lnSpc>
              <a:spcAft>
                <a:spcPts val="8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Need help quitting? You’re not alone.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spcAft>
                <a:spcPts val="800"/>
              </a:spcAft>
              <a:buSzPts val="1000"/>
              <a:tabLst>
                <a:tab pos="457200" algn="l"/>
              </a:tabLs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Quitline: 0800 123 456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spcAft>
                <a:spcPts val="800"/>
              </a:spcAft>
              <a:buSzPts val="1000"/>
              <a:tabLst>
                <a:tab pos="457200" algn="l"/>
              </a:tabLs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Website: www.quitnow.org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spcAft>
                <a:spcPts val="800"/>
              </a:spcAft>
              <a:buSzPts val="1000"/>
              <a:tabLst>
                <a:tab pos="457200" algn="l"/>
              </a:tabLs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Instagram/TikTok: @QuitNow</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Rectangle 22"/>
          <p:cNvSpPr/>
          <p:nvPr/>
        </p:nvSpPr>
        <p:spPr>
          <a:xfrm>
            <a:off x="3014132" y="1123122"/>
            <a:ext cx="6807201" cy="6377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r>
              <a:rPr lang="en-US" sz="1800" b="1" kern="100" dirty="0">
                <a:effectLst/>
                <a:latin typeface="Arial" panose="020B0604020202020204" pitchFamily="34" charset="0"/>
                <a:ea typeface="Calibri" panose="020F0502020204030204" pitchFamily="34" charset="0"/>
                <a:cs typeface="Arial" panose="020B0604020202020204" pitchFamily="34" charset="0"/>
              </a:rPr>
              <a:t>“Two Paths, One Choice: Young Adult Smoker vs Smoke-Free Life”</a:t>
            </a:r>
          </a:p>
        </p:txBody>
      </p:sp>
      <p:sp>
        <p:nvSpPr>
          <p:cNvPr id="25" name="TextBox 24"/>
          <p:cNvSpPr txBox="1"/>
          <p:nvPr/>
        </p:nvSpPr>
        <p:spPr>
          <a:xfrm>
            <a:off x="5206997" y="3027436"/>
            <a:ext cx="381003" cy="710707"/>
          </a:xfrm>
          <a:prstGeom prst="rect">
            <a:avLst/>
          </a:prstGeom>
          <a:noFill/>
        </p:spPr>
        <p:txBody>
          <a:bodyPr wrap="square">
            <a:spAutoFit/>
          </a:bodyPr>
          <a:lstStyle/>
          <a:p>
            <a:pPr>
              <a:lnSpc>
                <a:spcPct val="115000"/>
              </a:lnSpc>
              <a:spcAft>
                <a:spcPts val="80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vs</a:t>
            </a:r>
          </a:p>
        </p:txBody>
      </p:sp>
      <p:pic>
        <p:nvPicPr>
          <p:cNvPr id="2" name="Picture 1"/>
          <p:cNvPicPr>
            <a:picLocks noChangeAspect="1"/>
          </p:cNvPicPr>
          <p:nvPr/>
        </p:nvPicPr>
        <p:blipFill>
          <a:blip r:embed="rId5"/>
          <a:stretch>
            <a:fillRect/>
          </a:stretch>
        </p:blipFill>
        <p:spPr>
          <a:xfrm>
            <a:off x="5846163" y="2079593"/>
            <a:ext cx="6345837" cy="26362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Local and National Partners</a:t>
            </a:r>
          </a:p>
        </p:txBody>
      </p:sp>
      <p:sp>
        <p:nvSpPr>
          <p:cNvPr id="14" name="Content Placeholder 2"/>
          <p:cNvSpPr>
            <a:spLocks noGrp="1"/>
          </p:cNvSpPr>
          <p:nvPr>
            <p:ph idx="1"/>
          </p:nvPr>
        </p:nvSpPr>
        <p:spPr>
          <a:xfrm>
            <a:off x="0" y="1123122"/>
            <a:ext cx="6002867"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Collaboration with universities and schools to spread awareness.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Partnering with healthcare providers and public health agencies for support.</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Working with local businesses and restaurants to promote smoke-free policies.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Collaborating with national organizations like the </a:t>
            </a:r>
            <a:r>
              <a:rPr lang="en-US" sz="1800" dirty="0"/>
              <a:t>Action on Smoking and Health (ASH) UK and Public Health England</a:t>
            </a:r>
            <a:r>
              <a:rPr lang="en-US" sz="1800" kern="100" dirty="0">
                <a:effectLst/>
                <a:ea typeface="Calibri" panose="020F0502020204030204" pitchFamily="34" charset="0"/>
              </a:rPr>
              <a:t>.</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Engaging with government bodies to support policy changes and funding.</a:t>
            </a:r>
          </a:p>
          <a:p>
            <a:pPr>
              <a:lnSpc>
                <a:spcPct val="150000"/>
              </a:lnSpc>
              <a:spcBef>
                <a:spcPts val="0"/>
              </a:spcBef>
              <a:buFont typeface="Wingdings" panose="05000000000000000000" pitchFamily="2" charset="2"/>
              <a:buChar char="q"/>
            </a:pPr>
            <a:endParaRPr lang="en-US" altLang="en-US" sz="1800" dirty="0"/>
          </a:p>
        </p:txBody>
      </p:sp>
      <p:sp>
        <p:nvSpPr>
          <p:cNvPr id="4" name="TextBox 3"/>
          <p:cNvSpPr txBox="1"/>
          <p:nvPr/>
        </p:nvSpPr>
        <p:spPr>
          <a:xfrm>
            <a:off x="5753100" y="6301038"/>
            <a:ext cx="6438900" cy="523220"/>
          </a:xfrm>
          <a:prstGeom prst="rect">
            <a:avLst/>
          </a:prstGeom>
          <a:noFill/>
        </p:spPr>
        <p:txBody>
          <a:bodyPr wrap="square">
            <a:spAutoFit/>
          </a:bodyPr>
          <a:lstStyle/>
          <a:p>
            <a:r>
              <a:rPr lang="en-US" sz="2800" b="0" i="0" dirty="0">
                <a:solidFill>
                  <a:srgbClr val="000000"/>
                </a:solidFill>
                <a:effectLst/>
                <a:latin typeface="Arial" panose="020B0604020202020204" pitchFamily="34" charset="0"/>
                <a:cs typeface="Arial" panose="020B0604020202020204" pitchFamily="34" charset="0"/>
              </a:rPr>
              <a:t>(With 2024)</a:t>
            </a:r>
            <a:endParaRPr lang="en-US" sz="28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5999" y="1123122"/>
            <a:ext cx="6096001" cy="477267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Resources from Other Successful Campaigns</a:t>
            </a:r>
          </a:p>
        </p:txBody>
      </p:sp>
      <p:sp>
        <p:nvSpPr>
          <p:cNvPr id="3" name="Content Placeholder 2"/>
          <p:cNvSpPr>
            <a:spLocks noGrp="1"/>
          </p:cNvSpPr>
          <p:nvPr>
            <p:ph idx="1"/>
          </p:nvPr>
        </p:nvSpPr>
        <p:spPr>
          <a:xfrm>
            <a:off x="0" y="1123122"/>
            <a:ext cx="5520263"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Use of mobile apps like </a:t>
            </a:r>
            <a:r>
              <a:rPr lang="en-US" sz="1800" b="1" kern="100" dirty="0" err="1">
                <a:effectLst/>
                <a:ea typeface="Calibri" panose="020F0502020204030204" pitchFamily="34" charset="0"/>
              </a:rPr>
              <a:t>QuitNow</a:t>
            </a:r>
            <a:r>
              <a:rPr lang="en-US" sz="1800" b="1" kern="100" dirty="0">
                <a:effectLst/>
                <a:ea typeface="Calibri" panose="020F0502020204030204" pitchFamily="34" charset="0"/>
              </a:rPr>
              <a:t>!</a:t>
            </a:r>
            <a:r>
              <a:rPr lang="en-US" sz="1800" kern="100" dirty="0">
                <a:effectLst/>
                <a:ea typeface="Calibri" panose="020F0502020204030204" pitchFamily="34" charset="0"/>
              </a:rPr>
              <a:t> and </a:t>
            </a:r>
            <a:r>
              <a:rPr lang="en-US" sz="1800" b="1" kern="100" dirty="0">
                <a:effectLst/>
                <a:ea typeface="Calibri" panose="020F0502020204030204" pitchFamily="34" charset="0"/>
              </a:rPr>
              <a:t>Smoke Free</a:t>
            </a:r>
            <a:r>
              <a:rPr lang="en-US" sz="1800" kern="100" dirty="0">
                <a:effectLst/>
                <a:ea typeface="Calibri" panose="020F0502020204030204" pitchFamily="34" charset="0"/>
              </a:rPr>
              <a:t> to track quit progress.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Social media platforms for outreach and peer support.</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Text message reminders and motivational prompts.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Existing educational materials from the </a:t>
            </a:r>
            <a:r>
              <a:rPr lang="en-US" sz="1800" b="1" kern="100" dirty="0">
                <a:effectLst/>
                <a:ea typeface="Calibri" panose="020F0502020204030204" pitchFamily="34" charset="0"/>
              </a:rPr>
              <a:t>CDC</a:t>
            </a:r>
            <a:r>
              <a:rPr lang="en-US" sz="1800" kern="100" dirty="0">
                <a:effectLst/>
                <a:ea typeface="Calibri" panose="020F0502020204030204" pitchFamily="34" charset="0"/>
              </a:rPr>
              <a:t> and </a:t>
            </a:r>
            <a:r>
              <a:rPr lang="en-US" sz="1800" b="1" kern="100" dirty="0">
                <a:effectLst/>
                <a:ea typeface="Calibri" panose="020F0502020204030204" pitchFamily="34" charset="0"/>
              </a:rPr>
              <a:t>WHO</a:t>
            </a:r>
            <a:r>
              <a:rPr lang="en-US" sz="1800" kern="100" dirty="0">
                <a:effectLst/>
                <a:ea typeface="Calibri" panose="020F0502020204030204" pitchFamily="34" charset="0"/>
              </a:rPr>
              <a:t>.</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Incorporate community outreach programs such as group therapy and counseling.</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5520265" y="1035831"/>
            <a:ext cx="6671733" cy="5175838"/>
          </a:xfrm>
          <a:prstGeom prst="rect">
            <a:avLst/>
          </a:prstGeom>
        </p:spPr>
      </p:pic>
      <p:sp>
        <p:nvSpPr>
          <p:cNvPr id="6" name="TextBox 5"/>
          <p:cNvSpPr txBox="1"/>
          <p:nvPr/>
        </p:nvSpPr>
        <p:spPr>
          <a:xfrm>
            <a:off x="5520263" y="6211669"/>
            <a:ext cx="6671737" cy="584775"/>
          </a:xfrm>
          <a:prstGeom prst="rect">
            <a:avLst/>
          </a:prstGeom>
          <a:noFill/>
        </p:spPr>
        <p:txBody>
          <a:bodyPr wrap="square">
            <a:spAutoFit/>
          </a:bodyPr>
          <a:lstStyle/>
          <a:p>
            <a:r>
              <a:rPr lang="en-US" sz="1600" b="0" i="0" dirty="0">
                <a:solidFill>
                  <a:srgbClr val="000000"/>
                </a:solidFill>
                <a:effectLst/>
                <a:latin typeface="Arial" panose="020B0604020202020204" pitchFamily="34" charset="0"/>
                <a:cs typeface="Arial" panose="020B0604020202020204" pitchFamily="34" charset="0"/>
              </a:rPr>
              <a:t>(</a:t>
            </a:r>
            <a:r>
              <a:rPr lang="en-US" sz="1600" b="0" i="1" dirty="0">
                <a:solidFill>
                  <a:srgbClr val="000000"/>
                </a:solidFill>
                <a:effectLst/>
                <a:latin typeface="Arial" panose="020B0604020202020204" pitchFamily="34" charset="0"/>
                <a:cs typeface="Arial" panose="020B0604020202020204" pitchFamily="34" charset="0"/>
              </a:rPr>
              <a:t>Quit Smoking App and Fidget Tool Set | Non-Electric Quit Smoking Aid | Tobacco and Nicotine Free Oral Fixation</a:t>
            </a:r>
            <a:r>
              <a:rPr lang="en-US" sz="1600" b="0" i="0" dirty="0">
                <a:solidFill>
                  <a:srgbClr val="000000"/>
                </a:solidFill>
                <a:effectLst/>
                <a:latin typeface="Arial" panose="020B0604020202020204" pitchFamily="34" charset="0"/>
                <a:cs typeface="Arial" panose="020B0604020202020204" pitchFamily="34" charset="0"/>
              </a:rPr>
              <a:t> 2026)</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Summary of the Campaign</a:t>
            </a:r>
          </a:p>
        </p:txBody>
      </p:sp>
      <p:sp>
        <p:nvSpPr>
          <p:cNvPr id="14" name="Content Placeholder 2"/>
          <p:cNvSpPr>
            <a:spLocks noGrp="1"/>
          </p:cNvSpPr>
          <p:nvPr>
            <p:ph idx="1"/>
          </p:nvPr>
        </p:nvSpPr>
        <p:spPr>
          <a:xfrm>
            <a:off x="0" y="1123122"/>
            <a:ext cx="6773333"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Campaign Structure</a:t>
            </a:r>
            <a:r>
              <a:rPr lang="en-US" sz="1800" kern="100" dirty="0">
                <a:effectLst/>
                <a:ea typeface="Calibri" panose="020F0502020204030204" pitchFamily="34" charset="0"/>
              </a:rPr>
              <a:t>: Focus on prevention and cessation for young adults (18-24).</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Key Aims</a:t>
            </a:r>
            <a:r>
              <a:rPr lang="en-US" sz="1800" kern="100" dirty="0">
                <a:effectLst/>
                <a:ea typeface="Calibri" panose="020F0502020204030204" pitchFamily="34" charset="0"/>
              </a:rPr>
              <a:t>: Reduce smoking initiation, increase quit attempts, and promote smoke-free environments.</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Collaborative Approach</a:t>
            </a:r>
            <a:r>
              <a:rPr lang="en-US" sz="1800" kern="100" dirty="0">
                <a:effectLst/>
                <a:ea typeface="Calibri" panose="020F0502020204030204" pitchFamily="34" charset="0"/>
              </a:rPr>
              <a:t>: Partner with universities, healthcare providers, and local businesses.</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Strategy</a:t>
            </a:r>
            <a:r>
              <a:rPr lang="en-US" sz="1800" kern="100" dirty="0">
                <a:effectLst/>
                <a:ea typeface="Calibri" panose="020F0502020204030204" pitchFamily="34" charset="0"/>
              </a:rPr>
              <a:t>: Utilize mobile apps, social media, and peer support networks.</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Sustained Effort</a:t>
            </a:r>
            <a:r>
              <a:rPr lang="en-US" sz="1800" kern="100" dirty="0">
                <a:effectLst/>
                <a:ea typeface="Calibri" panose="020F0502020204030204" pitchFamily="34" charset="0"/>
              </a:rPr>
              <a:t>: Ongoing education, resources, and support for long-term behavior change.</a:t>
            </a:r>
          </a:p>
        </p:txBody>
      </p:sp>
      <p:pic>
        <p:nvPicPr>
          <p:cNvPr id="2" name="Picture 1"/>
          <p:cNvPicPr>
            <a:picLocks noChangeAspect="1"/>
          </p:cNvPicPr>
          <p:nvPr/>
        </p:nvPicPr>
        <p:blipFill>
          <a:blip r:embed="rId3"/>
          <a:stretch>
            <a:fillRect/>
          </a:stretch>
        </p:blipFill>
        <p:spPr>
          <a:xfrm>
            <a:off x="6773332" y="1123122"/>
            <a:ext cx="5418667" cy="5396324"/>
          </a:xfrm>
          <a:prstGeom prst="rect">
            <a:avLst/>
          </a:prstGeom>
        </p:spPr>
      </p:pic>
      <p:sp>
        <p:nvSpPr>
          <p:cNvPr id="4" name="TextBox 3"/>
          <p:cNvSpPr txBox="1"/>
          <p:nvPr/>
        </p:nvSpPr>
        <p:spPr>
          <a:xfrm>
            <a:off x="6773332" y="6519446"/>
            <a:ext cx="5418668"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(Eisenstein 2025)</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 Introduction to Benefits and Challenges</a:t>
            </a:r>
          </a:p>
        </p:txBody>
      </p:sp>
      <p:sp>
        <p:nvSpPr>
          <p:cNvPr id="3" name="Content Placeholder 2"/>
          <p:cNvSpPr>
            <a:spLocks noGrp="1"/>
          </p:cNvSpPr>
          <p:nvPr>
            <p:ph idx="1"/>
          </p:nvPr>
        </p:nvSpPr>
        <p:spPr>
          <a:xfrm>
            <a:off x="1" y="1123122"/>
            <a:ext cx="6380922"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Physiological Benefits</a:t>
            </a:r>
            <a:r>
              <a:rPr lang="en-US" sz="1800" kern="100" dirty="0">
                <a:effectLst/>
                <a:ea typeface="Calibri" panose="020F0502020204030204" pitchFamily="34" charset="0"/>
              </a:rPr>
              <a:t>: Improvement in lung function, cardiovascular health, and reduced disease risk.</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Sociological Benefits</a:t>
            </a:r>
            <a:r>
              <a:rPr lang="en-US" sz="1800" kern="100" dirty="0">
                <a:effectLst/>
                <a:ea typeface="Calibri" panose="020F0502020204030204" pitchFamily="34" charset="0"/>
              </a:rPr>
              <a:t>: Enhanced relationships, improved social engagement, and reduced stigma.</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Psychological Benefits</a:t>
            </a:r>
            <a:r>
              <a:rPr lang="en-US" sz="1800" kern="100" dirty="0">
                <a:effectLst/>
                <a:ea typeface="Calibri" panose="020F0502020204030204" pitchFamily="34" charset="0"/>
              </a:rPr>
              <a:t>: Reduced anxiety, improved mood regulation, and enhanced self-esteem.</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Challenges</a:t>
            </a:r>
            <a:r>
              <a:rPr lang="en-US" sz="1800" kern="100" dirty="0">
                <a:effectLst/>
                <a:ea typeface="Calibri" panose="020F0502020204030204" pitchFamily="34" charset="0"/>
              </a:rPr>
              <a:t>: Nicotine dependence, social influences, and psychological barriers to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Addressing Challenges</a:t>
            </a:r>
            <a:r>
              <a:rPr lang="en-US" sz="1800" kern="100" dirty="0">
                <a:effectLst/>
                <a:ea typeface="Calibri" panose="020F0502020204030204" pitchFamily="34" charset="0"/>
              </a:rPr>
              <a:t>: Support systems, digital tools, and behavior change strategies.</a:t>
            </a:r>
          </a:p>
          <a:p>
            <a:pPr marL="0" indent="0">
              <a:lnSpc>
                <a:spcPct val="150000"/>
              </a:lnSpc>
              <a:spcBef>
                <a:spcPts val="0"/>
              </a:spcBef>
              <a:buNone/>
            </a:pPr>
            <a:endParaRPr lang="en-US" altLang="en-US" dirty="0"/>
          </a:p>
        </p:txBody>
      </p:sp>
      <p:pic>
        <p:nvPicPr>
          <p:cNvPr id="6" name="Picture 5"/>
          <p:cNvPicPr>
            <a:picLocks noChangeAspect="1"/>
          </p:cNvPicPr>
          <p:nvPr/>
        </p:nvPicPr>
        <p:blipFill>
          <a:blip r:embed="rId3"/>
          <a:stretch>
            <a:fillRect/>
          </a:stretch>
        </p:blipFill>
        <p:spPr>
          <a:xfrm>
            <a:off x="6380923" y="1123122"/>
            <a:ext cx="5811076" cy="5365546"/>
          </a:xfrm>
          <a:prstGeom prst="rect">
            <a:avLst/>
          </a:prstGeom>
        </p:spPr>
      </p:pic>
      <p:sp>
        <p:nvSpPr>
          <p:cNvPr id="8" name="TextBox 7"/>
          <p:cNvSpPr txBox="1"/>
          <p:nvPr/>
        </p:nvSpPr>
        <p:spPr>
          <a:xfrm>
            <a:off x="6735579" y="6488668"/>
            <a:ext cx="5456420"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(CDC 2024)</a:t>
            </a:r>
            <a:endParaRPr 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Psychological Benefits of Quitting Smoking</a:t>
            </a:r>
          </a:p>
        </p:txBody>
      </p:sp>
      <p:sp>
        <p:nvSpPr>
          <p:cNvPr id="3" name="Content Placeholder 2"/>
          <p:cNvSpPr>
            <a:spLocks noGrp="1"/>
          </p:cNvSpPr>
          <p:nvPr>
            <p:ph idx="1"/>
          </p:nvPr>
        </p:nvSpPr>
        <p:spPr>
          <a:xfrm>
            <a:off x="0" y="1123122"/>
            <a:ext cx="62992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Improvement in lung function and oxygen levels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risk of heart disease and stroke (Sayed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Decreased likelihood of respiratory infections (</a:t>
            </a:r>
            <a:r>
              <a:rPr lang="en-US" sz="1800" kern="100" dirty="0" err="1">
                <a:effectLst/>
                <a:ea typeface="Calibri" panose="020F0502020204030204" pitchFamily="34" charset="0"/>
              </a:rPr>
              <a:t>Müssener</a:t>
            </a:r>
            <a:r>
              <a:rPr lang="en-US" sz="1800" kern="100" dirty="0">
                <a:effectLst/>
                <a:ea typeface="Calibri" panose="020F0502020204030204" pitchFamily="34" charset="0"/>
              </a:rPr>
              <a:t> et al., 2016).</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Regeneration of skin and reduced premature aging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Improvement in physical endurance and fitness (Whittaker et al., 2019).</a:t>
            </a:r>
          </a:p>
          <a:p>
            <a:pPr marL="0" indent="0">
              <a:lnSpc>
                <a:spcPct val="150000"/>
              </a:lnSpc>
              <a:spcBef>
                <a:spcPts val="0"/>
              </a:spcBef>
              <a:buFont typeface="Wingdings" panose="05000000000000000000" pitchFamily="2" charset="2"/>
              <a:buChar char="q"/>
            </a:pPr>
            <a:endParaRPr lang="en-US" altLang="en-US" dirty="0"/>
          </a:p>
        </p:txBody>
      </p:sp>
      <p:pic>
        <p:nvPicPr>
          <p:cNvPr id="5" name="Picture 4"/>
          <p:cNvPicPr>
            <a:picLocks noChangeAspect="1"/>
          </p:cNvPicPr>
          <p:nvPr/>
        </p:nvPicPr>
        <p:blipFill>
          <a:blip r:embed="rId3"/>
          <a:stretch>
            <a:fillRect/>
          </a:stretch>
        </p:blipFill>
        <p:spPr>
          <a:xfrm>
            <a:off x="6299200" y="1123122"/>
            <a:ext cx="5892800" cy="5365546"/>
          </a:xfrm>
          <a:prstGeom prst="rect">
            <a:avLst/>
          </a:prstGeom>
        </p:spPr>
      </p:pic>
      <p:sp>
        <p:nvSpPr>
          <p:cNvPr id="7" name="TextBox 6"/>
          <p:cNvSpPr txBox="1"/>
          <p:nvPr/>
        </p:nvSpPr>
        <p:spPr>
          <a:xfrm>
            <a:off x="6625653" y="6488668"/>
            <a:ext cx="5566347"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1" dirty="0">
                <a:solidFill>
                  <a:srgbClr val="000000"/>
                </a:solidFill>
                <a:effectLst/>
                <a:latin typeface="Times New Roman" panose="02020603050405020304" pitchFamily="18" charset="0"/>
              </a:rPr>
              <a:t>Reddit - The heart of the internet</a:t>
            </a:r>
            <a:r>
              <a:rPr lang="en-US" sz="2000" b="0" i="0" dirty="0">
                <a:solidFill>
                  <a:srgbClr val="000000"/>
                </a:solidFill>
                <a:effectLst/>
                <a:latin typeface="Times New Roman" panose="02020603050405020304" pitchFamily="18" charset="0"/>
              </a:rPr>
              <a:t> 2020)</a:t>
            </a:r>
            <a:endParaRPr 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Sociological Benefits of Quitting Smoking</a:t>
            </a:r>
          </a:p>
        </p:txBody>
      </p:sp>
      <p:sp>
        <p:nvSpPr>
          <p:cNvPr id="3"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Strengthened relationships with non-smoking peers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Improved social interactions and self-esteem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stigma in non-smoking environments (Sayed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Enhanced participation in social and physical activities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Greater social support networks from cessation groups (</a:t>
            </a:r>
            <a:r>
              <a:rPr lang="en-US" sz="1800" kern="100" dirty="0" err="1">
                <a:effectLst/>
                <a:ea typeface="Calibri" panose="020F0502020204030204" pitchFamily="34" charset="0"/>
              </a:rPr>
              <a:t>Bafunno</a:t>
            </a:r>
            <a:r>
              <a:rPr lang="en-US" sz="1800" kern="100" dirty="0">
                <a:effectLst/>
                <a:ea typeface="Calibri" panose="020F0502020204030204" pitchFamily="34" charset="0"/>
              </a:rPr>
              <a:t> et al. 2020).</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096000" y="1123121"/>
            <a:ext cx="6096000" cy="5273213"/>
          </a:xfrm>
          <a:prstGeom prst="rect">
            <a:avLst/>
          </a:prstGeom>
        </p:spPr>
      </p:pic>
      <p:sp>
        <p:nvSpPr>
          <p:cNvPr id="6" name="TextBox 5"/>
          <p:cNvSpPr txBox="1"/>
          <p:nvPr/>
        </p:nvSpPr>
        <p:spPr>
          <a:xfrm>
            <a:off x="6781800" y="6396335"/>
            <a:ext cx="5410200" cy="461665"/>
          </a:xfrm>
          <a:prstGeom prst="rect">
            <a:avLst/>
          </a:prstGeom>
          <a:noFill/>
        </p:spPr>
        <p:txBody>
          <a:bodyPr wrap="square">
            <a:spAutoFit/>
          </a:bodyPr>
          <a:lstStyle/>
          <a:p>
            <a:r>
              <a:rPr lang="en-US" sz="2400" b="0" i="0" dirty="0">
                <a:solidFill>
                  <a:srgbClr val="000000"/>
                </a:solidFill>
                <a:effectLst/>
                <a:latin typeface="Arial" panose="020B0604020202020204" pitchFamily="34" charset="0"/>
                <a:cs typeface="Arial" panose="020B0604020202020204" pitchFamily="34" charset="0"/>
              </a:rPr>
              <a:t>(Team 2023)</a:t>
            </a:r>
            <a:endParaRPr lang="en-US" sz="24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Psychological Benefits of Quitting Smoking</a:t>
            </a:r>
          </a:p>
        </p:txBody>
      </p:sp>
      <p:sp>
        <p:nvSpPr>
          <p:cNvPr id="3" name="Content Placeholder 2"/>
          <p:cNvSpPr>
            <a:spLocks noGrp="1"/>
          </p:cNvSpPr>
          <p:nvPr>
            <p:ph idx="1"/>
          </p:nvPr>
        </p:nvSpPr>
        <p:spPr>
          <a:xfrm>
            <a:off x="0" y="1123122"/>
            <a:ext cx="64008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anxiety and depression symptoms (</a:t>
            </a:r>
            <a:r>
              <a:rPr lang="en-US" sz="1800" kern="100" dirty="0" err="1">
                <a:effectLst/>
                <a:ea typeface="Calibri" panose="020F0502020204030204" pitchFamily="34" charset="0"/>
              </a:rPr>
              <a:t>Müssener</a:t>
            </a:r>
            <a:r>
              <a:rPr lang="en-US" sz="1800" kern="100" dirty="0">
                <a:effectLst/>
                <a:ea typeface="Calibri" panose="020F0502020204030204" pitchFamily="34" charset="0"/>
              </a:rPr>
              <a:t> et al., 2016).</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Enhanced mood stability and cognitive function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Greater overall sense of control over life and behavior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motivation to engage in healthy activities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Improved sleep quality and duration (Berg et al., 2021).</a:t>
            </a:r>
          </a:p>
        </p:txBody>
      </p:sp>
      <p:sp>
        <p:nvSpPr>
          <p:cNvPr id="6" name="TextBox 5"/>
          <p:cNvSpPr txBox="1"/>
          <p:nvPr/>
        </p:nvSpPr>
        <p:spPr>
          <a:xfrm>
            <a:off x="6400800" y="6457890"/>
            <a:ext cx="5791200"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(Sawyer et al. 2025)</a:t>
            </a: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6400800" y="1123121"/>
            <a:ext cx="5791200" cy="533476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b="1" dirty="0">
                <a:effectLst/>
                <a:ea typeface="Calibri" panose="020F0502020204030204" pitchFamily="34" charset="0"/>
              </a:rPr>
              <a:t>Health </a:t>
            </a:r>
            <a:r>
              <a:rPr lang="en-US" sz="4000" b="1" dirty="0" err="1">
                <a:effectLst/>
                <a:ea typeface="Calibri" panose="020F0502020204030204" pitchFamily="34" charset="0"/>
              </a:rPr>
              <a:t>Behavior</a:t>
            </a:r>
            <a:r>
              <a:rPr lang="en-US" sz="4000" b="1" dirty="0">
                <a:effectLst/>
                <a:ea typeface="Calibri" panose="020F0502020204030204" pitchFamily="34" charset="0"/>
              </a:rPr>
              <a:t>, Barriers, and Theoretical Frameworks</a:t>
            </a:r>
            <a:endParaRPr lang="en-US" sz="7200" dirty="0"/>
          </a:p>
        </p:txBody>
      </p:sp>
      <p:sp>
        <p:nvSpPr>
          <p:cNvPr id="3" name="Content Placeholder 2"/>
          <p:cNvSpPr>
            <a:spLocks noGrp="1"/>
          </p:cNvSpPr>
          <p:nvPr>
            <p:ph idx="1"/>
          </p:nvPr>
        </p:nvSpPr>
        <p:spPr>
          <a:xfrm>
            <a:off x="0" y="1123122"/>
            <a:ext cx="6400800" cy="4699047"/>
          </a:xfrm>
        </p:spPr>
        <p:txBody>
          <a:bodyPr/>
          <a:lstStyle/>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Young adults often underestimate smoking health risks.</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Peer pressure and social norms influence </a:t>
            </a:r>
            <a:r>
              <a:rPr lang="en-US" sz="2000" kern="100" dirty="0" err="1">
                <a:effectLst/>
                <a:ea typeface="Calibri" panose="020F0502020204030204" pitchFamily="34" charset="0"/>
              </a:rPr>
              <a:t>behavior</a:t>
            </a:r>
            <a:r>
              <a:rPr lang="en-US" sz="2000" kern="100" dirty="0">
                <a:effectLst/>
                <a:ea typeface="Calibri" panose="020F0502020204030204" pitchFamily="34" charset="0"/>
              </a:rPr>
              <a:t>.</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Limited access to cessation support creates barriers.</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Health Belief Model explains perceived risk, benefits.</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Theory of Planned </a:t>
            </a:r>
            <a:r>
              <a:rPr lang="en-US" sz="2000" kern="100" dirty="0" err="1">
                <a:effectLst/>
                <a:ea typeface="Calibri" panose="020F0502020204030204" pitchFamily="34" charset="0"/>
              </a:rPr>
              <a:t>Behavior</a:t>
            </a:r>
            <a:r>
              <a:rPr lang="en-US" sz="2000" kern="100" dirty="0">
                <a:effectLst/>
                <a:ea typeface="Calibri" panose="020F0502020204030204" pitchFamily="34" charset="0"/>
              </a:rPr>
              <a:t> addresses intentions, control.</a:t>
            </a:r>
          </a:p>
        </p:txBody>
      </p:sp>
      <p:pic>
        <p:nvPicPr>
          <p:cNvPr id="4" name="Picture 3"/>
          <p:cNvPicPr>
            <a:picLocks noChangeAspect="1"/>
          </p:cNvPicPr>
          <p:nvPr/>
        </p:nvPicPr>
        <p:blipFill>
          <a:blip r:embed="rId3"/>
          <a:stretch>
            <a:fillRect/>
          </a:stretch>
        </p:blipFill>
        <p:spPr>
          <a:xfrm>
            <a:off x="6096000" y="1123122"/>
            <a:ext cx="6096000" cy="5365546"/>
          </a:xfrm>
          <a:prstGeom prst="rect">
            <a:avLst/>
          </a:prstGeom>
        </p:spPr>
      </p:pic>
      <p:sp>
        <p:nvSpPr>
          <p:cNvPr id="8" name="TextBox 7"/>
          <p:cNvSpPr txBox="1"/>
          <p:nvPr/>
        </p:nvSpPr>
        <p:spPr>
          <a:xfrm>
            <a:off x="6700603" y="6488668"/>
            <a:ext cx="5491397"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(Urich 2026)</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Health Behavior Theories: Barriers to Behavior Change</a:t>
            </a:r>
          </a:p>
        </p:txBody>
      </p:sp>
      <p:sp>
        <p:nvSpPr>
          <p:cNvPr id="3" name="Content Placeholder 2"/>
          <p:cNvSpPr>
            <a:spLocks noGrp="1"/>
          </p:cNvSpPr>
          <p:nvPr>
            <p:ph idx="1"/>
          </p:nvPr>
        </p:nvSpPr>
        <p:spPr>
          <a:xfrm>
            <a:off x="0" y="1123122"/>
            <a:ext cx="6714067"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Health Belief Model</a:t>
            </a:r>
            <a:r>
              <a:rPr lang="en-US" sz="1800" kern="100" dirty="0">
                <a:effectLst/>
                <a:ea typeface="Calibri" panose="020F0502020204030204" pitchFamily="34" charset="0"/>
              </a:rPr>
              <a:t>: Smokers underestimate the risks of smoking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Theory of Planned Behavior</a:t>
            </a:r>
            <a:r>
              <a:rPr lang="en-US" sz="1800" kern="100" dirty="0">
                <a:effectLst/>
                <a:ea typeface="Calibri" panose="020F0502020204030204" pitchFamily="34" charset="0"/>
              </a:rPr>
              <a:t>: Smokers’ intention to quit is influenced by perceived control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Transtheoretical Model</a:t>
            </a:r>
            <a:r>
              <a:rPr lang="en-US" sz="1800" kern="100" dirty="0">
                <a:effectLst/>
                <a:ea typeface="Calibri" panose="020F0502020204030204" pitchFamily="34" charset="0"/>
              </a:rPr>
              <a:t>: Young adults may be at different stages of change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Social and environmental factors often hinder the quit process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Psychological dependence on nicotine can prevent behavior change (Buller et al., 2014).</a:t>
            </a:r>
          </a:p>
          <a:p>
            <a:pPr marL="0" indent="0">
              <a:lnSpc>
                <a:spcPct val="150000"/>
              </a:lnSpc>
              <a:spcBef>
                <a:spcPts val="0"/>
              </a:spcBef>
              <a:buFont typeface="Wingdings" panose="05000000000000000000" pitchFamily="2" charset="2"/>
              <a:buChar char="q"/>
            </a:pPr>
            <a:endParaRPr lang="en-US" altLang="en-US" dirty="0"/>
          </a:p>
        </p:txBody>
      </p:sp>
      <p:pic>
        <p:nvPicPr>
          <p:cNvPr id="5" name="Picture 4"/>
          <p:cNvPicPr>
            <a:picLocks noChangeAspect="1"/>
          </p:cNvPicPr>
          <p:nvPr/>
        </p:nvPicPr>
        <p:blipFill>
          <a:blip r:embed="rId3"/>
          <a:stretch>
            <a:fillRect/>
          </a:stretch>
        </p:blipFill>
        <p:spPr>
          <a:xfrm>
            <a:off x="6714066" y="1123122"/>
            <a:ext cx="5477933" cy="5210783"/>
          </a:xfrm>
          <a:prstGeom prst="rect">
            <a:avLst/>
          </a:prstGeom>
        </p:spPr>
      </p:pic>
      <p:sp>
        <p:nvSpPr>
          <p:cNvPr id="8" name="TextBox 7"/>
          <p:cNvSpPr txBox="1"/>
          <p:nvPr/>
        </p:nvSpPr>
        <p:spPr>
          <a:xfrm>
            <a:off x="6714066" y="6333906"/>
            <a:ext cx="5477934" cy="523220"/>
          </a:xfrm>
          <a:prstGeom prst="rect">
            <a:avLst/>
          </a:prstGeom>
          <a:noFill/>
        </p:spPr>
        <p:txBody>
          <a:bodyPr wrap="square">
            <a:spAutoFit/>
          </a:bodyPr>
          <a:lstStyle/>
          <a:p>
            <a:pPr algn="ctr"/>
            <a:r>
              <a:rPr lang="en-US" sz="2800" b="0" i="0" dirty="0">
                <a:solidFill>
                  <a:srgbClr val="000000"/>
                </a:solidFill>
                <a:effectLst/>
                <a:latin typeface="Arial" panose="020B0604020202020204" pitchFamily="34" charset="0"/>
                <a:cs typeface="Arial" panose="020B0604020202020204" pitchFamily="34" charset="0"/>
              </a:rPr>
              <a:t>(</a:t>
            </a:r>
            <a:r>
              <a:rPr lang="en-US" sz="2800" b="0" i="0" dirty="0" err="1">
                <a:solidFill>
                  <a:srgbClr val="000000"/>
                </a:solidFill>
                <a:effectLst/>
                <a:latin typeface="Arial" panose="020B0604020202020204" pitchFamily="34" charset="0"/>
                <a:cs typeface="Arial" panose="020B0604020202020204" pitchFamily="34" charset="0"/>
              </a:rPr>
              <a:t>Cano</a:t>
            </a:r>
            <a:r>
              <a:rPr lang="en-US" sz="2800" b="0" i="0" dirty="0">
                <a:solidFill>
                  <a:srgbClr val="000000"/>
                </a:solidFill>
                <a:effectLst/>
                <a:latin typeface="Arial" panose="020B0604020202020204" pitchFamily="34" charset="0"/>
                <a:cs typeface="Arial" panose="020B0604020202020204" pitchFamily="34" charset="0"/>
              </a:rPr>
              <a:t> et al. 2025)</a:t>
            </a:r>
            <a:endParaRPr lang="en-US"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Health Behavior Theories: Solutions to Barriers</a:t>
            </a:r>
          </a:p>
        </p:txBody>
      </p:sp>
      <p:sp>
        <p:nvSpPr>
          <p:cNvPr id="3" name="Content Placeholder 2"/>
          <p:cNvSpPr>
            <a:spLocks noGrp="1"/>
          </p:cNvSpPr>
          <p:nvPr>
            <p:ph idx="1"/>
          </p:nvPr>
        </p:nvSpPr>
        <p:spPr>
          <a:xfrm>
            <a:off x="0" y="1123122"/>
            <a:ext cx="6570133"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Health Belief Model</a:t>
            </a:r>
            <a:r>
              <a:rPr lang="en-US" sz="1800" kern="100" dirty="0">
                <a:effectLst/>
                <a:ea typeface="Calibri" panose="020F0502020204030204" pitchFamily="34" charset="0"/>
              </a:rPr>
              <a:t>: Increase awareness of smoking risks through targeted messaging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Theory of Planned Behavior</a:t>
            </a:r>
            <a:r>
              <a:rPr lang="en-US" sz="1800" kern="100" dirty="0">
                <a:effectLst/>
                <a:ea typeface="Calibri" panose="020F0502020204030204" pitchFamily="34" charset="0"/>
              </a:rPr>
              <a:t>: Empower young adults with tools for controlling their behavior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Transtheoretical Model</a:t>
            </a:r>
            <a:r>
              <a:rPr lang="en-US" sz="1800" kern="100" dirty="0">
                <a:effectLst/>
                <a:ea typeface="Calibri" panose="020F0502020204030204" pitchFamily="34" charset="0"/>
              </a:rPr>
              <a:t>: Tailor interventions based on the individual’s readiness to quit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Leverage social support networks to reduce environmental barriers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Address nicotine dependence through NRT and counseling (Buller et al., 2014).</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570134" y="1222512"/>
            <a:ext cx="5621866" cy="5050713"/>
          </a:xfrm>
          <a:prstGeom prst="rect">
            <a:avLst/>
          </a:prstGeom>
        </p:spPr>
      </p:pic>
      <p:sp>
        <p:nvSpPr>
          <p:cNvPr id="6" name="TextBox 5"/>
          <p:cNvSpPr txBox="1"/>
          <p:nvPr/>
        </p:nvSpPr>
        <p:spPr>
          <a:xfrm>
            <a:off x="6570134" y="6273225"/>
            <a:ext cx="5621866" cy="584775"/>
          </a:xfrm>
          <a:prstGeom prst="rect">
            <a:avLst/>
          </a:prstGeom>
          <a:noFill/>
        </p:spPr>
        <p:txBody>
          <a:bodyPr wrap="square">
            <a:spAutoFit/>
          </a:bodyPr>
          <a:lstStyle/>
          <a:p>
            <a:r>
              <a:rPr lang="en-US" sz="1600" b="0" dirty="0">
                <a:solidFill>
                  <a:srgbClr val="000000"/>
                </a:solidFill>
                <a:effectLst/>
                <a:latin typeface="Arial" panose="020B0604020202020204" pitchFamily="34" charset="0"/>
                <a:cs typeface="Arial" panose="020B0604020202020204" pitchFamily="34" charset="0"/>
              </a:rPr>
              <a:t>(What You Should Know About Quitting Cigarette or Tobacco Use: A 5-Step Approach 2022)</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Behavior Change Strategies: Solution 1</a:t>
            </a:r>
          </a:p>
        </p:txBody>
      </p:sp>
      <p:sp>
        <p:nvSpPr>
          <p:cNvPr id="3" name="Content Placeholder 2"/>
          <p:cNvSpPr>
            <a:spLocks noGrp="1"/>
          </p:cNvSpPr>
          <p:nvPr>
            <p:ph idx="1"/>
          </p:nvPr>
        </p:nvSpPr>
        <p:spPr>
          <a:xfrm>
            <a:off x="0" y="1123122"/>
            <a:ext cx="7281333"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Use mobile apps like </a:t>
            </a:r>
            <a:r>
              <a:rPr lang="en-US" sz="1800" b="1" kern="100" dirty="0" err="1">
                <a:effectLst/>
                <a:ea typeface="Calibri" panose="020F0502020204030204" pitchFamily="34" charset="0"/>
              </a:rPr>
              <a:t>QuitNow</a:t>
            </a:r>
            <a:r>
              <a:rPr lang="en-US" sz="1800" b="1" kern="100" dirty="0">
                <a:effectLst/>
                <a:ea typeface="Calibri" panose="020F0502020204030204" pitchFamily="34" charset="0"/>
              </a:rPr>
              <a:t>!</a:t>
            </a:r>
            <a:r>
              <a:rPr lang="en-US" sz="1800" kern="100" dirty="0">
                <a:effectLst/>
                <a:ea typeface="Calibri" panose="020F0502020204030204" pitchFamily="34" charset="0"/>
              </a:rPr>
              <a:t> to support daily cessation efforts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Provide SMS-based reminders and motivational messages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Empower social support networks for shared cessation experiences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Encourage the use of rewards for achieving quit milestones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Offer in-person counseling for personalized quitting strategies (Sultana et al., 2025).</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7281333" y="1123121"/>
            <a:ext cx="4910667" cy="4996215"/>
          </a:xfrm>
          <a:prstGeom prst="rect">
            <a:avLst/>
          </a:prstGeom>
        </p:spPr>
      </p:pic>
      <p:sp>
        <p:nvSpPr>
          <p:cNvPr id="6" name="TextBox 5"/>
          <p:cNvSpPr txBox="1"/>
          <p:nvPr/>
        </p:nvSpPr>
        <p:spPr>
          <a:xfrm>
            <a:off x="7281332" y="6119336"/>
            <a:ext cx="4910667" cy="646331"/>
          </a:xfrm>
          <a:prstGeom prst="rect">
            <a:avLst/>
          </a:prstGeom>
          <a:noFill/>
        </p:spPr>
        <p:txBody>
          <a:bodyPr wrap="square">
            <a:spAutoFit/>
          </a:bodyPr>
          <a:lstStyle/>
          <a:p>
            <a:r>
              <a:rPr lang="en-US" b="0" i="0" dirty="0">
                <a:solidFill>
                  <a:srgbClr val="000000"/>
                </a:solidFill>
                <a:effectLst/>
                <a:latin typeface="Arial" panose="020B0604020202020204" pitchFamily="34" charset="0"/>
                <a:cs typeface="Arial" panose="020B0604020202020204" pitchFamily="34" charset="0"/>
              </a:rPr>
              <a:t>(</a:t>
            </a:r>
            <a:r>
              <a:rPr lang="en-US" b="0" i="1" dirty="0">
                <a:solidFill>
                  <a:srgbClr val="000000"/>
                </a:solidFill>
                <a:effectLst/>
                <a:latin typeface="Arial" panose="020B0604020202020204" pitchFamily="34" charset="0"/>
                <a:cs typeface="Arial" panose="020B0604020202020204" pitchFamily="34" charset="0"/>
              </a:rPr>
              <a:t>Peer Recovery Apps - Arkansas Department of Human Services</a:t>
            </a:r>
            <a:r>
              <a:rPr lang="en-US" b="0" i="0" dirty="0">
                <a:solidFill>
                  <a:srgbClr val="000000"/>
                </a:solidFill>
                <a:effectLst/>
                <a:latin typeface="Arial" panose="020B0604020202020204" pitchFamily="34" charset="0"/>
                <a:cs typeface="Arial" panose="020B0604020202020204" pitchFamily="34" charset="0"/>
              </a:rPr>
              <a:t> 2025)</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Behavior Change Strategies: Solution 2</a:t>
            </a:r>
          </a:p>
        </p:txBody>
      </p:sp>
      <p:sp>
        <p:nvSpPr>
          <p:cNvPr id="3" name="Content Placeholder 2"/>
          <p:cNvSpPr>
            <a:spLocks noGrp="1"/>
          </p:cNvSpPr>
          <p:nvPr>
            <p:ph idx="1"/>
          </p:nvPr>
        </p:nvSpPr>
        <p:spPr>
          <a:xfrm>
            <a:off x="0" y="1123122"/>
            <a:ext cx="6866467"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Promote community-based cessation programs like group therapy (Berg et al., 2021).</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Utilize </a:t>
            </a:r>
            <a:r>
              <a:rPr lang="en-US" sz="1800" kern="100" dirty="0" err="1">
                <a:effectLst/>
                <a:ea typeface="Calibri" panose="020F0502020204030204" pitchFamily="34" charset="0"/>
              </a:rPr>
              <a:t>quitlines</a:t>
            </a:r>
            <a:r>
              <a:rPr lang="en-US" sz="1800" kern="100" dirty="0">
                <a:effectLst/>
                <a:ea typeface="Calibri" panose="020F0502020204030204" pitchFamily="34" charset="0"/>
              </a:rPr>
              <a:t> and telehealth services for remote support (Buller et al., 2014).</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Provide nicotine replacement therapies (NRTs) to address physical addiction (Cuccia et al., 2021).</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Establish smoke-free zones and reinforce non-smoking policies in key social areas (Whittaker et al., 2019).</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Engage influencers and role models to normalize quitting behaviors (Sayed et al., 2025).</a:t>
            </a:r>
          </a:p>
          <a:p>
            <a:pPr>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866467" y="1123121"/>
            <a:ext cx="5402833" cy="5054805"/>
          </a:xfrm>
          <a:prstGeom prst="rect">
            <a:avLst/>
          </a:prstGeom>
        </p:spPr>
      </p:pic>
      <p:sp>
        <p:nvSpPr>
          <p:cNvPr id="6" name="TextBox 5"/>
          <p:cNvSpPr txBox="1"/>
          <p:nvPr/>
        </p:nvSpPr>
        <p:spPr>
          <a:xfrm>
            <a:off x="6866467" y="6260857"/>
            <a:ext cx="5325533" cy="584775"/>
          </a:xfrm>
          <a:prstGeom prst="rect">
            <a:avLst/>
          </a:prstGeom>
          <a:noFill/>
        </p:spPr>
        <p:txBody>
          <a:bodyPr wrap="square">
            <a:spAutoFit/>
          </a:bodyPr>
          <a:lstStyle/>
          <a:p>
            <a:r>
              <a:rPr lang="en-US" sz="1600" b="0" i="0" dirty="0">
                <a:solidFill>
                  <a:srgbClr val="000000"/>
                </a:solidFill>
                <a:effectLst/>
                <a:latin typeface="Arial" panose="020B0604020202020204" pitchFamily="34" charset="0"/>
                <a:cs typeface="Arial" panose="020B0604020202020204" pitchFamily="34" charset="0"/>
              </a:rPr>
              <a:t>(</a:t>
            </a:r>
            <a:r>
              <a:rPr lang="en-US" sz="1600" b="0" i="1" dirty="0">
                <a:solidFill>
                  <a:srgbClr val="000000"/>
                </a:solidFill>
                <a:effectLst/>
                <a:latin typeface="Arial" panose="020B0604020202020204" pitchFamily="34" charset="0"/>
                <a:cs typeface="Arial" panose="020B0604020202020204" pitchFamily="34" charset="0"/>
              </a:rPr>
              <a:t>Amazon.com: Gerard </a:t>
            </a:r>
            <a:r>
              <a:rPr lang="en-US" sz="1600" b="0" i="1" dirty="0" err="1">
                <a:solidFill>
                  <a:srgbClr val="000000"/>
                </a:solidFill>
                <a:effectLst/>
                <a:latin typeface="Arial" panose="020B0604020202020204" pitchFamily="34" charset="0"/>
                <a:cs typeface="Arial" panose="020B0604020202020204" pitchFamily="34" charset="0"/>
              </a:rPr>
              <a:t>Aflague</a:t>
            </a:r>
            <a:r>
              <a:rPr lang="en-US" sz="1600" b="0" i="1" dirty="0">
                <a:solidFill>
                  <a:srgbClr val="000000"/>
                </a:solidFill>
                <a:effectLst/>
                <a:latin typeface="Arial" panose="020B0604020202020204" pitchFamily="34" charset="0"/>
                <a:cs typeface="Arial" panose="020B0604020202020204" pitchFamily="34" charset="0"/>
              </a:rPr>
              <a:t> Collection - Meditation and Its Benefits Poster - 18x24: Posters &amp; Prints</a:t>
            </a:r>
            <a:r>
              <a:rPr lang="en-US" sz="1600" b="0" i="0" dirty="0">
                <a:solidFill>
                  <a:srgbClr val="000000"/>
                </a:solidFill>
                <a:effectLst/>
                <a:latin typeface="Arial" panose="020B0604020202020204" pitchFamily="34" charset="0"/>
                <a:cs typeface="Arial" panose="020B0604020202020204" pitchFamily="34" charset="0"/>
              </a:rPr>
              <a:t> 2026)</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Challenges in the Campaign</a:t>
            </a:r>
          </a:p>
        </p:txBody>
      </p:sp>
      <p:sp>
        <p:nvSpPr>
          <p:cNvPr id="3" name="Content Placeholder 2"/>
          <p:cNvSpPr>
            <a:spLocks noGrp="1"/>
          </p:cNvSpPr>
          <p:nvPr>
            <p:ph idx="1"/>
          </p:nvPr>
        </p:nvSpPr>
        <p:spPr>
          <a:xfrm>
            <a:off x="0" y="1123122"/>
            <a:ext cx="6764867"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Peer pressure and social norms may influence smoking behaviors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Stigma associated with seeking help for smoking cessation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Limited access to cessation resources in underserved areas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Psychological dependence on nicotine makes quitting more difficult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Resistance to change due to lack of awareness about smoking-related risks (Buller et al., 2014).</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764867" y="1023730"/>
            <a:ext cx="5427133" cy="5400418"/>
          </a:xfrm>
          <a:prstGeom prst="rect">
            <a:avLst/>
          </a:prstGeom>
        </p:spPr>
      </p:pic>
      <p:sp>
        <p:nvSpPr>
          <p:cNvPr id="6" name="TextBox 5"/>
          <p:cNvSpPr txBox="1"/>
          <p:nvPr/>
        </p:nvSpPr>
        <p:spPr>
          <a:xfrm>
            <a:off x="6417181" y="6424148"/>
            <a:ext cx="5774819"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(Adams 2015)</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Solutions to Overcome Challenges</a:t>
            </a:r>
          </a:p>
        </p:txBody>
      </p:sp>
      <p:sp>
        <p:nvSpPr>
          <p:cNvPr id="3" name="Content Placeholder 2"/>
          <p:cNvSpPr>
            <a:spLocks noGrp="1"/>
          </p:cNvSpPr>
          <p:nvPr>
            <p:ph idx="1"/>
          </p:nvPr>
        </p:nvSpPr>
        <p:spPr>
          <a:xfrm>
            <a:off x="0" y="1123122"/>
            <a:ext cx="6985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Provide targeted interventions to address peer pressure and social influence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Raise awareness through social media campaigns and influencer partnerships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Ensure equal access to cessation resources through mobile apps and online platforms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Offer behavioral counseling to address nicotine addiction and psychological dependence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Strengthen policy support for smoke-free zones and public education (Sultana et al., 2025).</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985001" y="1123122"/>
            <a:ext cx="5207000" cy="5290930"/>
          </a:xfrm>
          <a:prstGeom prst="rect">
            <a:avLst/>
          </a:prstGeom>
        </p:spPr>
      </p:pic>
      <p:sp>
        <p:nvSpPr>
          <p:cNvPr id="6" name="TextBox 5"/>
          <p:cNvSpPr txBox="1"/>
          <p:nvPr/>
        </p:nvSpPr>
        <p:spPr>
          <a:xfrm>
            <a:off x="6985000" y="6414052"/>
            <a:ext cx="5207000" cy="369332"/>
          </a:xfrm>
          <a:prstGeom prst="rect">
            <a:avLst/>
          </a:prstGeom>
          <a:noFill/>
        </p:spPr>
        <p:txBody>
          <a:bodyPr wrap="square">
            <a:spAutoFit/>
          </a:bodyPr>
          <a:lstStyle/>
          <a:p>
            <a:r>
              <a:rPr lang="en-US" b="0" i="0" dirty="0">
                <a:solidFill>
                  <a:srgbClr val="000000"/>
                </a:solidFill>
                <a:effectLst/>
                <a:latin typeface="Arial" panose="020B0604020202020204" pitchFamily="34" charset="0"/>
                <a:cs typeface="Arial" panose="020B0604020202020204" pitchFamily="34" charset="0"/>
              </a:rPr>
              <a:t>(Canada 2023)</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Conclusion</a:t>
            </a:r>
          </a:p>
        </p:txBody>
      </p:sp>
      <p:sp>
        <p:nvSpPr>
          <p:cNvPr id="3" name="Content Placeholder 2"/>
          <p:cNvSpPr>
            <a:spLocks noGrp="1"/>
          </p:cNvSpPr>
          <p:nvPr>
            <p:ph idx="1"/>
          </p:nvPr>
        </p:nvSpPr>
        <p:spPr>
          <a:xfrm>
            <a:off x="0" y="1123122"/>
            <a:ext cx="7704667" cy="5734877"/>
          </a:xfrm>
        </p:spPr>
        <p:txBody>
          <a:bodyPr/>
          <a:lstStyle/>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The campaign to reduce smoking initiation and support cessation in young adults (18-24) is essential for promoting long-term health and well-being.</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Smoking in young adults is a preventable public health issue that leads to serious long-term consequences (Sultana et al., 2025).</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The campaign will focus on </a:t>
            </a:r>
            <a:r>
              <a:rPr lang="en-US" sz="1800" b="1" kern="100" dirty="0">
                <a:effectLst/>
                <a:ea typeface="Calibri" panose="020F0502020204030204" pitchFamily="34" charset="0"/>
              </a:rPr>
              <a:t>prevention</a:t>
            </a:r>
            <a:r>
              <a:rPr lang="en-US" sz="1800" kern="100" dirty="0">
                <a:effectLst/>
                <a:ea typeface="Calibri" panose="020F0502020204030204" pitchFamily="34" charset="0"/>
              </a:rPr>
              <a:t> and </a:t>
            </a:r>
            <a:r>
              <a:rPr lang="en-US" sz="1800" b="1" kern="100" dirty="0">
                <a:effectLst/>
                <a:ea typeface="Calibri" panose="020F0502020204030204" pitchFamily="34" charset="0"/>
              </a:rPr>
              <a:t>cessation</a:t>
            </a:r>
            <a:r>
              <a:rPr lang="en-US" sz="1800" kern="100" dirty="0">
                <a:effectLst/>
                <a:ea typeface="Calibri" panose="020F0502020204030204" pitchFamily="34" charset="0"/>
              </a:rPr>
              <a:t>, targeting both new smokers and those already struggling with nicotine dependence (Berg et al., 2021).</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Using </a:t>
            </a:r>
            <a:r>
              <a:rPr lang="en-US" sz="1800" b="1" kern="100" dirty="0">
                <a:effectLst/>
                <a:ea typeface="Calibri" panose="020F0502020204030204" pitchFamily="34" charset="0"/>
              </a:rPr>
              <a:t>digital tools</a:t>
            </a:r>
            <a:r>
              <a:rPr lang="en-US" sz="1800" kern="100" dirty="0">
                <a:effectLst/>
                <a:ea typeface="Calibri" panose="020F0502020204030204" pitchFamily="34" charset="0"/>
              </a:rPr>
              <a:t>, </a:t>
            </a:r>
            <a:r>
              <a:rPr lang="en-US" sz="1800" b="1" kern="100" dirty="0">
                <a:effectLst/>
                <a:ea typeface="Calibri" panose="020F0502020204030204" pitchFamily="34" charset="0"/>
              </a:rPr>
              <a:t>peer support</a:t>
            </a:r>
            <a:r>
              <a:rPr lang="en-US" sz="1800" kern="100" dirty="0">
                <a:effectLst/>
                <a:ea typeface="Calibri" panose="020F0502020204030204" pitchFamily="34" charset="0"/>
              </a:rPr>
              <a:t>, and </a:t>
            </a:r>
            <a:r>
              <a:rPr lang="en-US" sz="1800" b="1" kern="100" dirty="0">
                <a:effectLst/>
                <a:ea typeface="Calibri" panose="020F0502020204030204" pitchFamily="34" charset="0"/>
              </a:rPr>
              <a:t>community partnerships</a:t>
            </a:r>
            <a:r>
              <a:rPr lang="en-US" sz="1800" kern="100" dirty="0">
                <a:effectLst/>
                <a:ea typeface="Calibri" panose="020F0502020204030204" pitchFamily="34" charset="0"/>
              </a:rPr>
              <a:t> will enhance engagement and ensure sustained progress (Whittaker et al., 2019).</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By empowering young adults to take control of their health and supporting them throughout the cessation process, we can foster a future generation that is free from the burdens of smoking-related diseases.</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7704666" y="1123122"/>
            <a:ext cx="4487333" cy="573487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Reference list</a:t>
            </a:r>
          </a:p>
        </p:txBody>
      </p:sp>
      <p:sp>
        <p:nvSpPr>
          <p:cNvPr id="3" name="Content Placeholder 2"/>
          <p:cNvSpPr>
            <a:spLocks noGrp="1"/>
          </p:cNvSpPr>
          <p:nvPr>
            <p:ph idx="1"/>
          </p:nvPr>
        </p:nvSpPr>
        <p:spPr>
          <a:xfrm>
            <a:off x="1" y="1160597"/>
            <a:ext cx="12191999" cy="5734878"/>
          </a:xfrm>
        </p:spPr>
        <p:txBody>
          <a:bodyPr/>
          <a:lstStyle/>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Alanazi, F., Mohamed, W.J.M., Konstantinidis, S.T. &amp; Blake, H. (2025) ‘Barriers and Facilitators to Smoking Cessation Among University Students: A Scoping Review’,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22, 947. </a:t>
            </a:r>
            <a:r>
              <a:rPr lang="en-US" sz="1800" u="sng" kern="100" dirty="0">
                <a:solidFill>
                  <a:srgbClr val="0563C1"/>
                </a:solidFill>
                <a:effectLst/>
                <a:ea typeface="Calibri" panose="020F0502020204030204" pitchFamily="34" charset="0"/>
                <a:hlinkClick r:id="rId2"/>
              </a:rPr>
              <a:t>https://doi.org/10.3390/ijerph22060947</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pt-PT" sz="1800" kern="100" dirty="0">
                <a:effectLst/>
                <a:ea typeface="Calibri" panose="020F0502020204030204" pitchFamily="34" charset="0"/>
              </a:rPr>
              <a:t>Bafunno, D., Catino, A., Lamorgese, V., Del Bene, G., Longo, V., Montrone, M., Pesola, F., Pizzutilo, P., Cassiano, S., Mastrandrea, A., Ricci, D., Petrillo, P., Varesano, N., Zacheo, A., &amp; Galetta, D. (2020). </a:t>
            </a:r>
            <a:r>
              <a:rPr lang="en-US" sz="1800" kern="100" dirty="0">
                <a:effectLst/>
                <a:ea typeface="Calibri" panose="020F0502020204030204" pitchFamily="34" charset="0"/>
              </a:rPr>
              <a:t>Impact of tobacco control interventions on smoking initiation, cessation, and prevalence: a systematic review. </a:t>
            </a:r>
            <a:r>
              <a:rPr lang="en-US" sz="1800" i="1" kern="100" dirty="0">
                <a:effectLst/>
                <a:ea typeface="Calibri" panose="020F0502020204030204" pitchFamily="34" charset="0"/>
              </a:rPr>
              <a:t>Journal of thoracic disease</a:t>
            </a:r>
            <a:r>
              <a:rPr lang="en-US" sz="1800" kern="100" dirty="0">
                <a:effectLst/>
                <a:ea typeface="Calibri" panose="020F0502020204030204" pitchFamily="34" charset="0"/>
              </a:rPr>
              <a:t>, </a:t>
            </a:r>
            <a:r>
              <a:rPr lang="en-US" sz="1800" i="1" kern="100" dirty="0">
                <a:effectLst/>
                <a:ea typeface="Calibri" panose="020F0502020204030204" pitchFamily="34" charset="0"/>
              </a:rPr>
              <a:t>12</a:t>
            </a:r>
            <a:r>
              <a:rPr lang="en-US" sz="1800" kern="100" dirty="0">
                <a:effectLst/>
                <a:ea typeface="Calibri" panose="020F0502020204030204" pitchFamily="34" charset="0"/>
              </a:rPr>
              <a:t>(7), 3844–3856. </a:t>
            </a:r>
            <a:r>
              <a:rPr lang="en-US" sz="1800" u="sng" kern="100" dirty="0">
                <a:solidFill>
                  <a:srgbClr val="0563C1"/>
                </a:solidFill>
                <a:effectLst/>
                <a:ea typeface="Calibri" panose="020F0502020204030204" pitchFamily="34" charset="0"/>
                <a:hlinkClick r:id="rId3"/>
              </a:rPr>
              <a:t>https://doi.org/10.21037/jtd.2020.02.23</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Berg, C.J., Krishnan, N., Graham, A.L. &amp; </a:t>
            </a:r>
            <a:r>
              <a:rPr lang="en-US" sz="1800" kern="100" dirty="0" err="1">
                <a:effectLst/>
                <a:ea typeface="Calibri" panose="020F0502020204030204" pitchFamily="34" charset="0"/>
              </a:rPr>
              <a:t>Abroms</a:t>
            </a:r>
            <a:r>
              <a:rPr lang="en-US" sz="1800" kern="100" dirty="0">
                <a:effectLst/>
                <a:ea typeface="Calibri" panose="020F0502020204030204" pitchFamily="34" charset="0"/>
              </a:rPr>
              <a:t>, L.C. (2021) ‘A synthesis of the literature to inform vaping cessation interventions for young adults’, </a:t>
            </a:r>
            <a:r>
              <a:rPr lang="en-US" sz="1800" i="1" kern="100" dirty="0">
                <a:effectLst/>
                <a:ea typeface="Calibri" panose="020F0502020204030204" pitchFamily="34" charset="0"/>
              </a:rPr>
              <a:t>Addictive Behaviors</a:t>
            </a:r>
            <a:r>
              <a:rPr lang="en-US" sz="1800" kern="100" dirty="0">
                <a:effectLst/>
                <a:ea typeface="Calibri" panose="020F0502020204030204" pitchFamily="34" charset="0"/>
              </a:rPr>
              <a:t>, 119, 106898. </a:t>
            </a:r>
            <a:r>
              <a:rPr lang="en-US" sz="1800" u="sng" kern="100" dirty="0">
                <a:solidFill>
                  <a:srgbClr val="0563C1"/>
                </a:solidFill>
                <a:effectLst/>
                <a:ea typeface="Calibri" panose="020F0502020204030204" pitchFamily="34" charset="0"/>
                <a:hlinkClick r:id="rId4"/>
              </a:rPr>
              <a:t>https://doi.org/10.1016/j.addbeh.2021.106898</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Buller, D. B., Borland, R., </a:t>
            </a:r>
            <a:r>
              <a:rPr lang="en-US" sz="1800" kern="100" dirty="0" err="1">
                <a:effectLst/>
                <a:ea typeface="Calibri" panose="020F0502020204030204" pitchFamily="34" charset="0"/>
              </a:rPr>
              <a:t>Bettinghaus</a:t>
            </a:r>
            <a:r>
              <a:rPr lang="en-US" sz="1800" kern="100" dirty="0">
                <a:effectLst/>
                <a:ea typeface="Calibri" panose="020F0502020204030204" pitchFamily="34" charset="0"/>
              </a:rPr>
              <a:t>, E. P., Shane, J. H., &amp; Zimmerman, D. E. (2014). Randomized trial of a smartphone mobile application compared to text messaging to support smoking cessation. </a:t>
            </a:r>
            <a:r>
              <a:rPr lang="en-US" sz="1800" i="1" kern="100" dirty="0">
                <a:effectLst/>
                <a:ea typeface="Calibri" panose="020F0502020204030204" pitchFamily="34" charset="0"/>
              </a:rPr>
              <a:t>Telemedicine journal and e-health : the official journal of the American Telemedicine Association</a:t>
            </a:r>
            <a:r>
              <a:rPr lang="en-US" sz="1800" kern="100" dirty="0">
                <a:effectLst/>
                <a:ea typeface="Calibri" panose="020F0502020204030204" pitchFamily="34" charset="0"/>
              </a:rPr>
              <a:t>, </a:t>
            </a:r>
            <a:r>
              <a:rPr lang="en-US" sz="1800" i="1" kern="100" dirty="0">
                <a:effectLst/>
                <a:ea typeface="Calibri" panose="020F0502020204030204" pitchFamily="34" charset="0"/>
              </a:rPr>
              <a:t>20</a:t>
            </a:r>
            <a:r>
              <a:rPr lang="en-US" sz="1800" kern="100" dirty="0">
                <a:effectLst/>
                <a:ea typeface="Calibri" panose="020F0502020204030204" pitchFamily="34" charset="0"/>
              </a:rPr>
              <a:t>(3), 206–214. </a:t>
            </a:r>
            <a:r>
              <a:rPr lang="en-US" sz="1800" u="sng" kern="100" dirty="0">
                <a:solidFill>
                  <a:srgbClr val="0563C1"/>
                </a:solidFill>
                <a:effectLst/>
                <a:ea typeface="Calibri" panose="020F0502020204030204" pitchFamily="34" charset="0"/>
                <a:hlinkClick r:id="rId5"/>
              </a:rPr>
              <a:t>https://doi.org/10.1089/tmj.2013.0169</a:t>
            </a:r>
            <a:endParaRPr lang="en-US" sz="1800" kern="100" dirty="0">
              <a:effectLst/>
              <a:ea typeface="Calibri" panose="020F0502020204030204" pitchFamily="34" charset="0"/>
            </a:endParaRPr>
          </a:p>
          <a:p>
            <a:pPr marL="114300" indent="-342900">
              <a:spcBef>
                <a:spcPts val="0"/>
              </a:spcBef>
              <a:buFont typeface="Wingdings" panose="05000000000000000000" pitchFamily="2" charset="2"/>
              <a:buChar char="q"/>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4000" dirty="0"/>
          </a:p>
        </p:txBody>
      </p:sp>
      <p:sp>
        <p:nvSpPr>
          <p:cNvPr id="3" name="Content Placeholder 2"/>
          <p:cNvSpPr>
            <a:spLocks noGrp="1"/>
          </p:cNvSpPr>
          <p:nvPr>
            <p:ph idx="1"/>
          </p:nvPr>
        </p:nvSpPr>
        <p:spPr>
          <a:xfrm>
            <a:off x="0" y="1123122"/>
            <a:ext cx="11212830" cy="5734878"/>
          </a:xfrm>
        </p:spPr>
        <p:txBody>
          <a:bodyPr/>
          <a:lstStyle/>
          <a:p>
            <a:pPr>
              <a:lnSpc>
                <a:spcPct val="150000"/>
              </a:lnSpc>
              <a:spcAft>
                <a:spcPts val="800"/>
              </a:spcAft>
              <a:buFont typeface="Wingdings" panose="05000000000000000000" pitchFamily="2" charset="2"/>
              <a:buChar char="q"/>
            </a:pPr>
            <a:r>
              <a:rPr lang="en-US" sz="1800" kern="100" dirty="0">
                <a:effectLst/>
                <a:ea typeface="Calibri" panose="020F0502020204030204" pitchFamily="34" charset="0"/>
              </a:rPr>
              <a:t>Chulasai, P., </a:t>
            </a:r>
            <a:r>
              <a:rPr lang="en-US" sz="1800" kern="100" dirty="0" err="1">
                <a:effectLst/>
                <a:ea typeface="Calibri" panose="020F0502020204030204" pitchFamily="34" charset="0"/>
              </a:rPr>
              <a:t>Chinwong</a:t>
            </a:r>
            <a:r>
              <a:rPr lang="en-US" sz="1800" kern="100" dirty="0">
                <a:effectLst/>
                <a:ea typeface="Calibri" panose="020F0502020204030204" pitchFamily="34" charset="0"/>
              </a:rPr>
              <a:t>, D., </a:t>
            </a:r>
            <a:r>
              <a:rPr lang="en-US" sz="1800" kern="100" dirty="0" err="1">
                <a:effectLst/>
                <a:ea typeface="Calibri" panose="020F0502020204030204" pitchFamily="34" charset="0"/>
              </a:rPr>
              <a:t>Vientong</a:t>
            </a:r>
            <a:r>
              <a:rPr lang="en-US" sz="1800" kern="100" dirty="0">
                <a:effectLst/>
                <a:ea typeface="Calibri" panose="020F0502020204030204" pitchFamily="34" charset="0"/>
              </a:rPr>
              <a:t>, P., </a:t>
            </a:r>
            <a:r>
              <a:rPr lang="en-US" sz="1800" kern="100" dirty="0" err="1">
                <a:effectLst/>
                <a:ea typeface="Calibri" panose="020F0502020204030204" pitchFamily="34" charset="0"/>
              </a:rPr>
              <a:t>Lertsinudom</a:t>
            </a:r>
            <a:r>
              <a:rPr lang="en-US" sz="1800" kern="100" dirty="0">
                <a:effectLst/>
                <a:ea typeface="Calibri" panose="020F0502020204030204" pitchFamily="34" charset="0"/>
              </a:rPr>
              <a:t>, S., </a:t>
            </a:r>
            <a:r>
              <a:rPr lang="en-US" sz="1800" kern="100" dirty="0" err="1">
                <a:effectLst/>
                <a:ea typeface="Calibri" panose="020F0502020204030204" pitchFamily="34" charset="0"/>
              </a:rPr>
              <a:t>Kanjanarat</a:t>
            </a:r>
            <a:r>
              <a:rPr lang="en-US" sz="1800" kern="100" dirty="0">
                <a:effectLst/>
                <a:ea typeface="Calibri" panose="020F0502020204030204" pitchFamily="34" charset="0"/>
              </a:rPr>
              <a:t>, P., Hall, J. J., &amp; </a:t>
            </a:r>
            <a:r>
              <a:rPr lang="en-US" sz="1800" kern="100" dirty="0" err="1">
                <a:effectLst/>
                <a:ea typeface="Calibri" panose="020F0502020204030204" pitchFamily="34" charset="0"/>
              </a:rPr>
              <a:t>Chinwong</a:t>
            </a:r>
            <a:r>
              <a:rPr lang="en-US" sz="1800" kern="100" dirty="0">
                <a:effectLst/>
                <a:ea typeface="Calibri" panose="020F0502020204030204" pitchFamily="34" charset="0"/>
              </a:rPr>
              <a:t>, S. (2022). Smartphone Application for Smoking Cessation (Quit with US): A Randomized Controlled Trial among Young Adult Light Smokers in Thailand.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a:t>
            </a:r>
            <a:r>
              <a:rPr lang="en-US" sz="1800" i="1" kern="100" dirty="0">
                <a:effectLst/>
                <a:ea typeface="Calibri" panose="020F0502020204030204" pitchFamily="34" charset="0"/>
              </a:rPr>
              <a:t>19</a:t>
            </a:r>
            <a:r>
              <a:rPr lang="en-US" sz="1800" kern="100" dirty="0">
                <a:effectLst/>
                <a:ea typeface="Calibri" panose="020F0502020204030204" pitchFamily="34" charset="0"/>
              </a:rPr>
              <a:t>(14), 8265. </a:t>
            </a:r>
            <a:r>
              <a:rPr lang="en-US" sz="1800" u="sng" kern="100" dirty="0">
                <a:solidFill>
                  <a:srgbClr val="0563C1"/>
                </a:solidFill>
                <a:effectLst/>
                <a:ea typeface="Calibri" panose="020F0502020204030204" pitchFamily="34" charset="0"/>
                <a:hlinkClick r:id="rId2"/>
              </a:rPr>
              <a:t>https://doi.org/10.3390/ijerph19148265</a:t>
            </a:r>
            <a:endParaRPr lang="en-US" sz="1800" kern="100" dirty="0">
              <a:effectLst/>
              <a:ea typeface="Calibri" panose="020F0502020204030204" pitchFamily="34" charset="0"/>
            </a:endParaRPr>
          </a:p>
          <a:p>
            <a:pPr algn="l">
              <a:buFont typeface="Wingdings" panose="05000000000000000000" pitchFamily="2" charset="2"/>
              <a:buChar char="q"/>
            </a:pPr>
            <a:r>
              <a:rPr lang="en-US" sz="1800" b="0" i="0" dirty="0">
                <a:solidFill>
                  <a:srgbClr val="000000"/>
                </a:solidFill>
                <a:effectLst/>
              </a:rPr>
              <a:t>Cuccia, AF, Patel, M, Amato, MS, Stephens, DK, Yoon, SN &amp; Vallone, DM 2021, ‘Quitting e-cigarettes: Quit attempts and quit intentions among youth and young adults’, </a:t>
            </a:r>
            <a:r>
              <a:rPr lang="en-US" sz="1800" b="0" i="1" dirty="0">
                <a:solidFill>
                  <a:srgbClr val="000000"/>
                </a:solidFill>
                <a:effectLst/>
              </a:rPr>
              <a:t>Preventive Medicine Reports</a:t>
            </a:r>
            <a:r>
              <a:rPr lang="en-US" sz="1800" b="0" i="0" dirty="0">
                <a:solidFill>
                  <a:srgbClr val="000000"/>
                </a:solidFill>
                <a:effectLst/>
              </a:rPr>
              <a:t>, vol. 21, Elsevier BV, pp. 101287–101287, viewed 8 February 2026, </a:t>
            </a:r>
            <a:r>
              <a:rPr lang="en-US" sz="1800" b="0" i="0" dirty="0">
                <a:solidFill>
                  <a:srgbClr val="000000"/>
                </a:solidFill>
                <a:effectLst/>
                <a:hlinkClick r:id="rId3"/>
              </a:rPr>
              <a:t>https://www.sciencedirect.com/science/article/pii/S221133552030245X?via%3Dihub</a:t>
            </a:r>
            <a:r>
              <a:rPr lang="en-US" sz="1800" b="0" i="0" dirty="0">
                <a:solidFill>
                  <a:srgbClr val="000000"/>
                </a:solidFill>
                <a:effectLst/>
              </a:rPr>
              <a:t>.</a:t>
            </a:r>
          </a:p>
          <a:p>
            <a:pPr>
              <a:lnSpc>
                <a:spcPct val="150000"/>
              </a:lnSpc>
              <a:spcAft>
                <a:spcPts val="800"/>
              </a:spcAft>
              <a:buFont typeface="Wingdings" panose="05000000000000000000" pitchFamily="2" charset="2"/>
              <a:buChar char="q"/>
            </a:pPr>
            <a:r>
              <a:rPr lang="en-US" sz="1800" kern="100" dirty="0">
                <a:effectLst/>
                <a:ea typeface="Calibri" panose="020F0502020204030204" pitchFamily="34" charset="0"/>
              </a:rPr>
              <a:t>Graham, AL, Cobb, NK, </a:t>
            </a:r>
            <a:r>
              <a:rPr lang="en-US" sz="1800" kern="100" dirty="0" err="1">
                <a:effectLst/>
                <a:ea typeface="Calibri" panose="020F0502020204030204" pitchFamily="34" charset="0"/>
              </a:rPr>
              <a:t>Papandonatos</a:t>
            </a:r>
            <a:r>
              <a:rPr lang="en-US" sz="1800" kern="100" dirty="0">
                <a:effectLst/>
                <a:ea typeface="Calibri" panose="020F0502020204030204" pitchFamily="34" charset="0"/>
              </a:rPr>
              <a:t>, GD, Moreno, JL, Kang, H, </a:t>
            </a:r>
            <a:r>
              <a:rPr lang="en-US" sz="1800" kern="100" dirty="0" err="1">
                <a:effectLst/>
                <a:ea typeface="Calibri" panose="020F0502020204030204" pitchFamily="34" charset="0"/>
              </a:rPr>
              <a:t>Tinkelman</a:t>
            </a:r>
            <a:r>
              <a:rPr lang="en-US" sz="1800" kern="100" dirty="0">
                <a:effectLst/>
                <a:ea typeface="Calibri" panose="020F0502020204030204" pitchFamily="34" charset="0"/>
              </a:rPr>
              <a:t>, DG, Bock, BC, </a:t>
            </a:r>
            <a:r>
              <a:rPr lang="en-US" sz="1800" kern="100" dirty="0" err="1">
                <a:effectLst/>
                <a:ea typeface="Calibri" panose="020F0502020204030204" pitchFamily="34" charset="0"/>
              </a:rPr>
              <a:t>Niaura</a:t>
            </a:r>
            <a:r>
              <a:rPr lang="en-US" sz="1800" kern="100" dirty="0">
                <a:effectLst/>
                <a:ea typeface="Calibri" panose="020F0502020204030204" pitchFamily="34" charset="0"/>
              </a:rPr>
              <a:t>, RS &amp; Abrams, DB 2011, ‘A Randomized Trial of Internet and Telephone Treatment for Smoking Cessation’, </a:t>
            </a:r>
            <a:r>
              <a:rPr lang="en-US" sz="1800" i="1" kern="100" dirty="0">
                <a:effectLst/>
                <a:ea typeface="Calibri" panose="020F0502020204030204" pitchFamily="34" charset="0"/>
              </a:rPr>
              <a:t>Archives of Internal Medicine</a:t>
            </a:r>
            <a:r>
              <a:rPr lang="en-US" sz="1800" kern="100" dirty="0">
                <a:effectLst/>
                <a:ea typeface="Calibri" panose="020F0502020204030204" pitchFamily="34" charset="0"/>
              </a:rPr>
              <a:t>, vol. 171, American Medical Association, no. 1, pp. 46–53, viewed 8 February 2026, </a:t>
            </a:r>
            <a:r>
              <a:rPr lang="en-US" sz="1800" u="sng" kern="100" dirty="0">
                <a:solidFill>
                  <a:srgbClr val="0563C1"/>
                </a:solidFill>
                <a:effectLst/>
                <a:ea typeface="Calibri" panose="020F0502020204030204" pitchFamily="34" charset="0"/>
                <a:hlinkClick r:id="rId4"/>
              </a:rPr>
              <a:t>https://jamanetwork.com/journals/jamainternalmedicine/fullarticle/226380</a:t>
            </a:r>
            <a:r>
              <a:rPr lang="en-US" sz="1800" kern="100" dirty="0">
                <a:effectLst/>
                <a:ea typeface="Calibri" panose="020F0502020204030204" pitchFamily="34" charset="0"/>
              </a:rPr>
              <a:t>.</a:t>
            </a:r>
          </a:p>
          <a:p>
            <a:pPr>
              <a:buFont typeface="Wingdings" panose="05000000000000000000" pitchFamily="2" charset="2"/>
              <a:buChar char="q"/>
            </a:pPr>
            <a:endParaRPr lang="en-US" altLang="en-US" sz="18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3600" dirty="0"/>
          </a:p>
        </p:txBody>
      </p:sp>
      <p:sp>
        <p:nvSpPr>
          <p:cNvPr id="3" name="Content Placeholder 2"/>
          <p:cNvSpPr>
            <a:spLocks noGrp="1"/>
          </p:cNvSpPr>
          <p:nvPr>
            <p:ph idx="1"/>
          </p:nvPr>
        </p:nvSpPr>
        <p:spPr>
          <a:xfrm>
            <a:off x="-1" y="1123122"/>
            <a:ext cx="12191999" cy="5734878"/>
          </a:xfrm>
        </p:spPr>
        <p:txBody>
          <a:bodyPr/>
          <a:lstStyle/>
          <a:p>
            <a:pPr marL="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Graham, A.L., </a:t>
            </a:r>
            <a:r>
              <a:rPr lang="en-US" sz="1800" kern="100" dirty="0" err="1">
                <a:effectLst/>
                <a:ea typeface="Calibri" panose="020F0502020204030204" pitchFamily="34" charset="0"/>
              </a:rPr>
              <a:t>Papandonatos</a:t>
            </a:r>
            <a:r>
              <a:rPr lang="en-US" sz="1800" kern="100" dirty="0">
                <a:effectLst/>
                <a:ea typeface="Calibri" panose="020F0502020204030204" pitchFamily="34" charset="0"/>
              </a:rPr>
              <a:t>, G.D., Cobb, C.O., Cobb, N.K., </a:t>
            </a:r>
            <a:r>
              <a:rPr lang="en-US" sz="1800" kern="100" dirty="0" err="1">
                <a:effectLst/>
                <a:ea typeface="Calibri" panose="020F0502020204030204" pitchFamily="34" charset="0"/>
              </a:rPr>
              <a:t>Niaura</a:t>
            </a:r>
            <a:r>
              <a:rPr lang="en-US" sz="1800" kern="100" dirty="0">
                <a:effectLst/>
                <a:ea typeface="Calibri" panose="020F0502020204030204" pitchFamily="34" charset="0"/>
              </a:rPr>
              <a:t>, R.S., Abrams, D.B. &amp; </a:t>
            </a:r>
            <a:r>
              <a:rPr lang="en-US" sz="1800" kern="100" dirty="0" err="1">
                <a:effectLst/>
                <a:ea typeface="Calibri" panose="020F0502020204030204" pitchFamily="34" charset="0"/>
              </a:rPr>
              <a:t>Tinkelman</a:t>
            </a:r>
            <a:r>
              <a:rPr lang="en-US" sz="1800" kern="100" dirty="0">
                <a:effectLst/>
                <a:ea typeface="Calibri" panose="020F0502020204030204" pitchFamily="34" charset="0"/>
              </a:rPr>
              <a:t>, D.G. (2015) ‘Internet and Telephone Treatment for smoking cessation: mediators and moderators of short-term abstinence’, </a:t>
            </a:r>
            <a:r>
              <a:rPr lang="en-US" sz="1800" i="1" kern="100" dirty="0">
                <a:effectLst/>
                <a:ea typeface="Calibri" panose="020F0502020204030204" pitchFamily="34" charset="0"/>
              </a:rPr>
              <a:t>Nicotine &amp; Tobacco Research</a:t>
            </a:r>
            <a:r>
              <a:rPr lang="en-US" sz="1800" kern="100" dirty="0">
                <a:effectLst/>
                <a:ea typeface="Calibri" panose="020F0502020204030204" pitchFamily="34" charset="0"/>
              </a:rPr>
              <a:t>, 17(3), 299–308. </a:t>
            </a:r>
            <a:r>
              <a:rPr lang="en-US" sz="1800" u="sng" kern="100" dirty="0">
                <a:solidFill>
                  <a:srgbClr val="0563C1"/>
                </a:solidFill>
                <a:effectLst/>
                <a:ea typeface="Calibri" panose="020F0502020204030204" pitchFamily="34" charset="0"/>
                <a:hlinkClick r:id="rId2"/>
              </a:rPr>
              <a:t>https://doi.org/10.1093/ntr/ntu144</a:t>
            </a:r>
            <a:endParaRPr lang="en-US" sz="1800" kern="100" dirty="0">
              <a:effectLst/>
              <a:ea typeface="Calibri" panose="020F0502020204030204" pitchFamily="34" charset="0"/>
            </a:endParaRPr>
          </a:p>
          <a:p>
            <a:pPr marL="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Green, M.P., McCausland, K.L., Xiao, H., Duke, J.C., Vallone, D.M., &amp; </a:t>
            </a:r>
            <a:r>
              <a:rPr lang="en-US" sz="1800" kern="100" dirty="0" err="1">
                <a:effectLst/>
                <a:ea typeface="Calibri" panose="020F0502020204030204" pitchFamily="34" charset="0"/>
              </a:rPr>
              <a:t>Healton</a:t>
            </a:r>
            <a:r>
              <a:rPr lang="en-US" sz="1800" kern="100" dirty="0">
                <a:effectLst/>
                <a:ea typeface="Calibri" panose="020F0502020204030204" pitchFamily="34" charset="0"/>
              </a:rPr>
              <a:t>, C.G. (2011) ‘A closer look at smoking among young adults: where tobacco control should focus its attention’, </a:t>
            </a:r>
            <a:r>
              <a:rPr lang="en-US" sz="1800" i="1" kern="100" dirty="0">
                <a:effectLst/>
                <a:ea typeface="Calibri" panose="020F0502020204030204" pitchFamily="34" charset="0"/>
              </a:rPr>
              <a:t>American Journal of Public Health</a:t>
            </a:r>
            <a:r>
              <a:rPr lang="en-US" sz="1800" kern="100" dirty="0">
                <a:effectLst/>
                <a:ea typeface="Calibri" panose="020F0502020204030204" pitchFamily="34" charset="0"/>
              </a:rPr>
              <a:t>, 97(8), 1427–1433. </a:t>
            </a:r>
            <a:r>
              <a:rPr lang="en-US" sz="1800" u="sng" kern="100" dirty="0">
                <a:solidFill>
                  <a:srgbClr val="0563C1"/>
                </a:solidFill>
                <a:effectLst/>
                <a:ea typeface="Calibri" panose="020F0502020204030204" pitchFamily="34" charset="0"/>
                <a:hlinkClick r:id="rId3"/>
              </a:rPr>
              <a:t>https://doi.org/10.2105/AJPH.2006.103945</a:t>
            </a:r>
            <a:endParaRPr lang="en-US" sz="1800" kern="100" dirty="0">
              <a:effectLst/>
              <a:ea typeface="Calibri" panose="020F0502020204030204" pitchFamily="34" charset="0"/>
            </a:endParaRPr>
          </a:p>
          <a:p>
            <a:pPr marL="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He, T., Liu, L., Huang, J., Li, G. &amp; Guo, X. (2021) ‘Health Knowledge about Smoking, Role of Doctors, and Self-Perceived Health: A Cross-Sectional Study on Smokers’ Intentions to Quit’,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18, 3629. </a:t>
            </a:r>
            <a:r>
              <a:rPr lang="en-US" sz="1800" u="sng" kern="100" dirty="0">
                <a:solidFill>
                  <a:srgbClr val="0563C1"/>
                </a:solidFill>
                <a:effectLst/>
                <a:ea typeface="Calibri" panose="020F0502020204030204" pitchFamily="34" charset="0"/>
                <a:hlinkClick r:id="rId4"/>
              </a:rPr>
              <a:t>https://doi.org/10.3390/ijerph18073629</a:t>
            </a:r>
            <a:r>
              <a:rPr lang="en-US" sz="1800" kern="100" dirty="0">
                <a:effectLst/>
                <a:ea typeface="Calibri" panose="020F0502020204030204" pitchFamily="34" charset="0"/>
              </a:rPr>
              <a:t> </a:t>
            </a:r>
          </a:p>
          <a:p>
            <a:pPr marL="0">
              <a:lnSpc>
                <a:spcPct val="150000"/>
              </a:lnSpc>
              <a:spcBef>
                <a:spcPts val="0"/>
              </a:spcBef>
              <a:buFont typeface="Wingdings" panose="05000000000000000000" pitchFamily="2" charset="2"/>
              <a:buChar char="q"/>
            </a:pPr>
            <a:r>
              <a:rPr lang="en-US" sz="1800" kern="100" dirty="0" err="1">
                <a:effectLst/>
                <a:ea typeface="Calibri" panose="020F0502020204030204" pitchFamily="34" charset="0"/>
              </a:rPr>
              <a:t>Müssener</a:t>
            </a:r>
            <a:r>
              <a:rPr lang="en-US" sz="1800" kern="100" dirty="0">
                <a:effectLst/>
                <a:ea typeface="Calibri" panose="020F0502020204030204" pitchFamily="34" charset="0"/>
              </a:rPr>
              <a:t>, U., Bendtsen, M., Karlsson, N., White, I.R., </a:t>
            </a:r>
            <a:r>
              <a:rPr lang="en-US" sz="1800" kern="100" dirty="0" err="1">
                <a:effectLst/>
                <a:ea typeface="Calibri" panose="020F0502020204030204" pitchFamily="34" charset="0"/>
              </a:rPr>
              <a:t>McCambridge</a:t>
            </a:r>
            <a:r>
              <a:rPr lang="en-US" sz="1800" kern="100" dirty="0">
                <a:effectLst/>
                <a:ea typeface="Calibri" panose="020F0502020204030204" pitchFamily="34" charset="0"/>
              </a:rPr>
              <a:t>, J. &amp; Bendtsen, P. (2016) ‘Effectiveness of Short Message Service Text-Based Smoking Cessation Intervention Among University Students: A Randomized Clinical Trial’, </a:t>
            </a:r>
            <a:r>
              <a:rPr lang="en-US" sz="1800" i="1" kern="100" dirty="0">
                <a:effectLst/>
                <a:ea typeface="Calibri" panose="020F0502020204030204" pitchFamily="34" charset="0"/>
              </a:rPr>
              <a:t>JAMA Internal Medicine</a:t>
            </a:r>
            <a:r>
              <a:rPr lang="en-US" sz="1800" kern="100" dirty="0">
                <a:effectLst/>
                <a:ea typeface="Calibri" panose="020F0502020204030204" pitchFamily="34" charset="0"/>
              </a:rPr>
              <a:t>, 176(3), 321–328. </a:t>
            </a:r>
            <a:r>
              <a:rPr lang="en-US" sz="1800" u="sng" kern="100" dirty="0">
                <a:solidFill>
                  <a:srgbClr val="0563C1"/>
                </a:solidFill>
                <a:effectLst/>
                <a:ea typeface="Calibri" panose="020F0502020204030204" pitchFamily="34" charset="0"/>
                <a:hlinkClick r:id="rId5"/>
              </a:rPr>
              <a:t>https://doi.org/10.1001/jamainternmed.2015.8260</a:t>
            </a:r>
            <a:endParaRPr lang="en-US" sz="1800" kern="100" dirty="0">
              <a:effectLst/>
              <a:ea typeface="Calibri" panose="020F0502020204030204" pitchFamily="34" charset="0"/>
            </a:endParaRPr>
          </a:p>
          <a:p>
            <a:pPr marL="0">
              <a:lnSpc>
                <a:spcPct val="150000"/>
              </a:lnSpc>
              <a:spcBef>
                <a:spcPts val="0"/>
              </a:spcBef>
              <a:buFont typeface="Wingdings" panose="05000000000000000000" pitchFamily="2" charset="2"/>
              <a:buChar char="q"/>
            </a:pPr>
            <a:endParaRPr lang="en-US" altLang="en-US" sz="24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3600" dirty="0"/>
          </a:p>
        </p:txBody>
      </p:sp>
      <p:sp>
        <p:nvSpPr>
          <p:cNvPr id="3" name="Content Placeholder 2"/>
          <p:cNvSpPr>
            <a:spLocks noGrp="1"/>
          </p:cNvSpPr>
          <p:nvPr>
            <p:ph idx="1"/>
          </p:nvPr>
        </p:nvSpPr>
        <p:spPr>
          <a:xfrm>
            <a:off x="0" y="1123122"/>
            <a:ext cx="12192000" cy="5734878"/>
          </a:xfrm>
        </p:spPr>
        <p:txBody>
          <a:bodyPr/>
          <a:lstStyle/>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Ngo, C.Q., Chiu, R.G., Chu, H.T., Vu, G.V., Nguyen, Q.N., Nguyen, L.H., Tran, T.T., Nguyen, C.T., Tran, B.X., </a:t>
            </a:r>
            <a:r>
              <a:rPr lang="en-US" sz="1800" kern="100" dirty="0" err="1">
                <a:effectLst/>
                <a:ea typeface="Calibri" panose="020F0502020204030204" pitchFamily="34" charset="0"/>
              </a:rPr>
              <a:t>Latkin</a:t>
            </a:r>
            <a:r>
              <a:rPr lang="en-US" sz="1800" kern="100" dirty="0">
                <a:effectLst/>
                <a:ea typeface="Calibri" panose="020F0502020204030204" pitchFamily="34" charset="0"/>
              </a:rPr>
              <a:t>, C.A., et al. (2019) ‘Correlated Factors with Quitting Attempts Among Male Smokers in Vietnam: A QUITLINE-Based Survey’,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16, 84. </a:t>
            </a:r>
            <a:r>
              <a:rPr lang="en-US" sz="1800" u="sng" kern="100" dirty="0">
                <a:solidFill>
                  <a:srgbClr val="0563C1"/>
                </a:solidFill>
                <a:effectLst/>
                <a:ea typeface="Calibri" panose="020F0502020204030204" pitchFamily="34" charset="0"/>
                <a:hlinkClick r:id="rId2"/>
              </a:rPr>
              <a:t>https://doi.org/10.3390/ijerph16010084</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Sayed, S.H., </a:t>
            </a:r>
            <a:r>
              <a:rPr lang="en-US" sz="1800" kern="100" dirty="0" err="1">
                <a:effectLst/>
                <a:ea typeface="Calibri" panose="020F0502020204030204" pitchFamily="34" charset="0"/>
              </a:rPr>
              <a:t>Gushgari</a:t>
            </a:r>
            <a:r>
              <a:rPr lang="en-US" sz="1800" kern="100" dirty="0">
                <a:effectLst/>
                <a:ea typeface="Calibri" panose="020F0502020204030204" pitchFamily="34" charset="0"/>
              </a:rPr>
              <a:t>, O.A., </a:t>
            </a:r>
            <a:r>
              <a:rPr lang="en-US" sz="1800" kern="100" dirty="0" err="1">
                <a:effectLst/>
                <a:ea typeface="Calibri" panose="020F0502020204030204" pitchFamily="34" charset="0"/>
              </a:rPr>
              <a:t>Alshwail</a:t>
            </a:r>
            <a:r>
              <a:rPr lang="en-US" sz="1800" kern="100" dirty="0">
                <a:effectLst/>
                <a:ea typeface="Calibri" panose="020F0502020204030204" pitchFamily="34" charset="0"/>
              </a:rPr>
              <a:t>, F.A., Elsayed, H.A.E., </a:t>
            </a:r>
            <a:r>
              <a:rPr lang="en-US" sz="1800" kern="100" dirty="0" err="1">
                <a:effectLst/>
                <a:ea typeface="Calibri" panose="020F0502020204030204" pitchFamily="34" charset="0"/>
              </a:rPr>
              <a:t>Mekhamier</a:t>
            </a:r>
            <a:r>
              <a:rPr lang="en-US" sz="1800" kern="100" dirty="0">
                <a:effectLst/>
                <a:ea typeface="Calibri" panose="020F0502020204030204" pitchFamily="34" charset="0"/>
              </a:rPr>
              <a:t>, H.A. &amp; Elsayed, E.A. (2025) ‘Smoking Abstinence Self-Efficacy, Decisional Balance, and Quitting Desire Among Adult Smokers in Saudi Arabia: Gender-Based Cross-Sectional Study’, </a:t>
            </a:r>
            <a:r>
              <a:rPr lang="en-US" sz="1800" i="1" kern="100" dirty="0">
                <a:effectLst/>
                <a:ea typeface="Calibri" panose="020F0502020204030204" pitchFamily="34" charset="0"/>
              </a:rPr>
              <a:t>Healthcare</a:t>
            </a:r>
            <a:r>
              <a:rPr lang="en-US" sz="1800" kern="100" dirty="0">
                <a:effectLst/>
                <a:ea typeface="Calibri" panose="020F0502020204030204" pitchFamily="34" charset="0"/>
              </a:rPr>
              <a:t>, 13, 2158. </a:t>
            </a:r>
            <a:r>
              <a:rPr lang="pt-PT" sz="1800" u="sng" kern="100" dirty="0">
                <a:solidFill>
                  <a:srgbClr val="0563C1"/>
                </a:solidFill>
                <a:effectLst/>
                <a:ea typeface="Calibri" panose="020F0502020204030204" pitchFamily="34" charset="0"/>
                <a:hlinkClick r:id="rId3"/>
              </a:rPr>
              <a:t>https://doi.org/10.3390/healthcare13172158</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pt-PT" sz="1800" kern="100" dirty="0">
                <a:effectLst/>
                <a:ea typeface="Calibri" panose="020F0502020204030204" pitchFamily="34" charset="0"/>
              </a:rPr>
              <a:t>Sultana, S., Inungu, J., &amp; Jahanfar, S. (2025). </a:t>
            </a:r>
            <a:r>
              <a:rPr lang="en-US" sz="1800" kern="100" dirty="0">
                <a:effectLst/>
                <a:ea typeface="Calibri" panose="020F0502020204030204" pitchFamily="34" charset="0"/>
              </a:rPr>
              <a:t>Barriers and Facilitators of Tobacco Cessation Interventions at the Population and Healthcare System Levels: A Systematic Literature Review.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a:t>
            </a:r>
            <a:r>
              <a:rPr lang="en-US" sz="1800" i="1" kern="100" dirty="0">
                <a:effectLst/>
                <a:ea typeface="Calibri" panose="020F0502020204030204" pitchFamily="34" charset="0"/>
              </a:rPr>
              <a:t>22</a:t>
            </a:r>
            <a:r>
              <a:rPr lang="en-US" sz="1800" kern="100" dirty="0">
                <a:effectLst/>
                <a:ea typeface="Calibri" panose="020F0502020204030204" pitchFamily="34" charset="0"/>
              </a:rPr>
              <a:t>(6), 825. </a:t>
            </a:r>
            <a:r>
              <a:rPr lang="en-US" sz="1800" u="sng" kern="100" dirty="0">
                <a:solidFill>
                  <a:srgbClr val="0563C1"/>
                </a:solidFill>
                <a:effectLst/>
                <a:ea typeface="Calibri" panose="020F0502020204030204" pitchFamily="34" charset="0"/>
                <a:hlinkClick r:id="rId4"/>
              </a:rPr>
              <a:t>https://doi.org/10.3390/ijerph22060825</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err="1">
                <a:effectLst/>
                <a:ea typeface="Calibri" panose="020F0502020204030204" pitchFamily="34" charset="0"/>
              </a:rPr>
              <a:t>Villanti</a:t>
            </a:r>
            <a:r>
              <a:rPr lang="en-US" sz="1800" kern="100" dirty="0">
                <a:effectLst/>
                <a:ea typeface="Calibri" panose="020F0502020204030204" pitchFamily="34" charset="0"/>
              </a:rPr>
              <a:t>, A. C., West, J. C., Klemperer, E. M., Graham, A. L., Mays, D., Mermelstein, R. J., &amp; Higgins, S. T. (2020). Smoking-Cessation Interventions for U.S. Young Adults: Updated Systematic Review. </a:t>
            </a:r>
            <a:r>
              <a:rPr lang="en-US" sz="1800" i="1" kern="100" dirty="0">
                <a:effectLst/>
                <a:ea typeface="Calibri" panose="020F0502020204030204" pitchFamily="34" charset="0"/>
              </a:rPr>
              <a:t>American journal of preventive medicine</a:t>
            </a:r>
            <a:r>
              <a:rPr lang="en-US" sz="1800" kern="100" dirty="0">
                <a:effectLst/>
                <a:ea typeface="Calibri" panose="020F0502020204030204" pitchFamily="34" charset="0"/>
              </a:rPr>
              <a:t>, </a:t>
            </a:r>
            <a:r>
              <a:rPr lang="en-US" sz="1800" i="1" kern="100" dirty="0">
                <a:effectLst/>
                <a:ea typeface="Calibri" panose="020F0502020204030204" pitchFamily="34" charset="0"/>
              </a:rPr>
              <a:t>59</a:t>
            </a:r>
            <a:r>
              <a:rPr lang="en-US" sz="1800" kern="100" dirty="0">
                <a:effectLst/>
                <a:ea typeface="Calibri" panose="020F0502020204030204" pitchFamily="34" charset="0"/>
              </a:rPr>
              <a:t>(1), 123–136. </a:t>
            </a:r>
            <a:r>
              <a:rPr lang="en-US" sz="1800" u="sng" kern="100" dirty="0">
                <a:solidFill>
                  <a:srgbClr val="0563C1"/>
                </a:solidFill>
                <a:effectLst/>
                <a:ea typeface="Calibri" panose="020F0502020204030204" pitchFamily="34" charset="0"/>
                <a:hlinkClick r:id="rId5"/>
              </a:rPr>
              <a:t>https://doi.org/10.1016/j.amepre.2020.01.021</a:t>
            </a:r>
            <a:endParaRPr lang="en-US" sz="1800" kern="100" dirty="0">
              <a:effectLst/>
              <a:ea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3600" dirty="0"/>
          </a:p>
        </p:txBody>
      </p:sp>
      <p:sp>
        <p:nvSpPr>
          <p:cNvPr id="3" name="Content Placeholder 2"/>
          <p:cNvSpPr>
            <a:spLocks noGrp="1"/>
          </p:cNvSpPr>
          <p:nvPr>
            <p:ph idx="1"/>
          </p:nvPr>
        </p:nvSpPr>
        <p:spPr>
          <a:xfrm>
            <a:off x="0" y="1123122"/>
            <a:ext cx="12192000" cy="5734878"/>
          </a:xfrm>
        </p:spPr>
        <p:txBody>
          <a:bodyPr/>
          <a:lstStyle/>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Whittaker, R., McRobbie, H., Bullen, C., Rodgers, A., Gu, Y., &amp; Dobson, R. (2019). Mobile phone text messaging and app-based interventions for smoking cessation. </a:t>
            </a:r>
            <a:r>
              <a:rPr lang="en-US" sz="1800" i="1" kern="100" dirty="0">
                <a:effectLst/>
                <a:ea typeface="Calibri" panose="020F0502020204030204" pitchFamily="34" charset="0"/>
              </a:rPr>
              <a:t>The Cochrane database of systematic reviews</a:t>
            </a:r>
            <a:r>
              <a:rPr lang="en-US" sz="1800" kern="100" dirty="0">
                <a:effectLst/>
                <a:ea typeface="Calibri" panose="020F0502020204030204" pitchFamily="34" charset="0"/>
              </a:rPr>
              <a:t>, </a:t>
            </a:r>
            <a:r>
              <a:rPr lang="en-US" sz="1800" i="1" kern="100" dirty="0">
                <a:effectLst/>
                <a:ea typeface="Calibri" panose="020F0502020204030204" pitchFamily="34" charset="0"/>
              </a:rPr>
              <a:t>10</a:t>
            </a:r>
            <a:r>
              <a:rPr lang="en-US" sz="1800" kern="100" dirty="0">
                <a:effectLst/>
                <a:ea typeface="Calibri" panose="020F0502020204030204" pitchFamily="34" charset="0"/>
              </a:rPr>
              <a:t>(10), CD006611. </a:t>
            </a:r>
            <a:r>
              <a:rPr lang="en-US" sz="1800" u="sng" kern="100" dirty="0">
                <a:solidFill>
                  <a:srgbClr val="0563C1"/>
                </a:solidFill>
                <a:effectLst/>
                <a:ea typeface="Calibri" panose="020F0502020204030204" pitchFamily="34" charset="0"/>
                <a:hlinkClick r:id="rId2"/>
              </a:rPr>
              <a:t>https://doi.org/10.1002/14651858.CD006611.pub5</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Yi, Y.-S., Kim, H.-S., Bae, E., Lee, Y., Lee, C.M., Shim, S.H., Kim, M. &amp; Lim, M.H. (2025) ‘Intervention Effects of a School-Based Smoking Cessation Program on Nicotine Dependence and Mental Health… (END Program)’, </a:t>
            </a:r>
            <a:r>
              <a:rPr lang="en-US" sz="1800" i="1" kern="100" dirty="0">
                <a:effectLst/>
                <a:ea typeface="Calibri" panose="020F0502020204030204" pitchFamily="34" charset="0"/>
              </a:rPr>
              <a:t>Psychiatry International</a:t>
            </a:r>
            <a:r>
              <a:rPr lang="en-US" sz="1800" kern="100" dirty="0">
                <a:effectLst/>
                <a:ea typeface="Calibri" panose="020F0502020204030204" pitchFamily="34" charset="0"/>
              </a:rPr>
              <a:t>, 6, 81. </a:t>
            </a:r>
            <a:r>
              <a:rPr lang="en-US" sz="1800" u="sng" kern="100" dirty="0">
                <a:solidFill>
                  <a:srgbClr val="0563C1"/>
                </a:solidFill>
                <a:effectLst/>
                <a:ea typeface="Calibri" panose="020F0502020204030204" pitchFamily="34" charset="0"/>
                <a:hlinkClick r:id="rId3"/>
              </a:rPr>
              <a:t>https://doi.org/10.3390/psychiatryint6030081</a:t>
            </a:r>
            <a:endParaRPr lang="en-US" sz="1800" kern="100" dirty="0">
              <a:effectLst/>
              <a:ea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ducational subjects 16x9">
  <a:themeElements>
    <a:clrScheme name="JBLPSG PPT 1">
      <a:dk1>
        <a:srgbClr val="3C4743"/>
      </a:dk1>
      <a:lt1>
        <a:srgbClr val="E1E1E1"/>
      </a:lt1>
      <a:dk2>
        <a:srgbClr val="000000"/>
      </a:dk2>
      <a:lt2>
        <a:srgbClr val="FFFFFF"/>
      </a:lt2>
      <a:accent1>
        <a:srgbClr val="FFC324"/>
      </a:accent1>
      <a:accent2>
        <a:srgbClr val="F05123"/>
      </a:accent2>
      <a:accent3>
        <a:srgbClr val="418AC9"/>
      </a:accent3>
      <a:accent4>
        <a:srgbClr val="B7B7B7"/>
      </a:accent4>
      <a:accent5>
        <a:srgbClr val="00B18A"/>
      </a:accent5>
      <a:accent6>
        <a:srgbClr val="7BABBF"/>
      </a:accent6>
      <a:hlink>
        <a:srgbClr val="004B91"/>
      </a:hlink>
      <a:folHlink>
        <a:srgbClr val="5C284B"/>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B36E28A1F7F3B4FA13E93DA275B4149" ma:contentTypeVersion="14" ma:contentTypeDescription="Create a new document." ma:contentTypeScope="" ma:versionID="7892e922e1bd945e17d4526ea69488b7">
  <xsd:schema xmlns:xsd="http://www.w3.org/2001/XMLSchema" xmlns:xs="http://www.w3.org/2001/XMLSchema" xmlns:p="http://schemas.microsoft.com/office/2006/metadata/properties" xmlns:ns1="http://schemas.microsoft.com/sharepoint/v3" xmlns:ns2="745a036b-b04c-4076-9ee2-b219fe6278b2" xmlns:ns3="cf81b3c7-db28-403c-8e96-e56b094ea044" targetNamespace="http://schemas.microsoft.com/office/2006/metadata/properties" ma:root="true" ma:fieldsID="865d420449db7deff5a87e3bb3901929" ns1:_="" ns2:_="" ns3:_="">
    <xsd:import namespace="http://schemas.microsoft.com/sharepoint/v3"/>
    <xsd:import namespace="745a036b-b04c-4076-9ee2-b219fe6278b2"/>
    <xsd:import namespace="cf81b3c7-db28-403c-8e96-e56b094ea04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45a036b-b04c-4076-9ee2-b219fe6278b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30864e64-97c5-4912-91f4-bafc9340e2a7"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f81b3c7-db28-403c-8e96-e56b094ea04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84c9b32-6a9e-46d7-8851-41389f7b845d}" ma:internalName="TaxCatchAll" ma:showField="CatchAllData" ma:web="cf81b3c7-db28-403c-8e96-e56b094ea04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cf81b3c7-db28-403c-8e96-e56b094ea044" xsi:nil="true"/>
    <lcf76f155ced4ddcb4097134ff3c332f xmlns="745a036b-b04c-4076-9ee2-b219fe6278b2">
      <Terms xmlns="http://schemas.microsoft.com/office/infopath/2007/PartnerControls"/>
    </lcf76f155ced4ddcb4097134ff3c332f>
    <_ip_UnifiedCompliancePolicyProperties xmlns="http://schemas.microsoft.com/sharepoint/v3" xsi:nil="true"/>
  </documentManagement>
</p:properties>
</file>

<file path=customXml/itemProps1.xml><?xml version="1.0" encoding="utf-8"?>
<ds:datastoreItem xmlns:ds="http://schemas.openxmlformats.org/officeDocument/2006/customXml" ds:itemID="{E525ACFE-23D6-431A-A3ED-04618C628F58}">
  <ds:schemaRefs>
    <ds:schemaRef ds:uri="http://schemas.microsoft.com/sharepoint/v3/contenttype/forms"/>
  </ds:schemaRefs>
</ds:datastoreItem>
</file>

<file path=customXml/itemProps2.xml><?xml version="1.0" encoding="utf-8"?>
<ds:datastoreItem xmlns:ds="http://schemas.openxmlformats.org/officeDocument/2006/customXml" ds:itemID="{2FD5B836-F1FF-4CC8-AA49-709051BEAD88}">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45a036b-b04c-4076-9ee2-b219fe6278b2"/>
    <ds:schemaRef ds:uri="cf81b3c7-db28-403c-8e96-e56b094ea044"/>
  </ds:schemaRefs>
</ds:datastoreItem>
</file>

<file path=customXml/itemProps3.xml><?xml version="1.0" encoding="utf-8"?>
<ds:datastoreItem xmlns:ds="http://schemas.openxmlformats.org/officeDocument/2006/customXml" ds:itemID="{95DDCA9C-D57F-4AC1-942F-91281B00FE4F}">
  <ds:schemaRefs>
    <ds:schemaRef ds:uri="http://schemas.microsoft.com/office/2006/metadata/properties"/>
    <ds:schemaRef ds:uri="http://www.w3.org/2000/xmlns/"/>
    <ds:schemaRef ds:uri="http://schemas.microsoft.com/sharepoint/v3"/>
    <ds:schemaRef ds:uri="http://www.w3.org/2001/XMLSchema-instance"/>
    <ds:schemaRef ds:uri="cf81b3c7-db28-403c-8e96-e56b094ea044"/>
    <ds:schemaRef ds:uri="745a036b-b04c-4076-9ee2-b219fe6278b2"/>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9781284300222_PPTx_template</Template>
  <TotalTime>34</TotalTime>
  <Words>12673</Words>
  <Application>Microsoft Office PowerPoint</Application>
  <PresentationFormat>Widescreen</PresentationFormat>
  <Paragraphs>397</Paragraphs>
  <Slides>42</Slides>
  <Notes>36</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Educational subjects 16x9</vt:lpstr>
      <vt:lpstr>   Smoking Cessation Campaign For Young                          Adults (18 – 24)                                 Group Members:      Abdullah Nana                                    Krisha Ahir                                    Krishaben Ahir Institution:   University Of Wales Trinity Saint David         Lecturer’s Name:      Dr. Hamdi Hussain Student IDs:    2526419                          2515386                          2527055          Module Name/Code:  Social Epidemiology and Public Health Development/                                      LCHS7000  Course:   Master Of Science In Public Health and Social Care in Practice Date:   16 February 2026    </vt:lpstr>
      <vt:lpstr>PowerPoint Presentation</vt:lpstr>
      <vt:lpstr>Weekly Activity Breakdown</vt:lpstr>
      <vt:lpstr>Introduction to Smoking in Young Adults</vt:lpstr>
      <vt:lpstr>National Guidelines and Recommendations</vt:lpstr>
      <vt:lpstr>Current Statistics on Smoking Prevalence (18-24)</vt:lpstr>
      <vt:lpstr>Short-Term Consequences of Smoking</vt:lpstr>
      <vt:lpstr>Long-Term Consequences of Smoking</vt:lpstr>
      <vt:lpstr>Key Aim #1: Prevention of Smoking Initiation Among Young Adults (18–24 Years)</vt:lpstr>
      <vt:lpstr>Key Aim #2: Enhancement of Smoking Cessation and Quit Success Rates</vt:lpstr>
      <vt:lpstr>Key Aim #3: Strengthening Smoke-Free Policies and Supportive Environments</vt:lpstr>
      <vt:lpstr>Summary of Rationale</vt:lpstr>
      <vt:lpstr>Campaign</vt:lpstr>
      <vt:lpstr>Overview of the Campaign</vt:lpstr>
      <vt:lpstr>Weekly Activity Breakdown: Session 1</vt:lpstr>
      <vt:lpstr>Weekly Activity Breakdown: Session 2</vt:lpstr>
      <vt:lpstr>Weekly Activity Breakdown: Session 3</vt:lpstr>
      <vt:lpstr>Weekly Activity Breakdown: Session 4</vt:lpstr>
      <vt:lpstr>Types of Evaluation</vt:lpstr>
      <vt:lpstr>Evaluation Methods</vt:lpstr>
      <vt:lpstr>Weekly Activities Types of Posters</vt:lpstr>
      <vt:lpstr>Title :“Smoking Steals Your Future” Slogan :“Your lungs aren’t replaceable. Your habits are.”</vt:lpstr>
      <vt:lpstr>Local and National Partners</vt:lpstr>
      <vt:lpstr>Resources from Other Successful Campaigns</vt:lpstr>
      <vt:lpstr>Summary of the Campaign</vt:lpstr>
      <vt:lpstr> Introduction to Benefits and Challenges</vt:lpstr>
      <vt:lpstr>Psychological Benefits of Quitting Smoking</vt:lpstr>
      <vt:lpstr>Sociological Benefits of Quitting Smoking</vt:lpstr>
      <vt:lpstr>Psychological Benefits of Quitting Smoking</vt:lpstr>
      <vt:lpstr>Health Behavior, Barriers, and Theoretical Frameworks</vt:lpstr>
      <vt:lpstr>Health Behavior Theories: Barriers to Behavior Change</vt:lpstr>
      <vt:lpstr>Health Behavior Theories: Solutions to Barriers</vt:lpstr>
      <vt:lpstr>Behavior Change Strategies: Solution 1</vt:lpstr>
      <vt:lpstr>Behavior Change Strategies: Solution 2</vt:lpstr>
      <vt:lpstr>Challenges in the Campaign</vt:lpstr>
      <vt:lpstr>Solutions to Overcome Challenges</vt:lpstr>
      <vt:lpstr>Conclusion</vt:lpstr>
      <vt:lpstr>Reference list</vt:lpstr>
      <vt:lpstr>Cont’</vt:lpstr>
      <vt:lpstr>Cont’</vt:lpstr>
      <vt:lpstr>Cont’</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Members:  Abdullah Nana                               Krisha Ahir                               Krishaben Ahir Institution:          Lecturer’s Name: Dr. Hamdi Hussain Student IDs:  2515386                        2527055          Module Name/Code: Social Epidemiology and Public Health Development / LCHS7000 Course: Date: 16 February 2026</dc:title>
  <dc:creator>PRIYANKA</dc:creator>
  <cp:lastModifiedBy>Krisha Ahir</cp:lastModifiedBy>
  <cp:revision>6</cp:revision>
  <dcterms:created xsi:type="dcterms:W3CDTF">2026-02-14T14:09:43Z</dcterms:created>
  <dcterms:modified xsi:type="dcterms:W3CDTF">2026-02-15T05:41:32Z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AFF6D03C2BB540E6BC4B1EF215B84EED_12</vt:lpwstr>
  </property>
  <property fmtid="{D5CDD505-2E9C-101B-9397-08002B2CF9AE}" pid="3" name="KSOProductBuildVer">
    <vt:lpwstr>1033-12.2.0.23196</vt:lpwstr>
  </property>
</Properties>
</file>