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3"/>
  </p:notesMasterIdLst>
  <p:handoutMasterIdLst>
    <p:handoutMasterId r:id="rId34"/>
  </p:handoutMasterIdLst>
  <p:sldIdLst>
    <p:sldId id="370" r:id="rId2"/>
    <p:sldId id="471" r:id="rId3"/>
    <p:sldId id="473" r:id="rId4"/>
    <p:sldId id="474" r:id="rId5"/>
    <p:sldId id="475" r:id="rId6"/>
    <p:sldId id="476" r:id="rId7"/>
    <p:sldId id="477" r:id="rId8"/>
    <p:sldId id="478" r:id="rId9"/>
    <p:sldId id="479" r:id="rId10"/>
    <p:sldId id="480" r:id="rId11"/>
    <p:sldId id="481" r:id="rId12"/>
    <p:sldId id="482" r:id="rId13"/>
    <p:sldId id="483" r:id="rId14"/>
    <p:sldId id="484" r:id="rId15"/>
    <p:sldId id="485" r:id="rId16"/>
    <p:sldId id="486" r:id="rId17"/>
    <p:sldId id="488" r:id="rId18"/>
    <p:sldId id="489" r:id="rId19"/>
    <p:sldId id="490" r:id="rId20"/>
    <p:sldId id="491" r:id="rId21"/>
    <p:sldId id="492" r:id="rId22"/>
    <p:sldId id="493" r:id="rId23"/>
    <p:sldId id="494" r:id="rId24"/>
    <p:sldId id="499" r:id="rId25"/>
    <p:sldId id="500" r:id="rId26"/>
    <p:sldId id="503" r:id="rId27"/>
    <p:sldId id="507" r:id="rId28"/>
    <p:sldId id="509" r:id="rId29"/>
    <p:sldId id="511" r:id="rId30"/>
    <p:sldId id="512" r:id="rId31"/>
    <p:sldId id="513" r:id="rId32"/>
  </p:sldIdLst>
  <p:sldSz cx="9144000" cy="6858000" type="screen4x3"/>
  <p:notesSz cx="6400800" cy="8686800"/>
  <p:custDataLst>
    <p:tags r:id="rId35"/>
  </p:custDataLst>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24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24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24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2400"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orient="horz" pos="4080">
          <p15:clr>
            <a:srgbClr val="A4A3A4"/>
          </p15:clr>
        </p15:guide>
        <p15:guide id="3" orient="horz" pos="436">
          <p15:clr>
            <a:srgbClr val="A4A3A4"/>
          </p15:clr>
        </p15:guide>
        <p15:guide id="4" orient="horz" pos="718">
          <p15:clr>
            <a:srgbClr val="A4A3A4"/>
          </p15:clr>
        </p15:guide>
        <p15:guide id="5" orient="horz" pos="1056">
          <p15:clr>
            <a:srgbClr val="A4A3A4"/>
          </p15:clr>
        </p15:guide>
        <p15:guide id="6" orient="horz" pos="3840">
          <p15:clr>
            <a:srgbClr val="A4A3A4"/>
          </p15:clr>
        </p15:guide>
        <p15:guide id="7" orient="horz" pos="3744">
          <p15:clr>
            <a:srgbClr val="A4A3A4"/>
          </p15:clr>
        </p15:guide>
        <p15:guide id="8" orient="horz" pos="864">
          <p15:clr>
            <a:srgbClr val="A4A3A4"/>
          </p15:clr>
        </p15:guide>
        <p15:guide id="9" pos="2880">
          <p15:clr>
            <a:srgbClr val="A4A3A4"/>
          </p15:clr>
        </p15:guide>
        <p15:guide id="10" pos="5520">
          <p15:clr>
            <a:srgbClr val="A4A3A4"/>
          </p15:clr>
        </p15:guide>
        <p15:guide id="11" pos="240">
          <p15:clr>
            <a:srgbClr val="A4A3A4"/>
          </p15:clr>
        </p15:guide>
        <p15:guide id="12" pos="480">
          <p15:clr>
            <a:srgbClr val="A4A3A4"/>
          </p15:clr>
        </p15:guide>
        <p15:guide id="13" pos="584">
          <p15:clr>
            <a:srgbClr val="A4A3A4"/>
          </p15:clr>
        </p15:guide>
        <p15:guide id="14" pos="15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180" autoAdjust="0"/>
    <p:restoredTop sz="94660"/>
  </p:normalViewPr>
  <p:slideViewPr>
    <p:cSldViewPr>
      <p:cViewPr varScale="1">
        <p:scale>
          <a:sx n="64" d="100"/>
          <a:sy n="64" d="100"/>
        </p:scale>
        <p:origin x="772" y="32"/>
      </p:cViewPr>
      <p:guideLst>
        <p:guide orient="horz" pos="2160"/>
        <p:guide orient="horz" pos="4080"/>
        <p:guide orient="horz" pos="436"/>
        <p:guide orient="horz" pos="718"/>
        <p:guide orient="horz" pos="1056"/>
        <p:guide orient="horz" pos="3840"/>
        <p:guide orient="horz" pos="3744"/>
        <p:guide orient="horz" pos="864"/>
        <p:guide pos="2880"/>
        <p:guide pos="5520"/>
        <p:guide pos="240"/>
        <p:guide pos="480"/>
        <p:guide pos="584"/>
        <p:guide pos="158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773363" cy="433388"/>
          </a:xfrm>
          <a:prstGeom prst="rect">
            <a:avLst/>
          </a:prstGeom>
          <a:noFill/>
          <a:ln w="9525">
            <a:noFill/>
            <a:miter lim="800000"/>
            <a:headEnd/>
            <a:tailEnd/>
          </a:ln>
          <a:effectLst/>
        </p:spPr>
        <p:txBody>
          <a:bodyPr vert="horz" wrap="square" lIns="86204" tIns="43102" rIns="86204" bIns="43102" numCol="1" anchor="t" anchorCtr="0" compatLnSpc="1">
            <a:prstTxWarp prst="textNoShape">
              <a:avLst/>
            </a:prstTxWarp>
          </a:bodyPr>
          <a:lstStyle>
            <a:lvl1pPr defTabSz="862013" eaLnBrk="1" hangingPunct="1">
              <a:defRPr sz="1200"/>
            </a:lvl1pPr>
          </a:lstStyle>
          <a:p>
            <a:pPr>
              <a:defRPr/>
            </a:pPr>
            <a:endParaRPr lang="en-IN" altLang="en-US"/>
          </a:p>
        </p:txBody>
      </p:sp>
      <p:sp>
        <p:nvSpPr>
          <p:cNvPr id="4099" name="Rectangle 3"/>
          <p:cNvSpPr>
            <a:spLocks noGrp="1" noChangeArrowheads="1"/>
          </p:cNvSpPr>
          <p:nvPr>
            <p:ph type="dt" sz="quarter" idx="1"/>
          </p:nvPr>
        </p:nvSpPr>
        <p:spPr bwMode="auto">
          <a:xfrm>
            <a:off x="3627438" y="0"/>
            <a:ext cx="2773362" cy="433388"/>
          </a:xfrm>
          <a:prstGeom prst="rect">
            <a:avLst/>
          </a:prstGeom>
          <a:noFill/>
          <a:ln w="9525">
            <a:noFill/>
            <a:miter lim="800000"/>
            <a:headEnd/>
            <a:tailEnd/>
          </a:ln>
          <a:effectLst/>
        </p:spPr>
        <p:txBody>
          <a:bodyPr vert="horz" wrap="square" lIns="86204" tIns="43102" rIns="86204" bIns="43102" numCol="1" anchor="t" anchorCtr="0" compatLnSpc="1">
            <a:prstTxWarp prst="textNoShape">
              <a:avLst/>
            </a:prstTxWarp>
          </a:bodyPr>
          <a:lstStyle>
            <a:lvl1pPr algn="r" defTabSz="862013" eaLnBrk="1" hangingPunct="1">
              <a:defRPr sz="1200"/>
            </a:lvl1pPr>
          </a:lstStyle>
          <a:p>
            <a:pPr>
              <a:defRPr/>
            </a:pPr>
            <a:endParaRPr lang="en-IN" altLang="en-US"/>
          </a:p>
        </p:txBody>
      </p:sp>
      <p:sp>
        <p:nvSpPr>
          <p:cNvPr id="4100" name="Rectangle 4"/>
          <p:cNvSpPr>
            <a:spLocks noGrp="1" noChangeArrowheads="1"/>
          </p:cNvSpPr>
          <p:nvPr>
            <p:ph type="ftr" sz="quarter" idx="2"/>
          </p:nvPr>
        </p:nvSpPr>
        <p:spPr bwMode="auto">
          <a:xfrm>
            <a:off x="0" y="8253413"/>
            <a:ext cx="2773363" cy="433387"/>
          </a:xfrm>
          <a:prstGeom prst="rect">
            <a:avLst/>
          </a:prstGeom>
          <a:noFill/>
          <a:ln w="9525">
            <a:noFill/>
            <a:miter lim="800000"/>
            <a:headEnd/>
            <a:tailEnd/>
          </a:ln>
          <a:effectLst/>
        </p:spPr>
        <p:txBody>
          <a:bodyPr vert="horz" wrap="square" lIns="86204" tIns="43102" rIns="86204" bIns="43102" numCol="1" anchor="b" anchorCtr="0" compatLnSpc="1">
            <a:prstTxWarp prst="textNoShape">
              <a:avLst/>
            </a:prstTxWarp>
          </a:bodyPr>
          <a:lstStyle>
            <a:lvl1pPr defTabSz="862013" eaLnBrk="1" hangingPunct="1">
              <a:defRPr sz="1200"/>
            </a:lvl1pPr>
          </a:lstStyle>
          <a:p>
            <a:pPr>
              <a:defRPr/>
            </a:pPr>
            <a:endParaRPr lang="en-IN" altLang="en-US"/>
          </a:p>
        </p:txBody>
      </p:sp>
      <p:sp>
        <p:nvSpPr>
          <p:cNvPr id="4101" name="Rectangle 5"/>
          <p:cNvSpPr>
            <a:spLocks noGrp="1" noChangeArrowheads="1"/>
          </p:cNvSpPr>
          <p:nvPr>
            <p:ph type="sldNum" sz="quarter" idx="3"/>
          </p:nvPr>
        </p:nvSpPr>
        <p:spPr bwMode="auto">
          <a:xfrm>
            <a:off x="3627438" y="8253413"/>
            <a:ext cx="2773362" cy="433387"/>
          </a:xfrm>
          <a:prstGeom prst="rect">
            <a:avLst/>
          </a:prstGeom>
          <a:noFill/>
          <a:ln w="9525">
            <a:noFill/>
            <a:miter lim="800000"/>
            <a:headEnd/>
            <a:tailEnd/>
          </a:ln>
          <a:effectLst/>
        </p:spPr>
        <p:txBody>
          <a:bodyPr vert="horz" wrap="square" lIns="86204" tIns="43102" rIns="86204" bIns="43102" numCol="1" anchor="b" anchorCtr="0" compatLnSpc="1">
            <a:prstTxWarp prst="textNoShape">
              <a:avLst/>
            </a:prstTxWarp>
          </a:bodyPr>
          <a:lstStyle>
            <a:lvl1pPr algn="r" defTabSz="862013" eaLnBrk="1" hangingPunct="1">
              <a:defRPr sz="1200"/>
            </a:lvl1pPr>
          </a:lstStyle>
          <a:p>
            <a:pPr>
              <a:defRPr/>
            </a:pPr>
            <a:fld id="{9641B877-0220-42B8-BA31-5B0847C52208}" type="slidenum">
              <a:rPr lang="en-US" altLang="en-US"/>
              <a:pPr>
                <a:defRPr/>
              </a:pPr>
              <a:t>‹#›</a:t>
            </a:fld>
            <a:endParaRPr lang="en-US" altLang="en-US"/>
          </a:p>
        </p:txBody>
      </p:sp>
    </p:spTree>
    <p:extLst>
      <p:ext uri="{BB962C8B-B14F-4D97-AF65-F5344CB8AC3E}">
        <p14:creationId xmlns:p14="http://schemas.microsoft.com/office/powerpoint/2010/main" val="37511873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773363" cy="4349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625850" y="0"/>
            <a:ext cx="2773363" cy="434975"/>
          </a:xfrm>
          <a:prstGeom prst="rect">
            <a:avLst/>
          </a:prstGeom>
        </p:spPr>
        <p:txBody>
          <a:bodyPr vert="horz" lIns="91440" tIns="45720" rIns="91440" bIns="45720" rtlCol="0"/>
          <a:lstStyle>
            <a:lvl1pPr algn="r">
              <a:defRPr sz="1200"/>
            </a:lvl1pPr>
          </a:lstStyle>
          <a:p>
            <a:fld id="{8FCFFB39-D25E-4D7E-B692-3F4EAB000F9D}" type="datetimeFigureOut">
              <a:rPr lang="en-GB" smtClean="0"/>
              <a:t>24/05/2022</a:t>
            </a:fld>
            <a:endParaRPr lang="en-GB"/>
          </a:p>
        </p:txBody>
      </p:sp>
      <p:sp>
        <p:nvSpPr>
          <p:cNvPr id="4" name="Slide Image Placeholder 3"/>
          <p:cNvSpPr>
            <a:spLocks noGrp="1" noRot="1" noChangeAspect="1"/>
          </p:cNvSpPr>
          <p:nvPr>
            <p:ph type="sldImg" idx="2"/>
          </p:nvPr>
        </p:nvSpPr>
        <p:spPr>
          <a:xfrm>
            <a:off x="1246188" y="1085850"/>
            <a:ext cx="3908425" cy="29321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39763" y="4179888"/>
            <a:ext cx="5121275" cy="342106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251825"/>
            <a:ext cx="2773363" cy="4349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625850" y="8251825"/>
            <a:ext cx="2773363" cy="434975"/>
          </a:xfrm>
          <a:prstGeom prst="rect">
            <a:avLst/>
          </a:prstGeom>
        </p:spPr>
        <p:txBody>
          <a:bodyPr vert="horz" lIns="91440" tIns="45720" rIns="91440" bIns="45720" rtlCol="0" anchor="b"/>
          <a:lstStyle>
            <a:lvl1pPr algn="r">
              <a:defRPr sz="1200"/>
            </a:lvl1pPr>
          </a:lstStyle>
          <a:p>
            <a:fld id="{938182B1-EF9B-4E7F-8AF3-8BF0AF733655}" type="slidenum">
              <a:rPr lang="en-GB" smtClean="0"/>
              <a:t>‹#›</a:t>
            </a:fld>
            <a:endParaRPr lang="en-GB"/>
          </a:p>
        </p:txBody>
      </p:sp>
    </p:spTree>
    <p:extLst>
      <p:ext uri="{BB962C8B-B14F-4D97-AF65-F5344CB8AC3E}">
        <p14:creationId xmlns:p14="http://schemas.microsoft.com/office/powerpoint/2010/main" val="29292756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zh-CN" smtClean="0">
              <a:latin typeface="Times New Roman" panose="02020603050405020304" pitchFamily="18" charset="0"/>
            </a:endParaRPr>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29741C7-3B30-4F6F-AD41-00C6BB9254AE}" type="slidenum">
              <a:rPr lang="en-GB" altLang="zh-CN">
                <a:latin typeface="Times New Roman" panose="02020603050405020304" pitchFamily="18" charset="0"/>
                <a:cs typeface="Arial" panose="020B0604020202020204" pitchFamily="34" charset="0"/>
              </a:rPr>
              <a:pPr>
                <a:spcBef>
                  <a:spcPct val="0"/>
                </a:spcBef>
              </a:pPr>
              <a:t>1</a:t>
            </a:fld>
            <a:endParaRPr lang="en-GB" altLang="zh-CN">
              <a:latin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7293271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3" name="Picture 8" descr="Buildings image for Arnold PPWs"/>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8100" y="3365500"/>
            <a:ext cx="9078913" cy="271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9"/>
          <p:cNvSpPr txBox="1">
            <a:spLocks noChangeArrowheads="1"/>
          </p:cNvSpPr>
          <p:nvPr userDrawn="1"/>
        </p:nvSpPr>
        <p:spPr bwMode="auto">
          <a:xfrm>
            <a:off x="0" y="0"/>
            <a:ext cx="806450" cy="217488"/>
          </a:xfrm>
          <a:prstGeom prst="rect">
            <a:avLst/>
          </a:prstGeom>
          <a:noFill/>
          <a:ln w="9525">
            <a:noFill/>
            <a:miter lim="800000"/>
            <a:headEnd/>
            <a:tailEnd/>
          </a:ln>
          <a:effectLst/>
        </p:spPr>
        <p:txBody>
          <a:bodyPr wrap="none"/>
          <a:lstStyle>
            <a:lvl1pPr eaLnBrk="0" hangingPunct="0">
              <a:defRPr sz="2400">
                <a:solidFill>
                  <a:schemeClr val="tx1"/>
                </a:solidFill>
                <a:latin typeface="Arial" panose="020B0604020202020204" pitchFamily="34" charset="0"/>
                <a:cs typeface="Arial" panose="020B0604020202020204" pitchFamily="34" charset="0"/>
              </a:defRPr>
            </a:lvl1pPr>
            <a:lvl2pPr marL="742950" indent="-285750" eaLnBrk="0" hangingPunct="0">
              <a:defRPr sz="2400">
                <a:solidFill>
                  <a:schemeClr val="tx1"/>
                </a:solidFill>
                <a:latin typeface="Arial" panose="020B0604020202020204" pitchFamily="34" charset="0"/>
                <a:cs typeface="Arial" panose="020B0604020202020204" pitchFamily="34" charset="0"/>
              </a:defRPr>
            </a:lvl2pPr>
            <a:lvl3pPr marL="1143000" indent="-228600" eaLnBrk="0" hangingPunct="0">
              <a:defRPr sz="2400">
                <a:solidFill>
                  <a:schemeClr val="tx1"/>
                </a:solidFill>
                <a:latin typeface="Arial" panose="020B0604020202020204" pitchFamily="34" charset="0"/>
                <a:cs typeface="Arial" panose="020B0604020202020204" pitchFamily="34" charset="0"/>
              </a:defRPr>
            </a:lvl3pPr>
            <a:lvl4pPr marL="1600200" indent="-228600" eaLnBrk="0" hangingPunct="0">
              <a:defRPr sz="2400">
                <a:solidFill>
                  <a:schemeClr val="tx1"/>
                </a:solidFill>
                <a:latin typeface="Arial" panose="020B0604020202020204" pitchFamily="34" charset="0"/>
                <a:cs typeface="Arial" panose="020B0604020202020204" pitchFamily="34" charset="0"/>
              </a:defRPr>
            </a:lvl4pPr>
            <a:lvl5pPr marL="2057400" indent="-228600" eaLnBrk="0" hangingPunct="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defRPr/>
            </a:pPr>
            <a:r>
              <a:rPr lang="en-GB" altLang="en-US" sz="800" smtClean="0"/>
              <a:t>Slide 34.</a:t>
            </a:r>
            <a:fld id="{B3015C92-D5CE-419B-904B-2F0B288CFE1A}" type="slidenum">
              <a:rPr lang="en-GB" altLang="en-US" sz="800" smtClean="0"/>
              <a:pPr algn="ctr">
                <a:defRPr/>
              </a:pPr>
              <a:t>‹#›</a:t>
            </a:fld>
            <a:endParaRPr lang="en-GB" altLang="en-US" sz="800" smtClean="0">
              <a:latin typeface="Times" panose="02020603050405020304" pitchFamily="18" charset="0"/>
            </a:endParaRPr>
          </a:p>
        </p:txBody>
      </p:sp>
      <p:pic>
        <p:nvPicPr>
          <p:cNvPr id="5" name="Picture 10" descr="MyFinanceLab logo for R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7950" y="6229350"/>
            <a:ext cx="164465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11"/>
          <p:cNvSpPr txBox="1">
            <a:spLocks noChangeArrowheads="1"/>
          </p:cNvSpPr>
          <p:nvPr userDrawn="1"/>
        </p:nvSpPr>
        <p:spPr bwMode="auto">
          <a:xfrm>
            <a:off x="1306513" y="6556375"/>
            <a:ext cx="6505575" cy="390525"/>
          </a:xfrm>
          <a:prstGeom prst="rect">
            <a:avLst/>
          </a:prstGeom>
          <a:noFill/>
          <a:ln w="9525">
            <a:noFill/>
            <a:miter lim="800000"/>
            <a:headEnd/>
            <a:tailEnd/>
          </a:ln>
          <a:effec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742950" indent="-285750" eaLnBrk="0" hangingPunct="0">
              <a:defRPr sz="2400">
                <a:solidFill>
                  <a:schemeClr val="tx1"/>
                </a:solidFill>
                <a:latin typeface="Arial" panose="020B0604020202020204" pitchFamily="34" charset="0"/>
                <a:cs typeface="Arial" panose="020B0604020202020204" pitchFamily="34" charset="0"/>
              </a:defRPr>
            </a:lvl2pPr>
            <a:lvl3pPr marL="1143000" indent="-228600" eaLnBrk="0" hangingPunct="0">
              <a:defRPr sz="2400">
                <a:solidFill>
                  <a:schemeClr val="tx1"/>
                </a:solidFill>
                <a:latin typeface="Arial" panose="020B0604020202020204" pitchFamily="34" charset="0"/>
                <a:cs typeface="Arial" panose="020B0604020202020204" pitchFamily="34" charset="0"/>
              </a:defRPr>
            </a:lvl3pPr>
            <a:lvl4pPr marL="1600200" indent="-228600" eaLnBrk="0" hangingPunct="0">
              <a:defRPr sz="2400">
                <a:solidFill>
                  <a:schemeClr val="tx1"/>
                </a:solidFill>
                <a:latin typeface="Arial" panose="020B0604020202020204" pitchFamily="34" charset="0"/>
                <a:cs typeface="Arial" panose="020B0604020202020204" pitchFamily="34" charset="0"/>
              </a:defRPr>
            </a:lvl4pPr>
            <a:lvl5pPr marL="2057400" indent="-228600" eaLnBrk="0" hangingPunct="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defRPr/>
            </a:pPr>
            <a:r>
              <a:rPr lang="en-IN" altLang="en-US" sz="800" smtClean="0"/>
              <a:t>Glen Arnold, </a:t>
            </a:r>
            <a:r>
              <a:rPr lang="en-US" altLang="en-US" sz="800" i="1" smtClean="0"/>
              <a:t>Corporate Financial Management</a:t>
            </a:r>
            <a:r>
              <a:rPr lang="en-US" altLang="en-US" sz="800" smtClean="0"/>
              <a:t>, 5</a:t>
            </a:r>
            <a:r>
              <a:rPr lang="en-US" altLang="en-US" sz="800" baseline="30000" smtClean="0"/>
              <a:t>th</a:t>
            </a:r>
            <a:r>
              <a:rPr lang="en-US" altLang="en-US" sz="800" smtClean="0"/>
              <a:t>  Edition © Pearson Education Limited 2013</a:t>
            </a:r>
            <a:endParaRPr lang="en-GB" altLang="en-US" sz="800" smtClean="0"/>
          </a:p>
        </p:txBody>
      </p:sp>
      <p:pic>
        <p:nvPicPr>
          <p:cNvPr id="7" name="Picture 12" descr="PEARSON"/>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375525" y="6180138"/>
            <a:ext cx="1589088"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971" name="Rectangle 3"/>
          <p:cNvSpPr>
            <a:spLocks noGrp="1" noChangeArrowheads="1"/>
          </p:cNvSpPr>
          <p:nvPr>
            <p:ph type="ctrTitle"/>
          </p:nvPr>
        </p:nvSpPr>
        <p:spPr>
          <a:xfrm>
            <a:off x="687388" y="981075"/>
            <a:ext cx="7772400" cy="1470025"/>
          </a:xfrm>
          <a:prstGeom prst="rect">
            <a:avLst/>
          </a:prstGeom>
        </p:spPr>
        <p:txBody>
          <a:bodyPr/>
          <a:lstStyle>
            <a:lvl1pPr>
              <a:defRPr sz="3600"/>
            </a:lvl1pPr>
          </a:lstStyle>
          <a:p>
            <a:r>
              <a:rPr lang="en-GB"/>
              <a:t>Click to edit Master title style</a:t>
            </a:r>
          </a:p>
        </p:txBody>
      </p:sp>
    </p:spTree>
    <p:extLst>
      <p:ext uri="{BB962C8B-B14F-4D97-AF65-F5344CB8AC3E}">
        <p14:creationId xmlns:p14="http://schemas.microsoft.com/office/powerpoint/2010/main" val="293792936"/>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1"/>
          <p:cNvSpPr>
            <a:spLocks noGrp="1"/>
          </p:cNvSpPr>
          <p:nvPr>
            <p:ph type="title"/>
          </p:nvPr>
        </p:nvSpPr>
        <p:spPr>
          <a:xfrm>
            <a:off x="1331640" y="188640"/>
            <a:ext cx="7355160" cy="994122"/>
          </a:xfrm>
          <a:prstGeom prst="rect">
            <a:avLst/>
          </a:prstGeom>
        </p:spPr>
        <p:txBody>
          <a:bodyPr>
            <a:normAutofit/>
          </a:bodyPr>
          <a:lstStyle>
            <a:lvl1pPr algn="l">
              <a:defRPr sz="4000">
                <a:solidFill>
                  <a:schemeClr val="tx1"/>
                </a:solidFill>
                <a:latin typeface="Garamond" panose="02020404030301010803" pitchFamily="18" charset="0"/>
                <a:cs typeface="Arial" pitchFamily="34" charset="0"/>
              </a:defRPr>
            </a:lvl1pPr>
          </a:lstStyle>
          <a:p>
            <a:r>
              <a:rPr lang="en-US" dirty="0" smtClean="0"/>
              <a:t>Click to edit Master title style</a:t>
            </a:r>
            <a:endParaRPr lang="en-GB" dirty="0"/>
          </a:p>
        </p:txBody>
      </p:sp>
      <p:sp>
        <p:nvSpPr>
          <p:cNvPr id="7" name="Content Placeholder 2"/>
          <p:cNvSpPr>
            <a:spLocks noGrp="1"/>
          </p:cNvSpPr>
          <p:nvPr>
            <p:ph idx="1"/>
          </p:nvPr>
        </p:nvSpPr>
        <p:spPr>
          <a:xfrm>
            <a:off x="457200" y="1600200"/>
            <a:ext cx="8229600" cy="4525963"/>
          </a:xfrm>
          <a:prstGeom prst="rect">
            <a:avLst/>
          </a:prstGeom>
        </p:spPr>
        <p:txBody>
          <a:bodyPr/>
          <a:lstStyle>
            <a:lvl1pPr>
              <a:defRPr sz="2400">
                <a:solidFill>
                  <a:schemeClr val="tx1"/>
                </a:solidFill>
                <a:latin typeface="Garamond" panose="02020404030301010803" pitchFamily="18" charset="0"/>
                <a:cs typeface="Arial" pitchFamily="34" charset="0"/>
              </a:defRPr>
            </a:lvl1pPr>
            <a:lvl2pPr>
              <a:defRPr sz="2000">
                <a:solidFill>
                  <a:schemeClr val="tx1"/>
                </a:solidFill>
                <a:latin typeface="Garamond" panose="02020404030301010803" pitchFamily="18" charset="0"/>
                <a:cs typeface="Arial" pitchFamily="34" charset="0"/>
              </a:defRPr>
            </a:lvl2pPr>
            <a:lvl3pPr>
              <a:defRPr sz="1800">
                <a:solidFill>
                  <a:schemeClr val="tx1"/>
                </a:solidFill>
                <a:latin typeface="Garamond" panose="02020404030301010803" pitchFamily="18" charset="0"/>
                <a:cs typeface="Arial" pitchFamily="34" charset="0"/>
              </a:defRPr>
            </a:lvl3pPr>
            <a:lvl4pPr>
              <a:defRPr sz="1600">
                <a:solidFill>
                  <a:schemeClr val="tx1"/>
                </a:solidFill>
                <a:latin typeface="Garamond" panose="02020404030301010803" pitchFamily="18" charset="0"/>
                <a:cs typeface="Arial" pitchFamily="34" charset="0"/>
              </a:defRPr>
            </a:lvl4pPr>
            <a:lvl5pPr>
              <a:defRPr sz="1600">
                <a:solidFill>
                  <a:schemeClr val="tx1"/>
                </a:solidFill>
                <a:latin typeface="Garamond" panose="02020404030301010803" pitchFamily="18"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376480166"/>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atin typeface="Garamond" panose="02020404030301010803" pitchFamily="18" charset="0"/>
              </a:defRPr>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atin typeface="Garamond" panose="02020404030301010803" pitchFamily="18" charset="0"/>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711472233"/>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87624" y="115887"/>
            <a:ext cx="7776989" cy="433387"/>
          </a:xfrm>
          <a:prstGeom prst="rect">
            <a:avLst/>
          </a:prstGeom>
        </p:spPr>
        <p:txBody>
          <a:bodyPr/>
          <a:lstStyle>
            <a:lvl1pPr>
              <a:defRPr>
                <a:latin typeface="Garamond" panose="02020404030301010803" pitchFamily="18" charset="0"/>
              </a:defRPr>
            </a:lvl1pPr>
          </a:lstStyle>
          <a:p>
            <a:r>
              <a:rPr lang="en-US" smtClean="0"/>
              <a:t>Click to edit Master title style</a:t>
            </a:r>
            <a:endParaRPr lang="en-US"/>
          </a:p>
        </p:txBody>
      </p:sp>
      <p:sp>
        <p:nvSpPr>
          <p:cNvPr id="3" name="Content Placeholder 2"/>
          <p:cNvSpPr>
            <a:spLocks noGrp="1"/>
          </p:cNvSpPr>
          <p:nvPr>
            <p:ph sz="half" idx="1"/>
          </p:nvPr>
        </p:nvSpPr>
        <p:spPr>
          <a:xfrm>
            <a:off x="179388" y="549275"/>
            <a:ext cx="4316412" cy="5576888"/>
          </a:xfrm>
          <a:prstGeom prst="rect">
            <a:avLst/>
          </a:prstGeom>
        </p:spPr>
        <p:txBody>
          <a:bodyPr/>
          <a:lstStyle>
            <a:lvl1pPr>
              <a:defRPr sz="2800">
                <a:latin typeface="Garamond" panose="02020404030301010803" pitchFamily="18" charset="0"/>
              </a:defRPr>
            </a:lvl1pPr>
            <a:lvl2pPr>
              <a:defRPr sz="2400">
                <a:latin typeface="Garamond" panose="02020404030301010803" pitchFamily="18" charset="0"/>
              </a:defRPr>
            </a:lvl2pPr>
            <a:lvl3pPr>
              <a:defRPr sz="2000">
                <a:latin typeface="Garamond" panose="02020404030301010803" pitchFamily="18" charset="0"/>
              </a:defRPr>
            </a:lvl3pPr>
            <a:lvl4pPr>
              <a:defRPr sz="1800">
                <a:latin typeface="Garamond" panose="02020404030301010803" pitchFamily="18" charset="0"/>
              </a:defRPr>
            </a:lvl4pPr>
            <a:lvl5pPr>
              <a:defRPr sz="1800">
                <a:latin typeface="Garamond" panose="02020404030301010803" pitchFamily="18"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549275"/>
            <a:ext cx="4316413" cy="5576888"/>
          </a:xfrm>
          <a:prstGeom prst="rect">
            <a:avLst/>
          </a:prstGeom>
        </p:spPr>
        <p:txBody>
          <a:bodyPr/>
          <a:lstStyle>
            <a:lvl1pPr>
              <a:defRPr sz="2800">
                <a:latin typeface="Garamond" panose="02020404030301010803" pitchFamily="18" charset="0"/>
              </a:defRPr>
            </a:lvl1pPr>
            <a:lvl2pPr>
              <a:defRPr sz="2400">
                <a:latin typeface="Garamond" panose="02020404030301010803" pitchFamily="18" charset="0"/>
              </a:defRPr>
            </a:lvl2pPr>
            <a:lvl3pPr>
              <a:defRPr sz="2000">
                <a:latin typeface="Garamond" panose="02020404030301010803" pitchFamily="18" charset="0"/>
              </a:defRPr>
            </a:lvl3pPr>
            <a:lvl4pPr>
              <a:defRPr sz="1800">
                <a:latin typeface="Garamond" panose="02020404030301010803" pitchFamily="18" charset="0"/>
              </a:defRPr>
            </a:lvl4pPr>
            <a:lvl5pPr>
              <a:defRPr sz="1800">
                <a:latin typeface="Garamond" panose="02020404030301010803" pitchFamily="18"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78256384"/>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274638"/>
            <a:ext cx="7355160" cy="1143000"/>
          </a:xfrm>
          <a:prstGeom prst="rect">
            <a:avLst/>
          </a:prstGeom>
        </p:spPr>
        <p:txBody>
          <a:bodyPr/>
          <a:lstStyle>
            <a:lvl1pPr>
              <a:defRPr>
                <a:latin typeface="Garamond" panose="02020404030301010803" pitchFamily="18" charset="0"/>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atin typeface="Garamond" panose="02020404030301010803"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atin typeface="Garamond" panose="02020404030301010803" pitchFamily="18" charset="0"/>
              </a:defRPr>
            </a:lvl1pPr>
            <a:lvl2pPr>
              <a:defRPr sz="2000">
                <a:latin typeface="Garamond" panose="02020404030301010803" pitchFamily="18" charset="0"/>
              </a:defRPr>
            </a:lvl2pPr>
            <a:lvl3pPr>
              <a:defRPr sz="1800">
                <a:latin typeface="Garamond" panose="02020404030301010803" pitchFamily="18" charset="0"/>
              </a:defRPr>
            </a:lvl3pPr>
            <a:lvl4pPr>
              <a:defRPr sz="1600">
                <a:latin typeface="Garamond" panose="02020404030301010803" pitchFamily="18" charset="0"/>
              </a:defRPr>
            </a:lvl4pPr>
            <a:lvl5pPr>
              <a:defRPr sz="1600">
                <a:latin typeface="Garamond" panose="02020404030301010803" pitchFamily="18"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atin typeface="Garamond" panose="02020404030301010803"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atin typeface="Garamond" panose="02020404030301010803" pitchFamily="18" charset="0"/>
              </a:defRPr>
            </a:lvl1pPr>
            <a:lvl2pPr>
              <a:defRPr sz="2000">
                <a:latin typeface="Garamond" panose="02020404030301010803" pitchFamily="18" charset="0"/>
              </a:defRPr>
            </a:lvl2pPr>
            <a:lvl3pPr>
              <a:defRPr sz="1800">
                <a:latin typeface="Garamond" panose="02020404030301010803" pitchFamily="18" charset="0"/>
              </a:defRPr>
            </a:lvl3pPr>
            <a:lvl4pPr>
              <a:defRPr sz="1600">
                <a:latin typeface="Garamond" panose="02020404030301010803" pitchFamily="18" charset="0"/>
              </a:defRPr>
            </a:lvl4pPr>
            <a:lvl5pPr>
              <a:defRPr sz="1600">
                <a:latin typeface="Garamond" panose="02020404030301010803" pitchFamily="18"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76891389"/>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31640" y="116632"/>
            <a:ext cx="7632973" cy="359618"/>
          </a:xfrm>
          <a:prstGeom prst="rect">
            <a:avLst/>
          </a:prstGeom>
        </p:spPr>
        <p:txBody>
          <a:bodyPr/>
          <a:lstStyle>
            <a:lvl1pPr>
              <a:defRPr>
                <a:latin typeface="Garamond" panose="02020404030301010803" pitchFamily="18" charset="0"/>
              </a:defRPr>
            </a:lvl1pPr>
          </a:lstStyle>
          <a:p>
            <a:r>
              <a:rPr lang="en-US" smtClean="0"/>
              <a:t>Click to edit Master title style</a:t>
            </a:r>
            <a:endParaRPr lang="en-US"/>
          </a:p>
        </p:txBody>
      </p:sp>
    </p:spTree>
    <p:extLst>
      <p:ext uri="{BB962C8B-B14F-4D97-AF65-F5344CB8AC3E}">
        <p14:creationId xmlns:p14="http://schemas.microsoft.com/office/powerpoint/2010/main" val="3881805335"/>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Title 1"/>
          <p:cNvSpPr>
            <a:spLocks noGrp="1"/>
          </p:cNvSpPr>
          <p:nvPr>
            <p:ph type="title"/>
          </p:nvPr>
        </p:nvSpPr>
        <p:spPr>
          <a:xfrm>
            <a:off x="1259632" y="274638"/>
            <a:ext cx="7427168" cy="994122"/>
          </a:xfrm>
          <a:prstGeom prst="rect">
            <a:avLst/>
          </a:prstGeom>
        </p:spPr>
        <p:txBody>
          <a:bodyPr>
            <a:normAutofit/>
          </a:bodyPr>
          <a:lstStyle>
            <a:lvl1pPr algn="l">
              <a:defRPr sz="4000">
                <a:solidFill>
                  <a:schemeClr val="tx1"/>
                </a:solidFill>
                <a:latin typeface="Garamond" panose="02020404030301010803" pitchFamily="18" charset="0"/>
                <a:cs typeface="Arial" pitchFamily="34" charset="0"/>
              </a:defRPr>
            </a:lvl1pPr>
          </a:lstStyle>
          <a:p>
            <a:r>
              <a:rPr lang="en-US" dirty="0" smtClean="0"/>
              <a:t>Click to edit Master title style</a:t>
            </a:r>
            <a:endParaRPr lang="en-GB" dirty="0"/>
          </a:p>
        </p:txBody>
      </p:sp>
      <p:sp>
        <p:nvSpPr>
          <p:cNvPr id="5" name="Content Placeholder 2"/>
          <p:cNvSpPr>
            <a:spLocks noGrp="1"/>
          </p:cNvSpPr>
          <p:nvPr>
            <p:ph idx="1"/>
          </p:nvPr>
        </p:nvSpPr>
        <p:spPr>
          <a:xfrm>
            <a:off x="457200" y="1600200"/>
            <a:ext cx="8229600" cy="4525963"/>
          </a:xfrm>
          <a:prstGeom prst="rect">
            <a:avLst/>
          </a:prstGeom>
        </p:spPr>
        <p:txBody>
          <a:bodyPr/>
          <a:lstStyle>
            <a:lvl1pPr>
              <a:defRPr sz="2400">
                <a:solidFill>
                  <a:schemeClr val="tx1"/>
                </a:solidFill>
                <a:latin typeface="Garamond" panose="02020404030301010803" pitchFamily="18" charset="0"/>
                <a:cs typeface="Arial" pitchFamily="34" charset="0"/>
              </a:defRPr>
            </a:lvl1pPr>
            <a:lvl2pPr>
              <a:defRPr sz="2000">
                <a:solidFill>
                  <a:schemeClr val="tx1"/>
                </a:solidFill>
                <a:latin typeface="Garamond" panose="02020404030301010803" pitchFamily="18" charset="0"/>
                <a:cs typeface="Arial" pitchFamily="34" charset="0"/>
              </a:defRPr>
            </a:lvl2pPr>
            <a:lvl3pPr>
              <a:defRPr sz="1800">
                <a:solidFill>
                  <a:schemeClr val="tx1"/>
                </a:solidFill>
                <a:latin typeface="Garamond" panose="02020404030301010803" pitchFamily="18" charset="0"/>
                <a:cs typeface="Arial" pitchFamily="34" charset="0"/>
              </a:defRPr>
            </a:lvl3pPr>
            <a:lvl4pPr>
              <a:defRPr sz="1600">
                <a:solidFill>
                  <a:schemeClr val="tx1"/>
                </a:solidFill>
                <a:latin typeface="Garamond" panose="02020404030301010803" pitchFamily="18" charset="0"/>
                <a:cs typeface="Arial" pitchFamily="34" charset="0"/>
              </a:defRPr>
            </a:lvl4pPr>
            <a:lvl5pPr>
              <a:defRPr sz="1600">
                <a:solidFill>
                  <a:schemeClr val="tx1"/>
                </a:solidFill>
                <a:latin typeface="Garamond" panose="02020404030301010803" pitchFamily="18"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442721736"/>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atin typeface="Garamond" panose="02020404030301010803" pitchFamily="18" charset="0"/>
              </a:defRPr>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atin typeface="Garamond" panose="02020404030301010803" pitchFamily="18" charset="0"/>
              </a:defRPr>
            </a:lvl1pPr>
            <a:lvl2pPr>
              <a:defRPr sz="2800">
                <a:latin typeface="Garamond" panose="02020404030301010803" pitchFamily="18" charset="0"/>
              </a:defRPr>
            </a:lvl2pPr>
            <a:lvl3pPr>
              <a:defRPr sz="2400">
                <a:latin typeface="Garamond" panose="02020404030301010803" pitchFamily="18" charset="0"/>
              </a:defRPr>
            </a:lvl3pPr>
            <a:lvl4pPr>
              <a:defRPr sz="2000">
                <a:latin typeface="Garamond" panose="02020404030301010803" pitchFamily="18" charset="0"/>
              </a:defRPr>
            </a:lvl4pPr>
            <a:lvl5pPr>
              <a:defRPr sz="2000">
                <a:latin typeface="Garamond" panose="02020404030301010803" pitchFamily="18" charset="0"/>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atin typeface="Garamond" panose="02020404030301010803" pitchFamily="18"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62150186"/>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atin typeface="Garamond" panose="02020404030301010803" pitchFamily="18" charset="0"/>
              </a:defRPr>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atin typeface="Garamond" panose="02020404030301010803" pitchFamily="18"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atin typeface="Garamond" panose="02020404030301010803" pitchFamily="18"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16266374"/>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259632" y="115888"/>
            <a:ext cx="7704981" cy="360784"/>
          </a:xfrm>
          <a:prstGeom prst="rect">
            <a:avLst/>
          </a:prstGeom>
        </p:spPr>
        <p:txBody>
          <a:bodyPr/>
          <a:lstStyle>
            <a:lvl1pPr>
              <a:defRPr>
                <a:latin typeface="Garamond" panose="02020404030301010803" pitchFamily="18" charset="0"/>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179388" y="549275"/>
            <a:ext cx="8785225" cy="5576888"/>
          </a:xfrm>
          <a:prstGeom prst="rect">
            <a:avLst/>
          </a:prstGeom>
        </p:spPr>
        <p:txBody>
          <a:bodyPr vert="eaVert"/>
          <a:lstStyle>
            <a:lvl1pPr>
              <a:defRPr>
                <a:latin typeface="Garamond" panose="02020404030301010803" pitchFamily="18" charset="0"/>
              </a:defRPr>
            </a:lvl1pPr>
            <a:lvl2pPr>
              <a:defRPr>
                <a:latin typeface="Garamond" panose="02020404030301010803" pitchFamily="18" charset="0"/>
              </a:defRPr>
            </a:lvl2pPr>
            <a:lvl3pPr>
              <a:defRPr>
                <a:latin typeface="Garamond" panose="02020404030301010803" pitchFamily="18" charset="0"/>
              </a:defRPr>
            </a:lvl3pPr>
            <a:lvl4pPr>
              <a:defRPr>
                <a:latin typeface="Garamond" panose="02020404030301010803" pitchFamily="18" charset="0"/>
              </a:defRPr>
            </a:lvl4pPr>
            <a:lvl5pPr>
              <a:defRPr>
                <a:latin typeface="Garamond" panose="02020404030301010803"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90440412"/>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15888"/>
            <a:ext cx="2195513" cy="6010275"/>
          </a:xfrm>
          <a:prstGeom prst="rect">
            <a:avLst/>
          </a:prstGeom>
        </p:spPr>
        <p:txBody>
          <a:bodyPr vert="eaVert"/>
          <a:lstStyle>
            <a:lvl1pPr>
              <a:defRPr>
                <a:latin typeface="Garamond" panose="02020404030301010803" pitchFamily="18" charset="0"/>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179388" y="115888"/>
            <a:ext cx="6437312" cy="6010275"/>
          </a:xfrm>
          <a:prstGeom prst="rect">
            <a:avLst/>
          </a:prstGeom>
        </p:spPr>
        <p:txBody>
          <a:bodyPr vert="eaVert"/>
          <a:lstStyle>
            <a:lvl1pPr>
              <a:defRPr>
                <a:latin typeface="Garamond" panose="02020404030301010803" pitchFamily="18" charset="0"/>
              </a:defRPr>
            </a:lvl1pPr>
            <a:lvl2pPr>
              <a:defRPr>
                <a:latin typeface="Garamond" panose="02020404030301010803" pitchFamily="18" charset="0"/>
              </a:defRPr>
            </a:lvl2pPr>
            <a:lvl3pPr>
              <a:defRPr>
                <a:latin typeface="Garamond" panose="02020404030301010803" pitchFamily="18" charset="0"/>
              </a:defRPr>
            </a:lvl3pPr>
            <a:lvl4pPr>
              <a:defRPr>
                <a:latin typeface="Garamond" panose="02020404030301010803" pitchFamily="18" charset="0"/>
              </a:defRPr>
            </a:lvl4pPr>
            <a:lvl5pPr>
              <a:defRPr>
                <a:latin typeface="Garamond" panose="02020404030301010803"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58173376"/>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2955" name="Text Box 11"/>
          <p:cNvSpPr txBox="1">
            <a:spLocks noChangeArrowheads="1"/>
          </p:cNvSpPr>
          <p:nvPr userDrawn="1"/>
        </p:nvSpPr>
        <p:spPr bwMode="auto">
          <a:xfrm>
            <a:off x="1306513" y="6556375"/>
            <a:ext cx="6505575" cy="390525"/>
          </a:xfrm>
          <a:prstGeom prst="rect">
            <a:avLst/>
          </a:prstGeom>
          <a:noFill/>
          <a:ln w="9525">
            <a:noFill/>
            <a:miter lim="800000"/>
            <a:headEnd/>
            <a:tailEnd/>
          </a:ln>
          <a:effec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742950" indent="-285750" eaLnBrk="0" hangingPunct="0">
              <a:defRPr sz="2400">
                <a:solidFill>
                  <a:schemeClr val="tx1"/>
                </a:solidFill>
                <a:latin typeface="Arial" panose="020B0604020202020204" pitchFamily="34" charset="0"/>
                <a:cs typeface="Arial" panose="020B0604020202020204" pitchFamily="34" charset="0"/>
              </a:defRPr>
            </a:lvl2pPr>
            <a:lvl3pPr marL="1143000" indent="-228600" eaLnBrk="0" hangingPunct="0">
              <a:defRPr sz="2400">
                <a:solidFill>
                  <a:schemeClr val="tx1"/>
                </a:solidFill>
                <a:latin typeface="Arial" panose="020B0604020202020204" pitchFamily="34" charset="0"/>
                <a:cs typeface="Arial" panose="020B0604020202020204" pitchFamily="34" charset="0"/>
              </a:defRPr>
            </a:lvl3pPr>
            <a:lvl4pPr marL="1600200" indent="-228600" eaLnBrk="0" hangingPunct="0">
              <a:defRPr sz="2400">
                <a:solidFill>
                  <a:schemeClr val="tx1"/>
                </a:solidFill>
                <a:latin typeface="Arial" panose="020B0604020202020204" pitchFamily="34" charset="0"/>
                <a:cs typeface="Arial" panose="020B0604020202020204" pitchFamily="34" charset="0"/>
              </a:defRPr>
            </a:lvl4pPr>
            <a:lvl5pPr marL="2057400" indent="-228600" eaLnBrk="0" hangingPunct="0">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a:defRPr/>
            </a:pPr>
            <a:r>
              <a:rPr lang="en-US" altLang="en-US" sz="800" dirty="0" err="1" smtClean="0">
                <a:sym typeface="Times New Roman" pitchFamily="18" charset="0"/>
              </a:rPr>
              <a:t>Zutter</a:t>
            </a:r>
            <a:r>
              <a:rPr lang="en-US" altLang="en-US" sz="800" dirty="0" smtClean="0">
                <a:sym typeface="Times New Roman" pitchFamily="18" charset="0"/>
              </a:rPr>
              <a:t>, Principles of Managerial Finance,</a:t>
            </a:r>
            <a:r>
              <a:rPr lang="en-US" altLang="en-US" sz="800" dirty="0" smtClean="0"/>
              <a:t> 8</a:t>
            </a:r>
            <a:r>
              <a:rPr lang="en-US" altLang="en-US" sz="800" baseline="30000" dirty="0" smtClean="0"/>
              <a:t>th</a:t>
            </a:r>
            <a:r>
              <a:rPr lang="en-US" altLang="en-US" sz="800" dirty="0" smtClean="0"/>
              <a:t>  Edition © Pearson Education Limited 2019</a:t>
            </a:r>
            <a:endParaRPr lang="en-GB" altLang="en-US" sz="800" dirty="0" smtClean="0"/>
          </a:p>
        </p:txBody>
      </p:sp>
      <p:sp>
        <p:nvSpPr>
          <p:cNvPr id="6" name="Rectangle 2"/>
          <p:cNvSpPr>
            <a:spLocks noGrp="1" noChangeArrowheads="1"/>
          </p:cNvSpPr>
          <p:nvPr>
            <p:ph type="title"/>
          </p:nvPr>
        </p:nvSpPr>
        <p:spPr bwMode="auto">
          <a:xfrm>
            <a:off x="1389063" y="246063"/>
            <a:ext cx="72977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zh-CN" smtClean="0"/>
              <a:t>Click to edit Master title style</a:t>
            </a:r>
          </a:p>
        </p:txBody>
      </p:sp>
      <p:sp>
        <p:nvSpPr>
          <p:cNvPr id="7" name="Rectangle 3"/>
          <p:cNvSpPr>
            <a:spLocks noGrp="1" noChangeArrowheads="1"/>
          </p:cNvSpPr>
          <p:nvPr>
            <p:ph type="body" idx="1"/>
          </p:nvPr>
        </p:nvSpPr>
        <p:spPr bwMode="auto">
          <a:xfrm>
            <a:off x="1389063" y="1984375"/>
            <a:ext cx="7297737" cy="412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9" name="Slide Number Placeholder 4"/>
          <p:cNvSpPr>
            <a:spLocks noGrp="1"/>
          </p:cNvSpPr>
          <p:nvPr>
            <p:ph type="sldNum" sz="quarter" idx="4"/>
          </p:nvPr>
        </p:nvSpPr>
        <p:spPr>
          <a:xfrm>
            <a:off x="6553200" y="6218238"/>
            <a:ext cx="2133600" cy="365125"/>
          </a:xfrm>
          <a:prstGeom prst="rect">
            <a:avLst/>
          </a:prstGeom>
        </p:spPr>
        <p:txBody>
          <a:bodyPr vert="horz" wrap="square" lIns="91440" tIns="45720" rIns="91440" bIns="45720" numCol="1" anchor="t" anchorCtr="0" compatLnSpc="1">
            <a:prstTxWarp prst="textNoShape">
              <a:avLst/>
            </a:prstTxWarp>
          </a:bodyPr>
          <a:lstStyle>
            <a:lvl1pPr algn="r" eaLnBrk="0" hangingPunct="0">
              <a:defRPr sz="1200" b="1"/>
            </a:lvl1pPr>
          </a:lstStyle>
          <a:p>
            <a:fld id="{91CE2D63-A4F0-42DC-9804-4F30D3831827}" type="slidenum">
              <a:rPr lang="en-GB" altLang="en-US"/>
              <a:pPr/>
              <a:t>‹#›</a:t>
            </a:fld>
            <a:endParaRPr lang="en-GB" altLang="en-US"/>
          </a:p>
        </p:txBody>
      </p:sp>
      <p:pic>
        <p:nvPicPr>
          <p:cNvPr id="8" name="Picture 7"/>
          <p:cNvPicPr/>
          <p:nvPr userDrawn="1"/>
        </p:nvPicPr>
        <p:blipFill rotWithShape="1">
          <a:blip r:embed="rId13">
            <a:extLst>
              <a:ext uri="{28A0092B-C50C-407E-A947-70E740481C1C}">
                <a14:useLocalDpi xmlns:a14="http://schemas.microsoft.com/office/drawing/2010/main" val="0"/>
              </a:ext>
            </a:extLst>
          </a:blip>
          <a:srcRect r="39010"/>
          <a:stretch/>
        </p:blipFill>
        <p:spPr bwMode="auto">
          <a:xfrm>
            <a:off x="0" y="6297613"/>
            <a:ext cx="1742440" cy="571500"/>
          </a:xfrm>
          <a:prstGeom prst="rect">
            <a:avLst/>
          </a:prstGeom>
          <a:solidFill>
            <a:srgbClr val="0070C0"/>
          </a:solidFill>
          <a:ln>
            <a:noFill/>
          </a:ln>
          <a:extLst>
            <a:ext uri="{53640926-AAD7-44D8-BBD7-CCE9431645EC}">
              <a14:shadowObscured xmlns:a14="http://schemas.microsoft.com/office/drawing/2010/main"/>
            </a:ext>
          </a:extLst>
        </p:spPr>
      </p:pic>
    </p:spTree>
  </p:cSld>
  <p:clrMap bg1="lt1" tx1="dk1" bg2="lt2" tx2="dk2" accent1="accent1" accent2="accent2" accent3="accent3" accent4="accent4" accent5="accent5" accent6="accent6" hlink="hlink" folHlink="folHlink"/>
  <p:sldLayoutIdLst>
    <p:sldLayoutId id="2147483877" r:id="rId1"/>
    <p:sldLayoutId id="2147483867" r:id="rId2"/>
    <p:sldLayoutId id="2147483868" r:id="rId3"/>
    <p:sldLayoutId id="2147483869" r:id="rId4"/>
    <p:sldLayoutId id="2147483870" r:id="rId5"/>
    <p:sldLayoutId id="2147483871" r:id="rId6"/>
    <p:sldLayoutId id="2147483878" r:id="rId7"/>
    <p:sldLayoutId id="2147483872" r:id="rId8"/>
    <p:sldLayoutId id="2147483873" r:id="rId9"/>
    <p:sldLayoutId id="2147483874" r:id="rId10"/>
    <p:sldLayoutId id="2147483875" r:id="rId11"/>
  </p:sldLayoutIdLst>
  <p:transition spd="med"/>
  <p:timing>
    <p:tnLst>
      <p:par>
        <p:cTn id="1" dur="indefinite" restart="never" nodeType="tmRoot"/>
      </p:par>
    </p:tnLst>
  </p:timing>
  <p:txStyles>
    <p:titleStyle>
      <a:lvl1pPr algn="ctr" rtl="0" eaLnBrk="0" fontAlgn="base" hangingPunct="0">
        <a:spcBef>
          <a:spcPct val="0"/>
        </a:spcBef>
        <a:spcAft>
          <a:spcPct val="0"/>
        </a:spcAft>
        <a:defRPr sz="2400">
          <a:solidFill>
            <a:schemeClr val="tx1"/>
          </a:solidFill>
          <a:latin typeface="Garamond" panose="02020404030301010803" pitchFamily="18" charset="0"/>
          <a:ea typeface="+mj-ea"/>
          <a:cs typeface="+mj-cs"/>
        </a:defRPr>
      </a:lvl1pPr>
      <a:lvl2pPr algn="ctr" rtl="0" eaLnBrk="0" fontAlgn="base" hangingPunct="0">
        <a:spcBef>
          <a:spcPct val="0"/>
        </a:spcBef>
        <a:spcAft>
          <a:spcPct val="0"/>
        </a:spcAft>
        <a:defRPr sz="2400">
          <a:solidFill>
            <a:schemeClr val="tx1"/>
          </a:solidFill>
          <a:latin typeface="Arial" pitchFamily="34" charset="0"/>
          <a:cs typeface="Arial" pitchFamily="34" charset="0"/>
        </a:defRPr>
      </a:lvl2pPr>
      <a:lvl3pPr algn="ctr" rtl="0" eaLnBrk="0" fontAlgn="base" hangingPunct="0">
        <a:spcBef>
          <a:spcPct val="0"/>
        </a:spcBef>
        <a:spcAft>
          <a:spcPct val="0"/>
        </a:spcAft>
        <a:defRPr sz="2400">
          <a:solidFill>
            <a:schemeClr val="tx1"/>
          </a:solidFill>
          <a:latin typeface="Arial" pitchFamily="34" charset="0"/>
          <a:cs typeface="Arial" pitchFamily="34" charset="0"/>
        </a:defRPr>
      </a:lvl3pPr>
      <a:lvl4pPr algn="ctr" rtl="0" eaLnBrk="0" fontAlgn="base" hangingPunct="0">
        <a:spcBef>
          <a:spcPct val="0"/>
        </a:spcBef>
        <a:spcAft>
          <a:spcPct val="0"/>
        </a:spcAft>
        <a:defRPr sz="2400">
          <a:solidFill>
            <a:schemeClr val="tx1"/>
          </a:solidFill>
          <a:latin typeface="Arial" pitchFamily="34" charset="0"/>
          <a:cs typeface="Arial" pitchFamily="34" charset="0"/>
        </a:defRPr>
      </a:lvl4pPr>
      <a:lvl5pPr algn="ctr" rtl="0" eaLnBrk="0" fontAlgn="base" hangingPunct="0">
        <a:spcBef>
          <a:spcPct val="0"/>
        </a:spcBef>
        <a:spcAft>
          <a:spcPct val="0"/>
        </a:spcAft>
        <a:defRPr sz="2400">
          <a:solidFill>
            <a:schemeClr val="tx1"/>
          </a:solidFill>
          <a:latin typeface="Arial" pitchFamily="34" charset="0"/>
          <a:cs typeface="Arial" pitchFamily="34" charset="0"/>
        </a:defRPr>
      </a:lvl5pPr>
      <a:lvl6pPr marL="457200" algn="ctr" rtl="0" fontAlgn="base">
        <a:spcBef>
          <a:spcPct val="0"/>
        </a:spcBef>
        <a:spcAft>
          <a:spcPct val="0"/>
        </a:spcAft>
        <a:defRPr sz="2400">
          <a:solidFill>
            <a:schemeClr val="tx1"/>
          </a:solidFill>
          <a:latin typeface="Arial" pitchFamily="34" charset="0"/>
          <a:cs typeface="Arial" pitchFamily="34" charset="0"/>
        </a:defRPr>
      </a:lvl6pPr>
      <a:lvl7pPr marL="914400" algn="ctr" rtl="0" fontAlgn="base">
        <a:spcBef>
          <a:spcPct val="0"/>
        </a:spcBef>
        <a:spcAft>
          <a:spcPct val="0"/>
        </a:spcAft>
        <a:defRPr sz="2400">
          <a:solidFill>
            <a:schemeClr val="tx1"/>
          </a:solidFill>
          <a:latin typeface="Arial" pitchFamily="34" charset="0"/>
          <a:cs typeface="Arial" pitchFamily="34" charset="0"/>
        </a:defRPr>
      </a:lvl7pPr>
      <a:lvl8pPr marL="1371600" algn="ctr" rtl="0" fontAlgn="base">
        <a:spcBef>
          <a:spcPct val="0"/>
        </a:spcBef>
        <a:spcAft>
          <a:spcPct val="0"/>
        </a:spcAft>
        <a:defRPr sz="2400">
          <a:solidFill>
            <a:schemeClr val="tx1"/>
          </a:solidFill>
          <a:latin typeface="Arial" pitchFamily="34" charset="0"/>
          <a:cs typeface="Arial" pitchFamily="34" charset="0"/>
        </a:defRPr>
      </a:lvl8pPr>
      <a:lvl9pPr marL="1828800" algn="ctr" rtl="0" fontAlgn="base">
        <a:spcBef>
          <a:spcPct val="0"/>
        </a:spcBef>
        <a:spcAft>
          <a:spcPct val="0"/>
        </a:spcAft>
        <a:defRPr sz="2400">
          <a:solidFill>
            <a:schemeClr val="tx1"/>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Garamond" panose="02020404030301010803" pitchFamily="18" charset="0"/>
          <a:ea typeface="+mn-ea"/>
          <a:cs typeface="+mn-cs"/>
        </a:defRPr>
      </a:lvl1pPr>
      <a:lvl2pPr marL="742950" indent="-285750" algn="l" rtl="0" eaLnBrk="0" fontAlgn="base" hangingPunct="0">
        <a:spcBef>
          <a:spcPct val="20000"/>
        </a:spcBef>
        <a:spcAft>
          <a:spcPct val="0"/>
        </a:spcAft>
        <a:buChar char="–"/>
        <a:defRPr sz="2800">
          <a:solidFill>
            <a:schemeClr val="tx1"/>
          </a:solidFill>
          <a:latin typeface="Garamond" panose="02020404030301010803" pitchFamily="18" charset="0"/>
          <a:cs typeface="+mn-cs"/>
        </a:defRPr>
      </a:lvl2pPr>
      <a:lvl3pPr marL="1143000" indent="-228600" algn="l" rtl="0" eaLnBrk="0" fontAlgn="base" hangingPunct="0">
        <a:spcBef>
          <a:spcPct val="20000"/>
        </a:spcBef>
        <a:spcAft>
          <a:spcPct val="0"/>
        </a:spcAft>
        <a:buChar char="•"/>
        <a:defRPr sz="2400">
          <a:solidFill>
            <a:schemeClr val="tx1"/>
          </a:solidFill>
          <a:latin typeface="Garamond" panose="02020404030301010803" pitchFamily="18" charset="0"/>
          <a:cs typeface="+mn-cs"/>
        </a:defRPr>
      </a:lvl3pPr>
      <a:lvl4pPr marL="1600200" indent="-228600" algn="l" rtl="0" eaLnBrk="0" fontAlgn="base" hangingPunct="0">
        <a:spcBef>
          <a:spcPct val="20000"/>
        </a:spcBef>
        <a:spcAft>
          <a:spcPct val="0"/>
        </a:spcAft>
        <a:buChar char="–"/>
        <a:defRPr sz="2000">
          <a:solidFill>
            <a:schemeClr val="tx1"/>
          </a:solidFill>
          <a:latin typeface="Garamond" panose="02020404030301010803" pitchFamily="18" charset="0"/>
          <a:cs typeface="+mn-cs"/>
        </a:defRPr>
      </a:lvl4pPr>
      <a:lvl5pPr marL="2057400" indent="-228600" algn="l" rtl="0" eaLnBrk="0" fontAlgn="base" hangingPunct="0">
        <a:spcBef>
          <a:spcPct val="20000"/>
        </a:spcBef>
        <a:spcAft>
          <a:spcPct val="0"/>
        </a:spcAft>
        <a:buChar char="»"/>
        <a:defRPr sz="2000">
          <a:solidFill>
            <a:schemeClr val="tx1"/>
          </a:solidFill>
          <a:latin typeface="Garamond" panose="02020404030301010803" pitchFamily="18"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8"/>
          <p:cNvSpPr>
            <a:spLocks noChangeArrowheads="1"/>
          </p:cNvSpPr>
          <p:nvPr/>
        </p:nvSpPr>
        <p:spPr bwMode="auto">
          <a:xfrm>
            <a:off x="912813" y="1693863"/>
            <a:ext cx="861218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1195D3"/>
              </a:buClr>
              <a:buFont typeface="Wingdings" panose="05000000000000000000" pitchFamily="2" charset="2"/>
              <a:buChar char="§"/>
              <a:defRPr sz="3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rgbClr val="1195D3"/>
              </a:buClr>
              <a:buFont typeface="Wingdings" panose="05000000000000000000" pitchFamily="2" charset="2"/>
              <a:buChar char="§"/>
              <a:defRPr sz="28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rgbClr val="1195D3"/>
              </a:buClr>
              <a:buFont typeface="Wingdings" panose="05000000000000000000" pitchFamily="2" charset="2"/>
              <a:buChar char="§"/>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rgbClr val="1195D3"/>
              </a:buClr>
              <a:buFont typeface="Wingdings" panose="05000000000000000000" pitchFamily="2" charset="2"/>
              <a:buChar char="§"/>
              <a:defRPr sz="20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rgbClr val="1195D3"/>
              </a:buClr>
              <a:buFont typeface="Wingdings" panose="05000000000000000000" pitchFamily="2" charset="2"/>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rgbClr val="1195D3"/>
              </a:buClr>
              <a:buFont typeface="Wingdings" panose="05000000000000000000" pitchFamily="2" charset="2"/>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rgbClr val="1195D3"/>
              </a:buClr>
              <a:buFont typeface="Wingdings" panose="05000000000000000000" pitchFamily="2" charset="2"/>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rgbClr val="1195D3"/>
              </a:buClr>
              <a:buFont typeface="Wingdings" panose="05000000000000000000" pitchFamily="2" charset="2"/>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rgbClr val="1195D3"/>
              </a:buClr>
              <a:buFont typeface="Wingdings" panose="05000000000000000000" pitchFamily="2" charset="2"/>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ClrTx/>
              <a:buFontTx/>
              <a:buNone/>
            </a:pPr>
            <a:r>
              <a:rPr lang="en-US" altLang="zh-CN" sz="5400" dirty="0" smtClean="0">
                <a:solidFill>
                  <a:srgbClr val="000000"/>
                </a:solidFill>
                <a:latin typeface="Garamond" panose="02020404030301010803" pitchFamily="18" charset="0"/>
                <a:ea typeface="宋体" panose="02010600030101010101" pitchFamily="2" charset="-122"/>
              </a:rPr>
              <a:t>Financial Markets</a:t>
            </a:r>
          </a:p>
        </p:txBody>
      </p:sp>
    </p:spTree>
    <p:extLst>
      <p:ext uri="{BB962C8B-B14F-4D97-AF65-F5344CB8AC3E}">
        <p14:creationId xmlns:p14="http://schemas.microsoft.com/office/powerpoint/2010/main" val="1320290446"/>
      </p:ext>
    </p:extLst>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smtClean="0">
                <a:ea typeface="ヒラギノ角ゴ Pro W3" charset="-128"/>
              </a:rPr>
              <a:t>Three Sets of Players in the Financial Markets</a:t>
            </a:r>
            <a:endParaRPr lang="en-US" dirty="0"/>
          </a:p>
        </p:txBody>
      </p:sp>
      <p:sp>
        <p:nvSpPr>
          <p:cNvPr id="3" name="Content Placeholder 2"/>
          <p:cNvSpPr>
            <a:spLocks noGrp="1"/>
          </p:cNvSpPr>
          <p:nvPr>
            <p:ph idx="1"/>
          </p:nvPr>
        </p:nvSpPr>
        <p:spPr/>
        <p:txBody>
          <a:bodyPr/>
          <a:lstStyle/>
          <a:p>
            <a:pPr marL="0" indent="0">
              <a:buNone/>
            </a:pPr>
            <a:r>
              <a:rPr lang="en-US" altLang="x-none" sz="3200" dirty="0" smtClean="0">
                <a:ea typeface="ヒラギノ角ゴ Pro W3" charset="-128"/>
              </a:rPr>
              <a:t>Within the financial markets, there are three principal sets of players that interact:</a:t>
            </a:r>
          </a:p>
          <a:p>
            <a:pPr lvl="1">
              <a:spcBef>
                <a:spcPts val="900"/>
              </a:spcBef>
            </a:pPr>
            <a:r>
              <a:rPr lang="en-US" altLang="x-none" sz="2800" dirty="0" smtClean="0">
                <a:ea typeface="ヒラギノ角ゴ Pro W3" charset="-128"/>
              </a:rPr>
              <a:t>Borrowers (individuals and businesses)</a:t>
            </a:r>
          </a:p>
          <a:p>
            <a:pPr lvl="1">
              <a:spcBef>
                <a:spcPts val="900"/>
              </a:spcBef>
            </a:pPr>
            <a:r>
              <a:rPr lang="en-US" altLang="x-none" sz="2800" dirty="0" smtClean="0">
                <a:ea typeface="ヒラギノ角ゴ Pro W3" charset="-128"/>
              </a:rPr>
              <a:t>Savers (mostly individual investors)</a:t>
            </a:r>
          </a:p>
          <a:p>
            <a:pPr lvl="1">
              <a:spcBef>
                <a:spcPts val="900"/>
              </a:spcBef>
            </a:pPr>
            <a:r>
              <a:rPr lang="en-US" altLang="x-none" sz="2800" dirty="0" smtClean="0">
                <a:ea typeface="ヒラギノ角ゴ Pro W3" charset="-128"/>
              </a:rPr>
              <a:t>Financial Institutions (Intermediaries) </a:t>
            </a:r>
            <a:br>
              <a:rPr lang="en-US" altLang="x-none" sz="2800" dirty="0" smtClean="0">
                <a:ea typeface="ヒラギノ角ゴ Pro W3" charset="-128"/>
              </a:rPr>
            </a:br>
            <a:r>
              <a:rPr lang="en-US" altLang="x-none" sz="2800" dirty="0" smtClean="0">
                <a:ea typeface="ヒラギノ角ゴ Pro W3" charset="-128"/>
              </a:rPr>
              <a:t>(ex. Commercial banks)</a:t>
            </a:r>
            <a:endParaRPr lang="en-US" sz="2800" dirty="0"/>
          </a:p>
        </p:txBody>
      </p:sp>
    </p:spTree>
    <p:extLst>
      <p:ext uri="{BB962C8B-B14F-4D97-AF65-F5344CB8AC3E}">
        <p14:creationId xmlns:p14="http://schemas.microsoft.com/office/powerpoint/2010/main" val="34840149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sz="2000" dirty="0" smtClean="0">
                <a:ea typeface="ヒラギノ角ゴ Pro W3" charset="-128"/>
              </a:rPr>
              <a:t>Figure 2-1 </a:t>
            </a:r>
            <a:r>
              <a:rPr lang="en-US" altLang="x-none" sz="2000" b="0" dirty="0" smtClean="0">
                <a:ea typeface="ヒラギノ角ゴ Pro W3" charset="-128"/>
              </a:rPr>
              <a:t>Financial Markets, Institutions, and the Circle of Money</a:t>
            </a:r>
            <a:endParaRPr lang="en-US" sz="2000" b="0" dirty="0"/>
          </a:p>
        </p:txBody>
      </p:sp>
      <p:pic>
        <p:nvPicPr>
          <p:cNvPr id="4" name="Picture 3" descr="The diagram shows that financial markets consist of financial institutions (intermediaries) like commercial banks, finance companies, insurance companies, investment banks, investment companies and securities markets like debt markets and stock markets. It shows that financing is obtained by borrowers when saver (Investor) exchanges cash for financial instruments through financial market and when financing is repaid by the borrowers it goes back to saver (investor) through financial market. "/>
          <p:cNvPicPr>
            <a:picLocks noChangeAspect="1"/>
          </p:cNvPicPr>
          <p:nvPr/>
        </p:nvPicPr>
        <p:blipFill>
          <a:blip r:embed="rId2" cstate="print"/>
          <a:stretch>
            <a:fillRect/>
          </a:stretch>
        </p:blipFill>
        <p:spPr>
          <a:xfrm>
            <a:off x="251520" y="1291254"/>
            <a:ext cx="8712968" cy="5185405"/>
          </a:xfrm>
          <a:prstGeom prst="rect">
            <a:avLst/>
          </a:prstGeom>
        </p:spPr>
      </p:pic>
    </p:spTree>
    <p:extLst>
      <p:ext uri="{BB962C8B-B14F-4D97-AF65-F5344CB8AC3E}">
        <p14:creationId xmlns:p14="http://schemas.microsoft.com/office/powerpoint/2010/main" val="2413618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Financial Intermediaries</a:t>
            </a:r>
            <a:endParaRPr lang="en-US" dirty="0"/>
          </a:p>
        </p:txBody>
      </p:sp>
      <p:sp>
        <p:nvSpPr>
          <p:cNvPr id="3" name="Content Placeholder 2"/>
          <p:cNvSpPr>
            <a:spLocks noGrp="1"/>
          </p:cNvSpPr>
          <p:nvPr>
            <p:ph idx="1"/>
          </p:nvPr>
        </p:nvSpPr>
        <p:spPr/>
        <p:txBody>
          <a:bodyPr/>
          <a:lstStyle/>
          <a:p>
            <a:pPr marL="0" indent="0">
              <a:buNone/>
            </a:pPr>
            <a:r>
              <a:rPr lang="en-US" altLang="x-none" sz="3200" dirty="0" smtClean="0">
                <a:ea typeface="ヒラギノ角ゴ Pro W3" charset="-128"/>
              </a:rPr>
              <a:t>Financial institutions like commercial banks, finance companies, insurance companies, investment banks, and investment companies are called </a:t>
            </a:r>
            <a:r>
              <a:rPr lang="en-US" altLang="x-none" sz="3200" b="1" dirty="0" smtClean="0">
                <a:ea typeface="ヒラギノ角ゴ Pro W3" charset="-128"/>
              </a:rPr>
              <a:t>financial intermediaries</a:t>
            </a:r>
            <a:r>
              <a:rPr lang="en-US" altLang="x-none" sz="3200" dirty="0" smtClean="0">
                <a:ea typeface="ヒラギノ角ゴ Pro W3" charset="-128"/>
              </a:rPr>
              <a:t> as they help bring together those who have money (savers) and those who need money (borrowers).</a:t>
            </a:r>
            <a:endParaRPr lang="en-US" sz="3200" dirty="0"/>
          </a:p>
        </p:txBody>
      </p:sp>
    </p:spTree>
    <p:extLst>
      <p:ext uri="{BB962C8B-B14F-4D97-AF65-F5344CB8AC3E}">
        <p14:creationId xmlns:p14="http://schemas.microsoft.com/office/powerpoint/2010/main" val="29275836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smtClean="0">
                <a:ea typeface="ヒラギノ角ゴ Pro W3" charset="-128"/>
              </a:rPr>
              <a:t>Money Market versus Capital Market</a:t>
            </a:r>
            <a:endParaRPr lang="en-US" dirty="0"/>
          </a:p>
        </p:txBody>
      </p:sp>
      <p:sp>
        <p:nvSpPr>
          <p:cNvPr id="3" name="Content Placeholder 2"/>
          <p:cNvSpPr>
            <a:spLocks noGrp="1"/>
          </p:cNvSpPr>
          <p:nvPr>
            <p:ph idx="1"/>
          </p:nvPr>
        </p:nvSpPr>
        <p:spPr/>
        <p:txBody>
          <a:bodyPr/>
          <a:lstStyle/>
          <a:p>
            <a:r>
              <a:rPr lang="en-US" altLang="x-none" sz="2800" b="1" dirty="0" smtClean="0">
                <a:ea typeface="ヒラギノ角ゴ Pro W3" charset="-128"/>
              </a:rPr>
              <a:t>Money market </a:t>
            </a:r>
            <a:r>
              <a:rPr lang="en-US" altLang="x-none" sz="2800" dirty="0" smtClean="0">
                <a:ea typeface="ヒラギノ角ゴ Pro W3" charset="-128"/>
              </a:rPr>
              <a:t>- markets for short-term debt instruments, with maturities of one year or less (such as Treasury bills, Commercial paper).</a:t>
            </a:r>
          </a:p>
          <a:p>
            <a:r>
              <a:rPr lang="en-US" altLang="x-none" sz="2800" b="1" dirty="0" smtClean="0">
                <a:ea typeface="ヒラギノ角ゴ Pro W3" charset="-128"/>
              </a:rPr>
              <a:t>Capital market </a:t>
            </a:r>
            <a:r>
              <a:rPr lang="en-US" altLang="x-none" sz="2800" dirty="0" smtClean="0">
                <a:ea typeface="ヒラギノ角ゴ Pro W3" charset="-128"/>
              </a:rPr>
              <a:t>- markets for long-term debt and equity instruments (such as Common stock, Preferred stock, Corporate bond, U.S. Treasury bond).</a:t>
            </a:r>
            <a:endParaRPr lang="en-US" sz="2800" dirty="0"/>
          </a:p>
        </p:txBody>
      </p:sp>
    </p:spTree>
    <p:extLst>
      <p:ext uri="{BB962C8B-B14F-4D97-AF65-F5344CB8AC3E}">
        <p14:creationId xmlns:p14="http://schemas.microsoft.com/office/powerpoint/2010/main" val="27984704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smtClean="0">
                <a:ea typeface="ヒラギノ角ゴ Pro W3" charset="-128"/>
              </a:rPr>
              <a:t>Commercial Banks: Everyone’s Financial Marketplace</a:t>
            </a:r>
            <a:endParaRPr lang="en-US" dirty="0"/>
          </a:p>
        </p:txBody>
      </p:sp>
      <p:sp>
        <p:nvSpPr>
          <p:cNvPr id="3" name="Content Placeholder 2"/>
          <p:cNvSpPr>
            <a:spLocks noGrp="1"/>
          </p:cNvSpPr>
          <p:nvPr>
            <p:ph idx="1"/>
          </p:nvPr>
        </p:nvSpPr>
        <p:spPr/>
        <p:txBody>
          <a:bodyPr/>
          <a:lstStyle/>
          <a:p>
            <a:pPr>
              <a:buFont typeface="Arial" charset="0"/>
              <a:buChar char="•"/>
            </a:pPr>
            <a:r>
              <a:rPr lang="en-US" altLang="x-none" sz="2800" b="1" dirty="0" smtClean="0">
                <a:ea typeface="ヒラギノ角ゴ Pro W3" charset="-128"/>
              </a:rPr>
              <a:t>Commercial banks </a:t>
            </a:r>
            <a:r>
              <a:rPr lang="en-US" altLang="x-none" sz="2800" dirty="0" smtClean="0">
                <a:ea typeface="ヒラギノ角ゴ Pro W3" charset="-128"/>
              </a:rPr>
              <a:t>collect the savings of individuals as well as businesses and then lend those pooled savings to other individuals and businesses. They earn money by charging a rate of interest to borrowers that exceeds the rate they pay to savers.</a:t>
            </a:r>
          </a:p>
          <a:p>
            <a:pPr>
              <a:buFont typeface="Arial" charset="0"/>
              <a:buChar char="•"/>
            </a:pPr>
            <a:r>
              <a:rPr lang="en-US" altLang="x-none" sz="2800" dirty="0" smtClean="0">
                <a:ea typeface="ヒラギノ角ゴ Pro W3" charset="-128"/>
              </a:rPr>
              <a:t>The 4 largest commercial banks in the US are JPMorgan Chase &amp; Co., Bank of America Corp., Wells Fargo Bank, and Citigroup, Inc.</a:t>
            </a:r>
            <a:endParaRPr lang="en-US" sz="2800" dirty="0"/>
          </a:p>
        </p:txBody>
      </p:sp>
    </p:spTree>
    <p:extLst>
      <p:ext uri="{BB962C8B-B14F-4D97-AF65-F5344CB8AC3E}">
        <p14:creationId xmlns:p14="http://schemas.microsoft.com/office/powerpoint/2010/main" val="30149895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a:ea typeface="ヒラギノ角ゴ Pro W3" charset="-128"/>
              </a:rPr>
              <a:t>Non—Bank </a:t>
            </a:r>
            <a:r>
              <a:rPr lang="en-US" altLang="x-none" dirty="0" smtClean="0">
                <a:ea typeface="ヒラギノ角ゴ Pro W3" charset="-128"/>
              </a:rPr>
              <a:t>Financial Intermediaries</a:t>
            </a:r>
            <a:endParaRPr lang="en-US" dirty="0"/>
          </a:p>
        </p:txBody>
      </p:sp>
      <p:sp>
        <p:nvSpPr>
          <p:cNvPr id="3" name="Content Placeholder 2"/>
          <p:cNvSpPr>
            <a:spLocks noGrp="1"/>
          </p:cNvSpPr>
          <p:nvPr>
            <p:ph idx="1"/>
          </p:nvPr>
        </p:nvSpPr>
        <p:spPr/>
        <p:txBody>
          <a:bodyPr/>
          <a:lstStyle/>
          <a:p>
            <a:r>
              <a:rPr lang="en-US" altLang="x-none" sz="3200" dirty="0" smtClean="0">
                <a:ea typeface="ヒラギノ角ゴ Pro W3" charset="-128"/>
              </a:rPr>
              <a:t>These include:</a:t>
            </a:r>
          </a:p>
          <a:p>
            <a:pPr lvl="1">
              <a:spcBef>
                <a:spcPts val="900"/>
              </a:spcBef>
            </a:pPr>
            <a:r>
              <a:rPr lang="en-US" altLang="x-none" sz="2800" dirty="0" smtClean="0">
                <a:ea typeface="ヒラギノ角ゴ Pro W3" charset="-128"/>
              </a:rPr>
              <a:t>financial services corporations, such as GE Capital Division;</a:t>
            </a:r>
          </a:p>
          <a:p>
            <a:pPr lvl="1">
              <a:spcBef>
                <a:spcPts val="900"/>
              </a:spcBef>
            </a:pPr>
            <a:r>
              <a:rPr lang="en-US" altLang="x-none" sz="2800" dirty="0" smtClean="0">
                <a:ea typeface="ヒラギノ角ゴ Pro W3" charset="-128"/>
              </a:rPr>
              <a:t>insurance companies, such as Prudential;</a:t>
            </a:r>
          </a:p>
          <a:p>
            <a:pPr lvl="1">
              <a:spcBef>
                <a:spcPts val="900"/>
              </a:spcBef>
            </a:pPr>
            <a:r>
              <a:rPr lang="en-US" altLang="x-none" sz="2800" dirty="0" smtClean="0">
                <a:ea typeface="ヒラギノ角ゴ Pro W3" charset="-128"/>
              </a:rPr>
              <a:t>investment banks, such as Goldman Sachs;</a:t>
            </a:r>
          </a:p>
          <a:p>
            <a:pPr lvl="1">
              <a:spcBef>
                <a:spcPts val="900"/>
              </a:spcBef>
            </a:pPr>
            <a:r>
              <a:rPr lang="en-US" altLang="x-none" sz="2800" dirty="0" smtClean="0">
                <a:ea typeface="ヒラギノ角ゴ Pro W3" charset="-128"/>
              </a:rPr>
              <a:t>investment companies, including mutual funds, hedge funds, and private equity firms.</a:t>
            </a:r>
            <a:endParaRPr lang="en-US" sz="2800" dirty="0"/>
          </a:p>
        </p:txBody>
      </p:sp>
    </p:spTree>
    <p:extLst>
      <p:ext uri="{BB962C8B-B14F-4D97-AF65-F5344CB8AC3E}">
        <p14:creationId xmlns:p14="http://schemas.microsoft.com/office/powerpoint/2010/main" val="14420848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Financial Services Corporations</a:t>
            </a:r>
            <a:endParaRPr lang="en-US" dirty="0"/>
          </a:p>
        </p:txBody>
      </p:sp>
      <p:sp>
        <p:nvSpPr>
          <p:cNvPr id="3" name="Content Placeholder 2"/>
          <p:cNvSpPr>
            <a:spLocks noGrp="1"/>
          </p:cNvSpPr>
          <p:nvPr>
            <p:ph idx="1"/>
          </p:nvPr>
        </p:nvSpPr>
        <p:spPr/>
        <p:txBody>
          <a:bodyPr/>
          <a:lstStyle/>
          <a:p>
            <a:r>
              <a:rPr lang="en-US" altLang="x-none" sz="3200" b="1" dirty="0" smtClean="0">
                <a:ea typeface="ヒラギノ角ゴ Pro W3" charset="-128"/>
              </a:rPr>
              <a:t>Financial services corporation </a:t>
            </a:r>
            <a:r>
              <a:rPr lang="en-US" altLang="x-none" sz="3200" dirty="0" smtClean="0">
                <a:ea typeface="ヒラギノ角ゴ Pro W3" charset="-128"/>
              </a:rPr>
              <a:t>are in the lending or financing business, but they are not commercial banks.</a:t>
            </a:r>
          </a:p>
          <a:p>
            <a:pPr lvl="1">
              <a:spcBef>
                <a:spcPts val="900"/>
              </a:spcBef>
            </a:pPr>
            <a:r>
              <a:rPr lang="en-US" altLang="x-none" sz="2800" u="sng" dirty="0" smtClean="0">
                <a:ea typeface="ヒラギノ角ゴ Pro W3" charset="-128"/>
              </a:rPr>
              <a:t>For example</a:t>
            </a:r>
            <a:r>
              <a:rPr lang="en-US" altLang="x-none" sz="2800" dirty="0" smtClean="0">
                <a:ea typeface="ヒラギノ角ゴ Pro W3" charset="-128"/>
              </a:rPr>
              <a:t>: GE capital – it provides commercial loans, financing programs, commercial insurance, equipment leasing, and other services in over 35 countries. It also provides credit services to more than 130 million customers. In 2015, GE announced that it will be selling off most of GE capital over the following two years.</a:t>
            </a:r>
            <a:endParaRPr lang="en-US" sz="2800" dirty="0"/>
          </a:p>
        </p:txBody>
      </p:sp>
    </p:spTree>
    <p:extLst>
      <p:ext uri="{BB962C8B-B14F-4D97-AF65-F5344CB8AC3E}">
        <p14:creationId xmlns:p14="http://schemas.microsoft.com/office/powerpoint/2010/main" val="12118180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Insurance Companies</a:t>
            </a:r>
            <a:endParaRPr lang="en-US" dirty="0"/>
          </a:p>
        </p:txBody>
      </p:sp>
      <p:sp>
        <p:nvSpPr>
          <p:cNvPr id="3" name="Content Placeholder 2"/>
          <p:cNvSpPr>
            <a:spLocks noGrp="1"/>
          </p:cNvSpPr>
          <p:nvPr>
            <p:ph idx="1"/>
          </p:nvPr>
        </p:nvSpPr>
        <p:spPr/>
        <p:txBody>
          <a:bodyPr/>
          <a:lstStyle/>
          <a:p>
            <a:r>
              <a:rPr lang="en-US" altLang="x-none" sz="2800" b="1" dirty="0" smtClean="0">
                <a:ea typeface="ヒラギノ角ゴ Pro W3" charset="-128"/>
              </a:rPr>
              <a:t>Insurance companies </a:t>
            </a:r>
            <a:r>
              <a:rPr lang="en-US" altLang="x-none" sz="2800" dirty="0" smtClean="0">
                <a:ea typeface="ヒラギノ角ゴ Pro W3" charset="-128"/>
              </a:rPr>
              <a:t>sell insurance to individuals and businesses to protect their investments. They collect premium and hold the premium in reserves until there is an insured loss and then pay out claims to the holders of the insurance contracts.</a:t>
            </a:r>
          </a:p>
          <a:p>
            <a:r>
              <a:rPr lang="en-US" altLang="x-none" sz="2800" dirty="0" smtClean="0">
                <a:ea typeface="ヒラギノ角ゴ Pro W3" charset="-128"/>
              </a:rPr>
              <a:t>The reserves are deployed in various types of investments, including loans to individuals and businesses.</a:t>
            </a:r>
            <a:endParaRPr lang="en-US" sz="2800" dirty="0"/>
          </a:p>
        </p:txBody>
      </p:sp>
    </p:spTree>
    <p:extLst>
      <p:ext uri="{BB962C8B-B14F-4D97-AF65-F5344CB8AC3E}">
        <p14:creationId xmlns:p14="http://schemas.microsoft.com/office/powerpoint/2010/main" val="23859982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Investment Banks</a:t>
            </a:r>
            <a:endParaRPr lang="en-US" dirty="0"/>
          </a:p>
        </p:txBody>
      </p:sp>
      <p:sp>
        <p:nvSpPr>
          <p:cNvPr id="3" name="Content Placeholder 2"/>
          <p:cNvSpPr>
            <a:spLocks noGrp="1"/>
          </p:cNvSpPr>
          <p:nvPr>
            <p:ph idx="1"/>
          </p:nvPr>
        </p:nvSpPr>
        <p:spPr/>
        <p:txBody>
          <a:bodyPr/>
          <a:lstStyle/>
          <a:p>
            <a:pPr marL="0" indent="0">
              <a:buNone/>
            </a:pPr>
            <a:r>
              <a:rPr lang="en-US" altLang="x-none" sz="3200" b="1" dirty="0" smtClean="0">
                <a:ea typeface="ヒラギノ角ゴ Pro W3" charset="-128"/>
              </a:rPr>
              <a:t>Investment banks </a:t>
            </a:r>
            <a:r>
              <a:rPr lang="en-US" altLang="x-none" sz="3200" dirty="0" smtClean="0">
                <a:ea typeface="ヒラギノ角ゴ Pro W3" charset="-128"/>
              </a:rPr>
              <a:t>are specialized financial intermediaries that help companies and governments raise money and that provide advisory services to client firms when they enter into major transactions such as buying or merging with other firms.</a:t>
            </a:r>
            <a:endParaRPr lang="en-US" sz="3200" dirty="0"/>
          </a:p>
        </p:txBody>
      </p:sp>
    </p:spTree>
    <p:extLst>
      <p:ext uri="{BB962C8B-B14F-4D97-AF65-F5344CB8AC3E}">
        <p14:creationId xmlns:p14="http://schemas.microsoft.com/office/powerpoint/2010/main" val="897426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smtClean="0">
                <a:ea typeface="ヒラギノ角ゴ Pro W3" charset="-128"/>
              </a:rPr>
              <a:t>Investment Companies: Mutual Funds</a:t>
            </a:r>
            <a:endParaRPr lang="en-US" dirty="0"/>
          </a:p>
        </p:txBody>
      </p:sp>
      <p:sp>
        <p:nvSpPr>
          <p:cNvPr id="3" name="Content Placeholder 2"/>
          <p:cNvSpPr>
            <a:spLocks noGrp="1"/>
          </p:cNvSpPr>
          <p:nvPr>
            <p:ph idx="1"/>
          </p:nvPr>
        </p:nvSpPr>
        <p:spPr/>
        <p:txBody>
          <a:bodyPr/>
          <a:lstStyle/>
          <a:p>
            <a:pPr>
              <a:buFont typeface="Arial" charset="0"/>
              <a:buChar char="•"/>
            </a:pPr>
            <a:r>
              <a:rPr lang="en-US" altLang="x-none" sz="3200" b="1" dirty="0" smtClean="0">
                <a:ea typeface="ヒラギノ角ゴ Pro W3" charset="-128"/>
              </a:rPr>
              <a:t>Mutual funds </a:t>
            </a:r>
            <a:r>
              <a:rPr lang="en-US" altLang="x-none" sz="3200" dirty="0" smtClean="0">
                <a:ea typeface="ヒラギノ角ゴ Pro W3" charset="-128"/>
              </a:rPr>
              <a:t>are professionally managed according to a stated investment objective. Through mutual funds individuals can invest in virtually all of the securities offered in the financial market.</a:t>
            </a:r>
          </a:p>
          <a:p>
            <a:pPr>
              <a:buFont typeface="Arial" charset="0"/>
              <a:buChar char="•"/>
            </a:pPr>
            <a:r>
              <a:rPr lang="en-US" altLang="x-none" sz="3200" dirty="0" smtClean="0">
                <a:ea typeface="ヒラギノ角ゴ Pro W3" charset="-128"/>
              </a:rPr>
              <a:t>Individuals can invest in mutual funds by buying shares in the mutual fund at the </a:t>
            </a:r>
            <a:r>
              <a:rPr lang="en-US" altLang="x-none" sz="3200" b="1" dirty="0" smtClean="0">
                <a:ea typeface="ヒラギノ角ゴ Pro W3" charset="-128"/>
              </a:rPr>
              <a:t>net asset value</a:t>
            </a:r>
            <a:r>
              <a:rPr lang="en-US" altLang="x-none" sz="3200" dirty="0" smtClean="0">
                <a:ea typeface="ヒラギノ角ゴ Pro W3" charset="-128"/>
              </a:rPr>
              <a:t> (NAV).</a:t>
            </a:r>
            <a:endParaRPr lang="en-US" sz="3200" dirty="0"/>
          </a:p>
        </p:txBody>
      </p:sp>
    </p:spTree>
    <p:extLst>
      <p:ext uri="{BB962C8B-B14F-4D97-AF65-F5344CB8AC3E}">
        <p14:creationId xmlns:p14="http://schemas.microsoft.com/office/powerpoint/2010/main" val="29647012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smtClean="0">
                <a:ea typeface="ヒラギノ角ゴ Pro W3" charset="-128"/>
              </a:rPr>
              <a:t>Investment Companies: Exchange Traded Funds (ETFs)</a:t>
            </a:r>
            <a:endParaRPr lang="en-US" dirty="0"/>
          </a:p>
        </p:txBody>
      </p:sp>
      <p:sp>
        <p:nvSpPr>
          <p:cNvPr id="3" name="Content Placeholder 2"/>
          <p:cNvSpPr>
            <a:spLocks noGrp="1"/>
          </p:cNvSpPr>
          <p:nvPr>
            <p:ph idx="1"/>
          </p:nvPr>
        </p:nvSpPr>
        <p:spPr/>
        <p:txBody>
          <a:bodyPr/>
          <a:lstStyle/>
          <a:p>
            <a:pPr>
              <a:buFont typeface="Arial" charset="0"/>
              <a:buChar char="•"/>
            </a:pPr>
            <a:r>
              <a:rPr lang="en-US" altLang="x-none" sz="3200" dirty="0" smtClean="0">
                <a:ea typeface="ヒラギノ角ゴ Pro W3" charset="-128"/>
              </a:rPr>
              <a:t>An </a:t>
            </a:r>
            <a:r>
              <a:rPr lang="en-US" altLang="x-none" sz="3200" b="1" dirty="0" smtClean="0">
                <a:ea typeface="ヒラギノ角ゴ Pro W3" charset="-128"/>
              </a:rPr>
              <a:t>exchange-traded fund </a:t>
            </a:r>
            <a:r>
              <a:rPr lang="en-US" altLang="x-none" sz="3200" dirty="0" smtClean="0">
                <a:ea typeface="ヒラギノ角ゴ Pro W3" charset="-128"/>
              </a:rPr>
              <a:t>(ETF) is similar to a mutual fund except that the ownership shares in the ETF can be bought and sold on the stock exchange throughout the day. Most ETFs track an index, such as S&amp;P 500.</a:t>
            </a:r>
          </a:p>
          <a:p>
            <a:pPr>
              <a:buFont typeface="Arial" charset="0"/>
              <a:buChar char="•"/>
            </a:pPr>
            <a:r>
              <a:rPr lang="en-US" altLang="x-none" sz="3200" dirty="0" smtClean="0">
                <a:ea typeface="ヒラギノ角ゴ Pro W3" charset="-128"/>
              </a:rPr>
              <a:t>Mutual funds and ETFs provide a cost-effective way to diversify, which reduces risk </a:t>
            </a:r>
            <a:r>
              <a:rPr lang="mr-IN" altLang="x-none" sz="3200" dirty="0" smtClean="0">
                <a:ea typeface="ヒラギノ角ゴ Pro W3" charset="-128"/>
              </a:rPr>
              <a:t>–</a:t>
            </a:r>
            <a:r>
              <a:rPr lang="en-US" altLang="x-none" sz="3200" dirty="0" smtClean="0">
                <a:ea typeface="ヒラギノ角ゴ Pro W3" charset="-128"/>
              </a:rPr>
              <a:t> a great benefit for the small investor.</a:t>
            </a:r>
            <a:endParaRPr lang="en-US" sz="3200" dirty="0"/>
          </a:p>
        </p:txBody>
      </p:sp>
    </p:spTree>
    <p:extLst>
      <p:ext uri="{BB962C8B-B14F-4D97-AF65-F5344CB8AC3E}">
        <p14:creationId xmlns:p14="http://schemas.microsoft.com/office/powerpoint/2010/main" val="1898032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smtClean="0">
                <a:ea typeface="ヒラギノ角ゴ Pro W3" charset="-128"/>
              </a:rPr>
              <a:t>Investment Companies: Hedge Funds</a:t>
            </a:r>
            <a:endParaRPr lang="en-US" dirty="0"/>
          </a:p>
        </p:txBody>
      </p:sp>
      <p:sp>
        <p:nvSpPr>
          <p:cNvPr id="3" name="Content Placeholder 2"/>
          <p:cNvSpPr>
            <a:spLocks noGrp="1"/>
          </p:cNvSpPr>
          <p:nvPr>
            <p:ph idx="1"/>
          </p:nvPr>
        </p:nvSpPr>
        <p:spPr/>
        <p:txBody>
          <a:bodyPr/>
          <a:lstStyle/>
          <a:p>
            <a:pPr marL="0" indent="0">
              <a:buNone/>
            </a:pPr>
            <a:r>
              <a:rPr lang="en-US" altLang="x-none" sz="3200" b="1" dirty="0" smtClean="0">
                <a:ea typeface="ヒラギノ角ゴ Pro W3" charset="-128"/>
              </a:rPr>
              <a:t>Hedge funds </a:t>
            </a:r>
            <a:r>
              <a:rPr lang="en-US" altLang="x-none" sz="3200" dirty="0" smtClean="0">
                <a:ea typeface="ヒラギノ角ゴ Pro W3" charset="-128"/>
              </a:rPr>
              <a:t>are similar to mutual funds but are less regulated, take more risk, and are generally open only to high net worth investors (typically $1 million and above). Management fees are higher for hedge funds; they typically run at about 2 percent of the assets and include an incentive fee (typically 20% of profits) based on the fund’s overall performance.</a:t>
            </a:r>
            <a:endParaRPr lang="en-US" sz="3200" dirty="0"/>
          </a:p>
        </p:txBody>
      </p:sp>
    </p:spTree>
    <p:extLst>
      <p:ext uri="{BB962C8B-B14F-4D97-AF65-F5344CB8AC3E}">
        <p14:creationId xmlns:p14="http://schemas.microsoft.com/office/powerpoint/2010/main" val="32316491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smtClean="0">
                <a:ea typeface="ヒラギノ角ゴ Pro W3" charset="-128"/>
              </a:rPr>
              <a:t>Investment Companies: Private Equity Firms</a:t>
            </a:r>
            <a:endParaRPr lang="en-US" dirty="0"/>
          </a:p>
        </p:txBody>
      </p:sp>
      <p:sp>
        <p:nvSpPr>
          <p:cNvPr id="3" name="Content Placeholder 2"/>
          <p:cNvSpPr>
            <a:spLocks noGrp="1"/>
          </p:cNvSpPr>
          <p:nvPr>
            <p:ph idx="1"/>
          </p:nvPr>
        </p:nvSpPr>
        <p:spPr/>
        <p:txBody>
          <a:bodyPr/>
          <a:lstStyle/>
          <a:p>
            <a:pPr marL="0" indent="0">
              <a:buNone/>
            </a:pPr>
            <a:r>
              <a:rPr lang="en-US" altLang="x-none" sz="3200" b="1" dirty="0" smtClean="0">
                <a:ea typeface="ヒラギノ角ゴ Pro W3" charset="-128"/>
              </a:rPr>
              <a:t>Private equity firms </a:t>
            </a:r>
            <a:r>
              <a:rPr lang="en-US" altLang="x-none" sz="3200" dirty="0" smtClean="0">
                <a:ea typeface="ヒラギノ角ゴ Pro W3" charset="-128"/>
              </a:rPr>
              <a:t>is a financial intermediary that invests in equities that are not traded on the public capital markets. Two types of private equity firms dominate this group:</a:t>
            </a:r>
          </a:p>
          <a:p>
            <a:pPr marL="0" indent="0" algn="ctr">
              <a:buNone/>
            </a:pPr>
            <a:r>
              <a:rPr lang="en-US" altLang="x-none" sz="3200" dirty="0" smtClean="0">
                <a:ea typeface="ヒラギノ角ゴ Pro W3" charset="-128"/>
              </a:rPr>
              <a:t>Venture capital (VC) firms; and</a:t>
            </a:r>
            <a:br>
              <a:rPr lang="en-US" altLang="x-none" sz="3200" dirty="0" smtClean="0">
                <a:ea typeface="ヒラギノ角ゴ Pro W3" charset="-128"/>
              </a:rPr>
            </a:br>
            <a:r>
              <a:rPr lang="en-US" altLang="x-none" sz="3200" dirty="0" smtClean="0">
                <a:ea typeface="ヒラギノ角ゴ Pro W3" charset="-128"/>
              </a:rPr>
              <a:t>Leveraged buyout (LBO) firms.</a:t>
            </a:r>
            <a:endParaRPr lang="en-US" sz="3200" dirty="0"/>
          </a:p>
        </p:txBody>
      </p:sp>
    </p:spTree>
    <p:extLst>
      <p:ext uri="{BB962C8B-B14F-4D97-AF65-F5344CB8AC3E}">
        <p14:creationId xmlns:p14="http://schemas.microsoft.com/office/powerpoint/2010/main" val="11103737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smtClean="0">
                <a:ea typeface="ヒラギノ角ゴ Pro W3" charset="-128"/>
              </a:rPr>
              <a:t>Private Equity Firms: Venture Capital Firms</a:t>
            </a:r>
            <a:endParaRPr lang="en-US" dirty="0"/>
          </a:p>
        </p:txBody>
      </p:sp>
      <p:sp>
        <p:nvSpPr>
          <p:cNvPr id="3" name="Content Placeholder 2"/>
          <p:cNvSpPr>
            <a:spLocks noGrp="1"/>
          </p:cNvSpPr>
          <p:nvPr>
            <p:ph idx="1"/>
          </p:nvPr>
        </p:nvSpPr>
        <p:spPr/>
        <p:txBody>
          <a:bodyPr/>
          <a:lstStyle/>
          <a:p>
            <a:pPr marL="0" indent="0">
              <a:buNone/>
            </a:pPr>
            <a:r>
              <a:rPr lang="en-US" altLang="x-none" sz="3200" b="1" dirty="0" smtClean="0">
                <a:ea typeface="ヒラギノ角ゴ Pro W3" charset="-128"/>
              </a:rPr>
              <a:t>Venture capital firms </a:t>
            </a:r>
            <a:r>
              <a:rPr lang="en-US" altLang="x-none" sz="3200" dirty="0" smtClean="0">
                <a:ea typeface="ヒラギノ角ゴ Pro W3" charset="-128"/>
              </a:rPr>
              <a:t>raise money from investors (wealthy people and other financial institutions), which they then use to provide the initial financing for private start-up companies. </a:t>
            </a:r>
            <a:endParaRPr lang="en-US" sz="3200" dirty="0"/>
          </a:p>
        </p:txBody>
      </p:sp>
    </p:spTree>
    <p:extLst>
      <p:ext uri="{BB962C8B-B14F-4D97-AF65-F5344CB8AC3E}">
        <p14:creationId xmlns:p14="http://schemas.microsoft.com/office/powerpoint/2010/main" val="27262205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smtClean="0">
                <a:ea typeface="ヒラギノ角ゴ Pro W3" charset="-128"/>
              </a:rPr>
              <a:t>Private Equity Firms: Leveraged Buyout</a:t>
            </a:r>
            <a:endParaRPr lang="en-US" dirty="0"/>
          </a:p>
        </p:txBody>
      </p:sp>
      <p:sp>
        <p:nvSpPr>
          <p:cNvPr id="3" name="Content Placeholder 2"/>
          <p:cNvSpPr>
            <a:spLocks noGrp="1"/>
          </p:cNvSpPr>
          <p:nvPr>
            <p:ph idx="1"/>
          </p:nvPr>
        </p:nvSpPr>
        <p:spPr/>
        <p:txBody>
          <a:bodyPr/>
          <a:lstStyle/>
          <a:p>
            <a:pPr marL="0" indent="0">
              <a:buNone/>
            </a:pPr>
            <a:r>
              <a:rPr lang="en-US" altLang="x-none" sz="2800" b="1" dirty="0" smtClean="0">
                <a:ea typeface="ヒラギノ角ゴ Pro W3" charset="-128"/>
              </a:rPr>
              <a:t>Leveraged buyout (LBO) firms</a:t>
            </a:r>
            <a:r>
              <a:rPr lang="en-US" altLang="x-none" sz="2800" dirty="0" smtClean="0">
                <a:ea typeface="ヒラギノ角ゴ Pro W3" charset="-128"/>
              </a:rPr>
              <a:t> acquire established firms that typically have not been performing well with the objective of making them profitable again and then selling them. An LBO typically uses debt to fund the purchase of a firm.</a:t>
            </a:r>
            <a:endParaRPr lang="en-US" sz="2800" dirty="0"/>
          </a:p>
        </p:txBody>
      </p:sp>
    </p:spTree>
    <p:extLst>
      <p:ext uri="{BB962C8B-B14F-4D97-AF65-F5344CB8AC3E}">
        <p14:creationId xmlns:p14="http://schemas.microsoft.com/office/powerpoint/2010/main" val="25135337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Security</a:t>
            </a:r>
            <a:endParaRPr lang="en-US" dirty="0"/>
          </a:p>
        </p:txBody>
      </p:sp>
      <p:sp>
        <p:nvSpPr>
          <p:cNvPr id="3" name="Content Placeholder 2"/>
          <p:cNvSpPr>
            <a:spLocks noGrp="1"/>
          </p:cNvSpPr>
          <p:nvPr>
            <p:ph idx="1"/>
          </p:nvPr>
        </p:nvSpPr>
        <p:spPr/>
        <p:txBody>
          <a:bodyPr/>
          <a:lstStyle/>
          <a:p>
            <a:r>
              <a:rPr lang="en-US" altLang="x-none" sz="3200" dirty="0" smtClean="0">
                <a:ea typeface="ヒラギノ角ゴ Pro W3" charset="-128"/>
              </a:rPr>
              <a:t>A </a:t>
            </a:r>
            <a:r>
              <a:rPr lang="en-US" altLang="x-none" sz="3200" b="1" dirty="0" smtClean="0">
                <a:ea typeface="ヒラギノ角ゴ Pro W3" charset="-128"/>
              </a:rPr>
              <a:t>security</a:t>
            </a:r>
            <a:r>
              <a:rPr lang="en-US" altLang="x-none" sz="3200" dirty="0" smtClean="0">
                <a:ea typeface="ヒラギノ角ゴ Pro W3" charset="-128"/>
              </a:rPr>
              <a:t> is a negotiable instrument that represents a financial claim. It can take the form of ownership (stock) or a debt agreement (bond).</a:t>
            </a:r>
          </a:p>
          <a:p>
            <a:r>
              <a:rPr lang="en-US" altLang="x-none" sz="3200" dirty="0" smtClean="0">
                <a:ea typeface="ヒラギノ角ゴ Pro W3" charset="-128"/>
              </a:rPr>
              <a:t>The public securities markets allow businesses and individual investors to trade the securities issued by public corporations.</a:t>
            </a:r>
            <a:endParaRPr lang="en-US" sz="3200" dirty="0"/>
          </a:p>
        </p:txBody>
      </p:sp>
    </p:spTree>
    <p:extLst>
      <p:ext uri="{BB962C8B-B14F-4D97-AF65-F5344CB8AC3E}">
        <p14:creationId xmlns:p14="http://schemas.microsoft.com/office/powerpoint/2010/main" val="34164391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Primary versus Secondary Market</a:t>
            </a:r>
            <a:endParaRPr lang="en-US" dirty="0"/>
          </a:p>
        </p:txBody>
      </p:sp>
      <p:sp>
        <p:nvSpPr>
          <p:cNvPr id="3" name="Content Placeholder 2"/>
          <p:cNvSpPr>
            <a:spLocks noGrp="1"/>
          </p:cNvSpPr>
          <p:nvPr>
            <p:ph idx="1"/>
          </p:nvPr>
        </p:nvSpPr>
        <p:spPr/>
        <p:txBody>
          <a:bodyPr/>
          <a:lstStyle/>
          <a:p>
            <a:r>
              <a:rPr lang="en-US" altLang="x-none" sz="3200" b="1" dirty="0" smtClean="0">
                <a:ea typeface="ヒラギノ角ゴ Pro W3" charset="-128"/>
              </a:rPr>
              <a:t>Primary market </a:t>
            </a:r>
            <a:r>
              <a:rPr lang="en-US" altLang="x-none" sz="3200" dirty="0" smtClean="0">
                <a:ea typeface="ヒラギノ角ゴ Pro W3" charset="-128"/>
              </a:rPr>
              <a:t>– a market in which securities are bought and sold for the first time. The firm selling securities receives the money raised that they can then use to finance their businesses.</a:t>
            </a:r>
          </a:p>
          <a:p>
            <a:r>
              <a:rPr lang="en-US" altLang="x-none" sz="3200" b="1" dirty="0" smtClean="0">
                <a:ea typeface="ヒラギノ角ゴ Pro W3" charset="-128"/>
              </a:rPr>
              <a:t>Secondary market </a:t>
            </a:r>
            <a:r>
              <a:rPr lang="en-US" altLang="x-none" sz="3200" dirty="0" smtClean="0">
                <a:ea typeface="ヒラギノ角ゴ Pro W3" charset="-128"/>
              </a:rPr>
              <a:t>– a market for subsequent trading of previously issued securities. The issuing firm does not receive any new money, as the securities are simply being transferred from one investor to another.</a:t>
            </a:r>
            <a:endParaRPr lang="en-US" sz="3200" dirty="0"/>
          </a:p>
        </p:txBody>
      </p:sp>
    </p:spTree>
    <p:extLst>
      <p:ext uri="{BB962C8B-B14F-4D97-AF65-F5344CB8AC3E}">
        <p14:creationId xmlns:p14="http://schemas.microsoft.com/office/powerpoint/2010/main" val="15989195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sz="2400" dirty="0" smtClean="0"/>
              <a:t>Figure 2.2 </a:t>
            </a:r>
            <a:r>
              <a:rPr lang="en-US" altLang="x-none" sz="2400" b="0" dirty="0" smtClean="0"/>
              <a:t>Security Markets Provide a Link between the Corporation and Investors</a:t>
            </a:r>
            <a:endParaRPr lang="en-US" sz="2400" b="0" dirty="0" smtClean="0"/>
          </a:p>
        </p:txBody>
      </p:sp>
      <p:pic>
        <p:nvPicPr>
          <p:cNvPr id="4" name="Picture 3" descr="A flow diagram shows four steps of raising money in the securities market which are as follows:&#10;1. Securities are sold for cash&#10;2. The corporation invests in return generating assets&#10;3. The cash flow from these assets is reinvested in the corporation, given back to the investors, or paid to the government in the form of taxes.&#10;4. Securities are traded among investors in the Cash flow from secondary market."/>
          <p:cNvPicPr>
            <a:picLocks noChangeAspect="1"/>
          </p:cNvPicPr>
          <p:nvPr/>
        </p:nvPicPr>
        <p:blipFill>
          <a:blip r:embed="rId2" cstate="print"/>
          <a:stretch>
            <a:fillRect/>
          </a:stretch>
        </p:blipFill>
        <p:spPr>
          <a:xfrm>
            <a:off x="1280160" y="1676400"/>
            <a:ext cx="6583680" cy="4209976"/>
          </a:xfrm>
          <a:prstGeom prst="rect">
            <a:avLst/>
          </a:prstGeom>
        </p:spPr>
      </p:pic>
    </p:spTree>
    <p:extLst>
      <p:ext uri="{BB962C8B-B14F-4D97-AF65-F5344CB8AC3E}">
        <p14:creationId xmlns:p14="http://schemas.microsoft.com/office/powerpoint/2010/main" val="3654263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Types of Securities: Debt Securities</a:t>
            </a:r>
            <a:endParaRPr lang="en-US" dirty="0"/>
          </a:p>
        </p:txBody>
      </p:sp>
      <p:sp>
        <p:nvSpPr>
          <p:cNvPr id="3" name="Content Placeholder 2"/>
          <p:cNvSpPr>
            <a:spLocks noGrp="1"/>
          </p:cNvSpPr>
          <p:nvPr>
            <p:ph idx="1"/>
          </p:nvPr>
        </p:nvSpPr>
        <p:spPr/>
        <p:txBody>
          <a:bodyPr/>
          <a:lstStyle/>
          <a:p>
            <a:pPr marL="0" indent="0">
              <a:buNone/>
            </a:pPr>
            <a:r>
              <a:rPr lang="en-US" altLang="x-none" sz="3200" b="1" dirty="0" smtClean="0">
                <a:ea typeface="ヒラギノ角ゴ Pro W3" charset="-128"/>
              </a:rPr>
              <a:t>Debt Securities</a:t>
            </a:r>
            <a:r>
              <a:rPr lang="en-US" altLang="x-none" sz="3200" dirty="0" smtClean="0">
                <a:ea typeface="ヒラギノ角ゴ Pro W3" charset="-128"/>
              </a:rPr>
              <a:t>: Firms borrow money by selling debt securities in the debt market. </a:t>
            </a:r>
          </a:p>
          <a:p>
            <a:pPr marL="0" indent="0">
              <a:buNone/>
            </a:pPr>
            <a:r>
              <a:rPr lang="en-US" altLang="x-none" sz="3200" dirty="0" smtClean="0">
                <a:ea typeface="ヒラギノ角ゴ Pro W3" charset="-128"/>
              </a:rPr>
              <a:t>Debt is classified based on maturity period: Less than one year (issued in money market), one to ten years (called Note, issued in capital market), more than 10 years (called bond, issued in capital market)</a:t>
            </a:r>
            <a:endParaRPr lang="en-US" sz="3200" dirty="0"/>
          </a:p>
        </p:txBody>
      </p:sp>
    </p:spTree>
    <p:extLst>
      <p:ext uri="{BB962C8B-B14F-4D97-AF65-F5344CB8AC3E}">
        <p14:creationId xmlns:p14="http://schemas.microsoft.com/office/powerpoint/2010/main" val="27293999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smtClean="0">
                <a:ea typeface="ヒラギノ角ゴ Pro W3" charset="-128"/>
              </a:rPr>
              <a:t>Types of Securities: Equity Securities</a:t>
            </a:r>
            <a:endParaRPr lang="en-US" dirty="0"/>
          </a:p>
        </p:txBody>
      </p:sp>
      <p:sp>
        <p:nvSpPr>
          <p:cNvPr id="3" name="Content Placeholder 2"/>
          <p:cNvSpPr>
            <a:spLocks noGrp="1"/>
          </p:cNvSpPr>
          <p:nvPr>
            <p:ph idx="1"/>
          </p:nvPr>
        </p:nvSpPr>
        <p:spPr/>
        <p:txBody>
          <a:bodyPr/>
          <a:lstStyle/>
          <a:p>
            <a:pPr marL="0" indent="0">
              <a:buNone/>
            </a:pPr>
            <a:r>
              <a:rPr lang="en-US" altLang="x-none" sz="3600" b="1" dirty="0" smtClean="0">
                <a:ea typeface="ヒラギノ角ゴ Pro W3" charset="-128"/>
              </a:rPr>
              <a:t>Equity securities </a:t>
            </a:r>
            <a:r>
              <a:rPr lang="en-US" altLang="x-none" sz="3600" dirty="0" smtClean="0">
                <a:ea typeface="ヒラギノ角ゴ Pro W3" charset="-128"/>
              </a:rPr>
              <a:t>represent ownership of the corporation. There are two major types of equity securities: common stock and preferred stock. When you buy equity securities, you are making an investment that you expect will generate a return.</a:t>
            </a:r>
            <a:endParaRPr lang="en-US" sz="3600" dirty="0"/>
          </a:p>
        </p:txBody>
      </p:sp>
    </p:spTree>
    <p:extLst>
      <p:ext uri="{BB962C8B-B14F-4D97-AF65-F5344CB8AC3E}">
        <p14:creationId xmlns:p14="http://schemas.microsoft.com/office/powerpoint/2010/main" val="2485684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Types of Securities: Common Stock</a:t>
            </a:r>
            <a:endParaRPr lang="en-US" dirty="0"/>
          </a:p>
        </p:txBody>
      </p:sp>
      <p:sp>
        <p:nvSpPr>
          <p:cNvPr id="3" name="Content Placeholder 2"/>
          <p:cNvSpPr>
            <a:spLocks noGrp="1"/>
          </p:cNvSpPr>
          <p:nvPr>
            <p:ph idx="1"/>
          </p:nvPr>
        </p:nvSpPr>
        <p:spPr/>
        <p:txBody>
          <a:bodyPr/>
          <a:lstStyle/>
          <a:p>
            <a:r>
              <a:rPr lang="en-US" altLang="x-none" sz="3200" b="1" dirty="0" smtClean="0">
                <a:ea typeface="ヒラギノ角ゴ Pro W3" charset="-128"/>
              </a:rPr>
              <a:t>Common stock </a:t>
            </a:r>
            <a:r>
              <a:rPr lang="en-US" altLang="x-none" sz="3200" dirty="0" smtClean="0">
                <a:ea typeface="ヒラギノ角ゴ Pro W3" charset="-128"/>
              </a:rPr>
              <a:t>is a security that represents equity ownership in a corporation, provides voting rights, and entitles the holder to a share of the company’s success in the form of dividends and any capital appreciation in the value of the security.</a:t>
            </a:r>
          </a:p>
          <a:p>
            <a:r>
              <a:rPr lang="en-US" altLang="x-none" sz="3200" dirty="0" smtClean="0">
                <a:ea typeface="ヒラギノ角ゴ Pro W3" charset="-128"/>
              </a:rPr>
              <a:t>Investors who purchase common stock are the residual owners of the firm.</a:t>
            </a:r>
            <a:endParaRPr lang="en-US" sz="3200" dirty="0"/>
          </a:p>
        </p:txBody>
      </p:sp>
    </p:spTree>
    <p:extLst>
      <p:ext uri="{BB962C8B-B14F-4D97-AF65-F5344CB8AC3E}">
        <p14:creationId xmlns:p14="http://schemas.microsoft.com/office/powerpoint/2010/main" val="26597929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Types of Securities: Preferred Stock</a:t>
            </a:r>
            <a:endParaRPr lang="en-US" dirty="0"/>
          </a:p>
        </p:txBody>
      </p:sp>
      <p:sp>
        <p:nvSpPr>
          <p:cNvPr id="3" name="Content Placeholder 2"/>
          <p:cNvSpPr>
            <a:spLocks noGrp="1"/>
          </p:cNvSpPr>
          <p:nvPr>
            <p:ph idx="1"/>
          </p:nvPr>
        </p:nvSpPr>
        <p:spPr/>
        <p:txBody>
          <a:bodyPr/>
          <a:lstStyle/>
          <a:p>
            <a:r>
              <a:rPr lang="en-US" altLang="x-none" sz="3200" b="1" dirty="0" smtClean="0">
                <a:ea typeface="ヒラギノ角ゴ Pro W3" charset="-128"/>
              </a:rPr>
              <a:t>Preferred stock </a:t>
            </a:r>
            <a:r>
              <a:rPr lang="en-US" altLang="x-none" sz="3200" dirty="0" smtClean="0">
                <a:ea typeface="ヒラギノ角ゴ Pro W3" charset="-128"/>
              </a:rPr>
              <a:t>is an equity security. It gives preference, relative to common stockholders, with regard to dividends and claim on assets. Thus preferred shareholders receive their dividends before any dividends are distributed to the common stockholders.</a:t>
            </a:r>
            <a:endParaRPr lang="en-US" sz="3200" dirty="0"/>
          </a:p>
        </p:txBody>
      </p:sp>
    </p:spTree>
    <p:extLst>
      <p:ext uri="{BB962C8B-B14F-4D97-AF65-F5344CB8AC3E}">
        <p14:creationId xmlns:p14="http://schemas.microsoft.com/office/powerpoint/2010/main" val="6351587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Other Financial Instruments</a:t>
            </a:r>
            <a:endParaRPr lang="en-US" dirty="0"/>
          </a:p>
        </p:txBody>
      </p:sp>
      <p:sp>
        <p:nvSpPr>
          <p:cNvPr id="3" name="Content Placeholder 2"/>
          <p:cNvSpPr>
            <a:spLocks noGrp="1"/>
          </p:cNvSpPr>
          <p:nvPr>
            <p:ph idx="1"/>
          </p:nvPr>
        </p:nvSpPr>
        <p:spPr/>
        <p:txBody>
          <a:bodyPr/>
          <a:lstStyle/>
          <a:p>
            <a:pPr marL="0" indent="0">
              <a:buNone/>
            </a:pPr>
            <a:r>
              <a:rPr lang="en-US" altLang="x-none" sz="3200" dirty="0" smtClean="0">
                <a:ea typeface="ヒラギノ角ゴ Pro W3" charset="-128"/>
              </a:rPr>
              <a:t>Provides a list of different financial instruments used by firms to raise money, beginning with the shortest-maturity instruments (U.S. Treasury bills) that are traded in the money market and moving through to the longest-maturity instruments (common stock) that are traded in the capital market.</a:t>
            </a:r>
            <a:endParaRPr lang="en-US" sz="3200" dirty="0"/>
          </a:p>
        </p:txBody>
      </p:sp>
    </p:spTree>
    <p:extLst>
      <p:ext uri="{BB962C8B-B14F-4D97-AF65-F5344CB8AC3E}">
        <p14:creationId xmlns:p14="http://schemas.microsoft.com/office/powerpoint/2010/main" val="7200100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x-none" sz="2400" b="0" dirty="0" smtClean="0">
                <a:ea typeface="ヒラギノ角ゴ Pro W3" charset="-128"/>
              </a:rPr>
              <a:t>Characteristics of Different Financial Instruments</a:t>
            </a:r>
            <a:endParaRPr lang="en-US" sz="2000" b="0" dirty="0"/>
          </a:p>
        </p:txBody>
      </p:sp>
      <p:sp>
        <p:nvSpPr>
          <p:cNvPr id="3" name="Content Placeholder 2"/>
          <p:cNvSpPr>
            <a:spLocks noGrp="1"/>
          </p:cNvSpPr>
          <p:nvPr>
            <p:ph idx="1"/>
          </p:nvPr>
        </p:nvSpPr>
        <p:spPr>
          <a:xfrm>
            <a:off x="539552" y="1628800"/>
            <a:ext cx="8229600" cy="4800600"/>
          </a:xfrm>
        </p:spPr>
        <p:txBody>
          <a:bodyPr/>
          <a:lstStyle/>
          <a:p>
            <a:pPr marL="0" indent="0">
              <a:buNone/>
            </a:pPr>
            <a:r>
              <a:rPr lang="en-US" sz="2400" b="1" dirty="0"/>
              <a:t>Money Market </a:t>
            </a:r>
            <a:r>
              <a:rPr lang="en-US" sz="2400" b="1" dirty="0" smtClean="0"/>
              <a:t>Debt For </a:t>
            </a:r>
            <a:r>
              <a:rPr lang="en-US" sz="2400" b="1" dirty="0"/>
              <a:t>the Borrower:</a:t>
            </a:r>
          </a:p>
          <a:p>
            <a:pPr>
              <a:tabLst>
                <a:tab pos="323850" algn="l"/>
                <a:tab pos="520700" algn="l"/>
              </a:tabLst>
            </a:pPr>
            <a:r>
              <a:rPr lang="en-US" sz="2000" dirty="0"/>
              <a:t>Good </a:t>
            </a:r>
            <a:r>
              <a:rPr lang="en-US" sz="2000" dirty="0" smtClean="0"/>
              <a:t>way of inexpensively raising money for short periods </a:t>
            </a:r>
            <a:r>
              <a:rPr lang="en-US" sz="2000" dirty="0"/>
              <a:t>of time.</a:t>
            </a:r>
          </a:p>
          <a:p>
            <a:pPr>
              <a:tabLst>
                <a:tab pos="323850" algn="l"/>
              </a:tabLst>
            </a:pPr>
            <a:r>
              <a:rPr lang="en-US" sz="2000" dirty="0"/>
              <a:t>Rates tend to be lower than long-term rates.</a:t>
            </a:r>
          </a:p>
          <a:p>
            <a:pPr>
              <a:tabLst>
                <a:tab pos="323850" algn="l"/>
              </a:tabLst>
            </a:pPr>
            <a:r>
              <a:rPr lang="en-US" sz="2000" dirty="0"/>
              <a:t>Can borrow money to match short-term needs.</a:t>
            </a:r>
          </a:p>
          <a:p>
            <a:pPr>
              <a:tabLst>
                <a:tab pos="323850" algn="l"/>
                <a:tab pos="520700" algn="l"/>
              </a:tabLst>
            </a:pPr>
            <a:r>
              <a:rPr lang="en-US" sz="2000" dirty="0"/>
              <a:t>If interest rates rise, the cost of borrowing will immediately rise accordingly.</a:t>
            </a:r>
          </a:p>
          <a:p>
            <a:pPr marL="0" indent="0">
              <a:buNone/>
            </a:pPr>
            <a:r>
              <a:rPr lang="en-US" sz="2400" b="1" dirty="0"/>
              <a:t>For the Investor:</a:t>
            </a:r>
          </a:p>
          <a:p>
            <a:pPr>
              <a:tabLst>
                <a:tab pos="323850" algn="l"/>
                <a:tab pos="450850" algn="l"/>
              </a:tabLst>
            </a:pPr>
            <a:r>
              <a:rPr lang="en-US" sz="2000" dirty="0"/>
              <a:t>Very liquid—investors have access to their money when they </a:t>
            </a:r>
            <a:br>
              <a:rPr lang="en-US" sz="2000" dirty="0"/>
            </a:br>
            <a:r>
              <a:rPr lang="en-US" sz="2000" dirty="0"/>
              <a:t> need it.</a:t>
            </a:r>
          </a:p>
          <a:p>
            <a:pPr>
              <a:tabLst>
                <a:tab pos="323850" algn="l"/>
                <a:tab pos="450850" algn="l"/>
              </a:tabLst>
            </a:pPr>
            <a:r>
              <a:rPr lang="en-US" sz="2000" dirty="0"/>
              <a:t>Safe—generally invested in high-quality investments for brief periods.</a:t>
            </a:r>
          </a:p>
          <a:p>
            <a:pPr>
              <a:tabLst>
                <a:tab pos="323850" algn="l"/>
                <a:tab pos="450850" algn="l"/>
              </a:tabLst>
            </a:pPr>
            <a:r>
              <a:rPr lang="en-US" sz="2000" dirty="0"/>
              <a:t>Low returns—rates tend to be close to the rate of inflation</a:t>
            </a:r>
            <a:r>
              <a:rPr lang="en-US" sz="2000" dirty="0" smtClean="0"/>
              <a:t>.</a:t>
            </a:r>
            <a:endParaRPr lang="en-US" sz="2000" dirty="0"/>
          </a:p>
        </p:txBody>
      </p:sp>
    </p:spTree>
    <p:extLst>
      <p:ext uri="{BB962C8B-B14F-4D97-AF65-F5344CB8AC3E}">
        <p14:creationId xmlns:p14="http://schemas.microsoft.com/office/powerpoint/2010/main" val="4330260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x-none" sz="2400" b="0" dirty="0" smtClean="0">
                <a:ea typeface="ヒラギノ角ゴ Pro W3" charset="-128"/>
              </a:rPr>
              <a:t>Characteristics of Different Financial Instruments</a:t>
            </a:r>
            <a:endParaRPr lang="en-US" dirty="0"/>
          </a:p>
        </p:txBody>
      </p:sp>
      <p:sp>
        <p:nvSpPr>
          <p:cNvPr id="4" name="Rectangle 3"/>
          <p:cNvSpPr/>
          <p:nvPr/>
        </p:nvSpPr>
        <p:spPr>
          <a:xfrm>
            <a:off x="467544" y="1340768"/>
            <a:ext cx="8458200" cy="4508927"/>
          </a:xfrm>
          <a:prstGeom prst="rect">
            <a:avLst/>
          </a:prstGeom>
        </p:spPr>
        <p:txBody>
          <a:bodyPr wrap="square">
            <a:spAutoFit/>
          </a:bodyPr>
          <a:lstStyle/>
          <a:p>
            <a:r>
              <a:rPr lang="en-US" sz="2400" b="1" dirty="0" smtClean="0">
                <a:latin typeface="Garamond" panose="02020404030301010803" pitchFamily="18" charset="0"/>
              </a:rPr>
              <a:t>Long-Term Debt and Fixed-Income Securities For the Borrower:</a:t>
            </a:r>
          </a:p>
          <a:p>
            <a:pPr marL="256032" indent="-256032">
              <a:spcBef>
                <a:spcPts val="6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Interest rates are locked in over the entire life of the debt.</a:t>
            </a:r>
          </a:p>
          <a:p>
            <a:pPr marL="256032" indent="-256032">
              <a:spcBef>
                <a:spcPts val="6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Has a tax advantage over common stock in that interest payments are tax deductible, whereas dividend payments are not.</a:t>
            </a:r>
          </a:p>
          <a:p>
            <a:r>
              <a:rPr lang="en-US" sz="2400" b="1" dirty="0" smtClean="0">
                <a:latin typeface="Garamond" panose="02020404030301010803" pitchFamily="18" charset="0"/>
              </a:rPr>
              <a:t>For the Investor:</a:t>
            </a:r>
          </a:p>
          <a:p>
            <a:pPr marL="256032" indent="-256032">
              <a:spcBef>
                <a:spcPts val="6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Can be used to generate dependable current income.</a:t>
            </a:r>
          </a:p>
          <a:p>
            <a:pPr marL="256032" indent="-256032">
              <a:spcBef>
                <a:spcPts val="6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Some bonds produce tax-free income.</a:t>
            </a:r>
          </a:p>
          <a:p>
            <a:pPr marL="256032" indent="-256032">
              <a:spcBef>
                <a:spcPts val="6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Long-term debt tends to produce higher returns than short-term debt.</a:t>
            </a:r>
          </a:p>
          <a:p>
            <a:pPr marL="256032" indent="-256032">
              <a:spcBef>
                <a:spcPts val="6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Less risky than common stock.</a:t>
            </a:r>
          </a:p>
          <a:p>
            <a:pPr marL="256032" indent="-256032">
              <a:spcBef>
                <a:spcPts val="6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Investors can lock in an interest rate and know the future returns (assuming the issuer does not default on its payments).</a:t>
            </a:r>
          </a:p>
        </p:txBody>
      </p:sp>
    </p:spTree>
    <p:extLst>
      <p:ext uri="{BB962C8B-B14F-4D97-AF65-F5344CB8AC3E}">
        <p14:creationId xmlns:p14="http://schemas.microsoft.com/office/powerpoint/2010/main" val="38266535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15372"/>
            <a:ext cx="8229600" cy="1097280"/>
          </a:xfrm>
        </p:spPr>
        <p:txBody>
          <a:bodyPr/>
          <a:lstStyle/>
          <a:p>
            <a:r>
              <a:rPr lang="en-US" altLang="x-none" sz="2400" dirty="0" smtClean="0">
                <a:ea typeface="ヒラギノ角ゴ Pro W3" charset="-128"/>
              </a:rPr>
              <a:t>Table </a:t>
            </a:r>
            <a:r>
              <a:rPr lang="en-US" altLang="x-none" sz="2400" b="0" dirty="0" smtClean="0">
                <a:ea typeface="ヒラギノ角ゴ Pro W3" charset="-128"/>
              </a:rPr>
              <a:t>Characteristics of Different Financial Instruments</a:t>
            </a:r>
            <a:endParaRPr lang="en-US" dirty="0"/>
          </a:p>
        </p:txBody>
      </p:sp>
      <p:sp>
        <p:nvSpPr>
          <p:cNvPr id="4" name="Rectangle 3"/>
          <p:cNvSpPr/>
          <p:nvPr/>
        </p:nvSpPr>
        <p:spPr>
          <a:xfrm>
            <a:off x="457200" y="1772816"/>
            <a:ext cx="8305800" cy="3262432"/>
          </a:xfrm>
          <a:prstGeom prst="rect">
            <a:avLst/>
          </a:prstGeom>
        </p:spPr>
        <p:txBody>
          <a:bodyPr wrap="square">
            <a:spAutoFit/>
          </a:bodyPr>
          <a:lstStyle/>
          <a:p>
            <a:pPr>
              <a:spcBef>
                <a:spcPts val="900"/>
              </a:spcBef>
            </a:pPr>
            <a:r>
              <a:rPr lang="en-US" sz="2800" b="1" dirty="0" smtClean="0">
                <a:latin typeface="Garamond" panose="02020404030301010803" pitchFamily="18" charset="0"/>
              </a:rPr>
              <a:t>Preferred Stock For the Issuer:</a:t>
            </a:r>
          </a:p>
          <a:p>
            <a:pPr marL="256032" indent="-256032">
              <a:spcBef>
                <a:spcPts val="900"/>
              </a:spcBef>
              <a:buClr>
                <a:srgbClr val="007FA3"/>
              </a:buClr>
              <a:buFont typeface="Arial" pitchFamily="34" charset="0"/>
              <a:buChar char="•"/>
              <a:tabLst>
                <a:tab pos="323850" algn="l"/>
                <a:tab pos="520700" algn="l"/>
              </a:tabLst>
            </a:pPr>
            <a:r>
              <a:rPr lang="en-US" dirty="0" smtClean="0">
                <a:latin typeface="Garamond" panose="02020404030301010803" pitchFamily="18" charset="0"/>
              </a:rPr>
              <a:t>Dividends can be omitted without the risk of bankruptcy.</a:t>
            </a:r>
          </a:p>
          <a:p>
            <a:pPr marL="256032" indent="-256032">
              <a:spcBef>
                <a:spcPts val="900"/>
              </a:spcBef>
              <a:buClr>
                <a:srgbClr val="007FA3"/>
              </a:buClr>
              <a:buFont typeface="Arial" pitchFamily="34" charset="0"/>
              <a:buChar char="•"/>
              <a:tabLst>
                <a:tab pos="323850" algn="l"/>
                <a:tab pos="520700" algn="l"/>
              </a:tabLst>
            </a:pPr>
            <a:r>
              <a:rPr lang="en-US" dirty="0" smtClean="0">
                <a:latin typeface="Garamond" panose="02020404030301010803" pitchFamily="18" charset="0"/>
              </a:rPr>
              <a:t>Has the disadvantage that dividends are not tax deductible for the issuer, whereas interest payments from debt are tax deductible.</a:t>
            </a:r>
          </a:p>
          <a:p>
            <a:pPr>
              <a:spcBef>
                <a:spcPts val="900"/>
              </a:spcBef>
            </a:pPr>
            <a:r>
              <a:rPr lang="en-US" sz="2800" b="1" dirty="0" smtClean="0">
                <a:latin typeface="Garamond" panose="02020404030301010803" pitchFamily="18" charset="0"/>
              </a:rPr>
              <a:t>For the Investor:</a:t>
            </a:r>
          </a:p>
          <a:p>
            <a:pPr marL="256032" indent="-256032">
              <a:spcBef>
                <a:spcPts val="900"/>
              </a:spcBef>
              <a:buClr>
                <a:srgbClr val="007FA3"/>
              </a:buClr>
              <a:buFont typeface="Arial" pitchFamily="34" charset="0"/>
              <a:buChar char="•"/>
              <a:tabLst>
                <a:tab pos="323850" algn="l"/>
                <a:tab pos="520700" algn="l"/>
              </a:tabLst>
            </a:pPr>
            <a:r>
              <a:rPr lang="en-US" dirty="0" smtClean="0">
                <a:latin typeface="Garamond" panose="02020404030301010803" pitchFamily="18" charset="0"/>
              </a:rPr>
              <a:t>For corporate investors, it has a tax advantage because at a minimum 70 percent of dividends received are tax-free.</a:t>
            </a:r>
          </a:p>
        </p:txBody>
      </p:sp>
    </p:spTree>
    <p:extLst>
      <p:ext uri="{BB962C8B-B14F-4D97-AF65-F5344CB8AC3E}">
        <p14:creationId xmlns:p14="http://schemas.microsoft.com/office/powerpoint/2010/main" val="11892449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15372"/>
            <a:ext cx="8229600" cy="1097280"/>
          </a:xfrm>
        </p:spPr>
        <p:txBody>
          <a:bodyPr/>
          <a:lstStyle/>
          <a:p>
            <a:r>
              <a:rPr lang="en-US" altLang="x-none" sz="2400" dirty="0" smtClean="0">
                <a:ea typeface="ヒラギノ角ゴ Pro W3" charset="-128"/>
              </a:rPr>
              <a:t>Table </a:t>
            </a:r>
            <a:r>
              <a:rPr lang="en-US" altLang="x-none" sz="2400" b="0" dirty="0" smtClean="0">
                <a:ea typeface="ヒラギノ角ゴ Pro W3" charset="-128"/>
              </a:rPr>
              <a:t>Characteristics of Different Financial Instruments</a:t>
            </a:r>
            <a:endParaRPr lang="en-US" dirty="0"/>
          </a:p>
        </p:txBody>
      </p:sp>
      <p:sp>
        <p:nvSpPr>
          <p:cNvPr id="5" name="Rectangle 4"/>
          <p:cNvSpPr/>
          <p:nvPr/>
        </p:nvSpPr>
        <p:spPr>
          <a:xfrm>
            <a:off x="467139" y="1700808"/>
            <a:ext cx="8534400" cy="4162678"/>
          </a:xfrm>
          <a:prstGeom prst="rect">
            <a:avLst/>
          </a:prstGeom>
        </p:spPr>
        <p:txBody>
          <a:bodyPr wrap="square">
            <a:spAutoFit/>
          </a:bodyPr>
          <a:lstStyle/>
          <a:p>
            <a:pPr>
              <a:spcBef>
                <a:spcPts val="900"/>
              </a:spcBef>
            </a:pPr>
            <a:r>
              <a:rPr lang="en-US" b="1" dirty="0" smtClean="0">
                <a:latin typeface="Garamond" panose="02020404030301010803" pitchFamily="18" charset="0"/>
              </a:rPr>
              <a:t>Common Stock For the Issuer:</a:t>
            </a:r>
          </a:p>
          <a:p>
            <a:pPr marL="256032" indent="-256032">
              <a:spcBef>
                <a:spcPts val="9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The issuing firm is not legally obligated to make payments.</a:t>
            </a:r>
          </a:p>
          <a:p>
            <a:pPr marL="256032" indent="-256032">
              <a:spcBef>
                <a:spcPts val="9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Does not have a maturity date.</a:t>
            </a:r>
          </a:p>
          <a:p>
            <a:pPr marL="256032" indent="-256032">
              <a:spcBef>
                <a:spcPts val="9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Issuance of common stock increases creditworthiness because the firm has more investor money to cushion the firm in the case of a loss.</a:t>
            </a:r>
          </a:p>
          <a:p>
            <a:pPr marL="256032" indent="-256032">
              <a:spcBef>
                <a:spcPts val="9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Has a tax disadvantage relative to debt; whereas debt interest payments are deductible for tax purposes, common stock dividends are not.</a:t>
            </a:r>
          </a:p>
          <a:p>
            <a:pPr>
              <a:spcBef>
                <a:spcPts val="900"/>
              </a:spcBef>
            </a:pPr>
            <a:r>
              <a:rPr lang="en-US" b="1" dirty="0" smtClean="0">
                <a:latin typeface="Garamond" panose="02020404030301010803" pitchFamily="18" charset="0"/>
              </a:rPr>
              <a:t>For the Investor:</a:t>
            </a:r>
          </a:p>
          <a:p>
            <a:pPr marL="256032" indent="-256032">
              <a:spcBef>
                <a:spcPts val="9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Over the long run, common stock has outperformed debt-based financial assets.</a:t>
            </a:r>
          </a:p>
          <a:p>
            <a:pPr marL="256032" indent="-256032">
              <a:spcBef>
                <a:spcPts val="900"/>
              </a:spcBef>
              <a:buClr>
                <a:srgbClr val="007FA3"/>
              </a:buClr>
              <a:buFont typeface="Arial" pitchFamily="34" charset="0"/>
              <a:buChar char="•"/>
              <a:tabLst>
                <a:tab pos="323850" algn="l"/>
                <a:tab pos="520700" algn="l"/>
              </a:tabLst>
            </a:pPr>
            <a:r>
              <a:rPr lang="en-US" sz="2000" dirty="0" smtClean="0">
                <a:latin typeface="Garamond" panose="02020404030301010803" pitchFamily="18" charset="0"/>
              </a:rPr>
              <a:t>Along with the increased expected return comes increased risk.</a:t>
            </a:r>
          </a:p>
        </p:txBody>
      </p:sp>
    </p:spTree>
    <p:extLst>
      <p:ext uri="{BB962C8B-B14F-4D97-AF65-F5344CB8AC3E}">
        <p14:creationId xmlns:p14="http://schemas.microsoft.com/office/powerpoint/2010/main" val="5914779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x-none" dirty="0" smtClean="0"/>
              <a:t>Financial Markets and the Financial Crisis</a:t>
            </a:r>
            <a:endParaRPr lang="en-US" dirty="0" smtClean="0"/>
          </a:p>
        </p:txBody>
      </p:sp>
      <p:sp>
        <p:nvSpPr>
          <p:cNvPr id="3" name="Content Placeholder 2"/>
          <p:cNvSpPr>
            <a:spLocks noGrp="1"/>
          </p:cNvSpPr>
          <p:nvPr>
            <p:ph idx="1"/>
          </p:nvPr>
        </p:nvSpPr>
        <p:spPr/>
        <p:txBody>
          <a:bodyPr/>
          <a:lstStyle/>
          <a:p>
            <a:r>
              <a:rPr lang="en-US" altLang="x-none" sz="2600" dirty="0" smtClean="0">
                <a:ea typeface="ヒラギノ角ゴ Pro W3" charset="-128"/>
              </a:rPr>
              <a:t>Beginning in 2007, US experienced its most severe financial crisis since the Great Depression of the 1930s. As a result, some financial institutions collapsed, while the government bailed others out; unemployment skyrocketed; the stock market plummeted, the country entered into a recession, and it spread world wide.</a:t>
            </a:r>
          </a:p>
          <a:p>
            <a:r>
              <a:rPr lang="en-US" altLang="x-none" sz="2600" dirty="0" smtClean="0">
                <a:ea typeface="ヒラギノ角ゴ Pro W3" charset="-128"/>
              </a:rPr>
              <a:t>Although many factors contributed to the financial crisis, the most immediate cause has been found to be the collapse of the real estate market and the resulting real estate loan (mortgage) defaults.</a:t>
            </a:r>
            <a:endParaRPr lang="en-US" sz="2600" dirty="0"/>
          </a:p>
        </p:txBody>
      </p:sp>
    </p:spTree>
    <p:extLst>
      <p:ext uri="{BB962C8B-B14F-4D97-AF65-F5344CB8AC3E}">
        <p14:creationId xmlns:p14="http://schemas.microsoft.com/office/powerpoint/2010/main" val="4488901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Securitization Process </a:t>
            </a:r>
            <a:r>
              <a:rPr lang="en-US" altLang="x-none" sz="2000" b="0" dirty="0" smtClean="0">
                <a:ea typeface="ヒラギノ角ゴ Pro W3" charset="-128"/>
              </a:rPr>
              <a:t>(1 of 2)</a:t>
            </a:r>
            <a:endParaRPr lang="en-US" b="0" dirty="0"/>
          </a:p>
        </p:txBody>
      </p:sp>
      <p:sp>
        <p:nvSpPr>
          <p:cNvPr id="3" name="Content Placeholder 2"/>
          <p:cNvSpPr>
            <a:spLocks noGrp="1"/>
          </p:cNvSpPr>
          <p:nvPr>
            <p:ph idx="1"/>
          </p:nvPr>
        </p:nvSpPr>
        <p:spPr/>
        <p:txBody>
          <a:bodyPr/>
          <a:lstStyle/>
          <a:p>
            <a:pPr marL="0" indent="0">
              <a:buNone/>
              <a:defRPr/>
            </a:pPr>
            <a:r>
              <a:rPr lang="en-US" sz="2800" u="sng" dirty="0" smtClean="0"/>
              <a:t>Securitization Process</a:t>
            </a:r>
          </a:p>
          <a:p>
            <a:pPr marL="514350" indent="-514350">
              <a:buFont typeface="+mj-lt"/>
              <a:buAutoNum type="arabicPeriod"/>
              <a:defRPr/>
            </a:pPr>
            <a:r>
              <a:rPr lang="en-US" sz="2800" dirty="0" smtClean="0"/>
              <a:t>Homebuyers borrow money by taking out a mortgage loan</a:t>
            </a:r>
          </a:p>
          <a:p>
            <a:pPr marL="514350" indent="-514350">
              <a:buFont typeface="+mj-lt"/>
              <a:buAutoNum type="arabicPeriod"/>
              <a:defRPr/>
            </a:pPr>
            <a:r>
              <a:rPr lang="en-US" sz="2800" dirty="0" smtClean="0"/>
              <a:t>Lender sells the mortgage to another firm or financial institution.</a:t>
            </a:r>
          </a:p>
          <a:p>
            <a:pPr marL="514350" indent="-514350">
              <a:buFont typeface="+mj-lt"/>
              <a:buAutoNum type="arabicPeriod"/>
              <a:defRPr/>
            </a:pPr>
            <a:r>
              <a:rPr lang="en-US" sz="2800" dirty="0" smtClean="0"/>
              <a:t>That financial institution pools together and creates a portfolio of mortgages. The purchase of that portfolio is financed through sale of MBS.</a:t>
            </a:r>
            <a:endParaRPr lang="en-US" sz="2800" dirty="0"/>
          </a:p>
        </p:txBody>
      </p:sp>
    </p:spTree>
    <p:extLst>
      <p:ext uri="{BB962C8B-B14F-4D97-AF65-F5344CB8AC3E}">
        <p14:creationId xmlns:p14="http://schemas.microsoft.com/office/powerpoint/2010/main" val="970210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x-none" dirty="0" smtClean="0">
                <a:ea typeface="ヒラギノ角ゴ Pro W3" charset="-128"/>
              </a:rPr>
              <a:t>Securitization Process </a:t>
            </a:r>
            <a:r>
              <a:rPr lang="en-US" altLang="x-none" sz="2000" b="0" dirty="0" smtClean="0">
                <a:ea typeface="ヒラギノ角ゴ Pro W3" charset="-128"/>
              </a:rPr>
              <a:t>(2 of 2)</a:t>
            </a:r>
            <a:endParaRPr lang="en-US" b="0" dirty="0"/>
          </a:p>
        </p:txBody>
      </p:sp>
      <p:sp>
        <p:nvSpPr>
          <p:cNvPr id="3" name="Content Placeholder 2"/>
          <p:cNvSpPr>
            <a:spLocks noGrp="1"/>
          </p:cNvSpPr>
          <p:nvPr>
            <p:ph idx="1"/>
          </p:nvPr>
        </p:nvSpPr>
        <p:spPr/>
        <p:txBody>
          <a:bodyPr/>
          <a:lstStyle/>
          <a:p>
            <a:pPr marL="514350" indent="-514350">
              <a:buFont typeface="+mj-lt"/>
              <a:buAutoNum type="arabicPeriod" startAt="4"/>
            </a:pPr>
            <a:r>
              <a:rPr lang="en-US" altLang="x-none" sz="2800" dirty="0" smtClean="0">
                <a:ea typeface="ヒラギノ角ゴ Pro W3" charset="-128"/>
              </a:rPr>
              <a:t>These MBSs are sold to investors who can </a:t>
            </a:r>
            <a:br>
              <a:rPr lang="en-US" altLang="x-none" sz="2800" dirty="0" smtClean="0">
                <a:ea typeface="ヒラギノ角ゴ Pro W3" charset="-128"/>
              </a:rPr>
            </a:br>
            <a:r>
              <a:rPr lang="en-US" altLang="x-none" sz="2800" dirty="0" smtClean="0">
                <a:ea typeface="ヒラギノ角ゴ Pro W3" charset="-128"/>
              </a:rPr>
              <a:t>hold them as investments or resell them to </a:t>
            </a:r>
            <a:br>
              <a:rPr lang="en-US" altLang="x-none" sz="2800" dirty="0" smtClean="0">
                <a:ea typeface="ヒラギノ角ゴ Pro W3" charset="-128"/>
              </a:rPr>
            </a:br>
            <a:r>
              <a:rPr lang="en-US" altLang="x-none" sz="2800" dirty="0" smtClean="0">
                <a:ea typeface="ヒラギノ角ゴ Pro W3" charset="-128"/>
              </a:rPr>
              <a:t>other investors.</a:t>
            </a:r>
            <a:endParaRPr lang="en-US" altLang="x-none" sz="2800" dirty="0" smtClean="0">
              <a:solidFill>
                <a:srgbClr val="007FA3"/>
              </a:solidFill>
              <a:ea typeface="ヒラギノ角ゴ Pro W3" charset="-128"/>
            </a:endParaRPr>
          </a:p>
          <a:p>
            <a:pPr marL="0" indent="0">
              <a:buNone/>
            </a:pPr>
            <a:r>
              <a:rPr lang="en-US" altLang="x-none" sz="2800" dirty="0" smtClean="0">
                <a:ea typeface="ヒラギノ角ゴ Pro W3" charset="-128"/>
              </a:rPr>
              <a:t>Since the original lender gets the money back quickly and does not have to worry about repayment, it may not adequately screen the loan applicants. Financial crisis began with poor screening and spread worldwide through sale of MBSs.</a:t>
            </a:r>
            <a:endParaRPr lang="en-US" sz="2800" dirty="0"/>
          </a:p>
        </p:txBody>
      </p:sp>
    </p:spTree>
    <p:extLst>
      <p:ext uri="{BB962C8B-B14F-4D97-AF65-F5344CB8AC3E}">
        <p14:creationId xmlns:p14="http://schemas.microsoft.com/office/powerpoint/2010/main" val="20452674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8"/>
  <p:tag name="MMPROD_UIDATA" val="&lt;database version=&quot;6.0&quot;&gt;&lt;object type=&quot;1&quot; unique_id=&quot;10001&quot;&gt;&lt;object type=&quot;8&quot; unique_id=&quot;14015&quot;&gt;&lt;/object&gt;&lt;object type=&quot;2&quot; unique_id=&quot;14016&quot;&gt;&lt;object type=&quot;3&quot; unique_id=&quot;14017&quot;&gt;&lt;property id=&quot;20148&quot; value=&quot;5&quot;/&gt;&lt;property id=&quot;20300&quot; value=&quot;Slide 1 - &amp;quot;Corporate Financial&amp;#x0D;&amp;#x0A;Management, 5th edition&amp;#x0D;&amp;#x0A;Glen Arnold&amp;#x0D;&amp;#x0A;Lecture 34&amp;#x0D;&amp;#x0A;Capital Structure: an Introduction to &amp;#x0D;&amp;#x0A;the debat&quot;/&gt;&lt;property id=&quot;20307&quot; value=&quot;256&quot;/&gt;&lt;/object&gt;&lt;object type=&quot;3&quot; unique_id=&quot;14018&quot;&gt;&lt;property id=&quot;20148&quot; value=&quot;5&quot;/&gt;&lt;property id=&quot;20300&quot; value=&quot;Slide 2&quot;/&gt;&lt;property id=&quot;20307&quot; value=&quot;257&quot;/&gt;&lt;/object&gt;&lt;object type=&quot;3&quot; unique_id=&quot;14019&quot;&gt;&lt;property id=&quot;20148&quot; value=&quot;5&quot;/&gt;&lt;property id=&quot;20300&quot; value=&quot;Slide 3&quot;/&gt;&lt;property id=&quot;20307&quot; value=&quot;258&quot;/&gt;&lt;/object&gt;&lt;object type=&quot;3&quot; unique_id=&quot;14020&quot;&gt;&lt;property id=&quot;20148&quot; value=&quot;5&quot;/&gt;&lt;property id=&quot;20300&quot; value=&quot;Slide 4&quot;/&gt;&lt;property id=&quot;20307&quot; value=&quot;259&quot;/&gt;&lt;/object&gt;&lt;object type=&quot;3&quot; unique_id=&quot;14021&quot;&gt;&lt;property id=&quot;20148&quot; value=&quot;5&quot;/&gt;&lt;property id=&quot;20300&quot; value=&quot;Slide 5&quot;/&gt;&lt;property id=&quot;20307&quot; value=&quot;260&quot;/&gt;&lt;/object&gt;&lt;object type=&quot;3&quot; unique_id=&quot;14022&quot;&gt;&lt;property id=&quot;20148&quot; value=&quot;5&quot;/&gt;&lt;property id=&quot;20300&quot; value=&quot;Slide 6&quot;/&gt;&lt;property id=&quot;20307&quot; value=&quot;261&quot;/&gt;&lt;/object&gt;&lt;object type=&quot;3&quot; unique_id=&quot;14023&quot;&gt;&lt;property id=&quot;20148&quot; value=&quot;5&quot;/&gt;&lt;property id=&quot;20300&quot; value=&quot;Slide 7&quot;/&gt;&lt;property id=&quot;20307&quot; value=&quot;262&quot;/&gt;&lt;/object&gt;&lt;object type=&quot;3&quot; unique_id=&quot;14024&quot;&gt;&lt;property id=&quot;20148&quot; value=&quot;5&quot;/&gt;&lt;property id=&quot;20300&quot; value=&quot;Slide 8&quot;/&gt;&lt;property id=&quot;20307&quot; value=&quot;263&quot;/&gt;&lt;/object&gt;&lt;object type=&quot;3&quot; unique_id=&quot;14025&quot;&gt;&lt;property id=&quot;20148&quot; value=&quot;5&quot;/&gt;&lt;property id=&quot;20300&quot; value=&quot;Slide 9&quot;/&gt;&lt;property id=&quot;20307&quot; value=&quot;264&quot;/&gt;&lt;/object&gt;&lt;object type=&quot;3&quot; unique_id=&quot;14026&quot;&gt;&lt;property id=&quot;20148&quot; value=&quot;5&quot;/&gt;&lt;property id=&quot;20300&quot; value=&quot;Slide 10&quot;/&gt;&lt;property id=&quot;20307&quot; value=&quot;265&quot;/&gt;&lt;/object&gt;&lt;object type=&quot;3&quot; unique_id=&quot;14027&quot;&gt;&lt;property id=&quot;20148&quot; value=&quot;5&quot;/&gt;&lt;property id=&quot;20300&quot; value=&quot;Slide 11&quot;/&gt;&lt;property id=&quot;20307&quot; value=&quot;266&quot;/&gt;&lt;/object&gt;&lt;object type=&quot;3&quot; unique_id=&quot;14028&quot;&gt;&lt;property id=&quot;20148&quot; value=&quot;5&quot;/&gt;&lt;property id=&quot;20300&quot; value=&quot;Slide 12&quot;/&gt;&lt;property id=&quot;20307&quot; value=&quot;267&quot;/&gt;&lt;/object&gt;&lt;object type=&quot;3&quot; unique_id=&quot;14029&quot;&gt;&lt;property id=&quot;20148&quot; value=&quot;5&quot;/&gt;&lt;property id=&quot;20300&quot; value=&quot;Slide 13&quot;/&gt;&lt;property id=&quot;20307&quot; value=&quot;268&quot;/&gt;&lt;/object&gt;&lt;object type=&quot;3&quot; unique_id=&quot;14030&quot;&gt;&lt;property id=&quot;20148&quot; value=&quot;5&quot;/&gt;&lt;property id=&quot;20300&quot; value=&quot;Slide 14&quot;/&gt;&lt;property id=&quot;20307&quot; value=&quot;269&quot;/&gt;&lt;/object&gt;&lt;object type=&quot;3&quot; unique_id=&quot;14031&quot;&gt;&lt;property id=&quot;20148&quot; value=&quot;5&quot;/&gt;&lt;property id=&quot;20300&quot; value=&quot;Slide 15&quot;/&gt;&lt;property id=&quot;20307&quot; value=&quot;270&quot;/&gt;&lt;/object&gt;&lt;object type=&quot;3&quot; unique_id=&quot;14032&quot;&gt;&lt;property id=&quot;20148&quot; value=&quot;5&quot;/&gt;&lt;property id=&quot;20300&quot; value=&quot;Slide 16&quot;/&gt;&lt;property id=&quot;20307&quot; value=&quot;271&quot;/&gt;&lt;/object&gt;&lt;object type=&quot;3&quot; unique_id=&quot;14033&quot;&gt;&lt;property id=&quot;20148&quot; value=&quot;5&quot;/&gt;&lt;property id=&quot;20300&quot; value=&quot;Slide 17&quot;/&gt;&lt;property id=&quot;20307&quot; value=&quot;272&quot;/&gt;&lt;/object&gt;&lt;object type=&quot;3&quot; unique_id=&quot;14034&quot;&gt;&lt;property id=&quot;20148&quot; value=&quot;5&quot;/&gt;&lt;property id=&quot;20300&quot; value=&quot;Slide 18&quot;/&gt;&lt;property id=&quot;20307&quot; value=&quot;273&quot;/&gt;&lt;/object&gt;&lt;object type=&quot;3&quot; unique_id=&quot;14035&quot;&gt;&lt;property id=&quot;20148&quot; value=&quot;5&quot;/&gt;&lt;property id=&quot;20300&quot; value=&quot;Slide 19&quot;/&gt;&lt;property id=&quot;20307&quot; value=&quot;274&quot;/&gt;&lt;/object&gt;&lt;object type=&quot;3&quot; unique_id=&quot;14036&quot;&gt;&lt;property id=&quot;20148&quot; value=&quot;5&quot;/&gt;&lt;property id=&quot;20300&quot; value=&quot;Slide 20&quot;/&gt;&lt;property id=&quot;20307&quot; value=&quot;275&quot;/&gt;&lt;/object&gt;&lt;object type=&quot;3&quot; unique_id=&quot;14037&quot;&gt;&lt;property id=&quot;20148&quot; value=&quot;5&quot;/&gt;&lt;property id=&quot;20300&quot; value=&quot;Slide 21&quot;/&gt;&lt;property id=&quot;20307&quot; value=&quot;276&quot;/&gt;&lt;/object&gt;&lt;object type=&quot;3&quot; unique_id=&quot;14038&quot;&gt;&lt;property id=&quot;20148&quot; value=&quot;5&quot;/&gt;&lt;property id=&quot;20300&quot; value=&quot;Slide 22&quot;/&gt;&lt;property id=&quot;20307&quot; value=&quot;277&quot;/&gt;&lt;/object&gt;&lt;object type=&quot;3&quot; unique_id=&quot;14039&quot;&gt;&lt;property id=&quot;20148&quot; value=&quot;5&quot;/&gt;&lt;property id=&quot;20300&quot; value=&quot;Slide 23&quot;/&gt;&lt;property id=&quot;20307&quot; value=&quot;278&quot;/&gt;&lt;/object&gt;&lt;object type=&quot;3&quot; unique_id=&quot;14040&quot;&gt;&lt;property id=&quot;20148&quot; value=&quot;5&quot;/&gt;&lt;property id=&quot;20300&quot; value=&quot;Slide 24&quot;/&gt;&lt;property id=&quot;20307&quot; value=&quot;279&quot;/&gt;&lt;/object&gt;&lt;object type=&quot;3&quot; unique_id=&quot;14041&quot;&gt;&lt;property id=&quot;20148&quot; value=&quot;5&quot;/&gt;&lt;property id=&quot;20300&quot; value=&quot;Slide 25&quot;/&gt;&lt;property id=&quot;20307&quot; value=&quot;280&quot;/&gt;&lt;/object&gt;&lt;object type=&quot;3&quot; unique_id=&quot;14042&quot;&gt;&lt;property id=&quot;20148&quot; value=&quot;5&quot;/&gt;&lt;property id=&quot;20300&quot; value=&quot;Slide 26&quot;/&gt;&lt;property id=&quot;20307&quot; value=&quot;281&quot;/&gt;&lt;/object&gt;&lt;object type=&quot;3&quot; unique_id=&quot;14043&quot;&gt;&lt;property id=&quot;20148&quot; value=&quot;5&quot;/&gt;&lt;property id=&quot;20300&quot; value=&quot;Slide 27&quot;/&gt;&lt;property id=&quot;20307&quot; value=&quot;283&quot;/&gt;&lt;/object&gt;&lt;object type=&quot;3&quot; unique_id=&quot;14044&quot;&gt;&lt;property id=&quot;20148&quot; value=&quot;5&quot;/&gt;&lt;property id=&quot;20300&quot; value=&quot;Slide 28&quot;/&gt;&lt;property id=&quot;20307&quot; value=&quot;284&quot;/&gt;&lt;/object&gt;&lt;/object&gt;&lt;/object&gt;&lt;/database&gt;"/>
</p:tagLst>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2938</TotalTime>
  <Words>1818</Words>
  <Application>Microsoft Office PowerPoint</Application>
  <PresentationFormat>On-screen Show (4:3)</PresentationFormat>
  <Paragraphs>110</Paragraphs>
  <Slides>31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宋体</vt:lpstr>
      <vt:lpstr>ヒラギノ角ゴ Pro W3</vt:lpstr>
      <vt:lpstr>Arial</vt:lpstr>
      <vt:lpstr>Calibri</vt:lpstr>
      <vt:lpstr>Garamond</vt:lpstr>
      <vt:lpstr>Times</vt:lpstr>
      <vt:lpstr>Times New Roman</vt:lpstr>
      <vt:lpstr>1_Default Design</vt:lpstr>
      <vt:lpstr>PowerPoint Presentation</vt:lpstr>
      <vt:lpstr>Three Sets of Players in the Financial Markets</vt:lpstr>
      <vt:lpstr>Figure 2-1 Financial Markets, Institutions, and the Circle of Money</vt:lpstr>
      <vt:lpstr>Financial Intermediaries</vt:lpstr>
      <vt:lpstr>Money Market versus Capital Market</vt:lpstr>
      <vt:lpstr>Commercial Banks: Everyone’s Financial Marketplace</vt:lpstr>
      <vt:lpstr>Non—Bank Financial Intermediaries</vt:lpstr>
      <vt:lpstr>Financial Services Corporations</vt:lpstr>
      <vt:lpstr>Insurance Companies</vt:lpstr>
      <vt:lpstr>Investment Banks</vt:lpstr>
      <vt:lpstr>Investment Companies: Mutual Funds</vt:lpstr>
      <vt:lpstr>Investment Companies: Exchange Traded Funds (ETFs)</vt:lpstr>
      <vt:lpstr>Investment Companies: Hedge Funds</vt:lpstr>
      <vt:lpstr>Investment Companies: Private Equity Firms</vt:lpstr>
      <vt:lpstr>Private Equity Firms: Venture Capital Firms</vt:lpstr>
      <vt:lpstr>Private Equity Firms: Leveraged Buyout</vt:lpstr>
      <vt:lpstr>Security</vt:lpstr>
      <vt:lpstr>Primary versus Secondary Market</vt:lpstr>
      <vt:lpstr>Figure 2.2 Security Markets Provide a Link between the Corporation and Investors</vt:lpstr>
      <vt:lpstr>Types of Securities: Debt Securities</vt:lpstr>
      <vt:lpstr>Types of Securities: Equity Securities</vt:lpstr>
      <vt:lpstr>Types of Securities: Common Stock</vt:lpstr>
      <vt:lpstr>Types of Securities: Preferred Stock</vt:lpstr>
      <vt:lpstr>Other Financial Instruments</vt:lpstr>
      <vt:lpstr>Characteristics of Different Financial Instruments</vt:lpstr>
      <vt:lpstr>Characteristics of Different Financial Instruments</vt:lpstr>
      <vt:lpstr>Table Characteristics of Different Financial Instruments</vt:lpstr>
      <vt:lpstr>Table Characteristics of Different Financial Instruments</vt:lpstr>
      <vt:lpstr>Financial Markets and the Financial Crisis</vt:lpstr>
      <vt:lpstr>Securitization Process (1 of 2)</vt:lpstr>
      <vt:lpstr>Securitization Process (2 of 2)</vt:lpstr>
    </vt:vector>
  </TitlesOfParts>
  <Company>laserwords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laser</dc:creator>
  <cp:lastModifiedBy>Miao, Jia</cp:lastModifiedBy>
  <cp:revision>598</cp:revision>
  <dcterms:created xsi:type="dcterms:W3CDTF">2005-05-11T06:33:50Z</dcterms:created>
  <dcterms:modified xsi:type="dcterms:W3CDTF">2022-05-24T14:20:46Z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3b551598-29da-492a-8b9f-8358cd43dd03_Enabled">
    <vt:lpwstr>True</vt:lpwstr>
  </property>
  <property fmtid="{D5CDD505-2E9C-101B-9397-08002B2CF9AE}" pid="3" name="MSIP_Label_3b551598-29da-492a-8b9f-8358cd43dd03_SiteId">
    <vt:lpwstr>c9ef029c-18cf-4016-86d3-93cf8e94ff94</vt:lpwstr>
  </property>
  <property fmtid="{D5CDD505-2E9C-101B-9397-08002B2CF9AE}" pid="4" name="MSIP_Label_3b551598-29da-492a-8b9f-8358cd43dd03_Owner">
    <vt:lpwstr>KU48743@kingston.ac.uk</vt:lpwstr>
  </property>
  <property fmtid="{D5CDD505-2E9C-101B-9397-08002B2CF9AE}" pid="5" name="MSIP_Label_3b551598-29da-492a-8b9f-8358cd43dd03_SetDate">
    <vt:lpwstr>2020-09-04T13:00:43.3523659Z</vt:lpwstr>
  </property>
  <property fmtid="{D5CDD505-2E9C-101B-9397-08002B2CF9AE}" pid="6" name="MSIP_Label_3b551598-29da-492a-8b9f-8358cd43dd03_Name">
    <vt:lpwstr>General</vt:lpwstr>
  </property>
  <property fmtid="{D5CDD505-2E9C-101B-9397-08002B2CF9AE}" pid="7" name="MSIP_Label_3b551598-29da-492a-8b9f-8358cd43dd03_Application">
    <vt:lpwstr>Microsoft Azure Information Protection</vt:lpwstr>
  </property>
  <property fmtid="{D5CDD505-2E9C-101B-9397-08002B2CF9AE}" pid="8" name="MSIP_Label_3b551598-29da-492a-8b9f-8358cd43dd03_ActionId">
    <vt:lpwstr>354eae87-a2f8-4367-90ee-819a1feb782c</vt:lpwstr>
  </property>
  <property fmtid="{D5CDD505-2E9C-101B-9397-08002B2CF9AE}" pid="9" name="MSIP_Label_3b551598-29da-492a-8b9f-8358cd43dd03_Extended_MSFT_Method">
    <vt:lpwstr>Automatic</vt:lpwstr>
  </property>
  <property fmtid="{D5CDD505-2E9C-101B-9397-08002B2CF9AE}" pid="10" name="Sensitivity">
    <vt:lpwstr>General</vt:lpwstr>
  </property>
</Properties>
</file>