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0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311" r:id="rId15"/>
    <p:sldId id="313" r:id="rId16"/>
    <p:sldId id="271" r:id="rId17"/>
    <p:sldId id="272" r:id="rId18"/>
    <p:sldId id="312" r:id="rId19"/>
    <p:sldId id="273" r:id="rId20"/>
    <p:sldId id="274" r:id="rId21"/>
    <p:sldId id="275" r:id="rId22"/>
    <p:sldId id="276" r:id="rId23"/>
    <p:sldId id="280" r:id="rId24"/>
    <p:sldId id="281" r:id="rId25"/>
    <p:sldId id="282" r:id="rId26"/>
    <p:sldId id="283" r:id="rId27"/>
    <p:sldId id="284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306" r:id="rId40"/>
    <p:sldId id="307" r:id="rId41"/>
    <p:sldId id="308" r:id="rId42"/>
    <p:sldId id="297" r:id="rId43"/>
    <p:sldId id="309" r:id="rId44"/>
    <p:sldId id="298" r:id="rId45"/>
    <p:sldId id="310" r:id="rId46"/>
    <p:sldId id="301" r:id="rId47"/>
    <p:sldId id="302" r:id="rId48"/>
    <p:sldId id="300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17"/>
    <p:restoredTop sz="94668"/>
  </p:normalViewPr>
  <p:slideViewPr>
    <p:cSldViewPr snapToGrid="0">
      <p:cViewPr varScale="1">
        <p:scale>
          <a:sx n="105" d="100"/>
          <a:sy n="105" d="100"/>
        </p:scale>
        <p:origin x="632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image" Target="../media/image1.sv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image" Target="../media/image3.sv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image" Target="../media/image1.sv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image" Target="../media/image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3_2">
  <dgm:title val=""/>
  <dgm:desc val=""/>
  <dgm:catLst>
    <dgm:cat type="accent3" pri="13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3_2">
  <dgm:title val=""/>
  <dgm:desc val=""/>
  <dgm:catLst>
    <dgm:cat type="accent3" pri="13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95B05A-19F0-4996-BCC3-211ADF590C15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bg_accent3_2" csCatId="accent3" phldr="1"/>
      <dgm:spPr/>
      <dgm:t>
        <a:bodyPr/>
        <a:lstStyle/>
        <a:p>
          <a:endParaRPr lang="en-US"/>
        </a:p>
      </dgm:t>
    </dgm:pt>
    <dgm:pt modelId="{98DBE49A-78A7-4216-AFB0-1C54E8A797C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 i="0" dirty="0"/>
            <a:t>A 36-item short-form (SF-36) was constructed to survey health status in the Medical Outcomes Study. </a:t>
          </a:r>
          <a:endParaRPr lang="en-US" dirty="0"/>
        </a:p>
      </dgm:t>
    </dgm:pt>
    <dgm:pt modelId="{31CCAC4E-99C4-4199-9FA0-214BAF0621A8}" type="parTrans" cxnId="{CD943BCF-CD52-4B61-B733-ECC41A4E2051}">
      <dgm:prSet/>
      <dgm:spPr/>
      <dgm:t>
        <a:bodyPr/>
        <a:lstStyle/>
        <a:p>
          <a:endParaRPr lang="en-US"/>
        </a:p>
      </dgm:t>
    </dgm:pt>
    <dgm:pt modelId="{50357869-B4E9-4EE1-909F-86D7FFB40542}" type="sibTrans" cxnId="{CD943BCF-CD52-4B61-B733-ECC41A4E205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41327E8F-0FFC-42DD-9623-C5F99C2B4BA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800" b="0" i="0" dirty="0"/>
            <a:t>The SF-36 includes one multi-item scale that assesses eight health concepts: </a:t>
          </a:r>
        </a:p>
        <a:p>
          <a:pPr>
            <a:lnSpc>
              <a:spcPct val="100000"/>
            </a:lnSpc>
          </a:pPr>
          <a:r>
            <a:rPr lang="en-GB" sz="1800" b="0" i="0" dirty="0"/>
            <a:t>1) limitations in physical activities because of health problems; </a:t>
          </a:r>
        </a:p>
        <a:p>
          <a:pPr>
            <a:lnSpc>
              <a:spcPct val="100000"/>
            </a:lnSpc>
          </a:pPr>
          <a:r>
            <a:rPr lang="en-GB" sz="1800" b="0" i="0" dirty="0"/>
            <a:t>2) limitations in social activities because of physical or emotional problems; </a:t>
          </a:r>
        </a:p>
        <a:p>
          <a:pPr>
            <a:lnSpc>
              <a:spcPct val="100000"/>
            </a:lnSpc>
          </a:pPr>
          <a:r>
            <a:rPr lang="en-GB" sz="1800" b="0" i="0" dirty="0"/>
            <a:t>3) limitations in usual role activities because of physical health problems; </a:t>
          </a:r>
        </a:p>
        <a:p>
          <a:pPr>
            <a:lnSpc>
              <a:spcPct val="100000"/>
            </a:lnSpc>
          </a:pPr>
          <a:r>
            <a:rPr lang="en-GB" sz="1800" b="0" i="0" dirty="0"/>
            <a:t>4) bodily pain; </a:t>
          </a:r>
        </a:p>
        <a:p>
          <a:pPr>
            <a:lnSpc>
              <a:spcPct val="100000"/>
            </a:lnSpc>
          </a:pPr>
          <a:r>
            <a:rPr lang="en-GB" sz="1800" b="0" i="0" dirty="0"/>
            <a:t>5) general mental health (psychological distress and well-being); </a:t>
          </a:r>
        </a:p>
        <a:p>
          <a:pPr>
            <a:lnSpc>
              <a:spcPct val="100000"/>
            </a:lnSpc>
          </a:pPr>
          <a:r>
            <a:rPr lang="en-GB" sz="1800" b="0" i="0" dirty="0"/>
            <a:t>6) limitations in usual role activities because of emotional problems; </a:t>
          </a:r>
        </a:p>
        <a:p>
          <a:pPr>
            <a:lnSpc>
              <a:spcPct val="100000"/>
            </a:lnSpc>
          </a:pPr>
          <a:r>
            <a:rPr lang="en-GB" sz="1800" b="0" i="0" dirty="0"/>
            <a:t>7) vitality (energy and fatigue); and </a:t>
          </a:r>
        </a:p>
        <a:p>
          <a:pPr>
            <a:lnSpc>
              <a:spcPct val="100000"/>
            </a:lnSpc>
          </a:pPr>
          <a:r>
            <a:rPr lang="en-GB" sz="1800" b="0" i="0" dirty="0"/>
            <a:t>8) general health perceptions. </a:t>
          </a:r>
          <a:endParaRPr lang="en-US" sz="1800" dirty="0"/>
        </a:p>
      </dgm:t>
    </dgm:pt>
    <dgm:pt modelId="{50EA5E3B-349A-4D9F-AB17-6C331D21BDF3}" type="parTrans" cxnId="{B439C2F9-A323-4512-B7EA-E7D91C8B2916}">
      <dgm:prSet/>
      <dgm:spPr/>
      <dgm:t>
        <a:bodyPr/>
        <a:lstStyle/>
        <a:p>
          <a:endParaRPr lang="en-US"/>
        </a:p>
      </dgm:t>
    </dgm:pt>
    <dgm:pt modelId="{CE4C4430-4A86-41BC-9437-B524DC1DA76B}" type="sibTrans" cxnId="{B439C2F9-A323-4512-B7EA-E7D91C8B2916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C817F1D-872F-4D69-A4F7-430A89D343B8}" type="pres">
      <dgm:prSet presAssocID="{E695B05A-19F0-4996-BCC3-211ADF590C15}" presName="root" presStyleCnt="0">
        <dgm:presLayoutVars>
          <dgm:dir/>
          <dgm:resizeHandles val="exact"/>
        </dgm:presLayoutVars>
      </dgm:prSet>
      <dgm:spPr/>
    </dgm:pt>
    <dgm:pt modelId="{2631A8E8-D452-40B3-9636-5508A224458B}" type="pres">
      <dgm:prSet presAssocID="{E695B05A-19F0-4996-BCC3-211ADF590C15}" presName="container" presStyleCnt="0">
        <dgm:presLayoutVars>
          <dgm:dir/>
          <dgm:resizeHandles val="exact"/>
        </dgm:presLayoutVars>
      </dgm:prSet>
      <dgm:spPr/>
    </dgm:pt>
    <dgm:pt modelId="{18B59524-413B-4A94-86BA-B5E697A3FA97}" type="pres">
      <dgm:prSet presAssocID="{98DBE49A-78A7-4216-AFB0-1C54E8A797C6}" presName="compNode" presStyleCnt="0"/>
      <dgm:spPr/>
    </dgm:pt>
    <dgm:pt modelId="{900CB7BC-C542-48F1-BC4D-91B2CA710128}" type="pres">
      <dgm:prSet presAssocID="{98DBE49A-78A7-4216-AFB0-1C54E8A797C6}" presName="iconBgRect" presStyleLbl="bgShp" presStyleIdx="0" presStyleCnt="2"/>
      <dgm:spPr/>
    </dgm:pt>
    <dgm:pt modelId="{14C50445-A39B-420D-A86A-6187B9D2912A}" type="pres">
      <dgm:prSet presAssocID="{98DBE49A-78A7-4216-AFB0-1C54E8A797C6}" presName="iconRect" presStyleLbl="node1" presStyleIdx="0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ipboard"/>
        </a:ext>
      </dgm:extLst>
    </dgm:pt>
    <dgm:pt modelId="{08EA2623-D403-44B6-A605-25FC6FD490FE}" type="pres">
      <dgm:prSet presAssocID="{98DBE49A-78A7-4216-AFB0-1C54E8A797C6}" presName="spaceRect" presStyleCnt="0"/>
      <dgm:spPr/>
    </dgm:pt>
    <dgm:pt modelId="{944A1106-104A-468F-B593-B8DFDC5D1F79}" type="pres">
      <dgm:prSet presAssocID="{98DBE49A-78A7-4216-AFB0-1C54E8A797C6}" presName="textRect" presStyleLbl="revTx" presStyleIdx="0" presStyleCnt="2">
        <dgm:presLayoutVars>
          <dgm:chMax val="1"/>
          <dgm:chPref val="1"/>
        </dgm:presLayoutVars>
      </dgm:prSet>
      <dgm:spPr/>
    </dgm:pt>
    <dgm:pt modelId="{FD2C4A67-9DCA-4A83-8DF7-F136C7AA164A}" type="pres">
      <dgm:prSet presAssocID="{50357869-B4E9-4EE1-909F-86D7FFB40542}" presName="sibTrans" presStyleLbl="sibTrans2D1" presStyleIdx="0" presStyleCnt="0"/>
      <dgm:spPr/>
    </dgm:pt>
    <dgm:pt modelId="{0DD803B5-6AE0-497D-B79A-0FA84D4EDF3C}" type="pres">
      <dgm:prSet presAssocID="{41327E8F-0FFC-42DD-9623-C5F99C2B4BA5}" presName="compNode" presStyleCnt="0"/>
      <dgm:spPr/>
    </dgm:pt>
    <dgm:pt modelId="{C04F3C4C-D565-4F7A-94E6-3553B4B1020D}" type="pres">
      <dgm:prSet presAssocID="{41327E8F-0FFC-42DD-9623-C5F99C2B4BA5}" presName="iconBgRect" presStyleLbl="bgShp" presStyleIdx="1" presStyleCnt="2" custLinFactNeighborX="-41706" custLinFactNeighborY="830"/>
      <dgm:spPr/>
    </dgm:pt>
    <dgm:pt modelId="{F5A710ED-A267-405C-BBDF-549253866D9D}" type="pres">
      <dgm:prSet presAssocID="{41327E8F-0FFC-42DD-9623-C5F99C2B4BA5}" presName="iconRect" presStyleLbl="node1" presStyleIdx="1" presStyleCnt="2" custLinFactNeighborX="-65843" custLinFactNeighborY="1431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al"/>
        </a:ext>
      </dgm:extLst>
    </dgm:pt>
    <dgm:pt modelId="{8EB44B14-A461-4331-A863-63F98762AC9C}" type="pres">
      <dgm:prSet presAssocID="{41327E8F-0FFC-42DD-9623-C5F99C2B4BA5}" presName="spaceRect" presStyleCnt="0"/>
      <dgm:spPr/>
    </dgm:pt>
    <dgm:pt modelId="{9D59E317-30B5-45D7-BDC1-9105ECD6FA8E}" type="pres">
      <dgm:prSet presAssocID="{41327E8F-0FFC-42DD-9623-C5F99C2B4BA5}" presName="textRect" presStyleLbl="revTx" presStyleIdx="1" presStyleCnt="2" custLinFactNeighborX="-24614" custLinFactNeighborY="9489">
        <dgm:presLayoutVars>
          <dgm:chMax val="1"/>
          <dgm:chPref val="1"/>
        </dgm:presLayoutVars>
      </dgm:prSet>
      <dgm:spPr/>
    </dgm:pt>
  </dgm:ptLst>
  <dgm:cxnLst>
    <dgm:cxn modelId="{5F990C0D-51E7-164C-972B-553C9067BCD3}" type="presOf" srcId="{41327E8F-0FFC-42DD-9623-C5F99C2B4BA5}" destId="{9D59E317-30B5-45D7-BDC1-9105ECD6FA8E}" srcOrd="0" destOrd="0" presId="urn:microsoft.com/office/officeart/2018/2/layout/IconCircleList"/>
    <dgm:cxn modelId="{12524752-F6CD-5742-86C2-9B0FBD349110}" type="presOf" srcId="{50357869-B4E9-4EE1-909F-86D7FFB40542}" destId="{FD2C4A67-9DCA-4A83-8DF7-F136C7AA164A}" srcOrd="0" destOrd="0" presId="urn:microsoft.com/office/officeart/2018/2/layout/IconCircleList"/>
    <dgm:cxn modelId="{2ED21954-11EB-7F44-92BB-E5A5B217585B}" type="presOf" srcId="{E695B05A-19F0-4996-BCC3-211ADF590C15}" destId="{AC817F1D-872F-4D69-A4F7-430A89D343B8}" srcOrd="0" destOrd="0" presId="urn:microsoft.com/office/officeart/2018/2/layout/IconCircleList"/>
    <dgm:cxn modelId="{17519864-3248-3246-8DD8-969650412803}" type="presOf" srcId="{98DBE49A-78A7-4216-AFB0-1C54E8A797C6}" destId="{944A1106-104A-468F-B593-B8DFDC5D1F79}" srcOrd="0" destOrd="0" presId="urn:microsoft.com/office/officeart/2018/2/layout/IconCircleList"/>
    <dgm:cxn modelId="{CD943BCF-CD52-4B61-B733-ECC41A4E2051}" srcId="{E695B05A-19F0-4996-BCC3-211ADF590C15}" destId="{98DBE49A-78A7-4216-AFB0-1C54E8A797C6}" srcOrd="0" destOrd="0" parTransId="{31CCAC4E-99C4-4199-9FA0-214BAF0621A8}" sibTransId="{50357869-B4E9-4EE1-909F-86D7FFB40542}"/>
    <dgm:cxn modelId="{B439C2F9-A323-4512-B7EA-E7D91C8B2916}" srcId="{E695B05A-19F0-4996-BCC3-211ADF590C15}" destId="{41327E8F-0FFC-42DD-9623-C5F99C2B4BA5}" srcOrd="1" destOrd="0" parTransId="{50EA5E3B-349A-4D9F-AB17-6C331D21BDF3}" sibTransId="{CE4C4430-4A86-41BC-9437-B524DC1DA76B}"/>
    <dgm:cxn modelId="{65370636-DC7A-E540-9354-77FD8E27EE8F}" type="presParOf" srcId="{AC817F1D-872F-4D69-A4F7-430A89D343B8}" destId="{2631A8E8-D452-40B3-9636-5508A224458B}" srcOrd="0" destOrd="0" presId="urn:microsoft.com/office/officeart/2018/2/layout/IconCircleList"/>
    <dgm:cxn modelId="{6F5C48E6-1E88-F24B-AEB2-516EBAF3EA2A}" type="presParOf" srcId="{2631A8E8-D452-40B3-9636-5508A224458B}" destId="{18B59524-413B-4A94-86BA-B5E697A3FA97}" srcOrd="0" destOrd="0" presId="urn:microsoft.com/office/officeart/2018/2/layout/IconCircleList"/>
    <dgm:cxn modelId="{FB299A88-408C-1341-B98C-C9648DA4F3DD}" type="presParOf" srcId="{18B59524-413B-4A94-86BA-B5E697A3FA97}" destId="{900CB7BC-C542-48F1-BC4D-91B2CA710128}" srcOrd="0" destOrd="0" presId="urn:microsoft.com/office/officeart/2018/2/layout/IconCircleList"/>
    <dgm:cxn modelId="{BEE71FA3-3AB1-CE4E-9FC0-8BCCBDDABD78}" type="presParOf" srcId="{18B59524-413B-4A94-86BA-B5E697A3FA97}" destId="{14C50445-A39B-420D-A86A-6187B9D2912A}" srcOrd="1" destOrd="0" presId="urn:microsoft.com/office/officeart/2018/2/layout/IconCircleList"/>
    <dgm:cxn modelId="{A7872CE9-0226-254C-9312-1FABDD354667}" type="presParOf" srcId="{18B59524-413B-4A94-86BA-B5E697A3FA97}" destId="{08EA2623-D403-44B6-A605-25FC6FD490FE}" srcOrd="2" destOrd="0" presId="urn:microsoft.com/office/officeart/2018/2/layout/IconCircleList"/>
    <dgm:cxn modelId="{D2991545-157D-2C48-950E-ED459663BF49}" type="presParOf" srcId="{18B59524-413B-4A94-86BA-B5E697A3FA97}" destId="{944A1106-104A-468F-B593-B8DFDC5D1F79}" srcOrd="3" destOrd="0" presId="urn:microsoft.com/office/officeart/2018/2/layout/IconCircleList"/>
    <dgm:cxn modelId="{CC156BF7-1939-FA43-8043-48736042F0C6}" type="presParOf" srcId="{2631A8E8-D452-40B3-9636-5508A224458B}" destId="{FD2C4A67-9DCA-4A83-8DF7-F136C7AA164A}" srcOrd="1" destOrd="0" presId="urn:microsoft.com/office/officeart/2018/2/layout/IconCircleList"/>
    <dgm:cxn modelId="{E424F967-CC4A-D44D-BD4E-818BE51A8251}" type="presParOf" srcId="{2631A8E8-D452-40B3-9636-5508A224458B}" destId="{0DD803B5-6AE0-497D-B79A-0FA84D4EDF3C}" srcOrd="2" destOrd="0" presId="urn:microsoft.com/office/officeart/2018/2/layout/IconCircleList"/>
    <dgm:cxn modelId="{87654D18-047B-A241-9308-70AF384DE44C}" type="presParOf" srcId="{0DD803B5-6AE0-497D-B79A-0FA84D4EDF3C}" destId="{C04F3C4C-D565-4F7A-94E6-3553B4B1020D}" srcOrd="0" destOrd="0" presId="urn:microsoft.com/office/officeart/2018/2/layout/IconCircleList"/>
    <dgm:cxn modelId="{EEAFB712-6F07-E24A-8920-6DC67416D55C}" type="presParOf" srcId="{0DD803B5-6AE0-497D-B79A-0FA84D4EDF3C}" destId="{F5A710ED-A267-405C-BBDF-549253866D9D}" srcOrd="1" destOrd="0" presId="urn:microsoft.com/office/officeart/2018/2/layout/IconCircleList"/>
    <dgm:cxn modelId="{7BEC8319-3F66-1048-9F34-B3F10781768D}" type="presParOf" srcId="{0DD803B5-6AE0-497D-B79A-0FA84D4EDF3C}" destId="{8EB44B14-A461-4331-A863-63F98762AC9C}" srcOrd="2" destOrd="0" presId="urn:microsoft.com/office/officeart/2018/2/layout/IconCircleList"/>
    <dgm:cxn modelId="{C6AA0C12-D163-2A46-8723-CB1EEAFBBCBA}" type="presParOf" srcId="{0DD803B5-6AE0-497D-B79A-0FA84D4EDF3C}" destId="{9D59E317-30B5-45D7-BDC1-9105ECD6FA8E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695B05A-19F0-4996-BCC3-211ADF590C15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bg_accent3_2" csCatId="accent3" phldr="1"/>
      <dgm:spPr/>
      <dgm:t>
        <a:bodyPr/>
        <a:lstStyle/>
        <a:p>
          <a:endParaRPr lang="en-US"/>
        </a:p>
      </dgm:t>
    </dgm:pt>
    <dgm:pt modelId="{0EBE23B2-2E98-4F9F-AAEA-4BC979EF290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b="0" i="0" dirty="0"/>
            <a:t>The survey was constructed for self-administration by persons 14 years of age and older, and for administration by a trained interviewer in person or by telephone.</a:t>
          </a:r>
          <a:endParaRPr lang="en-US" sz="2400" dirty="0"/>
        </a:p>
      </dgm:t>
    </dgm:pt>
    <dgm:pt modelId="{57242A61-5305-40AE-843E-4B1FCD70A9CF}" type="parTrans" cxnId="{26F753BD-3F55-458B-8EC7-B211CEEFE3BE}">
      <dgm:prSet/>
      <dgm:spPr/>
      <dgm:t>
        <a:bodyPr/>
        <a:lstStyle/>
        <a:p>
          <a:endParaRPr lang="en-US"/>
        </a:p>
      </dgm:t>
    </dgm:pt>
    <dgm:pt modelId="{CEC89CF8-FEB4-40E2-93F4-4E6E42BF6555}" type="sibTrans" cxnId="{26F753BD-3F55-458B-8EC7-B211CEEFE3BE}">
      <dgm:prSet/>
      <dgm:spPr/>
      <dgm:t>
        <a:bodyPr/>
        <a:lstStyle/>
        <a:p>
          <a:endParaRPr lang="en-US"/>
        </a:p>
      </dgm:t>
    </dgm:pt>
    <dgm:pt modelId="{32732431-8BFF-40C5-B72A-7837F2E2C62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2400" b="0" i="0" dirty="0"/>
            <a:t>The SF-36 was designed for use in clinical practice and research, health policy evaluations, and general population surveys. </a:t>
          </a:r>
          <a:endParaRPr lang="en-US" sz="2400" dirty="0"/>
        </a:p>
      </dgm:t>
    </dgm:pt>
    <dgm:pt modelId="{A79DDC2E-140A-4C07-AAA4-F68546A46067}" type="sibTrans" cxnId="{C04FA489-62E3-417A-AE74-6ED35FCCD080}">
      <dgm:prSet/>
      <dgm:spPr/>
      <dgm:t>
        <a:bodyPr/>
        <a:lstStyle/>
        <a:p>
          <a:endParaRPr lang="en-US"/>
        </a:p>
      </dgm:t>
    </dgm:pt>
    <dgm:pt modelId="{4F0D088D-3CD7-42C7-988C-78BBB6E08132}" type="parTrans" cxnId="{C04FA489-62E3-417A-AE74-6ED35FCCD080}">
      <dgm:prSet/>
      <dgm:spPr/>
      <dgm:t>
        <a:bodyPr/>
        <a:lstStyle/>
        <a:p>
          <a:endParaRPr lang="en-US"/>
        </a:p>
      </dgm:t>
    </dgm:pt>
    <dgm:pt modelId="{AC817F1D-872F-4D69-A4F7-430A89D343B8}" type="pres">
      <dgm:prSet presAssocID="{E695B05A-19F0-4996-BCC3-211ADF590C15}" presName="root" presStyleCnt="0">
        <dgm:presLayoutVars>
          <dgm:dir/>
          <dgm:resizeHandles val="exact"/>
        </dgm:presLayoutVars>
      </dgm:prSet>
      <dgm:spPr/>
    </dgm:pt>
    <dgm:pt modelId="{2631A8E8-D452-40B3-9636-5508A224458B}" type="pres">
      <dgm:prSet presAssocID="{E695B05A-19F0-4996-BCC3-211ADF590C15}" presName="container" presStyleCnt="0">
        <dgm:presLayoutVars>
          <dgm:dir/>
          <dgm:resizeHandles val="exact"/>
        </dgm:presLayoutVars>
      </dgm:prSet>
      <dgm:spPr/>
    </dgm:pt>
    <dgm:pt modelId="{EE370A8B-3B6E-467F-95E3-667CFFCBC3BC}" type="pres">
      <dgm:prSet presAssocID="{32732431-8BFF-40C5-B72A-7837F2E2C62E}" presName="compNode" presStyleCnt="0"/>
      <dgm:spPr/>
    </dgm:pt>
    <dgm:pt modelId="{3FA88114-41FD-4C18-B0CD-128A2A287B5C}" type="pres">
      <dgm:prSet presAssocID="{32732431-8BFF-40C5-B72A-7837F2E2C62E}" presName="iconBgRect" presStyleLbl="bgShp" presStyleIdx="0" presStyleCnt="2"/>
      <dgm:spPr/>
    </dgm:pt>
    <dgm:pt modelId="{50736312-B7B0-4F14-8BD3-923721BF27C9}" type="pres">
      <dgm:prSet presAssocID="{32732431-8BFF-40C5-B72A-7837F2E2C62E}" presName="iconRect" presStyleLbl="node1" presStyleIdx="0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List"/>
        </a:ext>
      </dgm:extLst>
    </dgm:pt>
    <dgm:pt modelId="{E4A31492-C71F-49D0-BEEE-E9547B39A3A0}" type="pres">
      <dgm:prSet presAssocID="{32732431-8BFF-40C5-B72A-7837F2E2C62E}" presName="spaceRect" presStyleCnt="0"/>
      <dgm:spPr/>
    </dgm:pt>
    <dgm:pt modelId="{DCA5E21C-14A5-44F0-A107-0B2BE7CF7987}" type="pres">
      <dgm:prSet presAssocID="{32732431-8BFF-40C5-B72A-7837F2E2C62E}" presName="textRect" presStyleLbl="revTx" presStyleIdx="0" presStyleCnt="2">
        <dgm:presLayoutVars>
          <dgm:chMax val="1"/>
          <dgm:chPref val="1"/>
        </dgm:presLayoutVars>
      </dgm:prSet>
      <dgm:spPr/>
    </dgm:pt>
    <dgm:pt modelId="{E297A835-A92D-414F-8BDD-C69A02AE5FFB}" type="pres">
      <dgm:prSet presAssocID="{A79DDC2E-140A-4C07-AAA4-F68546A46067}" presName="sibTrans" presStyleLbl="sibTrans2D1" presStyleIdx="0" presStyleCnt="0"/>
      <dgm:spPr/>
    </dgm:pt>
    <dgm:pt modelId="{6642C7F4-731C-4F70-A372-EFE2786229CA}" type="pres">
      <dgm:prSet presAssocID="{0EBE23B2-2E98-4F9F-AAEA-4BC979EF2907}" presName="compNode" presStyleCnt="0"/>
      <dgm:spPr/>
    </dgm:pt>
    <dgm:pt modelId="{DA27C577-7715-46BD-860B-DE3314B66444}" type="pres">
      <dgm:prSet presAssocID="{0EBE23B2-2E98-4F9F-AAEA-4BC979EF2907}" presName="iconBgRect" presStyleLbl="bgShp" presStyleIdx="1" presStyleCnt="2"/>
      <dgm:spPr/>
    </dgm:pt>
    <dgm:pt modelId="{AD0B2470-D0C3-420E-9764-5AE22908447B}" type="pres">
      <dgm:prSet presAssocID="{0EBE23B2-2E98-4F9F-AAEA-4BC979EF2907}" presName="iconRect" presStyleLbl="node1" presStyleIdx="1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7E403A1D-FF47-41AB-A389-5D503E24621F}" type="pres">
      <dgm:prSet presAssocID="{0EBE23B2-2E98-4F9F-AAEA-4BC979EF2907}" presName="spaceRect" presStyleCnt="0"/>
      <dgm:spPr/>
    </dgm:pt>
    <dgm:pt modelId="{7C30D7CE-705F-47AE-80CB-14CB17236F99}" type="pres">
      <dgm:prSet presAssocID="{0EBE23B2-2E98-4F9F-AAEA-4BC979EF2907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EBFF5515-99C1-1442-A2B8-BE7483410646}" type="presOf" srcId="{32732431-8BFF-40C5-B72A-7837F2E2C62E}" destId="{DCA5E21C-14A5-44F0-A107-0B2BE7CF7987}" srcOrd="0" destOrd="0" presId="urn:microsoft.com/office/officeart/2018/2/layout/IconCircleList"/>
    <dgm:cxn modelId="{427E782F-6DC4-8047-9878-F61071E40C1D}" type="presOf" srcId="{0EBE23B2-2E98-4F9F-AAEA-4BC979EF2907}" destId="{7C30D7CE-705F-47AE-80CB-14CB17236F99}" srcOrd="0" destOrd="0" presId="urn:microsoft.com/office/officeart/2018/2/layout/IconCircleList"/>
    <dgm:cxn modelId="{0E4B5648-787C-9A42-9577-8030E6957359}" type="presOf" srcId="{A79DDC2E-140A-4C07-AAA4-F68546A46067}" destId="{E297A835-A92D-414F-8BDD-C69A02AE5FFB}" srcOrd="0" destOrd="0" presId="urn:microsoft.com/office/officeart/2018/2/layout/IconCircleList"/>
    <dgm:cxn modelId="{2ED21954-11EB-7F44-92BB-E5A5B217585B}" type="presOf" srcId="{E695B05A-19F0-4996-BCC3-211ADF590C15}" destId="{AC817F1D-872F-4D69-A4F7-430A89D343B8}" srcOrd="0" destOrd="0" presId="urn:microsoft.com/office/officeart/2018/2/layout/IconCircleList"/>
    <dgm:cxn modelId="{C04FA489-62E3-417A-AE74-6ED35FCCD080}" srcId="{E695B05A-19F0-4996-BCC3-211ADF590C15}" destId="{32732431-8BFF-40C5-B72A-7837F2E2C62E}" srcOrd="0" destOrd="0" parTransId="{4F0D088D-3CD7-42C7-988C-78BBB6E08132}" sibTransId="{A79DDC2E-140A-4C07-AAA4-F68546A46067}"/>
    <dgm:cxn modelId="{26F753BD-3F55-458B-8EC7-B211CEEFE3BE}" srcId="{E695B05A-19F0-4996-BCC3-211ADF590C15}" destId="{0EBE23B2-2E98-4F9F-AAEA-4BC979EF2907}" srcOrd="1" destOrd="0" parTransId="{57242A61-5305-40AE-843E-4B1FCD70A9CF}" sibTransId="{CEC89CF8-FEB4-40E2-93F4-4E6E42BF6555}"/>
    <dgm:cxn modelId="{65370636-DC7A-E540-9354-77FD8E27EE8F}" type="presParOf" srcId="{AC817F1D-872F-4D69-A4F7-430A89D343B8}" destId="{2631A8E8-D452-40B3-9636-5508A224458B}" srcOrd="0" destOrd="0" presId="urn:microsoft.com/office/officeart/2018/2/layout/IconCircleList"/>
    <dgm:cxn modelId="{4BA763FE-8E02-E847-8EB2-CDFCB41A89FA}" type="presParOf" srcId="{2631A8E8-D452-40B3-9636-5508A224458B}" destId="{EE370A8B-3B6E-467F-95E3-667CFFCBC3BC}" srcOrd="0" destOrd="0" presId="urn:microsoft.com/office/officeart/2018/2/layout/IconCircleList"/>
    <dgm:cxn modelId="{3F4CAC1F-925F-0E48-81E6-0654D47F24A3}" type="presParOf" srcId="{EE370A8B-3B6E-467F-95E3-667CFFCBC3BC}" destId="{3FA88114-41FD-4C18-B0CD-128A2A287B5C}" srcOrd="0" destOrd="0" presId="urn:microsoft.com/office/officeart/2018/2/layout/IconCircleList"/>
    <dgm:cxn modelId="{D0E475C6-51E6-D84B-AC17-5AE0480B97C7}" type="presParOf" srcId="{EE370A8B-3B6E-467F-95E3-667CFFCBC3BC}" destId="{50736312-B7B0-4F14-8BD3-923721BF27C9}" srcOrd="1" destOrd="0" presId="urn:microsoft.com/office/officeart/2018/2/layout/IconCircleList"/>
    <dgm:cxn modelId="{09E28B25-6030-304B-8806-B5AE3E5A1AB1}" type="presParOf" srcId="{EE370A8B-3B6E-467F-95E3-667CFFCBC3BC}" destId="{E4A31492-C71F-49D0-BEEE-E9547B39A3A0}" srcOrd="2" destOrd="0" presId="urn:microsoft.com/office/officeart/2018/2/layout/IconCircleList"/>
    <dgm:cxn modelId="{05E03B5A-CE32-3641-87CA-137ED50E022F}" type="presParOf" srcId="{EE370A8B-3B6E-467F-95E3-667CFFCBC3BC}" destId="{DCA5E21C-14A5-44F0-A107-0B2BE7CF7987}" srcOrd="3" destOrd="0" presId="urn:microsoft.com/office/officeart/2018/2/layout/IconCircleList"/>
    <dgm:cxn modelId="{3F2CA739-0C2F-294A-AF63-A4B617A4F7CB}" type="presParOf" srcId="{2631A8E8-D452-40B3-9636-5508A224458B}" destId="{E297A835-A92D-414F-8BDD-C69A02AE5FFB}" srcOrd="1" destOrd="0" presId="urn:microsoft.com/office/officeart/2018/2/layout/IconCircleList"/>
    <dgm:cxn modelId="{1CE67B18-E116-2141-B539-36EC6F419CAF}" type="presParOf" srcId="{2631A8E8-D452-40B3-9636-5508A224458B}" destId="{6642C7F4-731C-4F70-A372-EFE2786229CA}" srcOrd="2" destOrd="0" presId="urn:microsoft.com/office/officeart/2018/2/layout/IconCircleList"/>
    <dgm:cxn modelId="{EB31059A-68C1-2D4B-93DE-9B7A44692BA5}" type="presParOf" srcId="{6642C7F4-731C-4F70-A372-EFE2786229CA}" destId="{DA27C577-7715-46BD-860B-DE3314B66444}" srcOrd="0" destOrd="0" presId="urn:microsoft.com/office/officeart/2018/2/layout/IconCircleList"/>
    <dgm:cxn modelId="{B1794222-0B35-A341-B5DD-0A40850DF9E8}" type="presParOf" srcId="{6642C7F4-731C-4F70-A372-EFE2786229CA}" destId="{AD0B2470-D0C3-420E-9764-5AE22908447B}" srcOrd="1" destOrd="0" presId="urn:microsoft.com/office/officeart/2018/2/layout/IconCircleList"/>
    <dgm:cxn modelId="{22F63D47-4A95-C24D-904F-C4EFE2C17BC8}" type="presParOf" srcId="{6642C7F4-731C-4F70-A372-EFE2786229CA}" destId="{7E403A1D-FF47-41AB-A389-5D503E24621F}" srcOrd="2" destOrd="0" presId="urn:microsoft.com/office/officeart/2018/2/layout/IconCircleList"/>
    <dgm:cxn modelId="{C2FB85D2-D02E-B54E-84A1-B499D765F26C}" type="presParOf" srcId="{6642C7F4-731C-4F70-A372-EFE2786229CA}" destId="{7C30D7CE-705F-47AE-80CB-14CB17236F99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0CB7BC-C542-48F1-BC4D-91B2CA710128}">
      <dsp:nvSpPr>
        <dsp:cNvPr id="0" name=""/>
        <dsp:cNvSpPr/>
      </dsp:nvSpPr>
      <dsp:spPr>
        <a:xfrm>
          <a:off x="20657" y="2153023"/>
          <a:ext cx="1468580" cy="146858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C50445-A39B-420D-A86A-6187B9D2912A}">
      <dsp:nvSpPr>
        <dsp:cNvPr id="0" name=""/>
        <dsp:cNvSpPr/>
      </dsp:nvSpPr>
      <dsp:spPr>
        <a:xfrm>
          <a:off x="329059" y="2461425"/>
          <a:ext cx="851776" cy="85177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4A1106-104A-468F-B593-B8DFDC5D1F79}">
      <dsp:nvSpPr>
        <dsp:cNvPr id="0" name=""/>
        <dsp:cNvSpPr/>
      </dsp:nvSpPr>
      <dsp:spPr>
        <a:xfrm>
          <a:off x="1803934" y="2153023"/>
          <a:ext cx="3461654" cy="1468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0" i="0" kern="1200" dirty="0"/>
            <a:t>A 36-item short-form (SF-36) was constructed to survey health status in the Medical Outcomes Study. </a:t>
          </a:r>
          <a:endParaRPr lang="en-US" sz="2300" kern="1200" dirty="0"/>
        </a:p>
      </dsp:txBody>
      <dsp:txXfrm>
        <a:off x="1803934" y="2153023"/>
        <a:ext cx="3461654" cy="1468580"/>
      </dsp:txXfrm>
    </dsp:sp>
    <dsp:sp modelId="{C04F3C4C-D565-4F7A-94E6-3553B4B1020D}">
      <dsp:nvSpPr>
        <dsp:cNvPr id="0" name=""/>
        <dsp:cNvSpPr/>
      </dsp:nvSpPr>
      <dsp:spPr>
        <a:xfrm>
          <a:off x="5256269" y="2165212"/>
          <a:ext cx="1468580" cy="1468580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A710ED-A267-405C-BBDF-549253866D9D}">
      <dsp:nvSpPr>
        <dsp:cNvPr id="0" name=""/>
        <dsp:cNvSpPr/>
      </dsp:nvSpPr>
      <dsp:spPr>
        <a:xfrm>
          <a:off x="5616322" y="2473614"/>
          <a:ext cx="851776" cy="85177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59E317-30B5-45D7-BDC1-9105ECD6FA8E}">
      <dsp:nvSpPr>
        <dsp:cNvPr id="0" name=""/>
        <dsp:cNvSpPr/>
      </dsp:nvSpPr>
      <dsp:spPr>
        <a:xfrm>
          <a:off x="6799980" y="2292376"/>
          <a:ext cx="3461654" cy="1468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 dirty="0"/>
            <a:t>The SF-36 includes one multi-item scale that assesses eight health concepts: 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 dirty="0"/>
            <a:t>1) limitations in physical activities because of health problems; 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 dirty="0"/>
            <a:t>2) limitations in social activities because of physical or emotional problems; 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 dirty="0"/>
            <a:t>3) limitations in usual role activities because of physical health problems; 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 dirty="0"/>
            <a:t>4) bodily pain; 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 dirty="0"/>
            <a:t>5) general mental health (psychological distress and well-being); 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 dirty="0"/>
            <a:t>6) limitations in usual role activities because of emotional problems; 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 dirty="0"/>
            <a:t>7) vitality (energy and fatigue); and 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i="0" kern="1200" dirty="0"/>
            <a:t>8) general health perceptions. </a:t>
          </a:r>
          <a:endParaRPr lang="en-US" sz="1800" kern="1200" dirty="0"/>
        </a:p>
      </dsp:txBody>
      <dsp:txXfrm>
        <a:off x="6799980" y="2292376"/>
        <a:ext cx="3461654" cy="14685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A88114-41FD-4C18-B0CD-128A2A287B5C}">
      <dsp:nvSpPr>
        <dsp:cNvPr id="0" name=""/>
        <dsp:cNvSpPr/>
      </dsp:nvSpPr>
      <dsp:spPr>
        <a:xfrm>
          <a:off x="212335" y="1908459"/>
          <a:ext cx="1335915" cy="133591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736312-B7B0-4F14-8BD3-923721BF27C9}">
      <dsp:nvSpPr>
        <dsp:cNvPr id="0" name=""/>
        <dsp:cNvSpPr/>
      </dsp:nvSpPr>
      <dsp:spPr>
        <a:xfrm>
          <a:off x="492877" y="2189002"/>
          <a:ext cx="774830" cy="77483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A5E21C-14A5-44F0-A107-0B2BE7CF7987}">
      <dsp:nvSpPr>
        <dsp:cNvPr id="0" name=""/>
        <dsp:cNvSpPr/>
      </dsp:nvSpPr>
      <dsp:spPr>
        <a:xfrm>
          <a:off x="1834517" y="1908459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i="0" kern="1200" dirty="0"/>
            <a:t>The SF-36 was designed for use in clinical practice and research, health policy evaluations, and general population surveys. </a:t>
          </a:r>
          <a:endParaRPr lang="en-US" sz="2400" kern="1200" dirty="0"/>
        </a:p>
      </dsp:txBody>
      <dsp:txXfrm>
        <a:off x="1834517" y="1908459"/>
        <a:ext cx="3148942" cy="1335915"/>
      </dsp:txXfrm>
    </dsp:sp>
    <dsp:sp modelId="{DA27C577-7715-46BD-860B-DE3314B66444}">
      <dsp:nvSpPr>
        <dsp:cNvPr id="0" name=""/>
        <dsp:cNvSpPr/>
      </dsp:nvSpPr>
      <dsp:spPr>
        <a:xfrm>
          <a:off x="5532139" y="1908459"/>
          <a:ext cx="1335915" cy="133591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0B2470-D0C3-420E-9764-5AE22908447B}">
      <dsp:nvSpPr>
        <dsp:cNvPr id="0" name=""/>
        <dsp:cNvSpPr/>
      </dsp:nvSpPr>
      <dsp:spPr>
        <a:xfrm>
          <a:off x="5812681" y="2189002"/>
          <a:ext cx="774830" cy="77483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30D7CE-705F-47AE-80CB-14CB17236F99}">
      <dsp:nvSpPr>
        <dsp:cNvPr id="0" name=""/>
        <dsp:cNvSpPr/>
      </dsp:nvSpPr>
      <dsp:spPr>
        <a:xfrm>
          <a:off x="7154322" y="1908459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i="0" kern="1200" dirty="0"/>
            <a:t>The survey was constructed for self-administration by persons 14 years of age and older, and for administration by a trained interviewer in person or by telephone.</a:t>
          </a:r>
          <a:endParaRPr lang="en-US" sz="2400" kern="1200" dirty="0"/>
        </a:p>
      </dsp:txBody>
      <dsp:txXfrm>
        <a:off x="7154322" y="1908459"/>
        <a:ext cx="3148942" cy="13359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AEA2F5-4CBC-5149-8409-3F67C71DB5D1}" type="datetimeFigureOut">
              <a:rPr lang="en-US" smtClean="0"/>
              <a:t>3/18/26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18D5E8-6113-A446-A8A2-E2B8E78CED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487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93A710-8DFC-F1C1-B326-61FA3012E6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5ED63F-335D-3C0D-81FB-0D2FF554FD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64E7B8-2184-018E-1FB8-89FA44E5D0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4C4135-FFA5-86E3-B0D7-57A5D2B042D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44960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5FA1D3-5F9D-DCEB-96CE-043EE6C554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6A1A01-5361-8CCC-32FB-F8D1487D4C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19710D-CC69-F5F2-3F9D-77B93697FB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CB4396-1BA5-18CF-2325-D10517CA236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31694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3DF67E-FC66-A6A1-861E-76E98592B0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616D9E-31E6-6E3F-635C-02EE9BE1A3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2E8387-DC7E-F22D-B5F0-501E80C283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C4B329-12A4-51F0-EF4B-F4461F00474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73281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CBE6A1-9697-AB3D-26C2-5626E78346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68D4BA-C9CD-F194-692C-2A96C21F5C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03283B-7DD6-9176-0C72-E73EA96F09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6F274-B4CD-811C-52BB-7F0E1D8E943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05237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40FDA6-DE43-08F7-058A-CEF19997A7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A02A81-816E-F3CA-077F-9A9419E5B6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F7E19D-B47A-D2AD-AD21-FBE4C9F6F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24DAA-A242-9444-B647-C73BBF2AD20B}" type="datetimeFigureOut">
              <a:rPr lang="en-US" smtClean="0"/>
              <a:t>3/18/26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5964A7-6DC7-F9D9-874B-AB5DE94A0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64C9A7-7CA0-F911-DE51-672DFA8AC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FA423-DD47-A246-A1B7-C00F1A72BB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56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258D9-8049-FA08-A789-12EF5892E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DA81F3-1B68-B99C-6CF9-CBF71627B9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344AD3-97A2-FACF-26A2-8BAF3BFD0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24DAA-A242-9444-B647-C73BBF2AD20B}" type="datetimeFigureOut">
              <a:rPr lang="en-US" smtClean="0"/>
              <a:t>3/18/26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FD77D8-4747-5DF4-47E5-31ACF86B81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28D078-6DA2-62E1-4547-BBE88B0A0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FA423-DD47-A246-A1B7-C00F1A72BB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443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B9C7A-849E-47FE-5795-665D9D87E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A3D469-CAD1-9FFE-86AA-D31FEE1034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1227A3-6DF5-4FEC-B88A-F32599365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24DAA-A242-9444-B647-C73BBF2AD20B}" type="datetimeFigureOut">
              <a:rPr lang="en-US" smtClean="0"/>
              <a:t>3/18/26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07D53C-2658-83E6-0A0E-0645DA713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B77FA7-A112-9078-7211-9512739EB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FA423-DD47-A246-A1B7-C00F1A72BB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583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DF19FF-4881-FF0F-AFB5-23D9946EE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46755E-D2FC-CD62-5909-2744A39980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55EE2D-C83B-5B0B-7568-3E113C1173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B72F50-D433-0781-E4CC-48852709A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24DAA-A242-9444-B647-C73BBF2AD20B}" type="datetimeFigureOut">
              <a:rPr lang="en-US" smtClean="0"/>
              <a:t>3/18/26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ED136A-17C3-198E-BF98-1C269C4C1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FF10AF-C71D-8E76-4695-9E074287F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FA423-DD47-A246-A1B7-C00F1A72BB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826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A35E3-B630-CB2B-6028-D9C063461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0BC89C-F446-A98F-DFFC-9E4005C50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BFCA86-BF2C-057B-22FE-2EA546FF0B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0BBC51-F513-E2FD-73B5-18E1AD206F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50802E7-BD29-A1F3-348A-024D907805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91D0B6-D379-56CF-BC8E-6DF98FDC1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24DAA-A242-9444-B647-C73BBF2AD20B}" type="datetimeFigureOut">
              <a:rPr lang="en-US" smtClean="0"/>
              <a:t>3/18/26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0CCA53-2C14-0968-F755-592639840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1AF23E-6ADB-77CC-CB1E-E71D75B24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FA423-DD47-A246-A1B7-C00F1A72BB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665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11F06C-E700-8309-2C86-480D167E2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E7B444-D2EA-E3F2-C142-B9851D171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24DAA-A242-9444-B647-C73BBF2AD20B}" type="datetimeFigureOut">
              <a:rPr lang="en-US" smtClean="0"/>
              <a:t>3/18/26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4F9A52-31B2-5FF9-325A-90641446BB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7EE9C3-F0CC-4097-31CA-F17221F1F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FA423-DD47-A246-A1B7-C00F1A72BB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994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D4632E-A301-95E9-621D-E76983183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24DAA-A242-9444-B647-C73BBF2AD20B}" type="datetimeFigureOut">
              <a:rPr lang="en-US" smtClean="0"/>
              <a:t>3/18/26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7C85A99-AF12-86BE-2CA9-48F0916FE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6BA544-8867-64B0-FE79-2399B6A26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FA423-DD47-A246-A1B7-C00F1A72BB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590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60D6C9-F9B9-2402-6005-4F36EBC2F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376440-A25C-45A7-7B11-81E0BEF53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C9B319-9B9C-D1FE-E943-735D642BD1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4BAE6A-4224-AF6C-0101-F3E16C01D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24DAA-A242-9444-B647-C73BBF2AD20B}" type="datetimeFigureOut">
              <a:rPr lang="en-US" smtClean="0"/>
              <a:t>3/18/26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C9DE28-25AA-C22E-F5B3-B07F6A178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29AB04-CA1B-0874-92AE-8A9FD531C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FA423-DD47-A246-A1B7-C00F1A72BB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03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898F5-8668-201A-A97D-A68E70146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7AEC1F6-3747-AA8E-071C-10DF8196AF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569A36-8C7D-2C3D-C594-AD29E12CDE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5C11A0-756E-B357-3C9D-F58047EE7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24DAA-A242-9444-B647-C73BBF2AD20B}" type="datetimeFigureOut">
              <a:rPr lang="en-US" smtClean="0"/>
              <a:t>3/18/26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7C13A0-4E50-566C-1C2B-3B25FB293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5CDCE0-19FE-8C29-9CA6-A2DA8088B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FA423-DD47-A246-A1B7-C00F1A72BB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60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FCB17-2F2F-087B-F844-73A93CF9F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11C8DB-F911-491C-3A72-21606BBBA6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2E5548-B7E1-1B6C-AAA2-94F9D21928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24DAA-A242-9444-B647-C73BBF2AD20B}" type="datetimeFigureOut">
              <a:rPr lang="en-US" smtClean="0"/>
              <a:t>3/18/26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99F04E-F0FA-9293-28A7-90A871026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51E2E0-E688-328A-1252-A9D3951A9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FA423-DD47-A246-A1B7-C00F1A72BB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16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87D2690-213C-9818-9CC0-487C2ED446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340BBA-62E6-FD35-F1E1-21E169D361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091BA5-1124-006C-64CC-9AAB711D4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24DAA-A242-9444-B647-C73BBF2AD20B}" type="datetimeFigureOut">
              <a:rPr lang="en-US" smtClean="0"/>
              <a:t>3/18/26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71C811-550C-7DFB-7E42-088A6F14A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B6068-8009-D5B3-83D5-1DCC49215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FA423-DD47-A246-A1B7-C00F1A72BB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9056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6120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34C37F5-41F3-C07C-9AA2-A8260B385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BF53E0-2B47-C506-694D-8B28BB23FA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59A2B-5F61-4076-16A2-8D784099E5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2F24DAA-A242-9444-B647-C73BBF2AD20B}" type="datetimeFigureOut">
              <a:rPr lang="en-US" smtClean="0"/>
              <a:t>3/18/26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A30B74-22E3-999E-3133-BD5C3CEA92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2C7855-2E79-D1C3-AD41-56C85EFF9E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1FFA423-DD47-A246-A1B7-C00F1A72BB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035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strokengine.ca/en/assessments/medical-outcomes-study-short-form-36-sf-36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s://www.physiotutors.com/questionnaires/sf-36-rand-36-mos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07/s11136-018-1848-x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gov.uk/" TargetMode="External"/><Relationship Id="rId3" Type="http://schemas.openxmlformats.org/officeDocument/2006/relationships/hyperlink" Target="https://doi.org/10.1007/s11136-011-9903-x" TargetMode="External"/><Relationship Id="rId7" Type="http://schemas.openxmlformats.org/officeDocument/2006/relationships/hyperlink" Target="https://doi.org/10.1007/s11136-021-02922-1" TargetMode="External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doi.org/10.1017/S0033291798006667" TargetMode="External"/><Relationship Id="rId5" Type="http://schemas.openxmlformats.org/officeDocument/2006/relationships/hyperlink" Target="https://www.physiotutors.com/questionnaires/sf-36-rand-36-mos/" TargetMode="External"/><Relationship Id="rId10" Type="http://schemas.openxmlformats.org/officeDocument/2006/relationships/hyperlink" Target="https://www.nice.org.uk/news/articles/changes-to-nice-s-cost-effectiveness-thresholds-confirmed" TargetMode="External"/><Relationship Id="rId4" Type="http://schemas.openxmlformats.org/officeDocument/2006/relationships/hyperlink" Target="https://euroqol.org/information-and-support/euroqol-instruments/" TargetMode="External"/><Relationship Id="rId9" Type="http://schemas.openxmlformats.org/officeDocument/2006/relationships/hyperlink" Target="https://www.gov.uk/guidance/cost-utility-analysis-health-economic-studi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A3C89F8-0D2F-47FF-B903-151248265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ext 0"/>
          <p:cNvSpPr/>
          <p:nvPr/>
        </p:nvSpPr>
        <p:spPr>
          <a:xfrm>
            <a:off x="2061717" y="2290225"/>
            <a:ext cx="7160357" cy="41648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Quality of Life </a:t>
            </a:r>
            <a:r>
              <a:rPr lang="en-US" sz="20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Introduction to Health Psychology</a:t>
            </a:r>
            <a:endParaRPr lang="en-US" sz="2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Graphic 13">
            <a:extLst>
              <a:ext uri="{FF2B5EF4-FFF2-40B4-BE49-F238E27FC236}">
                <a16:creationId xmlns:a16="http://schemas.microsoft.com/office/drawing/2014/main" id="{C5CB530E-515E-412C-9DF1-5F8FFBD6F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74359" y="583345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rgbClr val="FFFFFF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Graphic 12">
            <a:extLst>
              <a:ext uri="{FF2B5EF4-FFF2-40B4-BE49-F238E27FC236}">
                <a16:creationId xmlns:a16="http://schemas.microsoft.com/office/drawing/2014/main" id="{712D4376-A578-4FF1-94FC-245E7A6A4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33139" y="812640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rgbClr val="FFFFFF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3" name="Graphic 15">
            <a:extLst>
              <a:ext uri="{FF2B5EF4-FFF2-40B4-BE49-F238E27FC236}">
                <a16:creationId xmlns:a16="http://schemas.microsoft.com/office/drawing/2014/main" id="{AEA7509D-F04F-40CB-A0B3-EEF16499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8819" y="1037066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rgbClr val="FFFFFF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56114" y="3503032"/>
            <a:ext cx="0" cy="3346090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Graphic 22">
            <a:extLst>
              <a:ext uri="{FF2B5EF4-FFF2-40B4-BE49-F238E27FC236}">
                <a16:creationId xmlns:a16="http://schemas.microsoft.com/office/drawing/2014/main" id="{508BEF50-7B1E-49A4-BC19-5F4F1D755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36425" y="5636680"/>
            <a:ext cx="151536" cy="151536"/>
          </a:xfrm>
          <a:custGeom>
            <a:avLst/>
            <a:gdLst>
              <a:gd name="connsiteX0" fmla="*/ 141251 w 151536"/>
              <a:gd name="connsiteY0" fmla="*/ 65483 h 151536"/>
              <a:gd name="connsiteX1" fmla="*/ 86053 w 151536"/>
              <a:gd name="connsiteY1" fmla="*/ 65483 h 151536"/>
              <a:gd name="connsiteX2" fmla="*/ 86053 w 151536"/>
              <a:gd name="connsiteY2" fmla="*/ 10285 h 151536"/>
              <a:gd name="connsiteX3" fmla="*/ 75768 w 151536"/>
              <a:gd name="connsiteY3" fmla="*/ 0 h 151536"/>
              <a:gd name="connsiteX4" fmla="*/ 65483 w 151536"/>
              <a:gd name="connsiteY4" fmla="*/ 10285 h 151536"/>
              <a:gd name="connsiteX5" fmla="*/ 65483 w 151536"/>
              <a:gd name="connsiteY5" fmla="*/ 65483 h 151536"/>
              <a:gd name="connsiteX6" fmla="*/ 10285 w 151536"/>
              <a:gd name="connsiteY6" fmla="*/ 65483 h 151536"/>
              <a:gd name="connsiteX7" fmla="*/ 0 w 151536"/>
              <a:gd name="connsiteY7" fmla="*/ 75768 h 151536"/>
              <a:gd name="connsiteX8" fmla="*/ 10285 w 151536"/>
              <a:gd name="connsiteY8" fmla="*/ 86053 h 151536"/>
              <a:gd name="connsiteX9" fmla="*/ 65483 w 151536"/>
              <a:gd name="connsiteY9" fmla="*/ 86053 h 151536"/>
              <a:gd name="connsiteX10" fmla="*/ 65483 w 151536"/>
              <a:gd name="connsiteY10" fmla="*/ 141251 h 151536"/>
              <a:gd name="connsiteX11" fmla="*/ 75768 w 151536"/>
              <a:gd name="connsiteY11" fmla="*/ 151536 h 151536"/>
              <a:gd name="connsiteX12" fmla="*/ 86053 w 151536"/>
              <a:gd name="connsiteY12" fmla="*/ 141251 h 151536"/>
              <a:gd name="connsiteX13" fmla="*/ 86053 w 151536"/>
              <a:gd name="connsiteY13" fmla="*/ 86053 h 151536"/>
              <a:gd name="connsiteX14" fmla="*/ 141251 w 151536"/>
              <a:gd name="connsiteY14" fmla="*/ 86053 h 151536"/>
              <a:gd name="connsiteX15" fmla="*/ 151536 w 151536"/>
              <a:gd name="connsiteY15" fmla="*/ 75768 h 151536"/>
              <a:gd name="connsiteX16" fmla="*/ 141251 w 151536"/>
              <a:gd name="connsiteY16" fmla="*/ 65483 h 15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1536" h="151536">
                <a:moveTo>
                  <a:pt x="141251" y="65483"/>
                </a:moveTo>
                <a:lnTo>
                  <a:pt x="86053" y="65483"/>
                </a:lnTo>
                <a:lnTo>
                  <a:pt x="86053" y="10285"/>
                </a:lnTo>
                <a:cubicBezTo>
                  <a:pt x="86053" y="4605"/>
                  <a:pt x="81448" y="0"/>
                  <a:pt x="75768" y="0"/>
                </a:cubicBezTo>
                <a:cubicBezTo>
                  <a:pt x="70088" y="0"/>
                  <a:pt x="65483" y="4605"/>
                  <a:pt x="65483" y="10285"/>
                </a:cubicBezTo>
                <a:lnTo>
                  <a:pt x="65483" y="65483"/>
                </a:lnTo>
                <a:lnTo>
                  <a:pt x="10285" y="65483"/>
                </a:lnTo>
                <a:cubicBezTo>
                  <a:pt x="4605" y="65483"/>
                  <a:pt x="0" y="70088"/>
                  <a:pt x="0" y="75768"/>
                </a:cubicBezTo>
                <a:cubicBezTo>
                  <a:pt x="0" y="81448"/>
                  <a:pt x="4605" y="86053"/>
                  <a:pt x="10285" y="86053"/>
                </a:cubicBezTo>
                <a:lnTo>
                  <a:pt x="65483" y="86053"/>
                </a:lnTo>
                <a:lnTo>
                  <a:pt x="65483" y="141251"/>
                </a:lnTo>
                <a:cubicBezTo>
                  <a:pt x="65483" y="146931"/>
                  <a:pt x="70088" y="151536"/>
                  <a:pt x="75768" y="151536"/>
                </a:cubicBezTo>
                <a:cubicBezTo>
                  <a:pt x="81448" y="151536"/>
                  <a:pt x="86053" y="146931"/>
                  <a:pt x="86053" y="141251"/>
                </a:cubicBezTo>
                <a:lnTo>
                  <a:pt x="86053" y="86053"/>
                </a:lnTo>
                <a:lnTo>
                  <a:pt x="141251" y="86053"/>
                </a:lnTo>
                <a:cubicBezTo>
                  <a:pt x="146931" y="86053"/>
                  <a:pt x="151536" y="81448"/>
                  <a:pt x="151536" y="75768"/>
                </a:cubicBezTo>
                <a:cubicBezTo>
                  <a:pt x="151536" y="70088"/>
                  <a:pt x="146931" y="65483"/>
                  <a:pt x="141251" y="65483"/>
                </a:cubicBezTo>
                <a:close/>
              </a:path>
            </a:pathLst>
          </a:custGeom>
          <a:solidFill>
            <a:srgbClr val="FFFFFF"/>
          </a:solidFill>
          <a:ln w="646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19" name="Graphic 23">
            <a:extLst>
              <a:ext uri="{FF2B5EF4-FFF2-40B4-BE49-F238E27FC236}">
                <a16:creationId xmlns:a16="http://schemas.microsoft.com/office/drawing/2014/main" id="{3FBAD350-5664-4811-A208-657FB882D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45175" y="6096759"/>
            <a:ext cx="108625" cy="108625"/>
          </a:xfrm>
          <a:custGeom>
            <a:avLst/>
            <a:gdLst>
              <a:gd name="connsiteX0" fmla="*/ 54313 w 108625"/>
              <a:gd name="connsiteY0" fmla="*/ 16053 h 108625"/>
              <a:gd name="connsiteX1" fmla="*/ 92572 w 108625"/>
              <a:gd name="connsiteY1" fmla="*/ 54313 h 108625"/>
              <a:gd name="connsiteX2" fmla="*/ 54313 w 108625"/>
              <a:gd name="connsiteY2" fmla="*/ 92572 h 108625"/>
              <a:gd name="connsiteX3" fmla="*/ 16053 w 108625"/>
              <a:gd name="connsiteY3" fmla="*/ 54313 h 108625"/>
              <a:gd name="connsiteX4" fmla="*/ 54313 w 108625"/>
              <a:gd name="connsiteY4" fmla="*/ 16053 h 108625"/>
              <a:gd name="connsiteX5" fmla="*/ 54313 w 108625"/>
              <a:gd name="connsiteY5" fmla="*/ 0 h 108625"/>
              <a:gd name="connsiteX6" fmla="*/ 0 w 108625"/>
              <a:gd name="connsiteY6" fmla="*/ 54313 h 108625"/>
              <a:gd name="connsiteX7" fmla="*/ 54313 w 108625"/>
              <a:gd name="connsiteY7" fmla="*/ 108625 h 108625"/>
              <a:gd name="connsiteX8" fmla="*/ 108625 w 108625"/>
              <a:gd name="connsiteY8" fmla="*/ 54313 h 108625"/>
              <a:gd name="connsiteX9" fmla="*/ 54313 w 108625"/>
              <a:gd name="connsiteY9" fmla="*/ 0 h 10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8625" h="108625">
                <a:moveTo>
                  <a:pt x="54313" y="16053"/>
                </a:moveTo>
                <a:cubicBezTo>
                  <a:pt x="75442" y="16053"/>
                  <a:pt x="92572" y="33182"/>
                  <a:pt x="92572" y="54313"/>
                </a:cubicBezTo>
                <a:cubicBezTo>
                  <a:pt x="92572" y="75442"/>
                  <a:pt x="75442" y="92572"/>
                  <a:pt x="54313" y="92572"/>
                </a:cubicBezTo>
                <a:cubicBezTo>
                  <a:pt x="33182" y="92572"/>
                  <a:pt x="16053" y="75442"/>
                  <a:pt x="16053" y="54313"/>
                </a:cubicBezTo>
                <a:cubicBezTo>
                  <a:pt x="16074" y="33191"/>
                  <a:pt x="33191" y="16074"/>
                  <a:pt x="54313" y="16053"/>
                </a:cubicBezTo>
                <a:moveTo>
                  <a:pt x="54313" y="0"/>
                </a:moveTo>
                <a:cubicBezTo>
                  <a:pt x="24317" y="0"/>
                  <a:pt x="0" y="24317"/>
                  <a:pt x="0" y="54313"/>
                </a:cubicBezTo>
                <a:cubicBezTo>
                  <a:pt x="0" y="84309"/>
                  <a:pt x="24317" y="108625"/>
                  <a:pt x="54313" y="108625"/>
                </a:cubicBezTo>
                <a:cubicBezTo>
                  <a:pt x="84309" y="108625"/>
                  <a:pt x="108625" y="84309"/>
                  <a:pt x="108625" y="54313"/>
                </a:cubicBezTo>
                <a:cubicBezTo>
                  <a:pt x="108625" y="24317"/>
                  <a:pt x="84309" y="0"/>
                  <a:pt x="54313" y="0"/>
                </a:cubicBezTo>
                <a:close/>
              </a:path>
            </a:pathLst>
          </a:custGeom>
          <a:solidFill>
            <a:srgbClr val="FFFFFF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21" name="Graphic 21">
            <a:extLst>
              <a:ext uri="{FF2B5EF4-FFF2-40B4-BE49-F238E27FC236}">
                <a16:creationId xmlns:a16="http://schemas.microsoft.com/office/drawing/2014/main" id="{C39ADB8F-D187-49D7-BDCF-C1B6DC727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554288" y="6238029"/>
            <a:ext cx="95759" cy="95759"/>
          </a:xfrm>
          <a:custGeom>
            <a:avLst/>
            <a:gdLst>
              <a:gd name="connsiteX0" fmla="*/ 95759 w 95759"/>
              <a:gd name="connsiteY0" fmla="*/ 47880 h 95759"/>
              <a:gd name="connsiteX1" fmla="*/ 47880 w 95759"/>
              <a:gd name="connsiteY1" fmla="*/ 95759 h 95759"/>
              <a:gd name="connsiteX2" fmla="*/ 0 w 95759"/>
              <a:gd name="connsiteY2" fmla="*/ 47880 h 95759"/>
              <a:gd name="connsiteX3" fmla="*/ 47880 w 95759"/>
              <a:gd name="connsiteY3" fmla="*/ 0 h 95759"/>
              <a:gd name="connsiteX4" fmla="*/ 95759 w 95759"/>
              <a:gd name="connsiteY4" fmla="*/ 47880 h 95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759" h="95759">
                <a:moveTo>
                  <a:pt x="95759" y="47880"/>
                </a:moveTo>
                <a:cubicBezTo>
                  <a:pt x="95759" y="74323"/>
                  <a:pt x="74323" y="95759"/>
                  <a:pt x="47880" y="95759"/>
                </a:cubicBezTo>
                <a:cubicBezTo>
                  <a:pt x="21436" y="95759"/>
                  <a:pt x="0" y="74323"/>
                  <a:pt x="0" y="47880"/>
                </a:cubicBezTo>
                <a:cubicBezTo>
                  <a:pt x="0" y="21436"/>
                  <a:pt x="21436" y="0"/>
                  <a:pt x="47880" y="0"/>
                </a:cubicBezTo>
                <a:cubicBezTo>
                  <a:pt x="74323" y="0"/>
                  <a:pt x="95759" y="21436"/>
                  <a:pt x="95759" y="47880"/>
                </a:cubicBezTo>
                <a:close/>
              </a:path>
            </a:pathLst>
          </a:custGeom>
          <a:solidFill>
            <a:srgbClr val="FFFFFF"/>
          </a:solidFill>
          <a:ln w="469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1245072" y="1289765"/>
            <a:ext cx="3651101" cy="4270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Learning Outcomes</a:t>
            </a:r>
            <a:endParaRPr lang="en-US" sz="56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6096001" y="518400"/>
            <a:ext cx="4972840" cy="58379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>
                    <a:alpha val="80000"/>
                  </a:schemeClr>
                </a:solidFill>
              </a:rPr>
              <a:t>Define quality of life (QoL) and health-related QoL (</a:t>
            </a:r>
            <a:r>
              <a:rPr lang="en-US" sz="2000" dirty="0" err="1">
                <a:solidFill>
                  <a:schemeClr val="tx1">
                    <a:alpha val="80000"/>
                  </a:schemeClr>
                </a:solidFill>
              </a:rPr>
              <a:t>HRQoL</a:t>
            </a:r>
            <a:r>
              <a:rPr lang="en-US" sz="2000" dirty="0">
                <a:solidFill>
                  <a:schemeClr val="tx1">
                    <a:alpha val="80000"/>
                  </a:schemeClr>
                </a:solidFill>
              </a:rPr>
              <a:t>)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>
                    <a:alpha val="80000"/>
                  </a:schemeClr>
                </a:solidFill>
              </a:rPr>
              <a:t>Explain the biopsychosocial nature and multidimensionality of QoL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>
                    <a:alpha val="80000"/>
                  </a:schemeClr>
                </a:solidFill>
              </a:rPr>
              <a:t>Identify and critically discuss major QoL/</a:t>
            </a:r>
            <a:r>
              <a:rPr lang="en-US" sz="2000" dirty="0" err="1">
                <a:solidFill>
                  <a:schemeClr val="tx1">
                    <a:alpha val="80000"/>
                  </a:schemeClr>
                </a:solidFill>
              </a:rPr>
              <a:t>HRQoL</a:t>
            </a:r>
            <a:r>
              <a:rPr lang="en-US" sz="2000" dirty="0">
                <a:solidFill>
                  <a:schemeClr val="tx1">
                    <a:alpha val="80000"/>
                  </a:schemeClr>
                </a:solidFill>
              </a:rPr>
              <a:t> measures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>
                    <a:alpha val="80000"/>
                  </a:schemeClr>
                </a:solidFill>
              </a:rPr>
              <a:t>Apply QoL concepts to clinical examples</a:t>
            </a: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1245072" y="1289765"/>
            <a:ext cx="3651101" cy="4270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Why Quality of Life?</a:t>
            </a:r>
            <a:endParaRPr lang="en-US" sz="56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6297233" y="518400"/>
            <a:ext cx="4771607" cy="58379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Traditional health metrics focus on mortality and morbidity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Chronic conditions often have little impact on survival but major impact on daily life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Patients prioritise functioning, well-being, and life satisfaction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WHO definition: health as "complete physical, mental and social well-being"</a:t>
            </a: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1245072" y="1289765"/>
            <a:ext cx="3651101" cy="4270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Key Definitions</a:t>
            </a:r>
            <a:endParaRPr lang="en-US" sz="56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5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6172945" y="-86129"/>
            <a:ext cx="4771607" cy="58379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1">
                    <a:alpha val="80000"/>
                  </a:schemeClr>
                </a:solidFill>
              </a:rPr>
              <a:t>Quality of Life (QoL):</a:t>
            </a:r>
            <a:r>
              <a:rPr lang="en-US" sz="2000" dirty="0">
                <a:solidFill>
                  <a:schemeClr val="tx1">
                    <a:alpha val="80000"/>
                  </a:schemeClr>
                </a:solidFill>
              </a:rPr>
              <a:t> Perceived quality of an individual's daily life, including emotional, social, and physical aspects of well-being or distress</a:t>
            </a:r>
          </a:p>
        </p:txBody>
      </p:sp>
      <p:sp>
        <p:nvSpPr>
          <p:cNvPr id="17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2"/>
          <p:cNvSpPr/>
          <p:nvPr/>
        </p:nvSpPr>
        <p:spPr>
          <a:xfrm>
            <a:off x="6250285" y="4178187"/>
            <a:ext cx="4771607" cy="6397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20"/>
              </a:lnSpc>
              <a:spcAft>
                <a:spcPts val="600"/>
              </a:spcAft>
            </a:pPr>
            <a:r>
              <a:rPr lang="en-US" b="1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Health-Related Quality of Life (HRQoL):</a:t>
            </a: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Those aspects of QoL that are directly affected by health conditions, treatment, and health care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F4155C20-3F0E-4576-8A0B-C345B62312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ext 0"/>
          <p:cNvSpPr/>
          <p:nvPr/>
        </p:nvSpPr>
        <p:spPr>
          <a:xfrm>
            <a:off x="466730" y="1598246"/>
            <a:ext cx="4554659" cy="503481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Task:</a:t>
            </a:r>
            <a:endParaRPr lang="en-US" sz="80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Text 1"/>
          <p:cNvSpPr/>
          <p:nvPr/>
        </p:nvSpPr>
        <p:spPr>
          <a:xfrm>
            <a:off x="5792994" y="1590840"/>
            <a:ext cx="5010506" cy="50075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44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Think of two ways a chronic illness might affect someone's life </a:t>
            </a:r>
            <a:r>
              <a:rPr lang="en-US" sz="4400" b="1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beyond</a:t>
            </a:r>
            <a:r>
              <a:rPr lang="en-US" sz="44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symptoms and survival. 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47322" y="1589368"/>
            <a:ext cx="0" cy="5259754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Graphic 21">
            <a:extLst>
              <a:ext uri="{FF2B5EF4-FFF2-40B4-BE49-F238E27FC236}">
                <a16:creationId xmlns:a16="http://schemas.microsoft.com/office/drawing/2014/main" id="{0BAEB82B-9A6B-4982-B56B-7529C6EA9A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23128" y="1731109"/>
            <a:ext cx="139039" cy="136646"/>
          </a:xfrm>
          <a:custGeom>
            <a:avLst/>
            <a:gdLst>
              <a:gd name="connsiteX0" fmla="*/ 129602 w 139039"/>
              <a:gd name="connsiteY0" fmla="*/ 59048 h 136646"/>
              <a:gd name="connsiteX1" fmla="*/ 78957 w 139039"/>
              <a:gd name="connsiteY1" fmla="*/ 59048 h 136646"/>
              <a:gd name="connsiteX2" fmla="*/ 78957 w 139039"/>
              <a:gd name="connsiteY2" fmla="*/ 9275 h 136646"/>
              <a:gd name="connsiteX3" fmla="*/ 69520 w 139039"/>
              <a:gd name="connsiteY3" fmla="*/ 0 h 136646"/>
              <a:gd name="connsiteX4" fmla="*/ 60082 w 139039"/>
              <a:gd name="connsiteY4" fmla="*/ 9275 h 136646"/>
              <a:gd name="connsiteX5" fmla="*/ 60082 w 139039"/>
              <a:gd name="connsiteY5" fmla="*/ 59048 h 136646"/>
              <a:gd name="connsiteX6" fmla="*/ 9437 w 139039"/>
              <a:gd name="connsiteY6" fmla="*/ 59048 h 136646"/>
              <a:gd name="connsiteX7" fmla="*/ 0 w 139039"/>
              <a:gd name="connsiteY7" fmla="*/ 68323 h 136646"/>
              <a:gd name="connsiteX8" fmla="*/ 9437 w 139039"/>
              <a:gd name="connsiteY8" fmla="*/ 77598 h 136646"/>
              <a:gd name="connsiteX9" fmla="*/ 60082 w 139039"/>
              <a:gd name="connsiteY9" fmla="*/ 77598 h 136646"/>
              <a:gd name="connsiteX10" fmla="*/ 60082 w 139039"/>
              <a:gd name="connsiteY10" fmla="*/ 127371 h 136646"/>
              <a:gd name="connsiteX11" fmla="*/ 69520 w 139039"/>
              <a:gd name="connsiteY11" fmla="*/ 136646 h 136646"/>
              <a:gd name="connsiteX12" fmla="*/ 78957 w 139039"/>
              <a:gd name="connsiteY12" fmla="*/ 127371 h 136646"/>
              <a:gd name="connsiteX13" fmla="*/ 78957 w 139039"/>
              <a:gd name="connsiteY13" fmla="*/ 77598 h 136646"/>
              <a:gd name="connsiteX14" fmla="*/ 129602 w 139039"/>
              <a:gd name="connsiteY14" fmla="*/ 77598 h 136646"/>
              <a:gd name="connsiteX15" fmla="*/ 139039 w 139039"/>
              <a:gd name="connsiteY15" fmla="*/ 68323 h 136646"/>
              <a:gd name="connsiteX16" fmla="*/ 129602 w 139039"/>
              <a:gd name="connsiteY16" fmla="*/ 59048 h 1366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6646">
                <a:moveTo>
                  <a:pt x="129602" y="59048"/>
                </a:moveTo>
                <a:lnTo>
                  <a:pt x="78957" y="59048"/>
                </a:lnTo>
                <a:lnTo>
                  <a:pt x="78957" y="9275"/>
                </a:lnTo>
                <a:cubicBezTo>
                  <a:pt x="78957" y="4152"/>
                  <a:pt x="74731" y="0"/>
                  <a:pt x="69520" y="0"/>
                </a:cubicBezTo>
                <a:cubicBezTo>
                  <a:pt x="64308" y="0"/>
                  <a:pt x="60082" y="4152"/>
                  <a:pt x="60082" y="9275"/>
                </a:cubicBezTo>
                <a:lnTo>
                  <a:pt x="60082" y="59048"/>
                </a:lnTo>
                <a:lnTo>
                  <a:pt x="9437" y="59048"/>
                </a:lnTo>
                <a:cubicBezTo>
                  <a:pt x="4225" y="59048"/>
                  <a:pt x="0" y="63201"/>
                  <a:pt x="0" y="68323"/>
                </a:cubicBezTo>
                <a:cubicBezTo>
                  <a:pt x="0" y="73445"/>
                  <a:pt x="4225" y="77598"/>
                  <a:pt x="9437" y="77598"/>
                </a:cubicBezTo>
                <a:lnTo>
                  <a:pt x="60082" y="77598"/>
                </a:lnTo>
                <a:lnTo>
                  <a:pt x="60082" y="127371"/>
                </a:lnTo>
                <a:cubicBezTo>
                  <a:pt x="60082" y="132493"/>
                  <a:pt x="64308" y="136646"/>
                  <a:pt x="69520" y="136646"/>
                </a:cubicBezTo>
                <a:cubicBezTo>
                  <a:pt x="74731" y="136646"/>
                  <a:pt x="78957" y="132493"/>
                  <a:pt x="78957" y="127371"/>
                </a:cubicBezTo>
                <a:lnTo>
                  <a:pt x="78957" y="77598"/>
                </a:lnTo>
                <a:lnTo>
                  <a:pt x="129602" y="77598"/>
                </a:lnTo>
                <a:cubicBezTo>
                  <a:pt x="134814" y="77598"/>
                  <a:pt x="139039" y="73445"/>
                  <a:pt x="139039" y="68323"/>
                </a:cubicBezTo>
                <a:cubicBezTo>
                  <a:pt x="139039" y="63201"/>
                  <a:pt x="134814" y="59048"/>
                  <a:pt x="129602" y="59048"/>
                </a:cubicBezTo>
                <a:close/>
              </a:path>
            </a:pathLst>
          </a:custGeom>
          <a:solidFill>
            <a:srgbClr val="FFFFFF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28" name="Graphic 17">
            <a:extLst>
              <a:ext uri="{FF2B5EF4-FFF2-40B4-BE49-F238E27FC236}">
                <a16:creationId xmlns:a16="http://schemas.microsoft.com/office/drawing/2014/main" id="{FC71CE45-EECF-4555-AD4B-1B3D0D5D15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81908" y="1956458"/>
            <a:ext cx="91138" cy="89570"/>
          </a:xfrm>
          <a:custGeom>
            <a:avLst/>
            <a:gdLst>
              <a:gd name="connsiteX0" fmla="*/ 91138 w 91138"/>
              <a:gd name="connsiteY0" fmla="*/ 44785 h 89570"/>
              <a:gd name="connsiteX1" fmla="*/ 45569 w 91138"/>
              <a:gd name="connsiteY1" fmla="*/ 89570 h 89570"/>
              <a:gd name="connsiteX2" fmla="*/ 0 w 91138"/>
              <a:gd name="connsiteY2" fmla="*/ 44785 h 89570"/>
              <a:gd name="connsiteX3" fmla="*/ 45569 w 91138"/>
              <a:gd name="connsiteY3" fmla="*/ 0 h 89570"/>
              <a:gd name="connsiteX4" fmla="*/ 91138 w 91138"/>
              <a:gd name="connsiteY4" fmla="*/ 44785 h 895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89570">
                <a:moveTo>
                  <a:pt x="91138" y="44785"/>
                </a:moveTo>
                <a:cubicBezTo>
                  <a:pt x="91138" y="69519"/>
                  <a:pt x="70736" y="89570"/>
                  <a:pt x="45569" y="89570"/>
                </a:cubicBezTo>
                <a:cubicBezTo>
                  <a:pt x="20402" y="89570"/>
                  <a:pt x="0" y="69519"/>
                  <a:pt x="0" y="44785"/>
                </a:cubicBezTo>
                <a:cubicBezTo>
                  <a:pt x="0" y="20051"/>
                  <a:pt x="20402" y="0"/>
                  <a:pt x="45569" y="0"/>
                </a:cubicBezTo>
                <a:cubicBezTo>
                  <a:pt x="70736" y="0"/>
                  <a:pt x="91138" y="20051"/>
                  <a:pt x="91138" y="44785"/>
                </a:cubicBezTo>
                <a:close/>
              </a:path>
            </a:pathLst>
          </a:custGeom>
          <a:solidFill>
            <a:srgbClr val="FFFFFF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29" name="Graphic 22">
            <a:extLst>
              <a:ext uri="{FF2B5EF4-FFF2-40B4-BE49-F238E27FC236}">
                <a16:creationId xmlns:a16="http://schemas.microsoft.com/office/drawing/2014/main" id="{53AA89D1-0C70-46BB-8E35-5722A4B18A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7588" y="2177021"/>
            <a:ext cx="127714" cy="125516"/>
          </a:xfrm>
          <a:custGeom>
            <a:avLst/>
            <a:gdLst>
              <a:gd name="connsiteX0" fmla="*/ 63857 w 127714"/>
              <a:gd name="connsiteY0" fmla="*/ 18549 h 125516"/>
              <a:gd name="connsiteX1" fmla="*/ 108840 w 127714"/>
              <a:gd name="connsiteY1" fmla="*/ 62758 h 125516"/>
              <a:gd name="connsiteX2" fmla="*/ 63857 w 127714"/>
              <a:gd name="connsiteY2" fmla="*/ 106967 h 125516"/>
              <a:gd name="connsiteX3" fmla="*/ 18874 w 127714"/>
              <a:gd name="connsiteY3" fmla="*/ 62758 h 125516"/>
              <a:gd name="connsiteX4" fmla="*/ 63857 w 127714"/>
              <a:gd name="connsiteY4" fmla="*/ 18549 h 125516"/>
              <a:gd name="connsiteX5" fmla="*/ 63857 w 127714"/>
              <a:gd name="connsiteY5" fmla="*/ 0 h 125516"/>
              <a:gd name="connsiteX6" fmla="*/ 0 w 127714"/>
              <a:gd name="connsiteY6" fmla="*/ 62758 h 125516"/>
              <a:gd name="connsiteX7" fmla="*/ 63857 w 127714"/>
              <a:gd name="connsiteY7" fmla="*/ 125516 h 125516"/>
              <a:gd name="connsiteX8" fmla="*/ 127714 w 127714"/>
              <a:gd name="connsiteY8" fmla="*/ 62758 h 125516"/>
              <a:gd name="connsiteX9" fmla="*/ 63857 w 127714"/>
              <a:gd name="connsiteY9" fmla="*/ 0 h 125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5516">
                <a:moveTo>
                  <a:pt x="63857" y="18549"/>
                </a:moveTo>
                <a:cubicBezTo>
                  <a:pt x="88700" y="18549"/>
                  <a:pt x="108840" y="38342"/>
                  <a:pt x="108840" y="62758"/>
                </a:cubicBezTo>
                <a:cubicBezTo>
                  <a:pt x="108840" y="87174"/>
                  <a:pt x="88700" y="106967"/>
                  <a:pt x="63857" y="106967"/>
                </a:cubicBezTo>
                <a:cubicBezTo>
                  <a:pt x="39014" y="106967"/>
                  <a:pt x="18874" y="87174"/>
                  <a:pt x="18874" y="62758"/>
                </a:cubicBezTo>
                <a:cubicBezTo>
                  <a:pt x="18898" y="38352"/>
                  <a:pt x="39024" y="18573"/>
                  <a:pt x="63857" y="18549"/>
                </a:cubicBezTo>
                <a:moveTo>
                  <a:pt x="63857" y="0"/>
                </a:moveTo>
                <a:cubicBezTo>
                  <a:pt x="28590" y="0"/>
                  <a:pt x="0" y="28098"/>
                  <a:pt x="0" y="62758"/>
                </a:cubicBezTo>
                <a:cubicBezTo>
                  <a:pt x="0" y="97418"/>
                  <a:pt x="28590" y="125516"/>
                  <a:pt x="63857" y="125516"/>
                </a:cubicBezTo>
                <a:cubicBezTo>
                  <a:pt x="99124" y="125516"/>
                  <a:pt x="127714" y="97418"/>
                  <a:pt x="127714" y="62758"/>
                </a:cubicBezTo>
                <a:cubicBezTo>
                  <a:pt x="127714" y="28098"/>
                  <a:pt x="99124" y="0"/>
                  <a:pt x="63857" y="0"/>
                </a:cubicBezTo>
                <a:close/>
              </a:path>
            </a:pathLst>
          </a:custGeom>
          <a:solidFill>
            <a:srgbClr val="FFFFFF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1F06963-6374-4B48-844F-071A9BAAAE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9528" y="554152"/>
            <a:ext cx="5742189" cy="5742189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1245072" y="1289765"/>
            <a:ext cx="3651101" cy="4270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Impacts Beyond Symptoms</a:t>
            </a:r>
            <a:endParaRPr lang="en-US" sz="56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3493" y="374394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2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0109" y="1084507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2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6297233" y="518400"/>
            <a:ext cx="4771607" cy="58379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Role functioning (work, parenting, household duties)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Social participation and relationships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Emotional well-being and identity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tx1">
                    <a:alpha val="80000"/>
                  </a:schemeClr>
                </a:solidFill>
              </a:rPr>
              <a:t>Financial security and autonomy</a:t>
            </a:r>
          </a:p>
        </p:txBody>
      </p:sp>
      <p:sp>
        <p:nvSpPr>
          <p:cNvPr id="16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36547" y="5751820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2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5400000" scaled="0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93813" y="1153571"/>
            <a:ext cx="4167271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Conceptualising</a:t>
            </a:r>
            <a:r>
              <a:rPr lang="en-US" sz="44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QoL: Biopsychosocial</a:t>
            </a:r>
            <a:endParaRPr lang="en-US" sz="44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b="1"/>
              <a:t>Multidimensional:</a:t>
            </a:r>
            <a:r>
              <a:rPr lang="en-US"/>
              <a:t> Physical, psychological, social, environmental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b="1"/>
              <a:t>Biological:</a:t>
            </a:r>
            <a:r>
              <a:rPr lang="en-US"/>
              <a:t> Symptoms, physical functioning, disease severity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b="1"/>
              <a:t>Psychological:</a:t>
            </a:r>
            <a:r>
              <a:rPr lang="en-US"/>
              <a:t> Mood, coping, meaning, well-being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b="1"/>
              <a:t>Social:</a:t>
            </a:r>
            <a:r>
              <a:rPr lang="en-US"/>
              <a:t> Relationships, support, stigma, socioeconomic status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1869282"/>
            <a:ext cx="10566400" cy="1727001"/>
          </a:xfrm>
          <a:prstGeom prst="rect">
            <a:avLst/>
          </a:prstGeom>
          <a:solidFill>
            <a:srgbClr val="F1F5F9"/>
          </a:solidFill>
          <a:ln/>
        </p:spPr>
        <p:txBody>
          <a:bodyPr wrap="none" lIns="0" tIns="0" rIns="0" bIns="0" rtlCol="0" anchor="ctr">
            <a:normAutofit/>
          </a:bodyPr>
          <a:lstStyle/>
          <a:p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812800" y="3596284"/>
            <a:ext cx="10566400" cy="1727001"/>
          </a:xfrm>
          <a:prstGeom prst="rect">
            <a:avLst/>
          </a:prstGeom>
          <a:solidFill>
            <a:srgbClr val="E2E8F0"/>
          </a:solidFill>
          <a:ln/>
        </p:spPr>
        <p:txBody>
          <a:bodyPr wrap="none" lIns="0" tIns="0" rIns="0" bIns="0" rtlCol="0" anchor="ctr">
            <a:normAutofit/>
          </a:bodyPr>
          <a:lstStyle/>
          <a:p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Objective vs Subjective Health</a:t>
            </a:r>
            <a:endParaRPr lang="en-US" sz="3600" dirty="0"/>
          </a:p>
        </p:txBody>
      </p:sp>
      <p:sp>
        <p:nvSpPr>
          <p:cNvPr id="5" name="Text 3"/>
          <p:cNvSpPr/>
          <p:nvPr/>
        </p:nvSpPr>
        <p:spPr>
          <a:xfrm>
            <a:off x="1219200" y="2275681"/>
            <a:ext cx="9948672" cy="426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360"/>
              </a:lnSpc>
            </a:pPr>
            <a:r>
              <a:rPr lang="en-US" sz="28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Objective</a:t>
            </a:r>
            <a:endParaRPr lang="en-US" sz="2800" dirty="0"/>
          </a:p>
        </p:txBody>
      </p:sp>
      <p:sp>
        <p:nvSpPr>
          <p:cNvPr id="6" name="Text 4"/>
          <p:cNvSpPr/>
          <p:nvPr/>
        </p:nvSpPr>
        <p:spPr>
          <a:xfrm>
            <a:off x="1219200" y="2905522"/>
            <a:ext cx="9948672" cy="2843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40"/>
              </a:lnSpc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Clinical indicators, lab results, disease staging, medical records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219200" y="4002683"/>
            <a:ext cx="9948672" cy="426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360"/>
              </a:lnSpc>
            </a:pPr>
            <a:r>
              <a:rPr lang="en-US" sz="28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Subjective</a:t>
            </a:r>
            <a:endParaRPr lang="en-US" sz="2800" dirty="0"/>
          </a:p>
        </p:txBody>
      </p:sp>
      <p:sp>
        <p:nvSpPr>
          <p:cNvPr id="8" name="Text 6"/>
          <p:cNvSpPr/>
          <p:nvPr/>
        </p:nvSpPr>
        <p:spPr>
          <a:xfrm>
            <a:off x="1219200" y="4632525"/>
            <a:ext cx="9948672" cy="2843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40"/>
              </a:lnSpc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Self-reported functioning, well-being, satisfaction, perceived health</a:t>
            </a:r>
            <a:endParaRPr lang="en-US" sz="1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1869282"/>
            <a:ext cx="10566400" cy="1727001"/>
          </a:xfrm>
          <a:prstGeom prst="rect">
            <a:avLst/>
          </a:prstGeom>
          <a:solidFill>
            <a:srgbClr val="F1F5F9"/>
          </a:solidFill>
          <a:ln/>
        </p:spPr>
        <p:txBody>
          <a:bodyPr wrap="none" lIns="0" tIns="0" rIns="0" bIns="0" rtlCol="0" anchor="ctr">
            <a:normAutofit/>
          </a:bodyPr>
          <a:lstStyle/>
          <a:p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812800" y="3596284"/>
            <a:ext cx="10566400" cy="1727001"/>
          </a:xfrm>
          <a:prstGeom prst="rect">
            <a:avLst/>
          </a:prstGeom>
          <a:solidFill>
            <a:srgbClr val="E2E8F0"/>
          </a:solidFill>
          <a:ln/>
        </p:spPr>
        <p:txBody>
          <a:bodyPr wrap="none" lIns="0" tIns="0" rIns="0" bIns="0" rtlCol="0" anchor="ctr">
            <a:normAutofit/>
          </a:bodyPr>
          <a:lstStyle/>
          <a:p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Components of Well-Being</a:t>
            </a:r>
            <a:endParaRPr lang="en-US" sz="3600" dirty="0"/>
          </a:p>
        </p:txBody>
      </p:sp>
      <p:sp>
        <p:nvSpPr>
          <p:cNvPr id="5" name="Text 3"/>
          <p:cNvSpPr/>
          <p:nvPr/>
        </p:nvSpPr>
        <p:spPr>
          <a:xfrm>
            <a:off x="1219200" y="2275681"/>
            <a:ext cx="9948672" cy="426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360"/>
              </a:lnSpc>
            </a:pPr>
            <a:r>
              <a:rPr lang="en-US" sz="28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Hedonic</a:t>
            </a:r>
            <a:endParaRPr lang="en-US" sz="2800" dirty="0"/>
          </a:p>
        </p:txBody>
      </p:sp>
      <p:sp>
        <p:nvSpPr>
          <p:cNvPr id="6" name="Text 4"/>
          <p:cNvSpPr/>
          <p:nvPr/>
        </p:nvSpPr>
        <p:spPr>
          <a:xfrm>
            <a:off x="1219200" y="2905522"/>
            <a:ext cx="9948672" cy="2843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40"/>
              </a:lnSpc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Pleasure, positive affect, enjoyment, happiness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219200" y="4002683"/>
            <a:ext cx="9948672" cy="426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360"/>
              </a:lnSpc>
            </a:pPr>
            <a:r>
              <a:rPr lang="en-US" sz="28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Eudaimonic</a:t>
            </a:r>
            <a:endParaRPr lang="en-US" sz="2800" dirty="0"/>
          </a:p>
        </p:txBody>
      </p:sp>
      <p:sp>
        <p:nvSpPr>
          <p:cNvPr id="8" name="Text 6"/>
          <p:cNvSpPr/>
          <p:nvPr/>
        </p:nvSpPr>
        <p:spPr>
          <a:xfrm>
            <a:off x="1219200" y="4632525"/>
            <a:ext cx="9948672" cy="2843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40"/>
              </a:lnSpc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Meaning, purpose, fulfilment, personal growth</a:t>
            </a:r>
            <a:endParaRPr lang="en-US" sz="1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Task: Who Has Better QoL?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812800" y="1564481"/>
            <a:ext cx="10777728" cy="325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60"/>
              </a:lnSpc>
            </a:pPr>
            <a:r>
              <a:rPr lang="en-US" sz="1600" b="1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Person A:</a:t>
            </a: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Disease-free, high work stress, socially isolated, low life satisfaction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812800" y="2092721"/>
            <a:ext cx="10777728" cy="325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60"/>
              </a:lnSpc>
            </a:pPr>
            <a:r>
              <a:rPr lang="en-US" sz="1600" b="1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Person B:</a:t>
            </a: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Chronic illness, strong relationships, meaningful work, good coping strategies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812800" y="3266480"/>
            <a:ext cx="10777728" cy="325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60"/>
              </a:lnSpc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Who has better QoL and why?</a:t>
            </a:r>
            <a:endParaRPr lang="en-US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686834" y="1153572"/>
            <a:ext cx="3200400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Why Measure QoL and HRQoL?</a:t>
            </a:r>
            <a:endParaRPr lang="en-US" sz="44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Evaluate treatment effectiveness in clinical trials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Monitor chronic disease progression and recovery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Inform health policy and resource allocation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Calculate cost-effectiveness (QALYs)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1869282"/>
            <a:ext cx="10566400" cy="1727001"/>
          </a:xfrm>
          <a:prstGeom prst="rect">
            <a:avLst/>
          </a:prstGeom>
          <a:solidFill>
            <a:srgbClr val="F1F5F9"/>
          </a:solidFill>
          <a:ln/>
        </p:spPr>
        <p:txBody>
          <a:bodyPr wrap="none" lIns="0" tIns="0" rIns="0" bIns="0" rtlCol="0" anchor="ctr">
            <a:normAutofit/>
          </a:bodyPr>
          <a:lstStyle/>
          <a:p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812800" y="3596284"/>
            <a:ext cx="10566400" cy="1727001"/>
          </a:xfrm>
          <a:prstGeom prst="rect">
            <a:avLst/>
          </a:prstGeom>
          <a:solidFill>
            <a:srgbClr val="E2E8F0"/>
          </a:solidFill>
          <a:ln/>
        </p:spPr>
        <p:txBody>
          <a:bodyPr wrap="none" lIns="0" tIns="0" rIns="0" bIns="0" rtlCol="0" anchor="ctr">
            <a:normAutofit/>
          </a:bodyPr>
          <a:lstStyle/>
          <a:p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Types of QoL Measures</a:t>
            </a:r>
            <a:endParaRPr lang="en-US" sz="3600" dirty="0"/>
          </a:p>
        </p:txBody>
      </p:sp>
      <p:sp>
        <p:nvSpPr>
          <p:cNvPr id="5" name="Text 3"/>
          <p:cNvSpPr/>
          <p:nvPr/>
        </p:nvSpPr>
        <p:spPr>
          <a:xfrm>
            <a:off x="1219200" y="2275681"/>
            <a:ext cx="9948672" cy="426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360"/>
              </a:lnSpc>
            </a:pPr>
            <a:r>
              <a:rPr lang="en-US" sz="28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Generic vs Disease-Specific</a:t>
            </a:r>
            <a:endParaRPr lang="en-US" sz="2800" dirty="0"/>
          </a:p>
        </p:txBody>
      </p:sp>
      <p:sp>
        <p:nvSpPr>
          <p:cNvPr id="6" name="Text 4"/>
          <p:cNvSpPr/>
          <p:nvPr/>
        </p:nvSpPr>
        <p:spPr>
          <a:xfrm>
            <a:off x="1219200" y="2905522"/>
            <a:ext cx="9948672" cy="2843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40"/>
              </a:lnSpc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Broad applicability vs condition-focused sensitivity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219200" y="4002683"/>
            <a:ext cx="9948672" cy="426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360"/>
              </a:lnSpc>
            </a:pPr>
            <a:r>
              <a:rPr lang="en-US" sz="28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Profile vs Utility</a:t>
            </a:r>
            <a:endParaRPr lang="en-US" sz="2800" dirty="0"/>
          </a:p>
        </p:txBody>
      </p:sp>
      <p:sp>
        <p:nvSpPr>
          <p:cNvPr id="8" name="Text 6"/>
          <p:cNvSpPr/>
          <p:nvPr/>
        </p:nvSpPr>
        <p:spPr>
          <a:xfrm>
            <a:off x="1219200" y="4632525"/>
            <a:ext cx="9948672" cy="2843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40"/>
              </a:lnSpc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Multiple domain scores vs single index for economics</a:t>
            </a:r>
            <a:endParaRPr lang="en-US" sz="16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686834" y="1153572"/>
            <a:ext cx="3200400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SF-36 (Short Form-36)</a:t>
            </a:r>
            <a:endParaRPr lang="en-US" sz="44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dirty="0"/>
              <a:t>36 items measuring 8 health domains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dirty="0"/>
              <a:t>Physical functioning, role-physical, bodily pain, general health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dirty="0"/>
              <a:t>Vitality, social functioning, role-emotional, mental health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dirty="0"/>
              <a:t>Widely used generic </a:t>
            </a:r>
            <a:r>
              <a:rPr lang="en-US" dirty="0" err="1"/>
              <a:t>HRQoL</a:t>
            </a:r>
            <a:r>
              <a:rPr lang="en-US" dirty="0"/>
              <a:t> measure in research and practice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endParaRPr lang="en-US" dirty="0"/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endParaRPr lang="en-US" dirty="0"/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dirty="0"/>
              <a:t>Resources on Moodle, plus: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hlinkClick r:id="rId3"/>
              </a:rPr>
              <a:t>https://strokengine.ca/en/assessments/medical-outcomes-study-short-form-36-sf-36/</a:t>
            </a:r>
            <a:endParaRPr lang="en-US" dirty="0"/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endParaRPr lang="en-US" dirty="0"/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endParaRPr lang="en-US" dirty="0"/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dirty="0"/>
              <a:t>Online Calculator: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dirty="0">
                <a:hlinkClick r:id="rId4"/>
              </a:rPr>
              <a:t>https://www.physiotutors.com/questionnaires/sf-36-rand-36-mos/</a:t>
            </a:r>
            <a:endParaRPr lang="en-US" dirty="0"/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endParaRPr lang="en-US" dirty="0"/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298871F8-DE8B-53B3-78C3-2D571358A75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25233537"/>
              </p:ext>
            </p:extLst>
          </p:nvPr>
        </p:nvGraphicFramePr>
        <p:xfrm>
          <a:off x="838200" y="402336"/>
          <a:ext cx="11134344" cy="57746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981563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850D19-E884-38D3-CC6A-A45979D389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3363C09-F362-2696-E361-1299DEFCA0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extBox 2">
            <a:extLst>
              <a:ext uri="{FF2B5EF4-FFF2-40B4-BE49-F238E27FC236}">
                <a16:creationId xmlns:a16="http://schemas.microsoft.com/office/drawing/2014/main" id="{DB0FAD0F-70FF-B6BD-4C30-6CF92C1BB4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7456972"/>
              </p:ext>
            </p:extLst>
          </p:nvPr>
        </p:nvGraphicFramePr>
        <p:xfrm>
          <a:off x="838200" y="1024128"/>
          <a:ext cx="10515600" cy="51528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160972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1869282"/>
            <a:ext cx="10566400" cy="1727001"/>
          </a:xfrm>
          <a:prstGeom prst="rect">
            <a:avLst/>
          </a:prstGeom>
          <a:solidFill>
            <a:srgbClr val="F1F5F9"/>
          </a:solidFill>
          <a:ln/>
        </p:spPr>
        <p:txBody>
          <a:bodyPr wrap="none" lIns="0" tIns="0" rIns="0" bIns="0" rtlCol="0" anchor="ctr">
            <a:normAutofit/>
          </a:bodyPr>
          <a:lstStyle/>
          <a:p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812800" y="3596284"/>
            <a:ext cx="10566400" cy="1727001"/>
          </a:xfrm>
          <a:prstGeom prst="rect">
            <a:avLst/>
          </a:prstGeom>
          <a:solidFill>
            <a:srgbClr val="E2E8F0"/>
          </a:solidFill>
          <a:ln/>
        </p:spPr>
        <p:txBody>
          <a:bodyPr wrap="none" lIns="0" tIns="0" rIns="0" bIns="0" rtlCol="0" anchor="ctr">
            <a:normAutofit/>
          </a:bodyPr>
          <a:lstStyle/>
          <a:p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SF-36: Strengths and Limitations</a:t>
            </a:r>
            <a:endParaRPr lang="en-US" sz="3600" dirty="0"/>
          </a:p>
        </p:txBody>
      </p:sp>
      <p:sp>
        <p:nvSpPr>
          <p:cNvPr id="5" name="Text 3"/>
          <p:cNvSpPr/>
          <p:nvPr/>
        </p:nvSpPr>
        <p:spPr>
          <a:xfrm>
            <a:off x="1219200" y="2275681"/>
            <a:ext cx="9948672" cy="426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360"/>
              </a:lnSpc>
            </a:pPr>
            <a:r>
              <a:rPr lang="en-US" sz="28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Strengths</a:t>
            </a:r>
            <a:endParaRPr lang="en-US" sz="2800" dirty="0"/>
          </a:p>
        </p:txBody>
      </p:sp>
      <p:sp>
        <p:nvSpPr>
          <p:cNvPr id="6" name="Text 4"/>
          <p:cNvSpPr/>
          <p:nvPr/>
        </p:nvSpPr>
        <p:spPr>
          <a:xfrm>
            <a:off x="1219200" y="2905522"/>
            <a:ext cx="9948672" cy="2843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40"/>
              </a:lnSpc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Comprehensive profile, validated across populations, good psychometrics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219200" y="4002683"/>
            <a:ext cx="9948672" cy="426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360"/>
              </a:lnSpc>
            </a:pPr>
            <a:r>
              <a:rPr lang="en-US" sz="28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Limitations</a:t>
            </a:r>
            <a:endParaRPr lang="en-US" sz="2800" dirty="0"/>
          </a:p>
        </p:txBody>
      </p:sp>
      <p:sp>
        <p:nvSpPr>
          <p:cNvPr id="8" name="Text 6"/>
          <p:cNvSpPr/>
          <p:nvPr/>
        </p:nvSpPr>
        <p:spPr>
          <a:xfrm>
            <a:off x="1219200" y="4632525"/>
            <a:ext cx="9948672" cy="2843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40"/>
              </a:lnSpc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Length (36 items), not directly usable for QALYs without conversion (SF-6D)</a:t>
            </a:r>
            <a:endParaRPr lang="en-US" sz="16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686834" y="1153572"/>
            <a:ext cx="3480438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EQ-5D (</a:t>
            </a:r>
            <a:r>
              <a:rPr lang="en-US" sz="44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EuroQol</a:t>
            </a:r>
            <a:r>
              <a:rPr lang="en-US" sz="44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5 Dimensions)</a:t>
            </a:r>
            <a:endParaRPr lang="en-US" sz="44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dirty="0"/>
              <a:t>5 dimensions: mobility, self-care, usual activities, pain/discomfort, anxiety/depression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dirty="0"/>
              <a:t>Each dimension rated at 3 levels (3L) or 5 levels (5L)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dirty="0"/>
              <a:t>Produces single utility score (1 = full health, 0 = death, negative = worse than death)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dirty="0"/>
              <a:t>Plus visual analogue scale (0-100)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endParaRPr lang="en-US" dirty="0"/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endParaRPr lang="en-US" dirty="0"/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GB" dirty="0" err="1"/>
              <a:t>Bernfort</a:t>
            </a:r>
            <a:r>
              <a:rPr lang="en-GB" dirty="0"/>
              <a:t>, L., </a:t>
            </a:r>
            <a:r>
              <a:rPr lang="en-GB" dirty="0" err="1"/>
              <a:t>Gerdle</a:t>
            </a:r>
            <a:r>
              <a:rPr lang="en-GB" dirty="0"/>
              <a:t>, B., </a:t>
            </a:r>
            <a:r>
              <a:rPr lang="en-GB" dirty="0" err="1"/>
              <a:t>Husberg</a:t>
            </a:r>
            <a:r>
              <a:rPr lang="en-GB" dirty="0"/>
              <a:t>, M., &amp; Levin, L. </a:t>
            </a:r>
            <a:r>
              <a:rPr lang="en-GB" dirty="0" err="1"/>
              <a:t>Å</a:t>
            </a:r>
            <a:r>
              <a:rPr lang="en-GB" dirty="0"/>
              <a:t>. (2018). People in states worse than dead according to the EQ-5D UK value set: would they rather be dead?. </a:t>
            </a:r>
            <a:r>
              <a:rPr lang="en-GB" i="1" dirty="0"/>
              <a:t>Quality of life research : an international journal of quality of life aspects of treatment, care and rehabilitation</a:t>
            </a:r>
            <a:r>
              <a:rPr lang="en-GB" dirty="0"/>
              <a:t>, </a:t>
            </a:r>
            <a:r>
              <a:rPr lang="en-GB" i="1" dirty="0"/>
              <a:t>27</a:t>
            </a:r>
            <a:r>
              <a:rPr lang="en-GB" dirty="0"/>
              <a:t>(7), 1827–1833. </a:t>
            </a:r>
            <a:r>
              <a:rPr lang="en-GB" dirty="0">
                <a:hlinkClick r:id="rId3"/>
              </a:rPr>
              <a:t>https://doi.org/10.1007/s11136-018-1848-x</a:t>
            </a:r>
            <a:endParaRPr lang="en-GB" dirty="0"/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ED410FB-4815-16D2-E4BA-72EEE7EC2D93}"/>
              </a:ext>
            </a:extLst>
          </p:cNvPr>
          <p:cNvSpPr txBox="1"/>
          <p:nvPr/>
        </p:nvSpPr>
        <p:spPr>
          <a:xfrm>
            <a:off x="1109472" y="884495"/>
            <a:ext cx="9863328" cy="40241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2250"/>
              </a:spcBef>
              <a:buNone/>
            </a:pPr>
            <a:r>
              <a:rPr lang="en-GB" b="0" i="0" dirty="0">
                <a:solidFill>
                  <a:srgbClr val="1B1B1B"/>
                </a:solidFill>
                <a:effectLst/>
                <a:latin typeface="Cambria" panose="02040503050406030204" pitchFamily="18" charset="0"/>
              </a:rPr>
              <a:t>The EQ-5D health profile includes the items mobility (MO), self-care (SC), usual activities (UA), pain/discomfort (PD) and anxiety/depression (AD). </a:t>
            </a:r>
          </a:p>
          <a:p>
            <a:pPr algn="l">
              <a:spcBef>
                <a:spcPts val="2250"/>
              </a:spcBef>
              <a:buNone/>
            </a:pPr>
            <a:r>
              <a:rPr lang="en-GB" b="0" i="0" dirty="0">
                <a:solidFill>
                  <a:srgbClr val="1B1B1B"/>
                </a:solidFill>
                <a:effectLst/>
                <a:latin typeface="Cambria" panose="02040503050406030204" pitchFamily="18" charset="0"/>
              </a:rPr>
              <a:t>The EQ-5D-5L asks respondents to endorse one of five response levels for each item: “no problems,” “slight problems,” “moderate problems,” “severe problems,” and “extreme problems”/ “unable to”, describing health state profiles. </a:t>
            </a:r>
          </a:p>
          <a:p>
            <a:pPr algn="l">
              <a:spcBef>
                <a:spcPts val="2250"/>
              </a:spcBef>
              <a:buNone/>
            </a:pPr>
            <a:r>
              <a:rPr lang="en-GB" b="0" i="0" dirty="0">
                <a:solidFill>
                  <a:srgbClr val="1B1B1B"/>
                </a:solidFill>
                <a:effectLst/>
                <a:latin typeface="Cambria" panose="02040503050406030204" pitchFamily="18" charset="0"/>
              </a:rPr>
              <a:t>The instrument also includes a visual analogue scale (VAS) anchored by 0 (worst imaginable health) and 100 (best imaginable health) that is usually analysed separately from the health profile.</a:t>
            </a:r>
          </a:p>
          <a:p>
            <a:pPr algn="l">
              <a:spcBef>
                <a:spcPts val="2250"/>
              </a:spcBef>
              <a:buNone/>
            </a:pPr>
            <a:r>
              <a:rPr lang="en-GB" b="0" i="0" dirty="0">
                <a:solidFill>
                  <a:srgbClr val="1B1B1B"/>
                </a:solidFill>
                <a:effectLst/>
                <a:latin typeface="Cambria" panose="02040503050406030204" pitchFamily="18" charset="0"/>
              </a:rPr>
              <a:t>The </a:t>
            </a:r>
            <a:r>
              <a:rPr lang="en-GB" dirty="0">
                <a:solidFill>
                  <a:srgbClr val="1B1B1B"/>
                </a:solidFill>
                <a:latin typeface="Cambria" panose="02040503050406030204" pitchFamily="18" charset="0"/>
              </a:rPr>
              <a:t>level summary scale</a:t>
            </a:r>
            <a:r>
              <a:rPr lang="en-GB" b="0" i="0" dirty="0">
                <a:solidFill>
                  <a:srgbClr val="1B1B1B"/>
                </a:solidFill>
                <a:effectLst/>
                <a:latin typeface="Cambria" panose="02040503050406030204" pitchFamily="18" charset="0"/>
              </a:rPr>
              <a:t> is typically calculated by assigning a numerical value to each response level (i.e., 1 for “no problems”, 5 for “extreme problems”/”unable to”) and summing these values across the five items, resulting in a score from 5 (11,111, no problems on any dimension) to 25 (55,555, extreme problems on all dimensions) for the EQ-5D-5L.</a:t>
            </a:r>
          </a:p>
        </p:txBody>
      </p:sp>
    </p:spTree>
    <p:extLst>
      <p:ext uri="{BB962C8B-B14F-4D97-AF65-F5344CB8AC3E}">
        <p14:creationId xmlns:p14="http://schemas.microsoft.com/office/powerpoint/2010/main" val="10156727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1869282"/>
            <a:ext cx="10566400" cy="1727001"/>
          </a:xfrm>
          <a:prstGeom prst="rect">
            <a:avLst/>
          </a:prstGeom>
          <a:solidFill>
            <a:srgbClr val="F1F5F9"/>
          </a:solidFill>
          <a:ln/>
        </p:spPr>
        <p:txBody>
          <a:bodyPr wrap="none" lIns="0" tIns="0" rIns="0" bIns="0" rtlCol="0" anchor="ctr">
            <a:normAutofit/>
          </a:bodyPr>
          <a:lstStyle/>
          <a:p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812800" y="3596284"/>
            <a:ext cx="10566400" cy="1727001"/>
          </a:xfrm>
          <a:prstGeom prst="rect">
            <a:avLst/>
          </a:prstGeom>
          <a:solidFill>
            <a:srgbClr val="E2E8F0"/>
          </a:solidFill>
          <a:ln/>
        </p:spPr>
        <p:txBody>
          <a:bodyPr wrap="none" lIns="0" tIns="0" rIns="0" bIns="0" rtlCol="0" anchor="ctr">
            <a:normAutofit/>
          </a:bodyPr>
          <a:lstStyle/>
          <a:p>
            <a:endParaRPr lang="en-US" sz="2400" dirty="0"/>
          </a:p>
        </p:txBody>
      </p:sp>
      <p:sp>
        <p:nvSpPr>
          <p:cNvPr id="4" name="Text 2"/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EQ-5D: Strengths and Limitations</a:t>
            </a:r>
            <a:endParaRPr lang="en-US" sz="3600" dirty="0"/>
          </a:p>
        </p:txBody>
      </p:sp>
      <p:sp>
        <p:nvSpPr>
          <p:cNvPr id="5" name="Text 3"/>
          <p:cNvSpPr/>
          <p:nvPr/>
        </p:nvSpPr>
        <p:spPr>
          <a:xfrm>
            <a:off x="1219200" y="2275681"/>
            <a:ext cx="9948672" cy="426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360"/>
              </a:lnSpc>
            </a:pPr>
            <a:r>
              <a:rPr lang="en-US" sz="28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Strengths</a:t>
            </a:r>
            <a:endParaRPr lang="en-US" sz="2800" dirty="0"/>
          </a:p>
        </p:txBody>
      </p:sp>
      <p:sp>
        <p:nvSpPr>
          <p:cNvPr id="6" name="Text 4"/>
          <p:cNvSpPr/>
          <p:nvPr/>
        </p:nvSpPr>
        <p:spPr>
          <a:xfrm>
            <a:off x="1219200" y="2905522"/>
            <a:ext cx="9948672" cy="2843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40"/>
              </a:lnSpc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Brief, simple, utility scores for QALYs, widely used in economic evaluation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219200" y="4002683"/>
            <a:ext cx="9948672" cy="426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360"/>
              </a:lnSpc>
            </a:pPr>
            <a:r>
              <a:rPr lang="en-US" sz="28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Limitations</a:t>
            </a:r>
            <a:endParaRPr lang="en-US" sz="2800" dirty="0"/>
          </a:p>
        </p:txBody>
      </p:sp>
      <p:sp>
        <p:nvSpPr>
          <p:cNvPr id="8" name="Text 6"/>
          <p:cNvSpPr/>
          <p:nvPr/>
        </p:nvSpPr>
        <p:spPr>
          <a:xfrm>
            <a:off x="1219200" y="4632525"/>
            <a:ext cx="9948672" cy="2843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40"/>
              </a:lnSpc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Only 5 dimensions, may miss nuances (fatigue, cognition, social participation)</a:t>
            </a:r>
            <a:endParaRPr lang="en-US" sz="16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686834" y="1153572"/>
            <a:ext cx="3200400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WHOQOL Instruments</a:t>
            </a:r>
            <a:endParaRPr lang="en-US" sz="44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Developed by WHO for cross-cultural QoL assessment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WHOQOL-BREF: 26 items, 4 domains (physical, psychological, social, environment)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WHOQOL-OLD: adapted for older adults (sensory abilities, autonomy, activities)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Emphasis on subjective perception across cultures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379432" y="1153571"/>
            <a:ext cx="3652937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Critical Issues in QoL Measurement</a:t>
            </a:r>
            <a:endParaRPr lang="en-US" sz="44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Psychometric properties: reliability, validity, responsiveness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Cultural adaptation and linguistic equivalence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Respondent burden vs comprehensiveness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Ethical concerns: utility scores and "worse than dead" states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686834" y="1153572"/>
            <a:ext cx="3200400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Task: Compare Measures</a:t>
            </a:r>
            <a:endParaRPr lang="en-US" sz="44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In pairs: Review example SF-36 and EQ-5D items. What domains are missing or under-represented?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Which would you prefer as a patient?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1171074" y="1396686"/>
            <a:ext cx="3510654" cy="40646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NICE Cost-Effectiveness Thresholds</a:t>
            </a:r>
            <a:endParaRPr lang="en-US" sz="44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 1"/>
          <p:cNvSpPr/>
          <p:nvPr/>
        </p:nvSpPr>
        <p:spPr>
          <a:xfrm>
            <a:off x="5370153" y="1526033"/>
            <a:ext cx="5536397" cy="39352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Traditional threshold: £20,000-£30,000 per QALY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Recent update (2025): moving toward £25,000-£35,000 per QALY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Context matters: severity, unmet need, innovation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Below threshold = generally cost-effective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686834" y="1153572"/>
            <a:ext cx="3200400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Ethical Concerns with QALYs</a:t>
            </a:r>
            <a:endParaRPr lang="en-US" sz="44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May discriminate against older adults and disabled people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Whose values underpin utility scores?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Tension between efficiency and equity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Risk of reducing complex lives to single numbers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686834" y="1153572"/>
            <a:ext cx="3200400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QoL in Health Psychology Practice</a:t>
            </a:r>
            <a:endParaRPr lang="en-US" sz="44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Clinical decision-making: balancing treatment intensity vs side-effects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Service evaluation via cost-utility analysis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Designing interventions targeting impaired domains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Patient-centred outcome measurement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Example: Chronic Conditions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812800" y="1666082"/>
            <a:ext cx="10777728" cy="3198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20"/>
              </a:lnSpc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ME/CFS and long COVID show marked HRQoL declines despite often "normal" medical tests</a:t>
            </a: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812800" y="2189163"/>
            <a:ext cx="10566400" cy="6397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20"/>
              </a:lnSpc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This illustrates severe impact on functioning, social participation, emotional well-being, and autonomy that traditional biomarkers miss</a:t>
            </a:r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389575E1-3389-451A-A5F7-27854C25C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4293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53CCC5C-D88E-40FB-B30B-23DCDBD0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"/>
            <a:ext cx="4167268" cy="685800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686834" y="591344"/>
            <a:ext cx="3200400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Reflection</a:t>
            </a:r>
            <a:endParaRPr lang="en-US" sz="44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8" name="Arc 17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If we focused only on mortality and symptom counts, what would we miss in understanding patient recovery or treatment success?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Seminar Tasks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1219200" y="1666082"/>
            <a:ext cx="10160000" cy="21026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457189" indent="-457189">
              <a:lnSpc>
                <a:spcPts val="3240"/>
              </a:lnSpc>
              <a:buSzPct val="100000"/>
              <a:buChar char="•"/>
            </a:pPr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Questions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812800" y="1666082"/>
            <a:ext cx="10777728" cy="3198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20"/>
              </a:lnSpc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Is QoL a "soft" outcome compared with survival and biomarkers, or is it equally important? Why?</a:t>
            </a: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812800" y="2290764"/>
            <a:ext cx="10777728" cy="3198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20"/>
              </a:lnSpc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Who should define what "good" QoL is: clinicians, policymakers, or patients themselves?</a:t>
            </a:r>
            <a:endParaRPr 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89575E1-3389-451A-A5F7-27854C25C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4293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3CCC5C-D88E-40FB-B30B-23DCDBD0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"/>
            <a:ext cx="4167268" cy="685800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686834" y="591344"/>
            <a:ext cx="3200400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Case Study: Sam (ME/CFS)</a:t>
            </a:r>
            <a:endParaRPr lang="en-US" sz="44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Sam, 38, lives with ME/CFS.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They used to work full-time, but now can only manage a few hours per week due to fatigue and "brain fog".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They have given up many hobbies and social activities, and rely on their partner for housework.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Their blood tests are normal. Sam reports low mood and worries about being a burden.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Task: Identify QoL Domains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812800" y="1666082"/>
            <a:ext cx="10777728" cy="3198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20"/>
              </a:lnSpc>
            </a:pPr>
            <a:r>
              <a:rPr lang="en-US" b="1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Question:</a:t>
            </a: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Identify at least four QoL/HRQoL domains affected in Sam's life</a:t>
            </a:r>
            <a:endParaRPr lang="en-US" dirty="0"/>
          </a:p>
        </p:txBody>
      </p:sp>
      <p:sp>
        <p:nvSpPr>
          <p:cNvPr id="5" name="Text 1">
            <a:extLst>
              <a:ext uri="{FF2B5EF4-FFF2-40B4-BE49-F238E27FC236}">
                <a16:creationId xmlns:a16="http://schemas.microsoft.com/office/drawing/2014/main" id="{95D05F91-EFB7-C957-3DE8-FF9C4ED55840}"/>
              </a:ext>
            </a:extLst>
          </p:cNvPr>
          <p:cNvSpPr/>
          <p:nvPr/>
        </p:nvSpPr>
        <p:spPr>
          <a:xfrm>
            <a:off x="812800" y="4216798"/>
            <a:ext cx="10566400" cy="9751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60"/>
              </a:lnSpc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Sam, 38, lives with ME/CFS. </a:t>
            </a:r>
          </a:p>
          <a:p>
            <a:pPr>
              <a:lnSpc>
                <a:spcPts val="2560"/>
              </a:lnSpc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They used to work full-time, but now can only manage a few hours per week due to fatigue and "brain fog". </a:t>
            </a:r>
          </a:p>
          <a:p>
            <a:pPr>
              <a:lnSpc>
                <a:spcPts val="2560"/>
              </a:lnSpc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They have given up many hobbies and social activities, and rely on their partner for housework. </a:t>
            </a:r>
          </a:p>
          <a:p>
            <a:pPr>
              <a:lnSpc>
                <a:spcPts val="2560"/>
              </a:lnSpc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Their blood tests are normal. Sam reports low mood and worries about being a burden.</a:t>
            </a:r>
            <a:endParaRPr lang="en-US" sz="1600" dirty="0"/>
          </a:p>
        </p:txBody>
      </p:sp>
      <p:sp>
        <p:nvSpPr>
          <p:cNvPr id="6" name="Text 0">
            <a:extLst>
              <a:ext uri="{FF2B5EF4-FFF2-40B4-BE49-F238E27FC236}">
                <a16:creationId xmlns:a16="http://schemas.microsoft.com/office/drawing/2014/main" id="{8FC2D913-7A33-672B-DEC3-6DF89620BFB8}"/>
              </a:ext>
            </a:extLst>
          </p:cNvPr>
          <p:cNvSpPr/>
          <p:nvPr/>
        </p:nvSpPr>
        <p:spPr>
          <a:xfrm>
            <a:off x="707136" y="34290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Case Study: Sam (ME/CFS)</a:t>
            </a:r>
            <a:endParaRPr lang="en-US" sz="36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686834" y="1153572"/>
            <a:ext cx="3200400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Task:</a:t>
            </a:r>
            <a:endParaRPr lang="en-US" sz="44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Physical functioning and fatigue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Role functioning (work, household roles)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Social relationships and participation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Emotional well-being (low mood, worry)</a:t>
            </a:r>
          </a:p>
          <a:p>
            <a:pPr marL="457189" indent="-22860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/>
              <a:t>Autonomy and independence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89575E1-3389-451A-A5F7-27854C25C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4293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3CCC5C-D88E-40FB-B30B-23DCDBD0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"/>
            <a:ext cx="4167268" cy="685800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686834" y="591344"/>
            <a:ext cx="3200400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Task: Choosing Measures</a:t>
            </a:r>
            <a:endParaRPr lang="en-US" sz="44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/>
              <a:t>Question:</a:t>
            </a:r>
            <a:r>
              <a:rPr lang="en-US"/>
              <a:t> If you could choose one generic HRQoL measure (SF-36 or EQ-5D) and one additional tool, what would you choose for Sam and why?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686834" y="1153572"/>
            <a:ext cx="3200400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Task:</a:t>
            </a:r>
            <a:endParaRPr lang="en-US" sz="44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328943" y="0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 dirty="0"/>
              <a:t>Generic:</a:t>
            </a:r>
            <a:r>
              <a:rPr lang="en-US" dirty="0"/>
              <a:t> SF-36 - captures vitality, mental health, social functioning, and role limitations highly relevant to ME/CFS</a:t>
            </a:r>
          </a:p>
        </p:txBody>
      </p:sp>
      <p:sp>
        <p:nvSpPr>
          <p:cNvPr id="4" name="Text 2"/>
          <p:cNvSpPr/>
          <p:nvPr/>
        </p:nvSpPr>
        <p:spPr>
          <a:xfrm>
            <a:off x="4371297" y="3577240"/>
            <a:ext cx="7143220" cy="9199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20"/>
              </a:lnSpc>
              <a:spcAft>
                <a:spcPts val="600"/>
              </a:spcAft>
            </a:pPr>
            <a:r>
              <a:rPr lang="en-US" b="1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Additional:</a:t>
            </a: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Disease-specific fatigue scale to capture symptom-specific impacts more sensitively</a:t>
            </a:r>
            <a:endParaRPr lang="en-US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89575E1-3389-451A-A5F7-27854C25C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4293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3CCC5C-D88E-40FB-B30B-23DCDBD0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"/>
            <a:ext cx="4167268" cy="685800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686834" y="591344"/>
            <a:ext cx="3480434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Task: Interventions</a:t>
            </a:r>
            <a:endParaRPr lang="en-US" sz="44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/>
              <a:t>Question:</a:t>
            </a:r>
            <a:r>
              <a:rPr lang="en-US"/>
              <a:t> Describe two psychological or behavioural interventions that could improve Sam's QoL and specify which domains you would expect to change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0"/>
          <p:cNvSpPr/>
          <p:nvPr/>
        </p:nvSpPr>
        <p:spPr>
          <a:xfrm>
            <a:off x="330716" y="993915"/>
            <a:ext cx="3505839" cy="4461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Task: Potential Interventions</a:t>
            </a:r>
            <a:endParaRPr lang="en-US" sz="44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/>
              <a:t>1. Pacing/activity management:</a:t>
            </a:r>
            <a:r>
              <a:rPr lang="en-US"/>
              <a:t> Increase functioning in daily activities while avoiding crashes; expect improvements in physical functioning, role functioning, possibly mood</a:t>
            </a:r>
          </a:p>
        </p:txBody>
      </p:sp>
      <p:sp>
        <p:nvSpPr>
          <p:cNvPr id="4" name="Text 2"/>
          <p:cNvSpPr/>
          <p:nvPr/>
        </p:nvSpPr>
        <p:spPr>
          <a:xfrm>
            <a:off x="4421907" y="4212834"/>
            <a:ext cx="6931892" cy="5687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40"/>
              </a:lnSpc>
              <a:spcAft>
                <a:spcPts val="600"/>
              </a:spcAft>
            </a:pPr>
            <a:r>
              <a:rPr lang="en-US" sz="1600" b="1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CBT for illness beliefs:</a:t>
            </a: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Reduce distress, increase coping and self-efficacy; expect improvements in emotional well-being, social participation</a:t>
            </a:r>
            <a:endParaRPr lang="en-US" sz="16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17187" y="2479081"/>
            <a:ext cx="23576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Quiz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3503582" y="3433961"/>
            <a:ext cx="5184839" cy="355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800"/>
              </a:lnSpc>
            </a:pPr>
            <a:endParaRPr lang="en-US" sz="200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Q1: HRQoL Definition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812800" y="1666082"/>
            <a:ext cx="10777728" cy="3198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20"/>
              </a:lnSpc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HRQoL is best described as:</a:t>
            </a: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1219200" y="2189164"/>
            <a:ext cx="10160000" cy="19200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457189" indent="-457189">
              <a:lnSpc>
                <a:spcPts val="2880"/>
              </a:lnSpc>
              <a:buSzPct val="100000"/>
              <a:buChar char="•"/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A. The total number of years a person lives</a:t>
            </a:r>
            <a:endParaRPr lang="en-US" sz="1600" dirty="0"/>
          </a:p>
          <a:p>
            <a:pPr marL="457189" indent="-457189">
              <a:lnSpc>
                <a:spcPts val="2880"/>
              </a:lnSpc>
              <a:buSzPct val="100000"/>
              <a:buChar char="•"/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B. The clinical severity of disease only</a:t>
            </a:r>
            <a:endParaRPr lang="en-US" sz="1600" dirty="0"/>
          </a:p>
          <a:p>
            <a:pPr marL="457189" indent="-457189">
              <a:lnSpc>
                <a:spcPts val="2880"/>
              </a:lnSpc>
              <a:buSzPct val="100000"/>
              <a:buChar char="•"/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C. The aspects of QoL directly influenced by health and health care</a:t>
            </a:r>
            <a:endParaRPr lang="en-US" sz="1600" dirty="0"/>
          </a:p>
          <a:p>
            <a:pPr marL="457189" indent="-457189">
              <a:lnSpc>
                <a:spcPts val="2880"/>
              </a:lnSpc>
              <a:buSzPct val="100000"/>
              <a:buChar char="•"/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D. A purely economic measure of health service costs</a:t>
            </a:r>
            <a:endParaRPr lang="en-US" sz="16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188FB5-E869-95E3-A5F7-D985B42FE7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76171C18-5E6F-DDDF-E5AA-B3D9FD10BE51}"/>
              </a:ext>
            </a:extLst>
          </p:cNvPr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Q1: HRQoL Definition</a:t>
            </a:r>
            <a:endParaRPr lang="en-US" sz="360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BED867EA-5F78-2495-B365-F759F7290176}"/>
              </a:ext>
            </a:extLst>
          </p:cNvPr>
          <p:cNvSpPr/>
          <p:nvPr/>
        </p:nvSpPr>
        <p:spPr>
          <a:xfrm>
            <a:off x="812800" y="1666082"/>
            <a:ext cx="10777728" cy="3198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20"/>
              </a:lnSpc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HRQoL is best described as:</a:t>
            </a:r>
            <a:endParaRPr lang="en-US" dirty="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C7260DB3-5FF3-DDC9-1168-EC5EB87392BB}"/>
              </a:ext>
            </a:extLst>
          </p:cNvPr>
          <p:cNvSpPr/>
          <p:nvPr/>
        </p:nvSpPr>
        <p:spPr>
          <a:xfrm>
            <a:off x="1219200" y="2189164"/>
            <a:ext cx="10160000" cy="19200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457189" indent="-457189">
              <a:lnSpc>
                <a:spcPts val="2880"/>
              </a:lnSpc>
              <a:buSzPct val="100000"/>
              <a:buChar char="•"/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A. The total number of years a person lives</a:t>
            </a:r>
            <a:endParaRPr lang="en-US" sz="1600" dirty="0"/>
          </a:p>
          <a:p>
            <a:pPr marL="457189" indent="-457189">
              <a:lnSpc>
                <a:spcPts val="2880"/>
              </a:lnSpc>
              <a:buSzPct val="100000"/>
              <a:buChar char="•"/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B. The clinical severity of disease only</a:t>
            </a:r>
            <a:endParaRPr lang="en-US" sz="1600" dirty="0"/>
          </a:p>
          <a:p>
            <a:pPr marL="457189" indent="-457189">
              <a:lnSpc>
                <a:spcPts val="2880"/>
              </a:lnSpc>
              <a:buSzPct val="100000"/>
              <a:buChar char="•"/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C. The aspects of QoL directly influenced by health and health care</a:t>
            </a:r>
            <a:endParaRPr lang="en-US" sz="1600" dirty="0"/>
          </a:p>
          <a:p>
            <a:pPr marL="457189" indent="-457189">
              <a:lnSpc>
                <a:spcPts val="2880"/>
              </a:lnSpc>
              <a:buSzPct val="100000"/>
              <a:buChar char="•"/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D. A purely economic measure of health service costs</a:t>
            </a:r>
            <a:endParaRPr lang="en-US" sz="1600" dirty="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E48C5FD2-F55C-88EE-2A6A-985CF125C6D7}"/>
              </a:ext>
            </a:extLst>
          </p:cNvPr>
          <p:cNvSpPr/>
          <p:nvPr/>
        </p:nvSpPr>
        <p:spPr>
          <a:xfrm>
            <a:off x="812800" y="4414045"/>
            <a:ext cx="10777728" cy="3198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20"/>
              </a:lnSpc>
            </a:pPr>
            <a:r>
              <a:rPr lang="en-US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Answer: 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765115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Q2: HRQoL Domains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812800" y="1666082"/>
            <a:ext cx="10777728" cy="3198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20"/>
              </a:lnSpc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Name three domains commonly included in HRQoL measures</a:t>
            </a: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812800" y="2595564"/>
            <a:ext cx="10566400" cy="5687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40"/>
              </a:lnSpc>
            </a:pPr>
            <a:endParaRPr lang="en-US" sz="160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158834-DCBD-245E-EA22-1486FDAE0A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40DBBCC9-1A81-5D9C-F9A4-7A231D85F9E8}"/>
              </a:ext>
            </a:extLst>
          </p:cNvPr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Q2: HRQoL Domains</a:t>
            </a:r>
            <a:endParaRPr lang="en-US" sz="360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AD4196C2-925D-DD91-FB16-292B952B6851}"/>
              </a:ext>
            </a:extLst>
          </p:cNvPr>
          <p:cNvSpPr/>
          <p:nvPr/>
        </p:nvSpPr>
        <p:spPr>
          <a:xfrm>
            <a:off x="812800" y="1666082"/>
            <a:ext cx="10777728" cy="3198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20"/>
              </a:lnSpc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Name three domains commonly included in HRQoL measures</a:t>
            </a:r>
            <a:endParaRPr lang="en-US" dirty="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8AA3045A-6F75-9AE5-3D67-B0DF69BC1EAD}"/>
              </a:ext>
            </a:extLst>
          </p:cNvPr>
          <p:cNvSpPr/>
          <p:nvPr/>
        </p:nvSpPr>
        <p:spPr>
          <a:xfrm>
            <a:off x="812800" y="2595564"/>
            <a:ext cx="10566400" cy="5687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240"/>
              </a:lnSpc>
            </a:pPr>
            <a:r>
              <a:rPr lang="en-US" sz="1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Answers:</a:t>
            </a:r>
            <a:r>
              <a:rPr lang="en-US" sz="1600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Physical functioning, psychological/emotional well-being, social/role functioning; may also include pain, vitality, environment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01806384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Q3: SF-36 vs EQ-5D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812800" y="1666082"/>
            <a:ext cx="10777728" cy="3198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20"/>
              </a:lnSpc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Compared to EQ-5D, SF-36 generally:</a:t>
            </a:r>
            <a:endParaRPr lang="en-US" dirty="0"/>
          </a:p>
        </p:txBody>
      </p:sp>
      <p:sp>
        <p:nvSpPr>
          <p:cNvPr id="4" name="Text 2"/>
          <p:cNvSpPr/>
          <p:nvPr/>
        </p:nvSpPr>
        <p:spPr>
          <a:xfrm>
            <a:off x="1219200" y="2189164"/>
            <a:ext cx="10160000" cy="19200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457189" indent="-457189">
              <a:lnSpc>
                <a:spcPts val="2880"/>
              </a:lnSpc>
              <a:buSzPct val="100000"/>
              <a:buChar char="•"/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A. Has fewer items and is less detailed</a:t>
            </a:r>
            <a:endParaRPr lang="en-US" sz="1600" dirty="0"/>
          </a:p>
          <a:p>
            <a:pPr marL="457189" indent="-457189">
              <a:lnSpc>
                <a:spcPts val="2880"/>
              </a:lnSpc>
              <a:buSzPct val="100000"/>
              <a:buChar char="•"/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B. Provides a more detailed profile across multiple domains</a:t>
            </a:r>
            <a:endParaRPr lang="en-US" sz="1600" dirty="0"/>
          </a:p>
          <a:p>
            <a:pPr marL="457189" indent="-457189">
              <a:lnSpc>
                <a:spcPts val="2880"/>
              </a:lnSpc>
              <a:buSzPct val="100000"/>
              <a:buChar char="•"/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C. Produces only a single utility score</a:t>
            </a:r>
            <a:endParaRPr lang="en-US" sz="1600" dirty="0"/>
          </a:p>
          <a:p>
            <a:pPr marL="457189" indent="-457189">
              <a:lnSpc>
                <a:spcPts val="2880"/>
              </a:lnSpc>
              <a:buSzPct val="100000"/>
              <a:buChar char="•"/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D. Is only used in economic evaluations</a:t>
            </a:r>
            <a:endParaRPr lang="en-US" sz="160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6DC832-2946-6131-30A9-747F5965B3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F1A17E5B-CBB4-2218-4667-99ACB0C321DF}"/>
              </a:ext>
            </a:extLst>
          </p:cNvPr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Q3: SF-36 vs EQ-5D</a:t>
            </a:r>
            <a:endParaRPr lang="en-US" sz="360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D3498584-353C-F271-76AA-EA687A6070BB}"/>
              </a:ext>
            </a:extLst>
          </p:cNvPr>
          <p:cNvSpPr/>
          <p:nvPr/>
        </p:nvSpPr>
        <p:spPr>
          <a:xfrm>
            <a:off x="812800" y="1666082"/>
            <a:ext cx="10777728" cy="3198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20"/>
              </a:lnSpc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Compared to EQ-5D, SF-36 generally:</a:t>
            </a:r>
            <a:endParaRPr lang="en-US" dirty="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914D8C5C-7475-B916-520A-97A1E584EFC2}"/>
              </a:ext>
            </a:extLst>
          </p:cNvPr>
          <p:cNvSpPr/>
          <p:nvPr/>
        </p:nvSpPr>
        <p:spPr>
          <a:xfrm>
            <a:off x="1219200" y="2189164"/>
            <a:ext cx="10160000" cy="19200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457189" indent="-457189">
              <a:lnSpc>
                <a:spcPts val="2880"/>
              </a:lnSpc>
              <a:buSzPct val="100000"/>
              <a:buChar char="•"/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A. Has fewer items and is less detailed</a:t>
            </a:r>
            <a:endParaRPr lang="en-US" sz="1600" dirty="0"/>
          </a:p>
          <a:p>
            <a:pPr marL="457189" indent="-457189">
              <a:lnSpc>
                <a:spcPts val="2880"/>
              </a:lnSpc>
              <a:buSzPct val="100000"/>
              <a:buChar char="•"/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B. Provides a more detailed profile across multiple domains</a:t>
            </a:r>
            <a:endParaRPr lang="en-US" sz="1600" dirty="0"/>
          </a:p>
          <a:p>
            <a:pPr marL="457189" indent="-457189">
              <a:lnSpc>
                <a:spcPts val="2880"/>
              </a:lnSpc>
              <a:buSzPct val="100000"/>
              <a:buChar char="•"/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C. Produces only a single utility score</a:t>
            </a:r>
            <a:endParaRPr lang="en-US" sz="1600" dirty="0"/>
          </a:p>
          <a:p>
            <a:pPr marL="457189" indent="-457189">
              <a:lnSpc>
                <a:spcPts val="2880"/>
              </a:lnSpc>
              <a:buSzPct val="100000"/>
              <a:buChar char="•"/>
            </a:pPr>
            <a:r>
              <a:rPr lang="en-US" sz="1600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D. Is only used in economic evaluations</a:t>
            </a:r>
            <a:endParaRPr lang="en-US" sz="1600" dirty="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330E35BE-8DCB-F592-6A45-3044323D3322}"/>
              </a:ext>
            </a:extLst>
          </p:cNvPr>
          <p:cNvSpPr/>
          <p:nvPr/>
        </p:nvSpPr>
        <p:spPr>
          <a:xfrm>
            <a:off x="812800" y="4414045"/>
            <a:ext cx="10777728" cy="3198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20"/>
              </a:lnSpc>
            </a:pPr>
            <a:r>
              <a:rPr lang="en-US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Answer: 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107982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Q4: Ethical Concerns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812800" y="1666082"/>
            <a:ext cx="10777728" cy="3198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20"/>
              </a:lnSpc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State one ethical concern with using utility-based QoL scores in health policy</a:t>
            </a:r>
            <a:endParaRPr lang="en-US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DC0A70-103A-790B-8575-6AD9D262C2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5F7119DB-2E9B-34DB-A1A7-A58706D4E34A}"/>
              </a:ext>
            </a:extLst>
          </p:cNvPr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Q4: Ethical Concerns</a:t>
            </a:r>
            <a:endParaRPr lang="en-US" sz="3600" dirty="0"/>
          </a:p>
        </p:txBody>
      </p:sp>
      <p:sp>
        <p:nvSpPr>
          <p:cNvPr id="3" name="Text 1">
            <a:extLst>
              <a:ext uri="{FF2B5EF4-FFF2-40B4-BE49-F238E27FC236}">
                <a16:creationId xmlns:a16="http://schemas.microsoft.com/office/drawing/2014/main" id="{8FF5E543-8E1F-834A-AE78-3E86DB5D47F4}"/>
              </a:ext>
            </a:extLst>
          </p:cNvPr>
          <p:cNvSpPr/>
          <p:nvPr/>
        </p:nvSpPr>
        <p:spPr>
          <a:xfrm>
            <a:off x="812800" y="1666082"/>
            <a:ext cx="10777728" cy="3198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20"/>
              </a:lnSpc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State one ethical concern with using utility-based QoL scores in health policy</a:t>
            </a:r>
            <a:endParaRPr lang="en-US" dirty="0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95B3018E-93BF-BD59-FDE4-598E67766150}"/>
              </a:ext>
            </a:extLst>
          </p:cNvPr>
          <p:cNvSpPr/>
          <p:nvPr/>
        </p:nvSpPr>
        <p:spPr>
          <a:xfrm>
            <a:off x="812800" y="2493964"/>
            <a:ext cx="10566400" cy="6500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60"/>
              </a:lnSpc>
            </a:pPr>
            <a:r>
              <a:rPr lang="en-US" sz="1600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Risk of implying some lives are "worth less"; potential discrimination against disabled people; tension between efficiency and equity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96988755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Summary: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1219200" y="1666081"/>
            <a:ext cx="10160000" cy="15388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457189" indent="-457189">
              <a:lnSpc>
                <a:spcPts val="3240"/>
              </a:lnSpc>
              <a:buSzPct val="100000"/>
              <a:buChar char="•"/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QoL/HRQoL are central outcomes, not optional add-ons</a:t>
            </a:r>
            <a:endParaRPr lang="en-US" dirty="0"/>
          </a:p>
          <a:p>
            <a:pPr marL="457189" indent="-457189">
              <a:lnSpc>
                <a:spcPts val="3240"/>
              </a:lnSpc>
              <a:buSzPct val="100000"/>
              <a:buChar char="•"/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Multidimensional and biopsychosocial in nature</a:t>
            </a:r>
            <a:endParaRPr lang="en-US" dirty="0"/>
          </a:p>
          <a:p>
            <a:pPr marL="457189" indent="-457189">
              <a:lnSpc>
                <a:spcPts val="3240"/>
              </a:lnSpc>
              <a:buSzPct val="100000"/>
              <a:buChar char="•"/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Measurement choices have conceptual and practical consequences</a:t>
            </a:r>
            <a:endParaRPr lang="en-US" dirty="0"/>
          </a:p>
        </p:txBody>
      </p:sp>
      <p:sp>
        <p:nvSpPr>
          <p:cNvPr id="4" name="Text 1">
            <a:extLst>
              <a:ext uri="{FF2B5EF4-FFF2-40B4-BE49-F238E27FC236}">
                <a16:creationId xmlns:a16="http://schemas.microsoft.com/office/drawing/2014/main" id="{487DB8FD-3C00-0044-1DDD-854D77EE4DCA}"/>
              </a:ext>
            </a:extLst>
          </p:cNvPr>
          <p:cNvSpPr/>
          <p:nvPr/>
        </p:nvSpPr>
        <p:spPr>
          <a:xfrm>
            <a:off x="1121664" y="4140597"/>
            <a:ext cx="10160000" cy="21026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457189" indent="-457189">
              <a:lnSpc>
                <a:spcPts val="3240"/>
              </a:lnSpc>
              <a:buSzPct val="100000"/>
              <a:buChar char="•"/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Health psychology contributes to understanding and improving QoL</a:t>
            </a:r>
            <a:endParaRPr lang="en-US" dirty="0"/>
          </a:p>
          <a:p>
            <a:pPr marL="457189" indent="-457189">
              <a:lnSpc>
                <a:spcPts val="3240"/>
              </a:lnSpc>
              <a:buSzPct val="100000"/>
              <a:buChar char="•"/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QALYs link QoL measurement to policy and economics</a:t>
            </a:r>
            <a:endParaRPr lang="en-US" dirty="0"/>
          </a:p>
          <a:p>
            <a:pPr marL="457189" indent="-457189">
              <a:lnSpc>
                <a:spcPts val="3240"/>
              </a:lnSpc>
              <a:buSzPct val="100000"/>
              <a:buChar char="•"/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Patient-centred care requires attention to subjective well-being</a:t>
            </a:r>
            <a:endParaRPr lang="en-US" dirty="0"/>
          </a:p>
          <a:p>
            <a:pPr marL="457189" indent="-457189">
              <a:lnSpc>
                <a:spcPts val="3240"/>
              </a:lnSpc>
              <a:buSzPct val="100000"/>
              <a:buChar char="•"/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Balance quantitative measurement with qualitative understanding</a:t>
            </a:r>
            <a:endParaRPr lang="en-US" dirty="0"/>
          </a:p>
        </p:txBody>
      </p:sp>
      <p:sp>
        <p:nvSpPr>
          <p:cNvPr id="5" name="Text 0">
            <a:extLst>
              <a:ext uri="{FF2B5EF4-FFF2-40B4-BE49-F238E27FC236}">
                <a16:creationId xmlns:a16="http://schemas.microsoft.com/office/drawing/2014/main" id="{37AB79BB-BB62-DCE0-8A2E-EACCAE726BB5}"/>
              </a:ext>
            </a:extLst>
          </p:cNvPr>
          <p:cNvSpPr/>
          <p:nvPr/>
        </p:nvSpPr>
        <p:spPr>
          <a:xfrm>
            <a:off x="812800" y="3425972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Health Psychology Contribution:</a:t>
            </a:r>
            <a:endParaRPr lang="en-US" sz="3600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Health Psychology Contribution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1219200" y="1666082"/>
            <a:ext cx="10160000" cy="21026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457189" indent="-457189">
              <a:lnSpc>
                <a:spcPts val="3240"/>
              </a:lnSpc>
              <a:buSzPct val="100000"/>
              <a:buChar char="•"/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Health psychology contributes to understanding and improving QoL</a:t>
            </a:r>
            <a:endParaRPr lang="en-US" dirty="0"/>
          </a:p>
          <a:p>
            <a:pPr marL="457189" indent="-457189">
              <a:lnSpc>
                <a:spcPts val="3240"/>
              </a:lnSpc>
              <a:buSzPct val="100000"/>
              <a:buChar char="•"/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QALYs link QoL measurement to policy and economics</a:t>
            </a:r>
            <a:endParaRPr lang="en-US" dirty="0"/>
          </a:p>
          <a:p>
            <a:pPr marL="457189" indent="-457189">
              <a:lnSpc>
                <a:spcPts val="3240"/>
              </a:lnSpc>
              <a:buSzPct val="100000"/>
              <a:buChar char="•"/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Patient-centred care requires attention to subjective well-being</a:t>
            </a:r>
            <a:endParaRPr lang="en-US" dirty="0"/>
          </a:p>
          <a:p>
            <a:pPr marL="457189" indent="-457189">
              <a:lnSpc>
                <a:spcPts val="3240"/>
              </a:lnSpc>
              <a:buSzPct val="100000"/>
              <a:buChar char="•"/>
            </a:pPr>
            <a:r>
              <a:rPr lang="en-US" dirty="0">
                <a:solidFill>
                  <a:srgbClr val="0F172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Balance quantitative measurement with qualitative understanding</a:t>
            </a:r>
            <a:endParaRPr lang="en-US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12800" y="812801"/>
            <a:ext cx="10777728" cy="5484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320"/>
              </a:lnSpc>
            </a:pPr>
            <a:r>
              <a:rPr lang="en-US" sz="3600" b="1" dirty="0">
                <a:solidFill>
                  <a:srgbClr val="0284C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Additional Resources: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1219200" y="1666082"/>
            <a:ext cx="10160000" cy="192008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457189" indent="-457189">
              <a:lnSpc>
                <a:spcPts val="2880"/>
              </a:lnSpc>
              <a:buSzPct val="100000"/>
              <a:buChar char="•"/>
            </a:pPr>
            <a:endParaRPr lang="en-US" sz="1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E40FCD-6927-52C1-5B84-0359F575AE36}"/>
              </a:ext>
            </a:extLst>
          </p:cNvPr>
          <p:cNvSpPr txBox="1"/>
          <p:nvPr/>
        </p:nvSpPr>
        <p:spPr>
          <a:xfrm>
            <a:off x="747776" y="1361282"/>
            <a:ext cx="10940288" cy="53219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1575"/>
              </a:spcBef>
              <a:spcAft>
                <a:spcPts val="525"/>
              </a:spcAft>
              <a:buNone/>
            </a:pPr>
            <a:r>
              <a:rPr lang="en-US" sz="1100" b="1" u="sng" dirty="0">
                <a:effectLst/>
                <a:ea typeface="Georgia" panose="02040502050405020303" pitchFamily="18" charset="0"/>
                <a:cs typeface="Times New Roman" panose="02020603050405020304" pitchFamily="18" charset="0"/>
              </a:rPr>
              <a:t>Health Psychology Textbook</a:t>
            </a:r>
            <a:r>
              <a:rPr lang="en-GB" sz="1100" b="1" u="sng" dirty="0">
                <a:ea typeface="Georgia" panose="02040502050405020303" pitchFamily="18" charset="0"/>
                <a:cs typeface="Times New Roman" panose="02020603050405020304" pitchFamily="18" charset="0"/>
              </a:rPr>
              <a:t>:</a:t>
            </a:r>
            <a:r>
              <a:rPr lang="en-GB" sz="1100" b="1" dirty="0">
                <a:ea typeface="Georgia" panose="02040502050405020303" pitchFamily="18" charset="0"/>
                <a:cs typeface="Times New Roman" panose="02020603050405020304" pitchFamily="18" charset="0"/>
              </a:rPr>
              <a:t>     </a:t>
            </a:r>
            <a:r>
              <a:rPr lang="en-US" sz="1100" dirty="0" err="1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Sarafino</a:t>
            </a:r>
            <a:r>
              <a:rPr lang="en-US" sz="1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, E. P., &amp; Smith, T. W. (2022). </a:t>
            </a:r>
            <a:r>
              <a:rPr lang="en-GB" sz="1100" i="1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Health psychology : biopsychosocial interactions</a:t>
            </a:r>
            <a:r>
              <a:rPr lang="en-GB" sz="1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 (Tenth edition.). Wiley.</a:t>
            </a:r>
          </a:p>
          <a:p>
            <a:pPr>
              <a:spcBef>
                <a:spcPts val="1575"/>
              </a:spcBef>
              <a:spcAft>
                <a:spcPts val="525"/>
              </a:spcAft>
              <a:buNone/>
            </a:pPr>
            <a:r>
              <a:rPr lang="en-US" sz="1100" u="sng" dirty="0">
                <a:effectLst/>
                <a:ea typeface="Georgia" panose="02040502050405020303" pitchFamily="18" charset="0"/>
                <a:cs typeface="Times New Roman" panose="02020603050405020304" pitchFamily="18" charset="0"/>
              </a:rPr>
              <a:t>Measurement Instruments</a:t>
            </a:r>
            <a:endParaRPr lang="en-GB" sz="1100" u="sng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50"/>
              </a:spcAft>
              <a:buNone/>
            </a:pPr>
            <a:r>
              <a:rPr lang="en-US" sz="1100" dirty="0">
                <a:effectLst/>
                <a:ea typeface="Georgia" panose="02040502050405020303" pitchFamily="18" charset="0"/>
                <a:cs typeface="Times New Roman" panose="02020603050405020304" pitchFamily="18" charset="0"/>
              </a:rPr>
              <a:t>Herdman, M., Gudex, C., Lloyd, A., Janssen, M., Kind, P., Parkin, D., </a:t>
            </a:r>
            <a:r>
              <a:rPr lang="en-US" sz="1100" dirty="0" err="1">
                <a:effectLst/>
                <a:ea typeface="Georgia" panose="02040502050405020303" pitchFamily="18" charset="0"/>
                <a:cs typeface="Times New Roman" panose="02020603050405020304" pitchFamily="18" charset="0"/>
              </a:rPr>
              <a:t>Bonsel</a:t>
            </a:r>
            <a:r>
              <a:rPr lang="en-US" sz="1100" dirty="0">
                <a:effectLst/>
                <a:ea typeface="Georgia" panose="02040502050405020303" pitchFamily="18" charset="0"/>
                <a:cs typeface="Times New Roman" panose="02020603050405020304" pitchFamily="18" charset="0"/>
              </a:rPr>
              <a:t>, G., &amp; Badia, X. (2011). Development and preliminary testing of the new five-level version of EQ-5D (EQ-5D-5L). </a:t>
            </a:r>
            <a:r>
              <a:rPr lang="en-US" sz="1100" i="1" dirty="0">
                <a:effectLst/>
                <a:ea typeface="Georgia" panose="02040502050405020303" pitchFamily="18" charset="0"/>
                <a:cs typeface="Times New Roman" panose="02020603050405020304" pitchFamily="18" charset="0"/>
              </a:rPr>
              <a:t>Quality of Life Research, 20</a:t>
            </a:r>
            <a:r>
              <a:rPr lang="en-US" sz="1100" dirty="0">
                <a:effectLst/>
                <a:ea typeface="Georgia" panose="02040502050405020303" pitchFamily="18" charset="0"/>
                <a:cs typeface="Times New Roman" panose="02020603050405020304" pitchFamily="18" charset="0"/>
              </a:rPr>
              <a:t>(10), 1727–1736. </a:t>
            </a:r>
            <a:r>
              <a:rPr lang="en-US" sz="1100" u="sng" dirty="0">
                <a:effectLst/>
                <a:ea typeface="Helvetica Neue" panose="02000503000000020004" pitchFamily="2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https://doi.org/10.1007/s11136-011-9903-x</a:t>
            </a:r>
            <a:endParaRPr lang="en-US" sz="1100" u="sng" dirty="0">
              <a:effectLst/>
              <a:ea typeface="Helvetica Neue" panose="02000503000000020004" pitchFamily="2" charset="0"/>
              <a:cs typeface="Times New Roman" panose="02020603050405020304" pitchFamily="18" charset="0"/>
            </a:endParaRPr>
          </a:p>
          <a:p>
            <a:pPr>
              <a:spcAft>
                <a:spcPts val="1050"/>
              </a:spcAft>
              <a:buNone/>
            </a:pPr>
            <a:r>
              <a:rPr lang="en-US" sz="1100" b="1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EQ5D</a:t>
            </a:r>
          </a:p>
          <a:p>
            <a:pPr>
              <a:spcAft>
                <a:spcPts val="1050"/>
              </a:spcAft>
              <a:buNone/>
            </a:pPr>
            <a:r>
              <a:rPr lang="en-US" sz="1100" dirty="0">
                <a:effectLst/>
                <a:ea typeface="Aptos" panose="020B0004020202020204" pitchFamily="34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https://euroqol.org/information-and-support/euroqol-instruments/</a:t>
            </a:r>
            <a:endParaRPr lang="en-US" sz="1100" b="1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50"/>
              </a:spcAft>
              <a:buNone/>
            </a:pPr>
            <a:r>
              <a:rPr lang="en-US" sz="1100" b="1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SF-36</a:t>
            </a:r>
            <a:endParaRPr lang="en-GB" sz="1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50"/>
              </a:spcAft>
              <a:buNone/>
            </a:pPr>
            <a:r>
              <a:rPr lang="en-US" sz="1100" u="sng" dirty="0">
                <a:effectLst/>
                <a:ea typeface="Aptos" panose="020B0004020202020204" pitchFamily="34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https://www.physiotutors.com/questionnaires/sf-36-rand-36-mos/</a:t>
            </a:r>
            <a:endParaRPr lang="en-GB" sz="1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50"/>
              </a:spcAft>
              <a:buNone/>
            </a:pPr>
            <a:r>
              <a:rPr lang="en-US" sz="1100" dirty="0">
                <a:effectLst/>
                <a:ea typeface="Georgia" panose="02040502050405020303" pitchFamily="18" charset="0"/>
                <a:cs typeface="Times New Roman" panose="02020603050405020304" pitchFamily="18" charset="0"/>
              </a:rPr>
              <a:t>WHOQOL Group. (1998). Development of the World Health Organization WHOQOL-BREF quality of life assessment. </a:t>
            </a:r>
            <a:r>
              <a:rPr lang="en-US" sz="1100" i="1" dirty="0">
                <a:effectLst/>
                <a:ea typeface="Georgia" panose="02040502050405020303" pitchFamily="18" charset="0"/>
                <a:cs typeface="Times New Roman" panose="02020603050405020304" pitchFamily="18" charset="0"/>
              </a:rPr>
              <a:t>Psychological Medicine, 28</a:t>
            </a:r>
            <a:r>
              <a:rPr lang="en-US" sz="1100" dirty="0">
                <a:effectLst/>
                <a:ea typeface="Georgia" panose="02040502050405020303" pitchFamily="18" charset="0"/>
                <a:cs typeface="Times New Roman" panose="02020603050405020304" pitchFamily="18" charset="0"/>
              </a:rPr>
              <a:t>(3), 551–558. </a:t>
            </a:r>
            <a:r>
              <a:rPr lang="en-US" sz="1100" u="sng" dirty="0">
                <a:effectLst/>
                <a:ea typeface="Helvetica Neue" panose="02000503000000020004" pitchFamily="2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https://doi.org/10.1017/S0033291798006667</a:t>
            </a:r>
            <a:endParaRPr lang="en-GB" sz="1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1575"/>
              </a:spcBef>
              <a:spcAft>
                <a:spcPts val="525"/>
              </a:spcAft>
              <a:buNone/>
            </a:pPr>
            <a:r>
              <a:rPr lang="en-US" sz="1100" b="1" u="sng" dirty="0">
                <a:effectLst/>
                <a:ea typeface="Georgia" panose="02040502050405020303" pitchFamily="18" charset="0"/>
                <a:cs typeface="Times New Roman" panose="02020603050405020304" pitchFamily="18" charset="0"/>
              </a:rPr>
              <a:t>QALY’s &amp; Economic Evaluation</a:t>
            </a:r>
            <a:endParaRPr lang="en-GB" sz="1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50"/>
              </a:spcAft>
              <a:buNone/>
            </a:pPr>
            <a:r>
              <a:rPr lang="en-US" sz="1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Feng, Y. S., Jiang, R., Pickard, A. S., &amp; Kohlmann, T. (2022). Combining EQ-5D-5L items into a level summary score: demonstrating feasibility using non-parametric item response theory using an international dataset. </a:t>
            </a:r>
            <a:r>
              <a:rPr lang="en-GB" sz="1100" i="1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Quality of life research : an international journal of quality of life aspects of treatment, care and rehabilitation</a:t>
            </a:r>
            <a:r>
              <a:rPr lang="en-GB" sz="1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, </a:t>
            </a:r>
            <a:r>
              <a:rPr lang="en-GB" sz="1100" i="1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31</a:t>
            </a:r>
            <a:r>
              <a:rPr lang="en-GB" sz="1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(1), 11–23. </a:t>
            </a:r>
            <a:r>
              <a:rPr lang="en-GB" sz="1100" u="sng" dirty="0">
                <a:effectLst/>
                <a:ea typeface="Aptos" panose="020B0004020202020204" pitchFamily="34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https://doi.org/10.1007/s11136-021-02922-1</a:t>
            </a:r>
            <a:endParaRPr lang="en-GB" sz="1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50"/>
              </a:spcAft>
              <a:buNone/>
            </a:pPr>
            <a:r>
              <a:rPr lang="en-US" sz="1100" u="sng" dirty="0">
                <a:effectLst/>
                <a:ea typeface="Helvetica Neue" panose="02000503000000020004" pitchFamily="2" charset="0"/>
                <a:cs typeface="Times New Roman" panose="02020603050405020304" pitchFamily="18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GOV.UK</a:t>
            </a:r>
            <a:r>
              <a:rPr lang="en-US" sz="1100" dirty="0">
                <a:effectLst/>
                <a:ea typeface="Georgia" panose="02040502050405020303" pitchFamily="18" charset="0"/>
                <a:cs typeface="Times New Roman" panose="02020603050405020304" pitchFamily="18" charset="0"/>
              </a:rPr>
              <a:t>. (2020, October 12). </a:t>
            </a:r>
            <a:r>
              <a:rPr lang="en-US" sz="1100" i="1" dirty="0">
                <a:effectLst/>
                <a:ea typeface="Georgia" panose="02040502050405020303" pitchFamily="18" charset="0"/>
                <a:cs typeface="Times New Roman" panose="02020603050405020304" pitchFamily="18" charset="0"/>
              </a:rPr>
              <a:t>Cost utility analysis: Health economic studies.</a:t>
            </a:r>
            <a:r>
              <a:rPr lang="en-US" sz="1100" dirty="0">
                <a:effectLst/>
                <a:ea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en-US" sz="1100" u="sng" dirty="0">
                <a:effectLst/>
                <a:ea typeface="Helvetica Neue" panose="02000503000000020004" pitchFamily="2" charset="0"/>
                <a:cs typeface="Times New Roman" panose="02020603050405020304" pitchFamily="18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https://www.gov.uk/guidance/cost-utility-analysis-health-economic-studies</a:t>
            </a:r>
            <a:endParaRPr lang="en-GB" sz="1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50"/>
              </a:spcAft>
              <a:buNone/>
            </a:pPr>
            <a:r>
              <a:rPr lang="en-US" sz="1100" dirty="0">
                <a:effectLst/>
                <a:ea typeface="Georgia" panose="02040502050405020303" pitchFamily="18" charset="0"/>
                <a:cs typeface="Times New Roman" panose="02020603050405020304" pitchFamily="18" charset="0"/>
              </a:rPr>
              <a:t>National Institute for Health and Care Excellence. (2025, November 30). </a:t>
            </a:r>
            <a:r>
              <a:rPr lang="en-US" sz="1100" i="1" dirty="0">
                <a:effectLst/>
                <a:ea typeface="Georgia" panose="02040502050405020303" pitchFamily="18" charset="0"/>
                <a:cs typeface="Times New Roman" panose="02020603050405020304" pitchFamily="18" charset="0"/>
              </a:rPr>
              <a:t>Changes to NICE's cost-effectiveness thresholds confirmed.</a:t>
            </a:r>
            <a:r>
              <a:rPr lang="en-US" sz="1100" dirty="0">
                <a:effectLst/>
                <a:ea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en-US" sz="1100" u="sng" dirty="0">
                <a:effectLst/>
                <a:ea typeface="Helvetica Neue" panose="02000503000000020004" pitchFamily="2" charset="0"/>
                <a:cs typeface="Times New Roman" panose="02020603050405020304" pitchFamily="18" charset="0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https://www.nice.org.uk/news/articles/changes-to-nice-s-cost-effectiveness-thresholds-confirmed</a:t>
            </a:r>
            <a:endParaRPr lang="en-GB" sz="1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50"/>
              </a:spcAft>
              <a:buNone/>
            </a:pPr>
            <a:r>
              <a:rPr lang="en-US" sz="1100" u="sng" dirty="0">
                <a:effectLst/>
                <a:ea typeface="Helvetica Neue" panose="02000503000000020004" pitchFamily="2" charset="0"/>
                <a:cs typeface="Times New Roman" panose="02020603050405020304" pitchFamily="18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GOV.UK</a:t>
            </a:r>
            <a:r>
              <a:rPr lang="en-US" sz="1100" dirty="0">
                <a:effectLst/>
                <a:ea typeface="Georgia" panose="02040502050405020303" pitchFamily="18" charset="0"/>
                <a:cs typeface="Times New Roman" panose="02020603050405020304" pitchFamily="18" charset="0"/>
              </a:rPr>
              <a:t>. (2020, October 12). </a:t>
            </a:r>
            <a:r>
              <a:rPr lang="en-US" sz="1100" i="1" dirty="0">
                <a:effectLst/>
                <a:ea typeface="Georgia" panose="02040502050405020303" pitchFamily="18" charset="0"/>
                <a:cs typeface="Times New Roman" panose="02020603050405020304" pitchFamily="18" charset="0"/>
              </a:rPr>
              <a:t>Cost utility analysis: Health economic studies.</a:t>
            </a:r>
            <a:r>
              <a:rPr lang="en-US" sz="1100" dirty="0">
                <a:effectLst/>
                <a:ea typeface="Georgia" panose="02040502050405020303" pitchFamily="18" charset="0"/>
                <a:cs typeface="Times New Roman" panose="02020603050405020304" pitchFamily="18" charset="0"/>
              </a:rPr>
              <a:t> </a:t>
            </a:r>
            <a:r>
              <a:rPr lang="en-US" sz="1100" u="sng" dirty="0">
                <a:effectLst/>
                <a:ea typeface="Helvetica Neue" panose="02000503000000020004" pitchFamily="2" charset="0"/>
                <a:cs typeface="Times New Roman" panose="02020603050405020304" pitchFamily="18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https://www.gov.uk/guidance/cost-utility-analysis-health-economic-studies</a:t>
            </a:r>
            <a:endParaRPr lang="en-GB" sz="1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050"/>
              </a:spcAft>
              <a:buNone/>
            </a:pPr>
            <a:r>
              <a:rPr lang="en-US" sz="1100" dirty="0">
                <a:effectLst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2441</Words>
  <Application>Microsoft Macintosh PowerPoint</Application>
  <PresentationFormat>Widescreen</PresentationFormat>
  <Paragraphs>273</Paragraphs>
  <Slides>48</Slides>
  <Notes>45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6" baseType="lpstr">
      <vt:lpstr>Aptos</vt:lpstr>
      <vt:lpstr>Aptos Display</vt:lpstr>
      <vt:lpstr>Arial</vt:lpstr>
      <vt:lpstr>Calibri</vt:lpstr>
      <vt:lpstr>Cambria</vt:lpstr>
      <vt:lpstr>Georgia</vt:lpstr>
      <vt:lpstr>Helvetica Neue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Alison Connaughton</dc:creator>
  <cp:lastModifiedBy>Alison Connaughton</cp:lastModifiedBy>
  <cp:revision>6</cp:revision>
  <dcterms:created xsi:type="dcterms:W3CDTF">2026-03-15T13:07:06Z</dcterms:created>
  <dcterms:modified xsi:type="dcterms:W3CDTF">2026-03-18T21:47:07Z</dcterms:modified>
</cp:coreProperties>
</file>