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8288000" cy="10287000"/>
  <p:notesSz cx="6858000" cy="9144000"/>
  <p:embeddedFontLst>
    <p:embeddedFont>
      <p:font typeface="Canva Sans" panose="020B0604020202020204" charset="0"/>
      <p:regular r:id="rId15"/>
    </p:embeddedFont>
    <p:embeddedFont>
      <p:font typeface="Poppins" panose="00000500000000000000" pitchFamily="2" charset="0"/>
      <p:regular r:id="rId16"/>
    </p:embeddedFont>
    <p:embeddedFont>
      <p:font typeface="Poppins Bold" panose="00000800000000000000" charset="0"/>
      <p:regular r:id="rId17"/>
    </p:embeddedFont>
    <p:embeddedFont>
      <p:font typeface="Poppins Italics" panose="020B0604020202020204" charset="0"/>
      <p:regular r:id="rId18"/>
    </p:embeddedFont>
    <p:embeddedFont>
      <p:font typeface="Wedges" panose="020B0604020202020204" charset="0"/>
      <p:regular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39" d="100"/>
          <a:sy n="39" d="100"/>
        </p:scale>
        <p:origin x="940" y="-23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orean carter" userId="e337b422ee9d22a3" providerId="LiveId" clId="{A88520FC-52C1-479F-BF2D-3C9A2945E6C0}"/>
    <pc:docChg chg="modSld">
      <pc:chgData name="dorean carter" userId="e337b422ee9d22a3" providerId="LiveId" clId="{A88520FC-52C1-479F-BF2D-3C9A2945E6C0}" dt="2025-10-12T08:44:08.742" v="4" actId="14100"/>
      <pc:docMkLst>
        <pc:docMk/>
      </pc:docMkLst>
      <pc:sldChg chg="addSp modSp mod">
        <pc:chgData name="dorean carter" userId="e337b422ee9d22a3" providerId="LiveId" clId="{A88520FC-52C1-479F-BF2D-3C9A2945E6C0}" dt="2025-10-12T08:44:08.742" v="4" actId="14100"/>
        <pc:sldMkLst>
          <pc:docMk/>
          <pc:sldMk cId="0" sldId="256"/>
        </pc:sldMkLst>
        <pc:spChg chg="mod">
          <ac:chgData name="dorean carter" userId="e337b422ee9d22a3" providerId="LiveId" clId="{A88520FC-52C1-479F-BF2D-3C9A2945E6C0}" dt="2025-10-12T08:43:08.638" v="1" actId="14100"/>
          <ac:spMkLst>
            <pc:docMk/>
            <pc:sldMk cId="0" sldId="256"/>
            <ac:spMk id="3" creationId="{00000000-0000-0000-0000-000000000000}"/>
          </ac:spMkLst>
        </pc:spChg>
        <pc:picChg chg="add mod">
          <ac:chgData name="dorean carter" userId="e337b422ee9d22a3" providerId="LiveId" clId="{A88520FC-52C1-479F-BF2D-3C9A2945E6C0}" dt="2025-10-12T08:44:08.742" v="4" actId="14100"/>
          <ac:picMkLst>
            <pc:docMk/>
            <pc:sldMk cId="0" sldId="256"/>
            <ac:picMk id="9" creationId="{2AEB9577-7D8E-2990-7D30-9FF98AFD8728}"/>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10/12/2025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sv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2.png"/><Relationship Id="rId7"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6.svg"/><Relationship Id="rId4" Type="http://schemas.openxmlformats.org/officeDocument/2006/relationships/image" Target="../media/image3.svg"/><Relationship Id="rId9" Type="http://schemas.openxmlformats.org/officeDocument/2006/relationships/image" Target="../media/image15.png"/></Relationships>
</file>

<file path=ppt/slides/_rels/slide3.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2.png"/><Relationship Id="rId7" Type="http://schemas.openxmlformats.org/officeDocument/2006/relationships/image" Target="../media/image19.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3.svg"/></Relationships>
</file>

<file path=ppt/slides/_rels/slide4.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2.png"/><Relationship Id="rId7" Type="http://schemas.openxmlformats.org/officeDocument/2006/relationships/image" Target="../media/image21.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3.svg"/></Relationships>
</file>

<file path=ppt/slides/_rels/slide5.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png"/><Relationship Id="rId7" Type="http://schemas.openxmlformats.org/officeDocument/2006/relationships/image" Target="../media/image25.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3.svg"/></Relationships>
</file>

<file path=ppt/slides/_rels/slide6.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png"/><Relationship Id="rId7" Type="http://schemas.openxmlformats.org/officeDocument/2006/relationships/image" Target="../media/image29.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8.svg"/><Relationship Id="rId5" Type="http://schemas.openxmlformats.org/officeDocument/2006/relationships/image" Target="../media/image27.png"/><Relationship Id="rId10" Type="http://schemas.openxmlformats.org/officeDocument/2006/relationships/image" Target="../media/image7.svg"/><Relationship Id="rId4" Type="http://schemas.openxmlformats.org/officeDocument/2006/relationships/image" Target="../media/image3.svg"/><Relationship Id="rId9" Type="http://schemas.openxmlformats.org/officeDocument/2006/relationships/image" Target="../media/image6.png"/></Relationships>
</file>

<file path=ppt/slides/_rels/slide7.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2.png"/><Relationship Id="rId7" Type="http://schemas.openxmlformats.org/officeDocument/2006/relationships/image" Target="../media/image33.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svg"/></Relationships>
</file>

<file path=ppt/slides/_rels/slide8.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2.png"/><Relationship Id="rId7"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8.svg"/><Relationship Id="rId5" Type="http://schemas.openxmlformats.org/officeDocument/2006/relationships/image" Target="../media/image17.png"/><Relationship Id="rId10" Type="http://schemas.openxmlformats.org/officeDocument/2006/relationships/image" Target="../media/image24.svg"/><Relationship Id="rId4" Type="http://schemas.openxmlformats.org/officeDocument/2006/relationships/image" Target="../media/image3.svg"/><Relationship Id="rId9" Type="http://schemas.openxmlformats.org/officeDocument/2006/relationships/image" Target="../media/image23.png"/></Relationships>
</file>

<file path=ppt/slides/_rels/slide9.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2.png"/><Relationship Id="rId7" Type="http://schemas.openxmlformats.org/officeDocument/2006/relationships/image" Target="../media/image19.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6.svg"/><Relationship Id="rId5" Type="http://schemas.openxmlformats.org/officeDocument/2006/relationships/image" Target="../media/image15.png"/><Relationship Id="rId10" Type="http://schemas.openxmlformats.org/officeDocument/2006/relationships/image" Target="../media/image9.svg"/><Relationship Id="rId4" Type="http://schemas.openxmlformats.org/officeDocument/2006/relationships/image" Target="../media/image3.svg"/><Relationship Id="rId9" Type="http://schemas.openxmlformats.org/officeDocument/2006/relationships/image" Target="../media/image8.png"/></Relationships>
</file>

<file path=ppt/slides/_rels/slide10.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png"/><Relationship Id="rId7" Type="http://schemas.openxmlformats.org/officeDocument/2006/relationships/image" Target="../media/image29.png"/><Relationship Id="rId12" Type="http://schemas.openxmlformats.org/officeDocument/2006/relationships/image" Target="../media/image40.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6.svg"/><Relationship Id="rId11" Type="http://schemas.openxmlformats.org/officeDocument/2006/relationships/image" Target="../media/image39.png"/><Relationship Id="rId5" Type="http://schemas.openxmlformats.org/officeDocument/2006/relationships/image" Target="../media/image35.png"/><Relationship Id="rId10" Type="http://schemas.openxmlformats.org/officeDocument/2006/relationships/image" Target="../media/image38.svg"/><Relationship Id="rId4" Type="http://schemas.openxmlformats.org/officeDocument/2006/relationships/image" Target="../media/image3.svg"/><Relationship Id="rId9" Type="http://schemas.openxmlformats.org/officeDocument/2006/relationships/image" Target="../media/image37.png"/></Relationships>
</file>

<file path=ppt/slides/_rels/slide11.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png"/><Relationship Id="rId7" Type="http://schemas.openxmlformats.org/officeDocument/2006/relationships/image" Target="../media/image29.png"/><Relationship Id="rId12" Type="http://schemas.openxmlformats.org/officeDocument/2006/relationships/image" Target="../media/image40.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6.svg"/><Relationship Id="rId11" Type="http://schemas.openxmlformats.org/officeDocument/2006/relationships/image" Target="../media/image39.png"/><Relationship Id="rId5" Type="http://schemas.openxmlformats.org/officeDocument/2006/relationships/image" Target="../media/image35.png"/><Relationship Id="rId10" Type="http://schemas.openxmlformats.org/officeDocument/2006/relationships/image" Target="../media/image38.svg"/><Relationship Id="rId4" Type="http://schemas.openxmlformats.org/officeDocument/2006/relationships/image" Target="../media/image3.svg"/><Relationship Id="rId9" Type="http://schemas.openxmlformats.org/officeDocument/2006/relationships/image" Target="../media/image37.png"/></Relationships>
</file>

<file path=ppt/slides/_rels/slide12.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png"/><Relationship Id="rId7" Type="http://schemas.openxmlformats.org/officeDocument/2006/relationships/image" Target="../media/image29.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6.svg"/><Relationship Id="rId5" Type="http://schemas.openxmlformats.org/officeDocument/2006/relationships/image" Target="../media/image35.png"/><Relationship Id="rId10" Type="http://schemas.openxmlformats.org/officeDocument/2006/relationships/image" Target="../media/image38.svg"/><Relationship Id="rId4" Type="http://schemas.openxmlformats.org/officeDocument/2006/relationships/image" Target="../media/image3.svg"/><Relationship Id="rId9" Type="http://schemas.openxmlformats.org/officeDocument/2006/relationships/image" Target="../media/image37.png"/></Relationships>
</file>

<file path=ppt/slides/_rels/slide13.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2.png"/><Relationship Id="rId7" Type="http://schemas.openxmlformats.org/officeDocument/2006/relationships/image" Target="../media/image23.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2.svg"/><Relationship Id="rId5" Type="http://schemas.openxmlformats.org/officeDocument/2006/relationships/image" Target="../media/image41.png"/><Relationship Id="rId10" Type="http://schemas.openxmlformats.org/officeDocument/2006/relationships/image" Target="../media/image7.svg"/><Relationship Id="rId4" Type="http://schemas.openxmlformats.org/officeDocument/2006/relationships/image" Target="../media/image3.svg"/><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2547480" y="-4180203"/>
            <a:ext cx="13193040" cy="18647406"/>
          </a:xfrm>
          <a:custGeom>
            <a:avLst/>
            <a:gdLst/>
            <a:ahLst/>
            <a:cxnLst/>
            <a:rect l="l" t="t" r="r" b="b"/>
            <a:pathLst>
              <a:path w="13193040" h="18647406">
                <a:moveTo>
                  <a:pt x="0" y="0"/>
                </a:moveTo>
                <a:lnTo>
                  <a:pt x="13193040" y="0"/>
                </a:lnTo>
                <a:lnTo>
                  <a:pt x="13193040" y="18647406"/>
                </a:lnTo>
                <a:lnTo>
                  <a:pt x="0" y="18647406"/>
                </a:lnTo>
                <a:lnTo>
                  <a:pt x="0" y="0"/>
                </a:lnTo>
                <a:close/>
              </a:path>
            </a:pathLst>
          </a:custGeom>
          <a:blipFill>
            <a:blip r:embed="rId2"/>
            <a:stretch>
              <a:fillRect/>
            </a:stretch>
          </a:blipFill>
        </p:spPr>
        <p:txBody>
          <a:bodyPr/>
          <a:lstStyle/>
          <a:p>
            <a:endParaRPr lang="en-GB"/>
          </a:p>
        </p:txBody>
      </p:sp>
      <p:sp>
        <p:nvSpPr>
          <p:cNvPr id="3" name="Freeform 3"/>
          <p:cNvSpPr/>
          <p:nvPr/>
        </p:nvSpPr>
        <p:spPr>
          <a:xfrm>
            <a:off x="1168838" y="876300"/>
            <a:ext cx="15950323" cy="10863720"/>
          </a:xfrm>
          <a:custGeom>
            <a:avLst/>
            <a:gdLst/>
            <a:ahLst/>
            <a:cxnLst/>
            <a:rect l="l" t="t" r="r" b="b"/>
            <a:pathLst>
              <a:path w="15950323" h="8862212">
                <a:moveTo>
                  <a:pt x="0" y="0"/>
                </a:moveTo>
                <a:lnTo>
                  <a:pt x="15950324" y="0"/>
                </a:lnTo>
                <a:lnTo>
                  <a:pt x="15950324" y="8862212"/>
                </a:lnTo>
                <a:lnTo>
                  <a:pt x="0" y="886221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977802" y="5102371"/>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5"/>
          <p:cNvSpPr/>
          <p:nvPr/>
        </p:nvSpPr>
        <p:spPr>
          <a:xfrm>
            <a:off x="2725268" y="1384310"/>
            <a:ext cx="2094559" cy="2630153"/>
          </a:xfrm>
          <a:custGeom>
            <a:avLst/>
            <a:gdLst/>
            <a:ahLst/>
            <a:cxnLst/>
            <a:rect l="l" t="t" r="r" b="b"/>
            <a:pathLst>
              <a:path w="2094559" h="2630153">
                <a:moveTo>
                  <a:pt x="0" y="0"/>
                </a:moveTo>
                <a:lnTo>
                  <a:pt x="2094559" y="0"/>
                </a:lnTo>
                <a:lnTo>
                  <a:pt x="2094559" y="2630153"/>
                </a:lnTo>
                <a:lnTo>
                  <a:pt x="0" y="263015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6" name="Freeform 6"/>
          <p:cNvSpPr/>
          <p:nvPr/>
        </p:nvSpPr>
        <p:spPr>
          <a:xfrm>
            <a:off x="13356706" y="1945130"/>
            <a:ext cx="3093024" cy="2305709"/>
          </a:xfrm>
          <a:custGeom>
            <a:avLst/>
            <a:gdLst/>
            <a:ahLst/>
            <a:cxnLst/>
            <a:rect l="l" t="t" r="r" b="b"/>
            <a:pathLst>
              <a:path w="3093024" h="2305709">
                <a:moveTo>
                  <a:pt x="0" y="0"/>
                </a:moveTo>
                <a:lnTo>
                  <a:pt x="3093024" y="0"/>
                </a:lnTo>
                <a:lnTo>
                  <a:pt x="3093024" y="2305709"/>
                </a:lnTo>
                <a:lnTo>
                  <a:pt x="0" y="230570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7" name="Freeform 7"/>
          <p:cNvSpPr/>
          <p:nvPr/>
        </p:nvSpPr>
        <p:spPr>
          <a:xfrm>
            <a:off x="2190121" y="7606118"/>
            <a:ext cx="3184633" cy="2680882"/>
          </a:xfrm>
          <a:custGeom>
            <a:avLst/>
            <a:gdLst/>
            <a:ahLst/>
            <a:cxnLst/>
            <a:rect l="l" t="t" r="r" b="b"/>
            <a:pathLst>
              <a:path w="3184633" h="2680882">
                <a:moveTo>
                  <a:pt x="0" y="0"/>
                </a:moveTo>
                <a:lnTo>
                  <a:pt x="3184633" y="0"/>
                </a:lnTo>
                <a:lnTo>
                  <a:pt x="3184633" y="2680882"/>
                </a:lnTo>
                <a:lnTo>
                  <a:pt x="0" y="2680882"/>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pic>
        <p:nvPicPr>
          <p:cNvPr id="9" name="Picture 8">
            <a:extLst>
              <a:ext uri="{FF2B5EF4-FFF2-40B4-BE49-F238E27FC236}">
                <a16:creationId xmlns:a16="http://schemas.microsoft.com/office/drawing/2014/main" id="{2AEB9577-7D8E-2990-7D30-9FF98AFD8728}"/>
              </a:ext>
            </a:extLst>
          </p:cNvPr>
          <p:cNvPicPr>
            <a:picLocks noChangeAspect="1"/>
          </p:cNvPicPr>
          <p:nvPr/>
        </p:nvPicPr>
        <p:blipFill>
          <a:blip r:embed="rId13"/>
          <a:stretch>
            <a:fillRect/>
          </a:stretch>
        </p:blipFill>
        <p:spPr>
          <a:xfrm>
            <a:off x="-305985" y="2689647"/>
            <a:ext cx="15950323" cy="868154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2727183" y="-3922031"/>
            <a:ext cx="13193040" cy="18647406"/>
          </a:xfrm>
          <a:custGeom>
            <a:avLst/>
            <a:gdLst/>
            <a:ahLst/>
            <a:cxnLst/>
            <a:rect l="l" t="t" r="r" b="b"/>
            <a:pathLst>
              <a:path w="13193040" h="18647406">
                <a:moveTo>
                  <a:pt x="0" y="0"/>
                </a:moveTo>
                <a:lnTo>
                  <a:pt x="13193040" y="0"/>
                </a:lnTo>
                <a:lnTo>
                  <a:pt x="13193040" y="18647406"/>
                </a:lnTo>
                <a:lnTo>
                  <a:pt x="0" y="18647406"/>
                </a:lnTo>
                <a:lnTo>
                  <a:pt x="0" y="0"/>
                </a:lnTo>
                <a:close/>
              </a:path>
            </a:pathLst>
          </a:custGeom>
          <a:blipFill>
            <a:blip r:embed="rId2"/>
            <a:stretch>
              <a:fillRect/>
            </a:stretch>
          </a:blipFill>
        </p:spPr>
        <p:txBody>
          <a:bodyPr/>
          <a:lstStyle/>
          <a:p>
            <a:endParaRPr lang="en-GB"/>
          </a:p>
        </p:txBody>
      </p:sp>
      <p:sp>
        <p:nvSpPr>
          <p:cNvPr id="3" name="Freeform 3"/>
          <p:cNvSpPr/>
          <p:nvPr/>
        </p:nvSpPr>
        <p:spPr>
          <a:xfrm>
            <a:off x="1168838" y="970566"/>
            <a:ext cx="15950323" cy="8862212"/>
          </a:xfrm>
          <a:custGeom>
            <a:avLst/>
            <a:gdLst/>
            <a:ahLst/>
            <a:cxnLst/>
            <a:rect l="l" t="t" r="r" b="b"/>
            <a:pathLst>
              <a:path w="15950323" h="8862212">
                <a:moveTo>
                  <a:pt x="0" y="0"/>
                </a:moveTo>
                <a:lnTo>
                  <a:pt x="15950324" y="0"/>
                </a:lnTo>
                <a:lnTo>
                  <a:pt x="15950324" y="8862212"/>
                </a:lnTo>
                <a:lnTo>
                  <a:pt x="0" y="886221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5285814" y="3099713"/>
            <a:ext cx="2094559" cy="2630153"/>
          </a:xfrm>
          <a:custGeom>
            <a:avLst/>
            <a:gdLst/>
            <a:ahLst/>
            <a:cxnLst/>
            <a:rect l="l" t="t" r="r" b="b"/>
            <a:pathLst>
              <a:path w="2094559" h="2630153">
                <a:moveTo>
                  <a:pt x="0" y="0"/>
                </a:moveTo>
                <a:lnTo>
                  <a:pt x="2094558" y="0"/>
                </a:lnTo>
                <a:lnTo>
                  <a:pt x="2094558" y="2630153"/>
                </a:lnTo>
                <a:lnTo>
                  <a:pt x="0" y="263015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5"/>
          <p:cNvSpPr/>
          <p:nvPr/>
        </p:nvSpPr>
        <p:spPr>
          <a:xfrm>
            <a:off x="1028700" y="6473169"/>
            <a:ext cx="3039330" cy="2785131"/>
          </a:xfrm>
          <a:custGeom>
            <a:avLst/>
            <a:gdLst/>
            <a:ahLst/>
            <a:cxnLst/>
            <a:rect l="l" t="t" r="r" b="b"/>
            <a:pathLst>
              <a:path w="3039330" h="2785131">
                <a:moveTo>
                  <a:pt x="0" y="0"/>
                </a:moveTo>
                <a:lnTo>
                  <a:pt x="3039330" y="0"/>
                </a:lnTo>
                <a:lnTo>
                  <a:pt x="3039330" y="2785131"/>
                </a:lnTo>
                <a:lnTo>
                  <a:pt x="0" y="278513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6" name="Freeform 6"/>
          <p:cNvSpPr/>
          <p:nvPr/>
        </p:nvSpPr>
        <p:spPr>
          <a:xfrm>
            <a:off x="3413067" y="237820"/>
            <a:ext cx="3338399" cy="2130506"/>
          </a:xfrm>
          <a:custGeom>
            <a:avLst/>
            <a:gdLst/>
            <a:ahLst/>
            <a:cxnLst/>
            <a:rect l="l" t="t" r="r" b="b"/>
            <a:pathLst>
              <a:path w="3338399" h="2130506">
                <a:moveTo>
                  <a:pt x="0" y="0"/>
                </a:moveTo>
                <a:lnTo>
                  <a:pt x="3338399" y="0"/>
                </a:lnTo>
                <a:lnTo>
                  <a:pt x="3338399" y="2130506"/>
                </a:lnTo>
                <a:lnTo>
                  <a:pt x="0" y="21305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7" name="TextBox 7"/>
          <p:cNvSpPr txBox="1"/>
          <p:nvPr/>
        </p:nvSpPr>
        <p:spPr>
          <a:xfrm>
            <a:off x="2036728" y="1303941"/>
            <a:ext cx="15222572" cy="2189497"/>
          </a:xfrm>
          <a:prstGeom prst="rect">
            <a:avLst/>
          </a:prstGeom>
        </p:spPr>
        <p:txBody>
          <a:bodyPr lIns="0" tIns="0" rIns="0" bIns="0" rtlCol="0" anchor="t">
            <a:spAutoFit/>
          </a:bodyPr>
          <a:lstStyle/>
          <a:p>
            <a:pPr algn="ctr">
              <a:lnSpc>
                <a:spcPts val="8201"/>
              </a:lnSpc>
            </a:pPr>
            <a:r>
              <a:rPr lang="en-US" sz="9764">
                <a:solidFill>
                  <a:srgbClr val="9065B6"/>
                </a:solidFill>
                <a:latin typeface="Wedges"/>
                <a:ea typeface="Wedges"/>
                <a:cs typeface="Wedges"/>
                <a:sym typeface="Wedges"/>
              </a:rPr>
              <a:t>SUNRISE RESIDENTIAL CARE HOME </a:t>
            </a:r>
          </a:p>
        </p:txBody>
      </p:sp>
      <p:sp>
        <p:nvSpPr>
          <p:cNvPr id="8" name="TextBox 8"/>
          <p:cNvSpPr txBox="1"/>
          <p:nvPr/>
        </p:nvSpPr>
        <p:spPr>
          <a:xfrm>
            <a:off x="2679231" y="3426762"/>
            <a:ext cx="12865073" cy="5981065"/>
          </a:xfrm>
          <a:prstGeom prst="rect">
            <a:avLst/>
          </a:prstGeom>
        </p:spPr>
        <p:txBody>
          <a:bodyPr lIns="0" tIns="0" rIns="0" bIns="0" rtlCol="0" anchor="t">
            <a:spAutoFit/>
          </a:bodyPr>
          <a:lstStyle/>
          <a:p>
            <a:pPr algn="ctr">
              <a:lnSpc>
                <a:spcPts val="4759"/>
              </a:lnSpc>
            </a:pPr>
            <a:r>
              <a:rPr lang="en-US" sz="3399">
                <a:solidFill>
                  <a:srgbClr val="161616"/>
                </a:solidFill>
                <a:latin typeface="Canva Sans"/>
                <a:ea typeface="Canva Sans"/>
                <a:cs typeface="Canva Sans"/>
                <a:sym typeface="Canva Sans"/>
              </a:rPr>
              <a:t>Sunrise residential care home is a medium-sized facility providing long-term care forolder adults, many of whom live with dementia, mobility issues, or long-term healthconditions. The care home has around 35 residents and a team of nurses, careworkers, administrators, and visiting health professionals. In recent years, Sunrise hasbegun introducing digital tools to improve the quality and efficiency of care. Thehome has access to the Microsoft 365 suite, but staff are still developing confidencein using its full range of applications.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2547480" y="-4180203"/>
            <a:ext cx="13193040" cy="18647406"/>
          </a:xfrm>
          <a:custGeom>
            <a:avLst/>
            <a:gdLst/>
            <a:ahLst/>
            <a:cxnLst/>
            <a:rect l="l" t="t" r="r" b="b"/>
            <a:pathLst>
              <a:path w="13193040" h="18647406">
                <a:moveTo>
                  <a:pt x="0" y="0"/>
                </a:moveTo>
                <a:lnTo>
                  <a:pt x="13193040" y="0"/>
                </a:lnTo>
                <a:lnTo>
                  <a:pt x="13193040" y="18647406"/>
                </a:lnTo>
                <a:lnTo>
                  <a:pt x="0" y="18647406"/>
                </a:lnTo>
                <a:lnTo>
                  <a:pt x="0" y="0"/>
                </a:lnTo>
                <a:close/>
              </a:path>
            </a:pathLst>
          </a:custGeom>
          <a:blipFill>
            <a:blip r:embed="rId2"/>
            <a:stretch>
              <a:fillRect/>
            </a:stretch>
          </a:blipFill>
        </p:spPr>
        <p:txBody>
          <a:bodyPr/>
          <a:lstStyle/>
          <a:p>
            <a:endParaRPr lang="en-GB"/>
          </a:p>
        </p:txBody>
      </p:sp>
      <p:sp>
        <p:nvSpPr>
          <p:cNvPr id="3" name="Freeform 3"/>
          <p:cNvSpPr/>
          <p:nvPr/>
        </p:nvSpPr>
        <p:spPr>
          <a:xfrm>
            <a:off x="1168838" y="970566"/>
            <a:ext cx="15950323" cy="8862212"/>
          </a:xfrm>
          <a:custGeom>
            <a:avLst/>
            <a:gdLst/>
            <a:ahLst/>
            <a:cxnLst/>
            <a:rect l="l" t="t" r="r" b="b"/>
            <a:pathLst>
              <a:path w="15950323" h="8862212">
                <a:moveTo>
                  <a:pt x="0" y="0"/>
                </a:moveTo>
                <a:lnTo>
                  <a:pt x="15950324" y="0"/>
                </a:lnTo>
                <a:lnTo>
                  <a:pt x="15950324" y="8862212"/>
                </a:lnTo>
                <a:lnTo>
                  <a:pt x="0" y="886221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456581" y="1212116"/>
            <a:ext cx="2557994" cy="2649523"/>
          </a:xfrm>
          <a:custGeom>
            <a:avLst/>
            <a:gdLst/>
            <a:ahLst/>
            <a:cxnLst/>
            <a:rect l="l" t="t" r="r" b="b"/>
            <a:pathLst>
              <a:path w="2557994" h="2649523">
                <a:moveTo>
                  <a:pt x="0" y="0"/>
                </a:moveTo>
                <a:lnTo>
                  <a:pt x="2557995" y="0"/>
                </a:lnTo>
                <a:lnTo>
                  <a:pt x="2557995" y="2649523"/>
                </a:lnTo>
                <a:lnTo>
                  <a:pt x="0" y="264952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5"/>
          <p:cNvSpPr/>
          <p:nvPr/>
        </p:nvSpPr>
        <p:spPr>
          <a:xfrm>
            <a:off x="14669043" y="7124482"/>
            <a:ext cx="2773860" cy="2708296"/>
          </a:xfrm>
          <a:custGeom>
            <a:avLst/>
            <a:gdLst/>
            <a:ahLst/>
            <a:cxnLst/>
            <a:rect l="l" t="t" r="r" b="b"/>
            <a:pathLst>
              <a:path w="2773860" h="2708296">
                <a:moveTo>
                  <a:pt x="0" y="0"/>
                </a:moveTo>
                <a:lnTo>
                  <a:pt x="2773860" y="0"/>
                </a:lnTo>
                <a:lnTo>
                  <a:pt x="2773860" y="2708296"/>
                </a:lnTo>
                <a:lnTo>
                  <a:pt x="0" y="270829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6" name="TextBox 6"/>
          <p:cNvSpPr txBox="1"/>
          <p:nvPr/>
        </p:nvSpPr>
        <p:spPr>
          <a:xfrm>
            <a:off x="2867921" y="1303941"/>
            <a:ext cx="12552159" cy="1148929"/>
          </a:xfrm>
          <a:prstGeom prst="rect">
            <a:avLst/>
          </a:prstGeom>
        </p:spPr>
        <p:txBody>
          <a:bodyPr lIns="0" tIns="0" rIns="0" bIns="0" rtlCol="0" anchor="t">
            <a:spAutoFit/>
          </a:bodyPr>
          <a:lstStyle/>
          <a:p>
            <a:pPr algn="ctr">
              <a:lnSpc>
                <a:spcPts val="8201"/>
              </a:lnSpc>
            </a:pPr>
            <a:r>
              <a:rPr lang="en-US" sz="9764">
                <a:solidFill>
                  <a:srgbClr val="9065B6"/>
                </a:solidFill>
                <a:latin typeface="Wedges"/>
                <a:ea typeface="Wedges"/>
                <a:cs typeface="Wedges"/>
                <a:sym typeface="Wedges"/>
              </a:rPr>
              <a:t>MICROSOFT EXCEL</a:t>
            </a:r>
          </a:p>
        </p:txBody>
      </p:sp>
      <p:sp>
        <p:nvSpPr>
          <p:cNvPr id="7" name="TextBox 7"/>
          <p:cNvSpPr txBox="1"/>
          <p:nvPr/>
        </p:nvSpPr>
        <p:spPr>
          <a:xfrm>
            <a:off x="1028700" y="2681216"/>
            <a:ext cx="15559794" cy="7878387"/>
          </a:xfrm>
          <a:prstGeom prst="rect">
            <a:avLst/>
          </a:prstGeom>
        </p:spPr>
        <p:txBody>
          <a:bodyPr lIns="0" tIns="0" rIns="0" bIns="0" rtlCol="0" anchor="t">
            <a:spAutoFit/>
          </a:bodyPr>
          <a:lstStyle/>
          <a:p>
            <a:pPr algn="ctr">
              <a:lnSpc>
                <a:spcPts val="6233"/>
              </a:lnSpc>
            </a:pPr>
            <a:r>
              <a:rPr lang="en-US" sz="4452">
                <a:solidFill>
                  <a:srgbClr val="161616"/>
                </a:solidFill>
                <a:latin typeface="Canva Sans"/>
                <a:ea typeface="Canva Sans"/>
                <a:cs typeface="Canva Sans"/>
                <a:sym typeface="Canva Sans"/>
              </a:rPr>
              <a:t> At Sunrise Residential Home the best   MS 365 application was Microsoft Excel, to assist the staff and organizing data and important information. It was very crucial to the residents to monitor their vital signs, Health Records and medication schedules. By Microsoft Excel Spreadsheet it can be easily to the nurse to log each residence health records. It also easily recognize or some alteration in residents condition.​</a:t>
            </a:r>
          </a:p>
          <a:p>
            <a:pPr algn="ctr">
              <a:lnSpc>
                <a:spcPts val="6233"/>
              </a:lnSpc>
            </a:pPr>
            <a:r>
              <a:rPr lang="en-US" sz="4452">
                <a:solidFill>
                  <a:srgbClr val="161616"/>
                </a:solidFill>
                <a:latin typeface="Canva Sans"/>
                <a:ea typeface="Canva Sans"/>
                <a:cs typeface="Canva Sans"/>
                <a:sym typeface="Canva Sans"/>
              </a:rPr>
              <a:t>​</a:t>
            </a:r>
          </a:p>
          <a:p>
            <a:pPr algn="ctr">
              <a:lnSpc>
                <a:spcPts val="6233"/>
              </a:lnSpc>
            </a:pPr>
            <a:endParaRPr lang="en-US" sz="4452">
              <a:solidFill>
                <a:srgbClr val="161616"/>
              </a:solidFill>
              <a:latin typeface="Canva Sans"/>
              <a:ea typeface="Canva Sans"/>
              <a:cs typeface="Canva Sans"/>
              <a:sym typeface="Canva San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2547480" y="-4180203"/>
            <a:ext cx="13193040" cy="18647406"/>
          </a:xfrm>
          <a:custGeom>
            <a:avLst/>
            <a:gdLst/>
            <a:ahLst/>
            <a:cxnLst/>
            <a:rect l="l" t="t" r="r" b="b"/>
            <a:pathLst>
              <a:path w="13193040" h="18647406">
                <a:moveTo>
                  <a:pt x="0" y="0"/>
                </a:moveTo>
                <a:lnTo>
                  <a:pt x="13193040" y="0"/>
                </a:lnTo>
                <a:lnTo>
                  <a:pt x="13193040" y="18647406"/>
                </a:lnTo>
                <a:lnTo>
                  <a:pt x="0" y="18647406"/>
                </a:lnTo>
                <a:lnTo>
                  <a:pt x="0" y="0"/>
                </a:lnTo>
                <a:close/>
              </a:path>
            </a:pathLst>
          </a:custGeom>
          <a:blipFill>
            <a:blip r:embed="rId2"/>
            <a:stretch>
              <a:fillRect/>
            </a:stretch>
          </a:blipFill>
        </p:spPr>
        <p:txBody>
          <a:bodyPr/>
          <a:lstStyle/>
          <a:p>
            <a:endParaRPr lang="en-GB"/>
          </a:p>
        </p:txBody>
      </p:sp>
      <p:sp>
        <p:nvSpPr>
          <p:cNvPr id="3" name="Freeform 3"/>
          <p:cNvSpPr/>
          <p:nvPr/>
        </p:nvSpPr>
        <p:spPr>
          <a:xfrm>
            <a:off x="1168838" y="970566"/>
            <a:ext cx="15950323" cy="8862212"/>
          </a:xfrm>
          <a:custGeom>
            <a:avLst/>
            <a:gdLst/>
            <a:ahLst/>
            <a:cxnLst/>
            <a:rect l="l" t="t" r="r" b="b"/>
            <a:pathLst>
              <a:path w="15950323" h="8862212">
                <a:moveTo>
                  <a:pt x="0" y="0"/>
                </a:moveTo>
                <a:lnTo>
                  <a:pt x="15950324" y="0"/>
                </a:lnTo>
                <a:lnTo>
                  <a:pt x="15950324" y="8862212"/>
                </a:lnTo>
                <a:lnTo>
                  <a:pt x="0" y="886221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654325" y="638592"/>
            <a:ext cx="3093024" cy="2305709"/>
          </a:xfrm>
          <a:custGeom>
            <a:avLst/>
            <a:gdLst/>
            <a:ahLst/>
            <a:cxnLst/>
            <a:rect l="l" t="t" r="r" b="b"/>
            <a:pathLst>
              <a:path w="3093024" h="2305709">
                <a:moveTo>
                  <a:pt x="0" y="0"/>
                </a:moveTo>
                <a:lnTo>
                  <a:pt x="3093024" y="0"/>
                </a:lnTo>
                <a:lnTo>
                  <a:pt x="3093024" y="2305709"/>
                </a:lnTo>
                <a:lnTo>
                  <a:pt x="0" y="230570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TextBox 5"/>
          <p:cNvSpPr txBox="1"/>
          <p:nvPr/>
        </p:nvSpPr>
        <p:spPr>
          <a:xfrm>
            <a:off x="2200837" y="3111045"/>
            <a:ext cx="9020016" cy="5793223"/>
          </a:xfrm>
          <a:prstGeom prst="rect">
            <a:avLst/>
          </a:prstGeom>
        </p:spPr>
        <p:txBody>
          <a:bodyPr lIns="0" tIns="0" rIns="0" bIns="0" rtlCol="0" anchor="t">
            <a:spAutoFit/>
          </a:bodyPr>
          <a:lstStyle/>
          <a:p>
            <a:pPr algn="l">
              <a:lnSpc>
                <a:spcPts val="4613"/>
              </a:lnSpc>
            </a:pPr>
            <a:r>
              <a:rPr lang="en-US" sz="3295">
                <a:solidFill>
                  <a:srgbClr val="161616"/>
                </a:solidFill>
                <a:latin typeface="Canva Sans"/>
                <a:ea typeface="Canva Sans"/>
                <a:cs typeface="Canva Sans"/>
                <a:sym typeface="Canva Sans"/>
              </a:rPr>
              <a:t>Excel speeds up tasks especially in healthcare areas it enables all staff in institutions to store data, organize and even easily analyze the data. By this it can be minimized human errors and save time in automatically calculation. It also enhance the communication with the healthcare team by sharing the spreadsheet to them and instantly view the updated data or small information.</a:t>
            </a:r>
          </a:p>
        </p:txBody>
      </p:sp>
      <p:sp>
        <p:nvSpPr>
          <p:cNvPr id="6" name="Freeform 6"/>
          <p:cNvSpPr/>
          <p:nvPr/>
        </p:nvSpPr>
        <p:spPr>
          <a:xfrm>
            <a:off x="12072435" y="2944301"/>
            <a:ext cx="4069413" cy="5109994"/>
          </a:xfrm>
          <a:custGeom>
            <a:avLst/>
            <a:gdLst/>
            <a:ahLst/>
            <a:cxnLst/>
            <a:rect l="l" t="t" r="r" b="b"/>
            <a:pathLst>
              <a:path w="4069413" h="5109994">
                <a:moveTo>
                  <a:pt x="0" y="0"/>
                </a:moveTo>
                <a:lnTo>
                  <a:pt x="4069413" y="0"/>
                </a:lnTo>
                <a:lnTo>
                  <a:pt x="4069413" y="5109993"/>
                </a:lnTo>
                <a:lnTo>
                  <a:pt x="0" y="510999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 name="TextBox 7"/>
          <p:cNvSpPr txBox="1"/>
          <p:nvPr/>
        </p:nvSpPr>
        <p:spPr>
          <a:xfrm>
            <a:off x="3286975" y="1383669"/>
            <a:ext cx="10495855" cy="1148929"/>
          </a:xfrm>
          <a:prstGeom prst="rect">
            <a:avLst/>
          </a:prstGeom>
        </p:spPr>
        <p:txBody>
          <a:bodyPr lIns="0" tIns="0" rIns="0" bIns="0" rtlCol="0" anchor="t">
            <a:spAutoFit/>
          </a:bodyPr>
          <a:lstStyle/>
          <a:p>
            <a:pPr algn="ctr">
              <a:lnSpc>
                <a:spcPts val="8201"/>
              </a:lnSpc>
            </a:pPr>
            <a:r>
              <a:rPr lang="en-US" sz="9764">
                <a:solidFill>
                  <a:srgbClr val="9065B6"/>
                </a:solidFill>
                <a:latin typeface="Wedges"/>
                <a:ea typeface="Wedges"/>
                <a:cs typeface="Wedges"/>
                <a:sym typeface="Wedges"/>
              </a:rPr>
              <a:t>BENEFITS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2547480" y="-4180203"/>
            <a:ext cx="13193040" cy="18647406"/>
          </a:xfrm>
          <a:custGeom>
            <a:avLst/>
            <a:gdLst/>
            <a:ahLst/>
            <a:cxnLst/>
            <a:rect l="l" t="t" r="r" b="b"/>
            <a:pathLst>
              <a:path w="13193040" h="18647406">
                <a:moveTo>
                  <a:pt x="0" y="0"/>
                </a:moveTo>
                <a:lnTo>
                  <a:pt x="13193040" y="0"/>
                </a:lnTo>
                <a:lnTo>
                  <a:pt x="13193040" y="18647406"/>
                </a:lnTo>
                <a:lnTo>
                  <a:pt x="0" y="18647406"/>
                </a:lnTo>
                <a:lnTo>
                  <a:pt x="0" y="0"/>
                </a:lnTo>
                <a:close/>
              </a:path>
            </a:pathLst>
          </a:custGeom>
          <a:blipFill>
            <a:blip r:embed="rId2"/>
            <a:stretch>
              <a:fillRect/>
            </a:stretch>
          </a:blipFill>
        </p:spPr>
        <p:txBody>
          <a:bodyPr/>
          <a:lstStyle/>
          <a:p>
            <a:endParaRPr lang="en-GB"/>
          </a:p>
        </p:txBody>
      </p:sp>
      <p:sp>
        <p:nvSpPr>
          <p:cNvPr id="3" name="Freeform 3"/>
          <p:cNvSpPr/>
          <p:nvPr/>
        </p:nvSpPr>
        <p:spPr>
          <a:xfrm>
            <a:off x="1168838" y="970566"/>
            <a:ext cx="15950323" cy="8862212"/>
          </a:xfrm>
          <a:custGeom>
            <a:avLst/>
            <a:gdLst/>
            <a:ahLst/>
            <a:cxnLst/>
            <a:rect l="l" t="t" r="r" b="b"/>
            <a:pathLst>
              <a:path w="15950323" h="8862212">
                <a:moveTo>
                  <a:pt x="0" y="0"/>
                </a:moveTo>
                <a:lnTo>
                  <a:pt x="15950324" y="0"/>
                </a:lnTo>
                <a:lnTo>
                  <a:pt x="15950324" y="8862212"/>
                </a:lnTo>
                <a:lnTo>
                  <a:pt x="0" y="886221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2971541" y="213062"/>
            <a:ext cx="4446248" cy="4114800"/>
          </a:xfrm>
          <a:custGeom>
            <a:avLst/>
            <a:gdLst/>
            <a:ahLst/>
            <a:cxnLst/>
            <a:rect l="l" t="t" r="r" b="b"/>
            <a:pathLst>
              <a:path w="4446248" h="4114800">
                <a:moveTo>
                  <a:pt x="0" y="0"/>
                </a:moveTo>
                <a:lnTo>
                  <a:pt x="4446247" y="0"/>
                </a:lnTo>
                <a:lnTo>
                  <a:pt x="4446247"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5"/>
          <p:cNvSpPr/>
          <p:nvPr/>
        </p:nvSpPr>
        <p:spPr>
          <a:xfrm>
            <a:off x="769470" y="7011488"/>
            <a:ext cx="3308549" cy="2821290"/>
          </a:xfrm>
          <a:custGeom>
            <a:avLst/>
            <a:gdLst/>
            <a:ahLst/>
            <a:cxnLst/>
            <a:rect l="l" t="t" r="r" b="b"/>
            <a:pathLst>
              <a:path w="3308549" h="2821290">
                <a:moveTo>
                  <a:pt x="0" y="0"/>
                </a:moveTo>
                <a:lnTo>
                  <a:pt x="3308549" y="0"/>
                </a:lnTo>
                <a:lnTo>
                  <a:pt x="3308549" y="2821290"/>
                </a:lnTo>
                <a:lnTo>
                  <a:pt x="0" y="282129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6" name="TextBox 6"/>
          <p:cNvSpPr txBox="1"/>
          <p:nvPr/>
        </p:nvSpPr>
        <p:spPr>
          <a:xfrm>
            <a:off x="5524269" y="1303941"/>
            <a:ext cx="9036024" cy="1148929"/>
          </a:xfrm>
          <a:prstGeom prst="rect">
            <a:avLst/>
          </a:prstGeom>
        </p:spPr>
        <p:txBody>
          <a:bodyPr lIns="0" tIns="0" rIns="0" bIns="0" rtlCol="0" anchor="t">
            <a:spAutoFit/>
          </a:bodyPr>
          <a:lstStyle/>
          <a:p>
            <a:pPr algn="ctr">
              <a:lnSpc>
                <a:spcPts val="8201"/>
              </a:lnSpc>
            </a:pPr>
            <a:r>
              <a:rPr lang="en-US" sz="9764">
                <a:solidFill>
                  <a:srgbClr val="9065B6"/>
                </a:solidFill>
                <a:latin typeface="Wedges"/>
                <a:ea typeface="Wedges"/>
                <a:cs typeface="Wedges"/>
                <a:sym typeface="Wedges"/>
              </a:rPr>
              <a:t>LIMITATIONS</a:t>
            </a:r>
          </a:p>
        </p:txBody>
      </p:sp>
      <p:sp>
        <p:nvSpPr>
          <p:cNvPr id="7" name="TextBox 7"/>
          <p:cNvSpPr txBox="1"/>
          <p:nvPr/>
        </p:nvSpPr>
        <p:spPr>
          <a:xfrm>
            <a:off x="3306358" y="3305004"/>
            <a:ext cx="12369520" cy="5511524"/>
          </a:xfrm>
          <a:prstGeom prst="rect">
            <a:avLst/>
          </a:prstGeom>
        </p:spPr>
        <p:txBody>
          <a:bodyPr lIns="0" tIns="0" rIns="0" bIns="0" rtlCol="0" anchor="t">
            <a:spAutoFit/>
          </a:bodyPr>
          <a:lstStyle/>
          <a:p>
            <a:pPr algn="l">
              <a:lnSpc>
                <a:spcPts val="5493"/>
              </a:lnSpc>
            </a:pPr>
            <a:r>
              <a:rPr lang="en-US" sz="3924">
                <a:solidFill>
                  <a:srgbClr val="161616"/>
                </a:solidFill>
                <a:latin typeface="Canva Sans"/>
                <a:ea typeface="Canva Sans"/>
                <a:cs typeface="Canva Sans"/>
                <a:sym typeface="Canva Sans"/>
              </a:rPr>
              <a:t>Some staffs are lack confidence in utilizing Excel's advanced features, which may lead to errors or hold-ups. To ensure data accuracy and security, the system needs regular updates and appropriate training.And also it was really hard for them to use it since they didn’t have proper training. Unstable internet connection also was the biggest hindrance in using this application.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2547480" y="-4180203"/>
            <a:ext cx="13193040" cy="18647406"/>
          </a:xfrm>
          <a:custGeom>
            <a:avLst/>
            <a:gdLst/>
            <a:ahLst/>
            <a:cxnLst/>
            <a:rect l="l" t="t" r="r" b="b"/>
            <a:pathLst>
              <a:path w="13193040" h="18647406">
                <a:moveTo>
                  <a:pt x="0" y="0"/>
                </a:moveTo>
                <a:lnTo>
                  <a:pt x="13193040" y="0"/>
                </a:lnTo>
                <a:lnTo>
                  <a:pt x="13193040" y="18647406"/>
                </a:lnTo>
                <a:lnTo>
                  <a:pt x="0" y="18647406"/>
                </a:lnTo>
                <a:lnTo>
                  <a:pt x="0" y="0"/>
                </a:lnTo>
                <a:close/>
              </a:path>
            </a:pathLst>
          </a:custGeom>
          <a:blipFill>
            <a:blip r:embed="rId2"/>
            <a:stretch>
              <a:fillRect/>
            </a:stretch>
          </a:blipFill>
        </p:spPr>
        <p:txBody>
          <a:bodyPr/>
          <a:lstStyle/>
          <a:p>
            <a:endParaRPr lang="en-GB"/>
          </a:p>
        </p:txBody>
      </p:sp>
      <p:sp>
        <p:nvSpPr>
          <p:cNvPr id="3" name="Freeform 3"/>
          <p:cNvSpPr/>
          <p:nvPr/>
        </p:nvSpPr>
        <p:spPr>
          <a:xfrm>
            <a:off x="1168838" y="970566"/>
            <a:ext cx="15950323" cy="8862212"/>
          </a:xfrm>
          <a:custGeom>
            <a:avLst/>
            <a:gdLst/>
            <a:ahLst/>
            <a:cxnLst/>
            <a:rect l="l" t="t" r="r" b="b"/>
            <a:pathLst>
              <a:path w="15950323" h="8862212">
                <a:moveTo>
                  <a:pt x="0" y="0"/>
                </a:moveTo>
                <a:lnTo>
                  <a:pt x="15950324" y="0"/>
                </a:lnTo>
                <a:lnTo>
                  <a:pt x="15950324" y="8862212"/>
                </a:lnTo>
                <a:lnTo>
                  <a:pt x="0" y="886221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174829" y="177525"/>
            <a:ext cx="1556491" cy="2093080"/>
          </a:xfrm>
          <a:custGeom>
            <a:avLst/>
            <a:gdLst/>
            <a:ahLst/>
            <a:cxnLst/>
            <a:rect l="l" t="t" r="r" b="b"/>
            <a:pathLst>
              <a:path w="1556491" h="2093080">
                <a:moveTo>
                  <a:pt x="0" y="0"/>
                </a:moveTo>
                <a:lnTo>
                  <a:pt x="1556490" y="0"/>
                </a:lnTo>
                <a:lnTo>
                  <a:pt x="1556490" y="2093080"/>
                </a:lnTo>
                <a:lnTo>
                  <a:pt x="0" y="209308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5"/>
          <p:cNvSpPr/>
          <p:nvPr/>
        </p:nvSpPr>
        <p:spPr>
          <a:xfrm>
            <a:off x="544402" y="6795959"/>
            <a:ext cx="3098795" cy="3036819"/>
          </a:xfrm>
          <a:custGeom>
            <a:avLst/>
            <a:gdLst/>
            <a:ahLst/>
            <a:cxnLst/>
            <a:rect l="l" t="t" r="r" b="b"/>
            <a:pathLst>
              <a:path w="3098795" h="3036819">
                <a:moveTo>
                  <a:pt x="0" y="0"/>
                </a:moveTo>
                <a:lnTo>
                  <a:pt x="3098794" y="0"/>
                </a:lnTo>
                <a:lnTo>
                  <a:pt x="3098794" y="3036819"/>
                </a:lnTo>
                <a:lnTo>
                  <a:pt x="0" y="303681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6" name="Freeform 6"/>
          <p:cNvSpPr/>
          <p:nvPr/>
        </p:nvSpPr>
        <p:spPr>
          <a:xfrm>
            <a:off x="14731319" y="3071406"/>
            <a:ext cx="2094559" cy="2630153"/>
          </a:xfrm>
          <a:custGeom>
            <a:avLst/>
            <a:gdLst/>
            <a:ahLst/>
            <a:cxnLst/>
            <a:rect l="l" t="t" r="r" b="b"/>
            <a:pathLst>
              <a:path w="2094559" h="2630153">
                <a:moveTo>
                  <a:pt x="0" y="0"/>
                </a:moveTo>
                <a:lnTo>
                  <a:pt x="2094559" y="0"/>
                </a:lnTo>
                <a:lnTo>
                  <a:pt x="2094559" y="2630154"/>
                </a:lnTo>
                <a:lnTo>
                  <a:pt x="0" y="2630154"/>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7" name="TextBox 7"/>
          <p:cNvSpPr txBox="1"/>
          <p:nvPr/>
        </p:nvSpPr>
        <p:spPr>
          <a:xfrm>
            <a:off x="3170239" y="1557440"/>
            <a:ext cx="11227705" cy="1148929"/>
          </a:xfrm>
          <a:prstGeom prst="rect">
            <a:avLst/>
          </a:prstGeom>
        </p:spPr>
        <p:txBody>
          <a:bodyPr lIns="0" tIns="0" rIns="0" bIns="0" rtlCol="0" anchor="t">
            <a:spAutoFit/>
          </a:bodyPr>
          <a:lstStyle/>
          <a:p>
            <a:pPr algn="ctr">
              <a:lnSpc>
                <a:spcPts val="8201"/>
              </a:lnSpc>
            </a:pPr>
            <a:r>
              <a:rPr lang="en-US" sz="9764">
                <a:solidFill>
                  <a:srgbClr val="9065B6"/>
                </a:solidFill>
                <a:latin typeface="Wedges"/>
                <a:ea typeface="Wedges"/>
                <a:cs typeface="Wedges"/>
                <a:sym typeface="Wedges"/>
              </a:rPr>
              <a:t>MS TEAM</a:t>
            </a:r>
          </a:p>
        </p:txBody>
      </p:sp>
      <p:sp>
        <p:nvSpPr>
          <p:cNvPr id="8" name="TextBox 8"/>
          <p:cNvSpPr txBox="1"/>
          <p:nvPr/>
        </p:nvSpPr>
        <p:spPr>
          <a:xfrm>
            <a:off x="3250253" y="3689562"/>
            <a:ext cx="11067678" cy="3938270"/>
          </a:xfrm>
          <a:prstGeom prst="rect">
            <a:avLst/>
          </a:prstGeom>
        </p:spPr>
        <p:txBody>
          <a:bodyPr lIns="0" tIns="0" rIns="0" bIns="0" rtlCol="0" anchor="t">
            <a:spAutoFit/>
          </a:bodyPr>
          <a:lstStyle/>
          <a:p>
            <a:pPr algn="l">
              <a:lnSpc>
                <a:spcPts val="4480"/>
              </a:lnSpc>
            </a:pPr>
            <a:r>
              <a:rPr lang="en-US" sz="3200">
                <a:solidFill>
                  <a:srgbClr val="161616"/>
                </a:solidFill>
                <a:latin typeface="Poppins"/>
                <a:ea typeface="Poppins"/>
                <a:cs typeface="Poppins"/>
                <a:sym typeface="Poppins"/>
              </a:rPr>
              <a:t>Microsoft Teams is the ultimate messaging app for your organizationaL workspace for real-time collaboration and communication, meetings, file and app sharing, and even the occasional emoji! All in one place, all in the open, all accessible to everyone.</a:t>
            </a:r>
          </a:p>
          <a:p>
            <a:pPr algn="l">
              <a:lnSpc>
                <a:spcPts val="4480"/>
              </a:lnSpc>
            </a:pPr>
            <a:endParaRPr lang="en-US" sz="3200">
              <a:solidFill>
                <a:srgbClr val="161616"/>
              </a:solidFill>
              <a:latin typeface="Poppins"/>
              <a:ea typeface="Poppins"/>
              <a:cs typeface="Poppins"/>
              <a:sym typeface="Poppins"/>
            </a:endParaRPr>
          </a:p>
          <a:p>
            <a:pPr algn="l">
              <a:lnSpc>
                <a:spcPts val="4480"/>
              </a:lnSpc>
            </a:pPr>
            <a:endParaRPr lang="en-US" sz="3200">
              <a:solidFill>
                <a:srgbClr val="161616"/>
              </a:solidFill>
              <a:latin typeface="Poppins"/>
              <a:ea typeface="Poppins"/>
              <a:cs typeface="Poppins"/>
              <a:sym typeface="Poppin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2547480" y="-4180203"/>
            <a:ext cx="13193040" cy="18647406"/>
          </a:xfrm>
          <a:custGeom>
            <a:avLst/>
            <a:gdLst/>
            <a:ahLst/>
            <a:cxnLst/>
            <a:rect l="l" t="t" r="r" b="b"/>
            <a:pathLst>
              <a:path w="13193040" h="18647406">
                <a:moveTo>
                  <a:pt x="0" y="0"/>
                </a:moveTo>
                <a:lnTo>
                  <a:pt x="13193040" y="0"/>
                </a:lnTo>
                <a:lnTo>
                  <a:pt x="13193040" y="18647406"/>
                </a:lnTo>
                <a:lnTo>
                  <a:pt x="0" y="18647406"/>
                </a:lnTo>
                <a:lnTo>
                  <a:pt x="0" y="0"/>
                </a:lnTo>
                <a:close/>
              </a:path>
            </a:pathLst>
          </a:custGeom>
          <a:blipFill>
            <a:blip r:embed="rId2"/>
            <a:stretch>
              <a:fillRect/>
            </a:stretch>
          </a:blipFill>
        </p:spPr>
        <p:txBody>
          <a:bodyPr/>
          <a:lstStyle/>
          <a:p>
            <a:endParaRPr lang="en-GB"/>
          </a:p>
        </p:txBody>
      </p:sp>
      <p:sp>
        <p:nvSpPr>
          <p:cNvPr id="3" name="Freeform 3"/>
          <p:cNvSpPr/>
          <p:nvPr/>
        </p:nvSpPr>
        <p:spPr>
          <a:xfrm>
            <a:off x="1168838" y="970566"/>
            <a:ext cx="15950323" cy="8862212"/>
          </a:xfrm>
          <a:custGeom>
            <a:avLst/>
            <a:gdLst/>
            <a:ahLst/>
            <a:cxnLst/>
            <a:rect l="l" t="t" r="r" b="b"/>
            <a:pathLst>
              <a:path w="15950323" h="8862212">
                <a:moveTo>
                  <a:pt x="0" y="0"/>
                </a:moveTo>
                <a:lnTo>
                  <a:pt x="15950324" y="0"/>
                </a:lnTo>
                <a:lnTo>
                  <a:pt x="15950324" y="8862212"/>
                </a:lnTo>
                <a:lnTo>
                  <a:pt x="0" y="886221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rot="-630296">
            <a:off x="1485324" y="482711"/>
            <a:ext cx="1859885" cy="3432674"/>
          </a:xfrm>
          <a:custGeom>
            <a:avLst/>
            <a:gdLst/>
            <a:ahLst/>
            <a:cxnLst/>
            <a:rect l="l" t="t" r="r" b="b"/>
            <a:pathLst>
              <a:path w="1859885" h="3432674">
                <a:moveTo>
                  <a:pt x="0" y="0"/>
                </a:moveTo>
                <a:lnTo>
                  <a:pt x="1859885" y="0"/>
                </a:lnTo>
                <a:lnTo>
                  <a:pt x="1859885" y="3432674"/>
                </a:lnTo>
                <a:lnTo>
                  <a:pt x="0" y="343267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5"/>
          <p:cNvSpPr/>
          <p:nvPr/>
        </p:nvSpPr>
        <p:spPr>
          <a:xfrm>
            <a:off x="13666487" y="7852366"/>
            <a:ext cx="3880996" cy="1799371"/>
          </a:xfrm>
          <a:custGeom>
            <a:avLst/>
            <a:gdLst/>
            <a:ahLst/>
            <a:cxnLst/>
            <a:rect l="l" t="t" r="r" b="b"/>
            <a:pathLst>
              <a:path w="3880996" h="1799371">
                <a:moveTo>
                  <a:pt x="0" y="0"/>
                </a:moveTo>
                <a:lnTo>
                  <a:pt x="3880996" y="0"/>
                </a:lnTo>
                <a:lnTo>
                  <a:pt x="3880996" y="1799371"/>
                </a:lnTo>
                <a:lnTo>
                  <a:pt x="0" y="179937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6" name="TextBox 6"/>
          <p:cNvSpPr txBox="1"/>
          <p:nvPr/>
        </p:nvSpPr>
        <p:spPr>
          <a:xfrm>
            <a:off x="4806068" y="2007711"/>
            <a:ext cx="8675863" cy="1148929"/>
          </a:xfrm>
          <a:prstGeom prst="rect">
            <a:avLst/>
          </a:prstGeom>
        </p:spPr>
        <p:txBody>
          <a:bodyPr lIns="0" tIns="0" rIns="0" bIns="0" rtlCol="0" anchor="t">
            <a:spAutoFit/>
          </a:bodyPr>
          <a:lstStyle/>
          <a:p>
            <a:pPr algn="ctr">
              <a:lnSpc>
                <a:spcPts val="8201"/>
              </a:lnSpc>
            </a:pPr>
            <a:r>
              <a:rPr lang="en-US" sz="9764">
                <a:solidFill>
                  <a:srgbClr val="9065B6"/>
                </a:solidFill>
                <a:latin typeface="Wedges"/>
                <a:ea typeface="Wedges"/>
                <a:cs typeface="Wedges"/>
                <a:sym typeface="Wedges"/>
              </a:rPr>
              <a:t>BENEFITS</a:t>
            </a:r>
          </a:p>
        </p:txBody>
      </p:sp>
      <p:sp>
        <p:nvSpPr>
          <p:cNvPr id="7" name="TextBox 7"/>
          <p:cNvSpPr txBox="1"/>
          <p:nvPr/>
        </p:nvSpPr>
        <p:spPr>
          <a:xfrm>
            <a:off x="3106696" y="3558747"/>
            <a:ext cx="12074609" cy="5699553"/>
          </a:xfrm>
          <a:prstGeom prst="rect">
            <a:avLst/>
          </a:prstGeom>
        </p:spPr>
        <p:txBody>
          <a:bodyPr lIns="0" tIns="0" rIns="0" bIns="0" rtlCol="0" anchor="t">
            <a:spAutoFit/>
          </a:bodyPr>
          <a:lstStyle/>
          <a:p>
            <a:pPr algn="ctr">
              <a:lnSpc>
                <a:spcPts val="5036"/>
              </a:lnSpc>
            </a:pPr>
            <a:r>
              <a:rPr lang="en-US" sz="3597">
                <a:solidFill>
                  <a:srgbClr val="161616"/>
                </a:solidFill>
                <a:latin typeface="Poppins"/>
                <a:ea typeface="Poppins"/>
                <a:cs typeface="Poppins"/>
                <a:sym typeface="Poppins"/>
              </a:rPr>
              <a:t>The usage of MS team in sunrise residential care home allows care workers to send quick messages without walking on the offices. It was easy to conduct virtual meeting in healthcare team.It also less needs to use paper notes in every documentation in each patient or residents they also has a shared access in care plan by residents history, vital signs, medications schedule and the continuity of care.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2547480" y="-4180203"/>
            <a:ext cx="13193040" cy="18647406"/>
          </a:xfrm>
          <a:custGeom>
            <a:avLst/>
            <a:gdLst/>
            <a:ahLst/>
            <a:cxnLst/>
            <a:rect l="l" t="t" r="r" b="b"/>
            <a:pathLst>
              <a:path w="13193040" h="18647406">
                <a:moveTo>
                  <a:pt x="0" y="0"/>
                </a:moveTo>
                <a:lnTo>
                  <a:pt x="13193040" y="0"/>
                </a:lnTo>
                <a:lnTo>
                  <a:pt x="13193040" y="18647406"/>
                </a:lnTo>
                <a:lnTo>
                  <a:pt x="0" y="18647406"/>
                </a:lnTo>
                <a:lnTo>
                  <a:pt x="0" y="0"/>
                </a:lnTo>
                <a:close/>
              </a:path>
            </a:pathLst>
          </a:custGeom>
          <a:blipFill>
            <a:blip r:embed="rId2"/>
            <a:stretch>
              <a:fillRect/>
            </a:stretch>
          </a:blipFill>
        </p:spPr>
        <p:txBody>
          <a:bodyPr/>
          <a:lstStyle/>
          <a:p>
            <a:endParaRPr lang="en-GB"/>
          </a:p>
        </p:txBody>
      </p:sp>
      <p:sp>
        <p:nvSpPr>
          <p:cNvPr id="3" name="Freeform 3"/>
          <p:cNvSpPr/>
          <p:nvPr/>
        </p:nvSpPr>
        <p:spPr>
          <a:xfrm>
            <a:off x="1168838" y="970566"/>
            <a:ext cx="15950323" cy="8862212"/>
          </a:xfrm>
          <a:custGeom>
            <a:avLst/>
            <a:gdLst/>
            <a:ahLst/>
            <a:cxnLst/>
            <a:rect l="l" t="t" r="r" b="b"/>
            <a:pathLst>
              <a:path w="15950323" h="8862212">
                <a:moveTo>
                  <a:pt x="0" y="0"/>
                </a:moveTo>
                <a:lnTo>
                  <a:pt x="15950324" y="0"/>
                </a:lnTo>
                <a:lnTo>
                  <a:pt x="15950324" y="8862212"/>
                </a:lnTo>
                <a:lnTo>
                  <a:pt x="0" y="886221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511291" y="647382"/>
            <a:ext cx="2557994" cy="2649523"/>
          </a:xfrm>
          <a:custGeom>
            <a:avLst/>
            <a:gdLst/>
            <a:ahLst/>
            <a:cxnLst/>
            <a:rect l="l" t="t" r="r" b="b"/>
            <a:pathLst>
              <a:path w="2557994" h="2649523">
                <a:moveTo>
                  <a:pt x="0" y="0"/>
                </a:moveTo>
                <a:lnTo>
                  <a:pt x="2557994" y="0"/>
                </a:lnTo>
                <a:lnTo>
                  <a:pt x="2557994" y="2649523"/>
                </a:lnTo>
                <a:lnTo>
                  <a:pt x="0" y="264952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5"/>
          <p:cNvSpPr/>
          <p:nvPr/>
        </p:nvSpPr>
        <p:spPr>
          <a:xfrm>
            <a:off x="14754244" y="647382"/>
            <a:ext cx="3184633" cy="2680882"/>
          </a:xfrm>
          <a:custGeom>
            <a:avLst/>
            <a:gdLst/>
            <a:ahLst/>
            <a:cxnLst/>
            <a:rect l="l" t="t" r="r" b="b"/>
            <a:pathLst>
              <a:path w="3184633" h="2680882">
                <a:moveTo>
                  <a:pt x="0" y="0"/>
                </a:moveTo>
                <a:lnTo>
                  <a:pt x="3184632" y="0"/>
                </a:lnTo>
                <a:lnTo>
                  <a:pt x="3184632" y="2680881"/>
                </a:lnTo>
                <a:lnTo>
                  <a:pt x="0" y="268088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6" name="Freeform 6"/>
          <p:cNvSpPr/>
          <p:nvPr/>
        </p:nvSpPr>
        <p:spPr>
          <a:xfrm>
            <a:off x="7197741" y="8229600"/>
            <a:ext cx="4446248" cy="4114800"/>
          </a:xfrm>
          <a:custGeom>
            <a:avLst/>
            <a:gdLst/>
            <a:ahLst/>
            <a:cxnLst/>
            <a:rect l="l" t="t" r="r" b="b"/>
            <a:pathLst>
              <a:path w="4446248" h="4114800">
                <a:moveTo>
                  <a:pt x="0" y="0"/>
                </a:moveTo>
                <a:lnTo>
                  <a:pt x="4446247" y="0"/>
                </a:lnTo>
                <a:lnTo>
                  <a:pt x="4446247" y="4114800"/>
                </a:lnTo>
                <a:lnTo>
                  <a:pt x="0" y="411480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7" name="TextBox 7"/>
          <p:cNvSpPr txBox="1"/>
          <p:nvPr/>
        </p:nvSpPr>
        <p:spPr>
          <a:xfrm>
            <a:off x="4874999" y="1303941"/>
            <a:ext cx="9565336" cy="1151272"/>
          </a:xfrm>
          <a:prstGeom prst="rect">
            <a:avLst/>
          </a:prstGeom>
        </p:spPr>
        <p:txBody>
          <a:bodyPr lIns="0" tIns="0" rIns="0" bIns="0" rtlCol="0" anchor="t">
            <a:spAutoFit/>
          </a:bodyPr>
          <a:lstStyle/>
          <a:p>
            <a:pPr algn="l">
              <a:lnSpc>
                <a:spcPts val="8201"/>
              </a:lnSpc>
            </a:pPr>
            <a:r>
              <a:rPr lang="en-US" sz="9764">
                <a:solidFill>
                  <a:srgbClr val="9065B6"/>
                </a:solidFill>
                <a:latin typeface="Wedges"/>
                <a:ea typeface="Wedges"/>
                <a:cs typeface="Wedges"/>
                <a:sym typeface="Wedges"/>
              </a:rPr>
              <a:t>LIMITATIONS</a:t>
            </a:r>
          </a:p>
        </p:txBody>
      </p:sp>
      <p:sp>
        <p:nvSpPr>
          <p:cNvPr id="8" name="TextBox 8"/>
          <p:cNvSpPr txBox="1"/>
          <p:nvPr/>
        </p:nvSpPr>
        <p:spPr>
          <a:xfrm>
            <a:off x="1939809" y="3201655"/>
            <a:ext cx="14408381" cy="9122854"/>
          </a:xfrm>
          <a:prstGeom prst="rect">
            <a:avLst/>
          </a:prstGeom>
        </p:spPr>
        <p:txBody>
          <a:bodyPr lIns="0" tIns="0" rIns="0" bIns="0" rtlCol="0" anchor="t">
            <a:spAutoFit/>
          </a:bodyPr>
          <a:lstStyle/>
          <a:p>
            <a:pPr algn="ctr">
              <a:lnSpc>
                <a:spcPts val="4844"/>
              </a:lnSpc>
            </a:pPr>
            <a:r>
              <a:rPr lang="en-US" sz="3460">
                <a:solidFill>
                  <a:srgbClr val="161616"/>
                </a:solidFill>
                <a:latin typeface="Poppins"/>
                <a:ea typeface="Poppins"/>
                <a:cs typeface="Poppins"/>
                <a:sym typeface="Poppins"/>
              </a:rPr>
              <a:t>Some workers, especially those unfamiliar on technology. They feel intimidated by this new applications and also by using those tools you need a strong internet connection and consistent devices.Lastly, Changing established workflows (paper, face-to-face meetings) takes time.</a:t>
            </a:r>
          </a:p>
          <a:p>
            <a:pPr algn="ctr">
              <a:lnSpc>
                <a:spcPts val="4844"/>
              </a:lnSpc>
            </a:pPr>
            <a:endParaRPr lang="en-US" sz="3460">
              <a:solidFill>
                <a:srgbClr val="161616"/>
              </a:solidFill>
              <a:latin typeface="Poppins"/>
              <a:ea typeface="Poppins"/>
              <a:cs typeface="Poppins"/>
              <a:sym typeface="Poppins"/>
            </a:endParaRPr>
          </a:p>
          <a:p>
            <a:pPr algn="ctr">
              <a:lnSpc>
                <a:spcPts val="4844"/>
              </a:lnSpc>
            </a:pPr>
            <a:endParaRPr lang="en-US" sz="3460">
              <a:solidFill>
                <a:srgbClr val="161616"/>
              </a:solidFill>
              <a:latin typeface="Poppins"/>
              <a:ea typeface="Poppins"/>
              <a:cs typeface="Poppins"/>
              <a:sym typeface="Poppins"/>
            </a:endParaRPr>
          </a:p>
          <a:p>
            <a:pPr algn="ctr">
              <a:lnSpc>
                <a:spcPts val="4844"/>
              </a:lnSpc>
            </a:pPr>
            <a:endParaRPr lang="en-US" sz="3460">
              <a:solidFill>
                <a:srgbClr val="161616"/>
              </a:solidFill>
              <a:latin typeface="Poppins"/>
              <a:ea typeface="Poppins"/>
              <a:cs typeface="Poppins"/>
              <a:sym typeface="Poppins"/>
            </a:endParaRPr>
          </a:p>
          <a:p>
            <a:pPr algn="ctr">
              <a:lnSpc>
                <a:spcPts val="4844"/>
              </a:lnSpc>
            </a:pPr>
            <a:endParaRPr lang="en-US" sz="3460">
              <a:solidFill>
                <a:srgbClr val="161616"/>
              </a:solidFill>
              <a:latin typeface="Poppins"/>
              <a:ea typeface="Poppins"/>
              <a:cs typeface="Poppins"/>
              <a:sym typeface="Poppins"/>
            </a:endParaRPr>
          </a:p>
          <a:p>
            <a:pPr algn="ctr">
              <a:lnSpc>
                <a:spcPts val="4844"/>
              </a:lnSpc>
            </a:pPr>
            <a:endParaRPr lang="en-US" sz="3460">
              <a:solidFill>
                <a:srgbClr val="161616"/>
              </a:solidFill>
              <a:latin typeface="Poppins"/>
              <a:ea typeface="Poppins"/>
              <a:cs typeface="Poppins"/>
              <a:sym typeface="Poppins"/>
            </a:endParaRPr>
          </a:p>
          <a:p>
            <a:pPr algn="ctr">
              <a:lnSpc>
                <a:spcPts val="4844"/>
              </a:lnSpc>
            </a:pPr>
            <a:endParaRPr lang="en-US" sz="3460">
              <a:solidFill>
                <a:srgbClr val="161616"/>
              </a:solidFill>
              <a:latin typeface="Poppins"/>
              <a:ea typeface="Poppins"/>
              <a:cs typeface="Poppins"/>
              <a:sym typeface="Poppins"/>
            </a:endParaRPr>
          </a:p>
          <a:p>
            <a:pPr algn="ctr">
              <a:lnSpc>
                <a:spcPts val="4844"/>
              </a:lnSpc>
            </a:pPr>
            <a:endParaRPr lang="en-US" sz="3460">
              <a:solidFill>
                <a:srgbClr val="161616"/>
              </a:solidFill>
              <a:latin typeface="Poppins"/>
              <a:ea typeface="Poppins"/>
              <a:cs typeface="Poppins"/>
              <a:sym typeface="Poppins"/>
            </a:endParaRPr>
          </a:p>
          <a:p>
            <a:pPr algn="ctr">
              <a:lnSpc>
                <a:spcPts val="4844"/>
              </a:lnSpc>
            </a:pPr>
            <a:endParaRPr lang="en-US" sz="3460">
              <a:solidFill>
                <a:srgbClr val="161616"/>
              </a:solidFill>
              <a:latin typeface="Poppins"/>
              <a:ea typeface="Poppins"/>
              <a:cs typeface="Poppins"/>
              <a:sym typeface="Poppins"/>
            </a:endParaRPr>
          </a:p>
          <a:p>
            <a:pPr algn="ctr">
              <a:lnSpc>
                <a:spcPts val="4844"/>
              </a:lnSpc>
            </a:pPr>
            <a:endParaRPr lang="en-US" sz="3460">
              <a:solidFill>
                <a:srgbClr val="161616"/>
              </a:solidFill>
              <a:latin typeface="Poppins"/>
              <a:ea typeface="Poppins"/>
              <a:cs typeface="Poppins"/>
              <a:sym typeface="Poppins"/>
            </a:endParaRPr>
          </a:p>
          <a:p>
            <a:pPr algn="ctr">
              <a:lnSpc>
                <a:spcPts val="4844"/>
              </a:lnSpc>
            </a:pPr>
            <a:endParaRPr lang="en-US" sz="3460">
              <a:solidFill>
                <a:srgbClr val="161616"/>
              </a:solidFill>
              <a:latin typeface="Poppins"/>
              <a:ea typeface="Poppins"/>
              <a:cs typeface="Poppins"/>
              <a:sym typeface="Poppin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2547480" y="-4180203"/>
            <a:ext cx="13193040" cy="18647406"/>
          </a:xfrm>
          <a:custGeom>
            <a:avLst/>
            <a:gdLst/>
            <a:ahLst/>
            <a:cxnLst/>
            <a:rect l="l" t="t" r="r" b="b"/>
            <a:pathLst>
              <a:path w="13193040" h="18647406">
                <a:moveTo>
                  <a:pt x="0" y="0"/>
                </a:moveTo>
                <a:lnTo>
                  <a:pt x="13193040" y="0"/>
                </a:lnTo>
                <a:lnTo>
                  <a:pt x="13193040" y="18647406"/>
                </a:lnTo>
                <a:lnTo>
                  <a:pt x="0" y="18647406"/>
                </a:lnTo>
                <a:lnTo>
                  <a:pt x="0" y="0"/>
                </a:lnTo>
                <a:close/>
              </a:path>
            </a:pathLst>
          </a:custGeom>
          <a:blipFill>
            <a:blip r:embed="rId2"/>
            <a:stretch>
              <a:fillRect/>
            </a:stretch>
          </a:blipFill>
        </p:spPr>
        <p:txBody>
          <a:bodyPr/>
          <a:lstStyle/>
          <a:p>
            <a:endParaRPr lang="en-GB"/>
          </a:p>
        </p:txBody>
      </p:sp>
      <p:sp>
        <p:nvSpPr>
          <p:cNvPr id="3" name="Freeform 3"/>
          <p:cNvSpPr/>
          <p:nvPr/>
        </p:nvSpPr>
        <p:spPr>
          <a:xfrm>
            <a:off x="1168838" y="970566"/>
            <a:ext cx="15950323" cy="8862212"/>
          </a:xfrm>
          <a:custGeom>
            <a:avLst/>
            <a:gdLst/>
            <a:ahLst/>
            <a:cxnLst/>
            <a:rect l="l" t="t" r="r" b="b"/>
            <a:pathLst>
              <a:path w="15950323" h="8862212">
                <a:moveTo>
                  <a:pt x="0" y="0"/>
                </a:moveTo>
                <a:lnTo>
                  <a:pt x="15950324" y="0"/>
                </a:lnTo>
                <a:lnTo>
                  <a:pt x="15950324" y="8862212"/>
                </a:lnTo>
                <a:lnTo>
                  <a:pt x="0" y="886221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855222" y="705534"/>
            <a:ext cx="3713990" cy="2370201"/>
          </a:xfrm>
          <a:custGeom>
            <a:avLst/>
            <a:gdLst/>
            <a:ahLst/>
            <a:cxnLst/>
            <a:rect l="l" t="t" r="r" b="b"/>
            <a:pathLst>
              <a:path w="3713990" h="2370201">
                <a:moveTo>
                  <a:pt x="0" y="0"/>
                </a:moveTo>
                <a:lnTo>
                  <a:pt x="3713990" y="0"/>
                </a:lnTo>
                <a:lnTo>
                  <a:pt x="3713990" y="2370201"/>
                </a:lnTo>
                <a:lnTo>
                  <a:pt x="0" y="237020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5"/>
          <p:cNvSpPr/>
          <p:nvPr/>
        </p:nvSpPr>
        <p:spPr>
          <a:xfrm>
            <a:off x="15005885" y="2228843"/>
            <a:ext cx="2773860" cy="2708296"/>
          </a:xfrm>
          <a:custGeom>
            <a:avLst/>
            <a:gdLst/>
            <a:ahLst/>
            <a:cxnLst/>
            <a:rect l="l" t="t" r="r" b="b"/>
            <a:pathLst>
              <a:path w="2773860" h="2708296">
                <a:moveTo>
                  <a:pt x="0" y="0"/>
                </a:moveTo>
                <a:lnTo>
                  <a:pt x="2773860" y="0"/>
                </a:lnTo>
                <a:lnTo>
                  <a:pt x="2773860" y="2708296"/>
                </a:lnTo>
                <a:lnTo>
                  <a:pt x="0" y="270829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6" name="Freeform 6"/>
          <p:cNvSpPr/>
          <p:nvPr/>
        </p:nvSpPr>
        <p:spPr>
          <a:xfrm>
            <a:off x="2488080" y="8379153"/>
            <a:ext cx="3093024" cy="2305709"/>
          </a:xfrm>
          <a:custGeom>
            <a:avLst/>
            <a:gdLst/>
            <a:ahLst/>
            <a:cxnLst/>
            <a:rect l="l" t="t" r="r" b="b"/>
            <a:pathLst>
              <a:path w="3093024" h="2305709">
                <a:moveTo>
                  <a:pt x="0" y="0"/>
                </a:moveTo>
                <a:lnTo>
                  <a:pt x="3093024" y="0"/>
                </a:lnTo>
                <a:lnTo>
                  <a:pt x="3093024" y="2305708"/>
                </a:lnTo>
                <a:lnTo>
                  <a:pt x="0" y="23057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7" name="TextBox 7"/>
          <p:cNvSpPr txBox="1"/>
          <p:nvPr/>
        </p:nvSpPr>
        <p:spPr>
          <a:xfrm>
            <a:off x="1944459" y="675123"/>
            <a:ext cx="15314841" cy="2184811"/>
          </a:xfrm>
          <a:prstGeom prst="rect">
            <a:avLst/>
          </a:prstGeom>
        </p:spPr>
        <p:txBody>
          <a:bodyPr lIns="0" tIns="0" rIns="0" bIns="0" rtlCol="0" anchor="t">
            <a:spAutoFit/>
          </a:bodyPr>
          <a:lstStyle/>
          <a:p>
            <a:pPr algn="ctr">
              <a:lnSpc>
                <a:spcPts val="8201"/>
              </a:lnSpc>
            </a:pPr>
            <a:r>
              <a:rPr lang="en-US" sz="9764">
                <a:solidFill>
                  <a:srgbClr val="9065B6"/>
                </a:solidFill>
                <a:latin typeface="Wedges"/>
                <a:ea typeface="Wedges"/>
                <a:cs typeface="Wedges"/>
                <a:sym typeface="Wedges"/>
              </a:rPr>
              <a:t>IMPACT OF LIMITED DIGITAL SKILLS</a:t>
            </a:r>
          </a:p>
        </p:txBody>
      </p:sp>
      <p:sp>
        <p:nvSpPr>
          <p:cNvPr id="8" name="TextBox 8"/>
          <p:cNvSpPr txBox="1"/>
          <p:nvPr/>
        </p:nvSpPr>
        <p:spPr>
          <a:xfrm>
            <a:off x="1944459" y="2970960"/>
            <a:ext cx="13995126" cy="6512373"/>
          </a:xfrm>
          <a:prstGeom prst="rect">
            <a:avLst/>
          </a:prstGeom>
        </p:spPr>
        <p:txBody>
          <a:bodyPr lIns="0" tIns="0" rIns="0" bIns="0" rtlCol="0" anchor="t">
            <a:spAutoFit/>
          </a:bodyPr>
          <a:lstStyle/>
          <a:p>
            <a:pPr algn="ctr">
              <a:lnSpc>
                <a:spcPts val="4705"/>
              </a:lnSpc>
            </a:pPr>
            <a:r>
              <a:rPr lang="en-US" sz="3361">
                <a:solidFill>
                  <a:srgbClr val="161616"/>
                </a:solidFill>
                <a:latin typeface="Poppins"/>
                <a:ea typeface="Poppins"/>
                <a:cs typeface="Poppins"/>
                <a:sym typeface="Poppins"/>
              </a:rPr>
              <a:t>In today’s environment, digital technology was a plays of critical roles in promoting health in everyone to improve quality of care and easy access in healthcare teams in institution. At Sunrise Residential Care Home, digital tools such as electronic care records, online communication platforms, and digital medication systems are being introduced to enhance care delivery. however some staff was limited in digital literacy that has biggest affect to render care. They find it difficult in inputing the data that can be lead in delayed documentation.To address this issues Sunrise Residential care home should provide digital literacy training and user friendly systems.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2547480" y="-4180203"/>
            <a:ext cx="13193040" cy="18647406"/>
          </a:xfrm>
          <a:custGeom>
            <a:avLst/>
            <a:gdLst/>
            <a:ahLst/>
            <a:cxnLst/>
            <a:rect l="l" t="t" r="r" b="b"/>
            <a:pathLst>
              <a:path w="13193040" h="18647406">
                <a:moveTo>
                  <a:pt x="0" y="0"/>
                </a:moveTo>
                <a:lnTo>
                  <a:pt x="13193040" y="0"/>
                </a:lnTo>
                <a:lnTo>
                  <a:pt x="13193040" y="18647406"/>
                </a:lnTo>
                <a:lnTo>
                  <a:pt x="0" y="18647406"/>
                </a:lnTo>
                <a:lnTo>
                  <a:pt x="0" y="0"/>
                </a:lnTo>
                <a:close/>
              </a:path>
            </a:pathLst>
          </a:custGeom>
          <a:blipFill>
            <a:blip r:embed="rId2"/>
            <a:stretch>
              <a:fillRect/>
            </a:stretch>
          </a:blipFill>
        </p:spPr>
        <p:txBody>
          <a:bodyPr/>
          <a:lstStyle/>
          <a:p>
            <a:endParaRPr lang="en-GB"/>
          </a:p>
        </p:txBody>
      </p:sp>
      <p:sp>
        <p:nvSpPr>
          <p:cNvPr id="3" name="Freeform 3"/>
          <p:cNvSpPr/>
          <p:nvPr/>
        </p:nvSpPr>
        <p:spPr>
          <a:xfrm>
            <a:off x="1168838" y="970566"/>
            <a:ext cx="15950323" cy="8862212"/>
          </a:xfrm>
          <a:custGeom>
            <a:avLst/>
            <a:gdLst/>
            <a:ahLst/>
            <a:cxnLst/>
            <a:rect l="l" t="t" r="r" b="b"/>
            <a:pathLst>
              <a:path w="15950323" h="8862212">
                <a:moveTo>
                  <a:pt x="0" y="0"/>
                </a:moveTo>
                <a:lnTo>
                  <a:pt x="15950324" y="0"/>
                </a:lnTo>
                <a:lnTo>
                  <a:pt x="15950324" y="8862212"/>
                </a:lnTo>
                <a:lnTo>
                  <a:pt x="0" y="886221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TextBox 4"/>
          <p:cNvSpPr txBox="1"/>
          <p:nvPr/>
        </p:nvSpPr>
        <p:spPr>
          <a:xfrm>
            <a:off x="2640606" y="1030372"/>
            <a:ext cx="13006787" cy="1228969"/>
          </a:xfrm>
          <a:prstGeom prst="rect">
            <a:avLst/>
          </a:prstGeom>
        </p:spPr>
        <p:txBody>
          <a:bodyPr lIns="0" tIns="0" rIns="0" bIns="0" rtlCol="0" anchor="t">
            <a:spAutoFit/>
          </a:bodyPr>
          <a:lstStyle/>
          <a:p>
            <a:pPr algn="ctr">
              <a:lnSpc>
                <a:spcPts val="8750"/>
              </a:lnSpc>
            </a:pPr>
            <a:r>
              <a:rPr lang="en-US" sz="10417">
                <a:solidFill>
                  <a:srgbClr val="9065B6"/>
                </a:solidFill>
                <a:latin typeface="Wedges"/>
                <a:ea typeface="Wedges"/>
                <a:cs typeface="Wedges"/>
                <a:sym typeface="Wedges"/>
              </a:rPr>
              <a:t>CHECKLIST</a:t>
            </a:r>
          </a:p>
        </p:txBody>
      </p:sp>
      <p:sp>
        <p:nvSpPr>
          <p:cNvPr id="5" name="Freeform 5"/>
          <p:cNvSpPr/>
          <p:nvPr/>
        </p:nvSpPr>
        <p:spPr>
          <a:xfrm>
            <a:off x="1367954" y="6648859"/>
            <a:ext cx="1859885" cy="3432674"/>
          </a:xfrm>
          <a:custGeom>
            <a:avLst/>
            <a:gdLst/>
            <a:ahLst/>
            <a:cxnLst/>
            <a:rect l="l" t="t" r="r" b="b"/>
            <a:pathLst>
              <a:path w="1859885" h="3432674">
                <a:moveTo>
                  <a:pt x="0" y="0"/>
                </a:moveTo>
                <a:lnTo>
                  <a:pt x="1859885" y="0"/>
                </a:lnTo>
                <a:lnTo>
                  <a:pt x="1859885" y="3432674"/>
                </a:lnTo>
                <a:lnTo>
                  <a:pt x="0" y="343267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 name="Freeform 6"/>
          <p:cNvSpPr/>
          <p:nvPr/>
        </p:nvSpPr>
        <p:spPr>
          <a:xfrm>
            <a:off x="14940760" y="1762059"/>
            <a:ext cx="3098795" cy="3036819"/>
          </a:xfrm>
          <a:custGeom>
            <a:avLst/>
            <a:gdLst/>
            <a:ahLst/>
            <a:cxnLst/>
            <a:rect l="l" t="t" r="r" b="b"/>
            <a:pathLst>
              <a:path w="3098795" h="3036819">
                <a:moveTo>
                  <a:pt x="0" y="0"/>
                </a:moveTo>
                <a:lnTo>
                  <a:pt x="3098794" y="0"/>
                </a:lnTo>
                <a:lnTo>
                  <a:pt x="3098794" y="3036819"/>
                </a:lnTo>
                <a:lnTo>
                  <a:pt x="0" y="303681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 name="Freeform 7"/>
          <p:cNvSpPr/>
          <p:nvPr/>
        </p:nvSpPr>
        <p:spPr>
          <a:xfrm>
            <a:off x="809855" y="1762059"/>
            <a:ext cx="2976082" cy="3036819"/>
          </a:xfrm>
          <a:custGeom>
            <a:avLst/>
            <a:gdLst/>
            <a:ahLst/>
            <a:cxnLst/>
            <a:rect l="l" t="t" r="r" b="b"/>
            <a:pathLst>
              <a:path w="2976082" h="3036819">
                <a:moveTo>
                  <a:pt x="0" y="0"/>
                </a:moveTo>
                <a:lnTo>
                  <a:pt x="2976083" y="0"/>
                </a:lnTo>
                <a:lnTo>
                  <a:pt x="2976083" y="3036819"/>
                </a:lnTo>
                <a:lnTo>
                  <a:pt x="0" y="303681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8" name="Freeform 8"/>
          <p:cNvSpPr/>
          <p:nvPr/>
        </p:nvSpPr>
        <p:spPr>
          <a:xfrm>
            <a:off x="16293023" y="7539498"/>
            <a:ext cx="2083106" cy="2747502"/>
          </a:xfrm>
          <a:custGeom>
            <a:avLst/>
            <a:gdLst/>
            <a:ahLst/>
            <a:cxnLst/>
            <a:rect l="l" t="t" r="r" b="b"/>
            <a:pathLst>
              <a:path w="2083106" h="2747502">
                <a:moveTo>
                  <a:pt x="0" y="0"/>
                </a:moveTo>
                <a:lnTo>
                  <a:pt x="2083106" y="0"/>
                </a:lnTo>
                <a:lnTo>
                  <a:pt x="2083106" y="2747502"/>
                </a:lnTo>
                <a:lnTo>
                  <a:pt x="0" y="2747502"/>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9" name="TextBox 9"/>
          <p:cNvSpPr txBox="1"/>
          <p:nvPr/>
        </p:nvSpPr>
        <p:spPr>
          <a:xfrm>
            <a:off x="2297897" y="2361344"/>
            <a:ext cx="13995126" cy="7106003"/>
          </a:xfrm>
          <a:prstGeom prst="rect">
            <a:avLst/>
          </a:prstGeom>
        </p:spPr>
        <p:txBody>
          <a:bodyPr lIns="0" tIns="0" rIns="0" bIns="0" rtlCol="0" anchor="t">
            <a:spAutoFit/>
          </a:bodyPr>
          <a:lstStyle/>
          <a:p>
            <a:pPr algn="ctr">
              <a:lnSpc>
                <a:spcPts val="4705"/>
              </a:lnSpc>
            </a:pPr>
            <a:r>
              <a:rPr lang="en-US" sz="3361" b="1">
                <a:solidFill>
                  <a:srgbClr val="161616"/>
                </a:solidFill>
                <a:latin typeface="Poppins Bold"/>
                <a:ea typeface="Poppins Bold"/>
                <a:cs typeface="Poppins Bold"/>
                <a:sym typeface="Poppins Bold"/>
              </a:rPr>
              <a:t>SECURITY LOGINS </a:t>
            </a:r>
          </a:p>
          <a:p>
            <a:pPr algn="ctr">
              <a:lnSpc>
                <a:spcPts val="4705"/>
              </a:lnSpc>
            </a:pPr>
            <a:r>
              <a:rPr lang="en-US" sz="3361">
                <a:solidFill>
                  <a:srgbClr val="161616"/>
                </a:solidFill>
                <a:latin typeface="Poppins"/>
                <a:ea typeface="Poppins"/>
                <a:cs typeface="Poppins"/>
                <a:sym typeface="Poppins"/>
              </a:rPr>
              <a:t>☐ Log in with your own credentials every time; do not share your passwords.</a:t>
            </a:r>
          </a:p>
          <a:p>
            <a:pPr algn="ctr">
              <a:lnSpc>
                <a:spcPts val="4705"/>
              </a:lnSpc>
            </a:pPr>
            <a:r>
              <a:rPr lang="en-US" sz="3361">
                <a:solidFill>
                  <a:srgbClr val="161616"/>
                </a:solidFill>
                <a:latin typeface="Poppins"/>
                <a:ea typeface="Poppins"/>
                <a:cs typeface="Poppins"/>
                <a:sym typeface="Poppins"/>
              </a:rPr>
              <a:t>☐ Create strong passwords </a:t>
            </a:r>
          </a:p>
          <a:p>
            <a:pPr algn="ctr">
              <a:lnSpc>
                <a:spcPts val="4705"/>
              </a:lnSpc>
            </a:pPr>
            <a:r>
              <a:rPr lang="en-US" sz="3361">
                <a:solidFill>
                  <a:srgbClr val="161616"/>
                </a:solidFill>
                <a:latin typeface="Poppins"/>
                <a:ea typeface="Poppins"/>
                <a:cs typeface="Poppins"/>
                <a:sym typeface="Poppins"/>
              </a:rPr>
              <a:t>☐ Update passwords in routine basis</a:t>
            </a:r>
          </a:p>
          <a:p>
            <a:pPr algn="ctr">
              <a:lnSpc>
                <a:spcPts val="4705"/>
              </a:lnSpc>
            </a:pPr>
            <a:endParaRPr lang="en-US" sz="3361">
              <a:solidFill>
                <a:srgbClr val="161616"/>
              </a:solidFill>
              <a:latin typeface="Poppins"/>
              <a:ea typeface="Poppins"/>
              <a:cs typeface="Poppins"/>
              <a:sym typeface="Poppins"/>
            </a:endParaRPr>
          </a:p>
          <a:p>
            <a:pPr algn="ctr">
              <a:lnSpc>
                <a:spcPts val="4705"/>
              </a:lnSpc>
            </a:pPr>
            <a:r>
              <a:rPr lang="en-US" sz="3361" b="1">
                <a:solidFill>
                  <a:srgbClr val="161616"/>
                </a:solidFill>
                <a:latin typeface="Poppins Bold"/>
                <a:ea typeface="Poppins Bold"/>
                <a:cs typeface="Poppins Bold"/>
                <a:sym typeface="Poppins Bold"/>
              </a:rPr>
              <a:t>EMAIL SECURITY</a:t>
            </a:r>
          </a:p>
          <a:p>
            <a:pPr algn="ctr">
              <a:lnSpc>
                <a:spcPts val="4705"/>
              </a:lnSpc>
            </a:pPr>
            <a:r>
              <a:rPr lang="en-US" sz="3361">
                <a:solidFill>
                  <a:srgbClr val="161616"/>
                </a:solidFill>
                <a:latin typeface="Poppins"/>
                <a:ea typeface="Poppins"/>
                <a:cs typeface="Poppins"/>
                <a:sym typeface="Poppins"/>
              </a:rPr>
              <a:t>☐  Verify the sender’s address prior to opening any email</a:t>
            </a:r>
          </a:p>
          <a:p>
            <a:pPr algn="ctr">
              <a:lnSpc>
                <a:spcPts val="4705"/>
              </a:lnSpc>
            </a:pPr>
            <a:r>
              <a:rPr lang="en-US" sz="3361">
                <a:solidFill>
                  <a:srgbClr val="161616"/>
                </a:solidFill>
                <a:latin typeface="Poppins"/>
                <a:ea typeface="Poppins"/>
                <a:cs typeface="Poppins"/>
                <a:sym typeface="Poppins"/>
              </a:rPr>
              <a:t> ☐ Avoid clicking on links from sources that are unknown or suspicious.</a:t>
            </a:r>
          </a:p>
          <a:p>
            <a:pPr algn="ctr">
              <a:lnSpc>
                <a:spcPts val="4705"/>
              </a:lnSpc>
            </a:pPr>
            <a:r>
              <a:rPr lang="en-US" sz="3361">
                <a:solidFill>
                  <a:srgbClr val="161616"/>
                </a:solidFill>
                <a:latin typeface="Poppins"/>
                <a:ea typeface="Poppins"/>
                <a:cs typeface="Poppins"/>
                <a:sym typeface="Poppins"/>
              </a:rPr>
              <a:t>☐ Refrain from exchanging patient details or private information via email.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2547480" y="-4180203"/>
            <a:ext cx="13193040" cy="18647406"/>
          </a:xfrm>
          <a:custGeom>
            <a:avLst/>
            <a:gdLst/>
            <a:ahLst/>
            <a:cxnLst/>
            <a:rect l="l" t="t" r="r" b="b"/>
            <a:pathLst>
              <a:path w="13193040" h="18647406">
                <a:moveTo>
                  <a:pt x="0" y="0"/>
                </a:moveTo>
                <a:lnTo>
                  <a:pt x="13193040" y="0"/>
                </a:lnTo>
                <a:lnTo>
                  <a:pt x="13193040" y="18647406"/>
                </a:lnTo>
                <a:lnTo>
                  <a:pt x="0" y="18647406"/>
                </a:lnTo>
                <a:lnTo>
                  <a:pt x="0" y="0"/>
                </a:lnTo>
                <a:close/>
              </a:path>
            </a:pathLst>
          </a:custGeom>
          <a:blipFill>
            <a:blip r:embed="rId2"/>
            <a:stretch>
              <a:fillRect/>
            </a:stretch>
          </a:blipFill>
        </p:spPr>
        <p:txBody>
          <a:bodyPr/>
          <a:lstStyle/>
          <a:p>
            <a:endParaRPr lang="en-GB"/>
          </a:p>
        </p:txBody>
      </p:sp>
      <p:sp>
        <p:nvSpPr>
          <p:cNvPr id="3" name="Freeform 3"/>
          <p:cNvSpPr/>
          <p:nvPr/>
        </p:nvSpPr>
        <p:spPr>
          <a:xfrm>
            <a:off x="1168838" y="970566"/>
            <a:ext cx="15950323" cy="8862212"/>
          </a:xfrm>
          <a:custGeom>
            <a:avLst/>
            <a:gdLst/>
            <a:ahLst/>
            <a:cxnLst/>
            <a:rect l="l" t="t" r="r" b="b"/>
            <a:pathLst>
              <a:path w="15950323" h="8862212">
                <a:moveTo>
                  <a:pt x="0" y="0"/>
                </a:moveTo>
                <a:lnTo>
                  <a:pt x="15950324" y="0"/>
                </a:lnTo>
                <a:lnTo>
                  <a:pt x="15950324" y="8862212"/>
                </a:lnTo>
                <a:lnTo>
                  <a:pt x="0" y="886221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TextBox 4"/>
          <p:cNvSpPr txBox="1"/>
          <p:nvPr/>
        </p:nvSpPr>
        <p:spPr>
          <a:xfrm>
            <a:off x="2640606" y="1030372"/>
            <a:ext cx="13006787" cy="1228969"/>
          </a:xfrm>
          <a:prstGeom prst="rect">
            <a:avLst/>
          </a:prstGeom>
        </p:spPr>
        <p:txBody>
          <a:bodyPr lIns="0" tIns="0" rIns="0" bIns="0" rtlCol="0" anchor="t">
            <a:spAutoFit/>
          </a:bodyPr>
          <a:lstStyle/>
          <a:p>
            <a:pPr algn="ctr">
              <a:lnSpc>
                <a:spcPts val="8750"/>
              </a:lnSpc>
            </a:pPr>
            <a:r>
              <a:rPr lang="en-US" sz="10417">
                <a:solidFill>
                  <a:srgbClr val="9065B6"/>
                </a:solidFill>
                <a:latin typeface="Wedges"/>
                <a:ea typeface="Wedges"/>
                <a:cs typeface="Wedges"/>
                <a:sym typeface="Wedges"/>
              </a:rPr>
              <a:t>CHECKLIST</a:t>
            </a:r>
          </a:p>
        </p:txBody>
      </p:sp>
      <p:sp>
        <p:nvSpPr>
          <p:cNvPr id="5" name="Freeform 5"/>
          <p:cNvSpPr/>
          <p:nvPr/>
        </p:nvSpPr>
        <p:spPr>
          <a:xfrm>
            <a:off x="1367954" y="6648859"/>
            <a:ext cx="1859885" cy="3432674"/>
          </a:xfrm>
          <a:custGeom>
            <a:avLst/>
            <a:gdLst/>
            <a:ahLst/>
            <a:cxnLst/>
            <a:rect l="l" t="t" r="r" b="b"/>
            <a:pathLst>
              <a:path w="1859885" h="3432674">
                <a:moveTo>
                  <a:pt x="0" y="0"/>
                </a:moveTo>
                <a:lnTo>
                  <a:pt x="1859885" y="0"/>
                </a:lnTo>
                <a:lnTo>
                  <a:pt x="1859885" y="3432674"/>
                </a:lnTo>
                <a:lnTo>
                  <a:pt x="0" y="343267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 name="Freeform 6"/>
          <p:cNvSpPr/>
          <p:nvPr/>
        </p:nvSpPr>
        <p:spPr>
          <a:xfrm>
            <a:off x="14940760" y="1762059"/>
            <a:ext cx="3098795" cy="3036819"/>
          </a:xfrm>
          <a:custGeom>
            <a:avLst/>
            <a:gdLst/>
            <a:ahLst/>
            <a:cxnLst/>
            <a:rect l="l" t="t" r="r" b="b"/>
            <a:pathLst>
              <a:path w="3098795" h="3036819">
                <a:moveTo>
                  <a:pt x="0" y="0"/>
                </a:moveTo>
                <a:lnTo>
                  <a:pt x="3098794" y="0"/>
                </a:lnTo>
                <a:lnTo>
                  <a:pt x="3098794" y="3036819"/>
                </a:lnTo>
                <a:lnTo>
                  <a:pt x="0" y="303681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 name="Freeform 7"/>
          <p:cNvSpPr/>
          <p:nvPr/>
        </p:nvSpPr>
        <p:spPr>
          <a:xfrm>
            <a:off x="809855" y="1762059"/>
            <a:ext cx="2976082" cy="3036819"/>
          </a:xfrm>
          <a:custGeom>
            <a:avLst/>
            <a:gdLst/>
            <a:ahLst/>
            <a:cxnLst/>
            <a:rect l="l" t="t" r="r" b="b"/>
            <a:pathLst>
              <a:path w="2976082" h="3036819">
                <a:moveTo>
                  <a:pt x="0" y="0"/>
                </a:moveTo>
                <a:lnTo>
                  <a:pt x="2976083" y="0"/>
                </a:lnTo>
                <a:lnTo>
                  <a:pt x="2976083" y="3036819"/>
                </a:lnTo>
                <a:lnTo>
                  <a:pt x="0" y="303681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8" name="Freeform 8"/>
          <p:cNvSpPr/>
          <p:nvPr/>
        </p:nvSpPr>
        <p:spPr>
          <a:xfrm>
            <a:off x="16293023" y="7539498"/>
            <a:ext cx="2083106" cy="2747502"/>
          </a:xfrm>
          <a:custGeom>
            <a:avLst/>
            <a:gdLst/>
            <a:ahLst/>
            <a:cxnLst/>
            <a:rect l="l" t="t" r="r" b="b"/>
            <a:pathLst>
              <a:path w="2083106" h="2747502">
                <a:moveTo>
                  <a:pt x="0" y="0"/>
                </a:moveTo>
                <a:lnTo>
                  <a:pt x="2083106" y="0"/>
                </a:lnTo>
                <a:lnTo>
                  <a:pt x="2083106" y="2747502"/>
                </a:lnTo>
                <a:lnTo>
                  <a:pt x="0" y="2747502"/>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9" name="TextBox 9"/>
          <p:cNvSpPr txBox="1"/>
          <p:nvPr/>
        </p:nvSpPr>
        <p:spPr>
          <a:xfrm>
            <a:off x="2321842" y="2557106"/>
            <a:ext cx="13644316" cy="6356143"/>
          </a:xfrm>
          <a:prstGeom prst="rect">
            <a:avLst/>
          </a:prstGeom>
        </p:spPr>
        <p:txBody>
          <a:bodyPr lIns="0" tIns="0" rIns="0" bIns="0" rtlCol="0" anchor="t">
            <a:spAutoFit/>
          </a:bodyPr>
          <a:lstStyle/>
          <a:p>
            <a:pPr algn="ctr">
              <a:lnSpc>
                <a:spcPts val="5616"/>
              </a:lnSpc>
            </a:pPr>
            <a:r>
              <a:rPr lang="en-US" sz="4011" b="1">
                <a:solidFill>
                  <a:srgbClr val="161616"/>
                </a:solidFill>
                <a:latin typeface="Poppins Bold"/>
                <a:ea typeface="Poppins Bold"/>
                <a:cs typeface="Poppins Bold"/>
                <a:sym typeface="Poppins Bold"/>
              </a:rPr>
              <a:t>DOCUMENT STORAGE</a:t>
            </a:r>
          </a:p>
          <a:p>
            <a:pPr algn="ctr">
              <a:lnSpc>
                <a:spcPts val="5616"/>
              </a:lnSpc>
            </a:pPr>
            <a:r>
              <a:rPr lang="en-US" sz="4011">
                <a:solidFill>
                  <a:srgbClr val="161616"/>
                </a:solidFill>
                <a:latin typeface="Poppins"/>
                <a:ea typeface="Poppins"/>
                <a:cs typeface="Poppins"/>
                <a:sym typeface="Poppins"/>
              </a:rPr>
              <a:t>☐ Save files exclusively in the care home’s approved.</a:t>
            </a:r>
          </a:p>
          <a:p>
            <a:pPr algn="ctr">
              <a:lnSpc>
                <a:spcPts val="5616"/>
              </a:lnSpc>
            </a:pPr>
            <a:r>
              <a:rPr lang="en-US" sz="4011">
                <a:solidFill>
                  <a:srgbClr val="161616"/>
                </a:solidFill>
                <a:latin typeface="Poppins"/>
                <a:ea typeface="Poppins"/>
                <a:cs typeface="Poppins"/>
                <a:sym typeface="Poppins"/>
              </a:rPr>
              <a:t>☐ Ensure devices are locked when not in use.</a:t>
            </a:r>
          </a:p>
          <a:p>
            <a:pPr algn="ctr">
              <a:lnSpc>
                <a:spcPts val="5616"/>
              </a:lnSpc>
            </a:pPr>
            <a:endParaRPr lang="en-US" sz="4011">
              <a:solidFill>
                <a:srgbClr val="161616"/>
              </a:solidFill>
              <a:latin typeface="Poppins"/>
              <a:ea typeface="Poppins"/>
              <a:cs typeface="Poppins"/>
              <a:sym typeface="Poppins"/>
            </a:endParaRPr>
          </a:p>
          <a:p>
            <a:pPr algn="ctr">
              <a:lnSpc>
                <a:spcPts val="5616"/>
              </a:lnSpc>
            </a:pPr>
            <a:r>
              <a:rPr lang="en-US" sz="4011" b="1">
                <a:solidFill>
                  <a:srgbClr val="161616"/>
                </a:solidFill>
                <a:latin typeface="Poppins Bold"/>
                <a:ea typeface="Poppins Bold"/>
                <a:cs typeface="Poppins Bold"/>
                <a:sym typeface="Poppins Bold"/>
              </a:rPr>
              <a:t>PATIENT CONFIDENTIALITY</a:t>
            </a:r>
          </a:p>
          <a:p>
            <a:pPr algn="ctr">
              <a:lnSpc>
                <a:spcPts val="5616"/>
              </a:lnSpc>
            </a:pPr>
            <a:r>
              <a:rPr lang="en-US" sz="4011">
                <a:solidFill>
                  <a:srgbClr val="161616"/>
                </a:solidFill>
                <a:latin typeface="Poppins"/>
                <a:ea typeface="Poppins"/>
                <a:cs typeface="Poppins"/>
                <a:sym typeface="Poppins"/>
              </a:rPr>
              <a:t>☐ Refrain from discussing details about residents in public </a:t>
            </a:r>
          </a:p>
          <a:p>
            <a:pPr algn="ctr">
              <a:lnSpc>
                <a:spcPts val="5616"/>
              </a:lnSpc>
            </a:pPr>
            <a:r>
              <a:rPr lang="en-US" sz="4011">
                <a:solidFill>
                  <a:srgbClr val="161616"/>
                </a:solidFill>
                <a:latin typeface="Poppins"/>
                <a:ea typeface="Poppins"/>
                <a:cs typeface="Poppins"/>
                <a:sym typeface="Poppins"/>
              </a:rPr>
              <a:t>☐ Make sure that when you are looking at digital records, screens cannot be seen by other people.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2547480" y="-4180203"/>
            <a:ext cx="13193040" cy="18647406"/>
          </a:xfrm>
          <a:custGeom>
            <a:avLst/>
            <a:gdLst/>
            <a:ahLst/>
            <a:cxnLst/>
            <a:rect l="l" t="t" r="r" b="b"/>
            <a:pathLst>
              <a:path w="13193040" h="18647406">
                <a:moveTo>
                  <a:pt x="0" y="0"/>
                </a:moveTo>
                <a:lnTo>
                  <a:pt x="13193040" y="0"/>
                </a:lnTo>
                <a:lnTo>
                  <a:pt x="13193040" y="18647406"/>
                </a:lnTo>
                <a:lnTo>
                  <a:pt x="0" y="18647406"/>
                </a:lnTo>
                <a:lnTo>
                  <a:pt x="0" y="0"/>
                </a:lnTo>
                <a:close/>
              </a:path>
            </a:pathLst>
          </a:custGeom>
          <a:blipFill>
            <a:blip r:embed="rId2"/>
            <a:stretch>
              <a:fillRect/>
            </a:stretch>
          </a:blipFill>
        </p:spPr>
        <p:txBody>
          <a:bodyPr/>
          <a:lstStyle/>
          <a:p>
            <a:endParaRPr lang="en-GB"/>
          </a:p>
        </p:txBody>
      </p:sp>
      <p:sp>
        <p:nvSpPr>
          <p:cNvPr id="3" name="Freeform 3"/>
          <p:cNvSpPr/>
          <p:nvPr/>
        </p:nvSpPr>
        <p:spPr>
          <a:xfrm>
            <a:off x="1168838" y="970566"/>
            <a:ext cx="15950323" cy="8862212"/>
          </a:xfrm>
          <a:custGeom>
            <a:avLst/>
            <a:gdLst/>
            <a:ahLst/>
            <a:cxnLst/>
            <a:rect l="l" t="t" r="r" b="b"/>
            <a:pathLst>
              <a:path w="15950323" h="8862212">
                <a:moveTo>
                  <a:pt x="0" y="0"/>
                </a:moveTo>
                <a:lnTo>
                  <a:pt x="15950324" y="0"/>
                </a:lnTo>
                <a:lnTo>
                  <a:pt x="15950324" y="8862212"/>
                </a:lnTo>
                <a:lnTo>
                  <a:pt x="0" y="886221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TextBox 4"/>
          <p:cNvSpPr txBox="1"/>
          <p:nvPr/>
        </p:nvSpPr>
        <p:spPr>
          <a:xfrm>
            <a:off x="3227839" y="1322991"/>
            <a:ext cx="13006787" cy="1228969"/>
          </a:xfrm>
          <a:prstGeom prst="rect">
            <a:avLst/>
          </a:prstGeom>
        </p:spPr>
        <p:txBody>
          <a:bodyPr lIns="0" tIns="0" rIns="0" bIns="0" rtlCol="0" anchor="t">
            <a:spAutoFit/>
          </a:bodyPr>
          <a:lstStyle/>
          <a:p>
            <a:pPr algn="ctr">
              <a:lnSpc>
                <a:spcPts val="8750"/>
              </a:lnSpc>
            </a:pPr>
            <a:r>
              <a:rPr lang="en-US" sz="10417">
                <a:solidFill>
                  <a:srgbClr val="9065B6"/>
                </a:solidFill>
                <a:latin typeface="Wedges"/>
                <a:ea typeface="Wedges"/>
                <a:cs typeface="Wedges"/>
                <a:sym typeface="Wedges"/>
              </a:rPr>
              <a:t>REFERENCES</a:t>
            </a:r>
          </a:p>
        </p:txBody>
      </p:sp>
      <p:sp>
        <p:nvSpPr>
          <p:cNvPr id="5" name="Freeform 5"/>
          <p:cNvSpPr/>
          <p:nvPr/>
        </p:nvSpPr>
        <p:spPr>
          <a:xfrm>
            <a:off x="1367954" y="6648859"/>
            <a:ext cx="1859885" cy="3432674"/>
          </a:xfrm>
          <a:custGeom>
            <a:avLst/>
            <a:gdLst/>
            <a:ahLst/>
            <a:cxnLst/>
            <a:rect l="l" t="t" r="r" b="b"/>
            <a:pathLst>
              <a:path w="1859885" h="3432674">
                <a:moveTo>
                  <a:pt x="0" y="0"/>
                </a:moveTo>
                <a:lnTo>
                  <a:pt x="1859885" y="0"/>
                </a:lnTo>
                <a:lnTo>
                  <a:pt x="1859885" y="3432674"/>
                </a:lnTo>
                <a:lnTo>
                  <a:pt x="0" y="343267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 name="Freeform 6"/>
          <p:cNvSpPr/>
          <p:nvPr/>
        </p:nvSpPr>
        <p:spPr>
          <a:xfrm>
            <a:off x="14940760" y="1762059"/>
            <a:ext cx="3098795" cy="3036819"/>
          </a:xfrm>
          <a:custGeom>
            <a:avLst/>
            <a:gdLst/>
            <a:ahLst/>
            <a:cxnLst/>
            <a:rect l="l" t="t" r="r" b="b"/>
            <a:pathLst>
              <a:path w="3098795" h="3036819">
                <a:moveTo>
                  <a:pt x="0" y="0"/>
                </a:moveTo>
                <a:lnTo>
                  <a:pt x="3098794" y="0"/>
                </a:lnTo>
                <a:lnTo>
                  <a:pt x="3098794" y="3036819"/>
                </a:lnTo>
                <a:lnTo>
                  <a:pt x="0" y="303681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 name="Freeform 7"/>
          <p:cNvSpPr/>
          <p:nvPr/>
        </p:nvSpPr>
        <p:spPr>
          <a:xfrm>
            <a:off x="809855" y="1762059"/>
            <a:ext cx="2976082" cy="3036819"/>
          </a:xfrm>
          <a:custGeom>
            <a:avLst/>
            <a:gdLst/>
            <a:ahLst/>
            <a:cxnLst/>
            <a:rect l="l" t="t" r="r" b="b"/>
            <a:pathLst>
              <a:path w="2976082" h="3036819">
                <a:moveTo>
                  <a:pt x="0" y="0"/>
                </a:moveTo>
                <a:lnTo>
                  <a:pt x="2976083" y="0"/>
                </a:lnTo>
                <a:lnTo>
                  <a:pt x="2976083" y="3036819"/>
                </a:lnTo>
                <a:lnTo>
                  <a:pt x="0" y="303681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8" name="TextBox 8"/>
          <p:cNvSpPr txBox="1"/>
          <p:nvPr/>
        </p:nvSpPr>
        <p:spPr>
          <a:xfrm>
            <a:off x="2096859" y="3123360"/>
            <a:ext cx="13995126" cy="5334353"/>
          </a:xfrm>
          <a:prstGeom prst="rect">
            <a:avLst/>
          </a:prstGeom>
        </p:spPr>
        <p:txBody>
          <a:bodyPr lIns="0" tIns="0" rIns="0" bIns="0" rtlCol="0" anchor="t">
            <a:spAutoFit/>
          </a:bodyPr>
          <a:lstStyle/>
          <a:p>
            <a:pPr algn="ctr">
              <a:lnSpc>
                <a:spcPts val="4705"/>
              </a:lnSpc>
            </a:pPr>
            <a:endParaRPr/>
          </a:p>
          <a:p>
            <a:pPr algn="ctr">
              <a:lnSpc>
                <a:spcPts val="4705"/>
              </a:lnSpc>
            </a:pPr>
            <a:r>
              <a:rPr lang="en-US" sz="3361">
                <a:solidFill>
                  <a:srgbClr val="161616"/>
                </a:solidFill>
                <a:latin typeface="Poppins"/>
                <a:ea typeface="Poppins"/>
                <a:cs typeface="Poppins"/>
                <a:sym typeface="Poppins"/>
              </a:rPr>
              <a:t>CFI Team.</a:t>
            </a:r>
            <a:r>
              <a:rPr lang="en-US" sz="3361" i="1">
                <a:solidFill>
                  <a:srgbClr val="161616"/>
                </a:solidFill>
                <a:latin typeface="Poppins Italics"/>
                <a:ea typeface="Poppins Italics"/>
                <a:cs typeface="Poppins Italics"/>
                <a:sym typeface="Poppins Italics"/>
              </a:rPr>
              <a:t> “Excel Definition.” </a:t>
            </a:r>
            <a:r>
              <a:rPr lang="en-US" sz="3361">
                <a:solidFill>
                  <a:srgbClr val="161616"/>
                </a:solidFill>
                <a:latin typeface="Poppins"/>
                <a:ea typeface="Poppins"/>
                <a:cs typeface="Poppins"/>
                <a:sym typeface="Poppins"/>
              </a:rPr>
              <a:t>Corporate Finance Institute, 24 Nov. 2022, corporatefinanceinstitute.com/resources/excel/excel-definition-overview/.</a:t>
            </a:r>
          </a:p>
          <a:p>
            <a:pPr algn="ctr">
              <a:lnSpc>
                <a:spcPts val="4705"/>
              </a:lnSpc>
            </a:pPr>
            <a:endParaRPr lang="en-US" sz="3361">
              <a:solidFill>
                <a:srgbClr val="161616"/>
              </a:solidFill>
              <a:latin typeface="Poppins"/>
              <a:ea typeface="Poppins"/>
              <a:cs typeface="Poppins"/>
              <a:sym typeface="Poppins"/>
            </a:endParaRPr>
          </a:p>
          <a:p>
            <a:pPr algn="ctr">
              <a:lnSpc>
                <a:spcPts val="4705"/>
              </a:lnSpc>
            </a:pPr>
            <a:r>
              <a:rPr lang="en-US" sz="3361">
                <a:solidFill>
                  <a:srgbClr val="161616"/>
                </a:solidFill>
                <a:latin typeface="Poppins"/>
                <a:ea typeface="Poppins"/>
                <a:cs typeface="Poppins"/>
                <a:sym typeface="Poppins"/>
              </a:rPr>
              <a:t>Microso</a:t>
            </a:r>
            <a:r>
              <a:rPr lang="en-US" sz="3361" i="1">
                <a:solidFill>
                  <a:srgbClr val="161616"/>
                </a:solidFill>
                <a:latin typeface="Poppins Italics"/>
                <a:ea typeface="Poppins Italics"/>
                <a:cs typeface="Poppins Italics"/>
                <a:sym typeface="Poppins Italics"/>
              </a:rPr>
              <a:t>ft. “What Is Microsoft Teams?” </a:t>
            </a:r>
            <a:r>
              <a:rPr lang="en-US" sz="3361">
                <a:solidFill>
                  <a:srgbClr val="161616"/>
                </a:solidFill>
                <a:latin typeface="Poppins"/>
                <a:ea typeface="Poppins"/>
                <a:cs typeface="Poppins"/>
                <a:sym typeface="Poppins"/>
              </a:rPr>
              <a:t>Support.microsoft.com, Microsoft, 2022, support.microsoft.com/en-us/topic/what-is-microsoft-teams-3de4d369-0167-8def-b93b-0eb5286d7a29.</a:t>
            </a:r>
          </a:p>
          <a:p>
            <a:pPr algn="ctr">
              <a:lnSpc>
                <a:spcPts val="4705"/>
              </a:lnSpc>
            </a:pPr>
            <a:endParaRPr lang="en-US" sz="3361">
              <a:solidFill>
                <a:srgbClr val="161616"/>
              </a:solidFill>
              <a:latin typeface="Poppins"/>
              <a:ea typeface="Poppins"/>
              <a:cs typeface="Poppins"/>
              <a:sym typeface="Poppins"/>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2547480" y="-4180203"/>
            <a:ext cx="13193040" cy="18647406"/>
          </a:xfrm>
          <a:custGeom>
            <a:avLst/>
            <a:gdLst/>
            <a:ahLst/>
            <a:cxnLst/>
            <a:rect l="l" t="t" r="r" b="b"/>
            <a:pathLst>
              <a:path w="13193040" h="18647406">
                <a:moveTo>
                  <a:pt x="0" y="0"/>
                </a:moveTo>
                <a:lnTo>
                  <a:pt x="13193040" y="0"/>
                </a:lnTo>
                <a:lnTo>
                  <a:pt x="13193040" y="18647406"/>
                </a:lnTo>
                <a:lnTo>
                  <a:pt x="0" y="18647406"/>
                </a:lnTo>
                <a:lnTo>
                  <a:pt x="0" y="0"/>
                </a:lnTo>
                <a:close/>
              </a:path>
            </a:pathLst>
          </a:custGeom>
          <a:blipFill>
            <a:blip r:embed="rId2"/>
            <a:stretch>
              <a:fillRect/>
            </a:stretch>
          </a:blipFill>
        </p:spPr>
        <p:txBody>
          <a:bodyPr/>
          <a:lstStyle/>
          <a:p>
            <a:endParaRPr lang="en-GB"/>
          </a:p>
        </p:txBody>
      </p:sp>
      <p:sp>
        <p:nvSpPr>
          <p:cNvPr id="3" name="Freeform 3"/>
          <p:cNvSpPr/>
          <p:nvPr/>
        </p:nvSpPr>
        <p:spPr>
          <a:xfrm>
            <a:off x="1168838" y="970566"/>
            <a:ext cx="15950323" cy="8862212"/>
          </a:xfrm>
          <a:custGeom>
            <a:avLst/>
            <a:gdLst/>
            <a:ahLst/>
            <a:cxnLst/>
            <a:rect l="l" t="t" r="r" b="b"/>
            <a:pathLst>
              <a:path w="15950323" h="8862212">
                <a:moveTo>
                  <a:pt x="0" y="0"/>
                </a:moveTo>
                <a:lnTo>
                  <a:pt x="15950324" y="0"/>
                </a:lnTo>
                <a:lnTo>
                  <a:pt x="15950324" y="8862212"/>
                </a:lnTo>
                <a:lnTo>
                  <a:pt x="0" y="886221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TextBox 4"/>
          <p:cNvSpPr txBox="1"/>
          <p:nvPr/>
        </p:nvSpPr>
        <p:spPr>
          <a:xfrm>
            <a:off x="3534461" y="3928034"/>
            <a:ext cx="11219078" cy="3963912"/>
          </a:xfrm>
          <a:prstGeom prst="rect">
            <a:avLst/>
          </a:prstGeom>
        </p:spPr>
        <p:txBody>
          <a:bodyPr lIns="0" tIns="0" rIns="0" bIns="0" rtlCol="0" anchor="t">
            <a:spAutoFit/>
          </a:bodyPr>
          <a:lstStyle/>
          <a:p>
            <a:pPr algn="ctr">
              <a:lnSpc>
                <a:spcPts val="14896"/>
              </a:lnSpc>
            </a:pPr>
            <a:r>
              <a:rPr lang="en-US" sz="17733">
                <a:solidFill>
                  <a:srgbClr val="9065B6"/>
                </a:solidFill>
                <a:latin typeface="Wedges"/>
                <a:ea typeface="Wedges"/>
                <a:cs typeface="Wedges"/>
                <a:sym typeface="Wedges"/>
              </a:rPr>
              <a:t>THANK</a:t>
            </a:r>
          </a:p>
          <a:p>
            <a:pPr algn="ctr">
              <a:lnSpc>
                <a:spcPts val="14896"/>
              </a:lnSpc>
            </a:pPr>
            <a:r>
              <a:rPr lang="en-US" sz="17733">
                <a:solidFill>
                  <a:srgbClr val="9065B6"/>
                </a:solidFill>
                <a:latin typeface="Wedges"/>
                <a:ea typeface="Wedges"/>
                <a:cs typeface="Wedges"/>
                <a:sym typeface="Wedges"/>
              </a:rPr>
              <a:t>you</a:t>
            </a:r>
          </a:p>
        </p:txBody>
      </p:sp>
      <p:sp>
        <p:nvSpPr>
          <p:cNvPr id="5" name="Freeform 5"/>
          <p:cNvSpPr/>
          <p:nvPr/>
        </p:nvSpPr>
        <p:spPr>
          <a:xfrm>
            <a:off x="1842141" y="1371535"/>
            <a:ext cx="2673376" cy="2970417"/>
          </a:xfrm>
          <a:custGeom>
            <a:avLst/>
            <a:gdLst/>
            <a:ahLst/>
            <a:cxnLst/>
            <a:rect l="l" t="t" r="r" b="b"/>
            <a:pathLst>
              <a:path w="2673376" h="2970417">
                <a:moveTo>
                  <a:pt x="0" y="0"/>
                </a:moveTo>
                <a:lnTo>
                  <a:pt x="2673376" y="0"/>
                </a:lnTo>
                <a:lnTo>
                  <a:pt x="2673376" y="2970418"/>
                </a:lnTo>
                <a:lnTo>
                  <a:pt x="0" y="297041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 name="Freeform 6"/>
          <p:cNvSpPr/>
          <p:nvPr/>
        </p:nvSpPr>
        <p:spPr>
          <a:xfrm>
            <a:off x="14021455" y="7012542"/>
            <a:ext cx="4446248" cy="4114800"/>
          </a:xfrm>
          <a:custGeom>
            <a:avLst/>
            <a:gdLst/>
            <a:ahLst/>
            <a:cxnLst/>
            <a:rect l="l" t="t" r="r" b="b"/>
            <a:pathLst>
              <a:path w="4446248" h="4114800">
                <a:moveTo>
                  <a:pt x="0" y="0"/>
                </a:moveTo>
                <a:lnTo>
                  <a:pt x="4446248" y="0"/>
                </a:lnTo>
                <a:lnTo>
                  <a:pt x="4446248" y="4114800"/>
                </a:lnTo>
                <a:lnTo>
                  <a:pt x="0" y="411480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 name="Freeform 7"/>
          <p:cNvSpPr/>
          <p:nvPr/>
        </p:nvSpPr>
        <p:spPr>
          <a:xfrm>
            <a:off x="15024603" y="970566"/>
            <a:ext cx="2094559" cy="2630153"/>
          </a:xfrm>
          <a:custGeom>
            <a:avLst/>
            <a:gdLst/>
            <a:ahLst/>
            <a:cxnLst/>
            <a:rect l="l" t="t" r="r" b="b"/>
            <a:pathLst>
              <a:path w="2094559" h="2630153">
                <a:moveTo>
                  <a:pt x="0" y="0"/>
                </a:moveTo>
                <a:lnTo>
                  <a:pt x="2094559" y="0"/>
                </a:lnTo>
                <a:lnTo>
                  <a:pt x="2094559" y="2630153"/>
                </a:lnTo>
                <a:lnTo>
                  <a:pt x="0" y="263015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TotalTime>
  <Words>770</Words>
  <Application>Microsoft Office PowerPoint</Application>
  <PresentationFormat>Custom</PresentationFormat>
  <Paragraphs>50</Paragraphs>
  <Slides>13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Poppins Italics</vt:lpstr>
      <vt:lpstr>Wedges</vt:lpstr>
      <vt:lpstr>Calibri</vt:lpstr>
      <vt:lpstr>Canva Sans</vt:lpstr>
      <vt:lpstr>Poppins</vt:lpstr>
      <vt:lpstr>Poppins Bold</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Purple and White Illustrative Group Presentation</dc:title>
  <cp:lastModifiedBy>dorean carter</cp:lastModifiedBy>
  <cp:revision>2</cp:revision>
  <dcterms:created xsi:type="dcterms:W3CDTF">2006-08-16T00:00:00Z</dcterms:created>
  <dcterms:modified xsi:type="dcterms:W3CDTF">2025-10-12T08:44:17Z</dcterms:modified>
  <dc:identifier>DAG06JXRjEk</dc:identifier>
</cp:coreProperties>
</file>