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4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4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639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032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53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179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6387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951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13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566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177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715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456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03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56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653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3661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1547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0891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6/4/2025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64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sg.hilton.com/" TargetMode="External"/><Relationship Id="rId7" Type="http://schemas.openxmlformats.org/officeDocument/2006/relationships/hyperlink" Target="https://doi.org/10.1016/j.egyr.2021.08.152" TargetMode="External"/><Relationship Id="rId2" Type="http://schemas.openxmlformats.org/officeDocument/2006/relationships/hyperlink" Target="https://www.greenview.sg/six-sens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wto.org/sustainable-development" TargetMode="External"/><Relationship Id="rId5" Type="http://schemas.openxmlformats.org/officeDocument/2006/relationships/hyperlink" Target="https://www.unep.org/resources/report/business-and-climate-change-hospitality-pathway" TargetMode="External"/><Relationship Id="rId4" Type="http://schemas.openxmlformats.org/officeDocument/2006/relationships/hyperlink" Target="https://clean.marriot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Hotel Strategies in Uncertain Times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b="1" dirty="0"/>
              <a:t>BMIH6001 – Contemporary Themes in the Hotel and Hospitality Sector</a:t>
            </a:r>
            <a:endParaRPr lang="en-MY" b="1" dirty="0"/>
          </a:p>
          <a:p>
            <a:r>
              <a:rPr lang="en-GB" dirty="0"/>
              <a:t>Abdur Rahman</a:t>
            </a:r>
          </a:p>
          <a:p>
            <a:r>
              <a:rPr lang="en-US" dirty="0"/>
              <a:t>2212899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Global shocks: COVID-19, Ukraine conflict, climate disasters.</a:t>
            </a:r>
          </a:p>
          <a:p>
            <a:r>
              <a:rPr dirty="0"/>
              <a:t>Hospitality is highly vulnerable to external disruption.</a:t>
            </a:r>
          </a:p>
          <a:p>
            <a:r>
              <a:rPr dirty="0"/>
              <a:t>Resilience = adaptive capability to ensure continuity.</a:t>
            </a:r>
          </a:p>
          <a:p>
            <a:r>
              <a:rPr dirty="0"/>
              <a:t>Focus on strategic, operational, and technological adaptations.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 err="1"/>
              <a:t>Organisational</a:t>
            </a:r>
            <a:r>
              <a:rPr dirty="0"/>
              <a:t> Resilience: Duchek (2020), </a:t>
            </a:r>
            <a:r>
              <a:rPr dirty="0" err="1"/>
              <a:t>Linnenluecke</a:t>
            </a:r>
            <a:r>
              <a:rPr dirty="0"/>
              <a:t> (2017).</a:t>
            </a:r>
          </a:p>
          <a:p>
            <a:r>
              <a:rPr dirty="0"/>
              <a:t>Crisis Models: Faulkner (2001) - prevention, response, recovery.</a:t>
            </a:r>
          </a:p>
          <a:p>
            <a:r>
              <a:rPr dirty="0"/>
              <a:t>Adaptive Leadership: Emotional intelligence &amp; </a:t>
            </a:r>
            <a:r>
              <a:rPr dirty="0" err="1"/>
              <a:t>decentralised</a:t>
            </a:r>
            <a:r>
              <a:rPr dirty="0"/>
              <a:t> control.</a:t>
            </a:r>
          </a:p>
          <a:p>
            <a:r>
              <a:rPr lang="en-GB" dirty="0"/>
              <a:t>I</a:t>
            </a:r>
            <a:r>
              <a:rPr dirty="0" err="1"/>
              <a:t>ndustry</a:t>
            </a:r>
            <a:r>
              <a:rPr dirty="0"/>
              <a:t> cases: Accor’s ALLSAFE, Hilton’s ESG, Marriott’s Clean Commitment.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Narrative literature review (2018–2025).</a:t>
            </a:r>
          </a:p>
          <a:p>
            <a:r>
              <a:rPr dirty="0"/>
              <a:t>Sources: Academic journals, WTTC, UNWTO, industry reports.</a:t>
            </a:r>
          </a:p>
          <a:p>
            <a:r>
              <a:rPr dirty="0"/>
              <a:t>Analytical lens: PESTLE + Resilience theory.</a:t>
            </a:r>
          </a:p>
          <a:p>
            <a:r>
              <a:rPr dirty="0"/>
              <a:t>Case studies: Accor, Hilton, Marriott.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Political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Ukraine crisis, border restrictions impact tourism flow.</a:t>
            </a:r>
          </a:p>
          <a:p>
            <a:r>
              <a:rPr dirty="0"/>
              <a:t>Airbnb Ukraine Relief: Housing refugees via NGO partnership.</a:t>
            </a:r>
          </a:p>
          <a:p>
            <a:r>
              <a:rPr dirty="0"/>
              <a:t>Visa changes, </a:t>
            </a:r>
            <a:r>
              <a:rPr dirty="0" err="1"/>
              <a:t>labour</a:t>
            </a:r>
            <a:r>
              <a:rPr dirty="0"/>
              <a:t> shortages disrupted operations.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Economic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Inflation, energy cost rise, supply chain disruption.</a:t>
            </a:r>
          </a:p>
          <a:p>
            <a:r>
              <a:rPr dirty="0"/>
              <a:t>Hilton’s </a:t>
            </a:r>
            <a:r>
              <a:rPr dirty="0" err="1"/>
              <a:t>LightStay</a:t>
            </a:r>
            <a:r>
              <a:rPr dirty="0"/>
              <a:t> platform reduced utility consumption.</a:t>
            </a:r>
          </a:p>
          <a:p>
            <a:r>
              <a:rPr dirty="0"/>
              <a:t>Smaller hotels struggle to absorb rising costs.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Guests value: safety, flexibility, empathy, ethics.</a:t>
            </a:r>
          </a:p>
          <a:p>
            <a:r>
              <a:rPr dirty="0"/>
              <a:t>Accor’s ALLSAFE: building guest trust through standards.</a:t>
            </a:r>
          </a:p>
          <a:p>
            <a:r>
              <a:rPr dirty="0"/>
              <a:t>Mental health: burnout and retention challenges for staff.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Technological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Contactless tech, AI, mobile apps enable safe service.</a:t>
            </a:r>
          </a:p>
          <a:p>
            <a:r>
              <a:rPr dirty="0"/>
              <a:t>Marriott data breach highlighted cybersecurity risks.</a:t>
            </a:r>
          </a:p>
          <a:p>
            <a:r>
              <a:rPr dirty="0"/>
              <a:t>Resilient hotels rely on cloud PMS &amp; automation.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COVID-19 led to disputes: refunds, cancellations.</a:t>
            </a:r>
          </a:p>
          <a:p>
            <a:r>
              <a:rPr dirty="0"/>
              <a:t>Contract reforms: Marriott, Hilton updated policies.</a:t>
            </a:r>
          </a:p>
          <a:p>
            <a:r>
              <a:rPr dirty="0"/>
              <a:t>Need for dynamic legal risk planning.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Environmental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Wildfires, earthquakes disrupt operations and bookings.</a:t>
            </a:r>
          </a:p>
          <a:p>
            <a:r>
              <a:rPr dirty="0"/>
              <a:t>Six Senses: Regenerative design for climate resilience.</a:t>
            </a:r>
          </a:p>
          <a:p>
            <a:r>
              <a:rPr dirty="0"/>
              <a:t>Insurance limits = self-reliance in disaster-prone zones.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Resilience must be embedded, not reactive.</a:t>
            </a:r>
          </a:p>
          <a:p>
            <a:r>
              <a:rPr dirty="0"/>
              <a:t>Key pillars: leadership, communication, digital tools.</a:t>
            </a:r>
          </a:p>
          <a:p>
            <a:r>
              <a:rPr dirty="0"/>
              <a:t>Long-term success = adaptability and trust.</a:t>
            </a:r>
          </a:p>
          <a:p>
            <a:r>
              <a:rPr dirty="0"/>
              <a:t>Uncertainty is the new norm—preparation is key.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dirty="0"/>
              <a:t>For Industry:</a:t>
            </a:r>
          </a:p>
          <a:p>
            <a:r>
              <a:rPr dirty="0"/>
              <a:t>Build flexible, layered crisis plans.</a:t>
            </a:r>
          </a:p>
          <a:p>
            <a:r>
              <a:rPr dirty="0"/>
              <a:t>Diversify income: domestic markets, long-stay options.</a:t>
            </a:r>
          </a:p>
          <a:p>
            <a:r>
              <a:rPr dirty="0"/>
              <a:t>Invest in tech &amp; employee support.</a:t>
            </a:r>
          </a:p>
          <a:p>
            <a:r>
              <a:rPr lang="en-MY" dirty="0"/>
              <a:t>F</a:t>
            </a:r>
            <a:r>
              <a:rPr dirty="0" err="1"/>
              <a:t>orm</a:t>
            </a:r>
            <a:r>
              <a:rPr dirty="0"/>
              <a:t> public-private partnerships.</a:t>
            </a:r>
          </a:p>
          <a:p>
            <a:pPr marL="0" indent="0">
              <a:buNone/>
            </a:pPr>
            <a:r>
              <a:rPr dirty="0"/>
              <a:t>For Research:</a:t>
            </a:r>
          </a:p>
          <a:p>
            <a:r>
              <a:rPr dirty="0"/>
              <a:t>Study regional tourism under conflict.</a:t>
            </a:r>
          </a:p>
          <a:p>
            <a:r>
              <a:rPr dirty="0"/>
              <a:t>Evaluate ROI of resilience investments.</a:t>
            </a:r>
          </a:p>
          <a:p>
            <a:r>
              <a:rPr dirty="0"/>
              <a:t>Explore guest risk perception.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25000" lnSpcReduction="20000"/>
          </a:bodyPr>
          <a:lstStyle/>
          <a:p>
            <a:pPr lvl="0"/>
            <a:r>
              <a:rPr lang="en-GB" dirty="0"/>
              <a:t>Accor (2021) </a:t>
            </a:r>
            <a:r>
              <a:rPr lang="en-GB" i="1" dirty="0"/>
              <a:t>ALLSAFE: Ensuring safety and cleanliness at our hotels worldwide</a:t>
            </a:r>
            <a:r>
              <a:rPr lang="en-GB" dirty="0"/>
              <a:t>. Available at: https://group.accor.com/en/actualites/2021/allsafe-programme (Accessed: 19 May 2025).</a:t>
            </a:r>
          </a:p>
          <a:p>
            <a:pPr lvl="0"/>
            <a:r>
              <a:rPr lang="en-GB" dirty="0"/>
              <a:t>Airbnb (2022) </a:t>
            </a:r>
            <a:r>
              <a:rPr lang="en-GB" i="1" dirty="0" err="1"/>
              <a:t>Airbnb.org’s</a:t>
            </a:r>
            <a:r>
              <a:rPr lang="en-GB" i="1" dirty="0"/>
              <a:t> support for displaced people from Ukraine</a:t>
            </a:r>
            <a:r>
              <a:rPr lang="en-GB" dirty="0"/>
              <a:t>. Available at: https://www.airbnb.org/stories/ukraine (Accessed: 19 May 2025).</a:t>
            </a:r>
          </a:p>
          <a:p>
            <a:pPr lvl="0"/>
            <a:r>
              <a:rPr lang="en-GB" dirty="0"/>
              <a:t>Baum, T. and Hai, N.T.T. (2020) ‘Hospitality, tourism, human rights and the impact of COVID-19’, 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 32(7), pp. 2397–2407. https://doi.org/10.1108/IJCHM-03-2020-0242 (Accessed: 19 May 2025).</a:t>
            </a:r>
          </a:p>
          <a:p>
            <a:pPr lvl="0"/>
            <a:r>
              <a:rPr lang="en-GB" dirty="0"/>
              <a:t>Baum, T., Mooney, S.K.K. and Robinson, R.N.S. (2020) ‘COVID-19’s impact on hospitality workforce: An opportunity to rethink the employer–employee relationship?’, </a:t>
            </a:r>
            <a:r>
              <a:rPr lang="en-GB" i="1" dirty="0"/>
              <a:t>International Journal of Contemporary Hospitality Management</a:t>
            </a:r>
            <a:r>
              <a:rPr lang="en-GB" dirty="0"/>
              <a:t>, 32(10), pp. 2813–2825. https://doi.org/10.1108/IJCHM-04-2020-0322 (Accessed: 19 May 2025).</a:t>
            </a:r>
          </a:p>
          <a:p>
            <a:pPr lvl="0"/>
            <a:r>
              <a:rPr lang="en-GB" dirty="0"/>
              <a:t>Chung, N., Lee, H. and Han, H. (2020) ‘Eco-innovative management and operational performance in the hotel industry: The moderating role of environmental certifications’, </a:t>
            </a:r>
            <a:r>
              <a:rPr lang="en-GB" i="1" dirty="0"/>
              <a:t>Sustainability</a:t>
            </a:r>
            <a:r>
              <a:rPr lang="en-GB" dirty="0"/>
              <a:t>, 12(21), 9032. https://doi.org/10.3390/su12219032 (Accessed: 19 May 2025).</a:t>
            </a:r>
          </a:p>
          <a:p>
            <a:pPr lvl="0"/>
            <a:r>
              <a:rPr lang="en-GB" dirty="0"/>
              <a:t>Duchek, S. (2020) ‘Organizational resilience: A capability-based conceptualization’, </a:t>
            </a:r>
            <a:r>
              <a:rPr lang="en-GB" i="1" dirty="0"/>
              <a:t>Business Research</a:t>
            </a:r>
            <a:r>
              <a:rPr lang="en-GB" dirty="0"/>
              <a:t>, 13(1), pp. 215–246. https://doi.org/10.1007/s40685-019-0085-7 (Accessed: 19 May 2025).</a:t>
            </a:r>
          </a:p>
          <a:p>
            <a:pPr lvl="0"/>
            <a:r>
              <a:rPr lang="en-GB" dirty="0"/>
              <a:t>Faulkner, B. (2001) ‘Towards a framework for tourism disaster management’, </a:t>
            </a:r>
            <a:r>
              <a:rPr lang="en-GB" i="1" dirty="0"/>
              <a:t>Tourism Management</a:t>
            </a:r>
            <a:r>
              <a:rPr lang="en-GB" dirty="0"/>
              <a:t>, 22(2), pp. 135–147. https://doi.org/10.1016/S0261-5177(00)00048-0 (Accessed: 19 May 2025).</a:t>
            </a:r>
          </a:p>
          <a:p>
            <a:pPr lvl="0"/>
            <a:r>
              <a:rPr lang="en-GB" dirty="0" err="1"/>
              <a:t>Gössling</a:t>
            </a:r>
            <a:r>
              <a:rPr lang="en-GB" dirty="0"/>
              <a:t>, S., Scott, D. and Hall, C.M. (2021) ‘Pandemics, tourism and global change: A rapid assessment of COVID-19’, </a:t>
            </a:r>
            <a:r>
              <a:rPr lang="en-GB" i="1" dirty="0"/>
              <a:t>Journal of Sustainable Tourism</a:t>
            </a:r>
            <a:r>
              <a:rPr lang="en-GB" dirty="0"/>
              <a:t>, 29(1), pp. 1–20. https://doi.org/10.1080/09669582.2020.1758708 (Accessed: 19 May 2025).</a:t>
            </a:r>
          </a:p>
          <a:p>
            <a:pPr lvl="0"/>
            <a:r>
              <a:rPr lang="en-GB" dirty="0"/>
              <a:t>Greenview (2022) </a:t>
            </a:r>
            <a:r>
              <a:rPr lang="en-GB" i="1" dirty="0"/>
              <a:t>Sustainability best practices: Six Senses resorts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https://www.greenview.sg/six-senses/</a:t>
            </a:r>
            <a:r>
              <a:rPr lang="en-GB" dirty="0"/>
              <a:t> (Accessed: 19 May 2025).</a:t>
            </a:r>
          </a:p>
          <a:p>
            <a:pPr lvl="0"/>
            <a:r>
              <a:rPr lang="en-GB" dirty="0"/>
              <a:t>Heifetz, R., </a:t>
            </a:r>
            <a:r>
              <a:rPr lang="en-GB" dirty="0" err="1"/>
              <a:t>Grashow</a:t>
            </a:r>
            <a:r>
              <a:rPr lang="en-GB" dirty="0"/>
              <a:t>, A. and Linsky, M. (2009) </a:t>
            </a:r>
            <a:r>
              <a:rPr lang="en-GB" i="1" dirty="0"/>
              <a:t>The practice of adaptive leadership: Tools and tactics for changing your organization and the world</a:t>
            </a:r>
            <a:r>
              <a:rPr lang="en-GB" dirty="0"/>
              <a:t>. Boston: Harvard Business Press.</a:t>
            </a:r>
          </a:p>
          <a:p>
            <a:pPr lvl="0"/>
            <a:r>
              <a:rPr lang="en-GB" dirty="0"/>
              <a:t>Hilton (2023) </a:t>
            </a:r>
            <a:r>
              <a:rPr lang="en-GB" i="1" dirty="0"/>
              <a:t>Travel with Purpose: 2023 ESG Summary Report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https://esg.hilton.com/</a:t>
            </a:r>
            <a:r>
              <a:rPr lang="en-GB" dirty="0"/>
              <a:t> (Accessed: 19 May 2025).</a:t>
            </a:r>
          </a:p>
          <a:p>
            <a:pPr lvl="0"/>
            <a:r>
              <a:rPr lang="en-GB" dirty="0"/>
              <a:t>Jones, P., Hillier, D. and Comfort, D. (2021) ‘Environmental sustainability in the UK hotel industry: Current trends and future directions’, </a:t>
            </a:r>
            <a:r>
              <a:rPr lang="en-GB" i="1" dirty="0"/>
              <a:t>Tourism and Hospitality Research</a:t>
            </a:r>
            <a:r>
              <a:rPr lang="en-GB" dirty="0"/>
              <a:t>, 21(1), pp. 3–13. https://doi.org/10.1177/1467358419845082 (Accessed: 19 May 2025).</a:t>
            </a:r>
          </a:p>
          <a:p>
            <a:pPr lvl="0"/>
            <a:r>
              <a:rPr lang="en-GB" dirty="0" err="1"/>
              <a:t>Linnenluecke</a:t>
            </a:r>
            <a:r>
              <a:rPr lang="en-GB" dirty="0"/>
              <a:t>, M.K. (2017) ‘Resilience in business and management research: A review of influential publications and a research agenda’, </a:t>
            </a:r>
            <a:r>
              <a:rPr lang="en-GB" i="1" dirty="0"/>
              <a:t>International Journal of Management Reviews</a:t>
            </a:r>
            <a:r>
              <a:rPr lang="en-GB" dirty="0"/>
              <a:t>, 19(1), pp. 4–30. https://doi.org/10.1111/ijmr.12076 (Accessed: 19 May 2025).</a:t>
            </a:r>
          </a:p>
          <a:p>
            <a:pPr lvl="0"/>
            <a:r>
              <a:rPr lang="en-GB" dirty="0"/>
              <a:t>Lu, L., Cai, R. and Gursoy, D. (2019) ‘Developing and validating a service robot integration willingness scale’, </a:t>
            </a:r>
            <a:r>
              <a:rPr lang="en-GB" i="1" dirty="0"/>
              <a:t>International Journal of Hospitality Management</a:t>
            </a:r>
            <a:r>
              <a:rPr lang="en-GB" dirty="0"/>
              <a:t>, 80, pp. 36–51. https://doi.org/10.1016/j.ijhm.2019.01.005 (Accessed: 19 May 2025).</a:t>
            </a:r>
          </a:p>
          <a:p>
            <a:pPr lvl="0"/>
            <a:r>
              <a:rPr lang="en-GB" dirty="0"/>
              <a:t>Marriott (2020) </a:t>
            </a:r>
            <a:r>
              <a:rPr lang="en-GB" i="1" dirty="0"/>
              <a:t>Commitment to Clean: Our enhanced health &amp; safety standards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https://clean.marriott.com/</a:t>
            </a:r>
            <a:r>
              <a:rPr lang="en-GB" dirty="0"/>
              <a:t> (Accessed: 19 May 2025).</a:t>
            </a:r>
          </a:p>
          <a:p>
            <a:pPr lvl="0"/>
            <a:r>
              <a:rPr lang="en-GB" dirty="0" err="1"/>
              <a:t>Racherla</a:t>
            </a:r>
            <a:r>
              <a:rPr lang="en-GB" dirty="0"/>
              <a:t>, P. and Hu, C. (2022) ‘Data privacy in the hospitality industry: Examining guest trust and brand resilience’, </a:t>
            </a:r>
            <a:r>
              <a:rPr lang="en-GB" i="1" dirty="0"/>
              <a:t>Cornell Hospitality Quarterly</a:t>
            </a:r>
            <a:r>
              <a:rPr lang="en-GB" dirty="0"/>
              <a:t>, 63(1), pp. 22–35. https://doi.org/10.1177/19389655211016531 (Accessed: 19 May 2025).</a:t>
            </a:r>
          </a:p>
          <a:p>
            <a:pPr lvl="0"/>
            <a:r>
              <a:rPr lang="en-GB" dirty="0"/>
              <a:t>Ritchie, B.W. and Jiang, Y. (2019) ‘A review of research on tourism risk, crisis and disaster management: Launching the Annals of Tourism Research Curated Collection on tourism risk, crisis and disaster management’, </a:t>
            </a:r>
            <a:r>
              <a:rPr lang="en-GB" i="1" dirty="0"/>
              <a:t>Annals of Tourism Research</a:t>
            </a:r>
            <a:r>
              <a:rPr lang="en-GB" dirty="0"/>
              <a:t>, 79, 102812. https://doi.org/10.1016/j.annals.2019.102812 (Accessed: 19 May 2025).</a:t>
            </a:r>
          </a:p>
          <a:p>
            <a:pPr lvl="0"/>
            <a:r>
              <a:rPr lang="en-GB" dirty="0"/>
              <a:t>Sánchez, M.J. and Simón, J.M. (2022) ‘Sustainability reporting in the hotel industry: A review of global practices and implications for future research’, </a:t>
            </a:r>
            <a:r>
              <a:rPr lang="en-GB" i="1" dirty="0"/>
              <a:t>Journal of Sustainable Tourism</a:t>
            </a:r>
            <a:r>
              <a:rPr lang="en-GB" dirty="0"/>
              <a:t>, 30(7), pp. 1523–1541. https://doi.org/10.1080/09669582.2021.1936133 (Accessed: 19 May 2025).</a:t>
            </a:r>
          </a:p>
          <a:p>
            <a:pPr lvl="0"/>
            <a:r>
              <a:rPr lang="en-GB" dirty="0"/>
              <a:t>Sönmez, S.F., Apostolopoulos, Y. and Lemke, M.K. (2020) ‘Understanding the effects of COVID-19 on the health and safety of immigrant hospitality workers in the United States’, </a:t>
            </a:r>
            <a:r>
              <a:rPr lang="en-GB" i="1" dirty="0"/>
              <a:t>Tourism Management Perspectives</a:t>
            </a:r>
            <a:r>
              <a:rPr lang="en-GB" dirty="0"/>
              <a:t>, 35, 100717. https://doi.org/10.1016/j.tmp.2020.100717 (Accessed: 19 May 2025).</a:t>
            </a:r>
          </a:p>
          <a:p>
            <a:pPr lvl="0"/>
            <a:r>
              <a:rPr lang="en-GB" dirty="0"/>
              <a:t>UNEP (United Nations Environment Programme) (2022) </a:t>
            </a:r>
            <a:r>
              <a:rPr lang="en-GB" i="1" dirty="0"/>
              <a:t>Business and climate change: The hospitality sector's pathway to net zero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https://www.unep.org/resources/report/business-and-climate-change-hospitality-pathway</a:t>
            </a:r>
            <a:r>
              <a:rPr lang="en-GB" dirty="0"/>
              <a:t> (Accessed: 19 May 2025).</a:t>
            </a:r>
          </a:p>
          <a:p>
            <a:pPr lvl="0"/>
            <a:r>
              <a:rPr lang="en-GB" dirty="0"/>
              <a:t>UNWTO (2021) </a:t>
            </a:r>
            <a:r>
              <a:rPr lang="en-GB" i="1" dirty="0"/>
              <a:t>Tourism and COVID-19: Unprecedented economic impact</a:t>
            </a:r>
            <a:r>
              <a:rPr lang="en-GB" dirty="0"/>
              <a:t>. Available at: https://www.unwto.org/news/tourism-and-covid-19-unprecedented-economic-impact (Accessed: 19 May 2025).</a:t>
            </a:r>
          </a:p>
          <a:p>
            <a:pPr lvl="0"/>
            <a:r>
              <a:rPr lang="en-GB" dirty="0"/>
              <a:t>UNWTO (2023) </a:t>
            </a:r>
            <a:r>
              <a:rPr lang="en-GB" i="1" dirty="0"/>
              <a:t>Sustainable Development of Tourism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https://www.unwto.org/sustainable-development</a:t>
            </a:r>
            <a:r>
              <a:rPr lang="en-GB" dirty="0"/>
              <a:t> (Accessed: 19 May 2025).</a:t>
            </a:r>
          </a:p>
          <a:p>
            <a:pPr lvl="0"/>
            <a:r>
              <a:rPr lang="en-GB" dirty="0"/>
              <a:t>WTTC (2023) </a:t>
            </a:r>
            <a:r>
              <a:rPr lang="en-GB" i="1" dirty="0"/>
              <a:t>Conflict and crisis: The impact on tourism in Europe</a:t>
            </a:r>
            <a:r>
              <a:rPr lang="en-GB" dirty="0"/>
              <a:t>. World Travel &amp; Tourism Council. Available at: https://wttc.org/News-Article/Conflict-and-Crisis-Tourism-Europe (Accessed: 19 May 2025).</a:t>
            </a:r>
          </a:p>
          <a:p>
            <a:pPr lvl="0"/>
            <a:r>
              <a:rPr lang="en-GB" dirty="0"/>
              <a:t>WTTC (2023) </a:t>
            </a:r>
            <a:r>
              <a:rPr lang="en-GB" i="1" dirty="0"/>
              <a:t>Hotel industry resilience: Adapting to a changing world</a:t>
            </a:r>
            <a:r>
              <a:rPr lang="en-GB" dirty="0"/>
              <a:t>. Available at: https://wttc.org/Initiatives/Resilience (Accessed: 19 May 2025).</a:t>
            </a:r>
          </a:p>
          <a:p>
            <a:pPr lvl="0"/>
            <a:r>
              <a:rPr lang="en-GB" dirty="0"/>
              <a:t>Yadegaridehkordi, E., </a:t>
            </a:r>
            <a:r>
              <a:rPr lang="en-GB" dirty="0" err="1"/>
              <a:t>Hourmand</a:t>
            </a:r>
            <a:r>
              <a:rPr lang="en-GB" dirty="0"/>
              <a:t>, M., </a:t>
            </a:r>
            <a:r>
              <a:rPr lang="en-GB" dirty="0" err="1"/>
              <a:t>Nilashi</a:t>
            </a:r>
            <a:r>
              <a:rPr lang="en-GB" dirty="0"/>
              <a:t>, M. and Samad, S. (2021) ‘Decision-making for the adoption of artificial intelligence tools in hospitality and tourism industries’, </a:t>
            </a:r>
            <a:r>
              <a:rPr lang="en-GB" i="1" dirty="0"/>
              <a:t>Tourism Management Perspectives</a:t>
            </a:r>
            <a:r>
              <a:rPr lang="en-GB" dirty="0"/>
              <a:t>, 38, 100812. https://doi.org/10.1016/j.tmp.2021.100812 (Accessed: 19 May 2025).</a:t>
            </a:r>
          </a:p>
          <a:p>
            <a:pPr lvl="0"/>
            <a:r>
              <a:rPr lang="en-GB" dirty="0"/>
              <a:t>Zhou, Y., Wei, Z. and Zhang, Y. (2021) ‘Smart energy systems in hospitality: Current applications and future potential’, </a:t>
            </a:r>
            <a:r>
              <a:rPr lang="en-GB" i="1" dirty="0"/>
              <a:t>Energy Reports</a:t>
            </a:r>
            <a:r>
              <a:rPr lang="en-GB" dirty="0"/>
              <a:t>, 7, pp. 5769–5780. </a:t>
            </a:r>
            <a:r>
              <a:rPr lang="en-GB" u="sng" dirty="0">
                <a:hlinkClick r:id="rId7"/>
              </a:rPr>
              <a:t>https://doi.org/10.1016/j.egyr.2021.08.152</a:t>
            </a:r>
            <a:r>
              <a:rPr lang="en-GB" dirty="0"/>
              <a:t> (Accessed: 19 May 2025).</a:t>
            </a:r>
          </a:p>
          <a:p>
            <a:endParaRPr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1660</Words>
  <Application>Microsoft Office PowerPoint</Application>
  <PresentationFormat>On-screen Show (4:3)</PresentationFormat>
  <Paragraphs>85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Hotel Strategies in Uncertain Times</vt:lpstr>
      <vt:lpstr>Introduction</vt:lpstr>
      <vt:lpstr>Literature Review</vt:lpstr>
      <vt:lpstr>Method</vt:lpstr>
      <vt:lpstr>Political Factors</vt:lpstr>
      <vt:lpstr>Economic Factors</vt:lpstr>
      <vt:lpstr>Social Factors</vt:lpstr>
      <vt:lpstr>Technological Factors</vt:lpstr>
      <vt:lpstr>Legal Factors</vt:lpstr>
      <vt:lpstr>Environmental Factors</vt:lpstr>
      <vt:lpstr>Conclusion</vt:lpstr>
      <vt:lpstr>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2025-06-04T21:27:24Z</dcterms:created>
  <dcterms:modified xsi:type="dcterms:W3CDTF">2025-06-04T21:27:27Z</dcterms:modified>
  <cp:category/>
</cp:coreProperties>
</file>