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72" r:id="rId5"/>
    <p:sldId id="273" r:id="rId6"/>
    <p:sldId id="274" r:id="rId7"/>
    <p:sldId id="275" r:id="rId8"/>
    <p:sldId id="276" r:id="rId9"/>
    <p:sldId id="277" r:id="rId10"/>
    <p:sldId id="261" r:id="rId11"/>
    <p:sldId id="278" r:id="rId12"/>
    <p:sldId id="279" r:id="rId13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75507" autoAdjust="0"/>
  </p:normalViewPr>
  <p:slideViewPr>
    <p:cSldViewPr snapToGrid="0" snapToObjects="1">
      <p:cViewPr varScale="1">
        <p:scale>
          <a:sx n="84" d="100"/>
          <a:sy n="84" d="100"/>
        </p:scale>
        <p:origin x="780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37521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8237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20026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0D166A-ED71-2736-F318-03E5623E12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E42FF9-1A47-7161-AC67-C16D24CE80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AAC546-97CF-0ADE-A151-214355F083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512512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AFC0C5-CC72-71E0-ACFF-BEB00FAE4F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11A595-A9E7-365C-E7C2-8D93EA163AF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737401-422D-275C-59C2-7BACF82725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2136464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B53D09-CF42-93DE-AF56-61D2EC69BA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62B1B88-F1D6-728D-FCFF-CB6FC6F538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8810B9-4F78-878A-3CCB-A65C98599D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3417062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4862D6-7581-331F-A8C3-C65AF4CC11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41909A-6C45-A63A-63E6-11CF1670E5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3F09B6-30F0-2857-1156-214B4FFDE2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5271713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9D63AF-30FC-3E65-654F-4F08539A4C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12AE088-6935-C9A0-4820-7EF1555B7E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038D79-DF0F-A203-1C7D-43AB3E22D7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ffectLst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57E640-6B62-E915-0F02-8C8354B52E6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0358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043084-1669-651D-6231-26FC4485A7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7C1257-D3E2-36CE-D165-DF82F3BD69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F0E5C8-BC2C-39D3-D271-5352B208DD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ffectLst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591325-A337-E244-795B-C62C3AF29AC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3604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8742241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F4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8877" y="-158997"/>
            <a:ext cx="8406245" cy="1828800"/>
          </a:xfrm>
          <a:prstGeom prst="rect">
            <a:avLst/>
          </a:prstGeom>
          <a:solidFill>
            <a:schemeClr val="accent5">
              <a:lumMod val="50000"/>
            </a:schemeClr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/>
          <a:lstStyle/>
          <a:p>
            <a:pPr marL="0" indent="0" algn="ctr">
              <a:buNone/>
            </a:pPr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Supporting Isaac’s Development</a:t>
            </a:r>
          </a:p>
        </p:txBody>
      </p:sp>
      <p:sp>
        <p:nvSpPr>
          <p:cNvPr id="3" name="Text 1"/>
          <p:cNvSpPr/>
          <p:nvPr/>
        </p:nvSpPr>
        <p:spPr>
          <a:xfrm>
            <a:off x="-1174173" y="1416086"/>
            <a:ext cx="109728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2E7D3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Through Vygotsky’s Sociocultural Theory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397877" y="4076542"/>
            <a:ext cx="6348243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55555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LCHS4010 - Psychology in Health and Social Care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dirty="0">
                <a:solidFill>
                  <a:srgbClr val="55555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Sabia Alam</a:t>
            </a:r>
            <a:r>
              <a:rPr lang="en-US" sz="1800" dirty="0">
                <a:solidFill>
                  <a:srgbClr val="55555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| </a:t>
            </a:r>
            <a:r>
              <a:rPr lang="en-US" dirty="0">
                <a:solidFill>
                  <a:srgbClr val="55555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2507875</a:t>
            </a:r>
            <a:r>
              <a:rPr lang="en-US" sz="1800" dirty="0">
                <a:solidFill>
                  <a:srgbClr val="55555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| </a:t>
            </a:r>
            <a:r>
              <a:rPr lang="en-US" dirty="0">
                <a:solidFill>
                  <a:srgbClr val="55555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LCHS4010 | Rizwan Nadim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 descr="socio-cultural perspective – psychology240">
            <a:extLst>
              <a:ext uri="{FF2B5EF4-FFF2-40B4-BE49-F238E27FC236}">
                <a16:creationId xmlns:a16="http://schemas.microsoft.com/office/drawing/2014/main" id="{A9CFFDFB-433D-D6A9-94EE-A26E06641F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8376" y="2131308"/>
            <a:ext cx="4285561" cy="237870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F4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-71767"/>
            <a:ext cx="5060373" cy="914400"/>
          </a:xfrm>
          <a:prstGeom prst="rect">
            <a:avLst/>
          </a:prstGeom>
          <a:solidFill>
            <a:schemeClr val="accent5">
              <a:lumMod val="50000"/>
            </a:schemeClr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Presentation Agenda</a:t>
            </a:r>
            <a:endParaRPr lang="en-US" sz="3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6310" y="1013924"/>
            <a:ext cx="4403993" cy="3657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2000" dirty="0">
                <a:solidFill>
                  <a:srgbClr val="1F2A4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Isaac’s Background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2000" dirty="0">
                <a:solidFill>
                  <a:srgbClr val="1F2A4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Vygotsky’s Sociocultural Theory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2000" dirty="0">
                <a:solidFill>
                  <a:srgbClr val="1F2A4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Application to Isaac (Nature &amp; Nurture)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2000" dirty="0">
                <a:solidFill>
                  <a:srgbClr val="1F2A4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Practical Strategies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2000" dirty="0">
                <a:solidFill>
                  <a:srgbClr val="1F2A4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Critical Evaluation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2000" dirty="0">
                <a:solidFill>
                  <a:srgbClr val="1F2A4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 &amp; References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Extend Pre-k Eligibility to Children with Disabilities - Texans Care for  Children">
            <a:extLst>
              <a:ext uri="{FF2B5EF4-FFF2-40B4-BE49-F238E27FC236}">
                <a16:creationId xmlns:a16="http://schemas.microsoft.com/office/drawing/2014/main" id="{550B86FA-8270-3E7C-5A99-696154A6FA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0303" y="1277957"/>
            <a:ext cx="3916497" cy="30737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4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84908" y="-166252"/>
            <a:ext cx="7716983" cy="914400"/>
          </a:xfrm>
          <a:prstGeom prst="rect">
            <a:avLst/>
          </a:prstGeom>
          <a:solidFill>
            <a:schemeClr val="accent5">
              <a:lumMod val="50000"/>
            </a:schemeClr>
          </a:solidFill>
          <a:ln/>
        </p:spPr>
        <p:txBody>
          <a:bodyPr wrap="square" rtlCol="0" anchor="ctr"/>
          <a:lstStyle/>
          <a:p>
            <a:r>
              <a:rPr lang="en-US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Isaac’s Profile &amp; Observed Challenges</a:t>
            </a:r>
            <a:endParaRPr lang="en-US" sz="3200" b="1" dirty="0">
              <a:solidFill>
                <a:schemeClr val="bg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0" y="520351"/>
            <a:ext cx="3962401" cy="4339935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ct val="150000"/>
              </a:lnSpc>
              <a:spcAft>
                <a:spcPts val="30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4-year-old boy living with single mother experiencing post-natal depression and low social support (Clifford, 2024) </a:t>
            </a:r>
          </a:p>
          <a:p>
            <a:pPr marL="342900" indent="-342900">
              <a:lnSpc>
                <a:spcPct val="150000"/>
              </a:lnSpc>
              <a:spcAft>
                <a:spcPts val="30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Recent relocation to London with disrupted childcare arrangements over two years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2A6EB0-BDF5-9592-7C33-F0F0E4821769}"/>
              </a:ext>
            </a:extLst>
          </p:cNvPr>
          <p:cNvSpPr txBox="1"/>
          <p:nvPr/>
        </p:nvSpPr>
        <p:spPr>
          <a:xfrm>
            <a:off x="4738248" y="760477"/>
            <a:ext cx="4128655" cy="4815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Observed behaviors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Quiet and withdrawn during free play, high separation distress Language development delays and struggles joining group activities </a:t>
            </a:r>
          </a:p>
          <a:p>
            <a:pPr>
              <a:lnSpc>
                <a:spcPct val="150000"/>
              </a:lnSpc>
              <a:spcAft>
                <a:spcPts val="2400"/>
              </a:spcAft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 home: Clingy, poor independent play, and sleep difficulties (Bornstein et al., 2021)</a:t>
            </a:r>
          </a:p>
          <a:p>
            <a:pPr>
              <a:lnSpc>
                <a:spcPct val="150000"/>
              </a:lnSpc>
            </a:pPr>
            <a:endParaRPr lang="en-US" sz="2000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5FA1D7BB-8C59-AB98-5110-DBCE4E7899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2035" y="4052914"/>
            <a:ext cx="1468582" cy="11404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2A617CD-7DBB-ACBA-5BEF-5F2569080174}"/>
              </a:ext>
            </a:extLst>
          </p:cNvPr>
          <p:cNvSpPr txBox="1"/>
          <p:nvPr/>
        </p:nvSpPr>
        <p:spPr>
          <a:xfrm>
            <a:off x="304800" y="43929"/>
            <a:ext cx="8839200" cy="584775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US" sz="32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Vygotsky’s Sociocultural Theory – Key Concepts</a:t>
            </a:r>
          </a:p>
        </p:txBody>
      </p:sp>
      <p:sp>
        <p:nvSpPr>
          <p:cNvPr id="4" name="Text 1">
            <a:extLst>
              <a:ext uri="{FF2B5EF4-FFF2-40B4-BE49-F238E27FC236}">
                <a16:creationId xmlns:a16="http://schemas.microsoft.com/office/drawing/2014/main" id="{3A52E335-5685-963B-CE92-B8AAB529A641}"/>
              </a:ext>
            </a:extLst>
          </p:cNvPr>
          <p:cNvSpPr/>
          <p:nvPr/>
        </p:nvSpPr>
        <p:spPr>
          <a:xfrm>
            <a:off x="193960" y="794964"/>
            <a:ext cx="4378040" cy="4204951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  <a:effectLst>
            <a:reflection blurRad="6350" stA="50000" endA="300" endPos="55000" dir="5400000" sy="-100000" algn="bl" rotWithShape="0"/>
          </a:effectLst>
        </p:spPr>
        <p:txBody>
          <a:bodyPr wrap="square" rtlCol="0" anchor="ctr"/>
          <a:lstStyle/>
          <a:p>
            <a:pPr marL="342900" indent="-342900">
              <a:lnSpc>
                <a:spcPct val="150000"/>
              </a:lnSpc>
              <a:spcAft>
                <a:spcPts val="30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Cognitive development occurs through social interactions with More Knowledgeable Others (MKOs)</a:t>
            </a:r>
          </a:p>
          <a:p>
            <a:pPr marL="342900" indent="-342900">
              <a:lnSpc>
                <a:spcPct val="150000"/>
              </a:lnSpc>
              <a:spcAft>
                <a:spcPts val="30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Zone of Proximal Development (ZPD)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Difference between what a child can do independently and with guidance (McLeod, 2020 updated) </a:t>
            </a:r>
          </a:p>
        </p:txBody>
      </p:sp>
      <p:sp>
        <p:nvSpPr>
          <p:cNvPr id="6" name="Text 1">
            <a:extLst>
              <a:ext uri="{FF2B5EF4-FFF2-40B4-BE49-F238E27FC236}">
                <a16:creationId xmlns:a16="http://schemas.microsoft.com/office/drawing/2014/main" id="{6D90E36F-D543-62B8-83D0-949EDE46274E}"/>
              </a:ext>
            </a:extLst>
          </p:cNvPr>
          <p:cNvSpPr/>
          <p:nvPr/>
        </p:nvSpPr>
        <p:spPr>
          <a:xfrm>
            <a:off x="4793674" y="794964"/>
            <a:ext cx="4197930" cy="4204951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marL="342900" indent="-342900">
              <a:lnSpc>
                <a:spcPct val="150000"/>
              </a:lnSpc>
              <a:spcAft>
                <a:spcPts val="30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Scaffolding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Temporary, responsive support tailored to the child’s needs and gradually withdrawn Language as a key cultural tool for thinking, self-regulation, and learning Play as the leading activity for development in early childhood</a:t>
            </a:r>
          </a:p>
        </p:txBody>
      </p:sp>
    </p:spTree>
    <p:extLst>
      <p:ext uri="{BB962C8B-B14F-4D97-AF65-F5344CB8AC3E}">
        <p14:creationId xmlns:p14="http://schemas.microsoft.com/office/powerpoint/2010/main" val="27325415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ACCA89D-22F3-C3E5-2AAD-9E29768E6720}"/>
              </a:ext>
            </a:extLst>
          </p:cNvPr>
          <p:cNvSpPr>
            <a:spLocks noGrp="1"/>
          </p:cNvSpPr>
          <p:nvPr/>
        </p:nvSpPr>
        <p:spPr>
          <a:xfrm>
            <a:off x="145734" y="290230"/>
            <a:ext cx="6878521" cy="987127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7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1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Relevance to Early Childhood (0–5 Years)</a:t>
            </a:r>
          </a:p>
          <a:p>
            <a:br>
              <a:rPr lang="en-GB" sz="2800" dirty="0">
                <a:solidFill>
                  <a:srgbClr val="FFFFFF"/>
                </a:solidFill>
              </a:rPr>
            </a:br>
            <a:endParaRPr lang="en-GB" sz="2800" dirty="0">
              <a:solidFill>
                <a:srgbClr val="FFFFFF"/>
              </a:solidFill>
            </a:endParaRPr>
          </a:p>
        </p:txBody>
      </p:sp>
      <p:pic>
        <p:nvPicPr>
          <p:cNvPr id="2" name="Picture 1" descr="80,659 Kids Playing Circle Royalty-Free Images, Stock Photos &amp; Pictures |  Shutterstock">
            <a:extLst>
              <a:ext uri="{FF2B5EF4-FFF2-40B4-BE49-F238E27FC236}">
                <a16:creationId xmlns:a16="http://schemas.microsoft.com/office/drawing/2014/main" id="{665A1F7E-1C65-838A-0E11-34BACAE26E5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407" r="12744" b="7246"/>
          <a:stretch>
            <a:fillRect/>
          </a:stretch>
        </p:blipFill>
        <p:spPr>
          <a:xfrm>
            <a:off x="2644048" y="1252475"/>
            <a:ext cx="3855903" cy="31567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415C694C-11C3-1CED-A2A3-50BAA46FDF61}"/>
              </a:ext>
            </a:extLst>
          </p:cNvPr>
          <p:cNvSpPr>
            <a:spLocks noGrp="1"/>
          </p:cNvSpPr>
          <p:nvPr/>
        </p:nvSpPr>
        <p:spPr>
          <a:xfrm>
            <a:off x="346365" y="928257"/>
            <a:ext cx="3955211" cy="392501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  <a:spcAft>
                <a:spcPts val="1800"/>
              </a:spcAft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Social interactions with adults and peers drive language and cognitive growth </a:t>
            </a:r>
          </a:p>
          <a:p>
            <a:pPr>
              <a:lnSpc>
                <a:spcPct val="150000"/>
              </a:lnSpc>
              <a:spcAft>
                <a:spcPts val="1800"/>
              </a:spcAft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Responsive scaffolding expands children’s ZPD in everyday activities Collaborative play promotes higher mental functions and social skills (McLeod, 2025)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A7DBCC5-F514-1FB7-25FD-D7C58DFAC1D6}"/>
              </a:ext>
            </a:extLst>
          </p:cNvPr>
          <p:cNvSpPr>
            <a:spLocks noGrp="1"/>
          </p:cNvSpPr>
          <p:nvPr/>
        </p:nvSpPr>
        <p:spPr>
          <a:xfrm>
            <a:off x="5043055" y="928256"/>
            <a:ext cx="3955211" cy="395632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  <a:spcAft>
                <a:spcPts val="2400"/>
              </a:spcAft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Consistent mediated learning supports emotional regulation and independence</a:t>
            </a:r>
          </a:p>
          <a:p>
            <a:pPr>
              <a:lnSpc>
                <a:spcPct val="150000"/>
              </a:lnSpc>
              <a:spcAft>
                <a:spcPts val="2400"/>
              </a:spcAft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Especially beneficial for children with disrupted social experiences (Clifford, 2024)</a:t>
            </a:r>
          </a:p>
        </p:txBody>
      </p:sp>
      <p:pic>
        <p:nvPicPr>
          <p:cNvPr id="14" name="Picture 13" descr="Download Check Mark, Tick Mark, Check ...">
            <a:extLst>
              <a:ext uri="{FF2B5EF4-FFF2-40B4-BE49-F238E27FC236}">
                <a16:creationId xmlns:a16="http://schemas.microsoft.com/office/drawing/2014/main" id="{269AB766-B6F4-A1D8-B4CC-3A844C42FF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491" y="2717391"/>
            <a:ext cx="194050" cy="22696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15" name="Picture 14" descr="Download Check Mark, Tick Mark, Check ...">
            <a:extLst>
              <a:ext uri="{FF2B5EF4-FFF2-40B4-BE49-F238E27FC236}">
                <a16:creationId xmlns:a16="http://schemas.microsoft.com/office/drawing/2014/main" id="{EE3F41B3-4FF6-E825-B538-B4285307D7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491" y="1163876"/>
            <a:ext cx="194050" cy="22696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16" name="Picture 15" descr="Download Check Mark, Tick Mark, Check ...">
            <a:extLst>
              <a:ext uri="{FF2B5EF4-FFF2-40B4-BE49-F238E27FC236}">
                <a16:creationId xmlns:a16="http://schemas.microsoft.com/office/drawing/2014/main" id="{EF7EBDE7-BCDD-3D8F-B86E-87CC08D713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3686" y="1547192"/>
            <a:ext cx="194050" cy="22696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17" name="Picture 16" descr="Download Check Mark, Tick Mark, Check ...">
            <a:extLst>
              <a:ext uri="{FF2B5EF4-FFF2-40B4-BE49-F238E27FC236}">
                <a16:creationId xmlns:a16="http://schemas.microsoft.com/office/drawing/2014/main" id="{6CF7117C-6B0A-45F1-BC02-10A2579332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50397" y="3255867"/>
            <a:ext cx="194050" cy="22696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</p:spTree>
    <p:extLst>
      <p:ext uri="{BB962C8B-B14F-4D97-AF65-F5344CB8AC3E}">
        <p14:creationId xmlns:p14="http://schemas.microsoft.com/office/powerpoint/2010/main" val="40522118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4B10F0-6EF2-D3DE-87B3-FD21896C0F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745C185-BA90-38DA-8958-D12AD44A66C1}"/>
              </a:ext>
            </a:extLst>
          </p:cNvPr>
          <p:cNvSpPr>
            <a:spLocks noGrp="1"/>
          </p:cNvSpPr>
          <p:nvPr/>
        </p:nvSpPr>
        <p:spPr>
          <a:xfrm>
            <a:off x="145734" y="38497"/>
            <a:ext cx="7501975" cy="987127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Application to Isaac’s Experiences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8B239B-5C1F-2D62-DCB5-9C1E4E09FE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920832" y="3342914"/>
            <a:ext cx="1313998" cy="1634326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5D26A685-7D5B-013C-BE06-D0438A6ACC58}"/>
              </a:ext>
            </a:extLst>
          </p:cNvPr>
          <p:cNvSpPr>
            <a:spLocks noGrp="1"/>
          </p:cNvSpPr>
          <p:nvPr/>
        </p:nvSpPr>
        <p:spPr>
          <a:xfrm>
            <a:off x="346366" y="1177634"/>
            <a:ext cx="3754581" cy="3675635"/>
          </a:xfrm>
          <a:prstGeom prst="rect">
            <a:avLst/>
          </a:prstGeom>
          <a:solidFill>
            <a:schemeClr val="bg2"/>
          </a:solidFill>
          <a:scene3d>
            <a:camera prst="orthographicFront"/>
            <a:lightRig rig="threePt" dir="t"/>
          </a:scene3d>
          <a:sp3d>
            <a:bevelT/>
            <a:bevelB w="139700" h="139700" prst="divot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  <a:spcAft>
                <a:spcPts val="1800"/>
              </a:spcAft>
            </a:pPr>
            <a:r>
              <a:rPr lang="en-US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Disrupted childcare reduced scaffolding opportunities, contributing to language delays (Bornstein et al., 2021) </a:t>
            </a:r>
          </a:p>
          <a:p>
            <a:pPr>
              <a:lnSpc>
                <a:spcPct val="150000"/>
              </a:lnSpc>
              <a:spcAft>
                <a:spcPts val="1800"/>
              </a:spcAft>
            </a:pPr>
            <a:r>
              <a:rPr lang="en-US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Maternal depression limited responsive interactions, narrowing Isaac’s ZPD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A16A81F-5BAC-974C-E703-36647A5F992D}"/>
              </a:ext>
            </a:extLst>
          </p:cNvPr>
          <p:cNvSpPr>
            <a:spLocks noGrp="1"/>
          </p:cNvSpPr>
          <p:nvPr/>
        </p:nvSpPr>
        <p:spPr>
          <a:xfrm>
            <a:off x="5097951" y="1177634"/>
            <a:ext cx="3900315" cy="3516321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  <a:spcAft>
                <a:spcPts val="2400"/>
              </a:spcAft>
            </a:pPr>
            <a:r>
              <a:rPr lang="en-US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Repeated separations increased withdrawal and clinginess Limited group participation restricts social and language development</a:t>
            </a:r>
          </a:p>
          <a:p>
            <a:pPr>
              <a:lnSpc>
                <a:spcPct val="150000"/>
              </a:lnSpc>
              <a:spcAft>
                <a:spcPts val="2400"/>
              </a:spcAft>
            </a:pPr>
            <a:r>
              <a:rPr lang="en-US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Environmental disruptions hinder the social mediation essential for progress (Utami, 2026)</a:t>
            </a:r>
          </a:p>
        </p:txBody>
      </p:sp>
      <p:pic>
        <p:nvPicPr>
          <p:cNvPr id="11" name="Picture 10" descr="Download Check Mark, Tick Mark, Check ...">
            <a:extLst>
              <a:ext uri="{FF2B5EF4-FFF2-40B4-BE49-F238E27FC236}">
                <a16:creationId xmlns:a16="http://schemas.microsoft.com/office/drawing/2014/main" id="{DD020D6D-8E26-18FF-797C-B5BB87B12C3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4830" y="1417443"/>
            <a:ext cx="194050" cy="22696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12" name="Picture 11" descr="Download Check Mark, Tick Mark, Check ...">
            <a:extLst>
              <a:ext uri="{FF2B5EF4-FFF2-40B4-BE49-F238E27FC236}">
                <a16:creationId xmlns:a16="http://schemas.microsoft.com/office/drawing/2014/main" id="{BDE00354-CE26-292E-C8C5-4F8C5CD83B6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4830" y="3447647"/>
            <a:ext cx="194050" cy="22696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13" name="Picture 12" descr="Download Check Mark, Tick Mark, Check ...">
            <a:extLst>
              <a:ext uri="{FF2B5EF4-FFF2-40B4-BE49-F238E27FC236}">
                <a16:creationId xmlns:a16="http://schemas.microsoft.com/office/drawing/2014/main" id="{E2F69138-E361-39D6-D400-DE4C253E5F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1404" y="3540099"/>
            <a:ext cx="194050" cy="22696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14" name="Picture 13" descr="Download Check Mark, Tick Mark, Check ...">
            <a:extLst>
              <a:ext uri="{FF2B5EF4-FFF2-40B4-BE49-F238E27FC236}">
                <a16:creationId xmlns:a16="http://schemas.microsoft.com/office/drawing/2014/main" id="{1F47E8AB-AF09-3B69-F6BE-47F92C39BB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1404" y="1349831"/>
            <a:ext cx="194050" cy="22696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</p:spTree>
    <p:extLst>
      <p:ext uri="{BB962C8B-B14F-4D97-AF65-F5344CB8AC3E}">
        <p14:creationId xmlns:p14="http://schemas.microsoft.com/office/powerpoint/2010/main" val="3838953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8BE401-0ADA-79B7-5135-A5A02F69B3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A781116-7D88-EC7E-EDB8-209EF5D38F3C}"/>
              </a:ext>
            </a:extLst>
          </p:cNvPr>
          <p:cNvSpPr>
            <a:spLocks noGrp="1"/>
          </p:cNvSpPr>
          <p:nvPr/>
        </p:nvSpPr>
        <p:spPr>
          <a:xfrm>
            <a:off x="145734" y="-20673"/>
            <a:ext cx="8852533" cy="987127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Nature and Nurture Interaction</a:t>
            </a:r>
            <a:endParaRPr lang="en-GB" sz="3200" b="1" dirty="0">
              <a:solidFill>
                <a:schemeClr val="bg1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EF81630E-3F70-804C-E664-BAE9BC270975}"/>
              </a:ext>
            </a:extLst>
          </p:cNvPr>
          <p:cNvSpPr>
            <a:spLocks noGrp="1"/>
          </p:cNvSpPr>
          <p:nvPr/>
        </p:nvSpPr>
        <p:spPr>
          <a:xfrm>
            <a:off x="145734" y="1177634"/>
            <a:ext cx="4128652" cy="3675635"/>
          </a:xfrm>
          <a:prstGeom prst="rect">
            <a:avLst/>
          </a:prstGeom>
          <a:solidFill>
            <a:schemeClr val="bg2"/>
          </a:solidFill>
          <a:scene3d>
            <a:camera prst="orthographicFront"/>
            <a:lightRig rig="threePt" dir="t"/>
          </a:scene3d>
          <a:sp3d>
            <a:bevelT/>
            <a:bevelB w="139700" h="139700" prst="divot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  <a:spcAft>
                <a:spcPts val="1800"/>
              </a:spcAft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Nature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Biological factors such as temperament and brain plasticity for language </a:t>
            </a:r>
          </a:p>
          <a:p>
            <a:pPr>
              <a:lnSpc>
                <a:spcPct val="150000"/>
              </a:lnSpc>
              <a:spcAft>
                <a:spcPts val="1800"/>
              </a:spcAft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Nurture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Social interactions, caregiving quality, and cultural tools (Severo et al., 2023)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918338E-EEF1-4ECA-3024-F732AA8EB931}"/>
              </a:ext>
            </a:extLst>
          </p:cNvPr>
          <p:cNvSpPr>
            <a:spLocks noGrp="1"/>
          </p:cNvSpPr>
          <p:nvPr/>
        </p:nvSpPr>
        <p:spPr>
          <a:xfrm>
            <a:off x="4869615" y="1177634"/>
            <a:ext cx="4128652" cy="3516321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Aft>
                <a:spcPts val="2400"/>
              </a:spcAft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Interaction: Social scaffolding shapes biological potential through mediated experiences</a:t>
            </a:r>
          </a:p>
          <a:p>
            <a:pPr>
              <a:lnSpc>
                <a:spcPct val="100000"/>
              </a:lnSpc>
              <a:spcAft>
                <a:spcPts val="2400"/>
              </a:spcAft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Maternal depression as environmental stressor can amplify biological vulnerabilities</a:t>
            </a:r>
          </a:p>
          <a:p>
            <a:pPr>
              <a:lnSpc>
                <a:spcPct val="100000"/>
              </a:lnSpc>
              <a:spcAft>
                <a:spcPts val="2400"/>
              </a:spcAft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Positive interventions can promote neuroplasticity and resilience</a:t>
            </a:r>
            <a:endParaRPr lang="en-US" sz="2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 descr="Download Check Mark, Tick Mark, Check ...">
            <a:extLst>
              <a:ext uri="{FF2B5EF4-FFF2-40B4-BE49-F238E27FC236}">
                <a16:creationId xmlns:a16="http://schemas.microsoft.com/office/drawing/2014/main" id="{1FE55FDE-3E13-04BD-9318-C31A9522C0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8857" y="1460891"/>
            <a:ext cx="194050" cy="22696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12" name="Picture 11" descr="Download Check Mark, Tick Mark, Check ...">
            <a:extLst>
              <a:ext uri="{FF2B5EF4-FFF2-40B4-BE49-F238E27FC236}">
                <a16:creationId xmlns:a16="http://schemas.microsoft.com/office/drawing/2014/main" id="{B73717A2-A4C5-A7B9-351F-E1EF0E199D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6539" y="2666928"/>
            <a:ext cx="194050" cy="22696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13" name="Picture 12" descr="Download Check Mark, Tick Mark, Check ...">
            <a:extLst>
              <a:ext uri="{FF2B5EF4-FFF2-40B4-BE49-F238E27FC236}">
                <a16:creationId xmlns:a16="http://schemas.microsoft.com/office/drawing/2014/main" id="{B75344B4-D967-E250-C8E7-D69B74468E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856" y="3153038"/>
            <a:ext cx="194050" cy="22696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14" name="Picture 13" descr="Download Check Mark, Tick Mark, Check ...">
            <a:extLst>
              <a:ext uri="{FF2B5EF4-FFF2-40B4-BE49-F238E27FC236}">
                <a16:creationId xmlns:a16="http://schemas.microsoft.com/office/drawing/2014/main" id="{E9726DED-581B-FC99-1B59-5C0AD9F3CA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388" y="1574371"/>
            <a:ext cx="194050" cy="22696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2" name="Picture 1" descr="Download Check Mark, Tick Mark, Check ...">
            <a:extLst>
              <a:ext uri="{FF2B5EF4-FFF2-40B4-BE49-F238E27FC236}">
                <a16:creationId xmlns:a16="http://schemas.microsoft.com/office/drawing/2014/main" id="{031280EF-26EC-9651-0661-538CF53D1D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9354" y="3935515"/>
            <a:ext cx="194050" cy="22696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</p:spTree>
    <p:extLst>
      <p:ext uri="{BB962C8B-B14F-4D97-AF65-F5344CB8AC3E}">
        <p14:creationId xmlns:p14="http://schemas.microsoft.com/office/powerpoint/2010/main" val="32042959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7099FD-DC2A-6815-5EA4-9B934B449A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A394CCF-6B9B-1A0D-1604-3FBA8FC8003B}"/>
              </a:ext>
            </a:extLst>
          </p:cNvPr>
          <p:cNvSpPr>
            <a:spLocks noGrp="1"/>
          </p:cNvSpPr>
          <p:nvPr/>
        </p:nvSpPr>
        <p:spPr>
          <a:xfrm>
            <a:off x="145734" y="-56145"/>
            <a:ext cx="7501975" cy="987127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Focused Support Strategies </a:t>
            </a:r>
            <a:endParaRPr lang="en-GB" sz="3200" b="1" dirty="0">
              <a:solidFill>
                <a:schemeClr val="bg1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560D98-EF5B-9B58-B3A9-9CC5E84482B0}"/>
              </a:ext>
            </a:extLst>
          </p:cNvPr>
          <p:cNvSpPr>
            <a:spLocks noGrp="1"/>
          </p:cNvSpPr>
          <p:nvPr/>
        </p:nvSpPr>
        <p:spPr>
          <a:xfrm>
            <a:off x="145734" y="1042216"/>
            <a:ext cx="4426266" cy="3675635"/>
          </a:xfrm>
          <a:prstGeom prst="rect">
            <a:avLst/>
          </a:prstGeom>
          <a:solidFill>
            <a:schemeClr val="bg2"/>
          </a:solidFill>
          <a:scene3d>
            <a:camera prst="orthographicFront"/>
            <a:lightRig rig="threePt" dir="t"/>
          </a:scene3d>
          <a:sp3d>
            <a:bevelT/>
            <a:bevelB w="139700" h="139700" prst="divot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  <a:spcAft>
                <a:spcPts val="1800"/>
              </a:spcAft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Assign consistent key person as MKO for daily scaffolding in Isaac’s ZPD</a:t>
            </a:r>
          </a:p>
          <a:p>
            <a:pPr>
              <a:lnSpc>
                <a:spcPct val="150000"/>
              </a:lnSpc>
              <a:spcAft>
                <a:spcPts val="1800"/>
              </a:spcAft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Small-group collaborative storytelling with modelling and prompts to target language delay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2ED0676-227D-653E-16B0-41956EFBE8AE}"/>
              </a:ext>
            </a:extLst>
          </p:cNvPr>
          <p:cNvSpPr>
            <a:spLocks noGrp="1"/>
          </p:cNvSpPr>
          <p:nvPr/>
        </p:nvSpPr>
        <p:spPr>
          <a:xfrm>
            <a:off x="4869615" y="1094504"/>
            <a:ext cx="4128652" cy="3516321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  <a:spcAft>
                <a:spcPts val="1800"/>
              </a:spcAft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Responsive prompting and visual supports during transitions to reduce separation distress </a:t>
            </a:r>
          </a:p>
          <a:p>
            <a:pPr>
              <a:lnSpc>
                <a:spcPct val="150000"/>
              </a:lnSpc>
              <a:spcAft>
                <a:spcPts val="1800"/>
              </a:spcAft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Peer modelling in free play to encourage gradual group participation </a:t>
            </a:r>
          </a:p>
          <a:p>
            <a:pPr>
              <a:lnSpc>
                <a:spcPct val="150000"/>
              </a:lnSpc>
              <a:spcAft>
                <a:spcPts val="1800"/>
              </a:spcAft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Gradually fade support to promote independent play (Clifford, 2024)</a:t>
            </a:r>
          </a:p>
        </p:txBody>
      </p:sp>
      <p:pic>
        <p:nvPicPr>
          <p:cNvPr id="11" name="Picture 10" descr="Download Check Mark, Tick Mark, Check ...">
            <a:extLst>
              <a:ext uri="{FF2B5EF4-FFF2-40B4-BE49-F238E27FC236}">
                <a16:creationId xmlns:a16="http://schemas.microsoft.com/office/drawing/2014/main" id="{5914ABC6-7BBA-0943-7681-29D5862044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6567" y="1308462"/>
            <a:ext cx="194050" cy="22696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12" name="Picture 11" descr="Download Check Mark, Tick Mark, Check ...">
            <a:extLst>
              <a:ext uri="{FF2B5EF4-FFF2-40B4-BE49-F238E27FC236}">
                <a16:creationId xmlns:a16="http://schemas.microsoft.com/office/drawing/2014/main" id="{7DC6B87D-4E98-2D64-4B68-6D6112752F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7104" y="2808116"/>
            <a:ext cx="194050" cy="22696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13" name="Picture 12" descr="Download Check Mark, Tick Mark, Check ...">
            <a:extLst>
              <a:ext uri="{FF2B5EF4-FFF2-40B4-BE49-F238E27FC236}">
                <a16:creationId xmlns:a16="http://schemas.microsoft.com/office/drawing/2014/main" id="{97A3B25A-97E4-1291-A60E-B1A084C792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388" y="2921597"/>
            <a:ext cx="194050" cy="22696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14" name="Picture 13" descr="Download Check Mark, Tick Mark, Check ...">
            <a:extLst>
              <a:ext uri="{FF2B5EF4-FFF2-40B4-BE49-F238E27FC236}">
                <a16:creationId xmlns:a16="http://schemas.microsoft.com/office/drawing/2014/main" id="{830B8822-42C7-CA4E-6BC9-F3551469E0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388" y="1840251"/>
            <a:ext cx="194050" cy="22696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2" name="Picture 1" descr="Download Check Mark, Tick Mark, Check ...">
            <a:extLst>
              <a:ext uri="{FF2B5EF4-FFF2-40B4-BE49-F238E27FC236}">
                <a16:creationId xmlns:a16="http://schemas.microsoft.com/office/drawing/2014/main" id="{01CAF07D-3140-91D8-EFCD-6466F15789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5429" y="3822035"/>
            <a:ext cx="194050" cy="22696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</p:spTree>
    <p:extLst>
      <p:ext uri="{BB962C8B-B14F-4D97-AF65-F5344CB8AC3E}">
        <p14:creationId xmlns:p14="http://schemas.microsoft.com/office/powerpoint/2010/main" val="3727829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0F4240-3041-1533-8E93-BB4D8E3BFA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B87F293-85CC-56D4-F27B-762033695F69}"/>
              </a:ext>
            </a:extLst>
          </p:cNvPr>
          <p:cNvSpPr>
            <a:spLocks noGrp="1"/>
          </p:cNvSpPr>
          <p:nvPr/>
        </p:nvSpPr>
        <p:spPr>
          <a:xfrm>
            <a:off x="145734" y="-56145"/>
            <a:ext cx="7501975" cy="987127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Focused Support Strategies (2)</a:t>
            </a:r>
            <a:endParaRPr lang="en-GB" sz="3200" b="1" dirty="0">
              <a:solidFill>
                <a:schemeClr val="bg1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7A44C9D-E561-7D0A-4556-136930400EF0}"/>
              </a:ext>
            </a:extLst>
          </p:cNvPr>
          <p:cNvSpPr>
            <a:spLocks noGrp="1"/>
          </p:cNvSpPr>
          <p:nvPr/>
        </p:nvSpPr>
        <p:spPr>
          <a:xfrm>
            <a:off x="145734" y="1042216"/>
            <a:ext cx="4426266" cy="3675635"/>
          </a:xfrm>
          <a:prstGeom prst="rect">
            <a:avLst/>
          </a:prstGeom>
          <a:solidFill>
            <a:schemeClr val="bg2"/>
          </a:solidFill>
          <a:scene3d>
            <a:camera prst="orthographicFront"/>
            <a:lightRig rig="threePt" dir="t"/>
          </a:scene3d>
          <a:sp3d>
            <a:bevelT/>
            <a:bevelB w="139700" h="139700" prst="divot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1800"/>
              </a:spcAft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Joint parent-child workshops teaching mother scaffolding techniques for responsive home play </a:t>
            </a:r>
          </a:p>
          <a:p>
            <a:pPr>
              <a:spcAft>
                <a:spcPts val="1800"/>
              </a:spcAft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Language-rich environment with repeated interactions to counter effects of maternal depression Multi-agency collaboration with speech therapist using sociocultural methods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3D6471E-0C67-8908-FDA5-54794335B094}"/>
              </a:ext>
            </a:extLst>
          </p:cNvPr>
          <p:cNvSpPr>
            <a:spLocks noGrp="1"/>
          </p:cNvSpPr>
          <p:nvPr/>
        </p:nvSpPr>
        <p:spPr>
          <a:xfrm>
            <a:off x="4869615" y="1036102"/>
            <a:ext cx="4128652" cy="3681749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1800"/>
              </a:spcAft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Signpost mother to mental health support to improve caregiving consistency </a:t>
            </a:r>
          </a:p>
          <a:p>
            <a:pPr>
              <a:spcAft>
                <a:spcPts val="1800"/>
              </a:spcAft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Regular observations tracking ZPD expansion (e.g., increased independent play) (Utami, 2026)</a:t>
            </a:r>
          </a:p>
        </p:txBody>
      </p:sp>
      <p:pic>
        <p:nvPicPr>
          <p:cNvPr id="11" name="Picture 10" descr="Download Check Mark, Tick Mark, Check ...">
            <a:extLst>
              <a:ext uri="{FF2B5EF4-FFF2-40B4-BE49-F238E27FC236}">
                <a16:creationId xmlns:a16="http://schemas.microsoft.com/office/drawing/2014/main" id="{391B6BA6-F35A-60F9-6F81-7347CE8DA6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9941" y="1872699"/>
            <a:ext cx="194050" cy="22696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13" name="Picture 12" descr="Download Check Mark, Tick Mark, Check ...">
            <a:extLst>
              <a:ext uri="{FF2B5EF4-FFF2-40B4-BE49-F238E27FC236}">
                <a16:creationId xmlns:a16="http://schemas.microsoft.com/office/drawing/2014/main" id="{60625169-442E-58A7-2CA5-C18844CC93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388" y="2709295"/>
            <a:ext cx="194050" cy="22696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14" name="Picture 13" descr="Download Check Mark, Tick Mark, Check ...">
            <a:extLst>
              <a:ext uri="{FF2B5EF4-FFF2-40B4-BE49-F238E27FC236}">
                <a16:creationId xmlns:a16="http://schemas.microsoft.com/office/drawing/2014/main" id="{F1A957B2-C5F3-E979-514C-F5387B8831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856" y="1666054"/>
            <a:ext cx="194050" cy="22696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2" name="Picture 1" descr="Download Check Mark, Tick Mark, Check ...">
            <a:extLst>
              <a:ext uri="{FF2B5EF4-FFF2-40B4-BE49-F238E27FC236}">
                <a16:creationId xmlns:a16="http://schemas.microsoft.com/office/drawing/2014/main" id="{16E20F15-7AB6-29E6-143D-AC783B9BA8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537" y="2936256"/>
            <a:ext cx="194050" cy="22696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</p:spTree>
    <p:extLst>
      <p:ext uri="{BB962C8B-B14F-4D97-AF65-F5344CB8AC3E}">
        <p14:creationId xmlns:p14="http://schemas.microsoft.com/office/powerpoint/2010/main" val="34651199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4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40674" y="114300"/>
            <a:ext cx="7954178" cy="914400"/>
          </a:xfrm>
          <a:prstGeom prst="rect">
            <a:avLst/>
          </a:prstGeom>
          <a:solidFill>
            <a:schemeClr val="accent5">
              <a:lumMod val="50000"/>
            </a:schemeClr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/>
          <a:lstStyle/>
          <a:p>
            <a:r>
              <a:rPr lang="en-US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Critical Evaluation</a:t>
            </a:r>
            <a:endParaRPr lang="en-US" sz="3200" b="1" dirty="0">
              <a:solidFill>
                <a:schemeClr val="bg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Balance-Scale Icons - Free SVG &amp; PNG Balance-Scale Images ...">
            <a:extLst>
              <a:ext uri="{FF2B5EF4-FFF2-40B4-BE49-F238E27FC236}">
                <a16:creationId xmlns:a16="http://schemas.microsoft.com/office/drawing/2014/main" id="{C8B17566-C8BB-1B99-FEA5-A6FAEE1A3C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491349" y="1163736"/>
            <a:ext cx="1409700" cy="110377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 1"/>
          <p:cNvSpPr/>
          <p:nvPr/>
        </p:nvSpPr>
        <p:spPr>
          <a:xfrm>
            <a:off x="191284" y="1094464"/>
            <a:ext cx="4934890" cy="369920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spcAft>
                <a:spcPts val="2400"/>
              </a:spcAft>
            </a:pPr>
            <a:r>
              <a:rPr lang="en-US" sz="2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Strengths</a:t>
            </a:r>
          </a:p>
          <a:p>
            <a:pPr>
              <a:spcAft>
                <a:spcPts val="2400"/>
              </a:spcAft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Practical for early years; effectively explains Isaac’s language/social delays via ZPD/scaffolding (Meda, 2026) </a:t>
            </a:r>
          </a:p>
          <a:p>
            <a:pPr>
              <a:spcAft>
                <a:spcPts val="2400"/>
              </a:spcAft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Promotes inclusive, play-based interventions in Children’s Centre's Strong evidence base for vulnerable families </a:t>
            </a:r>
          </a:p>
        </p:txBody>
      </p:sp>
      <p:sp>
        <p:nvSpPr>
          <p:cNvPr id="6" name="Text 1">
            <a:extLst>
              <a:ext uri="{FF2B5EF4-FFF2-40B4-BE49-F238E27FC236}">
                <a16:creationId xmlns:a16="http://schemas.microsoft.com/office/drawing/2014/main" id="{CA67F57E-46B0-D28F-600D-20F385E43CFA}"/>
              </a:ext>
            </a:extLst>
          </p:cNvPr>
          <p:cNvSpPr/>
          <p:nvPr/>
        </p:nvSpPr>
        <p:spPr>
          <a:xfrm>
            <a:off x="5375564" y="1204223"/>
            <a:ext cx="3616036" cy="3400081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spcAft>
                <a:spcPts val="2400"/>
              </a:spcAft>
            </a:pPr>
            <a:r>
              <a:rPr lang="en-US" sz="2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</a:t>
            </a:r>
            <a:endParaRPr lang="en-US" sz="20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2400"/>
              </a:spcAft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Under-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emphasises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biological factors; needs cultural adaptation for diverse London communities </a:t>
            </a:r>
          </a:p>
          <a:p>
            <a:pPr>
              <a:spcAft>
                <a:spcPts val="2400"/>
              </a:spcAft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May require skilled practitioners for effective implementation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D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EA4343F-8817-E85F-826E-312A6E3286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EC6DAFC3-669A-7DB1-BF49-66DE26009C0C}"/>
              </a:ext>
            </a:extLst>
          </p:cNvPr>
          <p:cNvSpPr/>
          <p:nvPr/>
        </p:nvSpPr>
        <p:spPr>
          <a:xfrm>
            <a:off x="440674" y="114300"/>
            <a:ext cx="7954178" cy="914400"/>
          </a:xfrm>
          <a:prstGeom prst="rect">
            <a:avLst/>
          </a:prstGeom>
          <a:solidFill>
            <a:schemeClr val="accent5">
              <a:lumMod val="50000"/>
            </a:schemeClr>
          </a:solidFill>
          <a:ln/>
        </p:spPr>
        <p:txBody>
          <a:bodyPr wrap="square" rtlCol="0" anchor="ctr"/>
          <a:lstStyle/>
          <a:p>
            <a:r>
              <a:rPr lang="en-US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US" sz="3200" b="1" dirty="0">
              <a:solidFill>
                <a:schemeClr val="bg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28FD5A62-7647-F314-F9FD-F40717BB6965}"/>
              </a:ext>
            </a:extLst>
          </p:cNvPr>
          <p:cNvSpPr/>
          <p:nvPr/>
        </p:nvSpPr>
        <p:spPr>
          <a:xfrm>
            <a:off x="191284" y="1094464"/>
            <a:ext cx="8675625" cy="4267245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Vygotsky’s theory provides a strong framework for understanding Isaac’s needs </a:t>
            </a:r>
          </a:p>
          <a:p>
            <a:pPr marL="342900" indent="-342900"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Targeted social scaffolding and family support can improve language, social skills, and wellbeing </a:t>
            </a:r>
          </a:p>
          <a:p>
            <a:pPr marL="342900" indent="-342900"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Early, consistent intervention promotes positive long-term outcomes </a:t>
            </a:r>
          </a:p>
          <a:p>
            <a:pPr marL="342900" indent="-342900"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Holistic multi-agency approach is essential in health and social care contexts</a:t>
            </a:r>
          </a:p>
          <a:p>
            <a:pPr>
              <a:spcAft>
                <a:spcPts val="2400"/>
              </a:spcAft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2060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D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E5539A6-D3DF-A929-EEC7-EB4F3874C3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>
            <a:extLst>
              <a:ext uri="{FF2B5EF4-FFF2-40B4-BE49-F238E27FC236}">
                <a16:creationId xmlns:a16="http://schemas.microsoft.com/office/drawing/2014/main" id="{5BD28631-76C4-DF98-DCF7-9823603589CD}"/>
              </a:ext>
            </a:extLst>
          </p:cNvPr>
          <p:cNvSpPr/>
          <p:nvPr/>
        </p:nvSpPr>
        <p:spPr>
          <a:xfrm>
            <a:off x="191284" y="1399302"/>
            <a:ext cx="8675625" cy="3172691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-45720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Bornstein, M.H. et al. (2021) 'Language Development in Children of Clinically Depressed Mothers',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PMC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https://pmc.ncbi.nlm.nih.gov/articles/PMC8742241/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12 June 2026).</a:t>
            </a:r>
          </a:p>
          <a:p>
            <a:pPr indent="-45720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Clifford, B.N. et al. (2024) 'Parental postpartum depression and children's receptive...',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Experimental Child Psychology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indent="-45720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Meda, L. (2026) 'Effective early intervention strategies...',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Frontiers in Education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indent="-45720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McLeod, S. (2025)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Zone of proximal development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Simply Psychology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https://www.simplypsychology.org/zone-of-proximal-development.html (Accessed: 14 June 2026). </a:t>
            </a:r>
          </a:p>
          <a:p>
            <a:pPr indent="-45720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Severo, M. et al. (2023) 'Maternal perinatal depression and child neurocognitive...',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Frontiers in Psychiatry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14. doi:10.3389/fpsyt.2023.1151897.</a:t>
            </a:r>
          </a:p>
          <a:p>
            <a:pPr indent="-45720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Utami, N.H. et al. (2026) 'Depression in mothers and early childhood development...',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Rural and Remote Health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>
              <a:spcAft>
                <a:spcPts val="2400"/>
              </a:spcAft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0">
            <a:extLst>
              <a:ext uri="{FF2B5EF4-FFF2-40B4-BE49-F238E27FC236}">
                <a16:creationId xmlns:a16="http://schemas.microsoft.com/office/drawing/2014/main" id="{D968FAF8-0578-F2BC-5B41-5B87104F4247}"/>
              </a:ext>
            </a:extLst>
          </p:cNvPr>
          <p:cNvSpPr/>
          <p:nvPr/>
        </p:nvSpPr>
        <p:spPr>
          <a:xfrm>
            <a:off x="440674" y="48491"/>
            <a:ext cx="7954178" cy="464127"/>
          </a:xfrm>
          <a:prstGeom prst="rect">
            <a:avLst/>
          </a:prstGeom>
          <a:solidFill>
            <a:schemeClr val="accent5">
              <a:lumMod val="50000"/>
            </a:schemeClr>
          </a:solidFill>
          <a:ln/>
        </p:spPr>
        <p:txBody>
          <a:bodyPr wrap="square" rtlCol="0" anchor="ctr"/>
          <a:lstStyle/>
          <a:p>
            <a:r>
              <a:rPr lang="en-US" sz="32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41084414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315</TotalTime>
  <Words>818</Words>
  <Application>Microsoft Office PowerPoint</Application>
  <PresentationFormat>On-screen Show (16:9)</PresentationFormat>
  <Paragraphs>74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Supporting Isaac’s Development: Vygotsky’s Sociocultural Theory</dc:title>
  <dc:subject>PptxGenJS Presentation</dc:subject>
  <dc:creator>Trainee Early Years Support Worker</dc:creator>
  <cp:lastModifiedBy>Sabia Alam (2507875)</cp:lastModifiedBy>
  <cp:revision>23</cp:revision>
  <dcterms:created xsi:type="dcterms:W3CDTF">2026-06-10T07:29:26Z</dcterms:created>
  <dcterms:modified xsi:type="dcterms:W3CDTF">2026-06-14T20:12:19Z</dcterms:modified>
</cp:coreProperties>
</file>