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Default Extension="tiff" ContentType="image/tiff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25"/>
  </p:notesMasterIdLst>
  <p:sldIdLst>
    <p:sldId id="256" r:id="rId2"/>
    <p:sldId id="286" r:id="rId3"/>
    <p:sldId id="287" r:id="rId4"/>
    <p:sldId id="288" r:id="rId5"/>
    <p:sldId id="289" r:id="rId6"/>
    <p:sldId id="290" r:id="rId7"/>
    <p:sldId id="291" r:id="rId8"/>
    <p:sldId id="292" r:id="rId9"/>
    <p:sldId id="293" r:id="rId10"/>
    <p:sldId id="294" r:id="rId11"/>
    <p:sldId id="295" r:id="rId12"/>
    <p:sldId id="296" r:id="rId13"/>
    <p:sldId id="297" r:id="rId14"/>
    <p:sldId id="298" r:id="rId15"/>
    <p:sldId id="299" r:id="rId16"/>
    <p:sldId id="300" r:id="rId17"/>
    <p:sldId id="301" r:id="rId18"/>
    <p:sldId id="302" r:id="rId19"/>
    <p:sldId id="303" r:id="rId20"/>
    <p:sldId id="304" r:id="rId21"/>
    <p:sldId id="305" r:id="rId22"/>
    <p:sldId id="306" r:id="rId23"/>
    <p:sldId id="307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199" autoAdjust="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-91" y="-28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0E22BC-02AC-F54D-B916-D41ABB6F8744}" type="datetimeFigureOut">
              <a:rPr lang="en-US" smtClean="0"/>
              <a:pPr/>
              <a:t>10/24/2012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C62A1D-4582-E74C-92F5-73A3ECD25D2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612089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DD5A998-39EF-324B-8E14-EE1CAFF41EDB}" type="slidenum">
              <a:rPr lang="en-US" sz="800"/>
              <a:pPr/>
              <a:t>2</a:t>
            </a:fld>
            <a:endParaRPr lang="en-US" sz="80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7291B89-5B53-A043-8A05-83FE1A69E8B0}" type="slidenum">
              <a:rPr lang="en-US" sz="800"/>
              <a:pPr/>
              <a:t>3</a:t>
            </a:fld>
            <a:endParaRPr lang="en-US" sz="80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Graphics 2.1.1.1, 2..1.1.2, 2.1.1.3, 2.1.1.4</a:t>
            </a:r>
          </a:p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B86174C-1CEB-0F47-ACE0-5235D5FECB00}" type="slidenum">
              <a:rPr lang="en-US" sz="800"/>
              <a:pPr/>
              <a:t>4</a:t>
            </a:fld>
            <a:endParaRPr lang="en-US" sz="800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 2.1.2.2, 2.1.2.3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04E05313-81E8-4B47-AF11-28D7346180D6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 2.1.3.1, 2.1.3.2 (pick some of these maybe one or 2 – whatever will fit in)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6A99A10-84DD-3E44-87D3-7AC113F743D3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 2.2.1.1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8F30EC8-FC0A-594F-BE5F-C88BBAE58B61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 2.2.2.1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5AF1CFC-CC85-3849-81A1-09B6309A3A76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 2.2.3..1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9148244-5BEC-A84F-AC07-EF11FC8C923E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 2.2.4.2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60F40D3-C6B2-C243-9DD6-AB4B912A9B43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 2.3.1.1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A19CDDB-1AB0-6341-93A3-AAB86AD828E4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Graphics 2.3.2.1 &amp; 2.3.2.2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03F0C6D-F59B-3A44-A469-68034C4CF3A7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 2.3.4.1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81BB0CE-8CEC-774A-8F26-CC853EFE318C}" type="slidenum">
              <a:rPr lang="en-US" sz="800"/>
              <a:pPr/>
              <a:t>13</a:t>
            </a:fld>
            <a:endParaRPr lang="en-US" sz="80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 2.3.5.1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81E070E-4C7F-4B4E-9F7B-AEFCC777302A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 2.3.6.1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607269D-440B-8D45-96A8-62773D03A53B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 2.3.7.1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BDE4C31B-24C1-CC46-91CF-22AFB14F3A98}" type="slidenum">
              <a:rPr lang="en-US" sz="800"/>
              <a:pPr/>
              <a:t>16</a:t>
            </a:fld>
            <a:endParaRPr lang="en-US" sz="800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Graphics 2.3.8.1 &amp; 2.3.8.2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D9708210-7F4F-254E-91AE-D786C4CA3FB9}" type="slidenum">
              <a:rPr lang="en-US" sz="800"/>
              <a:pPr/>
              <a:t>17</a:t>
            </a:fld>
            <a:endParaRPr lang="en-US" sz="80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All graphics for 2.4.1 pages 1 through 4</a:t>
            </a: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21BDFEC-2467-C341-A954-3CDA6996D9B3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Graphics 2.4.3.1, 2.4.3.2, 2.4.3.3</a:t>
            </a: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FFD4AA4-639C-9941-AF5A-CF41D59740AF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All graphics in section 2.4.4</a:t>
            </a: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C38554A-5008-D941-8192-2B4A0EB8717D}" type="slidenum">
              <a:rPr lang="en-US" sz="800"/>
              <a:pPr/>
              <a:t>20</a:t>
            </a:fld>
            <a:endParaRPr lang="en-US" sz="800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 2.4.5.1</a:t>
            </a: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2C18AB4A-4D6F-AF44-B46F-5F2DDB7B6143}" type="slidenum">
              <a:rPr lang="en-US" sz="800"/>
              <a:pPr/>
              <a:t>21</a:t>
            </a:fld>
            <a:endParaRPr lang="en-US" sz="8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 2.4.5.2</a:t>
            </a: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F9C8318-EE0A-FF47-A1C6-60FBE252E459}" type="slidenum">
              <a:rPr lang="en-US" sz="800"/>
              <a:pPr/>
              <a:t>22</a:t>
            </a:fld>
            <a:endParaRPr lang="en-US" sz="800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 2.4.6.2</a:t>
            </a: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9D6FC0B-298C-CF42-B52A-25BA3A52EF3A}" type="slidenum">
              <a:rPr lang="en-US" sz="800"/>
              <a:pPr/>
              <a:t>23</a:t>
            </a:fld>
            <a:endParaRPr lang="en-US" sz="800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10/24/2012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10/24/2012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10/24/2012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10/24/2012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10/24/2012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10/24/2012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10/24/2012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10/24/2012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10/24/2012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10/24/2012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10/24/2012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10/24/2012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dirty="0"/>
          </a:p>
        </p:txBody>
      </p:sp>
      <p:sp>
        <p:nvSpPr>
          <p:cNvPr id="8" name="TextBox 7"/>
          <p:cNvSpPr txBox="1"/>
          <p:nvPr userDrawn="1"/>
        </p:nvSpPr>
        <p:spPr>
          <a:xfrm>
            <a:off x="0" y="6275668"/>
            <a:ext cx="50282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School of Applied Computing</a:t>
            </a:r>
          </a:p>
          <a:p>
            <a:r>
              <a:rPr lang="en-US" sz="1200" b="1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Faculty of Applied</a:t>
            </a:r>
            <a:r>
              <a:rPr lang="en-US" sz="1200" b="1" baseline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 </a:t>
            </a:r>
            <a:r>
              <a:rPr lang="en-US" sz="1200" b="1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Design and Engineering</a:t>
            </a:r>
            <a:endParaRPr lang="en-US" sz="1200" b="1" dirty="0">
              <a:solidFill>
                <a:schemeClr val="tx2">
                  <a:lumMod val="90000"/>
                  <a:lumOff val="10000"/>
                </a:schemeClr>
              </a:solidFill>
              <a:latin typeface="+mj-lt"/>
              <a:cs typeface="Apple Chancery"/>
            </a:endParaRPr>
          </a:p>
        </p:txBody>
      </p:sp>
      <p:pic>
        <p:nvPicPr>
          <p:cNvPr id="9" name="Picture 17" descr="smu80"/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7902" y="107576"/>
            <a:ext cx="3495675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 userDrawn="1"/>
        </p:nvSpPr>
        <p:spPr>
          <a:xfrm>
            <a:off x="7059404" y="6449297"/>
            <a:ext cx="19641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b="1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Local</a:t>
            </a:r>
            <a:r>
              <a:rPr lang="en-US" sz="1200" b="1" baseline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 Area Networks</a:t>
            </a:r>
            <a:endParaRPr lang="en-US" sz="1200" b="1" dirty="0" smtClean="0">
              <a:solidFill>
                <a:schemeClr val="tx2">
                  <a:lumMod val="90000"/>
                  <a:lumOff val="10000"/>
                </a:schemeClr>
              </a:solidFill>
              <a:latin typeface="+mj-lt"/>
              <a:cs typeface="Apple Chancery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tiff"/><Relationship Id="rId4" Type="http://schemas.openxmlformats.org/officeDocument/2006/relationships/image" Target="../media/image28.tif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2761226"/>
            <a:ext cx="6498158" cy="1037999"/>
          </a:xfrm>
        </p:spPr>
        <p:txBody>
          <a:bodyPr/>
          <a:lstStyle/>
          <a:p>
            <a:r>
              <a:rPr lang="en-US" altLang="ja-JP" sz="4800" dirty="0" smtClean="0">
                <a:latin typeface="Arial" charset="0"/>
                <a:cs typeface="ＭＳ Ｐゴシック" charset="0"/>
              </a:rPr>
              <a:t>Configuring a Switch </a:t>
            </a:r>
            <a:br>
              <a:rPr lang="en-US" altLang="ja-JP" sz="4800" dirty="0" smtClean="0">
                <a:latin typeface="Arial" charset="0"/>
                <a:cs typeface="ＭＳ Ｐゴシック" charset="0"/>
              </a:rPr>
            </a:br>
            <a:r>
              <a:rPr lang="en-US" altLang="ja-JP" sz="4800" dirty="0" smtClean="0">
                <a:latin typeface="Arial" charset="0"/>
                <a:cs typeface="ＭＳ Ｐゴシック" charset="0"/>
              </a:rPr>
              <a:t/>
            </a:r>
            <a:br>
              <a:rPr lang="en-US" altLang="ja-JP" sz="4800" dirty="0" smtClean="0">
                <a:latin typeface="Arial" charset="0"/>
                <a:cs typeface="ＭＳ Ｐゴシック" charset="0"/>
              </a:rPr>
            </a:br>
            <a:r>
              <a:rPr lang="en-US" altLang="ja-JP" sz="2800" dirty="0" smtClean="0">
                <a:solidFill>
                  <a:srgbClr val="FF0000"/>
                </a:solidFill>
                <a:latin typeface="Arial" charset="0"/>
                <a:cs typeface="ＭＳ Ｐゴシック" charset="0"/>
              </a:rPr>
              <a:t>Lecture 2</a:t>
            </a:r>
            <a:endParaRPr lang="en-US" sz="2800" dirty="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044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Arial" charset="0"/>
              </a:rPr>
              <a:t>Objectives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555750"/>
            <a:ext cx="7940675" cy="4913313"/>
          </a:xfrm>
        </p:spPr>
        <p:txBody>
          <a:bodyPr/>
          <a:lstStyle/>
          <a:p>
            <a:pPr marL="457200" indent="-457200"/>
            <a:r>
              <a:rPr lang="en-CA" altLang="ja-JP" smtClean="0">
                <a:solidFill>
                  <a:srgbClr val="0D0D0D"/>
                </a:solidFill>
                <a:latin typeface="Arial" charset="0"/>
                <a:cs typeface="ＭＳ Ｐゴシック" charset="0"/>
              </a:rPr>
              <a:t>Operation </a:t>
            </a:r>
            <a:r>
              <a:rPr lang="en-CA" altLang="ja-JP" dirty="0">
                <a:solidFill>
                  <a:srgbClr val="0D0D0D"/>
                </a:solidFill>
                <a:latin typeface="Arial" charset="0"/>
                <a:cs typeface="ＭＳ Ｐゴシック" charset="0"/>
              </a:rPr>
              <a:t>of Ethernet as defined for 100/1000 Mbps LANs in the IEEE 802.3 standard.</a:t>
            </a:r>
          </a:p>
          <a:p>
            <a:pPr marL="457200" indent="-457200"/>
            <a:r>
              <a:rPr lang="en-CA" altLang="ja-JP" dirty="0">
                <a:solidFill>
                  <a:srgbClr val="0D0D0D"/>
                </a:solidFill>
                <a:latin typeface="Arial" charset="0"/>
                <a:cs typeface="ＭＳ Ｐゴシック" charset="0"/>
              </a:rPr>
              <a:t>T</a:t>
            </a:r>
            <a:r>
              <a:rPr lang="en-CA" altLang="ja-JP" dirty="0" smtClean="0">
                <a:solidFill>
                  <a:srgbClr val="0D0D0D"/>
                </a:solidFill>
                <a:latin typeface="Arial" charset="0"/>
                <a:cs typeface="ＭＳ Ｐゴシック" charset="0"/>
              </a:rPr>
              <a:t>he </a:t>
            </a:r>
            <a:r>
              <a:rPr lang="en-CA" altLang="ja-JP" dirty="0">
                <a:solidFill>
                  <a:srgbClr val="0D0D0D"/>
                </a:solidFill>
                <a:latin typeface="Arial" charset="0"/>
                <a:cs typeface="ＭＳ Ｐゴシック" charset="0"/>
              </a:rPr>
              <a:t>functions that enable a switch to forward Ethernet frames in a LAN.</a:t>
            </a:r>
          </a:p>
          <a:p>
            <a:pPr marL="457200" indent="-457200"/>
            <a:r>
              <a:rPr lang="en-CA" altLang="ja-JP" dirty="0">
                <a:solidFill>
                  <a:srgbClr val="0D0D0D"/>
                </a:solidFill>
                <a:latin typeface="Arial" charset="0"/>
                <a:cs typeface="ＭＳ Ｐゴシック" charset="0"/>
              </a:rPr>
              <a:t>Configure a switch for operation in a network designed to support voice, video, and data transmissions.</a:t>
            </a:r>
          </a:p>
          <a:p>
            <a:pPr marL="457200" indent="-457200"/>
            <a:r>
              <a:rPr lang="en-CA" altLang="ja-JP" dirty="0">
                <a:solidFill>
                  <a:srgbClr val="0D0D0D"/>
                </a:solidFill>
                <a:latin typeface="Arial" charset="0"/>
                <a:cs typeface="ＭＳ Ｐゴシック" charset="0"/>
              </a:rPr>
              <a:t>Configure basic security on a switch that will operate in a network designed to support voice, video, and data transmissions.</a:t>
            </a:r>
            <a:endParaRPr lang="en-US" dirty="0">
              <a:solidFill>
                <a:srgbClr val="0D0D0D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761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333375"/>
            <a:ext cx="8145463" cy="838200"/>
          </a:xfrm>
        </p:spPr>
        <p:txBody>
          <a:bodyPr/>
          <a:lstStyle/>
          <a:p>
            <a:pPr eaLnBrk="1" hangingPunct="1"/>
            <a:r>
              <a:rPr lang="en-GB" sz="2400" dirty="0">
                <a:latin typeface="Arial" charset="0"/>
                <a:cs typeface="ＭＳ Ｐゴシック" charset="0"/>
              </a:rPr>
              <a:t>Communications in a switched LAN network </a:t>
            </a:r>
            <a:endParaRPr lang="en-US" sz="2400" dirty="0">
              <a:latin typeface="Arial" charset="0"/>
              <a:cs typeface="ＭＳ Ｐゴシック" charset="0"/>
            </a:endParaRPr>
          </a:p>
        </p:txBody>
      </p:sp>
      <p:pic>
        <p:nvPicPr>
          <p:cNvPr id="7171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1138" y="1150938"/>
            <a:ext cx="4251325" cy="3046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5163" y="1208088"/>
            <a:ext cx="3187700" cy="398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9663" y="4157663"/>
            <a:ext cx="3554412" cy="2700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48877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13518" y="482600"/>
            <a:ext cx="8145463" cy="838200"/>
          </a:xfrm>
        </p:spPr>
        <p:txBody>
          <a:bodyPr/>
          <a:lstStyle/>
          <a:p>
            <a:pPr eaLnBrk="1" hangingPunct="1"/>
            <a:r>
              <a:rPr lang="en-CA" altLang="ja-JP" sz="2800" dirty="0">
                <a:latin typeface="Arial" charset="0"/>
                <a:cs typeface="ＭＳ Ｐゴシック" charset="0"/>
              </a:rPr>
              <a:t>Design Consideration of Ethernet/802.3</a:t>
            </a:r>
            <a:endParaRPr lang="en-US" sz="2800" dirty="0">
              <a:latin typeface="Arial" charset="0"/>
              <a:cs typeface="ＭＳ Ｐゴシック" charset="0"/>
            </a:endParaRPr>
          </a:p>
        </p:txBody>
      </p:sp>
      <p:pic>
        <p:nvPicPr>
          <p:cNvPr id="819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3518" y="2044700"/>
            <a:ext cx="4580732" cy="2926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1550" y="1871663"/>
            <a:ext cx="4225925" cy="263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7" name="TextBox 4"/>
          <p:cNvSpPr txBox="1">
            <a:spLocks noChangeArrowheads="1"/>
          </p:cNvSpPr>
          <p:nvPr/>
        </p:nvSpPr>
        <p:spPr bwMode="auto">
          <a:xfrm>
            <a:off x="5670550" y="4716463"/>
            <a:ext cx="2732088" cy="258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GB" sz="1200" b="1" dirty="0"/>
              <a:t>Collision and Broadcast Domains</a:t>
            </a:r>
          </a:p>
        </p:txBody>
      </p:sp>
    </p:spTree>
    <p:extLst>
      <p:ext uri="{BB962C8B-B14F-4D97-AF65-F5344CB8AC3E}">
        <p14:creationId xmlns:p14="http://schemas.microsoft.com/office/powerpoint/2010/main" xmlns="" val="1442374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44500" y="171076"/>
            <a:ext cx="7210426" cy="1035424"/>
          </a:xfrm>
        </p:spPr>
        <p:txBody>
          <a:bodyPr/>
          <a:lstStyle/>
          <a:p>
            <a:pPr algn="l" eaLnBrk="1" hangingPunct="1"/>
            <a:r>
              <a:rPr lang="en-CA" altLang="ja-JP" sz="2800" dirty="0">
                <a:latin typeface="Arial" charset="0"/>
                <a:cs typeface="ＭＳ Ｐゴシック" charset="0"/>
              </a:rPr>
              <a:t>LAN design Consideration</a:t>
            </a:r>
            <a:br>
              <a:rPr lang="en-CA" altLang="ja-JP" sz="2800" dirty="0">
                <a:latin typeface="Arial" charset="0"/>
                <a:cs typeface="ＭＳ Ｐゴシック" charset="0"/>
              </a:rPr>
            </a:br>
            <a:endParaRPr lang="en-US" sz="2800" dirty="0">
              <a:latin typeface="Arial" charset="0"/>
              <a:cs typeface="ＭＳ Ｐゴシック" charset="0"/>
            </a:endParaRPr>
          </a:p>
        </p:txBody>
      </p:sp>
      <p:pic>
        <p:nvPicPr>
          <p:cNvPr id="9219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5263" y="4013200"/>
            <a:ext cx="4125912" cy="248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3863" y="1192213"/>
            <a:ext cx="5719762" cy="2568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1" name="TextBox 4"/>
          <p:cNvSpPr txBox="1">
            <a:spLocks noChangeArrowheads="1"/>
          </p:cNvSpPr>
          <p:nvPr/>
        </p:nvSpPr>
        <p:spPr bwMode="auto">
          <a:xfrm>
            <a:off x="3897313" y="1143000"/>
            <a:ext cx="1447800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GB" sz="1100" b="1"/>
              <a:t>LAN Segmentation</a:t>
            </a:r>
          </a:p>
        </p:txBody>
      </p:sp>
      <p:pic>
        <p:nvPicPr>
          <p:cNvPr id="9222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0088" y="4140200"/>
            <a:ext cx="4452937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49843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0875" y="885824"/>
            <a:ext cx="7905749" cy="47107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72132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390525"/>
            <a:ext cx="8145463" cy="838200"/>
          </a:xfrm>
        </p:spPr>
        <p:txBody>
          <a:bodyPr/>
          <a:lstStyle/>
          <a:p>
            <a:pPr eaLnBrk="1" hangingPunct="1"/>
            <a:r>
              <a:rPr lang="en-CA" altLang="ja-JP" sz="2800" dirty="0">
                <a:latin typeface="Arial" charset="0"/>
                <a:cs typeface="ＭＳ Ｐゴシック" charset="0"/>
              </a:rPr>
              <a:t>Symmetric and Asymmetric Switching</a:t>
            </a:r>
            <a:r>
              <a:rPr lang="en-US" altLang="ja-JP" sz="2800" dirty="0">
                <a:latin typeface="Arial" charset="0"/>
                <a:cs typeface="ＭＳ Ｐゴシック" charset="0"/>
              </a:rPr>
              <a:t> </a:t>
            </a:r>
            <a:endParaRPr lang="en-US" sz="2800" dirty="0">
              <a:latin typeface="Arial" charset="0"/>
              <a:cs typeface="ＭＳ Ｐゴシック" charset="0"/>
            </a:endParaRPr>
          </a:p>
        </p:txBody>
      </p:sp>
      <p:pic>
        <p:nvPicPr>
          <p:cNvPr id="1126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9138" y="1360488"/>
            <a:ext cx="7793037" cy="5170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12426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CA" altLang="ja-JP" sz="2800">
                <a:latin typeface="Arial" charset="0"/>
                <a:cs typeface="ＭＳ Ｐゴシック" charset="0"/>
              </a:rPr>
              <a:t>Memory Buffering</a:t>
            </a:r>
            <a:endParaRPr lang="en-US" sz="2800">
              <a:latin typeface="Arial" charset="0"/>
              <a:cs typeface="ＭＳ Ｐゴシック" charset="0"/>
            </a:endParaRPr>
          </a:p>
        </p:txBody>
      </p:sp>
      <p:pic>
        <p:nvPicPr>
          <p:cNvPr id="1229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8375" y="1444532"/>
            <a:ext cx="7159625" cy="40402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22429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CA" altLang="ja-JP" sz="2800">
                <a:latin typeface="Arial" charset="0"/>
                <a:cs typeface="ＭＳ Ｐゴシック" charset="0"/>
              </a:rPr>
              <a:t>Layer 2 with Layer 3 switching</a:t>
            </a:r>
            <a:endParaRPr lang="en-US" sz="2800">
              <a:latin typeface="Arial" charset="0"/>
              <a:cs typeface="ＭＳ Ｐゴシック" charset="0"/>
            </a:endParaRPr>
          </a:p>
        </p:txBody>
      </p:sp>
      <p:pic>
        <p:nvPicPr>
          <p:cNvPr id="2" name="Picture 1" descr="Untitled.tif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0929" y="2000250"/>
            <a:ext cx="8290622" cy="3206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05941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241300" y="479425"/>
            <a:ext cx="8145463" cy="838200"/>
          </a:xfrm>
        </p:spPr>
        <p:txBody>
          <a:bodyPr/>
          <a:lstStyle/>
          <a:p>
            <a:pPr eaLnBrk="1" hangingPunct="1"/>
            <a:r>
              <a:rPr lang="en-CA" altLang="ja-JP" sz="2800">
                <a:latin typeface="Arial" charset="0"/>
                <a:cs typeface="ＭＳ Ｐゴシック" charset="0"/>
              </a:rPr>
              <a:t>Configure a Switch for Operation in a Network</a:t>
            </a:r>
            <a:endParaRPr lang="en-US" sz="2800">
              <a:latin typeface="Arial" charset="0"/>
              <a:cs typeface="ＭＳ Ｐゴシック" charset="0"/>
            </a:endParaRPr>
          </a:p>
        </p:txBody>
      </p:sp>
      <p:pic>
        <p:nvPicPr>
          <p:cNvPr id="1433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5263" y="1558925"/>
            <a:ext cx="8870950" cy="5092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19912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231775" y="523875"/>
            <a:ext cx="8145463" cy="838200"/>
          </a:xfrm>
        </p:spPr>
        <p:txBody>
          <a:bodyPr/>
          <a:lstStyle/>
          <a:p>
            <a:pPr eaLnBrk="1" hangingPunct="1"/>
            <a:r>
              <a:rPr lang="en-CA" altLang="ja-JP" sz="2800">
                <a:latin typeface="Arial" charset="0"/>
                <a:cs typeface="ＭＳ Ｐゴシック" charset="0"/>
              </a:rPr>
              <a:t>Configure a Switch for Operation in a Network</a:t>
            </a:r>
            <a:endParaRPr lang="en-US" sz="2800">
              <a:latin typeface="Arial" charset="0"/>
              <a:cs typeface="ＭＳ Ｐゴシック" charset="0"/>
            </a:endParaRPr>
          </a:p>
        </p:txBody>
      </p:sp>
      <p:pic>
        <p:nvPicPr>
          <p:cNvPr id="1536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3200" y="1393825"/>
            <a:ext cx="4608513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4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48238" y="1633538"/>
            <a:ext cx="4010025" cy="437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05442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-51174"/>
            <a:ext cx="8042276" cy="1336956"/>
          </a:xfrm>
        </p:spPr>
        <p:txBody>
          <a:bodyPr/>
          <a:lstStyle/>
          <a:p>
            <a:pPr eaLnBrk="1" hangingPunct="1"/>
            <a:r>
              <a:rPr lang="en-CA" altLang="ja-JP" sz="2800" dirty="0">
                <a:latin typeface="Arial" charset="0"/>
                <a:cs typeface="ＭＳ Ｐゴシック" charset="0"/>
              </a:rPr>
              <a:t>Boot Sequence of a Cisco switch</a:t>
            </a:r>
            <a:endParaRPr lang="en-US" sz="2800" dirty="0">
              <a:latin typeface="Arial" charset="0"/>
              <a:cs typeface="ＭＳ Ｐゴシック" charset="0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/>
          <a:lstStyle/>
          <a:p>
            <a:pPr>
              <a:buFont typeface="Wingdings" charset="0"/>
              <a:buNone/>
            </a:pPr>
            <a:endParaRPr lang="en-US">
              <a:latin typeface="Arial" charset="0"/>
            </a:endParaRPr>
          </a:p>
          <a:p>
            <a:pPr>
              <a:buFont typeface="Symbol" charset="0"/>
              <a:buChar char=""/>
            </a:pPr>
            <a:endParaRPr lang="en-US">
              <a:latin typeface="Arial" charset="0"/>
            </a:endParaRPr>
          </a:p>
        </p:txBody>
      </p:sp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1137" y="1392238"/>
            <a:ext cx="8736491" cy="4799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3322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CA" altLang="ja-JP" sz="2800">
                <a:latin typeface="Arial" charset="0"/>
                <a:cs typeface="ＭＳ Ｐゴシック" charset="0"/>
              </a:rPr>
              <a:t>Prepare to Configure a Switch </a:t>
            </a:r>
            <a:endParaRPr lang="en-US" sz="2800">
              <a:latin typeface="Arial" charset="0"/>
              <a:cs typeface="ＭＳ Ｐゴシック" charset="0"/>
            </a:endParaRPr>
          </a:p>
        </p:txBody>
      </p:sp>
      <p:pic>
        <p:nvPicPr>
          <p:cNvPr id="17411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4250" y="1698532"/>
            <a:ext cx="7048499" cy="44133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62186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885825"/>
            <a:ext cx="8145463" cy="403225"/>
          </a:xfrm>
        </p:spPr>
        <p:txBody>
          <a:bodyPr/>
          <a:lstStyle/>
          <a:p>
            <a:pPr eaLnBrk="1" hangingPunct="1"/>
            <a:r>
              <a:rPr lang="en-CA" altLang="ja-JP" sz="2800" dirty="0">
                <a:latin typeface="Arial" charset="0"/>
                <a:cs typeface="ＭＳ Ｐゴシック" charset="0"/>
              </a:rPr>
              <a:t>Management Interface Considerations</a:t>
            </a:r>
            <a:endParaRPr lang="en-US" sz="2800" dirty="0">
              <a:latin typeface="Arial" charset="0"/>
              <a:cs typeface="ＭＳ Ｐゴシック" charset="0"/>
            </a:endParaRPr>
          </a:p>
        </p:txBody>
      </p:sp>
      <p:pic>
        <p:nvPicPr>
          <p:cNvPr id="1843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2325" y="1316038"/>
            <a:ext cx="7527925" cy="349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375" y="4800600"/>
            <a:ext cx="7635875" cy="191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01146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CA" altLang="ja-JP" sz="2800">
                <a:latin typeface="Arial" charset="0"/>
                <a:cs typeface="ＭＳ Ｐゴシック" charset="0"/>
              </a:rPr>
              <a:t>Show Commands</a:t>
            </a:r>
            <a:endParaRPr lang="en-US" sz="2800">
              <a:latin typeface="Arial" charset="0"/>
              <a:cs typeface="ＭＳ Ｐゴシック" charset="0"/>
            </a:endParaRPr>
          </a:p>
        </p:txBody>
      </p:sp>
      <p:pic>
        <p:nvPicPr>
          <p:cNvPr id="19459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8913" y="1597025"/>
            <a:ext cx="8766175" cy="4303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43105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44525" y="576263"/>
            <a:ext cx="8145463" cy="838200"/>
          </a:xfrm>
        </p:spPr>
        <p:txBody>
          <a:bodyPr/>
          <a:lstStyle/>
          <a:p>
            <a:pPr eaLnBrk="1" hangingPunct="1"/>
            <a:r>
              <a:rPr lang="en-CA" altLang="ja-JP" sz="2800">
                <a:latin typeface="Arial" charset="0"/>
                <a:cs typeface="ＭＳ Ｐゴシック" charset="0"/>
              </a:rPr>
              <a:t>Managing the Cisco IOS configuration files</a:t>
            </a:r>
            <a:endParaRPr lang="en-US" sz="2800">
              <a:latin typeface="Arial" charset="0"/>
              <a:cs typeface="ＭＳ Ｐゴシック" charset="0"/>
            </a:endParaRPr>
          </a:p>
        </p:txBody>
      </p:sp>
      <p:pic>
        <p:nvPicPr>
          <p:cNvPr id="20483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1991" y="1414463"/>
            <a:ext cx="8437997" cy="4570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86561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604838"/>
            <a:ext cx="8145463" cy="576262"/>
          </a:xfrm>
        </p:spPr>
        <p:txBody>
          <a:bodyPr/>
          <a:lstStyle/>
          <a:p>
            <a:pPr eaLnBrk="1" hangingPunct="1"/>
            <a:r>
              <a:rPr lang="en-CA" altLang="ja-JP" sz="2800">
                <a:latin typeface="Arial" charset="0"/>
                <a:cs typeface="ＭＳ Ｐゴシック" charset="0"/>
              </a:rPr>
              <a:t>Configure Basic Security on a Switch</a:t>
            </a:r>
            <a:endParaRPr lang="en-US" sz="2800">
              <a:latin typeface="Arial" charset="0"/>
              <a:cs typeface="ＭＳ Ｐゴシック" charset="0"/>
            </a:endParaRPr>
          </a:p>
        </p:txBody>
      </p:sp>
      <p:pic>
        <p:nvPicPr>
          <p:cNvPr id="2150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250" y="1158875"/>
            <a:ext cx="7399338" cy="2640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8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988" y="4359275"/>
            <a:ext cx="7305675" cy="207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9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71825" y="4010025"/>
            <a:ext cx="240982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04101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5"/>
          <p:cNvSpPr>
            <a:spLocks noGrp="1" noChangeArrowheads="1"/>
          </p:cNvSpPr>
          <p:nvPr>
            <p:ph type="title"/>
          </p:nvPr>
        </p:nvSpPr>
        <p:spPr>
          <a:xfrm>
            <a:off x="549275" y="-67049"/>
            <a:ext cx="8042276" cy="1336956"/>
          </a:xfrm>
          <a:noFill/>
        </p:spPr>
        <p:txBody>
          <a:bodyPr/>
          <a:lstStyle/>
          <a:p>
            <a:pPr eaLnBrk="1" hangingPunct="1"/>
            <a:r>
              <a:rPr lang="en-CA" altLang="ja-JP" sz="3200" dirty="0">
                <a:latin typeface="Arial" charset="0"/>
                <a:cs typeface="ＭＳ Ｐゴシック" charset="0"/>
              </a:rPr>
              <a:t>Telnet and SSH Configuration</a:t>
            </a:r>
            <a:endParaRPr lang="en-US" sz="3200" dirty="0">
              <a:latin typeface="Arial" charset="0"/>
            </a:endParaRPr>
          </a:p>
        </p:txBody>
      </p:sp>
      <p:pic>
        <p:nvPicPr>
          <p:cNvPr id="2253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962" y="1185769"/>
            <a:ext cx="4618037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 descr="Untitled.tif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46500" y="4677510"/>
            <a:ext cx="5397499" cy="1646168"/>
          </a:xfrm>
          <a:prstGeom prst="rect">
            <a:avLst/>
          </a:prstGeom>
        </p:spPr>
      </p:pic>
      <p:pic>
        <p:nvPicPr>
          <p:cNvPr id="3" name="Picture 2" descr="Untitled.tif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2875" y="2301875"/>
            <a:ext cx="5191125" cy="118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50611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5"/>
          <p:cNvSpPr>
            <a:spLocks noGrp="1" noChangeArrowheads="1"/>
          </p:cNvSpPr>
          <p:nvPr>
            <p:ph type="title"/>
          </p:nvPr>
        </p:nvSpPr>
        <p:spPr>
          <a:xfrm>
            <a:off x="444500" y="784226"/>
            <a:ext cx="8145463" cy="555625"/>
          </a:xfrm>
          <a:noFill/>
        </p:spPr>
        <p:txBody>
          <a:bodyPr/>
          <a:lstStyle/>
          <a:p>
            <a:pPr eaLnBrk="1" hangingPunct="1"/>
            <a:r>
              <a:rPr lang="en-CA" altLang="ja-JP" sz="3200" dirty="0">
                <a:latin typeface="Arial" charset="0"/>
                <a:cs typeface="ＭＳ Ｐゴシック" charset="0"/>
              </a:rPr>
              <a:t>Common Security Attacks</a:t>
            </a:r>
            <a:endParaRPr lang="en-US" sz="3200" dirty="0">
              <a:latin typeface="Arial" charset="0"/>
            </a:endParaRPr>
          </a:p>
        </p:txBody>
      </p:sp>
      <p:pic>
        <p:nvPicPr>
          <p:cNvPr id="2355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3375" y="1701800"/>
            <a:ext cx="3124200" cy="2655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03850" y="2117725"/>
            <a:ext cx="3348038" cy="305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7" name="TextBox 4"/>
          <p:cNvSpPr txBox="1">
            <a:spLocks noChangeArrowheads="1"/>
          </p:cNvSpPr>
          <p:nvPr/>
        </p:nvSpPr>
        <p:spPr bwMode="auto">
          <a:xfrm>
            <a:off x="1055688" y="1219200"/>
            <a:ext cx="1231900" cy="25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GB" sz="1200" b="1"/>
              <a:t>MAC Flooding</a:t>
            </a:r>
          </a:p>
        </p:txBody>
      </p:sp>
      <p:sp>
        <p:nvSpPr>
          <p:cNvPr id="23558" name="TextBox 5"/>
          <p:cNvSpPr txBox="1">
            <a:spLocks noChangeArrowheads="1"/>
          </p:cNvSpPr>
          <p:nvPr/>
        </p:nvSpPr>
        <p:spPr bwMode="auto">
          <a:xfrm>
            <a:off x="6134100" y="1682750"/>
            <a:ext cx="3224213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GB" sz="1400" b="1" dirty="0"/>
              <a:t>DHCP Spoofing</a:t>
            </a:r>
          </a:p>
        </p:txBody>
      </p:sp>
      <p:sp>
        <p:nvSpPr>
          <p:cNvPr id="23559" name="TextBox 6"/>
          <p:cNvSpPr txBox="1">
            <a:spLocks noChangeArrowheads="1"/>
          </p:cNvSpPr>
          <p:nvPr/>
        </p:nvSpPr>
        <p:spPr bwMode="auto">
          <a:xfrm>
            <a:off x="3001963" y="4522788"/>
            <a:ext cx="3440112" cy="201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l"/>
            <a:r>
              <a:rPr lang="en-GB" sz="1600" dirty="0"/>
              <a:t>Other Attacks</a:t>
            </a:r>
          </a:p>
          <a:p>
            <a:pPr algn="l"/>
            <a:endParaRPr lang="en-GB" sz="1600" dirty="0"/>
          </a:p>
          <a:p>
            <a:pPr algn="l">
              <a:lnSpc>
                <a:spcPct val="150000"/>
              </a:lnSpc>
              <a:buFont typeface="Arial" charset="0"/>
              <a:buChar char="•"/>
            </a:pPr>
            <a:r>
              <a:rPr lang="en-GB" sz="1600" dirty="0"/>
              <a:t>CDP Attack</a:t>
            </a:r>
          </a:p>
          <a:p>
            <a:pPr algn="l">
              <a:lnSpc>
                <a:spcPct val="150000"/>
              </a:lnSpc>
              <a:buFont typeface="Arial" charset="0"/>
              <a:buChar char="•"/>
            </a:pPr>
            <a:r>
              <a:rPr lang="en-GB" sz="1600" dirty="0"/>
              <a:t>Telnet attack</a:t>
            </a:r>
          </a:p>
          <a:p>
            <a:pPr lvl="1" algn="l">
              <a:lnSpc>
                <a:spcPct val="150000"/>
              </a:lnSpc>
              <a:buFont typeface="Arial" charset="0"/>
              <a:buChar char="•"/>
            </a:pPr>
            <a:r>
              <a:rPr lang="en-GB" sz="1600" dirty="0"/>
              <a:t>Bruce Force Password Attack</a:t>
            </a:r>
          </a:p>
          <a:p>
            <a:pPr lvl="1" algn="l">
              <a:lnSpc>
                <a:spcPct val="150000"/>
              </a:lnSpc>
              <a:buFont typeface="Arial" charset="0"/>
              <a:buChar char="•"/>
            </a:pPr>
            <a:r>
              <a:rPr lang="en-GB" sz="1600" dirty="0" err="1"/>
              <a:t>DoS</a:t>
            </a:r>
            <a:r>
              <a:rPr lang="en-GB" sz="1600" dirty="0"/>
              <a:t> Attack</a:t>
            </a:r>
          </a:p>
        </p:txBody>
      </p:sp>
    </p:spTree>
    <p:extLst>
      <p:ext uri="{BB962C8B-B14F-4D97-AF65-F5344CB8AC3E}">
        <p14:creationId xmlns:p14="http://schemas.microsoft.com/office/powerpoint/2010/main" xmlns="" val="173786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5"/>
          <p:cNvSpPr>
            <a:spLocks noGrp="1" noChangeArrowheads="1"/>
          </p:cNvSpPr>
          <p:nvPr>
            <p:ph type="title"/>
          </p:nvPr>
        </p:nvSpPr>
        <p:spPr>
          <a:xfrm>
            <a:off x="373063" y="622300"/>
            <a:ext cx="8145462" cy="838200"/>
          </a:xfrm>
          <a:noFill/>
        </p:spPr>
        <p:txBody>
          <a:bodyPr/>
          <a:lstStyle/>
          <a:p>
            <a:pPr algn="l" eaLnBrk="1" hangingPunct="1"/>
            <a:r>
              <a:rPr lang="en-US" sz="3200" dirty="0">
                <a:latin typeface="Arial" charset="0"/>
              </a:rPr>
              <a:t>Security Tools</a:t>
            </a:r>
            <a:br>
              <a:rPr lang="en-US" sz="3200" dirty="0">
                <a:latin typeface="Arial" charset="0"/>
              </a:rPr>
            </a:br>
            <a:endParaRPr lang="en-US" sz="3200" dirty="0">
              <a:latin typeface="Arial" charset="0"/>
            </a:endParaRPr>
          </a:p>
        </p:txBody>
      </p:sp>
      <p:pic>
        <p:nvPicPr>
          <p:cNvPr id="24579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063" y="1317625"/>
            <a:ext cx="8696325" cy="4681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74895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5"/>
          <p:cNvSpPr>
            <a:spLocks noGrp="1" noChangeArrowheads="1"/>
          </p:cNvSpPr>
          <p:nvPr>
            <p:ph type="title"/>
          </p:nvPr>
        </p:nvSpPr>
        <p:spPr>
          <a:xfrm>
            <a:off x="220663" y="487363"/>
            <a:ext cx="8145462" cy="838200"/>
          </a:xfrm>
          <a:noFill/>
        </p:spPr>
        <p:txBody>
          <a:bodyPr/>
          <a:lstStyle/>
          <a:p>
            <a:pPr eaLnBrk="1" hangingPunct="1"/>
            <a:r>
              <a:rPr lang="en-CA" altLang="ja-JP" sz="3200" dirty="0">
                <a:latin typeface="Arial" charset="0"/>
                <a:cs typeface="ＭＳ Ｐゴシック" charset="0"/>
              </a:rPr>
              <a:t>Network Security Tools Features</a:t>
            </a:r>
            <a:endParaRPr lang="en-US" sz="3200" dirty="0">
              <a:latin typeface="Arial" charset="0"/>
            </a:endParaRPr>
          </a:p>
        </p:txBody>
      </p:sp>
      <p:pic>
        <p:nvPicPr>
          <p:cNvPr id="256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2125" y="1376363"/>
            <a:ext cx="8112125" cy="485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11218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5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CA" altLang="ja-JP">
                <a:latin typeface="Arial" charset="0"/>
                <a:cs typeface="ＭＳ Ｐゴシック" charset="0"/>
              </a:rPr>
              <a:t>Configuring Port Security </a:t>
            </a:r>
            <a:endParaRPr lang="en-US">
              <a:latin typeface="Arial" charset="0"/>
            </a:endParaRPr>
          </a:p>
        </p:txBody>
      </p:sp>
      <p:pic>
        <p:nvPicPr>
          <p:cNvPr id="2662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013" y="1465263"/>
            <a:ext cx="4311650" cy="274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28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6850" y="4430713"/>
            <a:ext cx="5289550" cy="210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29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8025" y="1882775"/>
            <a:ext cx="4625975" cy="350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28006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Arial" charset="0"/>
              </a:rPr>
              <a:t>Summary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90550" y="1422400"/>
            <a:ext cx="7940675" cy="4741863"/>
          </a:xfrm>
        </p:spPr>
        <p:txBody>
          <a:bodyPr/>
          <a:lstStyle/>
          <a:p>
            <a:r>
              <a:rPr lang="en-US" dirty="0">
                <a:solidFill>
                  <a:srgbClr val="0D0D0D"/>
                </a:solidFill>
                <a:latin typeface="Arial" charset="0"/>
              </a:rPr>
              <a:t>LAN Design</a:t>
            </a:r>
          </a:p>
          <a:p>
            <a:r>
              <a:rPr lang="en-US" dirty="0">
                <a:solidFill>
                  <a:srgbClr val="0D0D0D"/>
                </a:solidFill>
                <a:latin typeface="Arial" charset="0"/>
              </a:rPr>
              <a:t>Switch Forwarding Methods</a:t>
            </a:r>
          </a:p>
          <a:p>
            <a:r>
              <a:rPr lang="en-US" dirty="0">
                <a:solidFill>
                  <a:srgbClr val="0D0D0D"/>
                </a:solidFill>
                <a:latin typeface="Arial" charset="0"/>
              </a:rPr>
              <a:t>Cisco IOS CLI commands</a:t>
            </a:r>
          </a:p>
          <a:p>
            <a:r>
              <a:rPr lang="en-US" dirty="0">
                <a:solidFill>
                  <a:srgbClr val="0D0D0D"/>
                </a:solidFill>
                <a:latin typeface="Arial" charset="0"/>
              </a:rPr>
              <a:t>Switch Security</a:t>
            </a:r>
          </a:p>
          <a:p>
            <a:pPr>
              <a:buFont typeface="Wingdings" charset="0"/>
              <a:buNone/>
            </a:pPr>
            <a:r>
              <a:rPr lang="en-US" dirty="0">
                <a:solidFill>
                  <a:srgbClr val="0D0D0D"/>
                </a:solidFill>
                <a:latin typeface="Arial" charset="0"/>
              </a:rPr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xmlns="" val="3718267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1415</TotalTime>
  <Words>302</Words>
  <Application>Microsoft Macintosh PowerPoint</Application>
  <PresentationFormat>On-screen Show (4:3)</PresentationFormat>
  <Paragraphs>83</Paragraphs>
  <Slides>23</Slides>
  <Notes>22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Breeze</vt:lpstr>
      <vt:lpstr>Configuring a Switch   Lecture 2</vt:lpstr>
      <vt:lpstr>Objectives</vt:lpstr>
      <vt:lpstr>Communications in a switched LAN network </vt:lpstr>
      <vt:lpstr>Design Consideration of Ethernet/802.3</vt:lpstr>
      <vt:lpstr>LAN design Consideration </vt:lpstr>
      <vt:lpstr>Slide 6</vt:lpstr>
      <vt:lpstr>Symmetric and Asymmetric Switching </vt:lpstr>
      <vt:lpstr>Memory Buffering</vt:lpstr>
      <vt:lpstr>Layer 2 with Layer 3 switching</vt:lpstr>
      <vt:lpstr>Configure a Switch for Operation in a Network</vt:lpstr>
      <vt:lpstr>Configure a Switch for Operation in a Network</vt:lpstr>
      <vt:lpstr>Boot Sequence of a Cisco switch</vt:lpstr>
      <vt:lpstr>Prepare to Configure a Switch </vt:lpstr>
      <vt:lpstr>Management Interface Considerations</vt:lpstr>
      <vt:lpstr>Show Commands</vt:lpstr>
      <vt:lpstr>Managing the Cisco IOS configuration files</vt:lpstr>
      <vt:lpstr>Configure Basic Security on a Switch</vt:lpstr>
      <vt:lpstr>Telnet and SSH Configuration</vt:lpstr>
      <vt:lpstr>Common Security Attacks</vt:lpstr>
      <vt:lpstr>Security Tools </vt:lpstr>
      <vt:lpstr>Network Security Tools Features</vt:lpstr>
      <vt:lpstr>Configuring Port Security </vt:lpstr>
      <vt:lpstr>Summary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Radhakrishnan, Kapilan</cp:lastModifiedBy>
  <cp:revision>78</cp:revision>
  <dcterms:created xsi:type="dcterms:W3CDTF">2011-10-03T10:20:59Z</dcterms:created>
  <dcterms:modified xsi:type="dcterms:W3CDTF">2012-10-24T07:54:14Z</dcterms:modified>
</cp:coreProperties>
</file>