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55" r:id="rId1"/>
    <p:sldMasterId id="2147483648" r:id="rId2"/>
  </p:sldMasterIdLst>
  <p:notesMasterIdLst>
    <p:notesMasterId r:id="rId14"/>
  </p:notesMasterIdLst>
  <p:sldIdLst>
    <p:sldId id="270" r:id="rId3"/>
    <p:sldId id="271" r:id="rId4"/>
    <p:sldId id="272" r:id="rId5"/>
    <p:sldId id="273" r:id="rId6"/>
    <p:sldId id="274" r:id="rId7"/>
    <p:sldId id="275" r:id="rId8"/>
    <p:sldId id="276" r:id="rId9"/>
    <p:sldId id="277" r:id="rId10"/>
    <p:sldId id="278" r:id="rId11"/>
    <p:sldId id="279" r:id="rId12"/>
    <p:sldId id="28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0612"/>
    <p:restoredTop sz="94688"/>
  </p:normalViewPr>
  <p:slideViewPr>
    <p:cSldViewPr snapToGrid="0">
      <p:cViewPr varScale="1">
        <p:scale>
          <a:sx n="78" d="100"/>
          <a:sy n="78" d="100"/>
        </p:scale>
        <p:origin x="163"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Good morning. I will use Lev Vygotsky’s sociocultural theory to think about Shona’s development and how the nursery can support her. Shona is three and has recently started nursery. She becomes anxious when her carers leave, uses few spoken words and finds group play difficult. I will explain the theory, apply it to her situation, suggest practical strategies and then consider both strengths and limitations. Vygotsky’s theory helps us think about learning through relationships, language and culture, but it does not explain every aspect of Shona’s distress.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Vygotsky argued that children’s thinking develops through social interaction and the culture around them. Children learn through shared activities with adults and peers. Culture provides tools, such as language, pictures, stories, routines and ways of solving everyday problems. Vygotsky described development as moving from shared activity between people towards a skill the child can use independently. For example, an adult may first model the words and actions in a game, then the child begins to use them without help. Rogoff develops this idea by describing learning as participation in everyday cultural activities (Rogoff, 1990). This is relevant in nursery because children learn through play and relationships, not only through direct instruction.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zone of proximal development, or ZPD, is the gap between what a child can manage alone and what they can manage with suitable help. This helps staff choose a next step that is achievable, rather than too easy or overwhelming. Vygotsky wrote about guided learning in the ZPD. The term scaffolding was introduced later by Wood, Bruner and Ross in their study of tutoring and problem solving (Wood, Bruner and Ross, 1976). In nursery, this can mean an adult showing one step, offering a few words or a gesture, and then waiting. As Shona becomes more able, the adult reduces the help. We should follow her response and adjust the support.</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This theory gives a strong place to nurture: social interaction, culture, language and the learning opportunities around a child. Vygotsky also recognised basic biological processes, but he gave more attention to how social and cultural experience shapes higher mental skills (Vygotsky, 1978). Shona’s age and individual temperament may affect how she responds to change. Hearing, health or language development may also be relevant, and these should be explored respectfully if concerns continue. Her nursery experiences, relationships, home language and routines matter too. We should ask her family what language she understands best and how they support communication. That helps the setting build on Shona’s experience instead of assuming every child learns in the same way.</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main strength of Vygotsky’s theory is that it shows how adults and peers can support learning in ordinary activities. The ZPD gives practitioners a helpful way to think about a manageable next step. It also reminds us that language and culture shape how children communicate and learn. There are limits. The theory does not fully explain biological influences or why Shona feels anxious when her carers leave. It can also be difficult to judge a child’s ZPD from brief observations. Scaffolding is sometimes used as if it were Vygotsky’s own term, although Wood, Bruner and Ross introduced it later. Daniels (2001) discusses how Vygotskian ideas have been applied in education, while also showing that the theory is broad. We should use it as one guide, alongside family views, careful observation and other knowledge about child development.</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To conclude, Vygotsky’s sociocultural theory encourages us to see Shona as a learner within relationships, language and culture. Staff can help by building trust, making nursery routines understandable and joining her play at a level she can manage. They can then reduce support as her confidence grows. The plan should be shaped with Shona’s carers and reviewed through regular observation. Her separation anxiety also deserves a warm response in its own right, because the sociocultural theory does not explain every part of her experience. Thank you. I am happy to take questions.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This slide lists the sources used in the presentation. The linked titles open the source or publisher record.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This slide lists the sources used in the presentation. The linked titles open the source or publisher record.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77005" y="1016955"/>
            <a:ext cx="9140954" cy="3346590"/>
          </a:xfrm>
          <a:prstGeom prst="rect">
            <a:avLst/>
          </a:prstGeom>
        </p:spPr>
        <p:txBody>
          <a:bodyPr vert="horz" lIns="91440" tIns="45720" rIns="91440" bIns="45720" rtlCol="0" anchor="t">
            <a:normAutofit/>
          </a:bodyPr>
          <a:lstStyle>
            <a:lvl1pPr>
              <a:defRPr lang="en-US" sz="7200" cap="all" baseline="0" dirty="0">
                <a:solidFill>
                  <a:schemeClr val="bg1"/>
                </a:solidFill>
                <a:latin typeface="+mj-lt"/>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62963" y="4869030"/>
            <a:ext cx="7152030" cy="987254"/>
          </a:xfrm>
          <a:prstGeom prst="rect">
            <a:avLst/>
          </a:prstGeom>
        </p:spPr>
        <p:txBody>
          <a:bodyPr vert="horz" lIns="91440" tIns="45720" rIns="91440" bIns="45720" rtlCol="0" anchor="b">
            <a:normAutofit/>
          </a:bodyPr>
          <a:lstStyle>
            <a:lvl1pPr marL="0" indent="0">
              <a:buNone/>
              <a:defRPr lang="en-US" sz="2000" b="1" i="0" dirty="0">
                <a:solidFill>
                  <a:schemeClr val="bg1"/>
                </a:solidFill>
                <a:latin typeface="Arial" panose="020B0604020202020204" pitchFamily="34" charset="0"/>
                <a:cs typeface="Arial" panose="020B0604020202020204" pitchFamily="34" charset="0"/>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0" y="6492240"/>
            <a:ext cx="8582023" cy="365760"/>
          </a:xfrm>
          <a:prstGeom prst="rect">
            <a:avLst/>
          </a:prstGeom>
        </p:spPr>
        <p:txBody>
          <a:bodyPr/>
          <a:lstStyle>
            <a:lvl1pPr>
              <a:defRPr>
                <a:solidFill>
                  <a:schemeClr val="bg1"/>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10041" y="6477000"/>
            <a:ext cx="1885955" cy="381000"/>
          </a:xfrm>
          <a:prstGeom prst="rect">
            <a:avLst/>
          </a:prstGeom>
        </p:spPr>
        <p:txBody>
          <a:bodyPr/>
          <a:lstStyle>
            <a:lvl1pPr>
              <a:defRPr>
                <a:solidFill>
                  <a:schemeClr val="bg1"/>
                </a:solidFill>
              </a:defRPr>
            </a:lvl1pPr>
          </a:lstStyle>
          <a:p>
            <a:fld id="{795E4919-E033-41C8-AEE2-17504250F7D3}" type="datetime1">
              <a:rPr lang="en-US" smtClean="0"/>
              <a:t>10/22/2026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92240"/>
            <a:ext cx="657221" cy="365761"/>
          </a:xfrm>
          <a:prstGeom prst="rect">
            <a:avLst/>
          </a:prstGeom>
        </p:spPr>
        <p:txBody>
          <a:bodyPr/>
          <a:lstStyle>
            <a:lvl1pPr>
              <a:defRPr>
                <a:solidFill>
                  <a:schemeClr val="bg1"/>
                </a:solidFill>
              </a:defRPr>
            </a:lvl1pPr>
          </a:lstStyle>
          <a:p>
            <a:fld id="{AEAA3239-9EA4-4A65-A281-97F994456D9F}" type="slidenum">
              <a:rPr lang="en-US" smtClean="0"/>
              <a:pPr/>
              <a:t>‹#›</a:t>
            </a:fld>
            <a:endParaRPr lang="en-US"/>
          </a:p>
        </p:txBody>
      </p:sp>
      <p:sp>
        <p:nvSpPr>
          <p:cNvPr id="7" name="Rectangle 6">
            <a:extLst>
              <a:ext uri="{FF2B5EF4-FFF2-40B4-BE49-F238E27FC236}">
                <a16:creationId xmlns:a16="http://schemas.microsoft.com/office/drawing/2014/main" id="{6631FF2A-9DA0-DC5C-0C53-91FDE15093DD}"/>
              </a:ext>
            </a:extLst>
          </p:cNvPr>
          <p:cNvSpPr/>
          <p:nvPr/>
        </p:nvSpPr>
        <p:spPr>
          <a:xfrm>
            <a:off x="9110040" y="6155911"/>
            <a:ext cx="3081959" cy="6400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BCA4208E-B529-0934-86E0-24278D43C68A}"/>
              </a:ext>
            </a:extLst>
          </p:cNvPr>
          <p:cNvSpPr/>
          <p:nvPr/>
        </p:nvSpPr>
        <p:spPr>
          <a:xfrm>
            <a:off x="3467745" y="6155911"/>
            <a:ext cx="564228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981949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11125201" cy="746759"/>
          </a:xfrm>
          <a:prstGeom prst="rect">
            <a:avLst/>
          </a:prstGeom>
        </p:spPr>
        <p:txBody>
          <a:bodyPr anchor="t">
            <a:normAutofit/>
          </a:bodyPr>
          <a:lstStyle>
            <a:lvl1pPr>
              <a:defRPr sz="3600" cap="all" baseline="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533398" y="1748474"/>
            <a:ext cx="11125202" cy="4728524"/>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Rectangle 6">
            <a:extLst>
              <a:ext uri="{FF2B5EF4-FFF2-40B4-BE49-F238E27FC236}">
                <a16:creationId xmlns:a16="http://schemas.microsoft.com/office/drawing/2014/main" id="{E5526932-58BC-3B05-A619-8FE2BA7973DD}"/>
              </a:ext>
            </a:extLst>
          </p:cNvPr>
          <p:cNvSpPr/>
          <p:nvPr/>
        </p:nvSpPr>
        <p:spPr>
          <a:xfrm>
            <a:off x="634030" y="565606"/>
            <a:ext cx="1155796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ooter Placeholder 8">
            <a:extLst>
              <a:ext uri="{FF2B5EF4-FFF2-40B4-BE49-F238E27FC236}">
                <a16:creationId xmlns:a16="http://schemas.microsoft.com/office/drawing/2014/main" id="{E4751EC6-9764-CDDF-E8BC-793AD483E0A9}"/>
              </a:ext>
            </a:extLst>
          </p:cNvPr>
          <p:cNvSpPr>
            <a:spLocks noGrp="1"/>
          </p:cNvSpPr>
          <p:nvPr>
            <p:ph type="ftr" sz="quarter" idx="11"/>
          </p:nvPr>
        </p:nvSpPr>
        <p:spPr/>
        <p:txBody>
          <a:bodyPr/>
          <a:lstStyle/>
          <a:p>
            <a:r>
              <a:rPr lang="en-US"/>
              <a:t>Presentation title</a:t>
            </a:r>
            <a:endParaRPr lang="en-US" dirty="0"/>
          </a:p>
        </p:txBody>
      </p:sp>
      <p:sp>
        <p:nvSpPr>
          <p:cNvPr id="8" name="Date Placeholder 7">
            <a:extLst>
              <a:ext uri="{FF2B5EF4-FFF2-40B4-BE49-F238E27FC236}">
                <a16:creationId xmlns:a16="http://schemas.microsoft.com/office/drawing/2014/main" id="{DA395EC9-5212-9F09-E9FA-0AB62AFB6D99}"/>
              </a:ext>
            </a:extLst>
          </p:cNvPr>
          <p:cNvSpPr>
            <a:spLocks noGrp="1"/>
          </p:cNvSpPr>
          <p:nvPr>
            <p:ph type="dt" sz="half" idx="10"/>
          </p:nvPr>
        </p:nvSpPr>
        <p:spPr/>
        <p:txBody>
          <a:bodyPr/>
          <a:lstStyle/>
          <a:p>
            <a:fld id="{35F68458-1A7A-4A29-A16B-4424C6D3B5E6}" type="datetime1">
              <a:rPr lang="en-US" smtClean="0"/>
              <a:pPr/>
              <a:t>10/22/2026</a:t>
            </a:fld>
            <a:endParaRPr lang="en-US" dirty="0"/>
          </a:p>
        </p:txBody>
      </p:sp>
      <p:sp>
        <p:nvSpPr>
          <p:cNvPr id="10" name="Slide Number Placeholder 9">
            <a:extLst>
              <a:ext uri="{FF2B5EF4-FFF2-40B4-BE49-F238E27FC236}">
                <a16:creationId xmlns:a16="http://schemas.microsoft.com/office/drawing/2014/main" id="{286E48EB-E81D-8C6A-DBE6-738017E5A734}"/>
              </a:ext>
            </a:extLst>
          </p:cNvPr>
          <p:cNvSpPr>
            <a:spLocks noGrp="1"/>
          </p:cNvSpPr>
          <p:nvPr>
            <p:ph type="sldNum" sz="quarter" idx="12"/>
          </p:nvPr>
        </p:nvSpPr>
        <p:spPr/>
        <p:txBody>
          <a:body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12692770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4572000"/>
            <a:ext cx="11125201" cy="1112520"/>
          </a:xfrm>
          <a:prstGeom prst="rect">
            <a:avLst/>
          </a:prstGeom>
        </p:spPr>
        <p:txBody>
          <a:bodyPr vert="horz" lIns="91440" tIns="45720" rIns="91440" bIns="45720" rtlCol="0" anchor="b">
            <a:noAutofit/>
          </a:bodyPr>
          <a:lstStyle>
            <a:lvl1pPr>
              <a:defRPr lang="en-US" sz="7200" cap="all" baseline="0" dirty="0">
                <a:solidFill>
                  <a:schemeClr val="tx1"/>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33400" y="5715000"/>
            <a:ext cx="11125201" cy="533400"/>
          </a:xfrm>
          <a:prstGeom prst="rect">
            <a:avLst/>
          </a:prstGeom>
        </p:spPr>
        <p:txBody>
          <a:bodyPr vert="horz" lIns="91440" tIns="45720" rIns="91440" bIns="45720" rtlCol="0" anchor="t">
            <a:normAutofit/>
          </a:bodyPr>
          <a:lstStyle>
            <a:lvl1pPr marL="0" indent="0">
              <a:buNone/>
              <a:defRPr lang="en-US" sz="2000" b="1" i="0" dirty="0">
                <a:latin typeface="Arial" panose="020B0604020202020204" pitchFamily="34" charset="0"/>
                <a:cs typeface="Arial" panose="020B0604020202020204" pitchFamily="34" charset="0"/>
              </a:defRPr>
            </a:lvl1pPr>
          </a:lstStyle>
          <a:p>
            <a:pPr lvl="0"/>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3981764"/>
          </a:xfrm>
          <a:prstGeom prst="rect">
            <a:avLst/>
          </a:prstGeom>
          <a:blipFill dpi="0" rotWithShape="1">
            <a:blip r:embed="rId2">
              <a:alphaModFix amt="60000"/>
            </a:blip>
            <a:srcRect/>
            <a:stretch>
              <a:fillRect t="-419" b="-419"/>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533399" y="6477000"/>
            <a:ext cx="8576637" cy="381001"/>
          </a:xfrm>
          <a:prstGeom prst="rect">
            <a:avLst/>
          </a:prstGeom>
        </p:spPr>
        <p:txBody>
          <a:bodyPr/>
          <a:lstStyle>
            <a:lvl1pPr>
              <a:defRPr>
                <a:solidFill>
                  <a:schemeClr val="tx2"/>
                </a:solidFill>
              </a:defRPr>
            </a:lvl1pPr>
          </a:lstStyle>
          <a:p>
            <a:r>
              <a:rPr lang="en-US"/>
              <a:t>Presentation title</a:t>
            </a:r>
            <a:endParaRPr lang="en-US" dirty="0"/>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110036" y="6476999"/>
            <a:ext cx="1880548" cy="381001"/>
          </a:xfrm>
          <a:prstGeom prst="rect">
            <a:avLst/>
          </a:prstGeom>
        </p:spPr>
        <p:txBody>
          <a:bodyPr/>
          <a:lstStyle>
            <a:lvl1pPr>
              <a:defRPr>
                <a:solidFill>
                  <a:schemeClr val="tx2"/>
                </a:solidFill>
              </a:defRPr>
            </a:lvl1pPr>
          </a:lstStyle>
          <a:p>
            <a:fld id="{6F2562D4-D383-4177-95F1-F65B47D1CEF7}" type="datetime1">
              <a:rPr lang="en-US" smtClean="0"/>
              <a:t>10/22/2026</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0995976" y="6477000"/>
            <a:ext cx="662624" cy="381001"/>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8861598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86071" y="1016955"/>
            <a:ext cx="3872530" cy="3726811"/>
          </a:xfrm>
          <a:prstGeom prst="rect">
            <a:avLst/>
          </a:prstGeom>
        </p:spPr>
        <p:txBody>
          <a:bodyPr vert="horz" lIns="91440" tIns="45720" rIns="91440" bIns="45720" rtlCol="0" anchor="t">
            <a:normAutofit/>
          </a:bodyPr>
          <a:lstStyle>
            <a:lvl1pPr>
              <a:defRPr lang="en-US" sz="5000" cap="all" baseline="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786071" y="5134926"/>
            <a:ext cx="3868420" cy="1113474"/>
          </a:xfrm>
          <a:prstGeom prst="rect">
            <a:avLst/>
          </a:prstGeom>
        </p:spPr>
        <p:txBody>
          <a:bodyPr vert="horz" lIns="91440" tIns="45720" rIns="91440" bIns="45720" rtlCol="0" anchor="b">
            <a:normAutofit/>
          </a:bodyPr>
          <a:lstStyle>
            <a:lvl1pPr marL="0" indent="0">
              <a:buNone/>
              <a:defRPr lang="en-US" sz="2000" b="1" i="0" dirty="0">
                <a:solidFill>
                  <a:schemeClr val="tx2"/>
                </a:solidFill>
                <a:latin typeface="Arial" panose="020B0604020202020204" pitchFamily="34" charset="0"/>
                <a:cs typeface="Arial" panose="020B0604020202020204" pitchFamily="34" charset="0"/>
              </a:defRPr>
            </a:lvl1pPr>
          </a:lstStyle>
          <a:p>
            <a:pPr lvl="0"/>
            <a:r>
              <a:rPr lang="en-GB"/>
              <a:t>Click to edit Master subtitle style</a:t>
            </a:r>
            <a:endParaRPr lang="en-US" dirty="0"/>
          </a:p>
        </p:txBody>
      </p:sp>
      <p:sp>
        <p:nvSpPr>
          <p:cNvPr id="10" name="Picture Placeholder 9">
            <a:extLst>
              <a:ext uri="{FF2B5EF4-FFF2-40B4-BE49-F238E27FC236}">
                <a16:creationId xmlns:a16="http://schemas.microsoft.com/office/drawing/2014/main" id="{77BE7EAD-CCCA-EA7C-0263-265AA3E43C5E}"/>
              </a:ext>
            </a:extLst>
          </p:cNvPr>
          <p:cNvSpPr>
            <a:spLocks noGrp="1"/>
          </p:cNvSpPr>
          <p:nvPr>
            <p:ph type="pic" sz="quarter" idx="14" hasCustomPrompt="1"/>
          </p:nvPr>
        </p:nvSpPr>
        <p:spPr>
          <a:xfrm>
            <a:off x="0" y="0"/>
            <a:ext cx="7224095" cy="6858000"/>
          </a:xfrm>
          <a:custGeom>
            <a:avLst/>
            <a:gdLst>
              <a:gd name="connsiteX0" fmla="*/ 0 w 7224095"/>
              <a:gd name="connsiteY0" fmla="*/ 629614 h 6858000"/>
              <a:gd name="connsiteX1" fmla="*/ 7224095 w 7224095"/>
              <a:gd name="connsiteY1" fmla="*/ 629614 h 6858000"/>
              <a:gd name="connsiteX2" fmla="*/ 7224095 w 7224095"/>
              <a:gd name="connsiteY2" fmla="*/ 6858000 h 6858000"/>
              <a:gd name="connsiteX3" fmla="*/ 0 w 7224095"/>
              <a:gd name="connsiteY3" fmla="*/ 6858000 h 6858000"/>
              <a:gd name="connsiteX4" fmla="*/ 0 w 7224095"/>
              <a:gd name="connsiteY4" fmla="*/ 0 h 6858000"/>
              <a:gd name="connsiteX5" fmla="*/ 7224095 w 7224095"/>
              <a:gd name="connsiteY5" fmla="*/ 0 h 6858000"/>
              <a:gd name="connsiteX6" fmla="*/ 7224095 w 7224095"/>
              <a:gd name="connsiteY6" fmla="*/ 565606 h 6858000"/>
              <a:gd name="connsiteX7" fmla="*/ 0 w 7224095"/>
              <a:gd name="connsiteY7" fmla="*/ 56560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24095" h="6858000">
                <a:moveTo>
                  <a:pt x="0" y="629614"/>
                </a:moveTo>
                <a:lnTo>
                  <a:pt x="7224095" y="629614"/>
                </a:lnTo>
                <a:lnTo>
                  <a:pt x="7224095" y="6858000"/>
                </a:lnTo>
                <a:lnTo>
                  <a:pt x="0" y="6858000"/>
                </a:lnTo>
                <a:close/>
                <a:moveTo>
                  <a:pt x="0" y="0"/>
                </a:moveTo>
                <a:lnTo>
                  <a:pt x="7224095" y="0"/>
                </a:lnTo>
                <a:lnTo>
                  <a:pt x="7224095" y="565606"/>
                </a:lnTo>
                <a:lnTo>
                  <a:pt x="0" y="565606"/>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167937" y="6476999"/>
            <a:ext cx="1895847" cy="381001"/>
          </a:xfrm>
          <a:prstGeom prst="rect">
            <a:avLst/>
          </a:prstGeo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058402" y="6476999"/>
            <a:ext cx="937594" cy="381001"/>
          </a:xfrm>
          <a:prstGeom prst="rect">
            <a:avLst/>
          </a:prstGeom>
        </p:spPr>
        <p:txBody>
          <a:bodyPr/>
          <a:lstStyle>
            <a:lvl1pPr>
              <a:defRPr>
                <a:solidFill>
                  <a:schemeClr val="tx2"/>
                </a:solidFill>
                <a:effectLst/>
              </a:defRPr>
            </a:lvl1pPr>
          </a:lstStyle>
          <a:p>
            <a:fld id="{99C7A302-1799-4123-960A-AC3BB0278DAE}" type="datetime1">
              <a:rPr lang="en-US" smtClean="0"/>
              <a:t>10/22/2026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77000"/>
            <a:ext cx="657221" cy="381001"/>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9" name="Rectangle 8">
            <a:extLst>
              <a:ext uri="{FF2B5EF4-FFF2-40B4-BE49-F238E27FC236}">
                <a16:creationId xmlns:a16="http://schemas.microsoft.com/office/drawing/2014/main" id="{F879DE85-4541-95AA-B871-7CBAD2BA1550}"/>
              </a:ext>
            </a:extLst>
          </p:cNvPr>
          <p:cNvSpPr/>
          <p:nvPr/>
        </p:nvSpPr>
        <p:spPr>
          <a:xfrm>
            <a:off x="0" y="565606"/>
            <a:ext cx="11557970"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334744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400" y="1143000"/>
            <a:ext cx="8576636" cy="5271008"/>
          </a:xfrm>
          <a:prstGeom prst="rect">
            <a:avLst/>
          </a:prstGeom>
        </p:spPr>
        <p:txBody>
          <a:bodyPr vert="horz" lIns="91440" tIns="45720" rIns="91440" bIns="45720" rtlCol="0" anchor="b">
            <a:normAutofit/>
          </a:bodyPr>
          <a:lstStyle>
            <a:lvl1pPr>
              <a:defRPr lang="en-US" sz="7200" cap="all" baseline="0" dirty="0">
                <a:solidFill>
                  <a:schemeClr val="bg2"/>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0" y="6492240"/>
            <a:ext cx="8576636" cy="365760"/>
          </a:xfrm>
          <a:prstGeom prst="rect">
            <a:avLst/>
          </a:prstGeom>
        </p:spPr>
        <p:txBody>
          <a:bodyPr/>
          <a:lstStyle>
            <a:lvl1pPr>
              <a:defRPr>
                <a:solidFill>
                  <a:schemeClr val="bg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10041" y="6492240"/>
            <a:ext cx="1891337" cy="365760"/>
          </a:xfrm>
          <a:prstGeom prst="rect">
            <a:avLst/>
          </a:prstGeom>
        </p:spPr>
        <p:txBody>
          <a:bodyPr/>
          <a:lstStyle>
            <a:lvl1pPr>
              <a:defRPr>
                <a:solidFill>
                  <a:schemeClr val="bg2"/>
                </a:solidFill>
              </a:defRPr>
            </a:lvl1pPr>
          </a:lstStyle>
          <a:p>
            <a:fld id="{34E88643-CA1F-4663-8C06-BD5ECF50899D}" type="datetime1">
              <a:rPr lang="en-US" smtClean="0"/>
              <a:t>10/22/2026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92240"/>
            <a:ext cx="657222" cy="365760"/>
          </a:xfrm>
          <a:prstGeom prst="rect">
            <a:avLst/>
          </a:prstGeom>
        </p:spPr>
        <p:txBody>
          <a:bodyPr/>
          <a:lstStyle>
            <a:lvl1pPr>
              <a:defRPr>
                <a:solidFill>
                  <a:schemeClr val="bg2"/>
                </a:solidFill>
              </a:defRPr>
            </a:lvl1pPr>
          </a:lstStyle>
          <a:p>
            <a:fld id="{AEAA3239-9EA4-4A65-A281-97F994456D9F}" type="slidenum">
              <a:rPr lang="en-US" smtClean="0"/>
              <a:pPr/>
              <a:t>‹#›</a:t>
            </a:fld>
            <a:endParaRPr lang="en-US" dirty="0"/>
          </a:p>
        </p:txBody>
      </p:sp>
      <p:sp>
        <p:nvSpPr>
          <p:cNvPr id="32" name="Rectangle 31">
            <a:extLst>
              <a:ext uri="{FF2B5EF4-FFF2-40B4-BE49-F238E27FC236}">
                <a16:creationId xmlns:a16="http://schemas.microsoft.com/office/drawing/2014/main" id="{15F1B314-6B95-45EC-8168-CEA297F1BD40}"/>
              </a:ext>
            </a:extLst>
          </p:cNvPr>
          <p:cNvSpPr/>
          <p:nvPr/>
        </p:nvSpPr>
        <p:spPr>
          <a:xfrm>
            <a:off x="634029" y="570037"/>
            <a:ext cx="8476007" cy="61543"/>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4E8A7FA-CBEB-E74B-AC79-5D830DAFC993}"/>
              </a:ext>
            </a:extLst>
          </p:cNvPr>
          <p:cNvSpPr/>
          <p:nvPr/>
        </p:nvSpPr>
        <p:spPr>
          <a:xfrm>
            <a:off x="9110036" y="570037"/>
            <a:ext cx="3081964" cy="6154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7504226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BAE97C67-C2EB-5515-0FDC-A535220C9DF0}"/>
              </a:ext>
            </a:extLst>
          </p:cNvPr>
          <p:cNvSpPr/>
          <p:nvPr/>
        </p:nvSpPr>
        <p:spPr>
          <a:xfrm>
            <a:off x="9110035" y="0"/>
            <a:ext cx="3081964"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533399" y="1016955"/>
            <a:ext cx="8195646" cy="1127758"/>
          </a:xfrm>
          <a:prstGeom prst="rect">
            <a:avLst/>
          </a:prstGeom>
        </p:spPr>
        <p:txBody>
          <a:bodyPr anchor="t">
            <a:normAutofit/>
          </a:bodyPr>
          <a:lstStyle>
            <a:lvl1pPr>
              <a:defRPr sz="7200" cap="all" baseline="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3399" y="2510472"/>
            <a:ext cx="8190496" cy="3966527"/>
          </a:xfrm>
          <a:prstGeom prst="rect">
            <a:avLst/>
          </a:prstGeom>
        </p:spPr>
        <p:txBody>
          <a:bodyPr>
            <a:normAutofit/>
          </a:bodyPr>
          <a:lstStyle>
            <a:lvl1pPr marL="457200" indent="-457200">
              <a:lnSpc>
                <a:spcPct val="150000"/>
              </a:lnSpc>
              <a:spcBef>
                <a:spcPts val="0"/>
              </a:spcBef>
              <a:buFont typeface="+mj-lt"/>
              <a:buAutoNum type="arabicPeriod"/>
              <a:defRPr sz="2000"/>
            </a:lvl1pPr>
            <a:lvl2pPr marL="685800" indent="-457200">
              <a:lnSpc>
                <a:spcPct val="150000"/>
              </a:lnSpc>
              <a:spcBef>
                <a:spcPts val="0"/>
              </a:spcBef>
              <a:buFont typeface="+mj-lt"/>
              <a:buAutoNum type="arabicPeriod"/>
              <a:defRPr sz="2000"/>
            </a:lvl2pPr>
            <a:lvl3pPr marL="800100" indent="-342900">
              <a:lnSpc>
                <a:spcPct val="150000"/>
              </a:lnSpc>
              <a:spcBef>
                <a:spcPts val="0"/>
              </a:spcBef>
              <a:buFont typeface="+mj-lt"/>
              <a:buAutoNum type="arabicPeriod"/>
              <a:defRPr sz="2000"/>
            </a:lvl3pPr>
            <a:lvl4pPr marL="1028700" indent="-342900">
              <a:lnSpc>
                <a:spcPct val="150000"/>
              </a:lnSpc>
              <a:spcBef>
                <a:spcPts val="0"/>
              </a:spcBef>
              <a:buFont typeface="+mj-lt"/>
              <a:buAutoNum type="arabicPeriod"/>
              <a:defRPr sz="2000"/>
            </a:lvl4pPr>
            <a:lvl5pPr marL="1257300" indent="-342900">
              <a:lnSpc>
                <a:spcPct val="150000"/>
              </a:lnSpc>
              <a:spcBef>
                <a:spcPts val="0"/>
              </a:spcBef>
              <a:buFont typeface="+mj-lt"/>
              <a:buAutoNum type="arabicPeriod"/>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3399" y="6492241"/>
            <a:ext cx="5758481" cy="365760"/>
          </a:xfrm>
          <a:prstGeom prst="rect">
            <a:avLst/>
          </a:prstGeom>
        </p:spPr>
        <p:txBody>
          <a:bodyPr/>
          <a:lstStyle>
            <a:lvl1pPr>
              <a:defRPr>
                <a:solidFill>
                  <a:schemeClr val="tx2"/>
                </a:solidFill>
              </a:defRPr>
            </a:lvl1pPr>
          </a:lstStyle>
          <a:p>
            <a:r>
              <a:rPr lang="en-US"/>
              <a:t>Presentation title</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291885" y="6492240"/>
            <a:ext cx="1763999" cy="365760"/>
          </a:xfrm>
          <a:prstGeom prst="rect">
            <a:avLst/>
          </a:prstGeom>
        </p:spPr>
        <p:txBody>
          <a:bodyPr/>
          <a:lstStyle>
            <a:lvl1pPr>
              <a:defRPr>
                <a:solidFill>
                  <a:schemeClr val="tx2"/>
                </a:solidFill>
              </a:defRPr>
            </a:lvl1pPr>
          </a:lstStyle>
          <a:p>
            <a:fld id="{CB73E6FC-8E19-48D4-B829-246931AD4AF3}" type="datetime1">
              <a:rPr lang="en-US" smtClean="0"/>
              <a:t>10/22/2026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061271" y="6492241"/>
            <a:ext cx="662624" cy="365760"/>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34" name="Rectangle 33">
            <a:extLst>
              <a:ext uri="{FF2B5EF4-FFF2-40B4-BE49-F238E27FC236}">
                <a16:creationId xmlns:a16="http://schemas.microsoft.com/office/drawing/2014/main" id="{E58CA726-6257-4F3F-9296-A3CF5DCA19DB}"/>
              </a:ext>
            </a:extLst>
          </p:cNvPr>
          <p:cNvSpPr/>
          <p:nvPr/>
        </p:nvSpPr>
        <p:spPr>
          <a:xfrm>
            <a:off x="634029" y="2144714"/>
            <a:ext cx="8476007"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4477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C713386-53DE-AEBA-6318-6C7146DE2270}"/>
              </a:ext>
            </a:extLst>
          </p:cNvPr>
          <p:cNvSpPr>
            <a:spLocks noGrp="1"/>
          </p:cNvSpPr>
          <p:nvPr>
            <p:ph type="title" hasCustomPrompt="1"/>
          </p:nvPr>
        </p:nvSpPr>
        <p:spPr>
          <a:xfrm>
            <a:off x="5343517" y="1386842"/>
            <a:ext cx="6315083" cy="1127758"/>
          </a:xfrm>
        </p:spPr>
        <p:txBody>
          <a:bodyPr>
            <a:normAutofit/>
          </a:bodyPr>
          <a:lstStyle>
            <a:lvl1pPr>
              <a:defRPr sz="7200" cap="all" baseline="0"/>
            </a:lvl1pPr>
          </a:lstStyle>
          <a:p>
            <a:r>
              <a:rPr lang="en-US" dirty="0"/>
              <a:t>AGENDA</a:t>
            </a:r>
          </a:p>
        </p:txBody>
      </p:sp>
      <p:sp>
        <p:nvSpPr>
          <p:cNvPr id="39" name="Picture Placeholder 38">
            <a:extLst>
              <a:ext uri="{FF2B5EF4-FFF2-40B4-BE49-F238E27FC236}">
                <a16:creationId xmlns:a16="http://schemas.microsoft.com/office/drawing/2014/main" id="{0440984A-B82C-18F1-2933-6DF295884CE0}"/>
              </a:ext>
            </a:extLst>
          </p:cNvPr>
          <p:cNvSpPr>
            <a:spLocks noGrp="1"/>
          </p:cNvSpPr>
          <p:nvPr>
            <p:ph type="pic" sz="quarter" idx="14" hasCustomPrompt="1"/>
          </p:nvPr>
        </p:nvSpPr>
        <p:spPr>
          <a:xfrm>
            <a:off x="0" y="0"/>
            <a:ext cx="4400554" cy="6858000"/>
          </a:xfrm>
          <a:blipFill>
            <a:blip r:embed="rId2">
              <a:alphaModFix amt="60000"/>
            </a:blip>
            <a:stretch>
              <a:fillRect/>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43518" y="2886089"/>
            <a:ext cx="6315082" cy="3336911"/>
          </a:xfrm>
          <a:prstGeom prst="rect">
            <a:avLst/>
          </a:prstGeom>
        </p:spPr>
        <p:txBody>
          <a:bodyPr>
            <a:normAutofit/>
          </a:bodyPr>
          <a:lstStyle>
            <a:lvl1pPr marL="457200" indent="-457200">
              <a:lnSpc>
                <a:spcPct val="150000"/>
              </a:lnSpc>
              <a:spcBef>
                <a:spcPts val="0"/>
              </a:spcBef>
              <a:buFont typeface="+mj-lt"/>
              <a:buAutoNum type="arabicPeriod"/>
              <a:defRPr sz="2000"/>
            </a:lvl1pPr>
            <a:lvl2pPr marL="571500" indent="-342900">
              <a:lnSpc>
                <a:spcPct val="150000"/>
              </a:lnSpc>
              <a:spcBef>
                <a:spcPts val="0"/>
              </a:spcBef>
              <a:buFont typeface="+mj-lt"/>
              <a:buAutoNum type="arabicPeriod"/>
              <a:defRPr sz="2000"/>
            </a:lvl2pPr>
            <a:lvl3pPr marL="800100" indent="-342900">
              <a:lnSpc>
                <a:spcPct val="150000"/>
              </a:lnSpc>
              <a:spcBef>
                <a:spcPts val="0"/>
              </a:spcBef>
              <a:buFont typeface="+mj-lt"/>
              <a:buAutoNum type="arabicPeriod"/>
              <a:defRPr sz="2000"/>
            </a:lvl3pPr>
            <a:lvl4pPr marL="1028700" indent="-342900">
              <a:lnSpc>
                <a:spcPct val="150000"/>
              </a:lnSpc>
              <a:spcBef>
                <a:spcPts val="0"/>
              </a:spcBef>
              <a:buFont typeface="+mj-lt"/>
              <a:buAutoNum type="arabicPeriod"/>
              <a:defRPr sz="2000"/>
            </a:lvl4pPr>
            <a:lvl5pPr>
              <a:lnSpc>
                <a:spcPct val="150000"/>
              </a:lnSpc>
              <a:spcBef>
                <a:spcPts val="0"/>
              </a:spcBef>
              <a:buFont typeface="+mj-lt"/>
              <a:buAutoNum type="arabicPeriod"/>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43518" y="6477000"/>
            <a:ext cx="3771905" cy="381001"/>
          </a:xfrm>
          <a:prstGeom prst="rect">
            <a:avLst/>
          </a:prstGeom>
        </p:spPr>
        <p:txBody>
          <a:bodyPr/>
          <a:lstStyle/>
          <a:p>
            <a:r>
              <a:rPr lang="en-US"/>
              <a:t>Presentation title</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120821" y="6477000"/>
            <a:ext cx="1875160" cy="381001"/>
          </a:xfrm>
          <a:prstGeom prst="rect">
            <a:avLst/>
          </a:prstGeom>
        </p:spPr>
        <p:txBody>
          <a:bodyPr/>
          <a:lstStyle/>
          <a:p>
            <a:fld id="{20AF2805-09FE-4E19-BD3D-273F9C4FB4DD}" type="datetime1">
              <a:rPr lang="en-US" smtClean="0"/>
              <a:t>10/22/2026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995986" y="6477000"/>
            <a:ext cx="662614" cy="381001"/>
          </a:xfrm>
          <a:prstGeom prst="rect">
            <a:avLst/>
          </a:prstGeom>
        </p:spPr>
        <p:txBody>
          <a:bodyPr/>
          <a:lstStyle/>
          <a:p>
            <a:fld id="{AEAA3239-9EA4-4A65-A281-97F994456D9F}" type="slidenum">
              <a:rPr lang="en-US" smtClean="0"/>
              <a:t>‹#›</a:t>
            </a:fld>
            <a:endParaRPr lang="en-US" dirty="0"/>
          </a:p>
        </p:txBody>
      </p:sp>
      <p:sp>
        <p:nvSpPr>
          <p:cNvPr id="34" name="Rectangle 33">
            <a:extLst>
              <a:ext uri="{FF2B5EF4-FFF2-40B4-BE49-F238E27FC236}">
                <a16:creationId xmlns:a16="http://schemas.microsoft.com/office/drawing/2014/main" id="{98E5CA23-2176-4B29-AB27-EDD9AC417271}"/>
              </a:ext>
            </a:extLst>
          </p:cNvPr>
          <p:cNvSpPr/>
          <p:nvPr/>
        </p:nvSpPr>
        <p:spPr>
          <a:xfrm>
            <a:off x="4400554" y="2496190"/>
            <a:ext cx="7791446"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6075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9" y="1016955"/>
            <a:ext cx="3491539" cy="4083580"/>
          </a:xfrm>
          <a:prstGeom prst="rect">
            <a:avLst/>
          </a:prstGeom>
        </p:spPr>
        <p:txBody>
          <a:bodyPr anchor="t">
            <a:normAutofit/>
          </a:bodyPr>
          <a:lstStyle>
            <a:lvl1pPr>
              <a:defRPr sz="3600" cap="all" baseline="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62526" y="1016955"/>
            <a:ext cx="6696073" cy="4083579"/>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0"/>
            <a:ext cx="8576637" cy="381001"/>
          </a:xfrm>
          <a:prstGeom prst="rect">
            <a:avLst/>
          </a:prstGeom>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77000"/>
            <a:ext cx="1891338" cy="381001"/>
          </a:xfrm>
          <a:prstGeom prst="rect">
            <a:avLst/>
          </a:prstGeom>
        </p:spPr>
        <p:txBody>
          <a:bodyPr/>
          <a:lstStyle/>
          <a:p>
            <a:fld id="{1E532691-8605-4D75-9B37-0F29951CF35A}" type="datetime1">
              <a:rPr lang="en-US" smtClean="0"/>
              <a:t>10/22/2026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77000"/>
            <a:ext cx="657226" cy="381001"/>
          </a:xfrm>
          <a:prstGeom prst="rect">
            <a:avLst/>
          </a:prstGeom>
        </p:spPr>
        <p:txBody>
          <a:bodyPr/>
          <a:lstStyle/>
          <a:p>
            <a:fld id="{AEAA3239-9EA4-4A65-A281-97F994456D9F}" type="slidenum">
              <a:rPr lang="en-US" smtClean="0"/>
              <a:t>‹#›</a:t>
            </a:fld>
            <a:endParaRPr lang="en-US" dirty="0"/>
          </a:p>
        </p:txBody>
      </p:sp>
      <p:sp>
        <p:nvSpPr>
          <p:cNvPr id="34" name="Rectangle 33">
            <a:extLst>
              <a:ext uri="{FF2B5EF4-FFF2-40B4-BE49-F238E27FC236}">
                <a16:creationId xmlns:a16="http://schemas.microsoft.com/office/drawing/2014/main" id="{9AE531BB-71E1-57EF-0879-5979B0C95458}"/>
              </a:ext>
            </a:extLst>
          </p:cNvPr>
          <p:cNvSpPr/>
          <p:nvPr/>
        </p:nvSpPr>
        <p:spPr>
          <a:xfrm>
            <a:off x="4024938" y="570037"/>
            <a:ext cx="8167062" cy="5957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31FD272-0797-A5C1-BAB9-E68F518B8158}"/>
              </a:ext>
            </a:extLst>
          </p:cNvPr>
          <p:cNvSpPr/>
          <p:nvPr/>
        </p:nvSpPr>
        <p:spPr>
          <a:xfrm>
            <a:off x="634030" y="570037"/>
            <a:ext cx="3390908"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355317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3486153" cy="2721451"/>
          </a:xfrm>
          <a:prstGeom prst="rect">
            <a:avLst/>
          </a:prstGeom>
        </p:spPr>
        <p:txBody>
          <a:bodyPr anchor="t">
            <a:normAutofit/>
          </a:bodyPr>
          <a:lstStyle>
            <a:lvl1pPr>
              <a:defRPr sz="3600" cap="all" baseline="0">
                <a:latin typeface="+mj-lt"/>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962526" y="1016955"/>
            <a:ext cx="6696074" cy="5490524"/>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0"/>
            <a:ext cx="8576637" cy="381001"/>
          </a:xfrm>
          <a:prstGeom prst="rect">
            <a:avLst/>
          </a:prstGeom>
        </p:spPr>
        <p:txBody>
          <a:bodyPr/>
          <a:lstStyle/>
          <a:p>
            <a:r>
              <a:rPr lang="en-US"/>
              <a:t>Presentation title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77000"/>
            <a:ext cx="1891338" cy="381001"/>
          </a:xfrm>
          <a:prstGeom prst="rect">
            <a:avLst/>
          </a:prstGeom>
        </p:spPr>
        <p:txBody>
          <a:bodyPr/>
          <a:lstStyle/>
          <a:p>
            <a:fld id="{AF504E6F-5E20-457A-A4D7-010D88E2AB6A}" type="datetime1">
              <a:rPr lang="en-US" smtClean="0"/>
              <a:t>10/22/2026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77000"/>
            <a:ext cx="657226" cy="381001"/>
          </a:xfrm>
          <a:prstGeom prst="rect">
            <a:avLst/>
          </a:prstGeom>
        </p:spPr>
        <p:txBody>
          <a:bodyPr/>
          <a:lstStyle/>
          <a:p>
            <a:fld id="{AEAA3239-9EA4-4A65-A281-97F994456D9F}" type="slidenum">
              <a:rPr lang="en-US" smtClean="0"/>
              <a:t>‹#›</a:t>
            </a:fld>
            <a:endParaRPr lang="en-US" dirty="0"/>
          </a:p>
        </p:txBody>
      </p:sp>
      <p:sp>
        <p:nvSpPr>
          <p:cNvPr id="7" name="Rectangle 6">
            <a:extLst>
              <a:ext uri="{FF2B5EF4-FFF2-40B4-BE49-F238E27FC236}">
                <a16:creationId xmlns:a16="http://schemas.microsoft.com/office/drawing/2014/main" id="{CB922775-D819-CE59-81DF-9A22F9309472}"/>
              </a:ext>
            </a:extLst>
          </p:cNvPr>
          <p:cNvSpPr/>
          <p:nvPr/>
        </p:nvSpPr>
        <p:spPr>
          <a:xfrm>
            <a:off x="4017310" y="565607"/>
            <a:ext cx="817469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E1D59CA-78A2-7B8F-A9C7-E86B47BEAE5E}"/>
              </a:ext>
            </a:extLst>
          </p:cNvPr>
          <p:cNvSpPr/>
          <p:nvPr/>
        </p:nvSpPr>
        <p:spPr>
          <a:xfrm>
            <a:off x="634030" y="570037"/>
            <a:ext cx="3390908"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082684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62523" y="1016956"/>
            <a:ext cx="6696076" cy="731520"/>
          </a:xfrm>
          <a:prstGeom prst="rect">
            <a:avLst/>
          </a:prstGeom>
        </p:spPr>
        <p:txBody>
          <a:bodyPr anchor="t"/>
          <a:lstStyle>
            <a:lvl1pPr>
              <a:defRPr cap="all" baseline="0"/>
            </a:lvl1pPr>
          </a:lstStyle>
          <a:p>
            <a:r>
              <a:rPr lang="en-GB"/>
              <a:t>Click to edit Master title style</a:t>
            </a:r>
            <a:endParaRPr lang="en-US" dirty="0"/>
          </a:p>
        </p:txBody>
      </p:sp>
      <p:sp>
        <p:nvSpPr>
          <p:cNvPr id="38" name="Picture Placeholder 37">
            <a:extLst>
              <a:ext uri="{FF2B5EF4-FFF2-40B4-BE49-F238E27FC236}">
                <a16:creationId xmlns:a16="http://schemas.microsoft.com/office/drawing/2014/main" id="{99EF452C-FB1E-E93B-DCC5-1D98DE017953}"/>
              </a:ext>
            </a:extLst>
          </p:cNvPr>
          <p:cNvSpPr>
            <a:spLocks noGrp="1"/>
          </p:cNvSpPr>
          <p:nvPr>
            <p:ph type="pic" sz="quarter" idx="13" hasCustomPrompt="1"/>
          </p:nvPr>
        </p:nvSpPr>
        <p:spPr>
          <a:xfrm>
            <a:off x="0" y="0"/>
            <a:ext cx="4400554" cy="6858000"/>
          </a:xfrm>
          <a:custGeom>
            <a:avLst/>
            <a:gdLst>
              <a:gd name="connsiteX0" fmla="*/ 0 w 4400554"/>
              <a:gd name="connsiteY0" fmla="*/ 634999 h 6858000"/>
              <a:gd name="connsiteX1" fmla="*/ 4400554 w 4400554"/>
              <a:gd name="connsiteY1" fmla="*/ 634999 h 6858000"/>
              <a:gd name="connsiteX2" fmla="*/ 4400554 w 4400554"/>
              <a:gd name="connsiteY2" fmla="*/ 6858000 h 6858000"/>
              <a:gd name="connsiteX3" fmla="*/ 0 w 4400554"/>
              <a:gd name="connsiteY3" fmla="*/ 6858000 h 6858000"/>
              <a:gd name="connsiteX4" fmla="*/ 0 w 4400554"/>
              <a:gd name="connsiteY4" fmla="*/ 0 h 6858000"/>
              <a:gd name="connsiteX5" fmla="*/ 4400554 w 4400554"/>
              <a:gd name="connsiteY5" fmla="*/ 0 h 6858000"/>
              <a:gd name="connsiteX6" fmla="*/ 4400554 w 4400554"/>
              <a:gd name="connsiteY6" fmla="*/ 570991 h 6858000"/>
              <a:gd name="connsiteX7" fmla="*/ 0 w 4400554"/>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0554" h="6858000">
                <a:moveTo>
                  <a:pt x="0" y="634999"/>
                </a:moveTo>
                <a:lnTo>
                  <a:pt x="4400554" y="634999"/>
                </a:lnTo>
                <a:lnTo>
                  <a:pt x="4400554" y="6858000"/>
                </a:lnTo>
                <a:lnTo>
                  <a:pt x="0" y="6858000"/>
                </a:lnTo>
                <a:close/>
                <a:moveTo>
                  <a:pt x="0" y="0"/>
                </a:moveTo>
                <a:lnTo>
                  <a:pt x="4400554" y="0"/>
                </a:lnTo>
                <a:lnTo>
                  <a:pt x="4400554"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62523" y="2145668"/>
            <a:ext cx="6689892" cy="4118399"/>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4964103" y="6477000"/>
            <a:ext cx="4707905" cy="381000"/>
          </a:xfrm>
          <a:prstGeom prst="rect">
            <a:avLst/>
          </a:prstGeo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672013" y="6477000"/>
            <a:ext cx="1329365" cy="381000"/>
          </a:xfrm>
          <a:prstGeom prst="rect">
            <a:avLst/>
          </a:prstGeom>
        </p:spPr>
        <p:txBody>
          <a:bodyPr/>
          <a:lstStyle>
            <a:lvl1pPr>
              <a:defRPr>
                <a:solidFill>
                  <a:schemeClr val="tx2"/>
                </a:solidFill>
              </a:defRPr>
            </a:lvl1pPr>
          </a:lstStyle>
          <a:p>
            <a:fld id="{1533F4C8-FF6A-458A-9544-1F0DF90A3B6B}" type="datetime1">
              <a:rPr lang="en-US" smtClean="0"/>
              <a:t>10/22/2026</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001379" y="6477000"/>
            <a:ext cx="657221" cy="381000"/>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3" name="Freeform 2">
            <a:extLst>
              <a:ext uri="{FF2B5EF4-FFF2-40B4-BE49-F238E27FC236}">
                <a16:creationId xmlns:a16="http://schemas.microsoft.com/office/drawing/2014/main" id="{EC16BEA9-7D3A-E34B-4442-F0BFB853F3F8}"/>
              </a:ext>
            </a:extLst>
          </p:cNvPr>
          <p:cNvSpPr/>
          <p:nvPr/>
        </p:nvSpPr>
        <p:spPr>
          <a:xfrm>
            <a:off x="4408228" y="570993"/>
            <a:ext cx="7142064" cy="64006"/>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Rectangle 4">
            <a:extLst>
              <a:ext uri="{FF2B5EF4-FFF2-40B4-BE49-F238E27FC236}">
                <a16:creationId xmlns:a16="http://schemas.microsoft.com/office/drawing/2014/main" id="{A3462211-E1BA-E90A-00F8-E717C7293E42}"/>
              </a:ext>
            </a:extLst>
          </p:cNvPr>
          <p:cNvSpPr/>
          <p:nvPr/>
        </p:nvSpPr>
        <p:spPr>
          <a:xfrm>
            <a:off x="-2282" y="570991"/>
            <a:ext cx="441051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90749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3" y="1016955"/>
            <a:ext cx="7026437" cy="731520"/>
          </a:xfrm>
          <a:prstGeom prst="rect">
            <a:avLst/>
          </a:prstGeom>
        </p:spPr>
        <p:txBody>
          <a:bodyPr anchor="t"/>
          <a:lstStyle>
            <a:lvl1pPr>
              <a:defRPr cap="all" baseline="0"/>
            </a:lvl1pPr>
          </a:lstStyle>
          <a:p>
            <a:r>
              <a:rPr lang="en-GB"/>
              <a:t>Click to edit Master title style</a:t>
            </a:r>
            <a:endParaRPr lang="en-US" dirty="0"/>
          </a:p>
        </p:txBody>
      </p:sp>
      <p:sp>
        <p:nvSpPr>
          <p:cNvPr id="38" name="Picture Placeholder 37">
            <a:extLst>
              <a:ext uri="{FF2B5EF4-FFF2-40B4-BE49-F238E27FC236}">
                <a16:creationId xmlns:a16="http://schemas.microsoft.com/office/drawing/2014/main" id="{87476243-EB8F-9EFF-F789-0088ABBB0FBF}"/>
              </a:ext>
            </a:extLst>
          </p:cNvPr>
          <p:cNvSpPr>
            <a:spLocks noGrp="1"/>
          </p:cNvSpPr>
          <p:nvPr>
            <p:ph type="pic" sz="quarter" idx="13" hasCustomPrompt="1"/>
          </p:nvPr>
        </p:nvSpPr>
        <p:spPr>
          <a:xfrm>
            <a:off x="0" y="1"/>
            <a:ext cx="3998133" cy="6858000"/>
          </a:xfrm>
          <a:custGeom>
            <a:avLst/>
            <a:gdLst>
              <a:gd name="connsiteX0" fmla="*/ 0 w 3998133"/>
              <a:gd name="connsiteY0" fmla="*/ 634999 h 6858000"/>
              <a:gd name="connsiteX1" fmla="*/ 3998133 w 3998133"/>
              <a:gd name="connsiteY1" fmla="*/ 634999 h 6858000"/>
              <a:gd name="connsiteX2" fmla="*/ 3998133 w 3998133"/>
              <a:gd name="connsiteY2" fmla="*/ 6858000 h 6858000"/>
              <a:gd name="connsiteX3" fmla="*/ 0 w 3998133"/>
              <a:gd name="connsiteY3" fmla="*/ 6858000 h 6858000"/>
              <a:gd name="connsiteX4" fmla="*/ 0 w 3998133"/>
              <a:gd name="connsiteY4" fmla="*/ 0 h 6858000"/>
              <a:gd name="connsiteX5" fmla="*/ 3998133 w 3998133"/>
              <a:gd name="connsiteY5" fmla="*/ 0 h 6858000"/>
              <a:gd name="connsiteX6" fmla="*/ 3998133 w 3998133"/>
              <a:gd name="connsiteY6" fmla="*/ 570991 h 6858000"/>
              <a:gd name="connsiteX7" fmla="*/ 0 w 3998133"/>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98133" h="6858000">
                <a:moveTo>
                  <a:pt x="0" y="634999"/>
                </a:moveTo>
                <a:lnTo>
                  <a:pt x="3998133" y="634999"/>
                </a:lnTo>
                <a:lnTo>
                  <a:pt x="3998133" y="6858000"/>
                </a:lnTo>
                <a:lnTo>
                  <a:pt x="0" y="6858000"/>
                </a:lnTo>
                <a:close/>
                <a:moveTo>
                  <a:pt x="0" y="0"/>
                </a:moveTo>
                <a:lnTo>
                  <a:pt x="3998133" y="0"/>
                </a:lnTo>
                <a:lnTo>
                  <a:pt x="3998133"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2145668"/>
            <a:ext cx="7026432" cy="4077331"/>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7" y="6477000"/>
            <a:ext cx="5426231" cy="381000"/>
          </a:xfrm>
          <a:prstGeom prst="rect">
            <a:avLst/>
          </a:prstGeom>
        </p:spPr>
        <p:txBody>
          <a:bodyPr/>
          <a:lstStyle>
            <a:lvl1pPr>
              <a:defRPr>
                <a:solidFill>
                  <a:schemeClr val="tx2"/>
                </a:solidFill>
              </a:defRPr>
            </a:lvl1pPr>
          </a:lstStyle>
          <a:p>
            <a:r>
              <a:rPr lang="en-US"/>
              <a:t>Presentation title</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10058404" y="6477000"/>
            <a:ext cx="942970" cy="381000"/>
          </a:xfrm>
          <a:prstGeom prst="rect">
            <a:avLst/>
          </a:prstGeom>
        </p:spPr>
        <p:txBody>
          <a:bodyPr/>
          <a:lstStyle>
            <a:lvl1pPr>
              <a:defRPr>
                <a:solidFill>
                  <a:schemeClr val="tx2"/>
                </a:solidFill>
              </a:defRPr>
            </a:lvl1pPr>
          </a:lstStyle>
          <a:p>
            <a:fld id="{2A1E8540-4D23-42CD-8A63-F2EAD91093A7}" type="datetime1">
              <a:rPr lang="en-US" smtClean="0"/>
              <a:t>10/22/2026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001374" y="6477000"/>
            <a:ext cx="657226" cy="381000"/>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5" name="Freeform 4">
            <a:extLst>
              <a:ext uri="{FF2B5EF4-FFF2-40B4-BE49-F238E27FC236}">
                <a16:creationId xmlns:a16="http://schemas.microsoft.com/office/drawing/2014/main" id="{ECF4FA5C-D406-8202-9143-DAEA62C5C872}"/>
              </a:ext>
            </a:extLst>
          </p:cNvPr>
          <p:cNvSpPr/>
          <p:nvPr/>
        </p:nvSpPr>
        <p:spPr>
          <a:xfrm>
            <a:off x="0" y="570992"/>
            <a:ext cx="4019552"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5">
            <a:extLst>
              <a:ext uri="{FF2B5EF4-FFF2-40B4-BE49-F238E27FC236}">
                <a16:creationId xmlns:a16="http://schemas.microsoft.com/office/drawing/2014/main" id="{082645EB-0315-BBF0-B28C-6A31158DE8D1}"/>
              </a:ext>
            </a:extLst>
          </p:cNvPr>
          <p:cNvSpPr/>
          <p:nvPr/>
        </p:nvSpPr>
        <p:spPr>
          <a:xfrm>
            <a:off x="3997235" y="570992"/>
            <a:ext cx="7560729"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42556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1016955"/>
            <a:ext cx="6858000" cy="731519"/>
          </a:xfrm>
          <a:prstGeom prst="rect">
            <a:avLst/>
          </a:prstGeom>
        </p:spPr>
        <p:txBody>
          <a:bodyPr anchor="t"/>
          <a:lstStyle>
            <a:lvl1pPr>
              <a:defRPr cap="all" baseline="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401" y="2145668"/>
            <a:ext cx="6858000" cy="4093526"/>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1" y="6464300"/>
            <a:ext cx="5366715" cy="399514"/>
          </a:xfrm>
          <a:prstGeom prst="rect">
            <a:avLst/>
          </a:prstGeo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900115" y="6464300"/>
            <a:ext cx="929303" cy="399514"/>
          </a:xfrm>
          <a:prstGeom prst="rect">
            <a:avLst/>
          </a:prstGeom>
        </p:spPr>
        <p:txBody>
          <a:bodyPr/>
          <a:lstStyle>
            <a:lvl1pPr>
              <a:defRPr>
                <a:solidFill>
                  <a:schemeClr val="tx2"/>
                </a:solidFill>
              </a:defRPr>
            </a:lvl1pPr>
          </a:lstStyle>
          <a:p>
            <a:fld id="{73B456EB-19FD-4A38-8010-F86DE924658C}" type="datetime1">
              <a:rPr lang="en-US" smtClean="0"/>
              <a:t>10/22/2026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6829424" y="6464300"/>
            <a:ext cx="561977" cy="399514"/>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6" name="Picture Placeholder 5">
            <a:extLst>
              <a:ext uri="{FF2B5EF4-FFF2-40B4-BE49-F238E27FC236}">
                <a16:creationId xmlns:a16="http://schemas.microsoft.com/office/drawing/2014/main" id="{070CE66A-15FE-D8FB-D711-D3BB0755F0D1}"/>
              </a:ext>
            </a:extLst>
          </p:cNvPr>
          <p:cNvSpPr>
            <a:spLocks noGrp="1"/>
          </p:cNvSpPr>
          <p:nvPr>
            <p:ph type="pic" sz="quarter" idx="18" hasCustomPrompt="1"/>
          </p:nvPr>
        </p:nvSpPr>
        <p:spPr>
          <a:xfrm>
            <a:off x="8193866" y="1"/>
            <a:ext cx="3998133" cy="6858000"/>
          </a:xfrm>
          <a:custGeom>
            <a:avLst/>
            <a:gdLst>
              <a:gd name="connsiteX0" fmla="*/ 0 w 3998133"/>
              <a:gd name="connsiteY0" fmla="*/ 634999 h 6858000"/>
              <a:gd name="connsiteX1" fmla="*/ 3998133 w 3998133"/>
              <a:gd name="connsiteY1" fmla="*/ 634999 h 6858000"/>
              <a:gd name="connsiteX2" fmla="*/ 3998133 w 3998133"/>
              <a:gd name="connsiteY2" fmla="*/ 6858000 h 6858000"/>
              <a:gd name="connsiteX3" fmla="*/ 0 w 3998133"/>
              <a:gd name="connsiteY3" fmla="*/ 6858000 h 6858000"/>
              <a:gd name="connsiteX4" fmla="*/ 0 w 3998133"/>
              <a:gd name="connsiteY4" fmla="*/ 0 h 6858000"/>
              <a:gd name="connsiteX5" fmla="*/ 3998133 w 3998133"/>
              <a:gd name="connsiteY5" fmla="*/ 0 h 6858000"/>
              <a:gd name="connsiteX6" fmla="*/ 3998133 w 3998133"/>
              <a:gd name="connsiteY6" fmla="*/ 570991 h 6858000"/>
              <a:gd name="connsiteX7" fmla="*/ 0 w 3998133"/>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98133" h="6858000">
                <a:moveTo>
                  <a:pt x="0" y="634999"/>
                </a:moveTo>
                <a:lnTo>
                  <a:pt x="3998133" y="634999"/>
                </a:lnTo>
                <a:lnTo>
                  <a:pt x="3998133" y="6858000"/>
                </a:lnTo>
                <a:lnTo>
                  <a:pt x="0" y="6858000"/>
                </a:lnTo>
                <a:close/>
                <a:moveTo>
                  <a:pt x="0" y="0"/>
                </a:moveTo>
                <a:lnTo>
                  <a:pt x="3998133" y="0"/>
                </a:lnTo>
                <a:lnTo>
                  <a:pt x="3998133"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E19B021D-A5A3-D515-C491-988160E0708C}"/>
              </a:ext>
            </a:extLst>
          </p:cNvPr>
          <p:cNvSpPr/>
          <p:nvPr/>
        </p:nvSpPr>
        <p:spPr>
          <a:xfrm>
            <a:off x="8172447" y="570992"/>
            <a:ext cx="4019552"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F6879252-7B61-583A-CF4D-92BF27416ADC}"/>
              </a:ext>
            </a:extLst>
          </p:cNvPr>
          <p:cNvSpPr/>
          <p:nvPr/>
        </p:nvSpPr>
        <p:spPr>
          <a:xfrm>
            <a:off x="633137" y="570992"/>
            <a:ext cx="7560729"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437227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1016955"/>
            <a:ext cx="4573438" cy="1328932"/>
          </a:xfrm>
          <a:prstGeom prst="rect">
            <a:avLst/>
          </a:prstGeom>
        </p:spPr>
        <p:txBody>
          <a:bodyPr anchor="t">
            <a:noAutofit/>
          </a:bodyPr>
          <a:lstStyle>
            <a:lvl1pPr>
              <a:defRPr sz="3600" cap="all" baseline="0">
                <a:solidFill>
                  <a:schemeClr val="tx2"/>
                </a:solidFill>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33401" y="2495232"/>
            <a:ext cx="4573438" cy="372776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0" y="6477000"/>
            <a:ext cx="2921550" cy="381000"/>
          </a:xfrm>
          <a:prstGeom prst="rect">
            <a:avLst/>
          </a:prstGeom>
        </p:spPr>
        <p:txBody>
          <a:bodyPr/>
          <a:lstStyle>
            <a:lvl1pPr>
              <a:defRPr>
                <a:solidFill>
                  <a:schemeClr val="tx2"/>
                </a:solidFill>
                <a:effectLst/>
              </a:defRPr>
            </a:lvl1pPr>
          </a:lstStyle>
          <a:p>
            <a:r>
              <a:rPr lang="en-US"/>
              <a:t>Presentation title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54946" y="6477000"/>
            <a:ext cx="1100995" cy="381000"/>
          </a:xfrm>
          <a:prstGeom prst="rect">
            <a:avLst/>
          </a:prstGeom>
        </p:spPr>
        <p:txBody>
          <a:bodyPr/>
          <a:lstStyle>
            <a:lvl1pPr>
              <a:defRPr>
                <a:solidFill>
                  <a:schemeClr val="tx2"/>
                </a:solidFill>
              </a:defRPr>
            </a:lvl1pPr>
          </a:lstStyle>
          <a:p>
            <a:fld id="{71ADCD4E-3EB5-4828-8896-DAF01418F813}" type="datetime1">
              <a:rPr lang="en-US" smtClean="0"/>
              <a:t>10/22/2026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553312" y="6477000"/>
            <a:ext cx="552253" cy="381000"/>
          </a:xfrm>
          <a:prstGeom prst="rect">
            <a:avLst/>
          </a:prstGeom>
        </p:spPr>
        <p:txBody>
          <a:bodyPr/>
          <a:lstStyle>
            <a:lvl1pPr>
              <a:defRPr>
                <a:solidFill>
                  <a:schemeClr val="tx2"/>
                </a:solidFill>
                <a:effectLst/>
              </a:defRPr>
            </a:lvl1pPr>
          </a:lstStyle>
          <a:p>
            <a:fld id="{AEAA3239-9EA4-4A65-A281-97F994456D9F}"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103B3571-8BEB-7B5F-5141-60BE7E4F2B98}"/>
              </a:ext>
            </a:extLst>
          </p:cNvPr>
          <p:cNvSpPr/>
          <p:nvPr/>
        </p:nvSpPr>
        <p:spPr>
          <a:xfrm>
            <a:off x="631405" y="570990"/>
            <a:ext cx="5024894"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700001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275" y="1016955"/>
            <a:ext cx="3445936" cy="1328932"/>
          </a:xfrm>
          <a:prstGeom prst="rect">
            <a:avLst/>
          </a:prstGeom>
        </p:spPr>
        <p:txBody>
          <a:bodyPr anchor="t">
            <a:normAutofit/>
          </a:bodyPr>
          <a:lstStyle>
            <a:lvl1pPr>
              <a:defRPr sz="3600" cap="all" baseline="0">
                <a:solidFill>
                  <a:schemeClr val="tx2"/>
                </a:solidFill>
              </a:defRPr>
            </a:lvl1pPr>
          </a:lstStyle>
          <a:p>
            <a:r>
              <a:rPr lang="en-GB"/>
              <a:t>Click to edit Master title style</a:t>
            </a:r>
            <a:endParaRPr lang="en-US" dirty="0"/>
          </a:p>
        </p:txBody>
      </p:sp>
      <p:sp>
        <p:nvSpPr>
          <p:cNvPr id="6" name="Content Placeholder 7">
            <a:extLst>
              <a:ext uri="{FF2B5EF4-FFF2-40B4-BE49-F238E27FC236}">
                <a16:creationId xmlns:a16="http://schemas.microsoft.com/office/drawing/2014/main" id="{7056A831-274A-4E01-51DC-29FC50834A4F}"/>
              </a:ext>
            </a:extLst>
          </p:cNvPr>
          <p:cNvSpPr>
            <a:spLocks noGrp="1"/>
          </p:cNvSpPr>
          <p:nvPr>
            <p:ph sz="quarter" idx="18"/>
          </p:nvPr>
        </p:nvSpPr>
        <p:spPr>
          <a:xfrm>
            <a:off x="533400" y="2495232"/>
            <a:ext cx="3445936" cy="372776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533400" y="6477000"/>
            <a:ext cx="2076777" cy="381000"/>
          </a:xfrm>
          <a:prstGeom prst="rect">
            <a:avLst/>
          </a:prstGeo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610177" y="6477000"/>
            <a:ext cx="949766" cy="381000"/>
          </a:xfrm>
          <a:prstGeom prst="rect">
            <a:avLst/>
          </a:prstGeom>
        </p:spPr>
        <p:txBody>
          <a:bodyPr/>
          <a:lstStyle>
            <a:lvl1pPr>
              <a:defRPr>
                <a:solidFill>
                  <a:schemeClr val="tx2"/>
                </a:solidFill>
              </a:defRPr>
            </a:lvl1pPr>
          </a:lstStyle>
          <a:p>
            <a:fld id="{A48BB81F-FF8D-4CDB-8C81-6D8C7DBC8B8C}" type="datetime1">
              <a:rPr lang="en-US" smtClean="0"/>
              <a:t>10/22/2026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559943" y="6477000"/>
            <a:ext cx="429207" cy="381000"/>
          </a:xfrm>
          <a:prstGeom prst="rect">
            <a:avLst/>
          </a:prstGeom>
        </p:spPr>
        <p:txBody>
          <a:bodyPr/>
          <a:lstStyle>
            <a:lvl1pPr>
              <a:defRPr>
                <a:solidFill>
                  <a:schemeClr val="tx2"/>
                </a:solidFill>
              </a:defRPr>
            </a:lvl1pPr>
          </a:lstStyle>
          <a:p>
            <a:fld id="{AEAA3239-9EA4-4A65-A281-97F994456D9F}" type="slidenum">
              <a:rPr lang="en-US" smtClean="0"/>
              <a:pPr/>
              <a:t>‹#›</a:t>
            </a:fld>
            <a:endParaRPr lang="en-US"/>
          </a:p>
        </p:txBody>
      </p:sp>
      <p:sp>
        <p:nvSpPr>
          <p:cNvPr id="7" name="Picture Placeholder 10">
            <a:extLst>
              <a:ext uri="{FF2B5EF4-FFF2-40B4-BE49-F238E27FC236}">
                <a16:creationId xmlns:a16="http://schemas.microsoft.com/office/drawing/2014/main" id="{0BBEF0D8-DF37-CB82-D6FC-4B18E864B26C}"/>
              </a:ext>
            </a:extLst>
          </p:cNvPr>
          <p:cNvSpPr>
            <a:spLocks noGrp="1"/>
          </p:cNvSpPr>
          <p:nvPr>
            <p:ph type="pic" sz="quarter" idx="13" hasCustomPrompt="1"/>
          </p:nvPr>
        </p:nvSpPr>
        <p:spPr>
          <a:xfrm>
            <a:off x="4602979" y="0"/>
            <a:ext cx="7584144"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8DC2254B-5D42-9D5B-16C8-9FAF562F458A}"/>
              </a:ext>
            </a:extLst>
          </p:cNvPr>
          <p:cNvSpPr/>
          <p:nvPr/>
        </p:nvSpPr>
        <p:spPr>
          <a:xfrm>
            <a:off x="615697" y="570989"/>
            <a:ext cx="3987282" cy="64012"/>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099186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0" y="1016955"/>
            <a:ext cx="2770539" cy="1875475"/>
          </a:xfrm>
          <a:prstGeom prst="rect">
            <a:avLst/>
          </a:prstGeom>
        </p:spPr>
        <p:txBody>
          <a:bodyPr anchor="t"/>
          <a:lstStyle>
            <a:lvl1pPr>
              <a:defRPr cap="all" baseline="0">
                <a:solidFill>
                  <a:schemeClr val="tx2"/>
                </a:solidFill>
              </a:defRPr>
            </a:lvl1pPr>
          </a:lstStyle>
          <a:p>
            <a:r>
              <a:rPr lang="en-GB"/>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769544" cy="2844950"/>
          </a:xfrm>
          <a:prstGeom prst="rect">
            <a:avLst/>
          </a:prstGeo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477000"/>
            <a:ext cx="1404460" cy="381000"/>
          </a:xfrm>
          <a:prstGeom prst="rect">
            <a:avLst/>
          </a:prstGeom>
        </p:spPr>
        <p:txBody>
          <a:bodyPr/>
          <a:lstStyle>
            <a:lvl1pPr>
              <a:defRPr>
                <a:solidFill>
                  <a:schemeClr val="tx2"/>
                </a:solidFill>
              </a:defRPr>
            </a:lvl1pPr>
          </a:lstStyle>
          <a:p>
            <a:r>
              <a:rPr lang="en-US"/>
              <a:t>Presentation title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477000"/>
            <a:ext cx="708857" cy="381000"/>
          </a:xfrm>
          <a:prstGeom prst="rect">
            <a:avLst/>
          </a:prstGeom>
        </p:spPr>
        <p:txBody>
          <a:bodyPr/>
          <a:lstStyle>
            <a:lvl1pPr>
              <a:defRPr>
                <a:solidFill>
                  <a:schemeClr val="tx2"/>
                </a:solidFill>
                <a:effectLst/>
              </a:defRPr>
            </a:lvl1pPr>
          </a:lstStyle>
          <a:p>
            <a:fld id="{CD491FD6-320B-4F77-8F99-6D2F5BCDF640}" type="datetime1">
              <a:rPr lang="en-US" smtClean="0"/>
              <a:t>10/22/2026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80" y="6477000"/>
            <a:ext cx="657220" cy="381000"/>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3" name="Freeform 2">
            <a:extLst>
              <a:ext uri="{FF2B5EF4-FFF2-40B4-BE49-F238E27FC236}">
                <a16:creationId xmlns:a16="http://schemas.microsoft.com/office/drawing/2014/main" id="{3AEE3D4D-61F7-E7A0-0EB4-DE705A2CAF60}"/>
              </a:ext>
            </a:extLst>
          </p:cNvPr>
          <p:cNvSpPr/>
          <p:nvPr/>
        </p:nvSpPr>
        <p:spPr>
          <a:xfrm>
            <a:off x="8326322" y="570989"/>
            <a:ext cx="3332277"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914344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3623948"/>
            <a:ext cx="3486152" cy="2599051"/>
          </a:xfrm>
          <a:prstGeom prst="rect">
            <a:avLst/>
          </a:prstGeom>
        </p:spPr>
        <p:txBody>
          <a:bodyPr anchor="t">
            <a:normAutofit/>
          </a:bodyPr>
          <a:lstStyle>
            <a:lvl1pPr>
              <a:defRPr sz="3600" cap="all" baseline="0">
                <a:solidFill>
                  <a:schemeClr val="tx2"/>
                </a:solidFill>
              </a:defRPr>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242949"/>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3623949"/>
            <a:ext cx="7252664" cy="2599050"/>
          </a:xfrm>
          <a:prstGeom prst="rect">
            <a:avLst/>
          </a:prstGeo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77000"/>
            <a:ext cx="8576637" cy="381001"/>
          </a:xfrm>
          <a:prstGeom prst="rect">
            <a:avLst/>
          </a:prstGeom>
        </p:spPr>
        <p:txBody>
          <a:bodyPr/>
          <a:lstStyle>
            <a:lvl1pPr>
              <a:defRPr>
                <a:solidFill>
                  <a:schemeClr val="tx2"/>
                </a:solidFill>
              </a:defRPr>
            </a:lvl1pPr>
          </a:lstStyle>
          <a:p>
            <a:r>
              <a:rPr lang="en-US"/>
              <a:t>Presentation title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76999"/>
            <a:ext cx="1891338" cy="381001"/>
          </a:xfrm>
          <a:prstGeom prst="rect">
            <a:avLst/>
          </a:prstGeom>
        </p:spPr>
        <p:txBody>
          <a:bodyPr/>
          <a:lstStyle>
            <a:lvl1pPr>
              <a:defRPr>
                <a:solidFill>
                  <a:schemeClr val="tx2"/>
                </a:solidFill>
              </a:defRPr>
            </a:lvl1pPr>
          </a:lstStyle>
          <a:p>
            <a:fld id="{A708C1C0-E3FE-42AC-82A3-E6DC4F473B5F}" type="datetime1">
              <a:rPr lang="en-US" smtClean="0"/>
              <a:t>10/22/2026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74" y="6477000"/>
            <a:ext cx="657226" cy="381001"/>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4368753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1016955"/>
            <a:ext cx="11125199" cy="731519"/>
          </a:xfrm>
          <a:prstGeom prst="rect">
            <a:avLst/>
          </a:prstGeom>
        </p:spPr>
        <p:txBody>
          <a:bodyPr anchor="t"/>
          <a:lstStyle>
            <a:lvl1pPr>
              <a:defRPr cap="all" baseline="0">
                <a:solidFill>
                  <a:schemeClr val="tx2"/>
                </a:solidFill>
              </a:defRPr>
            </a:lvl1pPr>
          </a:lstStyle>
          <a:p>
            <a:r>
              <a:rPr lang="en-GB"/>
              <a:t>Click to edit Master title style</a:t>
            </a:r>
            <a:endParaRPr lang="en-US" dirty="0"/>
          </a:p>
        </p:txBody>
      </p:sp>
      <p:sp>
        <p:nvSpPr>
          <p:cNvPr id="36" name="Picture Placeholder 11">
            <a:extLst>
              <a:ext uri="{FF2B5EF4-FFF2-40B4-BE49-F238E27FC236}">
                <a16:creationId xmlns:a16="http://schemas.microsoft.com/office/drawing/2014/main" id="{61ACD7CC-7A35-CC8D-F7DA-128B795065B1}"/>
              </a:ext>
            </a:extLst>
          </p:cNvPr>
          <p:cNvSpPr>
            <a:spLocks noGrp="1"/>
          </p:cNvSpPr>
          <p:nvPr>
            <p:ph type="pic" sz="quarter" idx="18" hasCustomPrompt="1"/>
          </p:nvPr>
        </p:nvSpPr>
        <p:spPr>
          <a:xfrm>
            <a:off x="0" y="2145668"/>
            <a:ext cx="6291878" cy="4728525"/>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marL="0" indent="0">
              <a:buNone/>
              <a:defRPr lang="en-US" dirty="0"/>
            </a:lvl1pPr>
          </a:lstStyle>
          <a:p>
            <a:pPr marL="228600" lvl="0" indent="-228600"/>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843095" y="2145668"/>
            <a:ext cx="4815505" cy="419049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843095" y="6492240"/>
            <a:ext cx="3215297" cy="365760"/>
          </a:xfrm>
          <a:prstGeom prst="rect">
            <a:avLst/>
          </a:prstGeo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10058398" y="6492240"/>
            <a:ext cx="942982" cy="365760"/>
          </a:xfrm>
          <a:prstGeom prst="rect">
            <a:avLst/>
          </a:prstGeom>
        </p:spPr>
        <p:txBody>
          <a:bodyPr/>
          <a:lstStyle>
            <a:lvl1pPr>
              <a:defRPr>
                <a:solidFill>
                  <a:schemeClr val="tx2"/>
                </a:solidFill>
              </a:defRPr>
            </a:lvl1pPr>
          </a:lstStyle>
          <a:p>
            <a:fld id="{D3EEA351-3479-4085-8F9E-571D48233D05}" type="datetime1">
              <a:rPr lang="en-US" smtClean="0"/>
              <a:t>10/22/2026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001379" y="6492240"/>
            <a:ext cx="657221" cy="365760"/>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3" name="Rectangle 2">
            <a:extLst>
              <a:ext uri="{FF2B5EF4-FFF2-40B4-BE49-F238E27FC236}">
                <a16:creationId xmlns:a16="http://schemas.microsoft.com/office/drawing/2014/main" id="{54335081-FA52-F16F-A616-E20DA766DB57}"/>
              </a:ext>
            </a:extLst>
          </p:cNvPr>
          <p:cNvSpPr/>
          <p:nvPr/>
        </p:nvSpPr>
        <p:spPr>
          <a:xfrm>
            <a:off x="634030" y="565606"/>
            <a:ext cx="1155796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439107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399" y="1016955"/>
            <a:ext cx="3486153" cy="1316347"/>
          </a:xfrm>
          <a:prstGeom prst="rect">
            <a:avLst/>
          </a:prstGeom>
        </p:spPr>
        <p:txBody>
          <a:bodyPr anchor="t">
            <a:noAutofit/>
          </a:bodyPr>
          <a:lstStyle>
            <a:lvl1pPr>
              <a:defRPr sz="3600" cap="all" baseline="0">
                <a:solidFill>
                  <a:schemeClr val="tx2"/>
                </a:solidFill>
              </a:defRPr>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34030" y="2495233"/>
            <a:ext cx="3385517" cy="3727765"/>
          </a:xfrm>
          <a:prstGeom prst="rect">
            <a:avLst/>
          </a:prstGeom>
          <a:blipFill dpi="0" rotWithShape="1">
            <a:blip r:embed="rId2">
              <a:alphaModFix amt="60000"/>
            </a:blip>
            <a:srcRect/>
            <a:stretch>
              <a:fillRect/>
            </a:stretch>
          </a:blipFill>
        </p:spPr>
        <p:txBody>
          <a:bodyPr/>
          <a:lstStyle>
            <a:lvl1pPr marL="0" indent="0">
              <a:buFont typeface="Arial" panose="020B0604020202020204" pitchFamily="34" charse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576142" y="1016954"/>
            <a:ext cx="7082457" cy="5206045"/>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77000"/>
            <a:ext cx="8576637" cy="381001"/>
          </a:xfrm>
          <a:prstGeom prst="rect">
            <a:avLst/>
          </a:prstGeom>
        </p:spPr>
        <p:txBody>
          <a:bodyPr/>
          <a:lstStyle>
            <a:lvl1pPr>
              <a:defRPr>
                <a:solidFill>
                  <a:schemeClr val="tx2"/>
                </a:solidFill>
              </a:defRPr>
            </a:lvl1pPr>
          </a:lstStyle>
          <a:p>
            <a:r>
              <a:rPr lang="en-US"/>
              <a:t>Presentation title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76999"/>
            <a:ext cx="1891338" cy="381001"/>
          </a:xfrm>
          <a:prstGeom prst="rect">
            <a:avLst/>
          </a:prstGeom>
        </p:spPr>
        <p:txBody>
          <a:bodyPr/>
          <a:lstStyle>
            <a:lvl1pPr>
              <a:defRPr>
                <a:solidFill>
                  <a:schemeClr val="tx2"/>
                </a:solidFill>
              </a:defRPr>
            </a:lvl1pPr>
          </a:lstStyle>
          <a:p>
            <a:fld id="{F7018939-3725-45C4-8448-060C1C945770}" type="datetime1">
              <a:rPr lang="en-US" smtClean="0"/>
              <a:t>10/22/2026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74" y="6477000"/>
            <a:ext cx="657226" cy="381001"/>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3" name="Rectangle 2">
            <a:extLst>
              <a:ext uri="{FF2B5EF4-FFF2-40B4-BE49-F238E27FC236}">
                <a16:creationId xmlns:a16="http://schemas.microsoft.com/office/drawing/2014/main" id="{05CA24FE-7F15-0A35-2050-28F4CE33B91F}"/>
              </a:ext>
            </a:extLst>
          </p:cNvPr>
          <p:cNvSpPr/>
          <p:nvPr/>
        </p:nvSpPr>
        <p:spPr>
          <a:xfrm>
            <a:off x="634030" y="565606"/>
            <a:ext cx="3385521"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CC9E0A62-7502-AFE4-4860-6DE00EB6D1D5}"/>
              </a:ext>
            </a:extLst>
          </p:cNvPr>
          <p:cNvSpPr/>
          <p:nvPr/>
        </p:nvSpPr>
        <p:spPr>
          <a:xfrm>
            <a:off x="4019547" y="565605"/>
            <a:ext cx="8172453"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490657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tx2"/>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473C94E-2C8E-3F68-4792-D2F9DD866344}"/>
              </a:ext>
            </a:extLst>
          </p:cNvPr>
          <p:cNvSpPr>
            <a:spLocks noGrp="1"/>
          </p:cNvSpPr>
          <p:nvPr>
            <p:ph type="title"/>
          </p:nvPr>
        </p:nvSpPr>
        <p:spPr>
          <a:xfrm>
            <a:off x="3462961" y="5109525"/>
            <a:ext cx="8195638" cy="744634"/>
          </a:xfrm>
        </p:spPr>
        <p:txBody>
          <a:bodyPr anchor="b">
            <a:normAutofit/>
          </a:bodyPr>
          <a:lstStyle>
            <a:lvl1pPr>
              <a:defRPr sz="2000" b="1">
                <a:solidFill>
                  <a:schemeClr val="bg1"/>
                </a:solidFill>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16E6EBA2-EEB8-DB5B-897E-6DAE1530B31E}"/>
              </a:ext>
            </a:extLst>
          </p:cNvPr>
          <p:cNvSpPr>
            <a:spLocks noGrp="1"/>
          </p:cNvSpPr>
          <p:nvPr>
            <p:ph sz="quarter" idx="14" hasCustomPrompt="1"/>
          </p:nvPr>
        </p:nvSpPr>
        <p:spPr>
          <a:xfrm>
            <a:off x="533400" y="533400"/>
            <a:ext cx="11125200" cy="4576763"/>
          </a:xfrm>
        </p:spPr>
        <p:txBody>
          <a:bodyPr>
            <a:normAutofit/>
          </a:bodyPr>
          <a:lstStyle>
            <a:lvl1pPr marL="0" indent="0">
              <a:buNone/>
              <a:defRPr sz="30000" b="0">
                <a:solidFill>
                  <a:schemeClr val="bg1"/>
                </a:solidFill>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533399" y="6477000"/>
            <a:ext cx="8576637" cy="381001"/>
          </a:xfrm>
          <a:prstGeom prst="rect">
            <a:avLst/>
          </a:prstGeom>
        </p:spPr>
        <p:txBody>
          <a:bodyPr/>
          <a:lstStyle>
            <a:lvl1pPr>
              <a:defRPr>
                <a:solidFill>
                  <a:schemeClr val="bg1"/>
                </a:solidFill>
              </a:defRPr>
            </a:lvl1pPr>
          </a:lstStyle>
          <a:p>
            <a:r>
              <a:rPr lang="en-US"/>
              <a:t>Presentation title</a:t>
            </a:r>
            <a:endParaRPr lang="en-US" dirty="0"/>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9110036" y="6477000"/>
            <a:ext cx="1880546" cy="381000"/>
          </a:xfrm>
          <a:prstGeom prst="rect">
            <a:avLst/>
          </a:prstGeom>
        </p:spPr>
        <p:txBody>
          <a:bodyPr/>
          <a:lstStyle>
            <a:lvl1pPr>
              <a:defRPr>
                <a:solidFill>
                  <a:schemeClr val="bg1"/>
                </a:solidFill>
              </a:defRPr>
            </a:lvl1pPr>
          </a:lstStyle>
          <a:p>
            <a:fld id="{A5A68E59-4168-43B1-871D-9D793958CB73}" type="datetime1">
              <a:rPr lang="en-US" smtClean="0"/>
              <a:t>10/22/2026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0995976" y="6492241"/>
            <a:ext cx="662624" cy="365760"/>
          </a:xfrm>
          <a:prstGeom prst="rect">
            <a:avLst/>
          </a:prstGeom>
        </p:spPr>
        <p:txBody>
          <a:bodyPr/>
          <a:lstStyle>
            <a:lvl1pPr>
              <a:defRPr>
                <a:solidFill>
                  <a:schemeClr val="bg1"/>
                </a:solidFill>
              </a:defRPr>
            </a:lvl1pPr>
          </a:lstStyle>
          <a:p>
            <a:fld id="{AEAA3239-9EA4-4A65-A281-97F994456D9F}" type="slidenum">
              <a:rPr lang="en-US" smtClean="0"/>
              <a:pPr/>
              <a:t>‹#›</a:t>
            </a:fld>
            <a:endParaRPr lang="en-US" dirty="0"/>
          </a:p>
        </p:txBody>
      </p:sp>
      <p:sp>
        <p:nvSpPr>
          <p:cNvPr id="36" name="Rectangle 35">
            <a:extLst>
              <a:ext uri="{FF2B5EF4-FFF2-40B4-BE49-F238E27FC236}">
                <a16:creationId xmlns:a16="http://schemas.microsoft.com/office/drawing/2014/main" id="{CCD9F1A0-57DB-F034-0AB9-2E671ABA4CDD}"/>
              </a:ext>
            </a:extLst>
          </p:cNvPr>
          <p:cNvSpPr/>
          <p:nvPr/>
        </p:nvSpPr>
        <p:spPr>
          <a:xfrm>
            <a:off x="9110040" y="6155911"/>
            <a:ext cx="308195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66B7340E-9893-2D44-91EA-76771EE522E6}"/>
              </a:ext>
            </a:extLst>
          </p:cNvPr>
          <p:cNvSpPr/>
          <p:nvPr/>
        </p:nvSpPr>
        <p:spPr>
          <a:xfrm>
            <a:off x="3467745" y="6155911"/>
            <a:ext cx="5642289" cy="6400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502161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lvl1pPr>
              <a:defRPr>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33399" y="1016955"/>
            <a:ext cx="11125201" cy="4840285"/>
          </a:xfrm>
          <a:prstGeom prst="rect">
            <a:avLst/>
          </a:prstGeom>
        </p:spPr>
        <p:txBody>
          <a:bodyPr anchor="t">
            <a:noAutofit/>
          </a:bodyPr>
          <a:lstStyle>
            <a:lvl1pPr marL="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1pPr>
            <a:lvl2pPr marL="2286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2pPr>
            <a:lvl3pPr marL="4572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3pPr>
            <a:lvl4pPr marL="6858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4pPr>
            <a:lvl5pPr marL="9144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399" y="6492240"/>
            <a:ext cx="8576637" cy="365761"/>
          </a:xfrm>
          <a:prstGeom prst="rect">
            <a:avLst/>
          </a:prstGeom>
        </p:spPr>
        <p:txBody>
          <a:bodyPr/>
          <a:lstStyle>
            <a:lvl1pPr>
              <a:defRPr>
                <a:solidFill>
                  <a:schemeClr val="bg2"/>
                </a:solidFill>
              </a:defRPr>
            </a:lvl1pPr>
          </a:lstStyle>
          <a:p>
            <a:r>
              <a:rPr lang="en-US"/>
              <a:t>Presentation title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110036" y="6492239"/>
            <a:ext cx="1891338" cy="365761"/>
          </a:xfrm>
          <a:prstGeom prst="rect">
            <a:avLst/>
          </a:prstGeom>
        </p:spPr>
        <p:txBody>
          <a:bodyPr/>
          <a:lstStyle>
            <a:lvl1pPr>
              <a:defRPr>
                <a:solidFill>
                  <a:schemeClr val="bg2"/>
                </a:solidFill>
              </a:defRPr>
            </a:lvl1pPr>
          </a:lstStyle>
          <a:p>
            <a:fld id="{3C8A96B5-6C84-4F87-863B-82F8A700BDB6}" type="datetime1">
              <a:rPr lang="en-US" smtClean="0"/>
              <a:t>10/22/2026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0995976" y="6492240"/>
            <a:ext cx="662624" cy="365761"/>
          </a:xfrm>
          <a:prstGeom prst="rect">
            <a:avLst/>
          </a:prstGeom>
        </p:spPr>
        <p:txBody>
          <a:bodyPr/>
          <a:lstStyle>
            <a:lvl1pPr>
              <a:defRPr>
                <a:solidFill>
                  <a:schemeClr val="bg2"/>
                </a:solidFill>
              </a:defRPr>
            </a:lvl1pPr>
          </a:lstStyle>
          <a:p>
            <a:fld id="{AEAA3239-9EA4-4A65-A281-97F994456D9F}" type="slidenum">
              <a:rPr lang="en-US" smtClean="0"/>
              <a:pPr/>
              <a:t>‹#›</a:t>
            </a:fld>
            <a:endParaRPr lang="en-US" dirty="0"/>
          </a:p>
        </p:txBody>
      </p:sp>
      <p:sp>
        <p:nvSpPr>
          <p:cNvPr id="6" name="Rectangle 5">
            <a:extLst>
              <a:ext uri="{FF2B5EF4-FFF2-40B4-BE49-F238E27FC236}">
                <a16:creationId xmlns:a16="http://schemas.microsoft.com/office/drawing/2014/main" id="{F810F272-8DCB-3D9F-8EA6-FBDD6B7DFDA3}"/>
              </a:ext>
            </a:extLst>
          </p:cNvPr>
          <p:cNvSpPr/>
          <p:nvPr/>
        </p:nvSpPr>
        <p:spPr>
          <a:xfrm>
            <a:off x="9110040" y="6155911"/>
            <a:ext cx="3081959" cy="64008"/>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F638ED97-EB88-D071-C45A-D0C32569D40D}"/>
              </a:ext>
            </a:extLst>
          </p:cNvPr>
          <p:cNvSpPr/>
          <p:nvPr/>
        </p:nvSpPr>
        <p:spPr>
          <a:xfrm>
            <a:off x="3467745" y="6155911"/>
            <a:ext cx="5642289" cy="6400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02484249"/>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3467745" y="5216204"/>
            <a:ext cx="8190855" cy="640080"/>
          </a:xfrm>
          <a:prstGeom prst="rect">
            <a:avLst/>
          </a:prstGeom>
        </p:spPr>
        <p:txBody>
          <a:bodyPr anchor="b">
            <a:normAutofit/>
          </a:bodyPr>
          <a:lstStyle>
            <a:lvl1pPr>
              <a:lnSpc>
                <a:spcPct val="120000"/>
              </a:lnSpc>
              <a:defRPr sz="2000" spc="0">
                <a:solidFill>
                  <a:schemeClr val="tx2"/>
                </a:solidFill>
                <a:latin typeface="Arial" panose="020B0604020202020204" pitchFamily="34" charset="0"/>
                <a:cs typeface="Arial" panose="020B0604020202020204" pitchFamily="34" charset="0"/>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8" y="1016954"/>
            <a:ext cx="11125201" cy="3711571"/>
          </a:xfrm>
          <a:prstGeom prst="rect">
            <a:avLst/>
          </a:prstGeom>
        </p:spPr>
        <p:txBody>
          <a:bodyPr anchor="t">
            <a:normAutofit/>
          </a:bodyPr>
          <a:lstStyle>
            <a:lvl1pPr marL="164592" indent="-164592">
              <a:lnSpc>
                <a:spcPct val="90000"/>
              </a:lnSpc>
              <a:spcBef>
                <a:spcPts val="0"/>
              </a:spcBef>
              <a:buNone/>
              <a:defRPr sz="7200">
                <a:latin typeface="Arial" panose="020B0604020202020204" pitchFamily="34" charset="0"/>
                <a:cs typeface="Arial" panose="020B0604020202020204" pitchFamily="34" charset="0"/>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533399" y="6492241"/>
            <a:ext cx="8576637" cy="365760"/>
          </a:xfrm>
          <a:prstGeom prst="rect">
            <a:avLst/>
          </a:prstGeom>
        </p:spPr>
        <p:txBody>
          <a:bodyPr/>
          <a:lstStyle/>
          <a:p>
            <a:r>
              <a:rPr lang="en-US"/>
              <a:t>Presentation title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9110036" y="6492240"/>
            <a:ext cx="1878961" cy="365760"/>
          </a:xfrm>
          <a:prstGeom prst="rect">
            <a:avLst/>
          </a:prstGeom>
        </p:spPr>
        <p:txBody>
          <a:bodyPr/>
          <a:lstStyle/>
          <a:p>
            <a:fld id="{0380565A-AEC2-4981-9BC9-2BD45633EEB3}" type="datetime1">
              <a:rPr lang="en-US" smtClean="0"/>
              <a:t>10/22/2026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001368" y="6492241"/>
            <a:ext cx="657231" cy="365760"/>
          </a:xfrm>
          <a:prstGeom prst="rect">
            <a:avLst/>
          </a:prstGeom>
        </p:spPr>
        <p:txBody>
          <a:bodyPr/>
          <a:lstStyle/>
          <a:p>
            <a:fld id="{AEAA3239-9EA4-4A65-A281-97F994456D9F}" type="slidenum">
              <a:rPr lang="en-US" smtClean="0"/>
              <a:t>‹#›</a:t>
            </a:fld>
            <a:endParaRPr lang="en-US" dirty="0"/>
          </a:p>
        </p:txBody>
      </p:sp>
      <p:sp>
        <p:nvSpPr>
          <p:cNvPr id="34" name="Rectangle 33">
            <a:extLst>
              <a:ext uri="{FF2B5EF4-FFF2-40B4-BE49-F238E27FC236}">
                <a16:creationId xmlns:a16="http://schemas.microsoft.com/office/drawing/2014/main" id="{F22AFB11-60F0-1BFB-3EE2-25A317606ED4}"/>
              </a:ext>
            </a:extLst>
          </p:cNvPr>
          <p:cNvSpPr/>
          <p:nvPr/>
        </p:nvSpPr>
        <p:spPr>
          <a:xfrm>
            <a:off x="9110040" y="6155911"/>
            <a:ext cx="3081959"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DB6C2DA-9756-1101-616C-92AE71300FD8}"/>
              </a:ext>
            </a:extLst>
          </p:cNvPr>
          <p:cNvSpPr/>
          <p:nvPr/>
        </p:nvSpPr>
        <p:spPr>
          <a:xfrm>
            <a:off x="3467745" y="6155911"/>
            <a:ext cx="564228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601077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398" y="1016956"/>
            <a:ext cx="11125201" cy="731520"/>
          </a:xfrm>
          <a:prstGeom prst="rect">
            <a:avLst/>
          </a:prstGeom>
        </p:spPr>
        <p:txBody>
          <a:bodyPr anchor="t"/>
          <a:lstStyle>
            <a:lvl1pPr>
              <a:defRPr cap="all" baseline="0"/>
            </a:lvl1pPr>
          </a:lstStyle>
          <a:p>
            <a:r>
              <a:rPr lang="en-GB"/>
              <a:t>Click to edit Master title style</a:t>
            </a:r>
            <a:endParaRPr lang="en-US" dirty="0"/>
          </a:p>
        </p:txBody>
      </p:sp>
      <p:sp>
        <p:nvSpPr>
          <p:cNvPr id="37" name="Content Placeholder 5">
            <a:extLst>
              <a:ext uri="{FF2B5EF4-FFF2-40B4-BE49-F238E27FC236}">
                <a16:creationId xmlns:a16="http://schemas.microsoft.com/office/drawing/2014/main" id="{2D30AC1E-99F3-1176-72D1-F6FF258E3075}"/>
              </a:ext>
            </a:extLst>
          </p:cNvPr>
          <p:cNvSpPr>
            <a:spLocks noGrp="1"/>
          </p:cNvSpPr>
          <p:nvPr>
            <p:ph sz="quarter" idx="15"/>
          </p:nvPr>
        </p:nvSpPr>
        <p:spPr>
          <a:xfrm>
            <a:off x="533399" y="1883248"/>
            <a:ext cx="5075238" cy="433975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8" name="Content Placeholder 11">
            <a:extLst>
              <a:ext uri="{FF2B5EF4-FFF2-40B4-BE49-F238E27FC236}">
                <a16:creationId xmlns:a16="http://schemas.microsoft.com/office/drawing/2014/main" id="{54CE6F64-34A4-5E4B-21B9-E65B60D60DF7}"/>
              </a:ext>
            </a:extLst>
          </p:cNvPr>
          <p:cNvSpPr>
            <a:spLocks noGrp="1"/>
          </p:cNvSpPr>
          <p:nvPr>
            <p:ph sz="quarter" idx="16"/>
          </p:nvPr>
        </p:nvSpPr>
        <p:spPr>
          <a:xfrm>
            <a:off x="6583043" y="1883248"/>
            <a:ext cx="5075556" cy="433975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92241"/>
            <a:ext cx="8576637" cy="365760"/>
          </a:xfrm>
          <a:prstGeom prst="rect">
            <a:avLst/>
          </a:prstGeom>
        </p:spPr>
        <p:txBody>
          <a:bodyPr/>
          <a:lstStyle/>
          <a:p>
            <a:r>
              <a:rPr lang="en-US"/>
              <a:t>Presentation title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92240"/>
            <a:ext cx="1891338" cy="365760"/>
          </a:xfrm>
          <a:prstGeom prst="rect">
            <a:avLst/>
          </a:prstGeom>
        </p:spPr>
        <p:txBody>
          <a:bodyPr/>
          <a:lstStyle/>
          <a:p>
            <a:fld id="{D0114CA0-7CEA-48F6-8B27-4A03BEF1B362}" type="datetime1">
              <a:rPr lang="en-US" smtClean="0"/>
              <a:t>10/22/2026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95976" y="6492239"/>
            <a:ext cx="662624" cy="365761"/>
          </a:xfrm>
          <a:prstGeom prst="rect">
            <a:avLst/>
          </a:prstGeom>
        </p:spPr>
        <p:txBody>
          <a:bodyPr/>
          <a:lstStyle/>
          <a:p>
            <a:fld id="{AEAA3239-9EA4-4A65-A281-97F994456D9F}" type="slidenum">
              <a:rPr lang="en-US" smtClean="0"/>
              <a:t>‹#›</a:t>
            </a:fld>
            <a:endParaRPr lang="en-US"/>
          </a:p>
        </p:txBody>
      </p:sp>
      <p:sp>
        <p:nvSpPr>
          <p:cNvPr id="8" name="Rectangle 7">
            <a:extLst>
              <a:ext uri="{FF2B5EF4-FFF2-40B4-BE49-F238E27FC236}">
                <a16:creationId xmlns:a16="http://schemas.microsoft.com/office/drawing/2014/main" id="{B0DF6D21-8591-4FB9-5FF0-44B10800DC79}"/>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A7345B5-8AF1-C46D-5FB8-FF298EC5943D}"/>
              </a:ext>
            </a:extLst>
          </p:cNvPr>
          <p:cNvSpPr/>
          <p:nvPr/>
        </p:nvSpPr>
        <p:spPr>
          <a:xfrm>
            <a:off x="9110036" y="570037"/>
            <a:ext cx="3081964"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76822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533398" y="1016955"/>
            <a:ext cx="11125201" cy="731520"/>
          </a:xfrm>
          <a:prstGeom prst="rect">
            <a:avLst/>
          </a:prstGeom>
        </p:spPr>
        <p:txBody>
          <a:bodyPr anchor="t"/>
          <a:lstStyle>
            <a:lvl1pPr>
              <a:defRPr cap="all" baseline="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533399" y="1883248"/>
            <a:ext cx="5074920" cy="375613"/>
          </a:xfrm>
          <a:prstGeom prst="rect">
            <a:avLst/>
          </a:prstGeo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533399" y="2444434"/>
            <a:ext cx="5075238" cy="3778566"/>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83679" y="1883247"/>
            <a:ext cx="5074920" cy="375613"/>
          </a:xfrm>
          <a:prstGeom prst="rect">
            <a:avLst/>
          </a:prstGeo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83043" y="2444434"/>
            <a:ext cx="5075556" cy="3778566"/>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533399" y="6492241"/>
            <a:ext cx="8576637" cy="365760"/>
          </a:xfrm>
          <a:prstGeom prst="rect">
            <a:avLst/>
          </a:prstGeom>
        </p:spPr>
        <p:txBody>
          <a:bodyPr/>
          <a:lstStyle/>
          <a:p>
            <a:r>
              <a:rPr lang="en-US"/>
              <a:t>Presentation title</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9110036" y="6492240"/>
            <a:ext cx="1891338" cy="365760"/>
          </a:xfrm>
          <a:prstGeom prst="rect">
            <a:avLst/>
          </a:prstGeom>
        </p:spPr>
        <p:txBody>
          <a:bodyPr/>
          <a:lstStyle/>
          <a:p>
            <a:fld id="{1EDD8A06-915F-45A0-B576-0929C47FD8AE}" type="datetime1">
              <a:rPr lang="en-US" smtClean="0"/>
              <a:t>10/22/2026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001374" y="6492241"/>
            <a:ext cx="657226" cy="365760"/>
          </a:xfrm>
          <a:prstGeom prst="rect">
            <a:avLst/>
          </a:prstGeom>
        </p:spPr>
        <p:txBody>
          <a:bodyPr/>
          <a:lstStyle/>
          <a:p>
            <a:fld id="{AEAA3239-9EA4-4A65-A281-97F994456D9F}" type="slidenum">
              <a:rPr lang="en-US" smtClean="0"/>
              <a:t>‹#›</a:t>
            </a:fld>
            <a:endParaRPr lang="en-US"/>
          </a:p>
        </p:txBody>
      </p:sp>
      <p:sp>
        <p:nvSpPr>
          <p:cNvPr id="37" name="Rectangle 36">
            <a:extLst>
              <a:ext uri="{FF2B5EF4-FFF2-40B4-BE49-F238E27FC236}">
                <a16:creationId xmlns:a16="http://schemas.microsoft.com/office/drawing/2014/main" id="{AB0A7ECD-2835-13DC-1392-DC6E9D6B14EE}"/>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3FF6D6A-BF5E-8499-2E05-993B26BA4977}"/>
              </a:ext>
            </a:extLst>
          </p:cNvPr>
          <p:cNvSpPr/>
          <p:nvPr/>
        </p:nvSpPr>
        <p:spPr>
          <a:xfrm>
            <a:off x="9110036" y="570037"/>
            <a:ext cx="3081964"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966272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533398" y="1016955"/>
            <a:ext cx="11125201" cy="1112519"/>
          </a:xfrm>
          <a:prstGeom prst="rect">
            <a:avLst/>
          </a:prstGeom>
        </p:spPr>
        <p:txBody>
          <a:bodyPr anchor="t"/>
          <a:lstStyle>
            <a:lvl1pPr>
              <a:defRPr cap="all" baseline="0">
                <a:solidFill>
                  <a:schemeClr val="tx2"/>
                </a:solidFill>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533399" y="6492241"/>
            <a:ext cx="8576637" cy="365760"/>
          </a:xfrm>
          <a:prstGeom prst="rect">
            <a:avLst/>
          </a:prstGeom>
        </p:spPr>
        <p:txBody>
          <a:bodyPr/>
          <a:lstStyle>
            <a:lvl1pPr>
              <a:defRPr>
                <a:solidFill>
                  <a:schemeClr val="tx2"/>
                </a:solidFill>
              </a:defRPr>
            </a:lvl1pPr>
          </a:lstStyle>
          <a:p>
            <a:r>
              <a:rPr lang="en-US"/>
              <a:t>Presentation title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9110036" y="6492240"/>
            <a:ext cx="1891338" cy="365760"/>
          </a:xfrm>
          <a:prstGeom prst="rect">
            <a:avLst/>
          </a:prstGeom>
        </p:spPr>
        <p:txBody>
          <a:bodyPr/>
          <a:lstStyle>
            <a:lvl1pPr>
              <a:defRPr>
                <a:solidFill>
                  <a:schemeClr val="tx2"/>
                </a:solidFill>
              </a:defRPr>
            </a:lvl1pPr>
          </a:lstStyle>
          <a:p>
            <a:fld id="{74D05E5D-68FD-447C-A2DD-5EC26B56527F}" type="datetime1">
              <a:rPr lang="en-US" smtClean="0"/>
              <a:t>10/22/2026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0995976" y="6492241"/>
            <a:ext cx="662624" cy="365760"/>
          </a:xfrm>
          <a:prstGeom prst="rect">
            <a:avLst/>
          </a:prstGeom>
        </p:spPr>
        <p:txBody>
          <a:bodyPr/>
          <a:lstStyle>
            <a:lvl1pPr>
              <a:defRPr>
                <a:solidFill>
                  <a:schemeClr val="tx2"/>
                </a:solidFill>
              </a:defRPr>
            </a:lvl1pPr>
          </a:lstStyle>
          <a:p>
            <a:fld id="{AEAA3239-9EA4-4A65-A281-97F994456D9F}" type="slidenum">
              <a:rPr lang="en-US" smtClean="0"/>
              <a:pPr/>
              <a:t>‹#›</a:t>
            </a:fld>
            <a:endParaRPr lang="en-US"/>
          </a:p>
        </p:txBody>
      </p:sp>
      <p:sp>
        <p:nvSpPr>
          <p:cNvPr id="6" name="Rectangle 5">
            <a:extLst>
              <a:ext uri="{FF2B5EF4-FFF2-40B4-BE49-F238E27FC236}">
                <a16:creationId xmlns:a16="http://schemas.microsoft.com/office/drawing/2014/main" id="{D0F7BCB4-DC28-7382-4A0F-0498411C4247}"/>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B5560D8-36FC-D0D1-04BB-54F2CCBC8B5E}"/>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962674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533399" y="6492241"/>
            <a:ext cx="8576637" cy="365760"/>
          </a:xfrm>
          <a:prstGeom prst="rect">
            <a:avLst/>
          </a:prstGeom>
        </p:spPr>
        <p:txBody>
          <a:bodyPr/>
          <a:lstStyle/>
          <a:p>
            <a:r>
              <a:rPr lang="en-US"/>
              <a:t>Presentation title</a:t>
            </a:r>
            <a:endParaRPr lang="en-US" dirty="0"/>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9110036" y="6492240"/>
            <a:ext cx="1891338" cy="365760"/>
          </a:xfrm>
          <a:prstGeom prst="rect">
            <a:avLst/>
          </a:prstGeom>
        </p:spPr>
        <p:txBody>
          <a:bodyPr/>
          <a:lstStyle/>
          <a:p>
            <a:fld id="{E5D97B4D-FF2F-4402-9FD4-AE767FCF1FF3}" type="datetime1">
              <a:rPr lang="en-US" smtClean="0"/>
              <a:t>10/22/2026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001374" y="6492241"/>
            <a:ext cx="657226" cy="365760"/>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027050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11125201" cy="1860235"/>
          </a:xfrm>
          <a:prstGeom prst="rect">
            <a:avLst/>
          </a:prstGeom>
        </p:spPr>
        <p:txBody>
          <a:bodyPr anchor="t">
            <a:noAutofit/>
          </a:bodyPr>
          <a:lstStyle>
            <a:lvl1pPr>
              <a:defRPr sz="7200" cap="all" baseline="0">
                <a:solidFill>
                  <a:schemeClr val="tx2"/>
                </a:solidFill>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33398" y="3258190"/>
            <a:ext cx="11125201" cy="2964810"/>
          </a:xfrm>
          <a:prstGeom prst="rect">
            <a:avLst/>
          </a:prstGeom>
        </p:spPr>
        <p:txBody>
          <a:bodyPr/>
          <a:lstStyle>
            <a:lvl1pPr marL="0" indent="0">
              <a:buNone/>
              <a:defRPr>
                <a:solidFill>
                  <a:schemeClr val="tx2"/>
                </a:solidFill>
              </a:defRPr>
            </a:lvl1pPr>
            <a:lvl2pPr marL="228600" indent="0">
              <a:buNone/>
              <a:defRPr>
                <a:solidFill>
                  <a:schemeClr val="tx2"/>
                </a:solidFill>
              </a:defRPr>
            </a:lvl2pPr>
            <a:lvl3pPr marL="457200" indent="0">
              <a:buNone/>
              <a:defRPr>
                <a:solidFill>
                  <a:schemeClr val="tx2"/>
                </a:solidFill>
              </a:defRPr>
            </a:lvl3pPr>
            <a:lvl4pPr marL="685800" indent="0">
              <a:buNone/>
              <a:defRPr>
                <a:solidFill>
                  <a:schemeClr val="tx2"/>
                </a:solidFill>
              </a:defRPr>
            </a:lvl4pPr>
            <a:lvl5pPr marL="914400" indent="0">
              <a:buNone/>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92241"/>
            <a:ext cx="8576637" cy="365760"/>
          </a:xfrm>
          <a:prstGeom prst="rect">
            <a:avLst/>
          </a:prstGeom>
        </p:spPr>
        <p:txBody>
          <a:bodyPr/>
          <a:lstStyle>
            <a:lvl1pPr>
              <a:defRPr>
                <a:solidFill>
                  <a:schemeClr val="tx2"/>
                </a:solidFill>
              </a:defRPr>
            </a:lvl1p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92240"/>
            <a:ext cx="1504949" cy="365760"/>
          </a:xfrm>
          <a:prstGeom prst="rect">
            <a:avLst/>
          </a:prstGeom>
        </p:spPr>
        <p:txBody>
          <a:bodyPr/>
          <a:lstStyle>
            <a:lvl1pPr>
              <a:defRPr>
                <a:solidFill>
                  <a:schemeClr val="tx2"/>
                </a:solidFill>
              </a:defRPr>
            </a:lvl1pPr>
          </a:lstStyle>
          <a:p>
            <a:fld id="{FC57766D-ED87-4A0C-9B23-F4979C5AA24E}" type="datetime1">
              <a:rPr lang="en-US" smtClean="0"/>
              <a:t>10/22/2026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614990" y="6492241"/>
            <a:ext cx="1043610" cy="365760"/>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34" name="Rectangle 33">
            <a:extLst>
              <a:ext uri="{FF2B5EF4-FFF2-40B4-BE49-F238E27FC236}">
                <a16:creationId xmlns:a16="http://schemas.microsoft.com/office/drawing/2014/main" id="{C0612DD4-C154-5A34-CBE2-09022345DFF5}"/>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5" name="Rectangle 34">
            <a:extLst>
              <a:ext uri="{FF2B5EF4-FFF2-40B4-BE49-F238E27FC236}">
                <a16:creationId xmlns:a16="http://schemas.microsoft.com/office/drawing/2014/main" id="{A245B82D-4F13-20D2-DD25-C26E60C48A92}"/>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81580266"/>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1016955"/>
            <a:ext cx="8576636" cy="1842020"/>
          </a:xfrm>
          <a:prstGeom prst="rect">
            <a:avLst/>
          </a:prstGeom>
        </p:spPr>
        <p:txBody>
          <a:bodyPr anchor="t">
            <a:noAutofit/>
          </a:bodyPr>
          <a:lstStyle>
            <a:lvl1pPr>
              <a:defRPr sz="7200" cap="all" baseline="0">
                <a:solidFill>
                  <a:schemeClr val="tx2"/>
                </a:solidFill>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3400" y="4614992"/>
            <a:ext cx="8576506" cy="1608008"/>
          </a:xfrm>
          <a:prstGeom prst="rect">
            <a:avLst/>
          </a:prstGeom>
        </p:spPr>
        <p:txBody>
          <a:bodyPr>
            <a:noAutofit/>
          </a:bodyPr>
          <a:lstStyle>
            <a:lvl1pPr marL="0" indent="0">
              <a:buNone/>
              <a:defRPr sz="2000" b="1" i="0">
                <a:solidFill>
                  <a:schemeClr val="tx2"/>
                </a:solidFill>
                <a:latin typeface="Arial" panose="020B0604020202020204" pitchFamily="34" charset="0"/>
                <a:cs typeface="Arial" panose="020B0604020202020204" pitchFamily="34" charset="0"/>
              </a:defRPr>
            </a:lvl1pPr>
            <a:lvl2pPr marL="228600" indent="0">
              <a:buNone/>
              <a:defRPr sz="2000" b="1" i="0">
                <a:solidFill>
                  <a:schemeClr val="tx2"/>
                </a:solidFill>
                <a:latin typeface="Arial" panose="020B0604020202020204" pitchFamily="34" charset="0"/>
                <a:cs typeface="Arial" panose="020B0604020202020204" pitchFamily="34" charset="0"/>
              </a:defRPr>
            </a:lvl2pPr>
            <a:lvl3pPr marL="457200" indent="0">
              <a:buNone/>
              <a:defRPr sz="2000" b="1" i="0">
                <a:solidFill>
                  <a:schemeClr val="tx2"/>
                </a:solidFill>
                <a:latin typeface="Arial" panose="020B0604020202020204" pitchFamily="34" charset="0"/>
                <a:cs typeface="Arial" panose="020B0604020202020204" pitchFamily="34" charset="0"/>
              </a:defRPr>
            </a:lvl3pPr>
            <a:lvl4pPr marL="685800" indent="0">
              <a:buNone/>
              <a:defRPr sz="2000" b="1" i="0">
                <a:solidFill>
                  <a:schemeClr val="tx2"/>
                </a:solidFill>
                <a:latin typeface="Arial" panose="020B0604020202020204" pitchFamily="34" charset="0"/>
                <a:cs typeface="Arial" panose="020B0604020202020204" pitchFamily="34" charset="0"/>
              </a:defRPr>
            </a:lvl4pPr>
            <a:lvl5pPr marL="914400" indent="0">
              <a:buNone/>
              <a:defRPr sz="2000" b="1" i="0">
                <a:solidFill>
                  <a:schemeClr val="tx2"/>
                </a:solidFill>
                <a:latin typeface="Arial" panose="020B0604020202020204" pitchFamily="34" charset="0"/>
                <a:cs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0" y="6492241"/>
            <a:ext cx="8576636" cy="365760"/>
          </a:xfrm>
          <a:prstGeom prst="rect">
            <a:avLst/>
          </a:prstGeo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92240"/>
            <a:ext cx="1891338" cy="365760"/>
          </a:xfrm>
          <a:prstGeom prst="rect">
            <a:avLst/>
          </a:prstGeom>
        </p:spPr>
        <p:txBody>
          <a:bodyPr/>
          <a:lstStyle>
            <a:lvl1pPr>
              <a:defRPr>
                <a:solidFill>
                  <a:schemeClr val="tx2"/>
                </a:solidFill>
              </a:defRPr>
            </a:lvl1pPr>
          </a:lstStyle>
          <a:p>
            <a:fld id="{501450B2-75D0-4277-B6D7-7B5D301DCF72}" type="datetime1">
              <a:rPr lang="en-US" smtClean="0"/>
              <a:t>10/22/2026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92241"/>
            <a:ext cx="657226" cy="365760"/>
          </a:xfrm>
          <a:prstGeom prst="rect">
            <a:avLst/>
          </a:prstGeom>
        </p:spPr>
        <p:txBody>
          <a:bodyPr/>
          <a:lstStyle>
            <a:lvl1pPr>
              <a:defRPr>
                <a:solidFill>
                  <a:schemeClr val="tx2"/>
                </a:solidFill>
              </a:defRPr>
            </a:lvl1pPr>
          </a:lstStyle>
          <a:p>
            <a:fld id="{AEAA3239-9EA4-4A65-A281-97F994456D9F}" type="slidenum">
              <a:rPr lang="en-US" smtClean="0"/>
              <a:pPr/>
              <a:t>‹#›</a:t>
            </a:fld>
            <a:endParaRPr lang="en-US"/>
          </a:p>
        </p:txBody>
      </p:sp>
      <p:sp>
        <p:nvSpPr>
          <p:cNvPr id="58" name="Rectangle 57">
            <a:extLst>
              <a:ext uri="{FF2B5EF4-FFF2-40B4-BE49-F238E27FC236}">
                <a16:creationId xmlns:a16="http://schemas.microsoft.com/office/drawing/2014/main" id="{C0E45243-34A7-09D9-589C-A28D8FB592BD}"/>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377B2CF5-DB49-E6FB-F72A-24AA38988AEC}"/>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93191645"/>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7898266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533398" y="1016955"/>
            <a:ext cx="11125201" cy="74675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533398" y="1748474"/>
            <a:ext cx="11125202" cy="472852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533399" y="6476998"/>
            <a:ext cx="8576637" cy="381003"/>
          </a:xfrm>
          <a:prstGeom prst="rect">
            <a:avLst/>
          </a:prstGeom>
        </p:spPr>
        <p:txBody>
          <a:bodyPr vert="horz" lIns="91440" tIns="45720" rIns="91440" bIns="45720" rtlCol="0" anchor="ctr"/>
          <a:lstStyle>
            <a:lvl1pPr algn="l" rtl="0">
              <a:defRPr sz="800">
                <a:solidFill>
                  <a:schemeClr val="tx2"/>
                </a:solidFill>
                <a:latin typeface="+mn-lt"/>
                <a:cs typeface="Arial" panose="020B0604020202020204" pitchFamily="34" charset="0"/>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110036" y="6476998"/>
            <a:ext cx="1885951" cy="381003"/>
          </a:xfrm>
          <a:prstGeom prst="rect">
            <a:avLst/>
          </a:prstGeom>
        </p:spPr>
        <p:txBody>
          <a:bodyPr vert="horz" lIns="91440" tIns="45720" rIns="91440" bIns="45720" rtlCol="0" anchor="ctr"/>
          <a:lstStyle>
            <a:lvl1pPr algn="r" rtl="0">
              <a:defRPr sz="800">
                <a:solidFill>
                  <a:schemeClr val="tx2"/>
                </a:solidFill>
                <a:latin typeface="+mn-lt"/>
                <a:cs typeface="Arial" panose="020B0604020202020204" pitchFamily="34" charset="0"/>
              </a:defRPr>
            </a:lvl1pPr>
          </a:lstStyle>
          <a:p>
            <a:fld id="{35F68458-1A7A-4A29-A16B-4424C6D3B5E6}" type="datetime1">
              <a:rPr lang="en-US" smtClean="0"/>
              <a:pPr/>
              <a:t>10/22/2026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01379" y="6476998"/>
            <a:ext cx="657221" cy="381003"/>
          </a:xfrm>
          <a:prstGeom prst="rect">
            <a:avLst/>
          </a:prstGeom>
        </p:spPr>
        <p:txBody>
          <a:bodyPr vert="horz" lIns="91440" tIns="45720" rIns="91440" bIns="45720" rtlCol="0" anchor="ctr"/>
          <a:lstStyle>
            <a:lvl1pPr algn="r" rtl="0">
              <a:defRPr sz="800">
                <a:solidFill>
                  <a:schemeClr val="tx2"/>
                </a:solidFill>
                <a:latin typeface="+mn-lt"/>
                <a:cs typeface="Arial" panose="020B0604020202020204" pitchFamily="34" charset="0"/>
              </a:defRPr>
            </a:lvl1p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2067661201"/>
      </p:ext>
    </p:extLst>
  </p:cSld>
  <p:clrMap bg1="lt1" tx1="dk1" bg2="lt2" tx2="dk2" accent1="accent1" accent2="accent2" accent3="accent3" accent4="accent4" accent5="accent5" accent6="accent6" hlink="hlink" folHlink="folHlink"/>
  <p:sldLayoutIdLst>
    <p:sldLayoutId id="2147483656" r:id="rId1"/>
    <p:sldLayoutId id="2147483657" r:id="rId2"/>
    <p:sldLayoutId id="2147483658" r:id="rId3"/>
    <p:sldLayoutId id="2147483659" r:id="rId4"/>
    <p:sldLayoutId id="2147483660" r:id="rId5"/>
    <p:sldLayoutId id="2147483661" r:id="rId6"/>
    <p:sldLayoutId id="2147483662" r:id="rId7"/>
    <p:sldLayoutId id="2147483663" r:id="rId8"/>
    <p:sldLayoutId id="2147483664" r:id="rId9"/>
    <p:sldLayoutId id="2147483665" r:id="rId10"/>
    <p:sldLayoutId id="2147483666" r:id="rId11"/>
    <p:sldLayoutId id="2147483667" r:id="rId12"/>
    <p:sldLayoutId id="2147483668" r:id="rId13"/>
    <p:sldLayoutId id="2147483669" r:id="rId14"/>
    <p:sldLayoutId id="2147483670" r:id="rId15"/>
    <p:sldLayoutId id="2147483671" r:id="rId16"/>
    <p:sldLayoutId id="2147483672" r:id="rId17"/>
    <p:sldLayoutId id="2147483673" r:id="rId18"/>
    <p:sldLayoutId id="2147483674" r:id="rId19"/>
    <p:sldLayoutId id="2147483675" r:id="rId20"/>
    <p:sldLayoutId id="2147483676" r:id="rId21"/>
    <p:sldLayoutId id="2147483677" r:id="rId22"/>
    <p:sldLayoutId id="2147483678" r:id="rId23"/>
    <p:sldLayoutId id="2147483679" r:id="rId24"/>
    <p:sldLayoutId id="2147483680" r:id="rId25"/>
    <p:sldLayoutId id="2147483681" r:id="rId26"/>
    <p:sldLayoutId id="2147483682" r:id="rId27"/>
    <p:sldLayoutId id="2147483683" r:id="rId28"/>
  </p:sldLayoutIdLst>
  <p:txStyles>
    <p:titleStyle>
      <a:lvl1pPr algn="l" defTabSz="914400" rtl="0" eaLnBrk="1" latinLnBrk="0" hangingPunct="1">
        <a:lnSpc>
          <a:spcPct val="80000"/>
        </a:lnSpc>
        <a:spcBef>
          <a:spcPct val="0"/>
        </a:spcBef>
        <a:buNone/>
        <a:defRPr sz="3600" b="0" kern="1200" spc="0" baseline="0">
          <a:solidFill>
            <a:schemeClr val="tx2"/>
          </a:solidFill>
          <a:latin typeface="+mj-lt"/>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400" kern="1200">
          <a:solidFill>
            <a:schemeClr val="tx2"/>
          </a:solidFill>
          <a:latin typeface="+mn-lt"/>
          <a:ea typeface="+mn-ea"/>
          <a:cs typeface="Arial" panose="020B0604020202020204" pitchFamily="34" charset="0"/>
        </a:defRPr>
      </a:lvl1pPr>
      <a:lvl2pPr marL="4572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2pPr>
      <a:lvl3pPr marL="6858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3pPr>
      <a:lvl4pPr marL="9144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4pPr>
      <a:lvl5pPr marL="11430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0" orient="horz" pos="2160">
          <p15:clr>
            <a:srgbClr val="F26B43"/>
          </p15:clr>
        </p15:guide>
        <p15:guide id="31" pos="3840">
          <p15:clr>
            <a:srgbClr val="F26B43"/>
          </p15:clr>
        </p15:guide>
        <p15:guide id="32" pos="336">
          <p15:clr>
            <a:srgbClr val="F26B43"/>
          </p15:clr>
        </p15:guide>
        <p15:guide id="33" pos="7344">
          <p15:clr>
            <a:srgbClr val="F26B43"/>
          </p15:clr>
        </p15:guide>
        <p15:guide id="34" orient="horz" pos="4080">
          <p15:clr>
            <a:srgbClr val="F26B43"/>
          </p15:clr>
        </p15:guide>
        <p15:guide id="35" orient="horz" pos="1344">
          <p15:clr>
            <a:srgbClr val="F26B43"/>
          </p15:clr>
        </p15:guide>
        <p15:guide id="36" orient="horz" pos="3888">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8.xml"/><Relationship Id="rId5" Type="http://schemas.openxmlformats.org/officeDocument/2006/relationships/hyperlink" Target="https://creativecommons.org/licenses/by-sa/3.0/" TargetMode="External"/><Relationship Id="rId4" Type="http://schemas.openxmlformats.org/officeDocument/2006/relationships/hyperlink" Target="https://rotel.pressbooks.pub/whole-child/chapter/sociocultural-theory-2/"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3" Type="http://schemas.openxmlformats.org/officeDocument/2006/relationships/hyperlink" Target="https://books.google.com/books/about/Scaffolding_Children_s_Learning.html?id=0v0kAQAAIAAJ" TargetMode="External"/><Relationship Id="rId2" Type="http://schemas.openxmlformats.org/officeDocument/2006/relationships/notesSlide" Target="../notesSlides/notesSlide10.xml"/><Relationship Id="rId1" Type="http://schemas.openxmlformats.org/officeDocument/2006/relationships/slideLayout" Target="../slideLayouts/slideLayout28.xml"/><Relationship Id="rId5" Type="http://schemas.openxmlformats.org/officeDocument/2006/relationships/hyperlink" Target="https://www.nhs.uk/baby/babys-development/behaviour/separation-anxiety/" TargetMode="External"/><Relationship Id="rId4" Type="http://schemas.openxmlformats.org/officeDocument/2006/relationships/hyperlink" Target="https://research.birmingham.ac.uk/en/publications/vygotsky-and-pedagogy/"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academic.oup.com/book/53473" TargetMode="External"/><Relationship Id="rId2" Type="http://schemas.openxmlformats.org/officeDocument/2006/relationships/notesSlide" Target="../notesSlides/notesSlide11.xml"/><Relationship Id="rId1" Type="http://schemas.openxmlformats.org/officeDocument/2006/relationships/slideLayout" Target="../slideLayouts/slideLayout28.xml"/><Relationship Id="rId5" Type="http://schemas.openxmlformats.org/officeDocument/2006/relationships/hyperlink" Target="https://doi.org/10.1111/j.1469-7610.1976.tb00381.x" TargetMode="External"/><Relationship Id="rId4" Type="http://schemas.openxmlformats.org/officeDocument/2006/relationships/hyperlink" Target="https://www.hup.harvard.edu/books/978067457629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7324D">
            <a:alpha val="100000"/>
          </a:srgb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B2D03A9-F71D-4DEB-BD68-73079262E2E1}"/>
              </a:ext>
            </a:extLst>
          </p:cNvPr>
          <p:cNvSpPr>
            <a:spLocks noGrp="1"/>
          </p:cNvSpPr>
          <p:nvPr/>
        </p:nvSpPr>
        <p:spPr>
          <a:xfrm>
            <a:off x="838200" y="942975"/>
            <a:ext cx="8382000" cy="333375"/>
          </a:xfrm>
          <a:prstGeom prst="rect">
            <a:avLst/>
          </a:prstGeom>
          <a:noFill/>
          <a:ln w="0">
            <a:noFill/>
            <a:prstDash val="solid"/>
          </a:ln>
        </p:spPr>
        <p:txBody>
          <a:bodyPr wrap="square" lIns="38100" tIns="28575" rIns="38100" bIns="28575" anchor="ctr" anchorCtr="0">
            <a:normAutofit/>
          </a:bodyPr>
          <a:lstStyle>
            <a:defPPr algn="l">
              <a:defRPr sz="1275" b="1">
                <a:solidFill>
                  <a:srgbClr val="A8D5CC"/>
                </a:solidFill>
                <a:latin typeface="Aptos"/>
                <a:ea typeface="Aptos"/>
                <a:cs typeface="Aptos"/>
              </a:defRPr>
            </a:defPPr>
          </a:lstStyle>
          <a:p>
            <a:pPr algn="l">
              <a:defRPr sz="1275" b="1">
                <a:solidFill>
                  <a:srgbClr val="A8D5CC"/>
                </a:solidFill>
                <a:latin typeface="Aptos"/>
                <a:ea typeface="Aptos"/>
                <a:cs typeface="Aptos"/>
              </a:defRPr>
            </a:pPr>
            <a:r>
              <a:rPr sz="1200" b="1">
                <a:solidFill>
                  <a:srgbClr val="A9D9D2"/>
                </a:solidFill>
                <a:latin typeface="Aptos"/>
                <a:ea typeface="Aptos"/>
                <a:cs typeface="Aptos"/>
              </a:rPr>
              <a:t>PSYCHOLOGY IN HEALTH AND SOCIAL CARE</a:t>
            </a:r>
          </a:p>
        </p:txBody>
      </p:sp>
      <p:sp>
        <p:nvSpPr>
          <p:cNvPr id="2" name="Rectangle 1">
            <a:extLst>
              <a:ext uri="{FF2B5EF4-FFF2-40B4-BE49-F238E27FC236}">
                <a16:creationId xmlns:a16="http://schemas.microsoft.com/office/drawing/2014/main" id="{550DAB78-EF5D-4119-8306-856E428D2DEC}"/>
              </a:ext>
            </a:extLst>
          </p:cNvPr>
          <p:cNvSpPr>
            <a:spLocks noGrp="1"/>
          </p:cNvSpPr>
          <p:nvPr/>
        </p:nvSpPr>
        <p:spPr>
          <a:xfrm>
            <a:off x="819150" y="1952625"/>
            <a:ext cx="9810750" cy="952500"/>
          </a:xfrm>
          <a:prstGeom prst="rect">
            <a:avLst/>
          </a:prstGeom>
          <a:noFill/>
          <a:ln w="0">
            <a:noFill/>
            <a:prstDash val="solid"/>
          </a:ln>
        </p:spPr>
        <p:txBody>
          <a:bodyPr wrap="square" lIns="38100" tIns="28575" rIns="38100" bIns="28575" anchor="ctr" anchorCtr="0">
            <a:normAutofit/>
          </a:bodyPr>
          <a:lstStyle>
            <a:defPPr algn="l">
              <a:defRPr sz="4200" b="1">
                <a:solidFill>
                  <a:srgbClr val="FFFFFF"/>
                </a:solidFill>
                <a:latin typeface="Aptos"/>
                <a:ea typeface="Aptos"/>
                <a:cs typeface="Aptos"/>
              </a:defRPr>
            </a:defPPr>
          </a:lstStyle>
          <a:p>
            <a:pPr algn="l">
              <a:defRPr sz="4200" b="1">
                <a:solidFill>
                  <a:srgbClr val="FFFFFF"/>
                </a:solidFill>
                <a:latin typeface="Aptos"/>
                <a:ea typeface="Aptos"/>
                <a:cs typeface="Aptos"/>
              </a:defRPr>
            </a:pPr>
            <a:r>
              <a:rPr sz="3400" b="1">
                <a:solidFill>
                  <a:srgbClr val="FFFFFF"/>
                </a:solidFill>
                <a:latin typeface="Aptos"/>
                <a:ea typeface="Aptos"/>
                <a:cs typeface="Aptos"/>
              </a:rPr>
              <a:t>Vygotsky’s sociocultural theory</a:t>
            </a:r>
          </a:p>
        </p:txBody>
      </p:sp>
      <p:sp>
        <p:nvSpPr>
          <p:cNvPr id="3" name="Rectangle 2">
            <a:extLst>
              <a:ext uri="{FF2B5EF4-FFF2-40B4-BE49-F238E27FC236}">
                <a16:creationId xmlns:a16="http://schemas.microsoft.com/office/drawing/2014/main" id="{0064FF54-2B7E-4977-A871-9F1A375A1BAA}"/>
              </a:ext>
            </a:extLst>
          </p:cNvPr>
          <p:cNvSpPr>
            <a:spLocks noGrp="1"/>
          </p:cNvSpPr>
          <p:nvPr/>
        </p:nvSpPr>
        <p:spPr>
          <a:xfrm>
            <a:off x="857250" y="3190875"/>
            <a:ext cx="812800" cy="63500"/>
          </a:xfrm>
          <a:prstGeom prst="rect">
            <a:avLst/>
          </a:prstGeom>
          <a:solidFill>
            <a:srgbClr val="E2AE3F"/>
          </a:solidFill>
          <a:ln w="0">
            <a:noFill/>
            <a:prstDash val="solid"/>
          </a:ln>
        </p:spPr>
        <p:txBody>
          <a:bodyPr/>
          <a:lstStyle/>
          <a:p>
            <a:endParaRPr lang="en-US"/>
          </a:p>
        </p:txBody>
      </p:sp>
      <p:sp>
        <p:nvSpPr>
          <p:cNvPr id="4" name="Rectangle 3">
            <a:extLst>
              <a:ext uri="{FF2B5EF4-FFF2-40B4-BE49-F238E27FC236}">
                <a16:creationId xmlns:a16="http://schemas.microsoft.com/office/drawing/2014/main" id="{5DD0CD62-8816-4345-8262-35422DEA0AD7}"/>
              </a:ext>
            </a:extLst>
          </p:cNvPr>
          <p:cNvSpPr>
            <a:spLocks noGrp="1"/>
          </p:cNvSpPr>
          <p:nvPr/>
        </p:nvSpPr>
        <p:spPr>
          <a:xfrm>
            <a:off x="857250" y="3632200"/>
            <a:ext cx="6477000" cy="685800"/>
          </a:xfrm>
          <a:prstGeom prst="rect">
            <a:avLst/>
          </a:prstGeom>
          <a:solidFill>
            <a:srgbClr val="23415C"/>
          </a:solidFill>
          <a:ln w="12700">
            <a:solidFill>
              <a:srgbClr val="315571"/>
            </a:solidFill>
            <a:prstDash val="solid"/>
          </a:ln>
        </p:spPr>
        <p:txBody>
          <a:bodyPr wrap="square" lIns="38100" tIns="28575" rIns="38100" bIns="28575" anchor="ctr" anchorCtr="0">
            <a:normAutofit/>
          </a:bodyPr>
          <a:lstStyle>
            <a:defPPr algn="l">
              <a:defRPr sz="2400" b="0">
                <a:solidFill>
                  <a:srgbClr val="FFFFFF"/>
                </a:solidFill>
                <a:latin typeface="Aptos"/>
                <a:ea typeface="Aptos"/>
                <a:cs typeface="Aptos"/>
              </a:defRPr>
            </a:defPPr>
          </a:lstStyle>
          <a:p>
            <a:pPr algn="l">
              <a:defRPr sz="2400" b="0">
                <a:solidFill>
                  <a:srgbClr val="FFFFFF"/>
                </a:solidFill>
                <a:latin typeface="Aptos"/>
                <a:ea typeface="Aptos"/>
                <a:cs typeface="Aptos"/>
              </a:defRPr>
            </a:pPr>
            <a:r>
              <a:rPr sz="2000" b="1">
                <a:solidFill>
                  <a:srgbClr val="FFFFFF"/>
                </a:solidFill>
                <a:latin typeface="Aptos"/>
                <a:ea typeface="Aptos"/>
                <a:cs typeface="Aptos"/>
              </a:rPr>
              <a:t>Supporting Shona at nursery</a:t>
            </a:r>
          </a:p>
        </p:txBody>
      </p:sp>
      <p:sp>
        <p:nvSpPr>
          <p:cNvPr id="5" name="Rectangle 4">
            <a:extLst>
              <a:ext uri="{FF2B5EF4-FFF2-40B4-BE49-F238E27FC236}">
                <a16:creationId xmlns:a16="http://schemas.microsoft.com/office/drawing/2014/main" id="{9B831FA6-BE0A-4269-8E30-BC9EEBB14983}"/>
              </a:ext>
            </a:extLst>
          </p:cNvPr>
          <p:cNvSpPr>
            <a:spLocks noGrp="1"/>
          </p:cNvSpPr>
          <p:nvPr/>
        </p:nvSpPr>
        <p:spPr>
          <a:xfrm>
            <a:off x="857250" y="5429250"/>
            <a:ext cx="8096250" cy="323850"/>
          </a:xfrm>
          <a:prstGeom prst="rect">
            <a:avLst/>
          </a:prstGeom>
          <a:noFill/>
          <a:ln w="0">
            <a:noFill/>
            <a:prstDash val="solid"/>
          </a:ln>
        </p:spPr>
        <p:txBody>
          <a:bodyPr wrap="square" lIns="38100" tIns="28575" rIns="38100" bIns="28575" anchor="ctr" anchorCtr="0">
            <a:normAutofit/>
          </a:bodyPr>
          <a:lstStyle>
            <a:defPPr algn="l">
              <a:defRPr sz="1425" b="0">
                <a:solidFill>
                  <a:srgbClr val="D6E0E8"/>
                </a:solidFill>
                <a:latin typeface="Aptos"/>
                <a:ea typeface="Aptos"/>
                <a:cs typeface="Aptos"/>
              </a:defRPr>
            </a:defPPr>
          </a:lstStyle>
          <a:p>
            <a:pPr algn="l">
              <a:defRPr sz="1425" b="0">
                <a:solidFill>
                  <a:srgbClr val="D6E0E8"/>
                </a:solidFill>
                <a:latin typeface="Aptos"/>
                <a:ea typeface="Aptos"/>
                <a:cs typeface="Aptos"/>
              </a:defRPr>
            </a:pPr>
            <a:r>
              <a:rPr lang="en-GB" sz="1200">
                <a:solidFill>
                  <a:srgbClr val="D7E1E8"/>
                </a:solidFill>
                <a:latin typeface="Aptos"/>
                <a:ea typeface="Aptos"/>
                <a:cs typeface="Aptos"/>
              </a:rPr>
              <a:t>Damilola Michael  |  Student ID 2517545  |  Lecturer: Lou Wells</a:t>
            </a:r>
            <a:endParaRPr sz="1200">
              <a:solidFill>
                <a:srgbClr val="D7E1E8"/>
              </a:solidFill>
              <a:latin typeface="Aptos"/>
              <a:ea typeface="Aptos"/>
              <a:cs typeface="Aptos"/>
            </a:endParaRPr>
          </a:p>
        </p:txBody>
      </p:sp>
    </p:spTree>
    <p:extLst>
      <p:ext uri="{BB962C8B-B14F-4D97-AF65-F5344CB8AC3E}">
        <p14:creationId xmlns:p14="http://schemas.microsoft.com/office/powerpoint/2010/main" val="20437225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7F4EC"/>
          </a:solidFill>
          <a:ln w="12700">
            <a:solidFill>
              <a:srgbClr val="FFFFFF">
                <a:alpha val="0"/>
              </a:srgbClr>
            </a:solidFill>
            <a:prstDash val="solid"/>
          </a:ln>
        </p:spPr>
        <p:txBody>
          <a:bodyPr/>
          <a:lstStyle/>
          <a:p>
            <a:endParaRPr lang="en-US"/>
          </a:p>
        </p:txBody>
      </p:sp>
      <p:sp>
        <p:nvSpPr>
          <p:cNvPr id="3" name="Text 1"/>
          <p:cNvSpPr/>
          <p:nvPr/>
        </p:nvSpPr>
        <p:spPr>
          <a:xfrm>
            <a:off x="781030" y="457200"/>
            <a:ext cx="674323" cy="152400"/>
          </a:xfrm>
          <a:prstGeom prst="rect">
            <a:avLst/>
          </a:prstGeom>
          <a:noFill/>
          <a:ln/>
        </p:spPr>
        <p:txBody>
          <a:bodyPr wrap="square" lIns="0" tIns="0" rIns="0" bIns="0" rtlCol="0" anchor="t"/>
          <a:lstStyle/>
          <a:p>
            <a:pPr marL="0" indent="0" algn="l">
              <a:buNone/>
            </a:pPr>
            <a:r>
              <a:rPr lang="en-US" sz="1050" b="1" dirty="0">
                <a:solidFill>
                  <a:srgbClr val="00877F"/>
                </a:solidFill>
                <a:latin typeface="Aptos" pitchFamily="34" charset="0"/>
                <a:ea typeface="Aptos" pitchFamily="34" charset="-122"/>
                <a:cs typeface="Aptos" pitchFamily="34" charset="-120"/>
              </a:rPr>
              <a:t>THE CASE</a:t>
            </a:r>
            <a:endParaRPr lang="en-US" sz="1050" dirty="0"/>
          </a:p>
        </p:txBody>
      </p:sp>
      <p:sp>
        <p:nvSpPr>
          <p:cNvPr id="4" name="Text 2"/>
          <p:cNvSpPr/>
          <p:nvPr/>
        </p:nvSpPr>
        <p:spPr>
          <a:xfrm>
            <a:off x="781030" y="838200"/>
            <a:ext cx="5037557" cy="428625"/>
          </a:xfrm>
          <a:prstGeom prst="rect">
            <a:avLst/>
          </a:prstGeom>
          <a:noFill/>
          <a:ln/>
        </p:spPr>
        <p:txBody>
          <a:bodyPr wrap="square" lIns="0" tIns="0" rIns="0" bIns="0" rtlCol="0" anchor="t"/>
          <a:lstStyle/>
          <a:p>
            <a:pPr marL="0" indent="0" algn="l">
              <a:buNone/>
            </a:pPr>
            <a:r>
              <a:rPr lang="en-US" sz="3000" b="1" dirty="0">
                <a:solidFill>
                  <a:srgbClr val="17324D"/>
                </a:solidFill>
                <a:latin typeface="Aptos" pitchFamily="34" charset="0"/>
                <a:ea typeface="Aptos" pitchFamily="34" charset="-122"/>
                <a:cs typeface="Aptos" pitchFamily="34" charset="-120"/>
              </a:rPr>
              <a:t>What we know about Shona</a:t>
            </a:r>
            <a:endParaRPr lang="en-US" sz="3000" dirty="0"/>
          </a:p>
        </p:txBody>
      </p:sp>
      <p:sp>
        <p:nvSpPr>
          <p:cNvPr id="5" name="Shape 3"/>
          <p:cNvSpPr/>
          <p:nvPr/>
        </p:nvSpPr>
        <p:spPr>
          <a:xfrm>
            <a:off x="761981" y="1552575"/>
            <a:ext cx="685783" cy="47625"/>
          </a:xfrm>
          <a:prstGeom prst="rect">
            <a:avLst/>
          </a:prstGeom>
          <a:solidFill>
            <a:srgbClr val="E3A62F"/>
          </a:solidFill>
          <a:ln w="12700">
            <a:solidFill>
              <a:srgbClr val="FFFFFF">
                <a:alpha val="0"/>
              </a:srgbClr>
            </a:solidFill>
            <a:prstDash val="solid"/>
          </a:ln>
        </p:spPr>
        <p:txBody>
          <a:bodyPr/>
          <a:lstStyle/>
          <a:p>
            <a:endParaRPr lang="en-US"/>
          </a:p>
        </p:txBody>
      </p:sp>
      <p:sp>
        <p:nvSpPr>
          <p:cNvPr id="6" name="Shape 4"/>
          <p:cNvSpPr/>
          <p:nvPr/>
        </p:nvSpPr>
        <p:spPr>
          <a:xfrm>
            <a:off x="914377" y="1905000"/>
            <a:ext cx="5810105" cy="542925"/>
          </a:xfrm>
          <a:prstGeom prst="rect">
            <a:avLst/>
          </a:prstGeom>
          <a:solidFill>
            <a:srgbClr val="FFFFFF"/>
          </a:solidFill>
          <a:ln w="9525">
            <a:solidFill>
              <a:srgbClr val="CCDCDE"/>
            </a:solidFill>
            <a:prstDash val="solid"/>
          </a:ln>
        </p:spPr>
        <p:txBody>
          <a:bodyPr/>
          <a:lstStyle/>
          <a:p>
            <a:endParaRPr lang="en-US"/>
          </a:p>
        </p:txBody>
      </p:sp>
      <p:sp>
        <p:nvSpPr>
          <p:cNvPr id="7" name="Text 5"/>
          <p:cNvSpPr/>
          <p:nvPr/>
        </p:nvSpPr>
        <p:spPr>
          <a:xfrm>
            <a:off x="1095348" y="2066925"/>
            <a:ext cx="1376179" cy="219075"/>
          </a:xfrm>
          <a:prstGeom prst="rect">
            <a:avLst/>
          </a:prstGeom>
          <a:noFill/>
          <a:ln/>
        </p:spPr>
        <p:txBody>
          <a:bodyPr wrap="square" lIns="0" tIns="0" rIns="0" bIns="0" rtlCol="0" anchor="t"/>
          <a:lstStyle/>
          <a:p>
            <a:pPr marL="0" indent="0" algn="l">
              <a:buNone/>
            </a:pPr>
            <a:r>
              <a:rPr lang="en-US" sz="1500" dirty="0">
                <a:solidFill>
                  <a:srgbClr val="17324D"/>
                </a:solidFill>
                <a:latin typeface="Aptos" pitchFamily="34" charset="0"/>
                <a:ea typeface="Aptos" pitchFamily="34" charset="-122"/>
                <a:cs typeface="Aptos" pitchFamily="34" charset="-120"/>
              </a:rPr>
              <a:t>New to nursery</a:t>
            </a:r>
            <a:endParaRPr lang="en-US" sz="1500" dirty="0"/>
          </a:p>
        </p:txBody>
      </p:sp>
      <p:sp>
        <p:nvSpPr>
          <p:cNvPr id="8" name="Shape 6"/>
          <p:cNvSpPr/>
          <p:nvPr/>
        </p:nvSpPr>
        <p:spPr>
          <a:xfrm>
            <a:off x="914377" y="2562225"/>
            <a:ext cx="5810105" cy="542925"/>
          </a:xfrm>
          <a:prstGeom prst="rect">
            <a:avLst/>
          </a:prstGeom>
          <a:solidFill>
            <a:srgbClr val="EAF3F2"/>
          </a:solidFill>
          <a:ln w="9525">
            <a:solidFill>
              <a:srgbClr val="CCDCDE"/>
            </a:solidFill>
            <a:prstDash val="solid"/>
          </a:ln>
        </p:spPr>
        <p:txBody>
          <a:bodyPr/>
          <a:lstStyle/>
          <a:p>
            <a:endParaRPr lang="en-US"/>
          </a:p>
        </p:txBody>
      </p:sp>
      <p:sp>
        <p:nvSpPr>
          <p:cNvPr id="9" name="Text 7"/>
          <p:cNvSpPr/>
          <p:nvPr/>
        </p:nvSpPr>
        <p:spPr>
          <a:xfrm>
            <a:off x="1095348" y="2724150"/>
            <a:ext cx="2096489" cy="219075"/>
          </a:xfrm>
          <a:prstGeom prst="rect">
            <a:avLst/>
          </a:prstGeom>
          <a:noFill/>
          <a:ln/>
        </p:spPr>
        <p:txBody>
          <a:bodyPr wrap="square" lIns="0" tIns="0" rIns="0" bIns="0" rtlCol="0" anchor="t"/>
          <a:lstStyle/>
          <a:p>
            <a:pPr marL="0" indent="0" algn="l">
              <a:buNone/>
            </a:pPr>
            <a:r>
              <a:rPr lang="en-US" sz="1500" dirty="0">
                <a:solidFill>
                  <a:srgbClr val="17324D"/>
                </a:solidFill>
                <a:latin typeface="Aptos" pitchFamily="34" charset="0"/>
                <a:ea typeface="Aptos" pitchFamily="34" charset="-122"/>
                <a:cs typeface="Aptos" pitchFamily="34" charset="-120"/>
              </a:rPr>
              <a:t>Upset when carers leave</a:t>
            </a:r>
            <a:endParaRPr lang="en-US" sz="1500" dirty="0"/>
          </a:p>
        </p:txBody>
      </p:sp>
      <p:sp>
        <p:nvSpPr>
          <p:cNvPr id="10" name="Shape 8"/>
          <p:cNvSpPr/>
          <p:nvPr/>
        </p:nvSpPr>
        <p:spPr>
          <a:xfrm>
            <a:off x="914377" y="3219450"/>
            <a:ext cx="5810105" cy="542925"/>
          </a:xfrm>
          <a:prstGeom prst="rect">
            <a:avLst/>
          </a:prstGeom>
          <a:solidFill>
            <a:srgbClr val="FFFFFF"/>
          </a:solidFill>
          <a:ln w="9525">
            <a:solidFill>
              <a:srgbClr val="CCDCDE"/>
            </a:solidFill>
            <a:prstDash val="solid"/>
          </a:ln>
        </p:spPr>
        <p:txBody>
          <a:bodyPr/>
          <a:lstStyle/>
          <a:p>
            <a:endParaRPr lang="en-US"/>
          </a:p>
        </p:txBody>
      </p:sp>
      <p:sp>
        <p:nvSpPr>
          <p:cNvPr id="11" name="Text 9"/>
          <p:cNvSpPr/>
          <p:nvPr/>
        </p:nvSpPr>
        <p:spPr>
          <a:xfrm>
            <a:off x="1095348" y="3381375"/>
            <a:ext cx="2011659" cy="219075"/>
          </a:xfrm>
          <a:prstGeom prst="rect">
            <a:avLst/>
          </a:prstGeom>
          <a:noFill/>
          <a:ln/>
        </p:spPr>
        <p:txBody>
          <a:bodyPr wrap="square" lIns="0" tIns="0" rIns="0" bIns="0" rtlCol="0" anchor="t"/>
          <a:lstStyle/>
          <a:p>
            <a:pPr marL="0" indent="0" algn="l">
              <a:buNone/>
            </a:pPr>
            <a:r>
              <a:rPr lang="en-US" sz="1500" dirty="0">
                <a:solidFill>
                  <a:srgbClr val="17324D"/>
                </a:solidFill>
                <a:latin typeface="Aptos" pitchFamily="34" charset="0"/>
                <a:ea typeface="Aptos" pitchFamily="34" charset="-122"/>
                <a:cs typeface="Aptos" pitchFamily="34" charset="-120"/>
              </a:rPr>
              <a:t>Uses few spoken words</a:t>
            </a:r>
            <a:endParaRPr lang="en-US" sz="1500" dirty="0"/>
          </a:p>
        </p:txBody>
      </p:sp>
      <p:sp>
        <p:nvSpPr>
          <p:cNvPr id="12" name="Shape 10"/>
          <p:cNvSpPr/>
          <p:nvPr/>
        </p:nvSpPr>
        <p:spPr>
          <a:xfrm>
            <a:off x="914377" y="3876675"/>
            <a:ext cx="5810105" cy="542925"/>
          </a:xfrm>
          <a:prstGeom prst="rect">
            <a:avLst/>
          </a:prstGeom>
          <a:solidFill>
            <a:srgbClr val="EAF3F2"/>
          </a:solidFill>
          <a:ln w="9525">
            <a:solidFill>
              <a:srgbClr val="CCDCDE"/>
            </a:solidFill>
            <a:prstDash val="solid"/>
          </a:ln>
        </p:spPr>
        <p:txBody>
          <a:bodyPr/>
          <a:lstStyle/>
          <a:p>
            <a:endParaRPr lang="en-US"/>
          </a:p>
        </p:txBody>
      </p:sp>
      <p:sp>
        <p:nvSpPr>
          <p:cNvPr id="13" name="Text 11"/>
          <p:cNvSpPr/>
          <p:nvPr/>
        </p:nvSpPr>
        <p:spPr>
          <a:xfrm>
            <a:off x="1095348" y="4038600"/>
            <a:ext cx="2050800" cy="219075"/>
          </a:xfrm>
          <a:prstGeom prst="rect">
            <a:avLst/>
          </a:prstGeom>
          <a:noFill/>
          <a:ln/>
        </p:spPr>
        <p:txBody>
          <a:bodyPr wrap="square" lIns="0" tIns="0" rIns="0" bIns="0" rtlCol="0" anchor="t"/>
          <a:lstStyle/>
          <a:p>
            <a:pPr marL="0" indent="0" algn="l">
              <a:buNone/>
            </a:pPr>
            <a:r>
              <a:rPr lang="en-US" sz="1500" dirty="0">
                <a:solidFill>
                  <a:srgbClr val="17324D"/>
                </a:solidFill>
                <a:latin typeface="Aptos" pitchFamily="34" charset="0"/>
                <a:ea typeface="Aptos" pitchFamily="34" charset="-122"/>
                <a:cs typeface="Aptos" pitchFamily="34" charset="-120"/>
              </a:rPr>
              <a:t>Finds group play difficult</a:t>
            </a:r>
            <a:endParaRPr lang="en-US" sz="1500" dirty="0"/>
          </a:p>
        </p:txBody>
      </p:sp>
      <p:sp>
        <p:nvSpPr>
          <p:cNvPr id="14" name="Shape 12"/>
          <p:cNvSpPr/>
          <p:nvPr/>
        </p:nvSpPr>
        <p:spPr>
          <a:xfrm>
            <a:off x="914377" y="4533900"/>
            <a:ext cx="5810105" cy="542925"/>
          </a:xfrm>
          <a:prstGeom prst="rect">
            <a:avLst/>
          </a:prstGeom>
          <a:solidFill>
            <a:srgbClr val="FFFFFF"/>
          </a:solidFill>
          <a:ln w="9525">
            <a:solidFill>
              <a:srgbClr val="CCDCDE"/>
            </a:solidFill>
            <a:prstDash val="solid"/>
          </a:ln>
        </p:spPr>
        <p:txBody>
          <a:bodyPr/>
          <a:lstStyle/>
          <a:p>
            <a:endParaRPr lang="en-US"/>
          </a:p>
        </p:txBody>
      </p:sp>
      <p:sp>
        <p:nvSpPr>
          <p:cNvPr id="15" name="Text 13"/>
          <p:cNvSpPr/>
          <p:nvPr/>
        </p:nvSpPr>
        <p:spPr>
          <a:xfrm>
            <a:off x="1095348" y="4695825"/>
            <a:ext cx="4352667" cy="219075"/>
          </a:xfrm>
          <a:prstGeom prst="rect">
            <a:avLst/>
          </a:prstGeom>
          <a:noFill/>
          <a:ln/>
        </p:spPr>
        <p:txBody>
          <a:bodyPr wrap="square" lIns="0" tIns="0" rIns="0" bIns="0" rtlCol="0" anchor="t"/>
          <a:lstStyle/>
          <a:p>
            <a:pPr marL="0" indent="0" algn="l">
              <a:buNone/>
            </a:pPr>
            <a:r>
              <a:rPr lang="en-US" sz="1500" dirty="0">
                <a:solidFill>
                  <a:srgbClr val="17324D"/>
                </a:solidFill>
                <a:latin typeface="Aptos" pitchFamily="34" charset="0"/>
                <a:ea typeface="Aptos" pitchFamily="34" charset="-122"/>
                <a:cs typeface="Aptos" pitchFamily="34" charset="-120"/>
              </a:rPr>
              <a:t>Understand her experience before planning support</a:t>
            </a:r>
            <a:endParaRPr lang="en-US" sz="1500" dirty="0"/>
          </a:p>
        </p:txBody>
      </p:sp>
      <p:pic>
        <p:nvPicPr>
          <p:cNvPr id="16" name="BasisPointsImage" descr="preencoded.png"/>
          <p:cNvPicPr>
            <a:picLocks noChangeAspect="1"/>
          </p:cNvPicPr>
          <p:nvPr/>
        </p:nvPicPr>
        <p:blipFill>
          <a:blip r:embed="rId3"/>
          <a:srcRect t="19198" b="26512"/>
          <a:stretch/>
        </p:blipFill>
        <p:spPr>
          <a:xfrm>
            <a:off x="7143571" y="1809750"/>
            <a:ext cx="4095648" cy="3333750"/>
          </a:xfrm>
          <a:prstGeom prst="rect">
            <a:avLst/>
          </a:prstGeom>
        </p:spPr>
      </p:pic>
      <p:sp>
        <p:nvSpPr>
          <p:cNvPr id="17" name="Text 14"/>
          <p:cNvSpPr/>
          <p:nvPr/>
        </p:nvSpPr>
        <p:spPr>
          <a:xfrm>
            <a:off x="7143571" y="5238750"/>
            <a:ext cx="4095648" cy="152400"/>
          </a:xfrm>
          <a:prstGeom prst="rect">
            <a:avLst/>
          </a:prstGeom>
          <a:noFill/>
          <a:ln/>
        </p:spPr>
        <p:txBody>
          <a:bodyPr wrap="square" lIns="0" tIns="0" rIns="0" bIns="0" rtlCol="0" anchor="t"/>
          <a:lstStyle/>
          <a:p>
            <a:pPr marL="0" indent="0" algn="l">
              <a:buNone/>
            </a:pPr>
            <a:r>
              <a:rPr lang="en-US" sz="1050" dirty="0">
                <a:solidFill>
                  <a:srgbClr val="4B6479"/>
                </a:solidFill>
                <a:latin typeface="Aptos" pitchFamily="34" charset="0"/>
                <a:ea typeface="Aptos" pitchFamily="34" charset="-122"/>
                <a:cs typeface="Aptos" pitchFamily="34" charset="-120"/>
              </a:rPr>
              <a:t>A consistent, reassuring adult can help a child settle and feel safe.</a:t>
            </a:r>
            <a:endParaRPr lang="en-US" sz="1050" dirty="0"/>
          </a:p>
        </p:txBody>
      </p:sp>
      <p:sp>
        <p:nvSpPr>
          <p:cNvPr id="18" name="Text 15"/>
          <p:cNvSpPr/>
          <p:nvPr/>
        </p:nvSpPr>
        <p:spPr>
          <a:xfrm>
            <a:off x="819130" y="6286500"/>
            <a:ext cx="741146" cy="152400"/>
          </a:xfrm>
          <a:prstGeom prst="rect">
            <a:avLst/>
          </a:prstGeom>
          <a:noFill/>
          <a:ln/>
        </p:spPr>
        <p:txBody>
          <a:bodyPr wrap="square" lIns="0" tIns="0" rIns="0" bIns="0" rtlCol="0" anchor="t"/>
          <a:lstStyle/>
          <a:p>
            <a:pPr marL="0" indent="0" algn="l">
              <a:buNone/>
            </a:pPr>
            <a:r>
              <a:rPr lang="en-US" sz="1050" dirty="0">
                <a:solidFill>
                  <a:srgbClr val="4B6479"/>
                </a:solidFill>
                <a:latin typeface="Aptos" pitchFamily="34" charset="0"/>
                <a:ea typeface="Aptos" pitchFamily="34" charset="-122"/>
                <a:cs typeface="Aptos" pitchFamily="34" charset="-120"/>
              </a:rPr>
              <a:t>(NHS, 2026)</a:t>
            </a:r>
            <a:endParaRPr lang="en-US" sz="1050" dirty="0"/>
          </a:p>
        </p:txBody>
      </p:sp>
      <p:sp>
        <p:nvSpPr>
          <p:cNvPr id="19" name="Shape 16"/>
          <p:cNvSpPr/>
          <p:nvPr/>
        </p:nvSpPr>
        <p:spPr>
          <a:xfrm>
            <a:off x="11143971" y="6200775"/>
            <a:ext cx="361941" cy="361950"/>
          </a:xfrm>
          <a:prstGeom prst="rect">
            <a:avLst/>
          </a:prstGeom>
          <a:solidFill>
            <a:srgbClr val="00877F"/>
          </a:solidFill>
          <a:ln w="12700">
            <a:solidFill>
              <a:srgbClr val="FFFFFF">
                <a:alpha val="0"/>
              </a:srgbClr>
            </a:solidFill>
            <a:prstDash val="solid"/>
          </a:ln>
        </p:spPr>
        <p:txBody>
          <a:bodyPr/>
          <a:lstStyle/>
          <a:p>
            <a:endParaRPr lang="en-US"/>
          </a:p>
        </p:txBody>
      </p:sp>
      <p:sp>
        <p:nvSpPr>
          <p:cNvPr id="20" name="Text 17"/>
          <p:cNvSpPr/>
          <p:nvPr/>
        </p:nvSpPr>
        <p:spPr>
          <a:xfrm>
            <a:off x="11250678" y="6305550"/>
            <a:ext cx="148378" cy="152400"/>
          </a:xfrm>
          <a:prstGeom prst="rect">
            <a:avLst/>
          </a:prstGeom>
          <a:noFill/>
          <a:ln/>
        </p:spPr>
        <p:txBody>
          <a:bodyPr wrap="square" lIns="0" tIns="0" rIns="0" bIns="0" rtlCol="0" anchor="t"/>
          <a:lstStyle/>
          <a:p>
            <a:pPr marL="0" indent="0" algn="l">
              <a:buNone/>
            </a:pPr>
            <a:r>
              <a:rPr lang="en-US" sz="1050" b="1" dirty="0">
                <a:solidFill>
                  <a:srgbClr val="FFFFFF"/>
                </a:solidFill>
                <a:latin typeface="Aptos" pitchFamily="34" charset="0"/>
                <a:ea typeface="Aptos" pitchFamily="34" charset="-122"/>
                <a:cs typeface="Aptos" pitchFamily="34" charset="-120"/>
              </a:rPr>
              <a:t>02</a:t>
            </a:r>
            <a:endParaRPr lang="en-US" sz="1050" dirty="0"/>
          </a:p>
        </p:txBody>
      </p:sp>
    </p:spTree>
    <p:extLst>
      <p:ext uri="{BB962C8B-B14F-4D97-AF65-F5344CB8AC3E}">
        <p14:creationId xmlns:p14="http://schemas.microsoft.com/office/powerpoint/2010/main" val="1637688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7F4EC">
            <a:alpha val="100000"/>
          </a:srgb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D5530F-DB7D-443A-8465-9DEFFFD1B48F}"/>
              </a:ext>
            </a:extLst>
          </p:cNvPr>
          <p:cNvSpPr>
            <a:spLocks noGrp="1"/>
          </p:cNvSpPr>
          <p:nvPr/>
        </p:nvSpPr>
        <p:spPr>
          <a:xfrm>
            <a:off x="742950" y="400050"/>
            <a:ext cx="5715000" cy="266700"/>
          </a:xfrm>
          <a:prstGeom prst="rect">
            <a:avLst/>
          </a:prstGeom>
          <a:noFill/>
          <a:ln w="0">
            <a:noFill/>
            <a:prstDash val="solid"/>
          </a:ln>
        </p:spPr>
        <p:txBody>
          <a:bodyPr wrap="square" lIns="38100" tIns="28575" rIns="38100" bIns="28575" anchor="ctr" anchorCtr="0">
            <a:normAutofit/>
          </a:bodyPr>
          <a:lstStyle>
            <a:defPPr algn="l">
              <a:defRPr sz="1200" b="1">
                <a:solidFill>
                  <a:srgbClr val="147D78"/>
                </a:solidFill>
                <a:latin typeface="Aptos"/>
                <a:ea typeface="Aptos"/>
                <a:cs typeface="Aptos"/>
              </a:defRPr>
            </a:defPPr>
          </a:lstStyle>
          <a:p>
            <a:pPr algn="l">
              <a:defRPr sz="1200" b="1">
                <a:solidFill>
                  <a:srgbClr val="147D78"/>
                </a:solidFill>
                <a:latin typeface="Aptos"/>
                <a:ea typeface="Aptos"/>
                <a:cs typeface="Aptos"/>
              </a:defRPr>
            </a:pPr>
            <a:r>
              <a:rPr sz="1100" b="1">
                <a:solidFill>
                  <a:srgbClr val="0B7F7A"/>
                </a:solidFill>
                <a:latin typeface="Aptos"/>
                <a:ea typeface="Aptos"/>
                <a:cs typeface="Aptos"/>
              </a:rPr>
              <a:t>THE THEORY</a:t>
            </a:r>
          </a:p>
        </p:txBody>
      </p:sp>
      <p:sp>
        <p:nvSpPr>
          <p:cNvPr id="2" name="Rectangle 1">
            <a:extLst>
              <a:ext uri="{FF2B5EF4-FFF2-40B4-BE49-F238E27FC236}">
                <a16:creationId xmlns:a16="http://schemas.microsoft.com/office/drawing/2014/main" id="{2318C99E-4E50-48EF-9C69-24F3AACFF6C8}"/>
              </a:ext>
            </a:extLst>
          </p:cNvPr>
          <p:cNvSpPr>
            <a:spLocks noGrp="1"/>
          </p:cNvSpPr>
          <p:nvPr/>
        </p:nvSpPr>
        <p:spPr>
          <a:xfrm>
            <a:off x="742950" y="790575"/>
            <a:ext cx="10706100" cy="628650"/>
          </a:xfrm>
          <a:prstGeom prst="rect">
            <a:avLst/>
          </a:prstGeom>
          <a:noFill/>
          <a:ln w="0">
            <a:noFill/>
            <a:prstDash val="solid"/>
          </a:ln>
        </p:spPr>
        <p:txBody>
          <a:bodyPr wrap="square" lIns="38100" tIns="28575" rIns="38100" bIns="28575" anchor="ctr" anchorCtr="0">
            <a:normAutofit/>
          </a:bodyPr>
          <a:lstStyle>
            <a:defPPr algn="l">
              <a:defRPr sz="3150" b="1">
                <a:solidFill>
                  <a:srgbClr val="17324D"/>
                </a:solidFill>
                <a:latin typeface="Aptos"/>
                <a:ea typeface="Aptos"/>
                <a:cs typeface="Aptos"/>
              </a:defRPr>
            </a:defPPr>
          </a:lstStyle>
          <a:p>
            <a:pPr algn="l">
              <a:defRPr sz="3150" b="1">
                <a:solidFill>
                  <a:srgbClr val="17324D"/>
                </a:solidFill>
                <a:latin typeface="Aptos"/>
                <a:ea typeface="Aptos"/>
                <a:cs typeface="Aptos"/>
              </a:defRPr>
            </a:pPr>
            <a:r>
              <a:rPr lang="en-GB" sz="2700" b="1">
                <a:solidFill>
                  <a:srgbClr val="17324D"/>
                </a:solidFill>
                <a:latin typeface="Aptos"/>
                <a:ea typeface="Aptos"/>
                <a:cs typeface="Aptos"/>
              </a:rPr>
              <a:t>Vygotsky in simple terms</a:t>
            </a:r>
            <a:endParaRPr sz="2700" b="1">
              <a:solidFill>
                <a:srgbClr val="17324D"/>
              </a:solidFill>
              <a:latin typeface="Aptos"/>
              <a:ea typeface="Aptos"/>
              <a:cs typeface="Aptos"/>
            </a:endParaRPr>
          </a:p>
        </p:txBody>
      </p:sp>
      <p:sp>
        <p:nvSpPr>
          <p:cNvPr id="3" name="Rectangle 2">
            <a:extLst>
              <a:ext uri="{FF2B5EF4-FFF2-40B4-BE49-F238E27FC236}">
                <a16:creationId xmlns:a16="http://schemas.microsoft.com/office/drawing/2014/main" id="{F3C8CCC6-2C1E-4A49-A51A-DADC23ECBB1D}"/>
              </a:ext>
            </a:extLst>
          </p:cNvPr>
          <p:cNvSpPr>
            <a:spLocks noGrp="1"/>
          </p:cNvSpPr>
          <p:nvPr/>
        </p:nvSpPr>
        <p:spPr>
          <a:xfrm>
            <a:off x="762000" y="1549400"/>
            <a:ext cx="685800" cy="50800"/>
          </a:xfrm>
          <a:prstGeom prst="rect">
            <a:avLst/>
          </a:prstGeom>
          <a:solidFill>
            <a:srgbClr val="E2AE3F"/>
          </a:solidFill>
          <a:ln w="0">
            <a:noFill/>
            <a:prstDash val="solid"/>
          </a:ln>
        </p:spPr>
        <p:txBody>
          <a:bodyPr/>
          <a:lstStyle/>
          <a:p>
            <a:endParaRPr lang="en-US"/>
          </a:p>
        </p:txBody>
      </p:sp>
      <p:sp>
        <p:nvSpPr>
          <p:cNvPr id="4" name="Rectangle 3">
            <a:extLst>
              <a:ext uri="{FF2B5EF4-FFF2-40B4-BE49-F238E27FC236}">
                <a16:creationId xmlns:a16="http://schemas.microsoft.com/office/drawing/2014/main" id="{68F78456-8858-4542-B79B-C8036D743618}"/>
              </a:ext>
            </a:extLst>
          </p:cNvPr>
          <p:cNvSpPr>
            <a:spLocks noGrp="1"/>
          </p:cNvSpPr>
          <p:nvPr/>
        </p:nvSpPr>
        <p:spPr>
          <a:xfrm>
            <a:off x="914400" y="1905000"/>
            <a:ext cx="10363200" cy="508000"/>
          </a:xfrm>
          <a:prstGeom prst="rect">
            <a:avLst/>
          </a:prstGeom>
          <a:solidFill>
            <a:srgbClr val="FFFFFF"/>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b="1">
                <a:solidFill>
                  <a:srgbClr val="17324D"/>
                </a:solidFill>
                <a:latin typeface="Aptos"/>
                <a:ea typeface="Aptos"/>
                <a:cs typeface="Aptos"/>
              </a:rPr>
              <a:t>Children learn with other people</a:t>
            </a:r>
            <a:endParaRPr sz="1700" b="1">
              <a:solidFill>
                <a:srgbClr val="17324D"/>
              </a:solidFill>
              <a:latin typeface="Aptos"/>
              <a:ea typeface="Aptos"/>
              <a:cs typeface="Aptos"/>
            </a:endParaRPr>
          </a:p>
        </p:txBody>
      </p:sp>
      <p:sp>
        <p:nvSpPr>
          <p:cNvPr id="5" name="Rectangle 4">
            <a:extLst>
              <a:ext uri="{FF2B5EF4-FFF2-40B4-BE49-F238E27FC236}">
                <a16:creationId xmlns:a16="http://schemas.microsoft.com/office/drawing/2014/main" id="{3516BCF7-F699-47F1-A9BD-0718898CF134}"/>
              </a:ext>
            </a:extLst>
          </p:cNvPr>
          <p:cNvSpPr>
            <a:spLocks noGrp="1"/>
          </p:cNvSpPr>
          <p:nvPr/>
        </p:nvSpPr>
        <p:spPr>
          <a:xfrm>
            <a:off x="914400" y="2540000"/>
            <a:ext cx="10363200" cy="508000"/>
          </a:xfrm>
          <a:prstGeom prst="rect">
            <a:avLst/>
          </a:prstGeom>
          <a:solidFill>
            <a:srgbClr val="EAF4F2"/>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Culture shapes how children learn</a:t>
            </a:r>
            <a:endParaRPr sz="1700">
              <a:solidFill>
                <a:srgbClr val="17324D"/>
              </a:solidFill>
              <a:latin typeface="Aptos"/>
              <a:ea typeface="Aptos"/>
              <a:cs typeface="Aptos"/>
            </a:endParaRPr>
          </a:p>
        </p:txBody>
      </p:sp>
      <p:sp>
        <p:nvSpPr>
          <p:cNvPr id="6" name="Rectangle 5">
            <a:extLst>
              <a:ext uri="{FF2B5EF4-FFF2-40B4-BE49-F238E27FC236}">
                <a16:creationId xmlns:a16="http://schemas.microsoft.com/office/drawing/2014/main" id="{859C14EF-E897-45E2-BCE9-8E5257CE985E}"/>
              </a:ext>
            </a:extLst>
          </p:cNvPr>
          <p:cNvSpPr>
            <a:spLocks noGrp="1"/>
          </p:cNvSpPr>
          <p:nvPr/>
        </p:nvSpPr>
        <p:spPr>
          <a:xfrm>
            <a:off x="914400" y="3175000"/>
            <a:ext cx="10363200" cy="508000"/>
          </a:xfrm>
          <a:prstGeom prst="rect">
            <a:avLst/>
          </a:prstGeom>
          <a:solidFill>
            <a:srgbClr val="FFFFFF"/>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Language helps children think and communicate</a:t>
            </a:r>
            <a:endParaRPr sz="1700">
              <a:solidFill>
                <a:srgbClr val="17324D"/>
              </a:solidFill>
              <a:latin typeface="Aptos"/>
              <a:ea typeface="Aptos"/>
              <a:cs typeface="Aptos"/>
            </a:endParaRPr>
          </a:p>
        </p:txBody>
      </p:sp>
      <p:sp>
        <p:nvSpPr>
          <p:cNvPr id="7" name="Rectangle 6">
            <a:extLst>
              <a:ext uri="{FF2B5EF4-FFF2-40B4-BE49-F238E27FC236}">
                <a16:creationId xmlns:a16="http://schemas.microsoft.com/office/drawing/2014/main" id="{CDEE8E82-D959-4DAB-993F-5E04DC367341}"/>
              </a:ext>
            </a:extLst>
          </p:cNvPr>
          <p:cNvSpPr>
            <a:spLocks noGrp="1"/>
          </p:cNvSpPr>
          <p:nvPr/>
        </p:nvSpPr>
        <p:spPr>
          <a:xfrm>
            <a:off x="914400" y="3810000"/>
            <a:ext cx="10363200" cy="508000"/>
          </a:xfrm>
          <a:prstGeom prst="rect">
            <a:avLst/>
          </a:prstGeom>
          <a:solidFill>
            <a:srgbClr val="EAF4F2"/>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Skills grow from shared activity to independence</a:t>
            </a:r>
            <a:endParaRPr sz="1700">
              <a:solidFill>
                <a:srgbClr val="17324D"/>
              </a:solidFill>
              <a:latin typeface="Aptos"/>
              <a:ea typeface="Aptos"/>
              <a:cs typeface="Aptos"/>
            </a:endParaRPr>
          </a:p>
        </p:txBody>
      </p:sp>
      <p:sp>
        <p:nvSpPr>
          <p:cNvPr id="8" name="Rectangle 7">
            <a:extLst>
              <a:ext uri="{FF2B5EF4-FFF2-40B4-BE49-F238E27FC236}">
                <a16:creationId xmlns:a16="http://schemas.microsoft.com/office/drawing/2014/main" id="{745E9191-0F18-45BF-B66A-55BF6CABA0A5}"/>
              </a:ext>
            </a:extLst>
          </p:cNvPr>
          <p:cNvSpPr>
            <a:spLocks noGrp="1"/>
          </p:cNvSpPr>
          <p:nvPr/>
        </p:nvSpPr>
        <p:spPr>
          <a:xfrm>
            <a:off x="914400" y="4445000"/>
            <a:ext cx="10363200" cy="508000"/>
          </a:xfrm>
          <a:prstGeom prst="rect">
            <a:avLst/>
          </a:prstGeom>
          <a:solidFill>
            <a:srgbClr val="FFFFFF"/>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Adults and peers can support progress</a:t>
            </a:r>
            <a:endParaRPr sz="1700">
              <a:solidFill>
                <a:srgbClr val="17324D"/>
              </a:solidFill>
              <a:latin typeface="Aptos"/>
              <a:ea typeface="Aptos"/>
              <a:cs typeface="Aptos"/>
            </a:endParaRPr>
          </a:p>
        </p:txBody>
      </p:sp>
      <p:sp>
        <p:nvSpPr>
          <p:cNvPr id="9" name="Rectangle 8">
            <a:extLst>
              <a:ext uri="{FF2B5EF4-FFF2-40B4-BE49-F238E27FC236}">
                <a16:creationId xmlns:a16="http://schemas.microsoft.com/office/drawing/2014/main" id="{B48F529B-1F85-47FD-9F2D-1235A8F0EBAA}"/>
              </a:ext>
            </a:extLst>
          </p:cNvPr>
          <p:cNvSpPr>
            <a:spLocks noGrp="1"/>
          </p:cNvSpPr>
          <p:nvPr/>
        </p:nvSpPr>
        <p:spPr>
          <a:xfrm>
            <a:off x="781050" y="6248400"/>
            <a:ext cx="10096500" cy="254000"/>
          </a:xfrm>
          <a:prstGeom prst="rect">
            <a:avLst/>
          </a:prstGeom>
          <a:noFill/>
          <a:ln w="0">
            <a:noFill/>
            <a:prstDash val="solid"/>
          </a:ln>
        </p:spPr>
        <p:txBody>
          <a:bodyPr wrap="square" lIns="38100" tIns="28575" rIns="38100" bIns="28575" anchor="ctr" anchorCtr="0">
            <a:normAutofit/>
          </a:bodyPr>
          <a:lstStyle>
            <a:defPPr algn="l">
              <a:defRPr sz="1125" b="0">
                <a:solidFill>
                  <a:srgbClr val="536273"/>
                </a:solidFill>
                <a:latin typeface="Aptos"/>
                <a:ea typeface="Aptos"/>
                <a:cs typeface="Aptos"/>
              </a:defRPr>
            </a:defPPr>
          </a:lstStyle>
          <a:p>
            <a:pPr algn="l">
              <a:defRPr sz="1125" b="0">
                <a:solidFill>
                  <a:srgbClr val="536273"/>
                </a:solidFill>
                <a:latin typeface="Aptos"/>
                <a:ea typeface="Aptos"/>
                <a:cs typeface="Aptos"/>
              </a:defRPr>
            </a:pPr>
            <a:r>
              <a:rPr sz="950">
                <a:solidFill>
                  <a:srgbClr val="53677A"/>
                </a:solidFill>
                <a:latin typeface="Aptos"/>
                <a:ea typeface="Aptos"/>
                <a:cs typeface="Aptos"/>
              </a:rPr>
              <a:t>(Vygotsky, 1978; Rogoff, 1990)</a:t>
            </a:r>
          </a:p>
        </p:txBody>
      </p:sp>
      <p:sp>
        <p:nvSpPr>
          <p:cNvPr id="10" name="Rectangle 9">
            <a:extLst>
              <a:ext uri="{FF2B5EF4-FFF2-40B4-BE49-F238E27FC236}">
                <a16:creationId xmlns:a16="http://schemas.microsoft.com/office/drawing/2014/main" id="{0AB05DFC-28B1-434C-B4C1-3A8805C6AC0B}"/>
              </a:ext>
            </a:extLst>
          </p:cNvPr>
          <p:cNvSpPr>
            <a:spLocks noGrp="1"/>
          </p:cNvSpPr>
          <p:nvPr/>
        </p:nvSpPr>
        <p:spPr>
          <a:xfrm>
            <a:off x="11150600" y="6197600"/>
            <a:ext cx="355600" cy="355600"/>
          </a:xfrm>
          <a:prstGeom prst="rect">
            <a:avLst/>
          </a:prstGeom>
          <a:solidFill>
            <a:srgbClr val="0B7F7A"/>
          </a:solidFill>
          <a:ln w="0">
            <a:noFill/>
            <a:prstDash val="solid"/>
          </a:ln>
        </p:spPr>
        <p:txBody>
          <a:bodyPr wrap="square" lIns="38100" tIns="28575" rIns="38100" bIns="28575" anchor="ctr" anchorCtr="0">
            <a:normAutofit/>
          </a:bodyPr>
          <a:lstStyle>
            <a:defPPr algn="r">
              <a:defRPr sz="1200" b="1">
                <a:solidFill>
                  <a:srgbClr val="147D78"/>
                </a:solidFill>
                <a:latin typeface="Aptos"/>
                <a:ea typeface="Aptos"/>
                <a:cs typeface="Aptos"/>
              </a:defRPr>
            </a:defPPr>
          </a:lstStyle>
          <a:p>
            <a:pPr algn="r">
              <a:defRPr sz="1200" b="1">
                <a:solidFill>
                  <a:srgbClr val="147D78"/>
                </a:solidFill>
                <a:latin typeface="Aptos"/>
                <a:ea typeface="Aptos"/>
                <a:cs typeface="Aptos"/>
              </a:defRPr>
            </a:pPr>
            <a:r>
              <a:rPr sz="1000" b="1">
                <a:solidFill>
                  <a:srgbClr val="FFFFFF"/>
                </a:solidFill>
                <a:latin typeface="Aptos"/>
                <a:ea typeface="Aptos"/>
                <a:cs typeface="Aptos"/>
              </a:rPr>
              <a:t>03</a:t>
            </a:r>
          </a:p>
        </p:txBody>
      </p:sp>
    </p:spTree>
    <p:extLst>
      <p:ext uri="{BB962C8B-B14F-4D97-AF65-F5344CB8AC3E}">
        <p14:creationId xmlns:p14="http://schemas.microsoft.com/office/powerpoint/2010/main" val="38218819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7F4EC">
            <a:alpha val="100000"/>
          </a:srgb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9B1F2A-A62A-4D11-8845-96726D511FA2}"/>
              </a:ext>
            </a:extLst>
          </p:cNvPr>
          <p:cNvSpPr>
            <a:spLocks noGrp="1"/>
          </p:cNvSpPr>
          <p:nvPr/>
        </p:nvSpPr>
        <p:spPr>
          <a:xfrm>
            <a:off x="742950" y="400050"/>
            <a:ext cx="5715000" cy="266700"/>
          </a:xfrm>
          <a:prstGeom prst="rect">
            <a:avLst/>
          </a:prstGeom>
          <a:noFill/>
          <a:ln w="0">
            <a:noFill/>
            <a:prstDash val="solid"/>
          </a:ln>
        </p:spPr>
        <p:txBody>
          <a:bodyPr wrap="square" lIns="38100" tIns="28575" rIns="38100" bIns="28575" anchor="ctr" anchorCtr="0">
            <a:normAutofit/>
          </a:bodyPr>
          <a:lstStyle>
            <a:defPPr algn="l">
              <a:defRPr sz="1200" b="1">
                <a:solidFill>
                  <a:srgbClr val="147D78"/>
                </a:solidFill>
                <a:latin typeface="Aptos"/>
                <a:ea typeface="Aptos"/>
                <a:cs typeface="Aptos"/>
              </a:defRPr>
            </a:defPPr>
          </a:lstStyle>
          <a:p>
            <a:pPr algn="l">
              <a:defRPr sz="1200" b="1">
                <a:solidFill>
                  <a:srgbClr val="147D78"/>
                </a:solidFill>
                <a:latin typeface="Aptos"/>
                <a:ea typeface="Aptos"/>
                <a:cs typeface="Aptos"/>
              </a:defRPr>
            </a:pPr>
            <a:r>
              <a:rPr sz="1100" b="1">
                <a:solidFill>
                  <a:srgbClr val="0B7F7A"/>
                </a:solidFill>
                <a:latin typeface="Aptos"/>
                <a:ea typeface="Aptos"/>
                <a:cs typeface="Aptos"/>
              </a:rPr>
              <a:t>LEARNING WITH SUPPORT</a:t>
            </a:r>
          </a:p>
        </p:txBody>
      </p:sp>
      <p:sp>
        <p:nvSpPr>
          <p:cNvPr id="2" name="Rectangle 1">
            <a:extLst>
              <a:ext uri="{FF2B5EF4-FFF2-40B4-BE49-F238E27FC236}">
                <a16:creationId xmlns:a16="http://schemas.microsoft.com/office/drawing/2014/main" id="{7146D89D-4213-496C-992A-3391F71A4936}"/>
              </a:ext>
            </a:extLst>
          </p:cNvPr>
          <p:cNvSpPr>
            <a:spLocks noGrp="1"/>
          </p:cNvSpPr>
          <p:nvPr/>
        </p:nvSpPr>
        <p:spPr>
          <a:xfrm>
            <a:off x="742950" y="790575"/>
            <a:ext cx="10706100" cy="628650"/>
          </a:xfrm>
          <a:prstGeom prst="rect">
            <a:avLst/>
          </a:prstGeom>
          <a:noFill/>
          <a:ln w="0">
            <a:noFill/>
            <a:prstDash val="solid"/>
          </a:ln>
        </p:spPr>
        <p:txBody>
          <a:bodyPr wrap="square" lIns="38100" tIns="28575" rIns="38100" bIns="28575" anchor="ctr" anchorCtr="0">
            <a:normAutofit/>
          </a:bodyPr>
          <a:lstStyle>
            <a:defPPr algn="l">
              <a:defRPr sz="3150" b="1">
                <a:solidFill>
                  <a:srgbClr val="17324D"/>
                </a:solidFill>
                <a:latin typeface="Aptos"/>
                <a:ea typeface="Aptos"/>
                <a:cs typeface="Aptos"/>
              </a:defRPr>
            </a:defPPr>
          </a:lstStyle>
          <a:p>
            <a:pPr algn="l">
              <a:defRPr sz="3150" b="1">
                <a:solidFill>
                  <a:srgbClr val="17324D"/>
                </a:solidFill>
                <a:latin typeface="Aptos"/>
                <a:ea typeface="Aptos"/>
                <a:cs typeface="Aptos"/>
              </a:defRPr>
            </a:pPr>
            <a:r>
              <a:rPr lang="en-GB" sz="2700" b="1">
                <a:solidFill>
                  <a:srgbClr val="17324D"/>
                </a:solidFill>
                <a:latin typeface="Aptos"/>
                <a:ea typeface="Aptos"/>
                <a:cs typeface="Aptos"/>
              </a:rPr>
              <a:t>Learning with the right support</a:t>
            </a:r>
            <a:endParaRPr sz="2700" b="1">
              <a:solidFill>
                <a:srgbClr val="17324D"/>
              </a:solidFill>
              <a:latin typeface="Aptos"/>
              <a:ea typeface="Aptos"/>
              <a:cs typeface="Aptos"/>
            </a:endParaRPr>
          </a:p>
        </p:txBody>
      </p:sp>
      <p:sp>
        <p:nvSpPr>
          <p:cNvPr id="3" name="Rectangle 2">
            <a:extLst>
              <a:ext uri="{FF2B5EF4-FFF2-40B4-BE49-F238E27FC236}">
                <a16:creationId xmlns:a16="http://schemas.microsoft.com/office/drawing/2014/main" id="{C827BD88-085F-4A4E-AB76-848C14DFEC0D}"/>
              </a:ext>
            </a:extLst>
          </p:cNvPr>
          <p:cNvSpPr>
            <a:spLocks noGrp="1"/>
          </p:cNvSpPr>
          <p:nvPr/>
        </p:nvSpPr>
        <p:spPr>
          <a:xfrm>
            <a:off x="762000" y="1549400"/>
            <a:ext cx="685800" cy="50800"/>
          </a:xfrm>
          <a:prstGeom prst="rect">
            <a:avLst/>
          </a:prstGeom>
          <a:solidFill>
            <a:srgbClr val="E2AE3F"/>
          </a:solidFill>
          <a:ln w="0">
            <a:noFill/>
            <a:prstDash val="solid"/>
          </a:ln>
        </p:spPr>
        <p:txBody>
          <a:bodyPr/>
          <a:lstStyle/>
          <a:p>
            <a:endParaRPr lang="en-US"/>
          </a:p>
        </p:txBody>
      </p:sp>
      <p:sp>
        <p:nvSpPr>
          <p:cNvPr id="4" name="Rectangle 3">
            <a:extLst>
              <a:ext uri="{FF2B5EF4-FFF2-40B4-BE49-F238E27FC236}">
                <a16:creationId xmlns:a16="http://schemas.microsoft.com/office/drawing/2014/main" id="{D47CB9DA-9FB8-4AC2-B5C9-A72D8D092C0B}"/>
              </a:ext>
            </a:extLst>
          </p:cNvPr>
          <p:cNvSpPr>
            <a:spLocks noGrp="1"/>
          </p:cNvSpPr>
          <p:nvPr/>
        </p:nvSpPr>
        <p:spPr>
          <a:xfrm>
            <a:off x="914400" y="1905000"/>
            <a:ext cx="5334000" cy="482600"/>
          </a:xfrm>
          <a:prstGeom prst="rect">
            <a:avLst/>
          </a:prstGeom>
          <a:solidFill>
            <a:srgbClr val="FFFFFF"/>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450" b="1">
                <a:solidFill>
                  <a:srgbClr val="17324D"/>
                </a:solidFill>
                <a:latin typeface="Aptos"/>
                <a:ea typeface="Aptos"/>
                <a:cs typeface="Aptos"/>
              </a:rPr>
              <a:t>Alone: what Shona can do now</a:t>
            </a:r>
            <a:endParaRPr sz="1450" b="1">
              <a:solidFill>
                <a:srgbClr val="17324D"/>
              </a:solidFill>
              <a:latin typeface="Aptos"/>
              <a:ea typeface="Aptos"/>
              <a:cs typeface="Aptos"/>
            </a:endParaRPr>
          </a:p>
        </p:txBody>
      </p:sp>
      <p:sp>
        <p:nvSpPr>
          <p:cNvPr id="5" name="Rectangle 4">
            <a:extLst>
              <a:ext uri="{FF2B5EF4-FFF2-40B4-BE49-F238E27FC236}">
                <a16:creationId xmlns:a16="http://schemas.microsoft.com/office/drawing/2014/main" id="{6ECF5D45-BBCE-4695-BAD9-2004C86756C0}"/>
              </a:ext>
            </a:extLst>
          </p:cNvPr>
          <p:cNvSpPr>
            <a:spLocks noGrp="1"/>
          </p:cNvSpPr>
          <p:nvPr/>
        </p:nvSpPr>
        <p:spPr>
          <a:xfrm>
            <a:off x="914400" y="2514600"/>
            <a:ext cx="5334000" cy="482600"/>
          </a:xfrm>
          <a:prstGeom prst="rect">
            <a:avLst/>
          </a:prstGeom>
          <a:solidFill>
            <a:srgbClr val="EAF4F2"/>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450">
                <a:solidFill>
                  <a:srgbClr val="17324D"/>
                </a:solidFill>
                <a:latin typeface="Aptos"/>
                <a:ea typeface="Aptos"/>
                <a:cs typeface="Aptos"/>
              </a:rPr>
              <a:t>With help: the next achievable step</a:t>
            </a:r>
            <a:endParaRPr sz="1450">
              <a:solidFill>
                <a:srgbClr val="17324D"/>
              </a:solidFill>
              <a:latin typeface="Aptos"/>
              <a:ea typeface="Aptos"/>
              <a:cs typeface="Aptos"/>
            </a:endParaRPr>
          </a:p>
        </p:txBody>
      </p:sp>
      <p:sp>
        <p:nvSpPr>
          <p:cNvPr id="6" name="Rectangle 5">
            <a:extLst>
              <a:ext uri="{FF2B5EF4-FFF2-40B4-BE49-F238E27FC236}">
                <a16:creationId xmlns:a16="http://schemas.microsoft.com/office/drawing/2014/main" id="{A7E80849-359F-4977-89B1-D9AF7A5CB9F0}"/>
              </a:ext>
            </a:extLst>
          </p:cNvPr>
          <p:cNvSpPr>
            <a:spLocks noGrp="1"/>
          </p:cNvSpPr>
          <p:nvPr/>
        </p:nvSpPr>
        <p:spPr>
          <a:xfrm>
            <a:off x="914400" y="3124200"/>
            <a:ext cx="5334000" cy="482600"/>
          </a:xfrm>
          <a:prstGeom prst="rect">
            <a:avLst/>
          </a:prstGeom>
          <a:solidFill>
            <a:srgbClr val="FFFFFF"/>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450">
                <a:solidFill>
                  <a:srgbClr val="17324D"/>
                </a:solidFill>
                <a:latin typeface="Aptos"/>
                <a:ea typeface="Aptos"/>
                <a:cs typeface="Aptos"/>
              </a:rPr>
              <a:t>This gap is the zone of proximal development</a:t>
            </a:r>
            <a:endParaRPr sz="1450">
              <a:solidFill>
                <a:srgbClr val="17324D"/>
              </a:solidFill>
              <a:latin typeface="Aptos"/>
              <a:ea typeface="Aptos"/>
              <a:cs typeface="Aptos"/>
            </a:endParaRPr>
          </a:p>
        </p:txBody>
      </p:sp>
      <p:sp>
        <p:nvSpPr>
          <p:cNvPr id="7" name="Rectangle 6">
            <a:extLst>
              <a:ext uri="{FF2B5EF4-FFF2-40B4-BE49-F238E27FC236}">
                <a16:creationId xmlns:a16="http://schemas.microsoft.com/office/drawing/2014/main" id="{746C2F50-D748-47D8-AA0D-156CF621984E}"/>
              </a:ext>
            </a:extLst>
          </p:cNvPr>
          <p:cNvSpPr>
            <a:spLocks noGrp="1"/>
          </p:cNvSpPr>
          <p:nvPr/>
        </p:nvSpPr>
        <p:spPr>
          <a:xfrm>
            <a:off x="914400" y="3733800"/>
            <a:ext cx="5334000" cy="482600"/>
          </a:xfrm>
          <a:prstGeom prst="rect">
            <a:avLst/>
          </a:prstGeom>
          <a:solidFill>
            <a:srgbClr val="EAF4F2"/>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450">
                <a:solidFill>
                  <a:srgbClr val="17324D"/>
                </a:solidFill>
                <a:latin typeface="Aptos"/>
                <a:ea typeface="Aptos"/>
                <a:cs typeface="Aptos"/>
              </a:rPr>
              <a:t>Staff model, prompt and join in</a:t>
            </a:r>
            <a:endParaRPr sz="1450">
              <a:solidFill>
                <a:srgbClr val="17324D"/>
              </a:solidFill>
              <a:latin typeface="Aptos"/>
              <a:ea typeface="Aptos"/>
              <a:cs typeface="Aptos"/>
            </a:endParaRPr>
          </a:p>
        </p:txBody>
      </p:sp>
      <p:sp>
        <p:nvSpPr>
          <p:cNvPr id="8" name="Rectangle 7">
            <a:extLst>
              <a:ext uri="{FF2B5EF4-FFF2-40B4-BE49-F238E27FC236}">
                <a16:creationId xmlns:a16="http://schemas.microsoft.com/office/drawing/2014/main" id="{F416C3DE-E044-4791-BB73-106BE26646FF}"/>
              </a:ext>
            </a:extLst>
          </p:cNvPr>
          <p:cNvSpPr>
            <a:spLocks noGrp="1"/>
          </p:cNvSpPr>
          <p:nvPr/>
        </p:nvSpPr>
        <p:spPr>
          <a:xfrm>
            <a:off x="914400" y="4343400"/>
            <a:ext cx="5334000" cy="482600"/>
          </a:xfrm>
          <a:prstGeom prst="rect">
            <a:avLst/>
          </a:prstGeom>
          <a:solidFill>
            <a:srgbClr val="FFFFFF"/>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450">
                <a:solidFill>
                  <a:srgbClr val="17324D"/>
                </a:solidFill>
                <a:latin typeface="Aptos"/>
                <a:ea typeface="Aptos"/>
                <a:cs typeface="Aptos"/>
              </a:rPr>
              <a:t>Reduce help as confidence grows</a:t>
            </a:r>
            <a:endParaRPr sz="1450">
              <a:solidFill>
                <a:srgbClr val="17324D"/>
              </a:solidFill>
              <a:latin typeface="Aptos"/>
              <a:ea typeface="Aptos"/>
              <a:cs typeface="Aptos"/>
            </a:endParaRPr>
          </a:p>
        </p:txBody>
      </p:sp>
      <p:sp>
        <p:nvSpPr>
          <p:cNvPr id="9" name="Rectangle 8">
            <a:extLst>
              <a:ext uri="{FF2B5EF4-FFF2-40B4-BE49-F238E27FC236}">
                <a16:creationId xmlns:a16="http://schemas.microsoft.com/office/drawing/2014/main" id="{F27B93EE-4A2D-42D0-8B08-335A2F5BCE78}"/>
              </a:ext>
            </a:extLst>
          </p:cNvPr>
          <p:cNvSpPr>
            <a:spLocks noGrp="1"/>
          </p:cNvSpPr>
          <p:nvPr/>
        </p:nvSpPr>
        <p:spPr>
          <a:xfrm>
            <a:off x="781050" y="6248400"/>
            <a:ext cx="10096500" cy="254000"/>
          </a:xfrm>
          <a:prstGeom prst="rect">
            <a:avLst/>
          </a:prstGeom>
          <a:noFill/>
          <a:ln w="0">
            <a:noFill/>
            <a:prstDash val="solid"/>
          </a:ln>
        </p:spPr>
        <p:txBody>
          <a:bodyPr wrap="square" lIns="38100" tIns="28575" rIns="38100" bIns="28575" anchor="ctr" anchorCtr="0">
            <a:normAutofit/>
          </a:bodyPr>
          <a:lstStyle>
            <a:defPPr algn="l">
              <a:defRPr sz="1125" b="0">
                <a:solidFill>
                  <a:srgbClr val="536273"/>
                </a:solidFill>
                <a:latin typeface="Aptos"/>
                <a:ea typeface="Aptos"/>
                <a:cs typeface="Aptos"/>
              </a:defRPr>
            </a:defPPr>
          </a:lstStyle>
          <a:p>
            <a:pPr algn="l">
              <a:defRPr sz="1125" b="0">
                <a:solidFill>
                  <a:srgbClr val="536273"/>
                </a:solidFill>
                <a:latin typeface="Aptos"/>
                <a:ea typeface="Aptos"/>
                <a:cs typeface="Aptos"/>
              </a:defRPr>
            </a:pPr>
            <a:r>
              <a:rPr sz="950">
                <a:solidFill>
                  <a:srgbClr val="53677A"/>
                </a:solidFill>
                <a:latin typeface="Aptos"/>
                <a:ea typeface="Aptos"/>
                <a:cs typeface="Aptos"/>
              </a:rPr>
              <a:t>(Vygotsky, 1978; Wood, Bruner and Ross, 1976)</a:t>
            </a:r>
          </a:p>
        </p:txBody>
      </p:sp>
      <p:sp>
        <p:nvSpPr>
          <p:cNvPr id="10" name="Rectangle 9">
            <a:extLst>
              <a:ext uri="{FF2B5EF4-FFF2-40B4-BE49-F238E27FC236}">
                <a16:creationId xmlns:a16="http://schemas.microsoft.com/office/drawing/2014/main" id="{1622EC1F-3BF4-4EC7-B662-7063B16A1BBD}"/>
              </a:ext>
            </a:extLst>
          </p:cNvPr>
          <p:cNvSpPr>
            <a:spLocks noGrp="1"/>
          </p:cNvSpPr>
          <p:nvPr/>
        </p:nvSpPr>
        <p:spPr>
          <a:xfrm>
            <a:off x="11150600" y="6197600"/>
            <a:ext cx="355600" cy="355600"/>
          </a:xfrm>
          <a:prstGeom prst="rect">
            <a:avLst/>
          </a:prstGeom>
          <a:solidFill>
            <a:srgbClr val="0B7F7A"/>
          </a:solidFill>
          <a:ln w="0">
            <a:noFill/>
            <a:prstDash val="solid"/>
          </a:ln>
        </p:spPr>
        <p:txBody>
          <a:bodyPr wrap="square" lIns="38100" tIns="28575" rIns="38100" bIns="28575" anchor="ctr" anchorCtr="0">
            <a:normAutofit/>
          </a:bodyPr>
          <a:lstStyle>
            <a:defPPr algn="r">
              <a:defRPr sz="1200" b="1">
                <a:solidFill>
                  <a:srgbClr val="147D78"/>
                </a:solidFill>
                <a:latin typeface="Aptos"/>
                <a:ea typeface="Aptos"/>
                <a:cs typeface="Aptos"/>
              </a:defRPr>
            </a:defPPr>
          </a:lstStyle>
          <a:p>
            <a:pPr algn="r">
              <a:defRPr sz="1200" b="1">
                <a:solidFill>
                  <a:srgbClr val="147D78"/>
                </a:solidFill>
                <a:latin typeface="Aptos"/>
                <a:ea typeface="Aptos"/>
                <a:cs typeface="Aptos"/>
              </a:defRPr>
            </a:pPr>
            <a:r>
              <a:rPr sz="1000" b="1">
                <a:solidFill>
                  <a:srgbClr val="FFFFFF"/>
                </a:solidFill>
                <a:latin typeface="Aptos"/>
                <a:ea typeface="Aptos"/>
                <a:cs typeface="Aptos"/>
              </a:rPr>
              <a:t>04</a:t>
            </a:r>
          </a:p>
        </p:txBody>
      </p:sp>
      <p:pic>
        <p:nvPicPr>
          <p:cNvPr id="13" name="Picture 12" descr="Sociocultural Theory – The Whole Child: Development in the Early Years">
            <a:extLst>
              <a:ext uri="{FF2B5EF4-FFF2-40B4-BE49-F238E27FC236}">
                <a16:creationId xmlns:a16="http://schemas.microsoft.com/office/drawing/2014/main" id="{2161039A-0B89-008F-FA71-BFD100EF9B7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04000" y="2159000"/>
            <a:ext cx="4826000" cy="2667000"/>
          </a:xfrm>
          <a:prstGeom prst="rect">
            <a:avLst/>
          </a:prstGeom>
        </p:spPr>
      </p:pic>
      <p:sp>
        <p:nvSpPr>
          <p:cNvPr id="14" name="TextBox 13">
            <a:extLst>
              <a:ext uri="{FF2B5EF4-FFF2-40B4-BE49-F238E27FC236}">
                <a16:creationId xmlns:a16="http://schemas.microsoft.com/office/drawing/2014/main" id="{FE656C3C-E218-B17F-02AB-BAE479C9C54D}"/>
              </a:ext>
            </a:extLst>
          </p:cNvPr>
          <p:cNvSpPr txBox="1"/>
          <p:nvPr/>
        </p:nvSpPr>
        <p:spPr>
          <a:xfrm>
            <a:off x="6731000" y="4927600"/>
            <a:ext cx="4572000" cy="203200"/>
          </a:xfrm>
          <a:prstGeom prst="rect">
            <a:avLst/>
          </a:prstGeom>
          <a:noFill/>
        </p:spPr>
        <p:txBody>
          <a:bodyPr wrap="square" rtlCol="0" anchor="ctr" anchorCtr="0">
            <a:normAutofit lnSpcReduction="10000"/>
          </a:bodyPr>
          <a:lstStyle/>
          <a:p>
            <a:r>
              <a:rPr lang="en-US" sz="750">
                <a:solidFill>
                  <a:srgbClr val="53677A"/>
                </a:solidFill>
                <a:latin typeface="Aptos"/>
                <a:hlinkClick r:id="rId4" tooltip="https://rotel.pressbooks.pub/whole-child/chapter/sociocultural-theory-2/"/>
              </a:rPr>
              <a:t>This Photo</a:t>
            </a:r>
            <a:r>
              <a:rPr lang="en-US" sz="750">
                <a:solidFill>
                  <a:srgbClr val="53677A"/>
                </a:solidFill>
                <a:latin typeface="Aptos"/>
              </a:rPr>
              <a:t> by Unknown Author is licensed under </a:t>
            </a:r>
            <a:r>
              <a:rPr lang="en-US" sz="750">
                <a:solidFill>
                  <a:srgbClr val="53677A"/>
                </a:solidFill>
                <a:latin typeface="Aptos"/>
                <a:hlinkClick r:id="rId5" tooltip="https://creativecommons.org/licenses/by-sa/3.0/"/>
              </a:rPr>
              <a:t>CC BY-SA</a:t>
            </a:r>
            <a:endParaRPr lang="en-US" sz="750">
              <a:solidFill>
                <a:srgbClr val="53677A"/>
              </a:solidFill>
              <a:latin typeface="Aptos"/>
            </a:endParaRPr>
          </a:p>
        </p:txBody>
      </p:sp>
    </p:spTree>
    <p:extLst>
      <p:ext uri="{BB962C8B-B14F-4D97-AF65-F5344CB8AC3E}">
        <p14:creationId xmlns:p14="http://schemas.microsoft.com/office/powerpoint/2010/main" val="3609078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7F4EC"/>
          </a:solidFill>
          <a:ln w="12700">
            <a:solidFill>
              <a:srgbClr val="FFFFFF">
                <a:alpha val="0"/>
              </a:srgbClr>
            </a:solidFill>
            <a:prstDash val="solid"/>
          </a:ln>
        </p:spPr>
        <p:txBody>
          <a:bodyPr/>
          <a:lstStyle/>
          <a:p>
            <a:endParaRPr lang="en-US"/>
          </a:p>
        </p:txBody>
      </p:sp>
      <p:sp>
        <p:nvSpPr>
          <p:cNvPr id="3" name="Text 1"/>
          <p:cNvSpPr/>
          <p:nvPr/>
        </p:nvSpPr>
        <p:spPr>
          <a:xfrm>
            <a:off x="781030" y="457200"/>
            <a:ext cx="1975793" cy="152400"/>
          </a:xfrm>
          <a:prstGeom prst="rect">
            <a:avLst/>
          </a:prstGeom>
          <a:noFill/>
          <a:ln/>
        </p:spPr>
        <p:txBody>
          <a:bodyPr wrap="square" lIns="0" tIns="0" rIns="0" bIns="0" rtlCol="0" anchor="t"/>
          <a:lstStyle/>
          <a:p>
            <a:pPr marL="0" indent="0" algn="l">
              <a:buNone/>
            </a:pPr>
            <a:r>
              <a:rPr lang="en-US" sz="1050" b="1" dirty="0">
                <a:solidFill>
                  <a:srgbClr val="00877F"/>
                </a:solidFill>
                <a:latin typeface="Aptos" pitchFamily="34" charset="0"/>
                <a:ea typeface="Aptos" pitchFamily="34" charset="-122"/>
                <a:cs typeface="Aptos" pitchFamily="34" charset="-120"/>
              </a:rPr>
              <a:t>UNDERSTANDING HER NEEDS</a:t>
            </a:r>
            <a:endParaRPr lang="en-US" sz="1050" dirty="0"/>
          </a:p>
        </p:txBody>
      </p:sp>
      <p:sp>
        <p:nvSpPr>
          <p:cNvPr id="4" name="Text 2"/>
          <p:cNvSpPr/>
          <p:nvPr/>
        </p:nvSpPr>
        <p:spPr>
          <a:xfrm>
            <a:off x="781030" y="838200"/>
            <a:ext cx="4911057" cy="428625"/>
          </a:xfrm>
          <a:prstGeom prst="rect">
            <a:avLst/>
          </a:prstGeom>
          <a:noFill/>
          <a:ln/>
        </p:spPr>
        <p:txBody>
          <a:bodyPr wrap="square" lIns="0" tIns="0" rIns="0" bIns="0" rtlCol="0" anchor="t"/>
          <a:lstStyle/>
          <a:p>
            <a:pPr marL="0" indent="0" algn="l">
              <a:buNone/>
            </a:pPr>
            <a:r>
              <a:rPr lang="en-US" sz="3000" b="1" dirty="0">
                <a:solidFill>
                  <a:srgbClr val="17324D"/>
                </a:solidFill>
                <a:latin typeface="Aptos" pitchFamily="34" charset="0"/>
                <a:ea typeface="Aptos" pitchFamily="34" charset="-122"/>
                <a:cs typeface="Aptos" pitchFamily="34" charset="-120"/>
              </a:rPr>
              <a:t>What this means for Shona</a:t>
            </a:r>
            <a:endParaRPr lang="en-US" sz="3000" dirty="0"/>
          </a:p>
        </p:txBody>
      </p:sp>
      <p:sp>
        <p:nvSpPr>
          <p:cNvPr id="5" name="Shape 3"/>
          <p:cNvSpPr/>
          <p:nvPr/>
        </p:nvSpPr>
        <p:spPr>
          <a:xfrm>
            <a:off x="761981" y="1552575"/>
            <a:ext cx="685783" cy="47625"/>
          </a:xfrm>
          <a:prstGeom prst="rect">
            <a:avLst/>
          </a:prstGeom>
          <a:solidFill>
            <a:srgbClr val="E3A62F"/>
          </a:solidFill>
          <a:ln w="12700">
            <a:solidFill>
              <a:srgbClr val="FFFFFF">
                <a:alpha val="0"/>
              </a:srgbClr>
            </a:solidFill>
            <a:prstDash val="solid"/>
          </a:ln>
        </p:spPr>
        <p:txBody>
          <a:bodyPr/>
          <a:lstStyle/>
          <a:p>
            <a:endParaRPr lang="en-US"/>
          </a:p>
        </p:txBody>
      </p:sp>
      <p:sp>
        <p:nvSpPr>
          <p:cNvPr id="6" name="Shape 4"/>
          <p:cNvSpPr/>
          <p:nvPr/>
        </p:nvSpPr>
        <p:spPr>
          <a:xfrm>
            <a:off x="914377" y="1905000"/>
            <a:ext cx="5810105" cy="542925"/>
          </a:xfrm>
          <a:prstGeom prst="rect">
            <a:avLst/>
          </a:prstGeom>
          <a:solidFill>
            <a:srgbClr val="FFFFFF"/>
          </a:solidFill>
          <a:ln w="9525">
            <a:solidFill>
              <a:srgbClr val="CCDCDE"/>
            </a:solidFill>
            <a:prstDash val="solid"/>
          </a:ln>
        </p:spPr>
        <p:txBody>
          <a:bodyPr/>
          <a:lstStyle/>
          <a:p>
            <a:endParaRPr lang="en-US"/>
          </a:p>
        </p:txBody>
      </p:sp>
      <p:sp>
        <p:nvSpPr>
          <p:cNvPr id="7" name="Text 5"/>
          <p:cNvSpPr/>
          <p:nvPr/>
        </p:nvSpPr>
        <p:spPr>
          <a:xfrm>
            <a:off x="1095348" y="2066925"/>
            <a:ext cx="3641584" cy="219075"/>
          </a:xfrm>
          <a:prstGeom prst="rect">
            <a:avLst/>
          </a:prstGeom>
          <a:noFill/>
          <a:ln/>
        </p:spPr>
        <p:txBody>
          <a:bodyPr wrap="square" lIns="0" tIns="0" rIns="0" bIns="0" rtlCol="0" anchor="t"/>
          <a:lstStyle/>
          <a:p>
            <a:pPr marL="0" indent="0" algn="l">
              <a:buNone/>
            </a:pPr>
            <a:r>
              <a:rPr lang="en-US" sz="1500" dirty="0">
                <a:solidFill>
                  <a:srgbClr val="17324D"/>
                </a:solidFill>
                <a:latin typeface="Aptos" pitchFamily="34" charset="0"/>
                <a:ea typeface="Aptos" pitchFamily="34" charset="-122"/>
                <a:cs typeface="Aptos" pitchFamily="34" charset="-120"/>
              </a:rPr>
              <a:t>Help her feel safe with one familiar adult</a:t>
            </a:r>
            <a:endParaRPr lang="en-US" sz="1500" dirty="0"/>
          </a:p>
        </p:txBody>
      </p:sp>
      <p:sp>
        <p:nvSpPr>
          <p:cNvPr id="8" name="Shape 6"/>
          <p:cNvSpPr/>
          <p:nvPr/>
        </p:nvSpPr>
        <p:spPr>
          <a:xfrm>
            <a:off x="914377" y="2562225"/>
            <a:ext cx="5810105" cy="542925"/>
          </a:xfrm>
          <a:prstGeom prst="rect">
            <a:avLst/>
          </a:prstGeom>
          <a:solidFill>
            <a:srgbClr val="EAF3F2"/>
          </a:solidFill>
          <a:ln w="9525">
            <a:solidFill>
              <a:srgbClr val="CCDCDE"/>
            </a:solidFill>
            <a:prstDash val="solid"/>
          </a:ln>
        </p:spPr>
        <p:txBody>
          <a:bodyPr/>
          <a:lstStyle/>
          <a:p>
            <a:endParaRPr lang="en-US"/>
          </a:p>
        </p:txBody>
      </p:sp>
      <p:sp>
        <p:nvSpPr>
          <p:cNvPr id="9" name="Text 7"/>
          <p:cNvSpPr/>
          <p:nvPr/>
        </p:nvSpPr>
        <p:spPr>
          <a:xfrm>
            <a:off x="1095348" y="2724150"/>
            <a:ext cx="3706174" cy="219075"/>
          </a:xfrm>
          <a:prstGeom prst="rect">
            <a:avLst/>
          </a:prstGeom>
          <a:noFill/>
          <a:ln/>
        </p:spPr>
        <p:txBody>
          <a:bodyPr wrap="square" lIns="0" tIns="0" rIns="0" bIns="0" rtlCol="0" anchor="t"/>
          <a:lstStyle/>
          <a:p>
            <a:pPr marL="0" indent="0" algn="l">
              <a:buNone/>
            </a:pPr>
            <a:r>
              <a:rPr lang="en-US" sz="1500" dirty="0">
                <a:solidFill>
                  <a:srgbClr val="17324D"/>
                </a:solidFill>
                <a:latin typeface="Aptos" pitchFamily="34" charset="0"/>
                <a:ea typeface="Aptos" pitchFamily="34" charset="-122"/>
                <a:cs typeface="Aptos" pitchFamily="34" charset="-120"/>
              </a:rPr>
              <a:t>Notice the activities and routines she enjoys</a:t>
            </a:r>
            <a:endParaRPr lang="en-US" sz="1500" dirty="0"/>
          </a:p>
        </p:txBody>
      </p:sp>
      <p:sp>
        <p:nvSpPr>
          <p:cNvPr id="10" name="Shape 8"/>
          <p:cNvSpPr/>
          <p:nvPr/>
        </p:nvSpPr>
        <p:spPr>
          <a:xfrm>
            <a:off x="914377" y="3219450"/>
            <a:ext cx="5810105" cy="542925"/>
          </a:xfrm>
          <a:prstGeom prst="rect">
            <a:avLst/>
          </a:prstGeom>
          <a:solidFill>
            <a:srgbClr val="FFFFFF"/>
          </a:solidFill>
          <a:ln w="9525">
            <a:solidFill>
              <a:srgbClr val="CCDCDE"/>
            </a:solidFill>
            <a:prstDash val="solid"/>
          </a:ln>
        </p:spPr>
        <p:txBody>
          <a:bodyPr/>
          <a:lstStyle/>
          <a:p>
            <a:endParaRPr lang="en-US"/>
          </a:p>
        </p:txBody>
      </p:sp>
      <p:sp>
        <p:nvSpPr>
          <p:cNvPr id="11" name="Text 9"/>
          <p:cNvSpPr/>
          <p:nvPr/>
        </p:nvSpPr>
        <p:spPr>
          <a:xfrm>
            <a:off x="1095348" y="3381375"/>
            <a:ext cx="3632357" cy="219075"/>
          </a:xfrm>
          <a:prstGeom prst="rect">
            <a:avLst/>
          </a:prstGeom>
          <a:noFill/>
          <a:ln/>
        </p:spPr>
        <p:txBody>
          <a:bodyPr wrap="square" lIns="0" tIns="0" rIns="0" bIns="0" rtlCol="0" anchor="t"/>
          <a:lstStyle/>
          <a:p>
            <a:pPr marL="0" indent="0" algn="l">
              <a:buNone/>
            </a:pPr>
            <a:r>
              <a:rPr lang="en-US" sz="1500" dirty="0">
                <a:solidFill>
                  <a:srgbClr val="17324D"/>
                </a:solidFill>
                <a:latin typeface="Aptos" pitchFamily="34" charset="0"/>
                <a:ea typeface="Aptos" pitchFamily="34" charset="-122"/>
                <a:cs typeface="Aptos" pitchFamily="34" charset="-120"/>
              </a:rPr>
              <a:t>Use gestures, pictures and home language</a:t>
            </a:r>
            <a:endParaRPr lang="en-US" sz="1500" dirty="0"/>
          </a:p>
        </p:txBody>
      </p:sp>
      <p:sp>
        <p:nvSpPr>
          <p:cNvPr id="12" name="Shape 10"/>
          <p:cNvSpPr/>
          <p:nvPr/>
        </p:nvSpPr>
        <p:spPr>
          <a:xfrm>
            <a:off x="914377" y="3876675"/>
            <a:ext cx="5810105" cy="542925"/>
          </a:xfrm>
          <a:prstGeom prst="rect">
            <a:avLst/>
          </a:prstGeom>
          <a:solidFill>
            <a:srgbClr val="EAF3F2"/>
          </a:solidFill>
          <a:ln w="9525">
            <a:solidFill>
              <a:srgbClr val="CCDCDE"/>
            </a:solidFill>
            <a:prstDash val="solid"/>
          </a:ln>
        </p:spPr>
        <p:txBody>
          <a:bodyPr/>
          <a:lstStyle/>
          <a:p>
            <a:endParaRPr lang="en-US"/>
          </a:p>
        </p:txBody>
      </p:sp>
      <p:sp>
        <p:nvSpPr>
          <p:cNvPr id="13" name="Text 11"/>
          <p:cNvSpPr/>
          <p:nvPr/>
        </p:nvSpPr>
        <p:spPr>
          <a:xfrm>
            <a:off x="1095348" y="4038600"/>
            <a:ext cx="3716889" cy="219075"/>
          </a:xfrm>
          <a:prstGeom prst="rect">
            <a:avLst/>
          </a:prstGeom>
          <a:noFill/>
          <a:ln/>
        </p:spPr>
        <p:txBody>
          <a:bodyPr wrap="square" lIns="0" tIns="0" rIns="0" bIns="0" rtlCol="0" anchor="t"/>
          <a:lstStyle/>
          <a:p>
            <a:pPr marL="0" indent="0" algn="l">
              <a:buNone/>
            </a:pPr>
            <a:r>
              <a:rPr lang="en-US" sz="1500" dirty="0">
                <a:solidFill>
                  <a:srgbClr val="17324D"/>
                </a:solidFill>
                <a:latin typeface="Aptos" pitchFamily="34" charset="0"/>
                <a:ea typeface="Aptos" pitchFamily="34" charset="-122"/>
                <a:cs typeface="Aptos" pitchFamily="34" charset="-120"/>
              </a:rPr>
              <a:t>Join her play and model one small next step</a:t>
            </a:r>
            <a:endParaRPr lang="en-US" sz="1500" dirty="0"/>
          </a:p>
        </p:txBody>
      </p:sp>
      <p:sp>
        <p:nvSpPr>
          <p:cNvPr id="14" name="Shape 12"/>
          <p:cNvSpPr/>
          <p:nvPr/>
        </p:nvSpPr>
        <p:spPr>
          <a:xfrm>
            <a:off x="914377" y="4533900"/>
            <a:ext cx="5810105" cy="542925"/>
          </a:xfrm>
          <a:prstGeom prst="rect">
            <a:avLst/>
          </a:prstGeom>
          <a:solidFill>
            <a:srgbClr val="FFFFFF"/>
          </a:solidFill>
          <a:ln w="9525">
            <a:solidFill>
              <a:srgbClr val="CCDCDE"/>
            </a:solidFill>
            <a:prstDash val="solid"/>
          </a:ln>
        </p:spPr>
        <p:txBody>
          <a:bodyPr/>
          <a:lstStyle/>
          <a:p>
            <a:endParaRPr lang="en-US"/>
          </a:p>
        </p:txBody>
      </p:sp>
      <p:sp>
        <p:nvSpPr>
          <p:cNvPr id="15" name="Text 13"/>
          <p:cNvSpPr/>
          <p:nvPr/>
        </p:nvSpPr>
        <p:spPr>
          <a:xfrm>
            <a:off x="1095348" y="4695825"/>
            <a:ext cx="3614498" cy="219075"/>
          </a:xfrm>
          <a:prstGeom prst="rect">
            <a:avLst/>
          </a:prstGeom>
          <a:noFill/>
          <a:ln/>
        </p:spPr>
        <p:txBody>
          <a:bodyPr wrap="square" lIns="0" tIns="0" rIns="0" bIns="0" rtlCol="0" anchor="t"/>
          <a:lstStyle/>
          <a:p>
            <a:pPr marL="0" indent="0" algn="l">
              <a:buNone/>
            </a:pPr>
            <a:r>
              <a:rPr lang="en-US" sz="1500" dirty="0">
                <a:solidFill>
                  <a:srgbClr val="17324D"/>
                </a:solidFill>
                <a:latin typeface="Aptos" pitchFamily="34" charset="0"/>
                <a:ea typeface="Aptos" pitchFamily="34" charset="-122"/>
                <a:cs typeface="Aptos" pitchFamily="34" charset="-120"/>
              </a:rPr>
              <a:t>Treat observations as questions, not labels</a:t>
            </a:r>
            <a:endParaRPr lang="en-US" sz="1500" dirty="0"/>
          </a:p>
        </p:txBody>
      </p:sp>
      <p:pic>
        <p:nvPicPr>
          <p:cNvPr id="16" name="BasisPointsImage" descr="preencoded.png"/>
          <p:cNvPicPr>
            <a:picLocks noChangeAspect="1"/>
          </p:cNvPicPr>
          <p:nvPr/>
        </p:nvPicPr>
        <p:blipFill>
          <a:blip r:embed="rId3"/>
          <a:srcRect l="13889" r="13889"/>
          <a:stretch/>
        </p:blipFill>
        <p:spPr>
          <a:xfrm>
            <a:off x="7286443" y="1905000"/>
            <a:ext cx="3714657" cy="3429000"/>
          </a:xfrm>
          <a:prstGeom prst="rect">
            <a:avLst/>
          </a:prstGeom>
        </p:spPr>
      </p:pic>
      <p:sp>
        <p:nvSpPr>
          <p:cNvPr id="17" name="Text 14"/>
          <p:cNvSpPr/>
          <p:nvPr/>
        </p:nvSpPr>
        <p:spPr>
          <a:xfrm>
            <a:off x="7524562" y="4953000"/>
            <a:ext cx="3238419" cy="628650"/>
          </a:xfrm>
          <a:prstGeom prst="rect">
            <a:avLst/>
          </a:prstGeom>
          <a:noFill/>
          <a:ln/>
        </p:spPr>
        <p:txBody>
          <a:bodyPr wrap="square" lIns="0" tIns="0" rIns="0" bIns="0" rtlCol="0" anchor="t"/>
          <a:lstStyle/>
          <a:p>
            <a:pPr marL="0" indent="0" algn="l">
              <a:buNone/>
            </a:pPr>
            <a:r>
              <a:rPr lang="en-US" sz="1200" dirty="0">
                <a:solidFill>
                  <a:srgbClr val="FFFFFF"/>
                </a:solidFill>
                <a:latin typeface="Aptos" pitchFamily="34" charset="0"/>
                <a:ea typeface="Aptos" pitchFamily="34" charset="-122"/>
                <a:cs typeface="Aptos" pitchFamily="34" charset="-120"/>
              </a:rPr>
              <a:t>Shared play lets adults model language and support the next achievable step.</a:t>
            </a:r>
            <a:endParaRPr lang="en-US" sz="1200" dirty="0"/>
          </a:p>
        </p:txBody>
      </p:sp>
      <p:sp>
        <p:nvSpPr>
          <p:cNvPr id="18" name="Text 15"/>
          <p:cNvSpPr/>
          <p:nvPr/>
        </p:nvSpPr>
        <p:spPr>
          <a:xfrm>
            <a:off x="819130" y="6286500"/>
            <a:ext cx="2547427" cy="152400"/>
          </a:xfrm>
          <a:prstGeom prst="rect">
            <a:avLst/>
          </a:prstGeom>
          <a:noFill/>
          <a:ln/>
        </p:spPr>
        <p:txBody>
          <a:bodyPr wrap="square" lIns="0" tIns="0" rIns="0" bIns="0" rtlCol="0" anchor="t"/>
          <a:lstStyle/>
          <a:p>
            <a:pPr marL="0" indent="0" algn="l">
              <a:buNone/>
            </a:pPr>
            <a:r>
              <a:rPr lang="en-US" sz="1050" dirty="0">
                <a:solidFill>
                  <a:srgbClr val="4B6479"/>
                </a:solidFill>
                <a:latin typeface="Aptos" pitchFamily="34" charset="0"/>
                <a:ea typeface="Aptos" pitchFamily="34" charset="-122"/>
                <a:cs typeface="Aptos" pitchFamily="34" charset="-120"/>
              </a:rPr>
              <a:t>(Vygotsky, 1978; Rogoff, 1990; NHS, 2026)</a:t>
            </a:r>
            <a:endParaRPr lang="en-US" sz="1050" dirty="0"/>
          </a:p>
        </p:txBody>
      </p:sp>
      <p:sp>
        <p:nvSpPr>
          <p:cNvPr id="19" name="Shape 16"/>
          <p:cNvSpPr/>
          <p:nvPr/>
        </p:nvSpPr>
        <p:spPr>
          <a:xfrm>
            <a:off x="11143971" y="6200775"/>
            <a:ext cx="361941" cy="361950"/>
          </a:xfrm>
          <a:prstGeom prst="rect">
            <a:avLst/>
          </a:prstGeom>
          <a:solidFill>
            <a:srgbClr val="00877F"/>
          </a:solidFill>
          <a:ln w="12700">
            <a:solidFill>
              <a:srgbClr val="FFFFFF">
                <a:alpha val="0"/>
              </a:srgbClr>
            </a:solidFill>
            <a:prstDash val="solid"/>
          </a:ln>
        </p:spPr>
        <p:txBody>
          <a:bodyPr/>
          <a:lstStyle/>
          <a:p>
            <a:endParaRPr lang="en-US"/>
          </a:p>
        </p:txBody>
      </p:sp>
      <p:sp>
        <p:nvSpPr>
          <p:cNvPr id="20" name="Text 17"/>
          <p:cNvSpPr/>
          <p:nvPr/>
        </p:nvSpPr>
        <p:spPr>
          <a:xfrm>
            <a:off x="11250678" y="6305550"/>
            <a:ext cx="148378" cy="152400"/>
          </a:xfrm>
          <a:prstGeom prst="rect">
            <a:avLst/>
          </a:prstGeom>
          <a:noFill/>
          <a:ln/>
        </p:spPr>
        <p:txBody>
          <a:bodyPr wrap="square" lIns="0" tIns="0" rIns="0" bIns="0" rtlCol="0" anchor="t"/>
          <a:lstStyle/>
          <a:p>
            <a:pPr marL="0" indent="0" algn="l">
              <a:buNone/>
            </a:pPr>
            <a:r>
              <a:rPr lang="en-US" sz="1050" b="1" dirty="0">
                <a:solidFill>
                  <a:srgbClr val="FFFFFF"/>
                </a:solidFill>
                <a:latin typeface="Aptos" pitchFamily="34" charset="0"/>
                <a:ea typeface="Aptos" pitchFamily="34" charset="-122"/>
                <a:cs typeface="Aptos" pitchFamily="34" charset="-120"/>
              </a:rPr>
              <a:t>05</a:t>
            </a:r>
            <a:endParaRPr lang="en-US" sz="1050" dirty="0"/>
          </a:p>
        </p:txBody>
      </p:sp>
    </p:spTree>
    <p:extLst>
      <p:ext uri="{BB962C8B-B14F-4D97-AF65-F5344CB8AC3E}">
        <p14:creationId xmlns:p14="http://schemas.microsoft.com/office/powerpoint/2010/main" val="1204024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7F4EC">
            <a:alpha val="100000"/>
          </a:srgb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86F519-C048-4DD6-B118-458846CA9032}"/>
              </a:ext>
            </a:extLst>
          </p:cNvPr>
          <p:cNvSpPr>
            <a:spLocks noGrp="1"/>
          </p:cNvSpPr>
          <p:nvPr/>
        </p:nvSpPr>
        <p:spPr>
          <a:xfrm>
            <a:off x="742950" y="400050"/>
            <a:ext cx="5715000" cy="266700"/>
          </a:xfrm>
          <a:prstGeom prst="rect">
            <a:avLst/>
          </a:prstGeom>
          <a:noFill/>
          <a:ln w="0">
            <a:noFill/>
            <a:prstDash val="solid"/>
          </a:ln>
        </p:spPr>
        <p:txBody>
          <a:bodyPr wrap="square" lIns="38100" tIns="28575" rIns="38100" bIns="28575" anchor="ctr" anchorCtr="0">
            <a:normAutofit/>
          </a:bodyPr>
          <a:lstStyle>
            <a:defPPr algn="l">
              <a:defRPr sz="1200" b="1">
                <a:solidFill>
                  <a:srgbClr val="147D78"/>
                </a:solidFill>
                <a:latin typeface="Aptos"/>
                <a:ea typeface="Aptos"/>
                <a:cs typeface="Aptos"/>
              </a:defRPr>
            </a:defPPr>
          </a:lstStyle>
          <a:p>
            <a:pPr algn="l">
              <a:defRPr sz="1200" b="1">
                <a:solidFill>
                  <a:srgbClr val="147D78"/>
                </a:solidFill>
                <a:latin typeface="Aptos"/>
                <a:ea typeface="Aptos"/>
                <a:cs typeface="Aptos"/>
              </a:defRPr>
            </a:pPr>
            <a:r>
              <a:rPr sz="1100" b="1">
                <a:solidFill>
                  <a:srgbClr val="0B7F7A"/>
                </a:solidFill>
                <a:latin typeface="Aptos"/>
                <a:ea typeface="Aptos"/>
                <a:cs typeface="Aptos"/>
              </a:rPr>
              <a:t>WHAT SHAPES DEVELOPMENT</a:t>
            </a:r>
          </a:p>
        </p:txBody>
      </p:sp>
      <p:sp>
        <p:nvSpPr>
          <p:cNvPr id="2" name="Rectangle 1">
            <a:extLst>
              <a:ext uri="{FF2B5EF4-FFF2-40B4-BE49-F238E27FC236}">
                <a16:creationId xmlns:a16="http://schemas.microsoft.com/office/drawing/2014/main" id="{3B242B95-2B74-49E7-8D08-5A792DCDA009}"/>
              </a:ext>
            </a:extLst>
          </p:cNvPr>
          <p:cNvSpPr>
            <a:spLocks noGrp="1"/>
          </p:cNvSpPr>
          <p:nvPr/>
        </p:nvSpPr>
        <p:spPr>
          <a:xfrm>
            <a:off x="742950" y="790575"/>
            <a:ext cx="10706100" cy="628650"/>
          </a:xfrm>
          <a:prstGeom prst="rect">
            <a:avLst/>
          </a:prstGeom>
          <a:noFill/>
          <a:ln w="0">
            <a:noFill/>
            <a:prstDash val="solid"/>
          </a:ln>
        </p:spPr>
        <p:txBody>
          <a:bodyPr wrap="square" lIns="38100" tIns="28575" rIns="38100" bIns="28575" anchor="ctr" anchorCtr="0">
            <a:normAutofit/>
          </a:bodyPr>
          <a:lstStyle>
            <a:defPPr algn="l">
              <a:defRPr sz="3150" b="1">
                <a:solidFill>
                  <a:srgbClr val="17324D"/>
                </a:solidFill>
                <a:latin typeface="Aptos"/>
                <a:ea typeface="Aptos"/>
                <a:cs typeface="Aptos"/>
              </a:defRPr>
            </a:defPPr>
          </a:lstStyle>
          <a:p>
            <a:pPr algn="l">
              <a:defRPr sz="3150" b="1">
                <a:solidFill>
                  <a:srgbClr val="17324D"/>
                </a:solidFill>
                <a:latin typeface="Aptos"/>
                <a:ea typeface="Aptos"/>
                <a:cs typeface="Aptos"/>
              </a:defRPr>
            </a:pPr>
            <a:r>
              <a:rPr lang="en-GB" sz="2700" b="1">
                <a:solidFill>
                  <a:srgbClr val="17324D"/>
                </a:solidFill>
                <a:latin typeface="Aptos"/>
                <a:ea typeface="Aptos"/>
                <a:cs typeface="Aptos"/>
              </a:rPr>
              <a:t>Nature and nurture both matter</a:t>
            </a:r>
            <a:endParaRPr sz="2700" b="1">
              <a:solidFill>
                <a:srgbClr val="17324D"/>
              </a:solidFill>
              <a:latin typeface="Aptos"/>
              <a:ea typeface="Aptos"/>
              <a:cs typeface="Aptos"/>
            </a:endParaRPr>
          </a:p>
        </p:txBody>
      </p:sp>
      <p:sp>
        <p:nvSpPr>
          <p:cNvPr id="3" name="Rectangle 2">
            <a:extLst>
              <a:ext uri="{FF2B5EF4-FFF2-40B4-BE49-F238E27FC236}">
                <a16:creationId xmlns:a16="http://schemas.microsoft.com/office/drawing/2014/main" id="{F84C6632-FE8B-4BC3-B61B-8B1022E928B3}"/>
              </a:ext>
            </a:extLst>
          </p:cNvPr>
          <p:cNvSpPr>
            <a:spLocks noGrp="1"/>
          </p:cNvSpPr>
          <p:nvPr/>
        </p:nvSpPr>
        <p:spPr>
          <a:xfrm>
            <a:off x="762000" y="1549400"/>
            <a:ext cx="685800" cy="50800"/>
          </a:xfrm>
          <a:prstGeom prst="rect">
            <a:avLst/>
          </a:prstGeom>
          <a:solidFill>
            <a:srgbClr val="E2AE3F"/>
          </a:solidFill>
          <a:ln w="0">
            <a:noFill/>
            <a:prstDash val="solid"/>
          </a:ln>
        </p:spPr>
        <p:txBody>
          <a:bodyPr/>
          <a:lstStyle/>
          <a:p>
            <a:endParaRPr lang="en-US"/>
          </a:p>
        </p:txBody>
      </p:sp>
      <p:sp>
        <p:nvSpPr>
          <p:cNvPr id="4" name="Rectangle 3">
            <a:extLst>
              <a:ext uri="{FF2B5EF4-FFF2-40B4-BE49-F238E27FC236}">
                <a16:creationId xmlns:a16="http://schemas.microsoft.com/office/drawing/2014/main" id="{FD86B094-4BDB-412E-B503-091DB7508D71}"/>
              </a:ext>
            </a:extLst>
          </p:cNvPr>
          <p:cNvSpPr>
            <a:spLocks noGrp="1"/>
          </p:cNvSpPr>
          <p:nvPr/>
        </p:nvSpPr>
        <p:spPr>
          <a:xfrm>
            <a:off x="914400" y="1905000"/>
            <a:ext cx="10363200" cy="508000"/>
          </a:xfrm>
          <a:prstGeom prst="rect">
            <a:avLst/>
          </a:prstGeom>
          <a:solidFill>
            <a:srgbClr val="FFFFFF"/>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b="1">
                <a:solidFill>
                  <a:srgbClr val="17324D"/>
                </a:solidFill>
                <a:latin typeface="Aptos"/>
                <a:ea typeface="Aptos"/>
                <a:cs typeface="Aptos"/>
              </a:rPr>
              <a:t>Nature: age, temperament, health and hearing</a:t>
            </a:r>
            <a:endParaRPr sz="1700" b="1">
              <a:solidFill>
                <a:srgbClr val="17324D"/>
              </a:solidFill>
              <a:latin typeface="Aptos"/>
              <a:ea typeface="Aptos"/>
              <a:cs typeface="Aptos"/>
            </a:endParaRPr>
          </a:p>
        </p:txBody>
      </p:sp>
      <p:sp>
        <p:nvSpPr>
          <p:cNvPr id="5" name="Rectangle 4">
            <a:extLst>
              <a:ext uri="{FF2B5EF4-FFF2-40B4-BE49-F238E27FC236}">
                <a16:creationId xmlns:a16="http://schemas.microsoft.com/office/drawing/2014/main" id="{CD698407-F308-4701-967C-38CD008375B1}"/>
              </a:ext>
            </a:extLst>
          </p:cNvPr>
          <p:cNvSpPr>
            <a:spLocks noGrp="1"/>
          </p:cNvSpPr>
          <p:nvPr/>
        </p:nvSpPr>
        <p:spPr>
          <a:xfrm>
            <a:off x="914400" y="2540000"/>
            <a:ext cx="10363200" cy="508000"/>
          </a:xfrm>
          <a:prstGeom prst="rect">
            <a:avLst/>
          </a:prstGeom>
          <a:solidFill>
            <a:srgbClr val="EAF4F2"/>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Nurture: relationships, language, routines and nursery</a:t>
            </a:r>
            <a:endParaRPr sz="1700">
              <a:solidFill>
                <a:srgbClr val="17324D"/>
              </a:solidFill>
              <a:latin typeface="Aptos"/>
              <a:ea typeface="Aptos"/>
              <a:cs typeface="Aptos"/>
            </a:endParaRPr>
          </a:p>
        </p:txBody>
      </p:sp>
      <p:sp>
        <p:nvSpPr>
          <p:cNvPr id="6" name="Rectangle 5">
            <a:extLst>
              <a:ext uri="{FF2B5EF4-FFF2-40B4-BE49-F238E27FC236}">
                <a16:creationId xmlns:a16="http://schemas.microsoft.com/office/drawing/2014/main" id="{E1AD4540-87E4-4814-A740-E4BFC0AB312A}"/>
              </a:ext>
            </a:extLst>
          </p:cNvPr>
          <p:cNvSpPr>
            <a:spLocks noGrp="1"/>
          </p:cNvSpPr>
          <p:nvPr/>
        </p:nvSpPr>
        <p:spPr>
          <a:xfrm>
            <a:off x="914400" y="3175000"/>
            <a:ext cx="10363200" cy="508000"/>
          </a:xfrm>
          <a:prstGeom prst="rect">
            <a:avLst/>
          </a:prstGeom>
          <a:solidFill>
            <a:srgbClr val="FFFFFF"/>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Vygotsky emphasises social and cultural experience</a:t>
            </a:r>
            <a:endParaRPr sz="1700">
              <a:solidFill>
                <a:srgbClr val="17324D"/>
              </a:solidFill>
              <a:latin typeface="Aptos"/>
              <a:ea typeface="Aptos"/>
              <a:cs typeface="Aptos"/>
            </a:endParaRPr>
          </a:p>
        </p:txBody>
      </p:sp>
      <p:sp>
        <p:nvSpPr>
          <p:cNvPr id="7" name="Rectangle 6">
            <a:extLst>
              <a:ext uri="{FF2B5EF4-FFF2-40B4-BE49-F238E27FC236}">
                <a16:creationId xmlns:a16="http://schemas.microsoft.com/office/drawing/2014/main" id="{5AFBBB4A-E52C-46B3-A588-644E4DFEA0B6}"/>
              </a:ext>
            </a:extLst>
          </p:cNvPr>
          <p:cNvSpPr>
            <a:spLocks noGrp="1"/>
          </p:cNvSpPr>
          <p:nvPr/>
        </p:nvSpPr>
        <p:spPr>
          <a:xfrm>
            <a:off x="914400" y="3810000"/>
            <a:ext cx="10363200" cy="508000"/>
          </a:xfrm>
          <a:prstGeom prst="rect">
            <a:avLst/>
          </a:prstGeom>
          <a:solidFill>
            <a:srgbClr val="EAF4F2"/>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Development takes time and readiness</a:t>
            </a:r>
            <a:endParaRPr sz="1700">
              <a:solidFill>
                <a:srgbClr val="17324D"/>
              </a:solidFill>
              <a:latin typeface="Aptos"/>
              <a:ea typeface="Aptos"/>
              <a:cs typeface="Aptos"/>
            </a:endParaRPr>
          </a:p>
        </p:txBody>
      </p:sp>
      <p:sp>
        <p:nvSpPr>
          <p:cNvPr id="8" name="Rectangle 7">
            <a:extLst>
              <a:ext uri="{FF2B5EF4-FFF2-40B4-BE49-F238E27FC236}">
                <a16:creationId xmlns:a16="http://schemas.microsoft.com/office/drawing/2014/main" id="{50A3B508-51C8-4E71-89C2-A24A586E07C8}"/>
              </a:ext>
            </a:extLst>
          </p:cNvPr>
          <p:cNvSpPr>
            <a:spLocks noGrp="1"/>
          </p:cNvSpPr>
          <p:nvPr/>
        </p:nvSpPr>
        <p:spPr>
          <a:xfrm>
            <a:off x="914400" y="4445000"/>
            <a:ext cx="10363200" cy="508000"/>
          </a:xfrm>
          <a:prstGeom prst="rect">
            <a:avLst/>
          </a:prstGeom>
          <a:solidFill>
            <a:srgbClr val="FFFFFF"/>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Learn from Shona’s family; avoid assumptions</a:t>
            </a:r>
            <a:endParaRPr sz="1700">
              <a:solidFill>
                <a:srgbClr val="17324D"/>
              </a:solidFill>
              <a:latin typeface="Aptos"/>
              <a:ea typeface="Aptos"/>
              <a:cs typeface="Aptos"/>
            </a:endParaRPr>
          </a:p>
        </p:txBody>
      </p:sp>
      <p:sp>
        <p:nvSpPr>
          <p:cNvPr id="9" name="Rectangle 8">
            <a:extLst>
              <a:ext uri="{FF2B5EF4-FFF2-40B4-BE49-F238E27FC236}">
                <a16:creationId xmlns:a16="http://schemas.microsoft.com/office/drawing/2014/main" id="{CD71936B-C250-4BA5-A565-0C6B5754E948}"/>
              </a:ext>
            </a:extLst>
          </p:cNvPr>
          <p:cNvSpPr>
            <a:spLocks noGrp="1"/>
          </p:cNvSpPr>
          <p:nvPr/>
        </p:nvSpPr>
        <p:spPr>
          <a:xfrm>
            <a:off x="781050" y="6248400"/>
            <a:ext cx="10096500" cy="254000"/>
          </a:xfrm>
          <a:prstGeom prst="rect">
            <a:avLst/>
          </a:prstGeom>
          <a:noFill/>
          <a:ln w="0">
            <a:noFill/>
            <a:prstDash val="solid"/>
          </a:ln>
        </p:spPr>
        <p:txBody>
          <a:bodyPr wrap="square" lIns="38100" tIns="28575" rIns="38100" bIns="28575" anchor="ctr" anchorCtr="0">
            <a:normAutofit/>
          </a:bodyPr>
          <a:lstStyle>
            <a:defPPr algn="l">
              <a:defRPr sz="1125" b="0">
                <a:solidFill>
                  <a:srgbClr val="536273"/>
                </a:solidFill>
                <a:latin typeface="Aptos"/>
                <a:ea typeface="Aptos"/>
                <a:cs typeface="Aptos"/>
              </a:defRPr>
            </a:defPPr>
          </a:lstStyle>
          <a:p>
            <a:pPr algn="l">
              <a:defRPr sz="1125" b="0">
                <a:solidFill>
                  <a:srgbClr val="536273"/>
                </a:solidFill>
                <a:latin typeface="Aptos"/>
                <a:ea typeface="Aptos"/>
                <a:cs typeface="Aptos"/>
              </a:defRPr>
            </a:pPr>
            <a:r>
              <a:rPr sz="950">
                <a:solidFill>
                  <a:srgbClr val="53677A"/>
                </a:solidFill>
                <a:latin typeface="Aptos"/>
                <a:ea typeface="Aptos"/>
                <a:cs typeface="Aptos"/>
              </a:rPr>
              <a:t>(Vygotsky, 1978; Rogoff, 1990)</a:t>
            </a:r>
          </a:p>
        </p:txBody>
      </p:sp>
      <p:sp>
        <p:nvSpPr>
          <p:cNvPr id="10" name="Rectangle 9">
            <a:extLst>
              <a:ext uri="{FF2B5EF4-FFF2-40B4-BE49-F238E27FC236}">
                <a16:creationId xmlns:a16="http://schemas.microsoft.com/office/drawing/2014/main" id="{8CF53F27-B6B0-4E0A-8A16-C1D2365B8F34}"/>
              </a:ext>
            </a:extLst>
          </p:cNvPr>
          <p:cNvSpPr>
            <a:spLocks noGrp="1"/>
          </p:cNvSpPr>
          <p:nvPr/>
        </p:nvSpPr>
        <p:spPr>
          <a:xfrm>
            <a:off x="11150600" y="6197600"/>
            <a:ext cx="355600" cy="355600"/>
          </a:xfrm>
          <a:prstGeom prst="rect">
            <a:avLst/>
          </a:prstGeom>
          <a:solidFill>
            <a:srgbClr val="0B7F7A"/>
          </a:solidFill>
          <a:ln w="0">
            <a:noFill/>
            <a:prstDash val="solid"/>
          </a:ln>
        </p:spPr>
        <p:txBody>
          <a:bodyPr wrap="square" lIns="38100" tIns="28575" rIns="38100" bIns="28575" anchor="ctr" anchorCtr="0">
            <a:normAutofit/>
          </a:bodyPr>
          <a:lstStyle>
            <a:defPPr algn="r">
              <a:defRPr sz="1200" b="1">
                <a:solidFill>
                  <a:srgbClr val="147D78"/>
                </a:solidFill>
                <a:latin typeface="Aptos"/>
                <a:ea typeface="Aptos"/>
                <a:cs typeface="Aptos"/>
              </a:defRPr>
            </a:defPPr>
          </a:lstStyle>
          <a:p>
            <a:pPr algn="r">
              <a:defRPr sz="1200" b="1">
                <a:solidFill>
                  <a:srgbClr val="147D78"/>
                </a:solidFill>
                <a:latin typeface="Aptos"/>
                <a:ea typeface="Aptos"/>
                <a:cs typeface="Aptos"/>
              </a:defRPr>
            </a:pPr>
            <a:r>
              <a:rPr sz="1000" b="1">
                <a:solidFill>
                  <a:srgbClr val="FFFFFF"/>
                </a:solidFill>
                <a:latin typeface="Aptos"/>
                <a:ea typeface="Aptos"/>
                <a:cs typeface="Aptos"/>
              </a:rPr>
              <a:t>06</a:t>
            </a:r>
          </a:p>
        </p:txBody>
      </p:sp>
    </p:spTree>
    <p:extLst>
      <p:ext uri="{BB962C8B-B14F-4D97-AF65-F5344CB8AC3E}">
        <p14:creationId xmlns:p14="http://schemas.microsoft.com/office/powerpoint/2010/main" val="37922759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7F4EC"/>
          </a:solidFill>
          <a:ln w="12700">
            <a:solidFill>
              <a:srgbClr val="FFFFFF">
                <a:alpha val="0"/>
              </a:srgbClr>
            </a:solidFill>
            <a:prstDash val="solid"/>
          </a:ln>
        </p:spPr>
        <p:txBody>
          <a:bodyPr/>
          <a:lstStyle/>
          <a:p>
            <a:endParaRPr lang="en-US"/>
          </a:p>
        </p:txBody>
      </p:sp>
      <p:sp>
        <p:nvSpPr>
          <p:cNvPr id="3" name="Text 1"/>
          <p:cNvSpPr/>
          <p:nvPr/>
        </p:nvSpPr>
        <p:spPr>
          <a:xfrm>
            <a:off x="781030" y="457200"/>
            <a:ext cx="2474652" cy="152400"/>
          </a:xfrm>
          <a:prstGeom prst="rect">
            <a:avLst/>
          </a:prstGeom>
          <a:noFill/>
          <a:ln/>
        </p:spPr>
        <p:txBody>
          <a:bodyPr wrap="square" lIns="0" tIns="0" rIns="0" bIns="0" rtlCol="0" anchor="t"/>
          <a:lstStyle/>
          <a:p>
            <a:pPr marL="0" indent="0" algn="l">
              <a:buNone/>
            </a:pPr>
            <a:r>
              <a:rPr lang="en-US" sz="1050" b="1" dirty="0">
                <a:solidFill>
                  <a:srgbClr val="00877F"/>
                </a:solidFill>
                <a:latin typeface="Aptos" pitchFamily="34" charset="0"/>
                <a:ea typeface="Aptos" pitchFamily="34" charset="-122"/>
                <a:cs typeface="Aptos" pitchFamily="34" charset="-120"/>
              </a:rPr>
              <a:t>STRATEGIES BASED ON THE THEORY</a:t>
            </a:r>
            <a:endParaRPr lang="en-US" sz="1050" dirty="0"/>
          </a:p>
        </p:txBody>
      </p:sp>
      <p:sp>
        <p:nvSpPr>
          <p:cNvPr id="4" name="Text 2"/>
          <p:cNvSpPr/>
          <p:nvPr/>
        </p:nvSpPr>
        <p:spPr>
          <a:xfrm>
            <a:off x="781030" y="838200"/>
            <a:ext cx="5060476" cy="428625"/>
          </a:xfrm>
          <a:prstGeom prst="rect">
            <a:avLst/>
          </a:prstGeom>
          <a:noFill/>
          <a:ln/>
        </p:spPr>
        <p:txBody>
          <a:bodyPr wrap="square" lIns="0" tIns="0" rIns="0" bIns="0" rtlCol="0" anchor="t"/>
          <a:lstStyle/>
          <a:p>
            <a:pPr marL="0" indent="0" algn="l">
              <a:buNone/>
            </a:pPr>
            <a:r>
              <a:rPr lang="en-US" sz="3000" b="1" dirty="0">
                <a:solidFill>
                  <a:srgbClr val="17324D"/>
                </a:solidFill>
                <a:latin typeface="Aptos" pitchFamily="34" charset="0"/>
                <a:ea typeface="Aptos" pitchFamily="34" charset="-122"/>
                <a:cs typeface="Aptos" pitchFamily="34" charset="-120"/>
              </a:rPr>
              <a:t>Practical support at nursery</a:t>
            </a:r>
            <a:endParaRPr lang="en-US" sz="3000" dirty="0"/>
          </a:p>
        </p:txBody>
      </p:sp>
      <p:sp>
        <p:nvSpPr>
          <p:cNvPr id="5" name="Shape 3"/>
          <p:cNvSpPr/>
          <p:nvPr/>
        </p:nvSpPr>
        <p:spPr>
          <a:xfrm>
            <a:off x="761981" y="1552575"/>
            <a:ext cx="685783" cy="47625"/>
          </a:xfrm>
          <a:prstGeom prst="rect">
            <a:avLst/>
          </a:prstGeom>
          <a:solidFill>
            <a:srgbClr val="E3A62F"/>
          </a:solidFill>
          <a:ln w="12700">
            <a:solidFill>
              <a:srgbClr val="FFFFFF">
                <a:alpha val="0"/>
              </a:srgbClr>
            </a:solidFill>
            <a:prstDash val="solid"/>
          </a:ln>
        </p:spPr>
        <p:txBody>
          <a:bodyPr/>
          <a:lstStyle/>
          <a:p>
            <a:endParaRPr lang="en-US"/>
          </a:p>
        </p:txBody>
      </p:sp>
      <p:sp>
        <p:nvSpPr>
          <p:cNvPr id="6" name="Shape 4"/>
          <p:cNvSpPr/>
          <p:nvPr/>
        </p:nvSpPr>
        <p:spPr>
          <a:xfrm>
            <a:off x="914377" y="1905000"/>
            <a:ext cx="5810105" cy="542925"/>
          </a:xfrm>
          <a:prstGeom prst="rect">
            <a:avLst/>
          </a:prstGeom>
          <a:solidFill>
            <a:srgbClr val="FFFFFF"/>
          </a:solidFill>
          <a:ln w="9525">
            <a:solidFill>
              <a:srgbClr val="CCDCDE"/>
            </a:solidFill>
            <a:prstDash val="solid"/>
          </a:ln>
        </p:spPr>
        <p:txBody>
          <a:bodyPr/>
          <a:lstStyle/>
          <a:p>
            <a:endParaRPr lang="en-US"/>
          </a:p>
        </p:txBody>
      </p:sp>
      <p:sp>
        <p:nvSpPr>
          <p:cNvPr id="7" name="Text 5"/>
          <p:cNvSpPr/>
          <p:nvPr/>
        </p:nvSpPr>
        <p:spPr>
          <a:xfrm>
            <a:off x="1095348" y="2066925"/>
            <a:ext cx="3218477" cy="219075"/>
          </a:xfrm>
          <a:prstGeom prst="rect">
            <a:avLst/>
          </a:prstGeom>
          <a:noFill/>
          <a:ln/>
        </p:spPr>
        <p:txBody>
          <a:bodyPr wrap="square" lIns="0" tIns="0" rIns="0" bIns="0" rtlCol="0" anchor="t"/>
          <a:lstStyle/>
          <a:p>
            <a:pPr marL="0" indent="0" algn="l">
              <a:buNone/>
            </a:pPr>
            <a:r>
              <a:rPr lang="en-US" sz="1500" dirty="0">
                <a:solidFill>
                  <a:srgbClr val="17324D"/>
                </a:solidFill>
                <a:latin typeface="Aptos" pitchFamily="34" charset="0"/>
                <a:ea typeface="Aptos" pitchFamily="34" charset="-122"/>
                <a:cs typeface="Aptos" pitchFamily="34" charset="-120"/>
              </a:rPr>
              <a:t>Greet her with the same key person</a:t>
            </a:r>
            <a:endParaRPr lang="en-US" sz="1500" dirty="0"/>
          </a:p>
        </p:txBody>
      </p:sp>
      <p:sp>
        <p:nvSpPr>
          <p:cNvPr id="8" name="Shape 6"/>
          <p:cNvSpPr/>
          <p:nvPr/>
        </p:nvSpPr>
        <p:spPr>
          <a:xfrm>
            <a:off x="914377" y="2562225"/>
            <a:ext cx="5810105" cy="542925"/>
          </a:xfrm>
          <a:prstGeom prst="rect">
            <a:avLst/>
          </a:prstGeom>
          <a:solidFill>
            <a:srgbClr val="EAF3F2"/>
          </a:solidFill>
          <a:ln w="9525">
            <a:solidFill>
              <a:srgbClr val="CCDCDE"/>
            </a:solidFill>
            <a:prstDash val="solid"/>
          </a:ln>
        </p:spPr>
        <p:txBody>
          <a:bodyPr/>
          <a:lstStyle/>
          <a:p>
            <a:endParaRPr lang="en-US"/>
          </a:p>
        </p:txBody>
      </p:sp>
      <p:sp>
        <p:nvSpPr>
          <p:cNvPr id="9" name="Text 7"/>
          <p:cNvSpPr/>
          <p:nvPr/>
        </p:nvSpPr>
        <p:spPr>
          <a:xfrm>
            <a:off x="1095348" y="2724150"/>
            <a:ext cx="2583889" cy="219075"/>
          </a:xfrm>
          <a:prstGeom prst="rect">
            <a:avLst/>
          </a:prstGeom>
          <a:noFill/>
          <a:ln/>
        </p:spPr>
        <p:txBody>
          <a:bodyPr wrap="square" lIns="0" tIns="0" rIns="0" bIns="0" rtlCol="0" anchor="t"/>
          <a:lstStyle/>
          <a:p>
            <a:pPr marL="0" indent="0" algn="l">
              <a:buNone/>
            </a:pPr>
            <a:r>
              <a:rPr lang="en-US" sz="1500" dirty="0">
                <a:solidFill>
                  <a:srgbClr val="17324D"/>
                </a:solidFill>
                <a:latin typeface="Aptos" pitchFamily="34" charset="0"/>
                <a:ea typeface="Aptos" pitchFamily="34" charset="-122"/>
                <a:cs typeface="Aptos" pitchFamily="34" charset="-120"/>
              </a:rPr>
              <a:t>Use one calm goodbye routine</a:t>
            </a:r>
            <a:endParaRPr lang="en-US" sz="1500" dirty="0"/>
          </a:p>
        </p:txBody>
      </p:sp>
      <p:sp>
        <p:nvSpPr>
          <p:cNvPr id="10" name="Shape 8"/>
          <p:cNvSpPr/>
          <p:nvPr/>
        </p:nvSpPr>
        <p:spPr>
          <a:xfrm>
            <a:off x="914377" y="3219450"/>
            <a:ext cx="5810105" cy="542925"/>
          </a:xfrm>
          <a:prstGeom prst="rect">
            <a:avLst/>
          </a:prstGeom>
          <a:solidFill>
            <a:srgbClr val="FFFFFF"/>
          </a:solidFill>
          <a:ln w="9525">
            <a:solidFill>
              <a:srgbClr val="CCDCDE"/>
            </a:solidFill>
            <a:prstDash val="solid"/>
          </a:ln>
        </p:spPr>
        <p:txBody>
          <a:bodyPr/>
          <a:lstStyle/>
          <a:p>
            <a:endParaRPr lang="en-US"/>
          </a:p>
        </p:txBody>
      </p:sp>
      <p:sp>
        <p:nvSpPr>
          <p:cNvPr id="11" name="Text 9"/>
          <p:cNvSpPr/>
          <p:nvPr/>
        </p:nvSpPr>
        <p:spPr>
          <a:xfrm>
            <a:off x="1095348" y="3381375"/>
            <a:ext cx="2908327" cy="219075"/>
          </a:xfrm>
          <a:prstGeom prst="rect">
            <a:avLst/>
          </a:prstGeom>
          <a:noFill/>
          <a:ln/>
        </p:spPr>
        <p:txBody>
          <a:bodyPr wrap="square" lIns="0" tIns="0" rIns="0" bIns="0" rtlCol="0" anchor="t"/>
          <a:lstStyle/>
          <a:p>
            <a:pPr marL="0" indent="0" algn="l">
              <a:buNone/>
            </a:pPr>
            <a:r>
              <a:rPr lang="en-US" sz="1500" dirty="0">
                <a:solidFill>
                  <a:srgbClr val="17324D"/>
                </a:solidFill>
                <a:latin typeface="Aptos" pitchFamily="34" charset="0"/>
                <a:ea typeface="Aptos" pitchFamily="34" charset="-122"/>
                <a:cs typeface="Aptos" pitchFamily="34" charset="-120"/>
              </a:rPr>
              <a:t>Show the day’s steps with pictures</a:t>
            </a:r>
            <a:endParaRPr lang="en-US" sz="1500" dirty="0"/>
          </a:p>
        </p:txBody>
      </p:sp>
      <p:sp>
        <p:nvSpPr>
          <p:cNvPr id="12" name="Shape 10"/>
          <p:cNvSpPr/>
          <p:nvPr/>
        </p:nvSpPr>
        <p:spPr>
          <a:xfrm>
            <a:off x="914377" y="3876675"/>
            <a:ext cx="5810105" cy="542925"/>
          </a:xfrm>
          <a:prstGeom prst="rect">
            <a:avLst/>
          </a:prstGeom>
          <a:solidFill>
            <a:srgbClr val="EAF3F2"/>
          </a:solidFill>
          <a:ln w="9525">
            <a:solidFill>
              <a:srgbClr val="CCDCDE"/>
            </a:solidFill>
            <a:prstDash val="solid"/>
          </a:ln>
        </p:spPr>
        <p:txBody>
          <a:bodyPr/>
          <a:lstStyle/>
          <a:p>
            <a:endParaRPr lang="en-US"/>
          </a:p>
        </p:txBody>
      </p:sp>
      <p:sp>
        <p:nvSpPr>
          <p:cNvPr id="13" name="Text 11"/>
          <p:cNvSpPr/>
          <p:nvPr/>
        </p:nvSpPr>
        <p:spPr>
          <a:xfrm>
            <a:off x="1095348" y="4038600"/>
            <a:ext cx="3812286" cy="219075"/>
          </a:xfrm>
          <a:prstGeom prst="rect">
            <a:avLst/>
          </a:prstGeom>
          <a:noFill/>
          <a:ln/>
        </p:spPr>
        <p:txBody>
          <a:bodyPr wrap="square" lIns="0" tIns="0" rIns="0" bIns="0" rtlCol="0" anchor="t"/>
          <a:lstStyle/>
          <a:p>
            <a:pPr marL="0" indent="0" algn="l">
              <a:buNone/>
            </a:pPr>
            <a:r>
              <a:rPr lang="en-US" sz="1500" dirty="0">
                <a:solidFill>
                  <a:srgbClr val="17324D"/>
                </a:solidFill>
                <a:latin typeface="Aptos" pitchFamily="34" charset="0"/>
                <a:ea typeface="Aptos" pitchFamily="34" charset="-122"/>
                <a:cs typeface="Aptos" pitchFamily="34" charset="-120"/>
              </a:rPr>
              <a:t>Start beside one child and model taking turns</a:t>
            </a:r>
            <a:endParaRPr lang="en-US" sz="1500" dirty="0"/>
          </a:p>
        </p:txBody>
      </p:sp>
      <p:sp>
        <p:nvSpPr>
          <p:cNvPr id="14" name="Shape 12"/>
          <p:cNvSpPr/>
          <p:nvPr/>
        </p:nvSpPr>
        <p:spPr>
          <a:xfrm>
            <a:off x="914377" y="4533900"/>
            <a:ext cx="5810105" cy="542925"/>
          </a:xfrm>
          <a:prstGeom prst="rect">
            <a:avLst/>
          </a:prstGeom>
          <a:solidFill>
            <a:srgbClr val="FFFFFF"/>
          </a:solidFill>
          <a:ln w="9525">
            <a:solidFill>
              <a:srgbClr val="CCDCDE"/>
            </a:solidFill>
            <a:prstDash val="solid"/>
          </a:ln>
        </p:spPr>
        <p:txBody>
          <a:bodyPr/>
          <a:lstStyle/>
          <a:p>
            <a:endParaRPr lang="en-US"/>
          </a:p>
        </p:txBody>
      </p:sp>
      <p:sp>
        <p:nvSpPr>
          <p:cNvPr id="15" name="Text 13"/>
          <p:cNvSpPr/>
          <p:nvPr/>
        </p:nvSpPr>
        <p:spPr>
          <a:xfrm>
            <a:off x="1095348" y="4695825"/>
            <a:ext cx="2636722" cy="219075"/>
          </a:xfrm>
          <a:prstGeom prst="rect">
            <a:avLst/>
          </a:prstGeom>
          <a:noFill/>
          <a:ln/>
        </p:spPr>
        <p:txBody>
          <a:bodyPr wrap="square" lIns="0" tIns="0" rIns="0" bIns="0" rtlCol="0" anchor="t"/>
          <a:lstStyle/>
          <a:p>
            <a:pPr marL="0" indent="0" algn="l">
              <a:buNone/>
            </a:pPr>
            <a:r>
              <a:rPr lang="en-US" sz="1500" dirty="0">
                <a:solidFill>
                  <a:srgbClr val="17324D"/>
                </a:solidFill>
                <a:latin typeface="Aptos" pitchFamily="34" charset="0"/>
                <a:ea typeface="Aptos" pitchFamily="34" charset="-122"/>
                <a:cs typeface="Aptos" pitchFamily="34" charset="-120"/>
              </a:rPr>
              <a:t>Step back as confidence grows</a:t>
            </a:r>
            <a:endParaRPr lang="en-US" sz="1500" dirty="0"/>
          </a:p>
        </p:txBody>
      </p:sp>
      <p:pic>
        <p:nvPicPr>
          <p:cNvPr id="16" name="BasisPointsImage" descr="preencoded.png"/>
          <p:cNvPicPr>
            <a:picLocks noChangeAspect="1"/>
          </p:cNvPicPr>
          <p:nvPr/>
        </p:nvPicPr>
        <p:blipFill>
          <a:blip r:embed="rId3"/>
          <a:srcRect l="13889" r="13889"/>
          <a:stretch/>
        </p:blipFill>
        <p:spPr>
          <a:xfrm>
            <a:off x="7286443" y="1905000"/>
            <a:ext cx="3714657" cy="3429000"/>
          </a:xfrm>
          <a:prstGeom prst="rect">
            <a:avLst/>
          </a:prstGeom>
        </p:spPr>
      </p:pic>
      <p:sp>
        <p:nvSpPr>
          <p:cNvPr id="17" name="Text 14"/>
          <p:cNvSpPr/>
          <p:nvPr/>
        </p:nvSpPr>
        <p:spPr>
          <a:xfrm>
            <a:off x="7524562" y="4953000"/>
            <a:ext cx="3238419" cy="628650"/>
          </a:xfrm>
          <a:prstGeom prst="rect">
            <a:avLst/>
          </a:prstGeom>
          <a:noFill/>
          <a:ln/>
        </p:spPr>
        <p:txBody>
          <a:bodyPr wrap="square" lIns="0" tIns="0" rIns="0" bIns="0" rtlCol="0" anchor="t"/>
          <a:lstStyle/>
          <a:p>
            <a:pPr marL="0" indent="0" algn="l">
              <a:buNone/>
            </a:pPr>
            <a:r>
              <a:rPr lang="en-US" sz="1200" dirty="0">
                <a:solidFill>
                  <a:srgbClr val="FFFFFF"/>
                </a:solidFill>
                <a:latin typeface="Aptos" pitchFamily="34" charset="0"/>
                <a:ea typeface="Aptos" pitchFamily="34" charset="-122"/>
                <a:cs typeface="Aptos" pitchFamily="34" charset="-120"/>
              </a:rPr>
              <a:t>A visual sequence can make the nursery day feel predictable and manageable.</a:t>
            </a:r>
            <a:endParaRPr lang="en-US" sz="1200" dirty="0"/>
          </a:p>
        </p:txBody>
      </p:sp>
      <p:sp>
        <p:nvSpPr>
          <p:cNvPr id="18" name="Text 15"/>
          <p:cNvSpPr/>
          <p:nvPr/>
        </p:nvSpPr>
        <p:spPr>
          <a:xfrm>
            <a:off x="819130" y="6286500"/>
            <a:ext cx="4059334" cy="152400"/>
          </a:xfrm>
          <a:prstGeom prst="rect">
            <a:avLst/>
          </a:prstGeom>
          <a:noFill/>
          <a:ln/>
        </p:spPr>
        <p:txBody>
          <a:bodyPr wrap="square" lIns="0" tIns="0" rIns="0" bIns="0" rtlCol="0" anchor="t"/>
          <a:lstStyle/>
          <a:p>
            <a:pPr marL="0" indent="0" algn="l">
              <a:buNone/>
            </a:pPr>
            <a:r>
              <a:rPr lang="en-US" sz="1050" dirty="0">
                <a:solidFill>
                  <a:srgbClr val="4B6479"/>
                </a:solidFill>
                <a:latin typeface="Aptos" pitchFamily="34" charset="0"/>
                <a:ea typeface="Aptos" pitchFamily="34" charset="-122"/>
                <a:cs typeface="Aptos" pitchFamily="34" charset="-120"/>
              </a:rPr>
              <a:t>(Berk and Winsler, 1995; Wood, Bruner and Ross, 1976; NHS, 2026)</a:t>
            </a:r>
            <a:endParaRPr lang="en-US" sz="1050" dirty="0"/>
          </a:p>
        </p:txBody>
      </p:sp>
      <p:sp>
        <p:nvSpPr>
          <p:cNvPr id="19" name="Shape 16"/>
          <p:cNvSpPr/>
          <p:nvPr/>
        </p:nvSpPr>
        <p:spPr>
          <a:xfrm>
            <a:off x="11143971" y="6200775"/>
            <a:ext cx="361941" cy="361950"/>
          </a:xfrm>
          <a:prstGeom prst="rect">
            <a:avLst/>
          </a:prstGeom>
          <a:solidFill>
            <a:srgbClr val="00877F"/>
          </a:solidFill>
          <a:ln w="12700">
            <a:solidFill>
              <a:srgbClr val="FFFFFF">
                <a:alpha val="0"/>
              </a:srgbClr>
            </a:solidFill>
            <a:prstDash val="solid"/>
          </a:ln>
        </p:spPr>
        <p:txBody>
          <a:bodyPr/>
          <a:lstStyle/>
          <a:p>
            <a:endParaRPr lang="en-US"/>
          </a:p>
        </p:txBody>
      </p:sp>
      <p:sp>
        <p:nvSpPr>
          <p:cNvPr id="20" name="Text 17"/>
          <p:cNvSpPr/>
          <p:nvPr/>
        </p:nvSpPr>
        <p:spPr>
          <a:xfrm>
            <a:off x="11250678" y="6305550"/>
            <a:ext cx="148378" cy="152400"/>
          </a:xfrm>
          <a:prstGeom prst="rect">
            <a:avLst/>
          </a:prstGeom>
          <a:noFill/>
          <a:ln/>
        </p:spPr>
        <p:txBody>
          <a:bodyPr wrap="square" lIns="0" tIns="0" rIns="0" bIns="0" rtlCol="0" anchor="t"/>
          <a:lstStyle/>
          <a:p>
            <a:pPr marL="0" indent="0" algn="l">
              <a:buNone/>
            </a:pPr>
            <a:r>
              <a:rPr lang="en-US" sz="1050" b="1" dirty="0">
                <a:solidFill>
                  <a:srgbClr val="FFFFFF"/>
                </a:solidFill>
                <a:latin typeface="Aptos" pitchFamily="34" charset="0"/>
                <a:ea typeface="Aptos" pitchFamily="34" charset="-122"/>
                <a:cs typeface="Aptos" pitchFamily="34" charset="-120"/>
              </a:rPr>
              <a:t>07</a:t>
            </a:r>
            <a:endParaRPr lang="en-US" sz="1050" dirty="0"/>
          </a:p>
        </p:txBody>
      </p:sp>
    </p:spTree>
    <p:extLst>
      <p:ext uri="{BB962C8B-B14F-4D97-AF65-F5344CB8AC3E}">
        <p14:creationId xmlns:p14="http://schemas.microsoft.com/office/powerpoint/2010/main" val="3373049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7F4EC">
            <a:alpha val="100000"/>
          </a:srgb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03FACD7-A005-4671-A6E9-D86FEB470AB4}"/>
              </a:ext>
            </a:extLst>
          </p:cNvPr>
          <p:cNvSpPr>
            <a:spLocks noGrp="1"/>
          </p:cNvSpPr>
          <p:nvPr/>
        </p:nvSpPr>
        <p:spPr>
          <a:xfrm>
            <a:off x="742950" y="400050"/>
            <a:ext cx="5715000" cy="266700"/>
          </a:xfrm>
          <a:prstGeom prst="rect">
            <a:avLst/>
          </a:prstGeom>
          <a:noFill/>
          <a:ln w="0">
            <a:noFill/>
            <a:prstDash val="solid"/>
          </a:ln>
        </p:spPr>
        <p:txBody>
          <a:bodyPr wrap="square" lIns="38100" tIns="28575" rIns="38100" bIns="28575" anchor="ctr" anchorCtr="0">
            <a:normAutofit/>
          </a:bodyPr>
          <a:lstStyle>
            <a:defPPr algn="l">
              <a:defRPr sz="1200" b="1">
                <a:solidFill>
                  <a:srgbClr val="147D78"/>
                </a:solidFill>
                <a:latin typeface="Aptos"/>
                <a:ea typeface="Aptos"/>
                <a:cs typeface="Aptos"/>
              </a:defRPr>
            </a:defPPr>
          </a:lstStyle>
          <a:p>
            <a:pPr algn="l">
              <a:defRPr sz="1200" b="1">
                <a:solidFill>
                  <a:srgbClr val="147D78"/>
                </a:solidFill>
                <a:latin typeface="Aptos"/>
                <a:ea typeface="Aptos"/>
                <a:cs typeface="Aptos"/>
              </a:defRPr>
            </a:pPr>
            <a:r>
              <a:rPr sz="1100" b="1">
                <a:solidFill>
                  <a:srgbClr val="0B7F7A"/>
                </a:solidFill>
                <a:latin typeface="Aptos"/>
                <a:ea typeface="Aptos"/>
                <a:cs typeface="Aptos"/>
              </a:rPr>
              <a:t>CRITICAL EVALUATION</a:t>
            </a:r>
          </a:p>
        </p:txBody>
      </p:sp>
      <p:sp>
        <p:nvSpPr>
          <p:cNvPr id="2" name="Rectangle 1">
            <a:extLst>
              <a:ext uri="{FF2B5EF4-FFF2-40B4-BE49-F238E27FC236}">
                <a16:creationId xmlns:a16="http://schemas.microsoft.com/office/drawing/2014/main" id="{099A0814-CD56-4D11-BFB6-2C8A35F770A1}"/>
              </a:ext>
            </a:extLst>
          </p:cNvPr>
          <p:cNvSpPr>
            <a:spLocks noGrp="1"/>
          </p:cNvSpPr>
          <p:nvPr/>
        </p:nvSpPr>
        <p:spPr>
          <a:xfrm>
            <a:off x="742950" y="790575"/>
            <a:ext cx="10706100" cy="628650"/>
          </a:xfrm>
          <a:prstGeom prst="rect">
            <a:avLst/>
          </a:prstGeom>
          <a:noFill/>
          <a:ln w="0">
            <a:noFill/>
            <a:prstDash val="solid"/>
          </a:ln>
        </p:spPr>
        <p:txBody>
          <a:bodyPr wrap="square" lIns="38100" tIns="28575" rIns="38100" bIns="28575" anchor="ctr" anchorCtr="0">
            <a:normAutofit/>
          </a:bodyPr>
          <a:lstStyle>
            <a:defPPr algn="l">
              <a:defRPr sz="3150" b="1">
                <a:solidFill>
                  <a:srgbClr val="17324D"/>
                </a:solidFill>
                <a:latin typeface="Aptos"/>
                <a:ea typeface="Aptos"/>
                <a:cs typeface="Aptos"/>
              </a:defRPr>
            </a:defPPr>
          </a:lstStyle>
          <a:p>
            <a:pPr algn="l">
              <a:defRPr sz="3150" b="1">
                <a:solidFill>
                  <a:srgbClr val="17324D"/>
                </a:solidFill>
                <a:latin typeface="Aptos"/>
                <a:ea typeface="Aptos"/>
                <a:cs typeface="Aptos"/>
              </a:defRPr>
            </a:pPr>
            <a:r>
              <a:rPr lang="en-GB" sz="2700" b="1">
                <a:solidFill>
                  <a:srgbClr val="17324D"/>
                </a:solidFill>
                <a:latin typeface="Aptos"/>
                <a:ea typeface="Aptos"/>
                <a:cs typeface="Aptos"/>
              </a:rPr>
              <a:t>A useful guide, not a full explanation</a:t>
            </a:r>
            <a:endParaRPr sz="2700" b="1">
              <a:solidFill>
                <a:srgbClr val="17324D"/>
              </a:solidFill>
              <a:latin typeface="Aptos"/>
              <a:ea typeface="Aptos"/>
              <a:cs typeface="Aptos"/>
            </a:endParaRPr>
          </a:p>
        </p:txBody>
      </p:sp>
      <p:sp>
        <p:nvSpPr>
          <p:cNvPr id="3" name="Rectangle 2">
            <a:extLst>
              <a:ext uri="{FF2B5EF4-FFF2-40B4-BE49-F238E27FC236}">
                <a16:creationId xmlns:a16="http://schemas.microsoft.com/office/drawing/2014/main" id="{58100C87-B7DB-452B-8FA6-76BCA9679DA7}"/>
              </a:ext>
            </a:extLst>
          </p:cNvPr>
          <p:cNvSpPr>
            <a:spLocks noGrp="1"/>
          </p:cNvSpPr>
          <p:nvPr/>
        </p:nvSpPr>
        <p:spPr>
          <a:xfrm>
            <a:off x="762000" y="1549400"/>
            <a:ext cx="685800" cy="50800"/>
          </a:xfrm>
          <a:prstGeom prst="rect">
            <a:avLst/>
          </a:prstGeom>
          <a:solidFill>
            <a:srgbClr val="E2AE3F"/>
          </a:solidFill>
          <a:ln w="0">
            <a:noFill/>
            <a:prstDash val="solid"/>
          </a:ln>
        </p:spPr>
        <p:txBody>
          <a:bodyPr/>
          <a:lstStyle/>
          <a:p>
            <a:endParaRPr lang="en-US"/>
          </a:p>
        </p:txBody>
      </p:sp>
      <p:sp>
        <p:nvSpPr>
          <p:cNvPr id="4" name="Rectangle 3">
            <a:extLst>
              <a:ext uri="{FF2B5EF4-FFF2-40B4-BE49-F238E27FC236}">
                <a16:creationId xmlns:a16="http://schemas.microsoft.com/office/drawing/2014/main" id="{6ED40474-A507-440A-AF3F-CA3C573191B3}"/>
              </a:ext>
            </a:extLst>
          </p:cNvPr>
          <p:cNvSpPr>
            <a:spLocks noGrp="1"/>
          </p:cNvSpPr>
          <p:nvPr/>
        </p:nvSpPr>
        <p:spPr>
          <a:xfrm>
            <a:off x="914400" y="1905000"/>
            <a:ext cx="10363200" cy="508000"/>
          </a:xfrm>
          <a:prstGeom prst="rect">
            <a:avLst/>
          </a:prstGeom>
          <a:solidFill>
            <a:srgbClr val="FFFFFF"/>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b="1">
                <a:solidFill>
                  <a:srgbClr val="17324D"/>
                </a:solidFill>
                <a:latin typeface="Aptos"/>
                <a:ea typeface="Aptos"/>
                <a:cs typeface="Aptos"/>
              </a:rPr>
              <a:t>Helps us see learning as social</a:t>
            </a:r>
            <a:endParaRPr sz="1700" b="1">
              <a:solidFill>
                <a:srgbClr val="17324D"/>
              </a:solidFill>
              <a:latin typeface="Aptos"/>
              <a:ea typeface="Aptos"/>
              <a:cs typeface="Aptos"/>
            </a:endParaRPr>
          </a:p>
        </p:txBody>
      </p:sp>
      <p:sp>
        <p:nvSpPr>
          <p:cNvPr id="5" name="Rectangle 4">
            <a:extLst>
              <a:ext uri="{FF2B5EF4-FFF2-40B4-BE49-F238E27FC236}">
                <a16:creationId xmlns:a16="http://schemas.microsoft.com/office/drawing/2014/main" id="{DFA27249-58E4-4E99-A3CA-8916DA4AC555}"/>
              </a:ext>
            </a:extLst>
          </p:cNvPr>
          <p:cNvSpPr>
            <a:spLocks noGrp="1"/>
          </p:cNvSpPr>
          <p:nvPr/>
        </p:nvSpPr>
        <p:spPr>
          <a:xfrm>
            <a:off x="914400" y="2540000"/>
            <a:ext cx="10363200" cy="508000"/>
          </a:xfrm>
          <a:prstGeom prst="rect">
            <a:avLst/>
          </a:prstGeom>
          <a:solidFill>
            <a:srgbClr val="EAF4F2"/>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Suggests a manageable next step</a:t>
            </a:r>
            <a:endParaRPr sz="1700">
              <a:solidFill>
                <a:srgbClr val="17324D"/>
              </a:solidFill>
              <a:latin typeface="Aptos"/>
              <a:ea typeface="Aptos"/>
              <a:cs typeface="Aptos"/>
            </a:endParaRPr>
          </a:p>
        </p:txBody>
      </p:sp>
      <p:sp>
        <p:nvSpPr>
          <p:cNvPr id="6" name="Rectangle 5">
            <a:extLst>
              <a:ext uri="{FF2B5EF4-FFF2-40B4-BE49-F238E27FC236}">
                <a16:creationId xmlns:a16="http://schemas.microsoft.com/office/drawing/2014/main" id="{28A9A87E-3269-48C5-A08D-002544DE194E}"/>
              </a:ext>
            </a:extLst>
          </p:cNvPr>
          <p:cNvSpPr>
            <a:spLocks noGrp="1"/>
          </p:cNvSpPr>
          <p:nvPr/>
        </p:nvSpPr>
        <p:spPr>
          <a:xfrm>
            <a:off x="914400" y="3175000"/>
            <a:ext cx="10363200" cy="508000"/>
          </a:xfrm>
          <a:prstGeom prst="rect">
            <a:avLst/>
          </a:prstGeom>
          <a:solidFill>
            <a:srgbClr val="FFFFFF"/>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Does not explain all separation anxiety</a:t>
            </a:r>
            <a:endParaRPr sz="1700">
              <a:solidFill>
                <a:srgbClr val="17324D"/>
              </a:solidFill>
              <a:latin typeface="Aptos"/>
              <a:ea typeface="Aptos"/>
              <a:cs typeface="Aptos"/>
            </a:endParaRPr>
          </a:p>
        </p:txBody>
      </p:sp>
      <p:sp>
        <p:nvSpPr>
          <p:cNvPr id="7" name="Rectangle 6">
            <a:extLst>
              <a:ext uri="{FF2B5EF4-FFF2-40B4-BE49-F238E27FC236}">
                <a16:creationId xmlns:a16="http://schemas.microsoft.com/office/drawing/2014/main" id="{27545547-F3E0-473A-AC7B-97722EDDA5DF}"/>
              </a:ext>
            </a:extLst>
          </p:cNvPr>
          <p:cNvSpPr>
            <a:spLocks noGrp="1"/>
          </p:cNvSpPr>
          <p:nvPr/>
        </p:nvSpPr>
        <p:spPr>
          <a:xfrm>
            <a:off x="914400" y="3810000"/>
            <a:ext cx="10363200" cy="508000"/>
          </a:xfrm>
          <a:prstGeom prst="rect">
            <a:avLst/>
          </a:prstGeom>
          <a:solidFill>
            <a:srgbClr val="EAF4F2"/>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Does not cover every biological factor</a:t>
            </a:r>
            <a:endParaRPr sz="1700">
              <a:solidFill>
                <a:srgbClr val="17324D"/>
              </a:solidFill>
              <a:latin typeface="Aptos"/>
              <a:ea typeface="Aptos"/>
              <a:cs typeface="Aptos"/>
            </a:endParaRPr>
          </a:p>
        </p:txBody>
      </p:sp>
      <p:sp>
        <p:nvSpPr>
          <p:cNvPr id="8" name="Rectangle 7">
            <a:extLst>
              <a:ext uri="{FF2B5EF4-FFF2-40B4-BE49-F238E27FC236}">
                <a16:creationId xmlns:a16="http://schemas.microsoft.com/office/drawing/2014/main" id="{1AB282F5-9CE0-4CE0-8F04-DEBD50969BCD}"/>
              </a:ext>
            </a:extLst>
          </p:cNvPr>
          <p:cNvSpPr>
            <a:spLocks noGrp="1"/>
          </p:cNvSpPr>
          <p:nvPr/>
        </p:nvSpPr>
        <p:spPr>
          <a:xfrm>
            <a:off x="914400" y="4445000"/>
            <a:ext cx="10363200" cy="508000"/>
          </a:xfrm>
          <a:prstGeom prst="rect">
            <a:avLst/>
          </a:prstGeom>
          <a:solidFill>
            <a:srgbClr val="FFFFFF"/>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Use it with observation and family knowledge</a:t>
            </a:r>
            <a:endParaRPr sz="1700">
              <a:solidFill>
                <a:srgbClr val="17324D"/>
              </a:solidFill>
              <a:latin typeface="Aptos"/>
              <a:ea typeface="Aptos"/>
              <a:cs typeface="Aptos"/>
            </a:endParaRPr>
          </a:p>
        </p:txBody>
      </p:sp>
      <p:sp>
        <p:nvSpPr>
          <p:cNvPr id="9" name="Rectangle 8">
            <a:extLst>
              <a:ext uri="{FF2B5EF4-FFF2-40B4-BE49-F238E27FC236}">
                <a16:creationId xmlns:a16="http://schemas.microsoft.com/office/drawing/2014/main" id="{6E88C2F8-A661-4959-8476-464B6067955F}"/>
              </a:ext>
            </a:extLst>
          </p:cNvPr>
          <p:cNvSpPr>
            <a:spLocks noGrp="1"/>
          </p:cNvSpPr>
          <p:nvPr/>
        </p:nvSpPr>
        <p:spPr>
          <a:xfrm>
            <a:off x="781050" y="6248400"/>
            <a:ext cx="10096500" cy="254000"/>
          </a:xfrm>
          <a:prstGeom prst="rect">
            <a:avLst/>
          </a:prstGeom>
          <a:noFill/>
          <a:ln w="0">
            <a:noFill/>
            <a:prstDash val="solid"/>
          </a:ln>
        </p:spPr>
        <p:txBody>
          <a:bodyPr wrap="square" lIns="38100" tIns="28575" rIns="38100" bIns="28575" anchor="ctr" anchorCtr="0">
            <a:normAutofit/>
          </a:bodyPr>
          <a:lstStyle>
            <a:defPPr algn="l">
              <a:defRPr sz="1125" b="0">
                <a:solidFill>
                  <a:srgbClr val="536273"/>
                </a:solidFill>
                <a:latin typeface="Aptos"/>
                <a:ea typeface="Aptos"/>
                <a:cs typeface="Aptos"/>
              </a:defRPr>
            </a:defPPr>
          </a:lstStyle>
          <a:p>
            <a:pPr algn="l">
              <a:defRPr sz="1125" b="0">
                <a:solidFill>
                  <a:srgbClr val="536273"/>
                </a:solidFill>
                <a:latin typeface="Aptos"/>
                <a:ea typeface="Aptos"/>
                <a:cs typeface="Aptos"/>
              </a:defRPr>
            </a:pPr>
            <a:r>
              <a:rPr sz="950">
                <a:solidFill>
                  <a:srgbClr val="53677A"/>
                </a:solidFill>
                <a:latin typeface="Aptos"/>
                <a:ea typeface="Aptos"/>
                <a:cs typeface="Aptos"/>
              </a:rPr>
              <a:t>(Daniels, 2001; Vygotsky, 1978; Wood, Bruner and Ross, 1976)</a:t>
            </a:r>
          </a:p>
        </p:txBody>
      </p:sp>
      <p:sp>
        <p:nvSpPr>
          <p:cNvPr id="10" name="Rectangle 9">
            <a:extLst>
              <a:ext uri="{FF2B5EF4-FFF2-40B4-BE49-F238E27FC236}">
                <a16:creationId xmlns:a16="http://schemas.microsoft.com/office/drawing/2014/main" id="{C7D10F43-BA9C-4CF2-88A6-3C8D2B5B7868}"/>
              </a:ext>
            </a:extLst>
          </p:cNvPr>
          <p:cNvSpPr>
            <a:spLocks noGrp="1"/>
          </p:cNvSpPr>
          <p:nvPr/>
        </p:nvSpPr>
        <p:spPr>
          <a:xfrm>
            <a:off x="11150600" y="6197600"/>
            <a:ext cx="355600" cy="355600"/>
          </a:xfrm>
          <a:prstGeom prst="rect">
            <a:avLst/>
          </a:prstGeom>
          <a:solidFill>
            <a:srgbClr val="0B7F7A"/>
          </a:solidFill>
          <a:ln w="0">
            <a:noFill/>
            <a:prstDash val="solid"/>
          </a:ln>
        </p:spPr>
        <p:txBody>
          <a:bodyPr wrap="square" lIns="38100" tIns="28575" rIns="38100" bIns="28575" anchor="ctr" anchorCtr="0">
            <a:normAutofit/>
          </a:bodyPr>
          <a:lstStyle>
            <a:defPPr algn="r">
              <a:defRPr sz="1200" b="1">
                <a:solidFill>
                  <a:srgbClr val="147D78"/>
                </a:solidFill>
                <a:latin typeface="Aptos"/>
                <a:ea typeface="Aptos"/>
                <a:cs typeface="Aptos"/>
              </a:defRPr>
            </a:defPPr>
          </a:lstStyle>
          <a:p>
            <a:pPr algn="r">
              <a:defRPr sz="1200" b="1">
                <a:solidFill>
                  <a:srgbClr val="147D78"/>
                </a:solidFill>
                <a:latin typeface="Aptos"/>
                <a:ea typeface="Aptos"/>
                <a:cs typeface="Aptos"/>
              </a:defRPr>
            </a:pPr>
            <a:r>
              <a:rPr sz="1000" b="1">
                <a:solidFill>
                  <a:srgbClr val="FFFFFF"/>
                </a:solidFill>
                <a:latin typeface="Aptos"/>
                <a:ea typeface="Aptos"/>
                <a:cs typeface="Aptos"/>
              </a:rPr>
              <a:t>08</a:t>
            </a:r>
          </a:p>
        </p:txBody>
      </p:sp>
    </p:spTree>
    <p:extLst>
      <p:ext uri="{BB962C8B-B14F-4D97-AF65-F5344CB8AC3E}">
        <p14:creationId xmlns:p14="http://schemas.microsoft.com/office/powerpoint/2010/main" val="16843529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7F4EC">
            <a:alpha val="100000"/>
          </a:srgb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74EC35E-B841-483A-9C22-31CDFBFD7CDC}"/>
              </a:ext>
            </a:extLst>
          </p:cNvPr>
          <p:cNvSpPr>
            <a:spLocks noGrp="1"/>
          </p:cNvSpPr>
          <p:nvPr/>
        </p:nvSpPr>
        <p:spPr>
          <a:xfrm>
            <a:off x="742950" y="400050"/>
            <a:ext cx="5715000" cy="266700"/>
          </a:xfrm>
          <a:prstGeom prst="rect">
            <a:avLst/>
          </a:prstGeom>
          <a:noFill/>
          <a:ln w="0">
            <a:noFill/>
            <a:prstDash val="solid"/>
          </a:ln>
        </p:spPr>
        <p:txBody>
          <a:bodyPr wrap="square" lIns="38100" tIns="28575" rIns="38100" bIns="28575" anchor="ctr" anchorCtr="0">
            <a:normAutofit/>
          </a:bodyPr>
          <a:lstStyle>
            <a:defPPr algn="l">
              <a:defRPr sz="1200" b="1">
                <a:solidFill>
                  <a:srgbClr val="147D78"/>
                </a:solidFill>
                <a:latin typeface="Aptos"/>
                <a:ea typeface="Aptos"/>
                <a:cs typeface="Aptos"/>
              </a:defRPr>
            </a:defPPr>
          </a:lstStyle>
          <a:p>
            <a:pPr algn="l">
              <a:defRPr sz="1200" b="1">
                <a:solidFill>
                  <a:srgbClr val="147D78"/>
                </a:solidFill>
                <a:latin typeface="Aptos"/>
                <a:ea typeface="Aptos"/>
                <a:cs typeface="Aptos"/>
              </a:defRPr>
            </a:pPr>
            <a:r>
              <a:rPr sz="1100" b="1">
                <a:solidFill>
                  <a:srgbClr val="0B7F7A"/>
                </a:solidFill>
                <a:latin typeface="Aptos"/>
                <a:ea typeface="Aptos"/>
                <a:cs typeface="Aptos"/>
              </a:rPr>
              <a:t>KEY MESSAGE</a:t>
            </a:r>
          </a:p>
        </p:txBody>
      </p:sp>
      <p:sp>
        <p:nvSpPr>
          <p:cNvPr id="2" name="Rectangle 1">
            <a:extLst>
              <a:ext uri="{FF2B5EF4-FFF2-40B4-BE49-F238E27FC236}">
                <a16:creationId xmlns:a16="http://schemas.microsoft.com/office/drawing/2014/main" id="{964B81D0-E7CF-4C2D-A4A5-CF7533B42AFE}"/>
              </a:ext>
            </a:extLst>
          </p:cNvPr>
          <p:cNvSpPr>
            <a:spLocks noGrp="1"/>
          </p:cNvSpPr>
          <p:nvPr/>
        </p:nvSpPr>
        <p:spPr>
          <a:xfrm>
            <a:off x="742950" y="790575"/>
            <a:ext cx="10706100" cy="628650"/>
          </a:xfrm>
          <a:prstGeom prst="rect">
            <a:avLst/>
          </a:prstGeom>
          <a:noFill/>
          <a:ln w="0">
            <a:noFill/>
            <a:prstDash val="solid"/>
          </a:ln>
        </p:spPr>
        <p:txBody>
          <a:bodyPr wrap="square" lIns="38100" tIns="28575" rIns="38100" bIns="28575" anchor="ctr" anchorCtr="0">
            <a:normAutofit/>
          </a:bodyPr>
          <a:lstStyle>
            <a:defPPr algn="l">
              <a:defRPr sz="3150" b="1">
                <a:solidFill>
                  <a:srgbClr val="17324D"/>
                </a:solidFill>
                <a:latin typeface="Aptos"/>
                <a:ea typeface="Aptos"/>
                <a:cs typeface="Aptos"/>
              </a:defRPr>
            </a:defPPr>
          </a:lstStyle>
          <a:p>
            <a:pPr algn="l">
              <a:defRPr sz="3150" b="1">
                <a:solidFill>
                  <a:srgbClr val="17324D"/>
                </a:solidFill>
                <a:latin typeface="Aptos"/>
                <a:ea typeface="Aptos"/>
                <a:cs typeface="Aptos"/>
              </a:defRPr>
            </a:pPr>
            <a:r>
              <a:rPr lang="en-GB" sz="2700" b="1">
                <a:solidFill>
                  <a:srgbClr val="17324D"/>
                </a:solidFill>
                <a:latin typeface="Aptos"/>
                <a:ea typeface="Aptos"/>
                <a:cs typeface="Aptos"/>
              </a:rPr>
              <a:t>The key message</a:t>
            </a:r>
            <a:endParaRPr sz="2700" b="1">
              <a:solidFill>
                <a:srgbClr val="17324D"/>
              </a:solidFill>
              <a:latin typeface="Aptos"/>
              <a:ea typeface="Aptos"/>
              <a:cs typeface="Aptos"/>
            </a:endParaRPr>
          </a:p>
        </p:txBody>
      </p:sp>
      <p:sp>
        <p:nvSpPr>
          <p:cNvPr id="3" name="Rectangle 2">
            <a:extLst>
              <a:ext uri="{FF2B5EF4-FFF2-40B4-BE49-F238E27FC236}">
                <a16:creationId xmlns:a16="http://schemas.microsoft.com/office/drawing/2014/main" id="{6838300F-1554-4CB2-BF71-5CCEC03E0F74}"/>
              </a:ext>
            </a:extLst>
          </p:cNvPr>
          <p:cNvSpPr>
            <a:spLocks noGrp="1"/>
          </p:cNvSpPr>
          <p:nvPr/>
        </p:nvSpPr>
        <p:spPr>
          <a:xfrm>
            <a:off x="762000" y="1549400"/>
            <a:ext cx="685800" cy="50800"/>
          </a:xfrm>
          <a:prstGeom prst="rect">
            <a:avLst/>
          </a:prstGeom>
          <a:solidFill>
            <a:srgbClr val="E2AE3F"/>
          </a:solidFill>
          <a:ln w="0">
            <a:noFill/>
            <a:prstDash val="solid"/>
          </a:ln>
        </p:spPr>
        <p:txBody>
          <a:bodyPr/>
          <a:lstStyle/>
          <a:p>
            <a:endParaRPr lang="en-US"/>
          </a:p>
        </p:txBody>
      </p:sp>
      <p:sp>
        <p:nvSpPr>
          <p:cNvPr id="4" name="Rectangle 3">
            <a:extLst>
              <a:ext uri="{FF2B5EF4-FFF2-40B4-BE49-F238E27FC236}">
                <a16:creationId xmlns:a16="http://schemas.microsoft.com/office/drawing/2014/main" id="{FF5249B8-608D-4FBB-AE56-8DC066636EB7}"/>
              </a:ext>
            </a:extLst>
          </p:cNvPr>
          <p:cNvSpPr>
            <a:spLocks noGrp="1"/>
          </p:cNvSpPr>
          <p:nvPr/>
        </p:nvSpPr>
        <p:spPr>
          <a:xfrm>
            <a:off x="914400" y="1905000"/>
            <a:ext cx="10363200" cy="508000"/>
          </a:xfrm>
          <a:prstGeom prst="rect">
            <a:avLst/>
          </a:prstGeom>
          <a:solidFill>
            <a:srgbClr val="FFFFFF"/>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b="1">
                <a:solidFill>
                  <a:srgbClr val="17324D"/>
                </a:solidFill>
                <a:latin typeface="Aptos"/>
                <a:ea typeface="Aptos"/>
                <a:cs typeface="Aptos"/>
              </a:rPr>
              <a:t>Build trust first</a:t>
            </a:r>
            <a:endParaRPr sz="1700" b="1">
              <a:solidFill>
                <a:srgbClr val="17324D"/>
              </a:solidFill>
              <a:latin typeface="Aptos"/>
              <a:ea typeface="Aptos"/>
              <a:cs typeface="Aptos"/>
            </a:endParaRPr>
          </a:p>
        </p:txBody>
      </p:sp>
      <p:sp>
        <p:nvSpPr>
          <p:cNvPr id="5" name="Rectangle 4">
            <a:extLst>
              <a:ext uri="{FF2B5EF4-FFF2-40B4-BE49-F238E27FC236}">
                <a16:creationId xmlns:a16="http://schemas.microsoft.com/office/drawing/2014/main" id="{2FB6853E-4F76-4454-862A-E24D5EE91688}"/>
              </a:ext>
            </a:extLst>
          </p:cNvPr>
          <p:cNvSpPr>
            <a:spLocks noGrp="1"/>
          </p:cNvSpPr>
          <p:nvPr/>
        </p:nvSpPr>
        <p:spPr>
          <a:xfrm>
            <a:off x="914400" y="2540000"/>
            <a:ext cx="10363200" cy="508000"/>
          </a:xfrm>
          <a:prstGeom prst="rect">
            <a:avLst/>
          </a:prstGeom>
          <a:solidFill>
            <a:srgbClr val="EAF4F2"/>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Support communication in more than one way</a:t>
            </a:r>
            <a:endParaRPr sz="1700">
              <a:solidFill>
                <a:srgbClr val="17324D"/>
              </a:solidFill>
              <a:latin typeface="Aptos"/>
              <a:ea typeface="Aptos"/>
              <a:cs typeface="Aptos"/>
            </a:endParaRPr>
          </a:p>
        </p:txBody>
      </p:sp>
      <p:sp>
        <p:nvSpPr>
          <p:cNvPr id="6" name="Rectangle 5">
            <a:extLst>
              <a:ext uri="{FF2B5EF4-FFF2-40B4-BE49-F238E27FC236}">
                <a16:creationId xmlns:a16="http://schemas.microsoft.com/office/drawing/2014/main" id="{A1FC0CCB-C1CE-4AEE-B419-051127A3E7E9}"/>
              </a:ext>
            </a:extLst>
          </p:cNvPr>
          <p:cNvSpPr>
            <a:spLocks noGrp="1"/>
          </p:cNvSpPr>
          <p:nvPr/>
        </p:nvSpPr>
        <p:spPr>
          <a:xfrm>
            <a:off x="914400" y="3175000"/>
            <a:ext cx="10363200" cy="508000"/>
          </a:xfrm>
          <a:prstGeom prst="rect">
            <a:avLst/>
          </a:prstGeom>
          <a:solidFill>
            <a:srgbClr val="FFFFFF"/>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Add peer play gradually</a:t>
            </a:r>
            <a:endParaRPr sz="1700">
              <a:solidFill>
                <a:srgbClr val="17324D"/>
              </a:solidFill>
              <a:latin typeface="Aptos"/>
              <a:ea typeface="Aptos"/>
              <a:cs typeface="Aptos"/>
            </a:endParaRPr>
          </a:p>
        </p:txBody>
      </p:sp>
      <p:sp>
        <p:nvSpPr>
          <p:cNvPr id="7" name="Rectangle 6">
            <a:extLst>
              <a:ext uri="{FF2B5EF4-FFF2-40B4-BE49-F238E27FC236}">
                <a16:creationId xmlns:a16="http://schemas.microsoft.com/office/drawing/2014/main" id="{DF0FA38F-A8F9-4233-BA94-CE559A002F31}"/>
              </a:ext>
            </a:extLst>
          </p:cNvPr>
          <p:cNvSpPr>
            <a:spLocks noGrp="1"/>
          </p:cNvSpPr>
          <p:nvPr/>
        </p:nvSpPr>
        <p:spPr>
          <a:xfrm>
            <a:off x="914400" y="3810000"/>
            <a:ext cx="10363200" cy="508000"/>
          </a:xfrm>
          <a:prstGeom prst="rect">
            <a:avLst/>
          </a:prstGeom>
          <a:solidFill>
            <a:srgbClr val="EAF4F2"/>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Review what helps with carers</a:t>
            </a:r>
            <a:endParaRPr sz="1700">
              <a:solidFill>
                <a:srgbClr val="17324D"/>
              </a:solidFill>
              <a:latin typeface="Aptos"/>
              <a:ea typeface="Aptos"/>
              <a:cs typeface="Aptos"/>
            </a:endParaRPr>
          </a:p>
        </p:txBody>
      </p:sp>
      <p:sp>
        <p:nvSpPr>
          <p:cNvPr id="8" name="Rectangle 7">
            <a:extLst>
              <a:ext uri="{FF2B5EF4-FFF2-40B4-BE49-F238E27FC236}">
                <a16:creationId xmlns:a16="http://schemas.microsoft.com/office/drawing/2014/main" id="{21C75B1C-4B0D-44FE-A6DD-17A346FE5A9D}"/>
              </a:ext>
            </a:extLst>
          </p:cNvPr>
          <p:cNvSpPr>
            <a:spLocks noGrp="1"/>
          </p:cNvSpPr>
          <p:nvPr/>
        </p:nvSpPr>
        <p:spPr>
          <a:xfrm>
            <a:off x="914400" y="4445000"/>
            <a:ext cx="10363200" cy="508000"/>
          </a:xfrm>
          <a:prstGeom prst="rect">
            <a:avLst/>
          </a:prstGeom>
          <a:solidFill>
            <a:srgbClr val="17324D"/>
          </a:solidFill>
          <a:ln w="12700">
            <a:solidFill>
              <a:srgbClr val="17324D"/>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b="1">
                <a:solidFill>
                  <a:srgbClr val="FFFFFF"/>
                </a:solidFill>
                <a:latin typeface="Aptos"/>
                <a:ea typeface="Aptos"/>
                <a:cs typeface="Aptos"/>
              </a:rPr>
              <a:t>Thank you  |  Questions</a:t>
            </a:r>
            <a:endParaRPr sz="1700" b="1">
              <a:solidFill>
                <a:srgbClr val="FFFFFF"/>
              </a:solidFill>
              <a:latin typeface="Aptos"/>
              <a:ea typeface="Aptos"/>
              <a:cs typeface="Aptos"/>
            </a:endParaRPr>
          </a:p>
        </p:txBody>
      </p:sp>
      <p:sp>
        <p:nvSpPr>
          <p:cNvPr id="9" name="Rectangle 8">
            <a:extLst>
              <a:ext uri="{FF2B5EF4-FFF2-40B4-BE49-F238E27FC236}">
                <a16:creationId xmlns:a16="http://schemas.microsoft.com/office/drawing/2014/main" id="{D3BA797E-1E36-4413-BD3E-4725847A43FC}"/>
              </a:ext>
            </a:extLst>
          </p:cNvPr>
          <p:cNvSpPr>
            <a:spLocks noGrp="1"/>
          </p:cNvSpPr>
          <p:nvPr/>
        </p:nvSpPr>
        <p:spPr>
          <a:xfrm>
            <a:off x="781050" y="6248400"/>
            <a:ext cx="10096500" cy="254000"/>
          </a:xfrm>
          <a:prstGeom prst="rect">
            <a:avLst/>
          </a:prstGeom>
          <a:noFill/>
          <a:ln w="0">
            <a:noFill/>
            <a:prstDash val="solid"/>
          </a:ln>
        </p:spPr>
        <p:txBody>
          <a:bodyPr wrap="square" lIns="38100" tIns="28575" rIns="38100" bIns="28575" anchor="ctr" anchorCtr="0">
            <a:normAutofit/>
          </a:bodyPr>
          <a:lstStyle>
            <a:defPPr algn="l">
              <a:defRPr sz="1125" b="0">
                <a:solidFill>
                  <a:srgbClr val="536273"/>
                </a:solidFill>
                <a:latin typeface="Aptos"/>
                <a:ea typeface="Aptos"/>
                <a:cs typeface="Aptos"/>
              </a:defRPr>
            </a:defPPr>
          </a:lstStyle>
          <a:p>
            <a:pPr algn="l">
              <a:defRPr sz="1125" b="0">
                <a:solidFill>
                  <a:srgbClr val="536273"/>
                </a:solidFill>
                <a:latin typeface="Aptos"/>
                <a:ea typeface="Aptos"/>
                <a:cs typeface="Aptos"/>
              </a:defRPr>
            </a:pPr>
            <a:r>
              <a:rPr sz="950">
                <a:solidFill>
                  <a:srgbClr val="53677A"/>
                </a:solidFill>
                <a:latin typeface="Aptos"/>
                <a:ea typeface="Aptos"/>
                <a:cs typeface="Aptos"/>
              </a:rPr>
              <a:t>(Vygotsky, 1978; Rogoff, 1990)</a:t>
            </a:r>
          </a:p>
        </p:txBody>
      </p:sp>
      <p:sp>
        <p:nvSpPr>
          <p:cNvPr id="10" name="Rectangle 9">
            <a:extLst>
              <a:ext uri="{FF2B5EF4-FFF2-40B4-BE49-F238E27FC236}">
                <a16:creationId xmlns:a16="http://schemas.microsoft.com/office/drawing/2014/main" id="{EA22F1A8-9488-4513-919D-F942F8AFD303}"/>
              </a:ext>
            </a:extLst>
          </p:cNvPr>
          <p:cNvSpPr>
            <a:spLocks noGrp="1"/>
          </p:cNvSpPr>
          <p:nvPr/>
        </p:nvSpPr>
        <p:spPr>
          <a:xfrm>
            <a:off x="11150600" y="6197600"/>
            <a:ext cx="355600" cy="355600"/>
          </a:xfrm>
          <a:prstGeom prst="rect">
            <a:avLst/>
          </a:prstGeom>
          <a:solidFill>
            <a:srgbClr val="0B7F7A"/>
          </a:solidFill>
          <a:ln w="0">
            <a:noFill/>
            <a:prstDash val="solid"/>
          </a:ln>
        </p:spPr>
        <p:txBody>
          <a:bodyPr wrap="square" lIns="38100" tIns="28575" rIns="38100" bIns="28575" anchor="ctr" anchorCtr="0">
            <a:normAutofit/>
          </a:bodyPr>
          <a:lstStyle>
            <a:defPPr algn="r">
              <a:defRPr sz="1200" b="1">
                <a:solidFill>
                  <a:srgbClr val="147D78"/>
                </a:solidFill>
                <a:latin typeface="Aptos"/>
                <a:ea typeface="Aptos"/>
                <a:cs typeface="Aptos"/>
              </a:defRPr>
            </a:defPPr>
          </a:lstStyle>
          <a:p>
            <a:pPr algn="r">
              <a:defRPr sz="1200" b="1">
                <a:solidFill>
                  <a:srgbClr val="147D78"/>
                </a:solidFill>
                <a:latin typeface="Aptos"/>
                <a:ea typeface="Aptos"/>
                <a:cs typeface="Aptos"/>
              </a:defRPr>
            </a:pPr>
            <a:r>
              <a:rPr sz="1000" b="1">
                <a:solidFill>
                  <a:srgbClr val="FFFFFF"/>
                </a:solidFill>
                <a:latin typeface="Aptos"/>
                <a:ea typeface="Aptos"/>
                <a:cs typeface="Aptos"/>
              </a:rPr>
              <a:t>09</a:t>
            </a:r>
          </a:p>
        </p:txBody>
      </p:sp>
    </p:spTree>
    <p:extLst>
      <p:ext uri="{BB962C8B-B14F-4D97-AF65-F5344CB8AC3E}">
        <p14:creationId xmlns:p14="http://schemas.microsoft.com/office/powerpoint/2010/main" val="31237575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7F4EC">
            <a:alpha val="100000"/>
          </a:srgb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5F96A73-DC93-4356-8769-8722FA772724}"/>
              </a:ext>
            </a:extLst>
          </p:cNvPr>
          <p:cNvSpPr>
            <a:spLocks noGrp="1"/>
          </p:cNvSpPr>
          <p:nvPr/>
        </p:nvSpPr>
        <p:spPr>
          <a:xfrm>
            <a:off x="742950" y="400050"/>
            <a:ext cx="4762500" cy="266700"/>
          </a:xfrm>
          <a:prstGeom prst="rect">
            <a:avLst/>
          </a:prstGeom>
          <a:noFill/>
          <a:ln w="0">
            <a:noFill/>
            <a:prstDash val="solid"/>
          </a:ln>
        </p:spPr>
        <p:txBody>
          <a:bodyPr wrap="square" lIns="38100" tIns="28575" rIns="38100" bIns="28575" anchor="ctr" anchorCtr="0">
            <a:normAutofit/>
          </a:bodyPr>
          <a:lstStyle>
            <a:defPPr algn="l">
              <a:defRPr sz="1200" b="1">
                <a:solidFill>
                  <a:srgbClr val="147D78"/>
                </a:solidFill>
                <a:latin typeface="Aptos"/>
                <a:ea typeface="Aptos"/>
                <a:cs typeface="Aptos"/>
              </a:defRPr>
            </a:defPPr>
          </a:lstStyle>
          <a:p>
            <a:pPr algn="l">
              <a:defRPr sz="1200" b="1">
                <a:solidFill>
                  <a:srgbClr val="147D78"/>
                </a:solidFill>
                <a:latin typeface="Aptos"/>
                <a:ea typeface="Aptos"/>
                <a:cs typeface="Aptos"/>
              </a:defRPr>
            </a:pPr>
            <a:r>
              <a:rPr sz="1100" b="1">
                <a:solidFill>
                  <a:srgbClr val="0B7F7A"/>
                </a:solidFill>
                <a:latin typeface="Aptos"/>
                <a:ea typeface="Aptos"/>
                <a:cs typeface="Aptos"/>
              </a:rPr>
              <a:t>REFERENCES</a:t>
            </a:r>
          </a:p>
        </p:txBody>
      </p:sp>
      <p:sp>
        <p:nvSpPr>
          <p:cNvPr id="2" name="Rectangle 1">
            <a:extLst>
              <a:ext uri="{FF2B5EF4-FFF2-40B4-BE49-F238E27FC236}">
                <a16:creationId xmlns:a16="http://schemas.microsoft.com/office/drawing/2014/main" id="{30150FCA-277F-4F4F-8E4E-F9A0D9ADA6B7}"/>
              </a:ext>
            </a:extLst>
          </p:cNvPr>
          <p:cNvSpPr>
            <a:spLocks noGrp="1"/>
          </p:cNvSpPr>
          <p:nvPr/>
        </p:nvSpPr>
        <p:spPr>
          <a:xfrm>
            <a:off x="742950" y="790575"/>
            <a:ext cx="10706100" cy="628650"/>
          </a:xfrm>
          <a:prstGeom prst="rect">
            <a:avLst/>
          </a:prstGeom>
          <a:noFill/>
          <a:ln w="0">
            <a:noFill/>
            <a:prstDash val="solid"/>
          </a:ln>
        </p:spPr>
        <p:txBody>
          <a:bodyPr wrap="square" lIns="38100" tIns="28575" rIns="38100" bIns="28575" anchor="ctr" anchorCtr="0">
            <a:normAutofit/>
          </a:bodyPr>
          <a:lstStyle>
            <a:defPPr algn="l">
              <a:defRPr sz="3150" b="1">
                <a:solidFill>
                  <a:srgbClr val="17324D"/>
                </a:solidFill>
                <a:latin typeface="Aptos"/>
                <a:ea typeface="Aptos"/>
                <a:cs typeface="Aptos"/>
              </a:defRPr>
            </a:defPPr>
          </a:lstStyle>
          <a:p>
            <a:pPr algn="l">
              <a:defRPr sz="3150" b="1">
                <a:solidFill>
                  <a:srgbClr val="17324D"/>
                </a:solidFill>
                <a:latin typeface="Aptos"/>
                <a:ea typeface="Aptos"/>
                <a:cs typeface="Aptos"/>
              </a:defRPr>
            </a:pPr>
            <a:r>
              <a:rPr sz="2700" b="1" dirty="0">
                <a:solidFill>
                  <a:srgbClr val="17324D"/>
                </a:solidFill>
                <a:latin typeface="Aptos"/>
                <a:ea typeface="Aptos"/>
                <a:cs typeface="Aptos"/>
              </a:rPr>
              <a:t>References (1 of 2)</a:t>
            </a:r>
          </a:p>
        </p:txBody>
      </p:sp>
      <p:sp>
        <p:nvSpPr>
          <p:cNvPr id="3" name="Rectangle 2">
            <a:extLst>
              <a:ext uri="{FF2B5EF4-FFF2-40B4-BE49-F238E27FC236}">
                <a16:creationId xmlns:a16="http://schemas.microsoft.com/office/drawing/2014/main" id="{2B2A9DF3-6683-4CAC-B62B-BB39EB8C63CD}"/>
              </a:ext>
            </a:extLst>
          </p:cNvPr>
          <p:cNvSpPr>
            <a:spLocks noGrp="1"/>
          </p:cNvSpPr>
          <p:nvPr/>
        </p:nvSpPr>
        <p:spPr>
          <a:xfrm>
            <a:off x="762000" y="1549400"/>
            <a:ext cx="685800" cy="50800"/>
          </a:xfrm>
          <a:prstGeom prst="rect">
            <a:avLst/>
          </a:prstGeom>
          <a:solidFill>
            <a:srgbClr val="E2AE3F"/>
          </a:solidFill>
          <a:ln w="0">
            <a:noFill/>
            <a:prstDash val="solid"/>
          </a:ln>
        </p:spPr>
        <p:txBody>
          <a:bodyPr/>
          <a:lstStyle/>
          <a:p>
            <a:endParaRPr lang="en-US"/>
          </a:p>
        </p:txBody>
      </p:sp>
      <p:sp>
        <p:nvSpPr>
          <p:cNvPr id="4" name="Rectangle 3">
            <a:extLst>
              <a:ext uri="{FF2B5EF4-FFF2-40B4-BE49-F238E27FC236}">
                <a16:creationId xmlns:a16="http://schemas.microsoft.com/office/drawing/2014/main" id="{BDE05372-9F21-452A-ADBB-7D46B8BD52E0}"/>
              </a:ext>
            </a:extLst>
          </p:cNvPr>
          <p:cNvSpPr>
            <a:spLocks noGrp="1"/>
          </p:cNvSpPr>
          <p:nvPr/>
        </p:nvSpPr>
        <p:spPr>
          <a:xfrm>
            <a:off x="863600" y="1981200"/>
            <a:ext cx="10464800" cy="1066800"/>
          </a:xfrm>
          <a:prstGeom prst="rect">
            <a:avLst/>
          </a:prstGeom>
          <a:solidFill>
            <a:srgbClr val="FFFFFF"/>
          </a:solidFill>
          <a:ln w="12700">
            <a:solidFill>
              <a:srgbClr val="D4E2DF"/>
            </a:solidFill>
            <a:prstDash val="solid"/>
          </a:ln>
        </p:spPr>
        <p:txBody>
          <a:bodyPr wrap="square" lIns="57150" tIns="38100" rIns="76200" bIns="38100" anchor="ctr" anchorCtr="0">
            <a:normAutofit/>
          </a:bodyPr>
          <a:lstStyle>
            <a:defPPr>
              <a:defRPr sz="1500">
                <a:solidFill>
                  <a:srgbClr val="1D2935"/>
                </a:solidFill>
                <a:latin typeface="Aptos"/>
                <a:ea typeface="Aptos"/>
                <a:cs typeface="Aptos"/>
              </a:defRPr>
            </a:defPPr>
          </a:lstStyle>
          <a:p>
            <a:pPr>
              <a:defRPr sz="1500">
                <a:solidFill>
                  <a:srgbClr val="1D2935"/>
                </a:solidFill>
                <a:latin typeface="Aptos"/>
                <a:ea typeface="Aptos"/>
                <a:cs typeface="Aptos"/>
              </a:defRPr>
            </a:pPr>
            <a:r>
              <a:rPr sz="1350">
                <a:solidFill>
                  <a:srgbClr val="17324D"/>
                </a:solidFill>
                <a:latin typeface="Aptos"/>
                <a:ea typeface="Aptos"/>
                <a:cs typeface="Aptos"/>
              </a:rPr>
              <a:t>Berk, L.E. and Winsler, A. (1995) </a:t>
            </a:r>
            <a:r>
              <a:rPr sz="1350" i="1" u="sng">
                <a:solidFill>
                  <a:srgbClr val="17324D"/>
                </a:solidFill>
                <a:latin typeface="Aptos"/>
                <a:ea typeface="Aptos"/>
                <a:cs typeface="Aptos"/>
                <a:hlinkClick r:id="rId3"/>
              </a:rPr>
              <a:t>Scaffolding children’s learning: Vygotsky and early childhood education.</a:t>
            </a:r>
            <a:r>
              <a:rPr sz="1350">
                <a:solidFill>
                  <a:srgbClr val="17324D"/>
                </a:solidFill>
                <a:latin typeface="Aptos"/>
                <a:ea typeface="Aptos"/>
                <a:cs typeface="Aptos"/>
              </a:rPr>
              <a:t> Washington, DC: National Association for the Education of Young Children.</a:t>
            </a:r>
          </a:p>
        </p:txBody>
      </p:sp>
      <p:sp>
        <p:nvSpPr>
          <p:cNvPr id="5" name="Rectangle 4">
            <a:extLst>
              <a:ext uri="{FF2B5EF4-FFF2-40B4-BE49-F238E27FC236}">
                <a16:creationId xmlns:a16="http://schemas.microsoft.com/office/drawing/2014/main" id="{1701228B-97CC-4747-B77E-B2DB887A2BC8}"/>
              </a:ext>
            </a:extLst>
          </p:cNvPr>
          <p:cNvSpPr>
            <a:spLocks noGrp="1"/>
          </p:cNvSpPr>
          <p:nvPr/>
        </p:nvSpPr>
        <p:spPr>
          <a:xfrm>
            <a:off x="863600" y="3276600"/>
            <a:ext cx="10464800" cy="1066800"/>
          </a:xfrm>
          <a:prstGeom prst="rect">
            <a:avLst/>
          </a:prstGeom>
          <a:solidFill>
            <a:srgbClr val="EAF4F2"/>
          </a:solidFill>
          <a:ln w="12700">
            <a:solidFill>
              <a:srgbClr val="D4E2DF"/>
            </a:solidFill>
            <a:prstDash val="solid"/>
          </a:ln>
        </p:spPr>
        <p:txBody>
          <a:bodyPr wrap="square" lIns="57150" tIns="38100" rIns="76200" bIns="38100" anchor="ctr" anchorCtr="0">
            <a:normAutofit/>
          </a:bodyPr>
          <a:lstStyle>
            <a:defPPr>
              <a:defRPr sz="1500">
                <a:solidFill>
                  <a:srgbClr val="1D2935"/>
                </a:solidFill>
                <a:latin typeface="Aptos"/>
                <a:ea typeface="Aptos"/>
                <a:cs typeface="Aptos"/>
              </a:defRPr>
            </a:defPPr>
          </a:lstStyle>
          <a:p>
            <a:pPr>
              <a:defRPr sz="1500">
                <a:solidFill>
                  <a:srgbClr val="1D2935"/>
                </a:solidFill>
                <a:latin typeface="Aptos"/>
                <a:ea typeface="Aptos"/>
                <a:cs typeface="Aptos"/>
              </a:defRPr>
            </a:pPr>
            <a:r>
              <a:rPr sz="1350">
                <a:solidFill>
                  <a:srgbClr val="17324D"/>
                </a:solidFill>
                <a:latin typeface="Aptos"/>
                <a:ea typeface="Aptos"/>
                <a:cs typeface="Aptos"/>
              </a:rPr>
              <a:t>Daniels, H. (2001) </a:t>
            </a:r>
            <a:r>
              <a:rPr sz="1350" i="1" u="sng">
                <a:solidFill>
                  <a:srgbClr val="17324D"/>
                </a:solidFill>
                <a:latin typeface="Aptos"/>
                <a:ea typeface="Aptos"/>
                <a:cs typeface="Aptos"/>
                <a:hlinkClick r:id="rId4"/>
              </a:rPr>
              <a:t>Vygotsky and pedagogy.</a:t>
            </a:r>
            <a:r>
              <a:rPr sz="1350">
                <a:solidFill>
                  <a:srgbClr val="17324D"/>
                </a:solidFill>
                <a:latin typeface="Aptos"/>
                <a:ea typeface="Aptos"/>
                <a:cs typeface="Aptos"/>
              </a:rPr>
              <a:t> London: RoutledgeFalmer.</a:t>
            </a:r>
          </a:p>
        </p:txBody>
      </p:sp>
      <p:sp>
        <p:nvSpPr>
          <p:cNvPr id="6" name="Rectangle 5">
            <a:extLst>
              <a:ext uri="{FF2B5EF4-FFF2-40B4-BE49-F238E27FC236}">
                <a16:creationId xmlns:a16="http://schemas.microsoft.com/office/drawing/2014/main" id="{3D615920-8DCC-46DC-9A02-891FF2ADBCA0}"/>
              </a:ext>
            </a:extLst>
          </p:cNvPr>
          <p:cNvSpPr>
            <a:spLocks noGrp="1"/>
          </p:cNvSpPr>
          <p:nvPr/>
        </p:nvSpPr>
        <p:spPr>
          <a:xfrm>
            <a:off x="863600" y="4572000"/>
            <a:ext cx="10464800" cy="1066800"/>
          </a:xfrm>
          <a:prstGeom prst="rect">
            <a:avLst/>
          </a:prstGeom>
          <a:solidFill>
            <a:srgbClr val="FFFFFF"/>
          </a:solidFill>
          <a:ln w="12700">
            <a:solidFill>
              <a:srgbClr val="D4E2DF"/>
            </a:solidFill>
            <a:prstDash val="solid"/>
          </a:ln>
        </p:spPr>
        <p:txBody>
          <a:bodyPr wrap="square" lIns="57150" tIns="38100" rIns="76200" bIns="38100" anchor="ctr" anchorCtr="0">
            <a:normAutofit/>
          </a:bodyPr>
          <a:lstStyle>
            <a:defPPr>
              <a:defRPr sz="1500">
                <a:solidFill>
                  <a:srgbClr val="1D2935"/>
                </a:solidFill>
                <a:latin typeface="Aptos"/>
                <a:ea typeface="Aptos"/>
                <a:cs typeface="Aptos"/>
              </a:defRPr>
            </a:defPPr>
          </a:lstStyle>
          <a:p>
            <a:pPr>
              <a:defRPr sz="1500">
                <a:solidFill>
                  <a:srgbClr val="1D2935"/>
                </a:solidFill>
                <a:latin typeface="Aptos"/>
                <a:ea typeface="Aptos"/>
                <a:cs typeface="Aptos"/>
              </a:defRPr>
            </a:pPr>
            <a:r>
              <a:rPr sz="1350">
                <a:solidFill>
                  <a:srgbClr val="17324D"/>
                </a:solidFill>
                <a:latin typeface="Aptos"/>
                <a:ea typeface="Aptos"/>
                <a:cs typeface="Aptos"/>
              </a:rPr>
              <a:t>NHS (2026) </a:t>
            </a:r>
            <a:r>
              <a:rPr sz="1350" i="1" u="sng">
                <a:solidFill>
                  <a:srgbClr val="17324D"/>
                </a:solidFill>
                <a:latin typeface="Aptos"/>
                <a:ea typeface="Aptos"/>
                <a:cs typeface="Aptos"/>
                <a:hlinkClick r:id="rId5"/>
              </a:rPr>
              <a:t>Separation anxiety.</a:t>
            </a:r>
            <a:r>
              <a:rPr sz="1350">
                <a:solidFill>
                  <a:srgbClr val="17324D"/>
                </a:solidFill>
                <a:latin typeface="Aptos"/>
                <a:ea typeface="Aptos"/>
                <a:cs typeface="Aptos"/>
              </a:rPr>
              <a:t> Available at: NHS website (Accessed: 14 October 2026).</a:t>
            </a:r>
          </a:p>
        </p:txBody>
      </p:sp>
      <p:sp>
        <p:nvSpPr>
          <p:cNvPr id="7" name="Rectangle 6">
            <a:extLst>
              <a:ext uri="{FF2B5EF4-FFF2-40B4-BE49-F238E27FC236}">
                <a16:creationId xmlns:a16="http://schemas.microsoft.com/office/drawing/2014/main" id="{5BF8A19A-D08E-4ED3-A653-D4996CE09597}"/>
              </a:ext>
            </a:extLst>
          </p:cNvPr>
          <p:cNvSpPr>
            <a:spLocks noGrp="1"/>
          </p:cNvSpPr>
          <p:nvPr/>
        </p:nvSpPr>
        <p:spPr>
          <a:xfrm>
            <a:off x="781050" y="6248400"/>
            <a:ext cx="9525000" cy="254000"/>
          </a:xfrm>
          <a:prstGeom prst="rect">
            <a:avLst/>
          </a:prstGeom>
          <a:noFill/>
          <a:ln w="0">
            <a:noFill/>
            <a:prstDash val="solid"/>
          </a:ln>
        </p:spPr>
        <p:txBody>
          <a:bodyPr wrap="square" lIns="38100" tIns="28575" rIns="38100" bIns="28575" anchor="ctr" anchorCtr="0">
            <a:normAutofit/>
          </a:bodyPr>
          <a:lstStyle>
            <a:defPPr algn="l">
              <a:defRPr sz="1125" b="0">
                <a:solidFill>
                  <a:srgbClr val="536273"/>
                </a:solidFill>
                <a:latin typeface="Aptos"/>
                <a:ea typeface="Aptos"/>
                <a:cs typeface="Aptos"/>
              </a:defRPr>
            </a:defPPr>
          </a:lstStyle>
          <a:p>
            <a:pPr algn="l">
              <a:defRPr sz="1125" b="0">
                <a:solidFill>
                  <a:srgbClr val="536273"/>
                </a:solidFill>
                <a:latin typeface="Aptos"/>
                <a:ea typeface="Aptos"/>
                <a:cs typeface="Aptos"/>
              </a:defRPr>
            </a:pPr>
            <a:r>
              <a:rPr sz="950">
                <a:solidFill>
                  <a:srgbClr val="53677A"/>
                </a:solidFill>
                <a:latin typeface="Aptos"/>
                <a:ea typeface="Aptos"/>
                <a:cs typeface="Aptos"/>
              </a:rPr>
              <a:t>UWTSD Harvard style. Select a title to open its source.</a:t>
            </a:r>
          </a:p>
        </p:txBody>
      </p:sp>
      <p:sp>
        <p:nvSpPr>
          <p:cNvPr id="8" name="Rectangle 7">
            <a:extLst>
              <a:ext uri="{FF2B5EF4-FFF2-40B4-BE49-F238E27FC236}">
                <a16:creationId xmlns:a16="http://schemas.microsoft.com/office/drawing/2014/main" id="{21C363A7-D23F-42B9-BEA2-3FF6B82AED44}"/>
              </a:ext>
            </a:extLst>
          </p:cNvPr>
          <p:cNvSpPr>
            <a:spLocks noGrp="1"/>
          </p:cNvSpPr>
          <p:nvPr/>
        </p:nvSpPr>
        <p:spPr>
          <a:xfrm>
            <a:off x="11150600" y="6197600"/>
            <a:ext cx="355600" cy="355600"/>
          </a:xfrm>
          <a:prstGeom prst="rect">
            <a:avLst/>
          </a:prstGeom>
          <a:solidFill>
            <a:srgbClr val="0B7F7A"/>
          </a:solidFill>
          <a:ln w="0">
            <a:noFill/>
            <a:prstDash val="solid"/>
          </a:ln>
        </p:spPr>
        <p:txBody>
          <a:bodyPr wrap="square" lIns="38100" tIns="28575" rIns="38100" bIns="28575" anchor="ctr" anchorCtr="0">
            <a:normAutofit/>
          </a:bodyPr>
          <a:lstStyle>
            <a:defPPr algn="r">
              <a:defRPr sz="1200" b="1">
                <a:solidFill>
                  <a:srgbClr val="147D78"/>
                </a:solidFill>
                <a:latin typeface="Aptos"/>
                <a:ea typeface="Aptos"/>
                <a:cs typeface="Aptos"/>
              </a:defRPr>
            </a:defPPr>
          </a:lstStyle>
          <a:p>
            <a:pPr algn="r">
              <a:defRPr sz="1200" b="1">
                <a:solidFill>
                  <a:srgbClr val="147D78"/>
                </a:solidFill>
                <a:latin typeface="Aptos"/>
                <a:ea typeface="Aptos"/>
                <a:cs typeface="Aptos"/>
              </a:defRPr>
            </a:pPr>
            <a:r>
              <a:rPr sz="1000" b="1">
                <a:solidFill>
                  <a:srgbClr val="FFFFFF"/>
                </a:solidFill>
                <a:latin typeface="Aptos"/>
                <a:ea typeface="Aptos"/>
                <a:cs typeface="Aptos"/>
              </a:rPr>
              <a:t>10</a:t>
            </a:r>
          </a:p>
        </p:txBody>
      </p:sp>
    </p:spTree>
    <p:extLst>
      <p:ext uri="{BB962C8B-B14F-4D97-AF65-F5344CB8AC3E}">
        <p14:creationId xmlns:p14="http://schemas.microsoft.com/office/powerpoint/2010/main" val="35695782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7F4EC">
            <a:alpha val="100000"/>
          </a:srgb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37AF76F-8ED1-4E37-AE9A-1E6973E5552C}"/>
              </a:ext>
            </a:extLst>
          </p:cNvPr>
          <p:cNvSpPr>
            <a:spLocks noGrp="1"/>
          </p:cNvSpPr>
          <p:nvPr/>
        </p:nvSpPr>
        <p:spPr>
          <a:xfrm>
            <a:off x="742950" y="400050"/>
            <a:ext cx="4762500" cy="266700"/>
          </a:xfrm>
          <a:prstGeom prst="rect">
            <a:avLst/>
          </a:prstGeom>
          <a:noFill/>
          <a:ln w="0">
            <a:noFill/>
            <a:prstDash val="solid"/>
          </a:ln>
        </p:spPr>
        <p:txBody>
          <a:bodyPr wrap="square" lIns="38100" tIns="28575" rIns="38100" bIns="28575" anchor="ctr" anchorCtr="0">
            <a:normAutofit/>
          </a:bodyPr>
          <a:lstStyle>
            <a:defPPr algn="l">
              <a:defRPr sz="1200" b="1">
                <a:solidFill>
                  <a:srgbClr val="147D78"/>
                </a:solidFill>
                <a:latin typeface="Aptos"/>
                <a:ea typeface="Aptos"/>
                <a:cs typeface="Aptos"/>
              </a:defRPr>
            </a:defPPr>
          </a:lstStyle>
          <a:p>
            <a:pPr algn="l">
              <a:defRPr sz="1200" b="1">
                <a:solidFill>
                  <a:srgbClr val="147D78"/>
                </a:solidFill>
                <a:latin typeface="Aptos"/>
                <a:ea typeface="Aptos"/>
                <a:cs typeface="Aptos"/>
              </a:defRPr>
            </a:pPr>
            <a:r>
              <a:rPr sz="1100" b="1">
                <a:solidFill>
                  <a:srgbClr val="0B7F7A"/>
                </a:solidFill>
                <a:latin typeface="Aptos"/>
                <a:ea typeface="Aptos"/>
                <a:cs typeface="Aptos"/>
              </a:rPr>
              <a:t>REFERENCES</a:t>
            </a:r>
          </a:p>
        </p:txBody>
      </p:sp>
      <p:sp>
        <p:nvSpPr>
          <p:cNvPr id="2" name="Rectangle 1">
            <a:extLst>
              <a:ext uri="{FF2B5EF4-FFF2-40B4-BE49-F238E27FC236}">
                <a16:creationId xmlns:a16="http://schemas.microsoft.com/office/drawing/2014/main" id="{C776EEFB-6995-4D5B-9D9C-2E11348926E1}"/>
              </a:ext>
            </a:extLst>
          </p:cNvPr>
          <p:cNvSpPr>
            <a:spLocks noGrp="1"/>
          </p:cNvSpPr>
          <p:nvPr/>
        </p:nvSpPr>
        <p:spPr>
          <a:xfrm>
            <a:off x="742950" y="790575"/>
            <a:ext cx="10706100" cy="628650"/>
          </a:xfrm>
          <a:prstGeom prst="rect">
            <a:avLst/>
          </a:prstGeom>
          <a:noFill/>
          <a:ln w="0">
            <a:noFill/>
            <a:prstDash val="solid"/>
          </a:ln>
        </p:spPr>
        <p:txBody>
          <a:bodyPr wrap="square" lIns="38100" tIns="28575" rIns="38100" bIns="28575" anchor="ctr" anchorCtr="0">
            <a:normAutofit/>
          </a:bodyPr>
          <a:lstStyle>
            <a:defPPr algn="l">
              <a:defRPr sz="3150" b="1">
                <a:solidFill>
                  <a:srgbClr val="17324D"/>
                </a:solidFill>
                <a:latin typeface="Aptos"/>
                <a:ea typeface="Aptos"/>
                <a:cs typeface="Aptos"/>
              </a:defRPr>
            </a:defPPr>
          </a:lstStyle>
          <a:p>
            <a:pPr algn="l">
              <a:defRPr sz="3150" b="1">
                <a:solidFill>
                  <a:srgbClr val="17324D"/>
                </a:solidFill>
                <a:latin typeface="Aptos"/>
                <a:ea typeface="Aptos"/>
                <a:cs typeface="Aptos"/>
              </a:defRPr>
            </a:pPr>
            <a:r>
              <a:rPr sz="2700" b="1">
                <a:solidFill>
                  <a:srgbClr val="17324D"/>
                </a:solidFill>
                <a:latin typeface="Aptos"/>
                <a:ea typeface="Aptos"/>
                <a:cs typeface="Aptos"/>
              </a:rPr>
              <a:t>References (2 of 2)</a:t>
            </a:r>
          </a:p>
        </p:txBody>
      </p:sp>
      <p:sp>
        <p:nvSpPr>
          <p:cNvPr id="3" name="Rectangle 2">
            <a:extLst>
              <a:ext uri="{FF2B5EF4-FFF2-40B4-BE49-F238E27FC236}">
                <a16:creationId xmlns:a16="http://schemas.microsoft.com/office/drawing/2014/main" id="{4A81200E-EA65-4972-A066-617B054EBCC7}"/>
              </a:ext>
            </a:extLst>
          </p:cNvPr>
          <p:cNvSpPr>
            <a:spLocks noGrp="1"/>
          </p:cNvSpPr>
          <p:nvPr/>
        </p:nvSpPr>
        <p:spPr>
          <a:xfrm>
            <a:off x="762000" y="1549400"/>
            <a:ext cx="685800" cy="50800"/>
          </a:xfrm>
          <a:prstGeom prst="rect">
            <a:avLst/>
          </a:prstGeom>
          <a:solidFill>
            <a:srgbClr val="E2AE3F"/>
          </a:solidFill>
          <a:ln w="0">
            <a:noFill/>
            <a:prstDash val="solid"/>
          </a:ln>
        </p:spPr>
        <p:txBody>
          <a:bodyPr/>
          <a:lstStyle/>
          <a:p>
            <a:endParaRPr lang="en-US"/>
          </a:p>
        </p:txBody>
      </p:sp>
      <p:sp>
        <p:nvSpPr>
          <p:cNvPr id="4" name="Rectangle 3">
            <a:extLst>
              <a:ext uri="{FF2B5EF4-FFF2-40B4-BE49-F238E27FC236}">
                <a16:creationId xmlns:a16="http://schemas.microsoft.com/office/drawing/2014/main" id="{042E9765-DCAC-410C-BB54-7BDA86A4DCE9}"/>
              </a:ext>
            </a:extLst>
          </p:cNvPr>
          <p:cNvSpPr>
            <a:spLocks noGrp="1"/>
          </p:cNvSpPr>
          <p:nvPr/>
        </p:nvSpPr>
        <p:spPr>
          <a:xfrm>
            <a:off x="863600" y="1981200"/>
            <a:ext cx="10464800" cy="1066800"/>
          </a:xfrm>
          <a:prstGeom prst="rect">
            <a:avLst/>
          </a:prstGeom>
          <a:solidFill>
            <a:srgbClr val="FFFFFF"/>
          </a:solidFill>
          <a:ln w="12700">
            <a:solidFill>
              <a:srgbClr val="D4E2DF"/>
            </a:solidFill>
            <a:prstDash val="solid"/>
          </a:ln>
        </p:spPr>
        <p:txBody>
          <a:bodyPr wrap="square" lIns="57150" tIns="38100" rIns="76200" bIns="38100" anchor="ctr" anchorCtr="0">
            <a:normAutofit/>
          </a:bodyPr>
          <a:lstStyle>
            <a:defPPr>
              <a:defRPr sz="1500">
                <a:solidFill>
                  <a:srgbClr val="1D2935"/>
                </a:solidFill>
                <a:latin typeface="Aptos"/>
                <a:ea typeface="Aptos"/>
                <a:cs typeface="Aptos"/>
              </a:defRPr>
            </a:defPPr>
          </a:lstStyle>
          <a:p>
            <a:pPr>
              <a:defRPr sz="1500">
                <a:solidFill>
                  <a:srgbClr val="1D2935"/>
                </a:solidFill>
                <a:latin typeface="Aptos"/>
                <a:ea typeface="Aptos"/>
                <a:cs typeface="Aptos"/>
              </a:defRPr>
            </a:pPr>
            <a:r>
              <a:rPr sz="1350">
                <a:solidFill>
                  <a:srgbClr val="17324D"/>
                </a:solidFill>
                <a:latin typeface="Aptos"/>
                <a:ea typeface="Aptos"/>
                <a:cs typeface="Aptos"/>
              </a:rPr>
              <a:t>Rogoff, B. (1990) </a:t>
            </a:r>
            <a:r>
              <a:rPr sz="1350" i="1" u="sng">
                <a:solidFill>
                  <a:srgbClr val="17324D"/>
                </a:solidFill>
                <a:latin typeface="Aptos"/>
                <a:ea typeface="Aptos"/>
                <a:cs typeface="Aptos"/>
                <a:hlinkClick r:id="rId3"/>
              </a:rPr>
              <a:t>Apprenticeship in thinking: cognitive development in social context.</a:t>
            </a:r>
            <a:r>
              <a:rPr sz="1350">
                <a:solidFill>
                  <a:srgbClr val="17324D"/>
                </a:solidFill>
                <a:latin typeface="Aptos"/>
                <a:ea typeface="Aptos"/>
                <a:cs typeface="Aptos"/>
              </a:rPr>
              <a:t> New York: Oxford University Press.</a:t>
            </a:r>
          </a:p>
        </p:txBody>
      </p:sp>
      <p:sp>
        <p:nvSpPr>
          <p:cNvPr id="5" name="Rectangle 4">
            <a:extLst>
              <a:ext uri="{FF2B5EF4-FFF2-40B4-BE49-F238E27FC236}">
                <a16:creationId xmlns:a16="http://schemas.microsoft.com/office/drawing/2014/main" id="{AAB9B6F0-5730-40D8-BF7D-BC1AFC45050C}"/>
              </a:ext>
            </a:extLst>
          </p:cNvPr>
          <p:cNvSpPr>
            <a:spLocks noGrp="1"/>
          </p:cNvSpPr>
          <p:nvPr/>
        </p:nvSpPr>
        <p:spPr>
          <a:xfrm>
            <a:off x="863600" y="3276600"/>
            <a:ext cx="10464800" cy="1066800"/>
          </a:xfrm>
          <a:prstGeom prst="rect">
            <a:avLst/>
          </a:prstGeom>
          <a:solidFill>
            <a:srgbClr val="EAF4F2"/>
          </a:solidFill>
          <a:ln w="12700">
            <a:solidFill>
              <a:srgbClr val="D4E2DF"/>
            </a:solidFill>
            <a:prstDash val="solid"/>
          </a:ln>
        </p:spPr>
        <p:txBody>
          <a:bodyPr wrap="square" lIns="57150" tIns="38100" rIns="76200" bIns="38100" anchor="ctr" anchorCtr="0">
            <a:normAutofit/>
          </a:bodyPr>
          <a:lstStyle>
            <a:defPPr>
              <a:defRPr sz="1500">
                <a:solidFill>
                  <a:srgbClr val="1D2935"/>
                </a:solidFill>
                <a:latin typeface="Aptos"/>
                <a:ea typeface="Aptos"/>
                <a:cs typeface="Aptos"/>
              </a:defRPr>
            </a:defPPr>
          </a:lstStyle>
          <a:p>
            <a:pPr>
              <a:defRPr sz="1500">
                <a:solidFill>
                  <a:srgbClr val="1D2935"/>
                </a:solidFill>
                <a:latin typeface="Aptos"/>
                <a:ea typeface="Aptos"/>
                <a:cs typeface="Aptos"/>
              </a:defRPr>
            </a:pPr>
            <a:r>
              <a:rPr sz="1350">
                <a:solidFill>
                  <a:srgbClr val="17324D"/>
                </a:solidFill>
                <a:latin typeface="Aptos"/>
                <a:ea typeface="Aptos"/>
                <a:cs typeface="Aptos"/>
              </a:rPr>
              <a:t>Vygotsky, L.S. (1978) </a:t>
            </a:r>
            <a:r>
              <a:rPr sz="1350" i="1" u="sng">
                <a:solidFill>
                  <a:srgbClr val="17324D"/>
                </a:solidFill>
                <a:latin typeface="Aptos"/>
                <a:ea typeface="Aptos"/>
                <a:cs typeface="Aptos"/>
                <a:hlinkClick r:id="rId4"/>
              </a:rPr>
              <a:t>Mind in society: the development of higher psychological processes.</a:t>
            </a:r>
            <a:r>
              <a:rPr sz="1350">
                <a:solidFill>
                  <a:srgbClr val="17324D"/>
                </a:solidFill>
                <a:latin typeface="Aptos"/>
                <a:ea typeface="Aptos"/>
                <a:cs typeface="Aptos"/>
              </a:rPr>
              <a:t> Cambridge, MA: Harvard University Press.</a:t>
            </a:r>
          </a:p>
        </p:txBody>
      </p:sp>
      <p:sp>
        <p:nvSpPr>
          <p:cNvPr id="6" name="Rectangle 5">
            <a:extLst>
              <a:ext uri="{FF2B5EF4-FFF2-40B4-BE49-F238E27FC236}">
                <a16:creationId xmlns:a16="http://schemas.microsoft.com/office/drawing/2014/main" id="{37CA391A-17F4-452B-A4A8-108D19329047}"/>
              </a:ext>
            </a:extLst>
          </p:cNvPr>
          <p:cNvSpPr>
            <a:spLocks noGrp="1"/>
          </p:cNvSpPr>
          <p:nvPr/>
        </p:nvSpPr>
        <p:spPr>
          <a:xfrm>
            <a:off x="863600" y="4572000"/>
            <a:ext cx="10464800" cy="1066800"/>
          </a:xfrm>
          <a:prstGeom prst="rect">
            <a:avLst/>
          </a:prstGeom>
          <a:solidFill>
            <a:srgbClr val="FFFFFF"/>
          </a:solidFill>
          <a:ln w="12700">
            <a:solidFill>
              <a:srgbClr val="D4E2DF"/>
            </a:solidFill>
            <a:prstDash val="solid"/>
          </a:ln>
        </p:spPr>
        <p:txBody>
          <a:bodyPr wrap="square" lIns="57150" tIns="38100" rIns="76200" bIns="38100" anchor="ctr" anchorCtr="0">
            <a:normAutofit/>
          </a:bodyPr>
          <a:lstStyle>
            <a:defPPr>
              <a:defRPr sz="1500">
                <a:solidFill>
                  <a:srgbClr val="1D2935"/>
                </a:solidFill>
                <a:latin typeface="Aptos"/>
                <a:ea typeface="Aptos"/>
                <a:cs typeface="Aptos"/>
              </a:defRPr>
            </a:defPPr>
          </a:lstStyle>
          <a:p>
            <a:pPr>
              <a:defRPr sz="1500">
                <a:solidFill>
                  <a:srgbClr val="1D2935"/>
                </a:solidFill>
                <a:latin typeface="Aptos"/>
                <a:ea typeface="Aptos"/>
                <a:cs typeface="Aptos"/>
              </a:defRPr>
            </a:pPr>
            <a:r>
              <a:rPr sz="1350">
                <a:solidFill>
                  <a:srgbClr val="17324D"/>
                </a:solidFill>
                <a:latin typeface="Aptos"/>
                <a:ea typeface="Aptos"/>
                <a:cs typeface="Aptos"/>
              </a:rPr>
              <a:t>Wood, D., Bruner, J.S. and Ross, G. (1976) ‘The role of tutoring in problem solving’, </a:t>
            </a:r>
            <a:r>
              <a:rPr sz="1350" i="1" u="sng">
                <a:solidFill>
                  <a:srgbClr val="17324D"/>
                </a:solidFill>
                <a:latin typeface="Aptos"/>
                <a:ea typeface="Aptos"/>
                <a:cs typeface="Aptos"/>
                <a:hlinkClick r:id="rId5"/>
              </a:rPr>
              <a:t>Journal of Child Psychology and Psychiatry</a:t>
            </a:r>
            <a:r>
              <a:rPr sz="1350">
                <a:solidFill>
                  <a:srgbClr val="17324D"/>
                </a:solidFill>
                <a:latin typeface="Aptos"/>
                <a:ea typeface="Aptos"/>
                <a:cs typeface="Aptos"/>
              </a:rPr>
              <a:t>, 17(2), pp. 89–100.</a:t>
            </a:r>
          </a:p>
        </p:txBody>
      </p:sp>
      <p:sp>
        <p:nvSpPr>
          <p:cNvPr id="7" name="Rectangle 6">
            <a:extLst>
              <a:ext uri="{FF2B5EF4-FFF2-40B4-BE49-F238E27FC236}">
                <a16:creationId xmlns:a16="http://schemas.microsoft.com/office/drawing/2014/main" id="{F418A9F5-7B87-4692-8259-BD117911686B}"/>
              </a:ext>
            </a:extLst>
          </p:cNvPr>
          <p:cNvSpPr>
            <a:spLocks noGrp="1"/>
          </p:cNvSpPr>
          <p:nvPr/>
        </p:nvSpPr>
        <p:spPr>
          <a:xfrm>
            <a:off x="781050" y="6248400"/>
            <a:ext cx="9525000" cy="254000"/>
          </a:xfrm>
          <a:prstGeom prst="rect">
            <a:avLst/>
          </a:prstGeom>
          <a:noFill/>
          <a:ln w="0">
            <a:noFill/>
            <a:prstDash val="solid"/>
          </a:ln>
        </p:spPr>
        <p:txBody>
          <a:bodyPr wrap="square" lIns="38100" tIns="28575" rIns="38100" bIns="28575" anchor="ctr" anchorCtr="0">
            <a:normAutofit/>
          </a:bodyPr>
          <a:lstStyle>
            <a:defPPr algn="l">
              <a:defRPr sz="1125" b="0">
                <a:solidFill>
                  <a:srgbClr val="536273"/>
                </a:solidFill>
                <a:latin typeface="Aptos"/>
                <a:ea typeface="Aptos"/>
                <a:cs typeface="Aptos"/>
              </a:defRPr>
            </a:defPPr>
          </a:lstStyle>
          <a:p>
            <a:pPr algn="l">
              <a:defRPr sz="1125" b="0">
                <a:solidFill>
                  <a:srgbClr val="536273"/>
                </a:solidFill>
                <a:latin typeface="Aptos"/>
                <a:ea typeface="Aptos"/>
                <a:cs typeface="Aptos"/>
              </a:defRPr>
            </a:pPr>
            <a:r>
              <a:rPr sz="950">
                <a:solidFill>
                  <a:srgbClr val="53677A"/>
                </a:solidFill>
                <a:latin typeface="Aptos"/>
                <a:ea typeface="Aptos"/>
                <a:cs typeface="Aptos"/>
              </a:rPr>
              <a:t>UWTSD Harvard style. Select a title to open its source.</a:t>
            </a:r>
          </a:p>
        </p:txBody>
      </p:sp>
      <p:sp>
        <p:nvSpPr>
          <p:cNvPr id="8" name="Rectangle 7">
            <a:extLst>
              <a:ext uri="{FF2B5EF4-FFF2-40B4-BE49-F238E27FC236}">
                <a16:creationId xmlns:a16="http://schemas.microsoft.com/office/drawing/2014/main" id="{554C8328-B856-44C3-8D6A-840A0119B54E}"/>
              </a:ext>
            </a:extLst>
          </p:cNvPr>
          <p:cNvSpPr>
            <a:spLocks noGrp="1"/>
          </p:cNvSpPr>
          <p:nvPr/>
        </p:nvSpPr>
        <p:spPr>
          <a:xfrm>
            <a:off x="11150600" y="6197600"/>
            <a:ext cx="355600" cy="355600"/>
          </a:xfrm>
          <a:prstGeom prst="rect">
            <a:avLst/>
          </a:prstGeom>
          <a:solidFill>
            <a:srgbClr val="0B7F7A"/>
          </a:solidFill>
          <a:ln w="0">
            <a:noFill/>
            <a:prstDash val="solid"/>
          </a:ln>
        </p:spPr>
        <p:txBody>
          <a:bodyPr wrap="square" lIns="38100" tIns="28575" rIns="38100" bIns="28575" anchor="ctr" anchorCtr="0">
            <a:normAutofit/>
          </a:bodyPr>
          <a:lstStyle>
            <a:defPPr algn="r">
              <a:defRPr sz="1200" b="1">
                <a:solidFill>
                  <a:srgbClr val="147D78"/>
                </a:solidFill>
                <a:latin typeface="Aptos"/>
                <a:ea typeface="Aptos"/>
                <a:cs typeface="Aptos"/>
              </a:defRPr>
            </a:defPPr>
          </a:lstStyle>
          <a:p>
            <a:pPr algn="r">
              <a:defRPr sz="1200" b="1">
                <a:solidFill>
                  <a:srgbClr val="147D78"/>
                </a:solidFill>
                <a:latin typeface="Aptos"/>
                <a:ea typeface="Aptos"/>
                <a:cs typeface="Aptos"/>
              </a:defRPr>
            </a:pPr>
            <a:r>
              <a:rPr sz="1000" b="1">
                <a:solidFill>
                  <a:srgbClr val="FFFFFF"/>
                </a:solidFill>
                <a:latin typeface="Aptos"/>
                <a:ea typeface="Aptos"/>
                <a:cs typeface="Aptos"/>
              </a:rPr>
              <a:t>11</a:t>
            </a:r>
          </a:p>
        </p:txBody>
      </p:sp>
    </p:spTree>
    <p:extLst>
      <p:ext uri="{BB962C8B-B14F-4D97-AF65-F5344CB8AC3E}">
        <p14:creationId xmlns:p14="http://schemas.microsoft.com/office/powerpoint/2010/main" val="3315567632"/>
      </p:ext>
    </p:extLst>
  </p:cSld>
  <p:clrMapOvr>
    <a:masterClrMapping/>
  </p:clrMapOvr>
</p:sld>
</file>

<file path=ppt/theme/theme1.xml><?xml version="1.0" encoding="utf-8"?>
<a:theme xmlns:a="http://schemas.openxmlformats.org/drawingml/2006/main" name="Modulo">
  <a:themeElements>
    <a:clrScheme name="Project Status Report">
      <a:dk1>
        <a:srgbClr val="000000"/>
      </a:dk1>
      <a:lt1>
        <a:srgbClr val="FFFFFF"/>
      </a:lt1>
      <a:dk2>
        <a:srgbClr val="3B4546"/>
      </a:dk2>
      <a:lt2>
        <a:srgbClr val="E7E6E6"/>
      </a:lt2>
      <a:accent1>
        <a:srgbClr val="B36041"/>
      </a:accent1>
      <a:accent2>
        <a:srgbClr val="6F8185"/>
      </a:accent2>
      <a:accent3>
        <a:srgbClr val="C78F8F"/>
      </a:accent3>
      <a:accent4>
        <a:srgbClr val="647961"/>
      </a:accent4>
      <a:accent5>
        <a:srgbClr val="B09C54"/>
      </a:accent5>
      <a:accent6>
        <a:srgbClr val="9AA749"/>
      </a:accent6>
      <a:hlink>
        <a:srgbClr val="75A073"/>
      </a:hlink>
      <a:folHlink>
        <a:srgbClr val="BD9C5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ulo" id="{37AC43F2-9181-4AE3-B669-CCC580C183C1}" vid="{7A2AE0A7-E8DE-4D1D-AEB1-3FD1924482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7134037-E953-C644-BDD7-A5F8CF74DC45}">
  <we:reference id="wa200010215" version="2.0.0.1" store="en-US" storeType="OMEX"/>
  <we:alternateReferences>
    <we:reference id="WA200010215" version="2.0.0.1" store="" storeType="OMEX"/>
  </we:alternateReferences>
  <we:properties>
    <we:property name="bps.codex_control.document_id" value="&quot;c0fd931f-faaf-40ee-ad9b-ed407710cbc7&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Modulo</Template>
  <TotalTime>38</TotalTime>
  <Words>1468</Words>
  <Application>Microsoft Office PowerPoint</Application>
  <DocSecurity>0</DocSecurity>
  <PresentationFormat>Widescreen</PresentationFormat>
  <Paragraphs>105</Paragraphs>
  <Slides>11</Slides>
  <Notes>11</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11</vt:i4>
      </vt:variant>
    </vt:vector>
  </HeadingPairs>
  <TitlesOfParts>
    <vt:vector size="15" baseType="lpstr">
      <vt:lpstr>Aptos</vt:lpstr>
      <vt:lpstr>Arial</vt:lpstr>
      <vt:lpstr>Modulo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Damilola Micheal</cp:lastModifiedBy>
  <cp:revision>9</cp:revision>
  <dcterms:created xsi:type="dcterms:W3CDTF">2026-10-14T18:12:29Z</dcterms:created>
  <dcterms:modified xsi:type="dcterms:W3CDTF">2026-10-22T09:38:40Z</dcterms:modified>
</cp:coreProperties>
</file>