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1" r:id="rId2"/>
    <p:sldMasterId id="2147483663" r:id="rId3"/>
  </p:sldMasterIdLst>
  <p:notesMasterIdLst>
    <p:notesMasterId r:id="rId27"/>
  </p:notesMasterIdLst>
  <p:sldIdLst>
    <p:sldId id="267" r:id="rId4"/>
    <p:sldId id="268" r:id="rId5"/>
    <p:sldId id="269" r:id="rId6"/>
    <p:sldId id="270" r:id="rId7"/>
    <p:sldId id="271" r:id="rId8"/>
    <p:sldId id="272" r:id="rId9"/>
    <p:sldId id="257" r:id="rId10"/>
    <p:sldId id="263" r:id="rId11"/>
    <p:sldId id="264" r:id="rId12"/>
    <p:sldId id="260" r:id="rId13"/>
    <p:sldId id="265" r:id="rId14"/>
    <p:sldId id="266" r:id="rId15"/>
    <p:sldId id="273" r:id="rId16"/>
    <p:sldId id="274" r:id="rId17"/>
    <p:sldId id="275" r:id="rId18"/>
    <p:sldId id="276" r:id="rId19"/>
    <p:sldId id="277" r:id="rId20"/>
    <p:sldId id="278" r:id="rId21"/>
    <p:sldId id="259" r:id="rId22"/>
    <p:sldId id="256" r:id="rId23"/>
    <p:sldId id="261" r:id="rId24"/>
    <p:sldId id="258" r:id="rId25"/>
    <p:sldId id="262" r:id="rId2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CBD2FC-F779-4C5C-A1E9-98E6479A3AA6}" v="44" dt="2026-07-09T17:14:00.0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614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a Edjangue" userId="f8951bb7d0659da0" providerId="LiveId" clId="{6E084328-CBC1-41F2-B108-EEEA03552B28}"/>
    <pc:docChg chg="undo custSel addSld delSld modSld sldOrd">
      <pc:chgData name="Dora Edjangue" userId="f8951bb7d0659da0" providerId="LiveId" clId="{6E084328-CBC1-41F2-B108-EEEA03552B28}" dt="2026-07-09T17:14:00.070" v="612"/>
      <pc:docMkLst>
        <pc:docMk/>
      </pc:docMkLst>
      <pc:sldChg chg="addSp delSp modSp mod setBg">
        <pc:chgData name="Dora Edjangue" userId="f8951bb7d0659da0" providerId="LiveId" clId="{6E084328-CBC1-41F2-B108-EEEA03552B28}" dt="2026-07-07T15:01:00.715" v="488" actId="1036"/>
        <pc:sldMkLst>
          <pc:docMk/>
          <pc:sldMk cId="0" sldId="256"/>
        </pc:sldMkLst>
        <pc:spChg chg="mod">
          <ac:chgData name="Dora Edjangue" userId="f8951bb7d0659da0" providerId="LiveId" clId="{6E084328-CBC1-41F2-B108-EEEA03552B28}" dt="2026-07-06T12:40:16.276" v="169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37:10.130" v="404" actId="20577"/>
          <ac:spMkLst>
            <pc:docMk/>
            <pc:sldMk cId="0" sldId="25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2:39:39.661" v="163" actId="14100"/>
          <ac:spMkLst>
            <pc:docMk/>
            <pc:sldMk cId="0" sldId="25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6:55:56.925" v="482" actId="207"/>
          <ac:spMkLst>
            <pc:docMk/>
            <pc:sldMk cId="0" sldId="25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20:42.168" v="337" actId="207"/>
          <ac:spMkLst>
            <pc:docMk/>
            <pc:sldMk cId="0" sldId="256"/>
            <ac:spMk id="77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4:59:13.154" v="487" actId="20577"/>
          <ac:spMkLst>
            <pc:docMk/>
            <pc:sldMk cId="0" sldId="256"/>
            <ac:spMk id="79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5:01:00.715" v="488" actId="1036"/>
          <ac:spMkLst>
            <pc:docMk/>
            <pc:sldMk cId="0" sldId="256"/>
            <ac:spMk id="80" creationId="{00000000-0000-0000-0000-000000000000}"/>
          </ac:spMkLst>
        </pc:spChg>
        <pc:picChg chg="add mod">
          <ac:chgData name="Dora Edjangue" userId="f8951bb7d0659da0" providerId="LiveId" clId="{6E084328-CBC1-41F2-B108-EEEA03552B28}" dt="2026-07-06T16:47:48.772" v="465" actId="1076"/>
          <ac:picMkLst>
            <pc:docMk/>
            <pc:sldMk cId="0" sldId="256"/>
            <ac:picMk id="4" creationId="{676CE0D0-E263-38BB-DCB8-82B4CD689CCA}"/>
          </ac:picMkLst>
        </pc:picChg>
        <pc:picChg chg="mod">
          <ac:chgData name="Dora Edjangue" userId="f8951bb7d0659da0" providerId="LiveId" clId="{6E084328-CBC1-41F2-B108-EEEA03552B28}" dt="2026-07-06T16:40:31.792" v="444" actId="207"/>
          <ac:picMkLst>
            <pc:docMk/>
            <pc:sldMk cId="0" sldId="256"/>
            <ac:picMk id="78" creationId="{00000000-0000-0000-0000-000000000000}"/>
          </ac:picMkLst>
        </pc:picChg>
        <pc:picChg chg="add mod">
          <ac:chgData name="Dora Edjangue" userId="f8951bb7d0659da0" providerId="LiveId" clId="{6E084328-CBC1-41F2-B108-EEEA03552B28}" dt="2026-07-06T12:40:49.799" v="173" actId="1076"/>
          <ac:picMkLst>
            <pc:docMk/>
            <pc:sldMk cId="0" sldId="256"/>
            <ac:picMk id="82" creationId="{22AEE0AD-6F51-6B68-301F-CA11C843B2DB}"/>
          </ac:picMkLst>
        </pc:picChg>
        <pc:picChg chg="add mod">
          <ac:chgData name="Dora Edjangue" userId="f8951bb7d0659da0" providerId="LiveId" clId="{6E084328-CBC1-41F2-B108-EEEA03552B28}" dt="2026-07-06T12:42:11.223" v="180" actId="1076"/>
          <ac:picMkLst>
            <pc:docMk/>
            <pc:sldMk cId="0" sldId="256"/>
            <ac:picMk id="84" creationId="{A4184D02-6783-002B-DB17-2CD2CCC17A68}"/>
          </ac:picMkLst>
        </pc:picChg>
      </pc:sldChg>
      <pc:sldChg chg="modSp add del mod ord">
        <pc:chgData name="Dora Edjangue" userId="f8951bb7d0659da0" providerId="LiveId" clId="{6E084328-CBC1-41F2-B108-EEEA03552B28}" dt="2026-07-06T16:26:59.146" v="426"/>
        <pc:sldMkLst>
          <pc:docMk/>
          <pc:sldMk cId="3024824207" sldId="257"/>
        </pc:sldMkLst>
        <pc:spChg chg="mod">
          <ac:chgData name="Dora Edjangue" userId="f8951bb7d0659da0" providerId="LiveId" clId="{6E084328-CBC1-41F2-B108-EEEA03552B28}" dt="2026-07-06T16:25:50.395" v="423" actId="27636"/>
          <ac:spMkLst>
            <pc:docMk/>
            <pc:sldMk cId="3024824207" sldId="257"/>
            <ac:spMk id="2" creationId="{CB6EEC05-90C7-1036-3E71-D26CD5DB2DD2}"/>
          </ac:spMkLst>
        </pc:spChg>
      </pc:sldChg>
      <pc:sldChg chg="addSp delSp modSp mod setBg">
        <pc:chgData name="Dora Edjangue" userId="f8951bb7d0659da0" providerId="LiveId" clId="{6E084328-CBC1-41F2-B108-EEEA03552B28}" dt="2026-07-07T15:11:41.936" v="592" actId="255"/>
        <pc:sldMkLst>
          <pc:docMk/>
          <pc:sldMk cId="0" sldId="258"/>
        </pc:sldMkLst>
        <pc:spChg chg="mod">
          <ac:chgData name="Dora Edjangue" userId="f8951bb7d0659da0" providerId="LiveId" clId="{6E084328-CBC1-41F2-B108-EEEA03552B28}" dt="2026-07-06T12:26:30.994" v="74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2:25:25.209" v="55" actId="14100"/>
          <ac:spMkLst>
            <pc:docMk/>
            <pc:sldMk cId="0" sldId="258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2:27:24.254" v="81" actId="14100"/>
          <ac:spMkLst>
            <pc:docMk/>
            <pc:sldMk cId="0" sldId="258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6:57:35.076" v="485" actId="2711"/>
          <ac:spMkLst>
            <pc:docMk/>
            <pc:sldMk cId="0" sldId="258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5:07:35.374" v="550" actId="20577"/>
          <ac:spMkLst>
            <pc:docMk/>
            <pc:sldMk cId="0" sldId="258"/>
            <ac:spMk id="33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5:01:39.024" v="492" actId="20577"/>
          <ac:spMkLst>
            <pc:docMk/>
            <pc:sldMk cId="0" sldId="258"/>
            <ac:spMk id="35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5:10:19.992" v="557" actId="6549"/>
          <ac:spMkLst>
            <pc:docMk/>
            <pc:sldMk cId="0" sldId="258"/>
            <ac:spMk id="42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5:11:25.013" v="590" actId="255"/>
          <ac:spMkLst>
            <pc:docMk/>
            <pc:sldMk cId="0" sldId="258"/>
            <ac:spMk id="43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5:02:06.823" v="494" actId="20577"/>
          <ac:spMkLst>
            <pc:docMk/>
            <pc:sldMk cId="0" sldId="258"/>
            <ac:spMk id="45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5:11:33.586" v="591" actId="255"/>
          <ac:spMkLst>
            <pc:docMk/>
            <pc:sldMk cId="0" sldId="258"/>
            <ac:spMk id="46" creationId="{00000000-0000-0000-0000-000000000000}"/>
          </ac:spMkLst>
        </pc:spChg>
        <pc:spChg chg="mod">
          <ac:chgData name="Dora Edjangue" userId="f8951bb7d0659da0" providerId="LiveId" clId="{6E084328-CBC1-41F2-B108-EEEA03552B28}" dt="2026-07-07T15:11:41.936" v="592" actId="255"/>
          <ac:spMkLst>
            <pc:docMk/>
            <pc:sldMk cId="0" sldId="258"/>
            <ac:spMk id="49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2:17:59.292" v="14" actId="1076"/>
          <ac:spMkLst>
            <pc:docMk/>
            <pc:sldMk cId="0" sldId="258"/>
            <ac:spMk id="62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2:15:57.859" v="7" actId="1076"/>
          <ac:spMkLst>
            <pc:docMk/>
            <pc:sldMk cId="0" sldId="258"/>
            <ac:spMk id="78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6:33:31.135" v="438" actId="1076"/>
          <ac:spMkLst>
            <pc:docMk/>
            <pc:sldMk cId="0" sldId="258"/>
            <ac:spMk id="80" creationId="{00000000-0000-0000-0000-000000000000}"/>
          </ac:spMkLst>
        </pc:spChg>
        <pc:picChg chg="mod">
          <ac:chgData name="Dora Edjangue" userId="f8951bb7d0659da0" providerId="LiveId" clId="{6E084328-CBC1-41F2-B108-EEEA03552B28}" dt="2026-07-06T16:34:27.550" v="441" actId="207"/>
          <ac:picMkLst>
            <pc:docMk/>
            <pc:sldMk cId="0" sldId="258"/>
            <ac:picMk id="81" creationId="{00000000-0000-0000-0000-000000000000}"/>
          </ac:picMkLst>
        </pc:picChg>
        <pc:picChg chg="add mod">
          <ac:chgData name="Dora Edjangue" userId="f8951bb7d0659da0" providerId="LiveId" clId="{6E084328-CBC1-41F2-B108-EEEA03552B28}" dt="2026-07-06T12:27:06.237" v="80" actId="14100"/>
          <ac:picMkLst>
            <pc:docMk/>
            <pc:sldMk cId="0" sldId="258"/>
            <ac:picMk id="85" creationId="{04208F0E-69CF-57B5-9F9D-D89B4E6DF5F5}"/>
          </ac:picMkLst>
        </pc:picChg>
        <pc:picChg chg="add mod">
          <ac:chgData name="Dora Edjangue" userId="f8951bb7d0659da0" providerId="LiveId" clId="{6E084328-CBC1-41F2-B108-EEEA03552B28}" dt="2026-07-06T12:27:02.478" v="79" actId="1076"/>
          <ac:picMkLst>
            <pc:docMk/>
            <pc:sldMk cId="0" sldId="258"/>
            <ac:picMk id="87" creationId="{9C712AB7-C64C-51FC-2CC6-9A204A468861}"/>
          </ac:picMkLst>
        </pc:picChg>
        <pc:picChg chg="add mod">
          <ac:chgData name="Dora Edjangue" userId="f8951bb7d0659da0" providerId="LiveId" clId="{6E084328-CBC1-41F2-B108-EEEA03552B28}" dt="2026-07-06T16:49:47.099" v="473" actId="1076"/>
          <ac:picMkLst>
            <pc:docMk/>
            <pc:sldMk cId="0" sldId="258"/>
            <ac:picMk id="89" creationId="{2C0CD542-0AC8-29FB-2A1F-75ACC116338D}"/>
          </ac:picMkLst>
        </pc:picChg>
      </pc:sldChg>
      <pc:sldChg chg="modSp add mod ord">
        <pc:chgData name="Dora Edjangue" userId="f8951bb7d0659da0" providerId="LiveId" clId="{6E084328-CBC1-41F2-B108-EEEA03552B28}" dt="2026-07-06T12:38:58.014" v="153" actId="207"/>
        <pc:sldMkLst>
          <pc:docMk/>
          <pc:sldMk cId="0" sldId="259"/>
        </pc:sldMkLst>
        <pc:spChg chg="mod">
          <ac:chgData name="Dora Edjangue" userId="f8951bb7d0659da0" providerId="LiveId" clId="{6E084328-CBC1-41F2-B108-EEEA03552B28}" dt="2026-07-06T12:38:58.014" v="153" actId="207"/>
          <ac:spMkLst>
            <pc:docMk/>
            <pc:sldMk cId="0" sldId="259"/>
            <ac:spMk id="7" creationId="{00000000-0000-0000-0000-000000000000}"/>
          </ac:spMkLst>
        </pc:spChg>
      </pc:sldChg>
      <pc:sldChg chg="addSp delSp modSp add del mod setBg">
        <pc:chgData name="Dora Edjangue" userId="f8951bb7d0659da0" providerId="LiveId" clId="{6E084328-CBC1-41F2-B108-EEEA03552B28}" dt="2026-07-06T16:30:17.635" v="434"/>
        <pc:sldMkLst>
          <pc:docMk/>
          <pc:sldMk cId="0" sldId="260"/>
        </pc:sldMkLst>
        <pc:spChg chg="mod">
          <ac:chgData name="Dora Edjangue" userId="f8951bb7d0659da0" providerId="LiveId" clId="{6E084328-CBC1-41F2-B108-EEEA03552B28}" dt="2026-07-06T13:10:41.830" v="314" actId="1076"/>
          <ac:spMkLst>
            <pc:docMk/>
            <pc:sldMk cId="0" sldId="260"/>
            <ac:spMk id="2" creationId="{00000000-0000-0000-0000-000000000000}"/>
          </ac:spMkLst>
        </pc:spChg>
      </pc:sldChg>
      <pc:sldChg chg="addSp delSp modSp add mod setBg">
        <pc:chgData name="Dora Edjangue" userId="f8951bb7d0659da0" providerId="LiveId" clId="{6E084328-CBC1-41F2-B108-EEEA03552B28}" dt="2026-07-07T15:13:02.616" v="595" actId="14100"/>
        <pc:sldMkLst>
          <pc:docMk/>
          <pc:sldMk cId="0" sldId="261"/>
        </pc:sldMkLst>
        <pc:spChg chg="mod">
          <ac:chgData name="Dora Edjangue" userId="f8951bb7d0659da0" providerId="LiveId" clId="{6E084328-CBC1-41F2-B108-EEEA03552B28}" dt="2026-07-06T12:50:31.963" v="235" actId="1076"/>
          <ac:spMkLst>
            <pc:docMk/>
            <pc:sldMk cId="0" sldId="261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2:50:35.101" v="240" actId="20577"/>
          <ac:spMkLst>
            <pc:docMk/>
            <pc:sldMk cId="0" sldId="261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2:49:37.048" v="231" actId="14100"/>
          <ac:spMkLst>
            <pc:docMk/>
            <pc:sldMk cId="0" sldId="261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6:55:29.519" v="480" actId="255"/>
          <ac:spMkLst>
            <pc:docMk/>
            <pc:sldMk cId="0" sldId="261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20:52.732" v="338" actId="207"/>
          <ac:spMkLst>
            <pc:docMk/>
            <pc:sldMk cId="0" sldId="261"/>
            <ac:spMk id="77" creationId="{00000000-0000-0000-0000-000000000000}"/>
          </ac:spMkLst>
        </pc:spChg>
        <pc:picChg chg="add mod">
          <ac:chgData name="Dora Edjangue" userId="f8951bb7d0659da0" providerId="LiveId" clId="{6E084328-CBC1-41F2-B108-EEEA03552B28}" dt="2026-07-06T16:46:03.975" v="456" actId="1076"/>
          <ac:picMkLst>
            <pc:docMk/>
            <pc:sldMk cId="0" sldId="261"/>
            <ac:picMk id="4" creationId="{29A8F124-A915-675A-6B7C-98FA50835CD5}"/>
          </ac:picMkLst>
        </pc:picChg>
        <pc:picChg chg="add mod">
          <ac:chgData name="Dora Edjangue" userId="f8951bb7d0659da0" providerId="LiveId" clId="{6E084328-CBC1-41F2-B108-EEEA03552B28}" dt="2026-07-06T12:51:42.575" v="246" actId="1076"/>
          <ac:picMkLst>
            <pc:docMk/>
            <pc:sldMk cId="0" sldId="261"/>
            <ac:picMk id="82" creationId="{DF04BAF2-3C8B-A2E3-D262-152CB4A04EB1}"/>
          </ac:picMkLst>
        </pc:picChg>
        <pc:picChg chg="add mod">
          <ac:chgData name="Dora Edjangue" userId="f8951bb7d0659da0" providerId="LiveId" clId="{6E084328-CBC1-41F2-B108-EEEA03552B28}" dt="2026-07-07T15:13:02.616" v="595" actId="14100"/>
          <ac:picMkLst>
            <pc:docMk/>
            <pc:sldMk cId="0" sldId="261"/>
            <ac:picMk id="84" creationId="{4437627F-8794-035C-F2D8-830ADA19F726}"/>
          </ac:picMkLst>
        </pc:picChg>
      </pc:sldChg>
      <pc:sldChg chg="addSp delSp modSp add mod setBg">
        <pc:chgData name="Dora Edjangue" userId="f8951bb7d0659da0" providerId="LiveId" clId="{6E084328-CBC1-41F2-B108-EEEA03552B28}" dt="2026-07-06T16:43:00.448" v="450"/>
        <pc:sldMkLst>
          <pc:docMk/>
          <pc:sldMk cId="0" sldId="262"/>
        </pc:sldMkLst>
        <pc:spChg chg="mod">
          <ac:chgData name="Dora Edjangue" userId="f8951bb7d0659da0" providerId="LiveId" clId="{6E084328-CBC1-41F2-B108-EEEA03552B28}" dt="2026-07-06T13:20:32.056" v="336" actId="207"/>
          <ac:spMkLst>
            <pc:docMk/>
            <pc:sldMk cId="0" sldId="262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22:30.392" v="340" actId="1076"/>
          <ac:spMkLst>
            <pc:docMk/>
            <pc:sldMk cId="0" sldId="262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22:34.423" v="341" actId="1076"/>
          <ac:spMkLst>
            <pc:docMk/>
            <pc:sldMk cId="0" sldId="262"/>
            <ac:spMk id="26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17:01.634" v="329" actId="20577"/>
          <ac:spMkLst>
            <pc:docMk/>
            <pc:sldMk cId="0" sldId="262"/>
            <ac:spMk id="31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17:06.617" v="330" actId="20577"/>
          <ac:spMkLst>
            <pc:docMk/>
            <pc:sldMk cId="0" sldId="262"/>
            <ac:spMk id="33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17:10.182" v="331" actId="20577"/>
          <ac:spMkLst>
            <pc:docMk/>
            <pc:sldMk cId="0" sldId="262"/>
            <ac:spMk id="35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22:58.035" v="347" actId="1076"/>
          <ac:spMkLst>
            <pc:docMk/>
            <pc:sldMk cId="0" sldId="262"/>
            <ac:spMk id="36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22:54.718" v="346" actId="14100"/>
          <ac:spMkLst>
            <pc:docMk/>
            <pc:sldMk cId="0" sldId="262"/>
            <ac:spMk id="37" creationId="{00000000-0000-0000-0000-000000000000}"/>
          </ac:spMkLst>
        </pc:spChg>
        <pc:spChg chg="mod">
          <ac:chgData name="Dora Edjangue" userId="f8951bb7d0659da0" providerId="LiveId" clId="{6E084328-CBC1-41F2-B108-EEEA03552B28}" dt="2026-07-06T13:50:27.562" v="419" actId="6549"/>
          <ac:spMkLst>
            <pc:docMk/>
            <pc:sldMk cId="0" sldId="262"/>
            <ac:spMk id="41" creationId="{00000000-0000-0000-0000-000000000000}"/>
          </ac:spMkLst>
        </pc:spChg>
        <pc:spChg chg="add del mod">
          <ac:chgData name="Dora Edjangue" userId="f8951bb7d0659da0" providerId="LiveId" clId="{6E084328-CBC1-41F2-B108-EEEA03552B28}" dt="2026-07-06T13:27:30.953" v="389" actId="14100"/>
          <ac:spMkLst>
            <pc:docMk/>
            <pc:sldMk cId="0" sldId="262"/>
            <ac:spMk id="44" creationId="{ABF1599E-1708-5A87-C57A-68967A39CF15}"/>
          </ac:spMkLst>
        </pc:spChg>
        <pc:spChg chg="mod">
          <ac:chgData name="Dora Edjangue" userId="f8951bb7d0659da0" providerId="LiveId" clId="{6E084328-CBC1-41F2-B108-EEEA03552B28}" dt="2026-07-06T13:28:51.107" v="398" actId="14100"/>
          <ac:spMkLst>
            <pc:docMk/>
            <pc:sldMk cId="0" sldId="262"/>
            <ac:spMk id="56" creationId="{479A0B82-A5A2-B1BD-916C-FA7065B1235F}"/>
          </ac:spMkLst>
        </pc:spChg>
        <pc:spChg chg="add mod">
          <ac:chgData name="Dora Edjangue" userId="f8951bb7d0659da0" providerId="LiveId" clId="{6E084328-CBC1-41F2-B108-EEEA03552B28}" dt="2026-07-06T13:23:39.638" v="351" actId="1076"/>
          <ac:spMkLst>
            <pc:docMk/>
            <pc:sldMk cId="0" sldId="262"/>
            <ac:spMk id="58" creationId="{D4E262B7-7CBF-2EB9-3278-95AC8462A1E3}"/>
          </ac:spMkLst>
        </pc:spChg>
        <pc:spChg chg="add mod">
          <ac:chgData name="Dora Edjangue" userId="f8951bb7d0659da0" providerId="LiveId" clId="{6E084328-CBC1-41F2-B108-EEEA03552B28}" dt="2026-07-06T13:23:39.638" v="351" actId="1076"/>
          <ac:spMkLst>
            <pc:docMk/>
            <pc:sldMk cId="0" sldId="262"/>
            <ac:spMk id="60" creationId="{804F8109-1444-722C-ACC8-73DE20A73D0D}"/>
          </ac:spMkLst>
        </pc:spChg>
        <pc:spChg chg="mod">
          <ac:chgData name="Dora Edjangue" userId="f8951bb7d0659da0" providerId="LiveId" clId="{6E084328-CBC1-41F2-B108-EEEA03552B28}" dt="2026-07-06T13:28:39.882" v="396" actId="14100"/>
          <ac:spMkLst>
            <pc:docMk/>
            <pc:sldMk cId="0" sldId="262"/>
            <ac:spMk id="66" creationId="{07DB9717-2525-14AD-6B88-AD0831ECAE40}"/>
          </ac:spMkLst>
        </pc:spChg>
        <pc:spChg chg="mod">
          <ac:chgData name="Dora Edjangue" userId="f8951bb7d0659da0" providerId="LiveId" clId="{6E084328-CBC1-41F2-B108-EEEA03552B28}" dt="2026-07-06T13:30:22.162" v="399" actId="14100"/>
          <ac:spMkLst>
            <pc:docMk/>
            <pc:sldMk cId="0" sldId="262"/>
            <ac:spMk id="68" creationId="{8A153FF5-0D83-56F2-0562-BD9F7F7DC97B}"/>
          </ac:spMkLst>
        </pc:spChg>
        <pc:spChg chg="add mod">
          <ac:chgData name="Dora Edjangue" userId="f8951bb7d0659da0" providerId="LiveId" clId="{6E084328-CBC1-41F2-B108-EEEA03552B28}" dt="2026-07-06T13:23:39.638" v="351" actId="1076"/>
          <ac:spMkLst>
            <pc:docMk/>
            <pc:sldMk cId="0" sldId="262"/>
            <ac:spMk id="72" creationId="{EC9A8ED0-6D99-D5A1-FB22-71B09E3C31B6}"/>
          </ac:spMkLst>
        </pc:spChg>
        <pc:spChg chg="mod">
          <ac:chgData name="Dora Edjangue" userId="f8951bb7d0659da0" providerId="LiveId" clId="{6E084328-CBC1-41F2-B108-EEEA03552B28}" dt="2026-07-06T13:28:46.907" v="397" actId="14100"/>
          <ac:spMkLst>
            <pc:docMk/>
            <pc:sldMk cId="0" sldId="262"/>
            <ac:spMk id="76" creationId="{6BF63E8C-D0B5-5088-6110-806A5D5A81E3}"/>
          </ac:spMkLst>
        </pc:spChg>
        <pc:spChg chg="add mod">
          <ac:chgData name="Dora Edjangue" userId="f8951bb7d0659da0" providerId="LiveId" clId="{6E084328-CBC1-41F2-B108-EEEA03552B28}" dt="2026-07-06T13:23:39.638" v="351" actId="1076"/>
          <ac:spMkLst>
            <pc:docMk/>
            <pc:sldMk cId="0" sldId="262"/>
            <ac:spMk id="78" creationId="{60A3F743-7A51-9450-2D93-6092C5ACA15D}"/>
          </ac:spMkLst>
        </pc:spChg>
      </pc:sldChg>
      <pc:sldChg chg="add ord">
        <pc:chgData name="Dora Edjangue" userId="f8951bb7d0659da0" providerId="LiveId" clId="{6E084328-CBC1-41F2-B108-EEEA03552B28}" dt="2026-07-06T16:27:10.036" v="432"/>
        <pc:sldMkLst>
          <pc:docMk/>
          <pc:sldMk cId="0" sldId="263"/>
        </pc:sldMkLst>
      </pc:sldChg>
      <pc:sldChg chg="add">
        <pc:chgData name="Dora Edjangue" userId="f8951bb7d0659da0" providerId="LiveId" clId="{6E084328-CBC1-41F2-B108-EEEA03552B28}" dt="2026-07-06T16:29:26.652" v="433"/>
        <pc:sldMkLst>
          <pc:docMk/>
          <pc:sldMk cId="0" sldId="264"/>
        </pc:sldMkLst>
      </pc:sldChg>
      <pc:sldChg chg="add">
        <pc:chgData name="Dora Edjangue" userId="f8951bb7d0659da0" providerId="LiveId" clId="{6E084328-CBC1-41F2-B108-EEEA03552B28}" dt="2026-07-06T16:30:46.972" v="435"/>
        <pc:sldMkLst>
          <pc:docMk/>
          <pc:sldMk cId="0" sldId="265"/>
        </pc:sldMkLst>
      </pc:sldChg>
      <pc:sldChg chg="add del">
        <pc:chgData name="Dora Edjangue" userId="f8951bb7d0659da0" providerId="LiveId" clId="{6E084328-CBC1-41F2-B108-EEEA03552B28}" dt="2026-07-06T16:33:42.903" v="440"/>
        <pc:sldMkLst>
          <pc:docMk/>
          <pc:sldMk cId="0" sldId="266"/>
        </pc:sldMkLst>
      </pc:sldChg>
      <pc:sldChg chg="add ord setBg">
        <pc:chgData name="Dora Edjangue" userId="f8951bb7d0659da0" providerId="LiveId" clId="{6E084328-CBC1-41F2-B108-EEEA03552B28}" dt="2026-07-09T17:09:03.834" v="598"/>
        <pc:sldMkLst>
          <pc:docMk/>
          <pc:sldMk cId="0" sldId="267"/>
        </pc:sldMkLst>
      </pc:sldChg>
      <pc:sldChg chg="add del">
        <pc:chgData name="Dora Edjangue" userId="f8951bb7d0659da0" providerId="LiveId" clId="{6E084328-CBC1-41F2-B108-EEEA03552B28}" dt="2026-07-09T17:09:53.172" v="601"/>
        <pc:sldMkLst>
          <pc:docMk/>
          <pc:sldMk cId="0" sldId="268"/>
        </pc:sldMkLst>
      </pc:sldChg>
      <pc:sldChg chg="add">
        <pc:chgData name="Dora Edjangue" userId="f8951bb7d0659da0" providerId="LiveId" clId="{6E084328-CBC1-41F2-B108-EEEA03552B28}" dt="2026-07-09T17:10:25.958" v="602"/>
        <pc:sldMkLst>
          <pc:docMk/>
          <pc:sldMk cId="0" sldId="269"/>
        </pc:sldMkLst>
      </pc:sldChg>
      <pc:sldChg chg="add">
        <pc:chgData name="Dora Edjangue" userId="f8951bb7d0659da0" providerId="LiveId" clId="{6E084328-CBC1-41F2-B108-EEEA03552B28}" dt="2026-07-09T17:10:47.868" v="603"/>
        <pc:sldMkLst>
          <pc:docMk/>
          <pc:sldMk cId="0" sldId="270"/>
        </pc:sldMkLst>
      </pc:sldChg>
      <pc:sldChg chg="add">
        <pc:chgData name="Dora Edjangue" userId="f8951bb7d0659da0" providerId="LiveId" clId="{6E084328-CBC1-41F2-B108-EEEA03552B28}" dt="2026-07-09T17:11:11.578" v="604"/>
        <pc:sldMkLst>
          <pc:docMk/>
          <pc:sldMk cId="0" sldId="271"/>
        </pc:sldMkLst>
      </pc:sldChg>
      <pc:sldChg chg="modSp add mod">
        <pc:chgData name="Dora Edjangue" userId="f8951bb7d0659da0" providerId="LiveId" clId="{6E084328-CBC1-41F2-B108-EEEA03552B28}" dt="2026-07-09T17:11:27.617" v="606" actId="27636"/>
        <pc:sldMkLst>
          <pc:docMk/>
          <pc:sldMk cId="0" sldId="272"/>
        </pc:sldMkLst>
        <pc:spChg chg="mod">
          <ac:chgData name="Dora Edjangue" userId="f8951bb7d0659da0" providerId="LiveId" clId="{6E084328-CBC1-41F2-B108-EEEA03552B28}" dt="2026-07-09T17:11:27.617" v="606" actId="27636"/>
          <ac:spMkLst>
            <pc:docMk/>
            <pc:sldMk cId="0" sldId="272"/>
            <ac:spMk id="3" creationId="{136BD8E4-C200-77AA-485E-E07A53FB1B84}"/>
          </ac:spMkLst>
        </pc:spChg>
      </pc:sldChg>
      <pc:sldChg chg="add">
        <pc:chgData name="Dora Edjangue" userId="f8951bb7d0659da0" providerId="LiveId" clId="{6E084328-CBC1-41F2-B108-EEEA03552B28}" dt="2026-07-09T17:12:28.198" v="607"/>
        <pc:sldMkLst>
          <pc:docMk/>
          <pc:sldMk cId="1073506401" sldId="273"/>
        </pc:sldMkLst>
      </pc:sldChg>
      <pc:sldChg chg="add">
        <pc:chgData name="Dora Edjangue" userId="f8951bb7d0659da0" providerId="LiveId" clId="{6E084328-CBC1-41F2-B108-EEEA03552B28}" dt="2026-07-09T17:12:43.620" v="608"/>
        <pc:sldMkLst>
          <pc:docMk/>
          <pc:sldMk cId="3339428240" sldId="274"/>
        </pc:sldMkLst>
      </pc:sldChg>
      <pc:sldChg chg="add">
        <pc:chgData name="Dora Edjangue" userId="f8951bb7d0659da0" providerId="LiveId" clId="{6E084328-CBC1-41F2-B108-EEEA03552B28}" dt="2026-07-09T17:12:59.286" v="609"/>
        <pc:sldMkLst>
          <pc:docMk/>
          <pc:sldMk cId="4209211803" sldId="275"/>
        </pc:sldMkLst>
      </pc:sldChg>
      <pc:sldChg chg="add">
        <pc:chgData name="Dora Edjangue" userId="f8951bb7d0659da0" providerId="LiveId" clId="{6E084328-CBC1-41F2-B108-EEEA03552B28}" dt="2026-07-09T17:13:19.755" v="610"/>
        <pc:sldMkLst>
          <pc:docMk/>
          <pc:sldMk cId="1086474286" sldId="276"/>
        </pc:sldMkLst>
      </pc:sldChg>
      <pc:sldChg chg="add">
        <pc:chgData name="Dora Edjangue" userId="f8951bb7d0659da0" providerId="LiveId" clId="{6E084328-CBC1-41F2-B108-EEEA03552B28}" dt="2026-07-09T17:13:42.012" v="611"/>
        <pc:sldMkLst>
          <pc:docMk/>
          <pc:sldMk cId="3249553833" sldId="277"/>
        </pc:sldMkLst>
      </pc:sldChg>
      <pc:sldChg chg="add">
        <pc:chgData name="Dora Edjangue" userId="f8951bb7d0659da0" providerId="LiveId" clId="{6E084328-CBC1-41F2-B108-EEEA03552B28}" dt="2026-07-09T17:14:00.070" v="612"/>
        <pc:sldMkLst>
          <pc:docMk/>
          <pc:sldMk cId="3057347726" sldId="2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934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B90FE-BD40-F5EB-B8B3-0FB10EE3C0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90ADE-96CF-1705-DA7A-1863F4FA1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CBD84-5CF9-F293-4DA7-011ED8A3B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BEE7A-AFFF-4B8D-FC5B-DDC3D2CF9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32A60-B1CB-2394-E378-CD006490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49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0FEBC-084B-660D-C006-AE956F22C8B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0080" y="1371600"/>
            <a:ext cx="6675120" cy="2951829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5CC414-04B4-B86F-2D49-A3824A8B7B6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40080" y="4584874"/>
            <a:ext cx="6675120" cy="1287886"/>
          </a:xfrm>
        </p:spPr>
        <p:txBody>
          <a:bodyPr anchor="b"/>
          <a:lstStyle>
            <a:lvl1pPr marL="0" indent="0">
              <a:lnSpc>
                <a:spcPct val="130000"/>
              </a:lnSpc>
              <a:buNone/>
              <a:defRPr sz="1800" b="1" cap="all" spc="3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1C386-F086-15F3-BDE6-EC7522100F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12CFC1-9A59-4D01-A067-9F3866B71CFF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62159-9489-D932-D0B9-ADD0995C22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74978F-02F7-BE39-E0ED-050C318B46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A5FAE8-5BDC-4C02-8724-623687387CE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42131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992F1-83C0-7520-7EA5-2E0F45CABA8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DE24A-49A7-492C-2F17-1ED1D8028CA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07C5B-B592-18BD-785C-3FF1BBFABCC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0D573E-1E29-452C-8D99-96D46A4D6500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99DF1-512B-8A0D-7895-BE2E4E119E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B0526-BCE8-2B67-72BB-973E092F7A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F8651B-7F58-4E49-8DB9-647F8A11C8F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30360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A9ADB678-CFCE-8E2D-9C7E-D0F818C75556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 Display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38898A5-3702-E384-F9F1-D64D051026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291370"/>
            <a:ext cx="9214884" cy="3159974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9D3BBBB-47EE-2331-A616-E50B6B6F72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0080" y="5018565"/>
            <a:ext cx="7907081" cy="107388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A78F51B-1CA4-3087-3F57-96C3851912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1C26C6-2309-4199-869B-81D254C872C0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CF5804E-C2BD-5ADC-EBDA-78DB01844F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73D9191-742D-8052-46E0-522299DC45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5544E7-2F94-414D-8169-2E9DAFC9C15B}" type="slidenum">
              <a:t>‹#›</a:t>
            </a:fld>
            <a:endParaRPr lang="en-US"/>
          </a:p>
        </p:txBody>
      </p:sp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5A6E177F-784C-F229-0307-F6A996DB1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16276" y="4715231"/>
            <a:ext cx="978866" cy="0"/>
          </a:xfrm>
          <a:prstGeom prst="straightConnector1">
            <a:avLst/>
          </a:prstGeom>
          <a:noFill/>
          <a:ln w="76196" cap="flat">
            <a:solidFill>
              <a:srgbClr val="1973E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935715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704E7-75CB-8474-5869-2C8EB0BCE2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2C58D-BDDB-0CAC-97AB-58364FFA0B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80" y="2633472"/>
            <a:ext cx="5212080" cy="35661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451F0-39C9-EB3B-66B5-9ED35B56C40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18924" y="2633472"/>
            <a:ext cx="5212080" cy="35661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9396F-F4DD-1663-FD91-7EACBF6E8E6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FDA63C-FBA2-4075-806B-4A58DE15B765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E0ABC9-6778-1F88-2F5E-250BEAEA4A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FBE13F-7A7D-0239-0581-5441D90CFD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348D92-B492-4F19-A611-D425781EBD1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210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DE895-B858-E692-8473-AA2B85F422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371600"/>
            <a:ext cx="10890924" cy="93975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53F652-31DC-7DDF-77F7-E4CB32458DC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0080" y="2311356"/>
            <a:ext cx="5212080" cy="695373"/>
          </a:xfrm>
        </p:spPr>
        <p:txBody>
          <a:bodyPr anchor="b"/>
          <a:lstStyle>
            <a:lvl1pPr marL="0" indent="0">
              <a:buNone/>
              <a:defRPr sz="18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61EE1-8EAC-878D-B130-0B39B80968E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0080" y="3006720"/>
            <a:ext cx="5212080" cy="31912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261FBF-4A6D-0BA9-82E7-A8E4151E9AC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18924" y="2311356"/>
            <a:ext cx="5212080" cy="695373"/>
          </a:xfrm>
        </p:spPr>
        <p:txBody>
          <a:bodyPr anchor="b"/>
          <a:lstStyle>
            <a:lvl1pPr marL="0" indent="0">
              <a:buNone/>
              <a:defRPr sz="18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000646-CF3B-76C0-B420-F93AB3DB62E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318924" y="3006720"/>
            <a:ext cx="5212080" cy="31912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D9D884-DD2E-2CA7-7E54-0063990DA6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B223BF-9DAA-4372-A9EF-F8C08547300A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66383B-5124-F524-978D-D9A5D9EA28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B32E6B-9714-2E7B-99FF-37E0A41395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8F14C6-F688-40BB-A517-777303CB769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953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58807-3AFE-4196-87AF-F2A0F7A0B2A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F05AE5-B9A5-BA1A-23B9-CEA2D515E3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15C7DB-A6E8-4532-992E-457849183BE7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1DF3C0-AE87-F4A6-032A-9BD7B3AED7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59C6B-6D37-C83D-9A0C-BDA21A8E97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88EE83-E928-4682-B222-823A1FD75AB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419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6E6E519-94D4-E9A5-CA76-331643F87636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 Display"/>
            </a:endParaRPr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1CA7F729-2043-1F0B-20DF-CC183311BD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F65635-4101-40E7-899E-A011F9B095A6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9A075E23-85AB-445A-9675-62AB171F2C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1DE29FA0-D589-865B-4226-FD4FE60CD5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EE136B-BF63-4180-9291-601D4CED372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67349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984EA-2394-79AD-CFDD-2DCF1BB51C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371600"/>
            <a:ext cx="3859398" cy="1451719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AE742-3809-4850-D56E-75F061EBC48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36516" y="1031004"/>
            <a:ext cx="6594488" cy="51663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95CAE9-437F-CCC5-F889-AB838925E45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40080" y="2972165"/>
            <a:ext cx="3859398" cy="3226826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C191B7-0FDC-6113-C519-DAD8E974012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956356-7E04-462A-B016-406DBB1DEB35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C7253D-180E-AA90-7ADD-00DE62D826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B5BC39-6456-FB11-A6D2-C4870E4057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D01F72-DDC5-45C9-9767-75B2EF767D9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692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0EA66-5FE7-CD6E-7915-441A2D92BD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371600"/>
            <a:ext cx="3859398" cy="1451719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5A8CFA-44BD-6F37-0584-A44729D3B32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937760" y="1033272"/>
            <a:ext cx="6592824" cy="5166359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7ED9-D40A-D572-6EAC-51C7C7DFDBB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40080" y="2972165"/>
            <a:ext cx="3859398" cy="3226826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E47B96-A63D-7C76-4A13-A984B0E896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C03E4D-5202-4794-85D7-610F3E1A490E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19CFEF-A720-7FE8-3851-81CFD83FE3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2AE6A6-ED84-41C3-9E45-199B712988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B3EB00-EC2C-498A-AEA4-28BE8FBD969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118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AAD65-0954-B0F4-026C-8D9CC4859FD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B3E38-5B91-CD33-87DA-35E605D127E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5896D-2D48-2334-4D78-8648773884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DABEC-A855-4BE1-9950-B16ED1A933E8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577B1-B038-F2B3-A2BF-701038774F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CB9E0-1D9E-DE11-A381-8D8418E159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72EEC7-0423-45B4-9FDC-574776DD625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2735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B0786BF0-C61C-2AE8-B8EF-620F0534E5BF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 Display"/>
            </a:endParaRPr>
          </a:p>
        </p:txBody>
      </p:sp>
      <p:sp>
        <p:nvSpPr>
          <p:cNvPr id="3" name="Vertical Title 1">
            <a:extLst>
              <a:ext uri="{FF2B5EF4-FFF2-40B4-BE49-F238E27FC236}">
                <a16:creationId xmlns:a16="http://schemas.microsoft.com/office/drawing/2014/main" id="{492A1693-5B99-B6BF-DFB5-CC096A92F0B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09215" y="640080"/>
            <a:ext cx="1811773" cy="553688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AE733E7A-F768-980B-940D-EC779F36ED4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5" cy="553688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2F2DC91-DC83-A4F0-7DE2-E663450B37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3F2161-CA4D-4948-A06B-16D4F2F2600B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DAFB42C-B996-95A8-AC0A-CA418EF809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174C3FD-1EED-8DF8-9DD6-7B4D8F15DB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27AF2E-3E51-4D85-8BFC-35874EAC2FD5}" type="slidenum">
              <a:t>‹#›</a:t>
            </a:fld>
            <a:endParaRPr lang="en-US"/>
          </a:p>
        </p:txBody>
      </p:sp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EF564FA6-744D-BAE2-8177-39B307060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rot="5400013">
            <a:off x="10872151" y="1192441"/>
            <a:ext cx="978866" cy="0"/>
          </a:xfrm>
          <a:prstGeom prst="straightConnector1">
            <a:avLst/>
          </a:prstGeom>
          <a:noFill/>
          <a:ln w="76196" cap="flat">
            <a:solidFill>
              <a:srgbClr val="1973E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7447833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0693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3781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6010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64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479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8270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7608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373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1221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8140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934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70B179-43EA-DE3A-5315-4934440863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371600"/>
            <a:ext cx="10890924" cy="1097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C6C085-AD8E-02C0-D63C-E1042DF86B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0080" y="2633472"/>
            <a:ext cx="10890924" cy="35661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FDC87-3675-88E4-DFC4-482475AD730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40080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1" i="0" u="none" strike="noStrike" kern="1200" cap="all" spc="300" baseline="0">
                <a:solidFill>
                  <a:srgbClr val="000000"/>
                </a:solidFill>
                <a:uFillTx/>
                <a:latin typeface="Grandview Display"/>
              </a:defRPr>
            </a:lvl1pPr>
          </a:lstStyle>
          <a:p>
            <a:pPr lvl="0"/>
            <a:fld id="{7289514B-2044-47B3-AC07-0582783902B2}" type="datetime1">
              <a:rPr lang="en-US"/>
              <a:pPr lvl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7BA2F-DD04-CE86-3482-DDADA6ADBD5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67620" y="6356351"/>
            <a:ext cx="404037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1" i="0" u="none" strike="noStrike" kern="1200" cap="all" spc="300" baseline="0">
                <a:solidFill>
                  <a:srgbClr val="000000"/>
                </a:solidFill>
                <a:uFillTx/>
                <a:latin typeface="Grandview Display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4F841-2FFA-820D-720F-E4837268A96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07997" y="6356351"/>
            <a:ext cx="72301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1" i="0" u="none" strike="noStrike" kern="1200" cap="all" spc="300" baseline="0">
                <a:solidFill>
                  <a:srgbClr val="000000"/>
                </a:solidFill>
                <a:uFillTx/>
                <a:latin typeface="Grandview Display"/>
              </a:defRPr>
            </a:lvl1pPr>
          </a:lstStyle>
          <a:p>
            <a:pPr lvl="0"/>
            <a:fld id="{1FBDE374-08ED-4381-9AEA-A850052DB713}" type="slidenum">
              <a:t>‹#›</a:t>
            </a:fld>
            <a:endParaRPr lang="en-US"/>
          </a:p>
        </p:txBody>
      </p:sp>
      <p:cxnSp>
        <p:nvCxnSpPr>
          <p:cNvPr id="7" name="Straight Connector 8">
            <a:extLst>
              <a:ext uri="{FF2B5EF4-FFF2-40B4-BE49-F238E27FC236}">
                <a16:creationId xmlns:a16="http://schemas.microsoft.com/office/drawing/2014/main" id="{E8052D64-00A5-CC06-1575-A90984C0E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13232" y="1031004"/>
            <a:ext cx="978865" cy="0"/>
          </a:xfrm>
          <a:prstGeom prst="straightConnector1">
            <a:avLst/>
          </a:prstGeom>
          <a:noFill/>
          <a:ln w="76196" cap="flat">
            <a:solidFill>
              <a:srgbClr val="1973E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031340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1" i="0" u="none" strike="noStrike" kern="1200" cap="none" spc="0" baseline="0">
          <a:solidFill>
            <a:srgbClr val="000000"/>
          </a:solidFill>
          <a:uFillTx/>
          <a:latin typeface="Grandview Display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87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1pPr>
      <a:lvl2pPr marL="493776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87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2pPr>
      <a:lvl3pPr marL="73152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87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3pPr>
      <a:lvl4pPr marL="1051560" marR="0" lvl="3" indent="-28575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87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4pPr>
      <a:lvl5pPr marL="1298448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87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7/9/2026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4202419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fr.com/technology/frontline-in-battle-against-ai-bias-20240826-p5k5c6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395/jmp.v13i2.14099" TargetMode="External"/><Relationship Id="rId2" Type="http://schemas.openxmlformats.org/officeDocument/2006/relationships/hyperlink" Target="https://digitalcommons.biola.edu/open-textbooks/1" TargetMode="Externa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4.png"/><Relationship Id="rId3" Type="http://schemas.openxmlformats.org/officeDocument/2006/relationships/image" Target="../media/image18.png"/><Relationship Id="rId7" Type="http://schemas.openxmlformats.org/officeDocument/2006/relationships/image" Target="../media/image29.png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5.png"/><Relationship Id="rId5" Type="http://schemas.openxmlformats.org/officeDocument/2006/relationships/image" Target="../media/image20.png"/><Relationship Id="rId10" Type="http://schemas.openxmlformats.org/officeDocument/2006/relationships/image" Target="../media/image32.png"/><Relationship Id="rId4" Type="http://schemas.openxmlformats.org/officeDocument/2006/relationships/image" Target="../media/image19.png"/><Relationship Id="rId9" Type="http://schemas.openxmlformats.org/officeDocument/2006/relationships/image" Target="../media/image31.png"/><Relationship Id="rId1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0.png"/><Relationship Id="rId3" Type="http://schemas.openxmlformats.org/officeDocument/2006/relationships/image" Target="../media/image18.png"/><Relationship Id="rId7" Type="http://schemas.openxmlformats.org/officeDocument/2006/relationships/image" Target="../media/image36.png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5.png"/><Relationship Id="rId5" Type="http://schemas.openxmlformats.org/officeDocument/2006/relationships/image" Target="../media/image20.png"/><Relationship Id="rId10" Type="http://schemas.openxmlformats.org/officeDocument/2006/relationships/image" Target="../media/image38.png"/><Relationship Id="rId4" Type="http://schemas.openxmlformats.org/officeDocument/2006/relationships/image" Target="../media/image19.png"/><Relationship Id="rId9" Type="http://schemas.openxmlformats.org/officeDocument/2006/relationships/image" Target="../media/image29.png"/><Relationship Id="rId1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42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25.png"/><Relationship Id="rId10" Type="http://schemas.openxmlformats.org/officeDocument/2006/relationships/image" Target="../media/image21.png"/><Relationship Id="rId4" Type="http://schemas.openxmlformats.org/officeDocument/2006/relationships/image" Target="../media/image43.png"/><Relationship Id="rId9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D7E2C419-103B-5020-E762-C8B38429504F}"/>
              </a:ext>
            </a:extLst>
          </p:cNvPr>
          <p:cNvSpPr/>
          <p:nvPr/>
        </p:nvSpPr>
        <p:spPr>
          <a:xfrm>
            <a:off x="0" y="0"/>
            <a:ext cx="12191996" cy="4572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101571" rIns="91440" bIns="50785" anchor="ctr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FF32DDF6-EF5D-F827-AC7D-82BFFAB562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80715" y="311133"/>
            <a:ext cx="4135117" cy="156972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6">
            <a:extLst>
              <a:ext uri="{FF2B5EF4-FFF2-40B4-BE49-F238E27FC236}">
                <a16:creationId xmlns:a16="http://schemas.microsoft.com/office/drawing/2014/main" id="{A8A25B6C-78FF-9744-6DA3-CE762A90C996}"/>
              </a:ext>
            </a:extLst>
          </p:cNvPr>
          <p:cNvSpPr txBox="1"/>
          <p:nvPr/>
        </p:nvSpPr>
        <p:spPr>
          <a:xfrm>
            <a:off x="431797" y="2308823"/>
            <a:ext cx="8768081" cy="455509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LCLM 5004: Managing Business Information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等线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Times New Roman" pitchFamily="18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Group presentation –PPT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等线" pitchFamily="2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等线" pitchFamily="2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等线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Title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 Component 1- Group Presentation on Different Information Systems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等线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Times New Roman" pitchFamily="18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Course: BA (Hons) Leadership and Management Skills for the Workplace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等线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Times New Roman" pitchFamily="18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Student name: Vasyl Kovenia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等线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Student number: 2422023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等线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Times New Roman" pitchFamily="18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Times New Roman" pitchFamily="18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Submission Date: July 2026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等线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  <a:t>Lecturer: Amitave Banik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等线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等线" pitchFamily="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7FA90FB0-110A-2521-FE7D-D8F3D04F70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515" y="246065"/>
            <a:ext cx="11684002" cy="6337304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CE3EF544-3C93-1E15-33EB-B01F8F8086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0425A74-B2F5-747E-3C89-EC1EF5C319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57" y="0"/>
            <a:ext cx="11988798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6">
            <a:extLst>
              <a:ext uri="{FF2B5EF4-FFF2-40B4-BE49-F238E27FC236}">
                <a16:creationId xmlns:a16="http://schemas.microsoft.com/office/drawing/2014/main" id="{15AE2DC3-D583-691E-CADC-AD41B6EBB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A17F0D6-731C-1EB5-6C4A-B6A2F60696B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3400">
                <a:latin typeface="Arial" pitchFamily="34"/>
                <a:cs typeface="Arial" pitchFamily="34"/>
              </a:rPr>
              <a:t>The Real‑Flow Data Process &amp; External Environment</a:t>
            </a:r>
          </a:p>
        </p:txBody>
      </p:sp>
      <p:cxnSp>
        <p:nvCxnSpPr>
          <p:cNvPr id="4" name="Straight Connector 27">
            <a:extLst>
              <a:ext uri="{FF2B5EF4-FFF2-40B4-BE49-F238E27FC236}">
                <a16:creationId xmlns:a16="http://schemas.microsoft.com/office/drawing/2014/main" id="{EF4CF95A-2840-258C-5788-7DDC8070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713232" y="1031004"/>
            <a:ext cx="978865" cy="0"/>
          </a:xfrm>
          <a:prstGeom prst="straightConnector1">
            <a:avLst/>
          </a:prstGeom>
          <a:noFill/>
          <a:ln w="76196" cap="flat">
            <a:solidFill>
              <a:srgbClr val="1973EB"/>
            </a:solidFill>
            <a:prstDash val="solid"/>
            <a:miter/>
          </a:ln>
        </p:spPr>
      </p:cxnSp>
      <p:grpSp>
        <p:nvGrpSpPr>
          <p:cNvPr id="5" name="Content Placeholder 2">
            <a:extLst>
              <a:ext uri="{FF2B5EF4-FFF2-40B4-BE49-F238E27FC236}">
                <a16:creationId xmlns:a16="http://schemas.microsoft.com/office/drawing/2014/main" id="{F09E7FA6-C15A-77A6-EECD-9320F87B690F}"/>
              </a:ext>
            </a:extLst>
          </p:cNvPr>
          <p:cNvGrpSpPr/>
          <p:nvPr/>
        </p:nvGrpSpPr>
        <p:grpSpPr>
          <a:xfrm>
            <a:off x="641725" y="2800048"/>
            <a:ext cx="10887642" cy="3256873"/>
            <a:chOff x="641725" y="2800048"/>
            <a:chExt cx="10887642" cy="3256873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011D965D-75EE-2671-8FEF-2C352201C5D4}"/>
                </a:ext>
              </a:extLst>
            </p:cNvPr>
            <p:cNvSpPr/>
            <p:nvPr/>
          </p:nvSpPr>
          <p:spPr>
            <a:xfrm>
              <a:off x="641725" y="2800048"/>
              <a:ext cx="5551825" cy="10799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51821"/>
                <a:gd name="f7" fmla="val 1080000"/>
                <a:gd name="f8" fmla="val 5011821"/>
                <a:gd name="f9" fmla="val 540000"/>
                <a:gd name="f10" fmla="+- 0 0 -90"/>
                <a:gd name="f11" fmla="*/ f3 1 5551821"/>
                <a:gd name="f12" fmla="*/ f4 1 1080000"/>
                <a:gd name="f13" fmla="+- f7 0 f5"/>
                <a:gd name="f14" fmla="+- f6 0 f5"/>
                <a:gd name="f15" fmla="*/ f10 f0 1"/>
                <a:gd name="f16" fmla="*/ f14 1 5551821"/>
                <a:gd name="f17" fmla="*/ f13 1 1080000"/>
                <a:gd name="f18" fmla="*/ 0 f14 1"/>
                <a:gd name="f19" fmla="*/ 0 f13 1"/>
                <a:gd name="f20" fmla="*/ 5011821 f14 1"/>
                <a:gd name="f21" fmla="*/ 5551821 f14 1"/>
                <a:gd name="f22" fmla="*/ 540000 f13 1"/>
                <a:gd name="f23" fmla="*/ 1080000 f13 1"/>
                <a:gd name="f24" fmla="*/ 540000 f14 1"/>
                <a:gd name="f25" fmla="*/ f15 1 f2"/>
                <a:gd name="f26" fmla="*/ f18 1 5551821"/>
                <a:gd name="f27" fmla="*/ f19 1 1080000"/>
                <a:gd name="f28" fmla="*/ f20 1 5551821"/>
                <a:gd name="f29" fmla="*/ f21 1 5551821"/>
                <a:gd name="f30" fmla="*/ f22 1 1080000"/>
                <a:gd name="f31" fmla="*/ f23 1 1080000"/>
                <a:gd name="f32" fmla="*/ f24 1 5551821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5551821" h="108000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E5A5A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20008" tIns="26673" rIns="566671" bIns="26673" anchor="ctr" anchorCtr="1" compatLnSpc="1">
              <a:noAutofit/>
            </a:bodyPr>
            <a:lstStyle/>
            <a:p>
              <a:pPr marL="0" marR="0" lvl="0" indent="0" algn="ctr" defTabSz="888997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The Real‑Flow Pipeline (Laudon &amp; Laudon, 2020):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EBA62DAD-85B1-A58A-9EDE-E24A9C1E1DAE}"/>
                </a:ext>
              </a:extLst>
            </p:cNvPr>
            <p:cNvSpPr/>
            <p:nvPr/>
          </p:nvSpPr>
          <p:spPr>
            <a:xfrm>
              <a:off x="641725" y="4015048"/>
              <a:ext cx="4441460" cy="204187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441456"/>
                <a:gd name="f7" fmla="val 2041875"/>
                <a:gd name="f8" fmla="+- 0 0 -90"/>
                <a:gd name="f9" fmla="*/ f3 1 4441456"/>
                <a:gd name="f10" fmla="*/ f4 1 2041875"/>
                <a:gd name="f11" fmla="+- f7 0 f5"/>
                <a:gd name="f12" fmla="+- f6 0 f5"/>
                <a:gd name="f13" fmla="*/ f8 f0 1"/>
                <a:gd name="f14" fmla="*/ f12 1 4441456"/>
                <a:gd name="f15" fmla="*/ f11 1 2041875"/>
                <a:gd name="f16" fmla="*/ 0 f12 1"/>
                <a:gd name="f17" fmla="*/ 0 f11 1"/>
                <a:gd name="f18" fmla="*/ 4441456 f12 1"/>
                <a:gd name="f19" fmla="*/ 2041875 f11 1"/>
                <a:gd name="f20" fmla="*/ f13 1 f2"/>
                <a:gd name="f21" fmla="*/ f16 1 4441456"/>
                <a:gd name="f22" fmla="*/ f17 1 2041875"/>
                <a:gd name="f23" fmla="*/ f18 1 4441456"/>
                <a:gd name="f24" fmla="*/ f19 1 2041875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441456" h="204187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Input:</a:t>
              </a: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 Collect raw environmental data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Processing:</a:t>
              </a: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 Convert data into meaningful business context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Storage:</a:t>
              </a: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 Secure institutional memory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Output:</a:t>
              </a: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 Distribute information to stakeholders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E203EC35-AB32-A582-4D18-88D17CF261A6}"/>
                </a:ext>
              </a:extLst>
            </p:cNvPr>
            <p:cNvSpPr/>
            <p:nvPr/>
          </p:nvSpPr>
          <p:spPr>
            <a:xfrm>
              <a:off x="5977542" y="2800048"/>
              <a:ext cx="5551825" cy="10799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51821"/>
                <a:gd name="f7" fmla="val 1080000"/>
                <a:gd name="f8" fmla="val 5011821"/>
                <a:gd name="f9" fmla="val 540000"/>
                <a:gd name="f10" fmla="+- 0 0 -90"/>
                <a:gd name="f11" fmla="*/ f3 1 5551821"/>
                <a:gd name="f12" fmla="*/ f4 1 1080000"/>
                <a:gd name="f13" fmla="+- f7 0 f5"/>
                <a:gd name="f14" fmla="+- f6 0 f5"/>
                <a:gd name="f15" fmla="*/ f10 f0 1"/>
                <a:gd name="f16" fmla="*/ f14 1 5551821"/>
                <a:gd name="f17" fmla="*/ f13 1 1080000"/>
                <a:gd name="f18" fmla="*/ 0 f14 1"/>
                <a:gd name="f19" fmla="*/ 0 f13 1"/>
                <a:gd name="f20" fmla="*/ 5011821 f14 1"/>
                <a:gd name="f21" fmla="*/ 5551821 f14 1"/>
                <a:gd name="f22" fmla="*/ 540000 f13 1"/>
                <a:gd name="f23" fmla="*/ 1080000 f13 1"/>
                <a:gd name="f24" fmla="*/ 540000 f14 1"/>
                <a:gd name="f25" fmla="*/ f15 1 f2"/>
                <a:gd name="f26" fmla="*/ f18 1 5551821"/>
                <a:gd name="f27" fmla="*/ f19 1 1080000"/>
                <a:gd name="f28" fmla="*/ f20 1 5551821"/>
                <a:gd name="f29" fmla="*/ f21 1 5551821"/>
                <a:gd name="f30" fmla="*/ f22 1 1080000"/>
                <a:gd name="f31" fmla="*/ f23 1 1080000"/>
                <a:gd name="f32" fmla="*/ f24 1 5551821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5551821" h="108000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1AC16E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20008" tIns="26673" rIns="566671" bIns="26673" anchor="ctr" anchorCtr="1" compatLnSpc="1">
              <a:noAutofit/>
            </a:bodyPr>
            <a:lstStyle/>
            <a:p>
              <a:pPr marL="0" marR="0" lvl="0" indent="0" algn="ctr" defTabSz="888997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Five Key External Actors: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3CDA6125-51AC-D4BB-706F-3A1CF75F29C2}"/>
                </a:ext>
              </a:extLst>
            </p:cNvPr>
            <p:cNvSpPr/>
            <p:nvPr/>
          </p:nvSpPr>
          <p:spPr>
            <a:xfrm>
              <a:off x="5977542" y="4015048"/>
              <a:ext cx="4441460" cy="204187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441456"/>
                <a:gd name="f7" fmla="val 2041875"/>
                <a:gd name="f8" fmla="+- 0 0 -90"/>
                <a:gd name="f9" fmla="*/ f3 1 4441456"/>
                <a:gd name="f10" fmla="*/ f4 1 2041875"/>
                <a:gd name="f11" fmla="+- f7 0 f5"/>
                <a:gd name="f12" fmla="+- f6 0 f5"/>
                <a:gd name="f13" fmla="*/ f8 f0 1"/>
                <a:gd name="f14" fmla="*/ f12 1 4441456"/>
                <a:gd name="f15" fmla="*/ f11 1 2041875"/>
                <a:gd name="f16" fmla="*/ 0 f12 1"/>
                <a:gd name="f17" fmla="*/ 0 f11 1"/>
                <a:gd name="f18" fmla="*/ 4441456 f12 1"/>
                <a:gd name="f19" fmla="*/ 2041875 f11 1"/>
                <a:gd name="f20" fmla="*/ f13 1 f2"/>
                <a:gd name="f21" fmla="*/ f16 1 4441456"/>
                <a:gd name="f22" fmla="*/ f17 1 2041875"/>
                <a:gd name="f23" fmla="*/ f18 1 4441456"/>
                <a:gd name="f24" fmla="*/ f19 1 2041875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441456" h="204187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Customers — CRM systems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Suppliers — Supply chain networks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Regulators — Compliance reporting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Competitors — Market intelligence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  <a:p>
              <a:pPr marL="228600" marR="0" lvl="1" indent="-228600" algn="l" defTabSz="88899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Grandview Display"/>
                  <a:ea typeface="+mn-ea"/>
                  <a:cs typeface="+mn-cs"/>
                </a:rPr>
                <a:t>Stockholders — Financial transparency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randview Display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">
            <a:extLst>
              <a:ext uri="{FF2B5EF4-FFF2-40B4-BE49-F238E27FC236}">
                <a16:creationId xmlns:a16="http://schemas.microsoft.com/office/drawing/2014/main" id="{A7370C34-7A50-B0D8-00F6-1F1F17119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36BD8E4-C200-77AA-485E-E07A53FB1B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031004"/>
            <a:ext cx="10890924" cy="657124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</a:pPr>
            <a:r>
              <a:rPr lang="en-GB" sz="2800">
                <a:latin typeface="Arial" pitchFamily="34"/>
                <a:cs typeface="Arial" pitchFamily="34"/>
              </a:rPr>
              <a:t>       References</a:t>
            </a:r>
            <a:br>
              <a:rPr lang="en-GB" sz="2800"/>
            </a:br>
            <a:endParaRPr lang="en-GB" sz="280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831749-0CD7-A6AA-DDC8-85552267DE0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80" y="1688119"/>
            <a:ext cx="10890924" cy="4935419"/>
          </a:xfrm>
        </p:spPr>
        <p:txBody>
          <a:bodyPr>
            <a:noAutofit/>
          </a:bodyPr>
          <a:lstStyle/>
          <a:p>
            <a:pPr lvl="0">
              <a:lnSpc>
                <a:spcPct val="11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Coughlan, J., Lycett, M. and Macredie, R.D.</a:t>
            </a:r>
            <a:r>
              <a:rPr lang="en-GB" sz="1600">
                <a:latin typeface="Arial" pitchFamily="34"/>
                <a:cs typeface="Arial" pitchFamily="34"/>
              </a:rPr>
              <a:t> (2005) 'The role and importance of information management to business', </a:t>
            </a:r>
            <a:r>
              <a:rPr lang="en-GB" sz="1600" i="1">
                <a:latin typeface="Arial" pitchFamily="34"/>
                <a:cs typeface="Arial" pitchFamily="34"/>
              </a:rPr>
              <a:t>Journal of Enterprise Information Management</a:t>
            </a:r>
            <a:r>
              <a:rPr lang="en-GB" sz="1600">
                <a:latin typeface="Arial" pitchFamily="34"/>
                <a:cs typeface="Arial" pitchFamily="34"/>
              </a:rPr>
              <a:t>, 18(2), pp. 150–162.</a:t>
            </a:r>
          </a:p>
          <a:p>
            <a:pPr lvl="0">
              <a:lnSpc>
                <a:spcPct val="11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Laudon, K.C. and Laudon, J.P.</a:t>
            </a:r>
            <a:r>
              <a:rPr lang="en-GB" sz="1600">
                <a:latin typeface="Arial" pitchFamily="34"/>
                <a:cs typeface="Arial" pitchFamily="34"/>
              </a:rPr>
              <a:t> (2020) </a:t>
            </a:r>
            <a:r>
              <a:rPr lang="en-GB" sz="1600" i="1">
                <a:latin typeface="Arial" pitchFamily="34"/>
                <a:cs typeface="Arial" pitchFamily="34"/>
              </a:rPr>
              <a:t>Management Information Systems: Managing the Digital Firm</a:t>
            </a:r>
            <a:r>
              <a:rPr lang="en-GB" sz="1600">
                <a:latin typeface="Arial" pitchFamily="34"/>
                <a:cs typeface="Arial" pitchFamily="34"/>
              </a:rPr>
              <a:t>. 16th edn. New York: Pearson.</a:t>
            </a:r>
          </a:p>
          <a:p>
            <a:pPr lvl="0">
              <a:lnSpc>
                <a:spcPct val="11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Mustafa, F., Ausat, A.M.A. and Kraugusteeliana, K.</a:t>
            </a:r>
            <a:r>
              <a:rPr lang="en-GB" sz="1600">
                <a:latin typeface="Arial" pitchFamily="34"/>
                <a:cs typeface="Arial" pitchFamily="34"/>
              </a:rPr>
              <a:t> (2024) 'The Role of Business Information Systems in Strategic Decision-Making: Implications for Innovation and Market Adaptation', </a:t>
            </a:r>
            <a:r>
              <a:rPr lang="en-GB" sz="1600" i="1">
                <a:latin typeface="Arial" pitchFamily="34"/>
                <a:cs typeface="Arial" pitchFamily="34"/>
              </a:rPr>
              <a:t>Jurnal Minfo Polgan</a:t>
            </a:r>
            <a:r>
              <a:rPr lang="en-GB" sz="1600">
                <a:latin typeface="Arial" pitchFamily="34"/>
                <a:cs typeface="Arial" pitchFamily="34"/>
              </a:rPr>
              <a:t>, 13(2), pp. 1468–1475. doi:10.33395/jmp.v13i2.14099.</a:t>
            </a:r>
          </a:p>
          <a:p>
            <a:pPr lvl="0">
              <a:lnSpc>
                <a:spcPct val="11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Mikaleﬁ, P., Boura, M., Lekakos, G. and Krogstie, J.</a:t>
            </a:r>
            <a:r>
              <a:rPr lang="en-GB" sz="1600">
                <a:latin typeface="Arial" pitchFamily="34"/>
                <a:cs typeface="Arial" pitchFamily="34"/>
              </a:rPr>
              <a:t> (2019) 'Big data analytics and firm performance: Findings from a mixed-method approach', </a:t>
            </a:r>
            <a:r>
              <a:rPr lang="en-GB" sz="1600" i="1">
                <a:latin typeface="Arial" pitchFamily="34"/>
                <a:cs typeface="Arial" pitchFamily="34"/>
              </a:rPr>
              <a:t>Journal of Business Research</a:t>
            </a:r>
            <a:r>
              <a:rPr lang="en-GB" sz="1600">
                <a:latin typeface="Arial" pitchFamily="34"/>
                <a:cs typeface="Arial" pitchFamily="34"/>
              </a:rPr>
              <a:t>, 98, pp. 261–276.</a:t>
            </a:r>
          </a:p>
          <a:p>
            <a:pPr lvl="0">
              <a:lnSpc>
                <a:spcPct val="11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Kraus, S., Durst, S., Ferreira, J.J., Veiga, P., Kailer, N. and Weinmann, A.</a:t>
            </a:r>
            <a:r>
              <a:rPr lang="en-GB" sz="1600">
                <a:latin typeface="Arial" pitchFamily="34"/>
                <a:cs typeface="Arial" pitchFamily="34"/>
              </a:rPr>
              <a:t> (2022) 'Digital transformation in business and management research: An overview of the current status quo', </a:t>
            </a:r>
            <a:r>
              <a:rPr lang="en-GB" sz="1600" i="1">
                <a:latin typeface="Arial" pitchFamily="34"/>
                <a:cs typeface="Arial" pitchFamily="34"/>
              </a:rPr>
              <a:t>International Journal of Information Management</a:t>
            </a:r>
            <a:r>
              <a:rPr lang="en-GB" sz="1600">
                <a:latin typeface="Arial" pitchFamily="34"/>
                <a:cs typeface="Arial" pitchFamily="34"/>
              </a:rPr>
              <a:t>, 63, p. 102466.</a:t>
            </a:r>
          </a:p>
          <a:p>
            <a:pPr lvl="0">
              <a:lnSpc>
                <a:spcPct val="11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Lipaj, D. and Davidavičienė, V.</a:t>
            </a:r>
            <a:r>
              <a:rPr lang="en-GB" sz="1600">
                <a:latin typeface="Arial" pitchFamily="34"/>
                <a:cs typeface="Arial" pitchFamily="34"/>
              </a:rPr>
              <a:t> (2013) 'Influence of Information Systems on Business Performance', </a:t>
            </a:r>
            <a:r>
              <a:rPr lang="en-GB" sz="1600" i="1">
                <a:latin typeface="Arial" pitchFamily="34"/>
                <a:cs typeface="Arial" pitchFamily="34"/>
              </a:rPr>
              <a:t>Mokslas - Lietuvos Ateitis</a:t>
            </a:r>
            <a:r>
              <a:rPr lang="en-GB" sz="1600">
                <a:latin typeface="Arial" pitchFamily="34"/>
                <a:cs typeface="Arial" pitchFamily="34"/>
              </a:rPr>
              <a:t>, 5(1), pp. 38–45.</a:t>
            </a:r>
          </a:p>
          <a:p>
            <a:pPr lvl="0">
              <a:lnSpc>
                <a:spcPct val="110000"/>
              </a:lnSpc>
            </a:pPr>
            <a:endParaRPr lang="en-GB" sz="1600">
              <a:latin typeface="Arial" pitchFamily="34"/>
              <a:cs typeface="Arial" pitchFamily="34"/>
            </a:endParaRPr>
          </a:p>
        </p:txBody>
      </p:sp>
      <p:cxnSp>
        <p:nvCxnSpPr>
          <p:cNvPr id="5" name="Straight Connector 21">
            <a:extLst>
              <a:ext uri="{FF2B5EF4-FFF2-40B4-BE49-F238E27FC236}">
                <a16:creationId xmlns:a16="http://schemas.microsoft.com/office/drawing/2014/main" id="{4E3F8E51-A47B-1002-C7C9-8D2B4C2DC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713232" y="1031004"/>
            <a:ext cx="978865" cy="0"/>
          </a:xfrm>
          <a:prstGeom prst="straightConnector1">
            <a:avLst/>
          </a:prstGeom>
          <a:noFill/>
          <a:ln w="76196" cap="flat">
            <a:solidFill>
              <a:srgbClr val="1973EB"/>
            </a:solidFill>
            <a:prstDash val="solid"/>
            <a:miter/>
          </a:ln>
        </p:spPr>
      </p:cxnSp>
      <p:pic>
        <p:nvPicPr>
          <p:cNvPr id="6" name="Picture 3" descr="📚">
            <a:extLst>
              <a:ext uri="{FF2B5EF4-FFF2-40B4-BE49-F238E27FC236}">
                <a16:creationId xmlns:a16="http://schemas.microsoft.com/office/drawing/2014/main" id="{8ABCC300-92D1-F937-F2EC-7523DD68CE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764" y="84600"/>
            <a:ext cx="685800" cy="6858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EEC05-90C7-1036-3E71-D26CD5DB2D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1122363"/>
            <a:ext cx="8958072" cy="697293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Module : Managing Business Information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2608D9-0233-7E41-2FAC-568AAEDD1C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384" y="2039112"/>
            <a:ext cx="9963912" cy="5010912"/>
          </a:xfrm>
        </p:spPr>
        <p:txBody>
          <a:bodyPr>
            <a:normAutofit/>
          </a:bodyPr>
          <a:lstStyle/>
          <a:p>
            <a:r>
              <a:rPr lang="en-GB" sz="2800" dirty="0"/>
              <a:t>Module code : LCLM 5004</a:t>
            </a:r>
          </a:p>
          <a:p>
            <a:r>
              <a:rPr lang="en-GB" sz="2800" dirty="0"/>
              <a:t>Student Name: Victoria Borta</a:t>
            </a:r>
          </a:p>
          <a:p>
            <a:r>
              <a:rPr lang="en-GB" sz="2800" dirty="0"/>
              <a:t>Student ID:2422534</a:t>
            </a:r>
          </a:p>
          <a:p>
            <a:pPr algn="l"/>
            <a:r>
              <a:rPr lang="en-GB" sz="2800" dirty="0"/>
              <a:t>Topic : Analyse and Compare System – Examine at least three information systems , comparing their  functions, benefits, and limitations in driving business success.</a:t>
            </a:r>
          </a:p>
          <a:p>
            <a:r>
              <a:rPr lang="en-GB" sz="2800" dirty="0"/>
              <a:t>Lecturer : </a:t>
            </a:r>
            <a:r>
              <a:rPr lang="en-GB" sz="2800" dirty="0" err="1"/>
              <a:t>Amitave</a:t>
            </a:r>
            <a:r>
              <a:rPr lang="en-GB" sz="2800" dirty="0"/>
              <a:t> Banik</a:t>
            </a:r>
          </a:p>
        </p:txBody>
      </p:sp>
    </p:spTree>
    <p:extLst>
      <p:ext uri="{BB962C8B-B14F-4D97-AF65-F5344CB8AC3E}">
        <p14:creationId xmlns:p14="http://schemas.microsoft.com/office/powerpoint/2010/main" val="3024824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991443"/>
            <a:ext cx="4443154" cy="10878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Customer Management System (CRM)</a:t>
            </a: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411480" y="2684095"/>
            <a:ext cx="4443154" cy="34928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dirty="0"/>
              <a:t>Stores customer data in one place: names, contact details, purchase history and communication (Esmat, 2025).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dirty="0"/>
              <a:t>Gives sales, marketing and service teams one shared view of each customer.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dirty="0"/>
              <a:t>Automates routine work such as follow-up emails, reminders and sales tracking.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b="1" dirty="0"/>
              <a:t>Benefits: </a:t>
            </a:r>
            <a:r>
              <a:rPr lang="en-US" sz="1300" dirty="0"/>
              <a:t>better service, stronger relationships, higher satisfaction, retention and more sales (Ribeiro, 2025).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b="1" dirty="0"/>
              <a:t>Example: </a:t>
            </a:r>
            <a:r>
              <a:rPr lang="en-US" sz="1300" dirty="0"/>
              <a:t>staff see past purchases and offer faster, tailored support.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b="1" dirty="0"/>
              <a:t>Limitations: </a:t>
            </a:r>
            <a:r>
              <a:rPr lang="en-US" sz="1300" dirty="0"/>
              <a:t>costs money to run, staff need training, and data needs protection (Laudon and Laudon, 2012).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12163FA-E0E4-1665-A136-03F9870A7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816" y="1380640"/>
            <a:ext cx="6440424" cy="404136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991443"/>
            <a:ext cx="4443154" cy="10878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Supplier Management System (SMS)</a:t>
            </a:r>
            <a:endParaRPr lang="en-US" sz="3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411480" y="2684095"/>
            <a:ext cx="4443154" cy="34928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dirty="0"/>
              <a:t>Manages suppliers and holds data on suppliers, orders, deliveries and contracts (Denhere et al., 2023).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dirty="0"/>
              <a:t>Tracks supplier performance and keeps all supplier communication in one place.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dirty="0"/>
              <a:t>Helps buyers compare suppliers on price, quality and delivery times.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b="1" dirty="0"/>
              <a:t>Benefits: </a:t>
            </a:r>
            <a:r>
              <a:rPr lang="en-US" sz="1400" dirty="0"/>
              <a:t>better communication, faster deliveries, lower costs and better product quality (Denhere et al., 2023).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b="1" dirty="0"/>
              <a:t>Example: </a:t>
            </a:r>
            <a:r>
              <a:rPr lang="en-US" sz="1400" dirty="0"/>
              <a:t>a supermarket uses the system so products arrive on time.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b="1" dirty="0"/>
              <a:t>Limitations: </a:t>
            </a:r>
            <a:r>
              <a:rPr lang="en-US" sz="1400" dirty="0"/>
              <a:t>depends on accurate data, setup takes time, and technical faults delay orders.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EA40B54-0B30-16D0-A077-D079921CC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4106" y="625683"/>
            <a:ext cx="3663844" cy="555128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94962" y="479493"/>
            <a:ext cx="54588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Enterprise Resource Planning (ERP)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64FDBE0-0AB2-7B0B-ED9F-4E8707374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82" y="1558582"/>
            <a:ext cx="4777381" cy="357109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 1"/>
          <p:cNvSpPr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/>
              <a:t>Connects departments in one system: finance, sales, human resources and inventory</a:t>
            </a:r>
            <a:r>
              <a:rPr lang="en-US" sz="1700" i="1"/>
              <a:t> (Jo and Park, 2023).</a:t>
            </a:r>
            <a:endParaRPr lang="en-US" sz="1700"/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/>
              <a:t>One shared database gives every team the same real-time information.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/>
              <a:t>Removes duplicate manual work and reduces errors between departments.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 b="1"/>
              <a:t>Benefits: </a:t>
            </a:r>
            <a:r>
              <a:rPr lang="en-US" sz="1700"/>
              <a:t>better teamwork, accurate data, faster decisions and higher efficiency</a:t>
            </a:r>
            <a:r>
              <a:rPr lang="en-US" sz="1700" i="1"/>
              <a:t> (Weerasekara and Gooneratne, 2023).</a:t>
            </a:r>
            <a:endParaRPr lang="en-US" sz="1700"/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 b="1"/>
              <a:t>Example: </a:t>
            </a:r>
            <a:r>
              <a:rPr lang="en-US" sz="1700"/>
              <a:t>when a product sells, stock levels update automatically across the business.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 b="1"/>
              <a:t>Limitations: </a:t>
            </a:r>
            <a:r>
              <a:rPr lang="en-US" sz="1700"/>
              <a:t>expensive, slow to set up, needs training and grows complex to use</a:t>
            </a:r>
            <a:r>
              <a:rPr lang="en-US" sz="1700" i="1"/>
              <a:t> (Butarbutar and Handayani, 2023).</a:t>
            </a:r>
            <a:endParaRPr lang="en-US" sz="17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267908" y="2023110"/>
            <a:ext cx="3074459" cy="28460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Comparison of the Three Systems</a:t>
            </a:r>
            <a:endParaRPr lang="en-US" sz="3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able 0"/>
          <p:cNvGraphicFramePr>
            <a:graphicFrameLocks noGrp="1"/>
          </p:cNvGraphicFramePr>
          <p:nvPr/>
        </p:nvGraphicFramePr>
        <p:xfrm>
          <a:off x="545238" y="1580174"/>
          <a:ext cx="7608305" cy="3768609"/>
        </p:xfrm>
        <a:graphic>
          <a:graphicData uri="http://schemas.openxmlformats.org/drawingml/2006/table">
            <a:tbl>
              <a:tblPr firstRow="1" bandRow="1"/>
              <a:tblGrid>
                <a:gridCol w="979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63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638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281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6578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System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305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Core function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305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benefits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305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 limitations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305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2E6DB4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CRM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Manages customer data and relationships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service, stronger relationships, higher satisfaction, greater retention and more sales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Expensive to buy and run, staff need training, and customer data needs strong protection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12968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SMS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4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Manages suppliers, orders and deliveries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4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supplier communication, faster deliveries, lower costs and higher product quality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4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Depends on accurate supplier data, slow to set up, and technical faults delay orders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D98A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ERP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1D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Connects all departments in one system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1D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teamwork, accurate real-time data, faster decisions and higher efficiency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1D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Expensive, slow to implement, needs staff training and grows complex to use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1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10881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26305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640080" y="1463040"/>
            <a:ext cx="10881360" cy="4937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Butarbutar, Z.T. and Handayani, P.W. (2023) Systematic literature review of critical success factors on enterprise resource planning post implementation. Cogent Business and Management, 10(3), 2264001. Available at https://www.tandfonline.com/doi/full/10.1080/23311975.2023.2264001 (Accessed 27June 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Denhere, E.T., Chikazhe, L. and Kanyepe, J. (2023) Resource allocation and supplier relationship management towards the performance of the manufacturing industry: evidence from the paint manufacturing firms in Harare, Zimbabwe. Cogent Business and Management, 10(3), 2286003. Available at https://doi.org/10.1080/23311975.2023.2286003 (Accessed 6 July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Esmat, A. (2025) The study of customer relationship management systems and their impact on organizational performance. International Journal of Politics and Social Sciences Review, 4(3), pp. 15 to 21. Available at https://ideas.repec.org/a/ebj/ijpssr/2025v4iiiia2.html (Accessed 27 June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Jo, H. and Park, D.H. (2023) Mechanisms for successful management of enterprise resource planning from user information processing and system quality perspective. Scientific Reports, 13, 12678. Available at https://www.nature.com/articles/s41598-023-39787-y (Accessed 27 June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Laudon, K.C. and Laudon, J.P. (2012) Management Information Systems: Managing the Digital Firm. 12th edn. Boston: Prentice Hall.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Ribeiro, V. (2025) The impact of customer relationship management systems on business performance of Portuguese SMEs. Sustainability, 17(12), 5647. Available at https://www.mdpi.com/2071-1050/17/12/5647 (Accessed 28 June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Weerasekara, U. and Gooneratne, T. (2023) Enterprise resource planning system implementation in a manufacturing firm. Journal of Accounting and Management Information Systems, 22(1), pp. 86 to 110. Available at https://ideas.repec.org/a/ami/journl/v22y2023i1p86-110.html (</a:t>
            </a:r>
            <a:r>
              <a:rPr lang="en-US" sz="110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Accessed 27 </a:t>
            </a: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June 2026).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72013-9AFE-80AA-02E9-53D618815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00" y="576073"/>
            <a:ext cx="11101136" cy="57326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b="1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spc="0" dirty="0">
                <a:latin typeface="Arial" panose="020B0604020202020204" pitchFamily="34" charset="0"/>
                <a:cs typeface="Arial" panose="020B0604020202020204" pitchFamily="34" charset="0"/>
              </a:rPr>
              <a:t>MODULE NAME:</a:t>
            </a:r>
            <a:r>
              <a:rPr lang="en-GB" b="1" spc="0" dirty="0">
                <a:ln w="13462">
                  <a:solidFill>
                    <a:prstClr val="white"/>
                  </a:solidFill>
                  <a:prstDash val="solid"/>
                </a:ln>
                <a:effectLst>
                  <a:outerShdw dist="38100" dir="2700000" algn="bl" rotWithShape="0">
                    <a:srgbClr val="4BACC6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Managing Business Information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spc="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b="1" dirty="0"/>
              <a:t>LCLM5004</a:t>
            </a:r>
          </a:p>
          <a:p>
            <a:pPr marL="0" indent="0" algn="ctr"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Tetiana Kovenia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spc="0" dirty="0">
                <a:latin typeface="Arial" panose="020B0604020202020204" pitchFamily="34" charset="0"/>
                <a:cs typeface="Arial" panose="020B0604020202020204" pitchFamily="34" charset="0"/>
              </a:rPr>
              <a:t>STUDENR ID: </a:t>
            </a:r>
            <a:r>
              <a:rPr lang="en-GB" spc="0" dirty="0">
                <a:latin typeface="Arial" panose="020B0604020202020204" pitchFamily="34" charset="0"/>
                <a:cs typeface="Arial" panose="020B0604020202020204" pitchFamily="34" charset="0"/>
              </a:rPr>
              <a:t>2422022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spc="0" dirty="0">
                <a:latin typeface="Arial" panose="020B0604020202020204" pitchFamily="34" charset="0"/>
                <a:cs typeface="Arial" panose="020B0604020202020204" pitchFamily="34" charset="0"/>
              </a:rPr>
              <a:t>PRESENTATION TITLE: </a:t>
            </a:r>
            <a:r>
              <a:rPr lang="en-GB" dirty="0"/>
              <a:t>Ethical Considerations: Discuss data privacy, security, and ethical concerns, including AI decision-making, employee monitoring, and bias. Suggest ways to mitigate risks and ensure responsible use.</a:t>
            </a:r>
            <a:endParaRPr lang="en-GB" b="1" dirty="0"/>
          </a:p>
          <a:p>
            <a:pPr marL="0" indent="0" algn="ctr">
              <a:buNone/>
            </a:pPr>
            <a:endParaRPr lang="en-GB" b="1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spc="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b="1" dirty="0"/>
              <a:t>Dr </a:t>
            </a:r>
            <a:r>
              <a:rPr lang="en-GB" b="1" dirty="0" err="1"/>
              <a:t>Amitave</a:t>
            </a:r>
            <a:r>
              <a:rPr lang="en-GB" b="1" dirty="0"/>
              <a:t> Banik</a:t>
            </a:r>
          </a:p>
        </p:txBody>
      </p:sp>
    </p:spTree>
    <p:extLst>
      <p:ext uri="{BB962C8B-B14F-4D97-AF65-F5344CB8AC3E}">
        <p14:creationId xmlns:p14="http://schemas.microsoft.com/office/powerpoint/2010/main" val="10735064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28666-9F2A-BD1C-4E70-958554D17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cap="all" dirty="0"/>
              <a:t>Laudon's Moral Dimensions</a:t>
            </a:r>
            <a:br>
              <a:rPr lang="en-GB" b="1" cap="all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A86FD-CEBA-6AF5-2149-18F2AC6960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br>
              <a:rPr lang="en-GB" b="1" dirty="0"/>
            </a:br>
            <a:r>
              <a:rPr lang="en-GB" b="1" dirty="0"/>
              <a:t>Information &amp; Property Rights</a:t>
            </a:r>
          </a:p>
          <a:p>
            <a:r>
              <a:rPr lang="en-GB" dirty="0"/>
              <a:t>Evaluating ethical rules protecting customer and worker assets in modern networks.</a:t>
            </a:r>
          </a:p>
          <a:p>
            <a:r>
              <a:rPr lang="en-GB" b="1" dirty="0"/>
              <a:t>Ethical Standards:</a:t>
            </a:r>
            <a:r>
              <a:rPr lang="en-GB" dirty="0"/>
              <a:t> Clear rules must dictate how customer records are compiled, stored, and managed.</a:t>
            </a:r>
          </a:p>
          <a:p>
            <a:r>
              <a:rPr lang="en-GB" b="1" dirty="0"/>
              <a:t>Legacy Modernization:</a:t>
            </a:r>
            <a:r>
              <a:rPr lang="en-GB" dirty="0"/>
              <a:t> Upgrading outdated systems secures enterprise trade secrets and private files.</a:t>
            </a:r>
          </a:p>
          <a:p>
            <a:r>
              <a:rPr lang="en-GB" b="1" dirty="0"/>
              <a:t>Cloud Security:</a:t>
            </a:r>
            <a:r>
              <a:rPr lang="en-GB" dirty="0"/>
              <a:t> Structured governance models prevent continuous risks in cloud hosting (Laudon &amp; Laudon, 2012).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557072-59B9-C774-2D6C-BE12FD7AB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344168"/>
            <a:ext cx="5437186" cy="4970232"/>
          </a:xfrm>
        </p:spPr>
        <p:txBody>
          <a:bodyPr>
            <a:normAutofit fontScale="92500" lnSpcReduction="20000"/>
          </a:bodyPr>
          <a:lstStyle/>
          <a:p>
            <a:br>
              <a:rPr lang="en-GB" b="1" dirty="0"/>
            </a:br>
            <a:r>
              <a:rPr lang="en-GB" b="1" dirty="0"/>
              <a:t>Accountability &amp; Quality of Life</a:t>
            </a:r>
          </a:p>
          <a:p>
            <a:r>
              <a:rPr lang="en-GB" dirty="0"/>
              <a:t>Ensuring algorithmic fairness and mitigating psychological stresses of hyper-surveillance.</a:t>
            </a:r>
          </a:p>
          <a:p>
            <a:r>
              <a:rPr lang="en-GB" b="1" dirty="0"/>
              <a:t>Definitive Liability:</a:t>
            </a:r>
            <a:r>
              <a:rPr lang="en-GB" dirty="0"/>
              <a:t> Robust legal models protect customers from automated or machine-driven errors.</a:t>
            </a:r>
          </a:p>
          <a:p>
            <a:r>
              <a:rPr lang="en-GB" b="1" dirty="0"/>
              <a:t>Workplace Balance:</a:t>
            </a:r>
            <a:r>
              <a:rPr lang="en-GB" dirty="0"/>
              <a:t> Protecting employee mental health from toxic micromanagement stresses.</a:t>
            </a:r>
          </a:p>
          <a:p>
            <a:r>
              <a:rPr lang="en-GB" b="1" dirty="0"/>
              <a:t>Invasive Impacts:</a:t>
            </a:r>
            <a:r>
              <a:rPr lang="en-GB" dirty="0"/>
              <a:t> Balancing system safety metrics against worker personal and professional dignity.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Laodon</a:t>
            </a:r>
            <a:r>
              <a:rPr lang="en-GB" dirty="0"/>
              <a:t> and Laudon, 2012).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428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909B2-8A81-2765-F528-D47895180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cap="all" dirty="0"/>
              <a:t>Data Privacy &amp; Security</a:t>
            </a:r>
            <a:br>
              <a:rPr lang="en-GB" b="1" cap="all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4F21D-2573-1AF0-1D29-45D54761D8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Securing critical infrastructure is not just a technological challenge, but a key business prerequisite.</a:t>
            </a:r>
          </a:p>
          <a:p>
            <a:r>
              <a:rPr lang="en-GB" b="1" dirty="0"/>
              <a:t>Securing Trust &amp; Loyalty:</a:t>
            </a:r>
            <a:r>
              <a:rPr lang="en-GB" dirty="0"/>
              <a:t> Maintaining strict protection over customer files serves as a brand differentiator.</a:t>
            </a:r>
          </a:p>
          <a:p>
            <a:r>
              <a:rPr lang="en-GB" b="1" dirty="0"/>
              <a:t>Regulatory Compliance:</a:t>
            </a:r>
            <a:r>
              <a:rPr lang="en-GB" dirty="0"/>
              <a:t> Adapting database infrastructure to GDPR or CCPA standards protects against severe financial penalties.</a:t>
            </a:r>
          </a:p>
          <a:p>
            <a:r>
              <a:rPr lang="en-GB" b="1" dirty="0"/>
              <a:t>Avoiding Damage:</a:t>
            </a:r>
            <a:r>
              <a:rPr lang="en-GB" dirty="0"/>
              <a:t> Robust cyber </a:t>
            </a:r>
            <a:r>
              <a:rPr lang="en-GB" dirty="0" err="1"/>
              <a:t>defense</a:t>
            </a:r>
            <a:r>
              <a:rPr lang="en-GB" dirty="0"/>
              <a:t> protocols prevent major financial loss, data theft, and brand ruin (Bourgeois et al., 2019).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 descr="Cybersecurity lock representing system trust and data privacy protection">
            <a:extLst>
              <a:ext uri="{FF2B5EF4-FFF2-40B4-BE49-F238E27FC236}">
                <a16:creationId xmlns:a16="http://schemas.microsoft.com/office/drawing/2014/main" id="{F4BDB19A-59E0-6CFD-780B-A86D131564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73920" y="1928813"/>
            <a:ext cx="4897247" cy="438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2118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F11CB-F134-61D7-3373-65976B94D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721873"/>
          </a:xfrm>
        </p:spPr>
        <p:txBody>
          <a:bodyPr>
            <a:normAutofit fontScale="90000"/>
          </a:bodyPr>
          <a:lstStyle/>
          <a:p>
            <a:r>
              <a:rPr lang="en-GB" sz="4000" b="1" cap="all" dirty="0">
                <a:latin typeface="Arial" panose="020B0604020202020204" pitchFamily="34" charset="0"/>
                <a:cs typeface="Arial" panose="020B0604020202020204" pitchFamily="34" charset="0"/>
              </a:rPr>
              <a:t>AI Ethics &amp; Algorithmic Bias</a:t>
            </a:r>
            <a:br>
              <a:rPr lang="en-GB" b="1" cap="all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F5509-D17F-0BBB-211F-D920841955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618488"/>
            <a:ext cx="5437186" cy="499262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Understanding the risk of automated decision frameworks inheriting historical human prejudices.</a:t>
            </a:r>
          </a:p>
          <a:p>
            <a:r>
              <a:rPr lang="en-GB" b="1" dirty="0"/>
              <a:t>Bias Propagation:</a:t>
            </a:r>
            <a:r>
              <a:rPr lang="en-GB" dirty="0"/>
              <a:t> Machine learning models frequently codify historical patterns of discrimination present in original training datasets (Mustafa et al., 2024).</a:t>
            </a:r>
          </a:p>
          <a:p>
            <a:r>
              <a:rPr lang="en-GB" b="1" dirty="0"/>
              <a:t>Lack of Transparency:</a:t>
            </a:r>
            <a:r>
              <a:rPr lang="en-GB" dirty="0"/>
              <a:t> High-complexity models function as "black boxes", leaving automated choices hard to trace or audit.</a:t>
            </a:r>
          </a:p>
          <a:p>
            <a:r>
              <a:rPr lang="en-GB" b="1" dirty="0"/>
              <a:t>Real-World recruitment Bias:</a:t>
            </a:r>
            <a:r>
              <a:rPr lang="en-GB" dirty="0"/>
              <a:t> An automated corporate hiring tool famously discriminated against female candidates because it was trained on historically male-dominated CV trends.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658DB7-FCA3-2F46-C63F-BF845F46AF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14817" y="1618487"/>
            <a:ext cx="4932154" cy="4052969"/>
          </a:xfrm>
        </p:spPr>
      </p:pic>
    </p:spTree>
    <p:extLst>
      <p:ext uri="{BB962C8B-B14F-4D97-AF65-F5344CB8AC3E}">
        <p14:creationId xmlns:p14="http://schemas.microsoft.com/office/powerpoint/2010/main" val="10864742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6ADBC89E-170A-FC2C-9B10-201F190B560A}"/>
              </a:ext>
            </a:extLst>
          </p:cNvPr>
          <p:cNvSpPr txBox="1"/>
          <p:nvPr/>
        </p:nvSpPr>
        <p:spPr>
          <a:xfrm>
            <a:off x="349758" y="282345"/>
            <a:ext cx="10472122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Ethical Risk, Impact &amp; Strategy Mapping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​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B4C8D2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A simple, intuitive row-by-row flowchart mapping key organizational information system risks to their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B4C8D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practical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B4C8D2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strategic resolutions.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​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sp>
        <p:nvSpPr>
          <p:cNvPr id="19" name="TextBox 3">
            <a:extLst>
              <a:ext uri="{FF2B5EF4-FFF2-40B4-BE49-F238E27FC236}">
                <a16:creationId xmlns:a16="http://schemas.microsoft.com/office/drawing/2014/main" id="{E0F54EAA-0D21-5CD1-25F1-92344A76D1F1}"/>
              </a:ext>
            </a:extLst>
          </p:cNvPr>
          <p:cNvSpPr txBox="1"/>
          <p:nvPr/>
        </p:nvSpPr>
        <p:spPr>
          <a:xfrm>
            <a:off x="939405" y="1369176"/>
            <a:ext cx="356616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EB684C"/>
                </a:solidFill>
              </a:defRPr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1. ETHICAL ISSUE (RISK)</a:t>
            </a:r>
          </a:p>
        </p:txBody>
      </p:sp>
      <p:sp>
        <p:nvSpPr>
          <p:cNvPr id="21" name="TextBox 4">
            <a:extLst>
              <a:ext uri="{FF2B5EF4-FFF2-40B4-BE49-F238E27FC236}">
                <a16:creationId xmlns:a16="http://schemas.microsoft.com/office/drawing/2014/main" id="{AAE6C891-EE4D-DAE5-3EAB-222BE74D9685}"/>
              </a:ext>
            </a:extLst>
          </p:cNvPr>
          <p:cNvSpPr txBox="1"/>
          <p:nvPr/>
        </p:nvSpPr>
        <p:spPr>
          <a:xfrm>
            <a:off x="4650271" y="1411016"/>
            <a:ext cx="356616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F1C40F"/>
                </a:solidFill>
              </a:defRPr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2. BUSINESS IMPACT</a:t>
            </a:r>
          </a:p>
        </p:txBody>
      </p:sp>
      <p:sp>
        <p:nvSpPr>
          <p:cNvPr id="23" name="TextBox 5">
            <a:extLst>
              <a:ext uri="{FF2B5EF4-FFF2-40B4-BE49-F238E27FC236}">
                <a16:creationId xmlns:a16="http://schemas.microsoft.com/office/drawing/2014/main" id="{0EDEB2A9-0C5A-11AF-2270-BD0947B5A128}"/>
              </a:ext>
            </a:extLst>
          </p:cNvPr>
          <p:cNvSpPr txBox="1"/>
          <p:nvPr/>
        </p:nvSpPr>
        <p:spPr>
          <a:xfrm>
            <a:off x="8361137" y="1399032"/>
            <a:ext cx="356616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2ECC71"/>
                </a:solidFill>
              </a:defRPr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3. MITIGATION STRATEGY</a:t>
            </a:r>
          </a:p>
        </p:txBody>
      </p:sp>
      <p:sp>
        <p:nvSpPr>
          <p:cNvPr id="24" name="Rounded Rectangle 6">
            <a:extLst>
              <a:ext uri="{FF2B5EF4-FFF2-40B4-BE49-F238E27FC236}">
                <a16:creationId xmlns:a16="http://schemas.microsoft.com/office/drawing/2014/main" id="{ED910EF6-9672-2647-B353-3EA65C1A1FF4}"/>
              </a:ext>
            </a:extLst>
          </p:cNvPr>
          <p:cNvSpPr/>
          <p:nvPr/>
        </p:nvSpPr>
        <p:spPr>
          <a:xfrm>
            <a:off x="349758" y="2019705"/>
            <a:ext cx="338328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EB68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EB684C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SECURITY RISK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Data Privacy Weakness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Unprotected database cloud storage &amp; over-collection of records.</a:t>
            </a:r>
          </a:p>
        </p:txBody>
      </p:sp>
      <p:sp>
        <p:nvSpPr>
          <p:cNvPr id="25" name="Chevron 7">
            <a:extLst>
              <a:ext uri="{FF2B5EF4-FFF2-40B4-BE49-F238E27FC236}">
                <a16:creationId xmlns:a16="http://schemas.microsoft.com/office/drawing/2014/main" id="{DABA420C-E9EE-F5EB-63AB-52427ADC60A1}"/>
              </a:ext>
            </a:extLst>
          </p:cNvPr>
          <p:cNvSpPr/>
          <p:nvPr/>
        </p:nvSpPr>
        <p:spPr>
          <a:xfrm>
            <a:off x="3733038" y="2476905"/>
            <a:ext cx="274320" cy="365760"/>
          </a:xfrm>
          <a:prstGeom prst="chevron">
            <a:avLst/>
          </a:prstGeom>
          <a:solidFill>
            <a:srgbClr val="B4C8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6" name="Rounded Rectangle 8">
            <a:extLst>
              <a:ext uri="{FF2B5EF4-FFF2-40B4-BE49-F238E27FC236}">
                <a16:creationId xmlns:a16="http://schemas.microsoft.com/office/drawing/2014/main" id="{BAD88BDE-65D6-90EF-6354-94235EBB9F49}"/>
              </a:ext>
            </a:extLst>
          </p:cNvPr>
          <p:cNvSpPr/>
          <p:nvPr/>
        </p:nvSpPr>
        <p:spPr>
          <a:xfrm>
            <a:off x="4163730" y="2019705"/>
            <a:ext cx="338328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F1C40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F1C40F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RISK EXPOSURE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Regulatory</a:t>
            </a: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Fines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Severe financial loss, public trust deficit, GDPR/CCPA violations.</a:t>
            </a:r>
          </a:p>
        </p:txBody>
      </p:sp>
      <p:sp>
        <p:nvSpPr>
          <p:cNvPr id="27" name="Chevron 9">
            <a:extLst>
              <a:ext uri="{FF2B5EF4-FFF2-40B4-BE49-F238E27FC236}">
                <a16:creationId xmlns:a16="http://schemas.microsoft.com/office/drawing/2014/main" id="{C4B63194-4F18-16FB-2D04-1BD0A9D707EE}"/>
              </a:ext>
            </a:extLst>
          </p:cNvPr>
          <p:cNvSpPr/>
          <p:nvPr/>
        </p:nvSpPr>
        <p:spPr>
          <a:xfrm>
            <a:off x="7618964" y="2476905"/>
            <a:ext cx="274320" cy="365760"/>
          </a:xfrm>
          <a:prstGeom prst="chevron">
            <a:avLst/>
          </a:prstGeom>
          <a:solidFill>
            <a:srgbClr val="B4C8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8" name="Rounded Rectangle 10">
            <a:extLst>
              <a:ext uri="{FF2B5EF4-FFF2-40B4-BE49-F238E27FC236}">
                <a16:creationId xmlns:a16="http://schemas.microsoft.com/office/drawing/2014/main" id="{2DEC5760-3316-C8C3-D40B-5CA716F58B87}"/>
              </a:ext>
            </a:extLst>
          </p:cNvPr>
          <p:cNvSpPr/>
          <p:nvPr/>
        </p:nvSpPr>
        <p:spPr>
          <a:xfrm>
            <a:off x="7893284" y="2019705"/>
            <a:ext cx="356616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2ECC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2ECC71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STRATEGIC RESOLUTION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Privacy-by-Design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Embed end-to-end encryption &amp; data minimization protocols directly into data schemas.</a:t>
            </a:r>
          </a:p>
        </p:txBody>
      </p:sp>
      <p:sp>
        <p:nvSpPr>
          <p:cNvPr id="29" name="Rounded Rectangle 11">
            <a:extLst>
              <a:ext uri="{FF2B5EF4-FFF2-40B4-BE49-F238E27FC236}">
                <a16:creationId xmlns:a16="http://schemas.microsoft.com/office/drawing/2014/main" id="{872D1E08-2605-7D69-CCA3-7222BB9582AB}"/>
              </a:ext>
            </a:extLst>
          </p:cNvPr>
          <p:cNvSpPr/>
          <p:nvPr/>
        </p:nvSpPr>
        <p:spPr>
          <a:xfrm>
            <a:off x="349758" y="3457444"/>
            <a:ext cx="338328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EB68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EB684C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ALGORITHMIC RISK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Algorithmic Bias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Skewed model training datasets leading to discriminatory algorithms.</a:t>
            </a:r>
          </a:p>
        </p:txBody>
      </p:sp>
      <p:sp>
        <p:nvSpPr>
          <p:cNvPr id="30" name="Rounded Rectangle 13">
            <a:extLst>
              <a:ext uri="{FF2B5EF4-FFF2-40B4-BE49-F238E27FC236}">
                <a16:creationId xmlns:a16="http://schemas.microsoft.com/office/drawing/2014/main" id="{72A5E856-A499-62B9-C9EE-9606F8F06E18}"/>
              </a:ext>
            </a:extLst>
          </p:cNvPr>
          <p:cNvSpPr/>
          <p:nvPr/>
        </p:nvSpPr>
        <p:spPr>
          <a:xfrm>
            <a:off x="4163730" y="3457444"/>
            <a:ext cx="338328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F1C40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F1C40F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RISK EXPOSURE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Unfair Decisions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Inaccurate brand reputation damaged &amp; propagation of systemic inequalities.</a:t>
            </a:r>
          </a:p>
        </p:txBody>
      </p:sp>
      <p:sp>
        <p:nvSpPr>
          <p:cNvPr id="32" name="Rounded Rectangle 15">
            <a:extLst>
              <a:ext uri="{FF2B5EF4-FFF2-40B4-BE49-F238E27FC236}">
                <a16:creationId xmlns:a16="http://schemas.microsoft.com/office/drawing/2014/main" id="{99DC9FB9-B846-9064-6A98-9CC3C44A502E}"/>
              </a:ext>
            </a:extLst>
          </p:cNvPr>
          <p:cNvSpPr/>
          <p:nvPr/>
        </p:nvSpPr>
        <p:spPr>
          <a:xfrm>
            <a:off x="7893284" y="3459255"/>
            <a:ext cx="356616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2ECC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2ECC71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STRATEGIC RESOLUTION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AI Audits &amp; Testing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Regularly </a:t>
            </a: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</a:t>
            </a: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evaluation of outputs for balanced demographic </a:t>
            </a:r>
            <a:r>
              <a:rPr kumimoji="0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parity.</a:t>
            </a:r>
            <a:r>
              <a:rPr kumimoji="0" lang="en-US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</a:t>
            </a:r>
            <a:endParaRPr kumimoji="0" sz="1000" b="0" i="0" u="none" strike="noStrike" kern="1200" cap="none" spc="0" normalizeH="0" baseline="0" noProof="0" dirty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33" name="Rounded Rectangle 16">
            <a:extLst>
              <a:ext uri="{FF2B5EF4-FFF2-40B4-BE49-F238E27FC236}">
                <a16:creationId xmlns:a16="http://schemas.microsoft.com/office/drawing/2014/main" id="{B3353859-0808-1F73-B4FB-62D1A4664279}"/>
              </a:ext>
            </a:extLst>
          </p:cNvPr>
          <p:cNvSpPr/>
          <p:nvPr/>
        </p:nvSpPr>
        <p:spPr>
          <a:xfrm>
            <a:off x="349758" y="4895183"/>
            <a:ext cx="338328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EB68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EB684C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OPERATIONAL RISK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EB684C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Invasive Monitoring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Intrusive constant webcam, micro-management &amp; keystroke </a:t>
            </a: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tracking</a:t>
            </a: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.</a:t>
            </a:r>
          </a:p>
        </p:txBody>
      </p:sp>
      <p:sp>
        <p:nvSpPr>
          <p:cNvPr id="35" name="Rounded Rectangle 18">
            <a:extLst>
              <a:ext uri="{FF2B5EF4-FFF2-40B4-BE49-F238E27FC236}">
                <a16:creationId xmlns:a16="http://schemas.microsoft.com/office/drawing/2014/main" id="{704D7ED0-8A29-8933-1858-46A634579511}"/>
              </a:ext>
            </a:extLst>
          </p:cNvPr>
          <p:cNvSpPr/>
          <p:nvPr/>
        </p:nvSpPr>
        <p:spPr>
          <a:xfrm>
            <a:off x="4163730" y="4941382"/>
            <a:ext cx="338328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F1C40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F1C40F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RISK EXPOSURE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1C40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Employee Burnout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Severe workplace stress, ruined corporate morale, and high </a:t>
            </a: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staff</a:t>
            </a: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turnover.</a:t>
            </a:r>
          </a:p>
        </p:txBody>
      </p:sp>
      <p:sp>
        <p:nvSpPr>
          <p:cNvPr id="36" name="Rounded Rectangle 20">
            <a:extLst>
              <a:ext uri="{FF2B5EF4-FFF2-40B4-BE49-F238E27FC236}">
                <a16:creationId xmlns:a16="http://schemas.microsoft.com/office/drawing/2014/main" id="{20853D05-E9EF-18EF-E38E-2760697EF30D}"/>
              </a:ext>
            </a:extLst>
          </p:cNvPr>
          <p:cNvSpPr/>
          <p:nvPr/>
        </p:nvSpPr>
        <p:spPr>
          <a:xfrm>
            <a:off x="7893284" y="4941382"/>
            <a:ext cx="3566160" cy="1280160"/>
          </a:xfrm>
          <a:prstGeom prst="roundRect">
            <a:avLst/>
          </a:prstGeom>
          <a:solidFill>
            <a:srgbClr val="1C313A"/>
          </a:solidFill>
          <a:ln w="19050">
            <a:solidFill>
              <a:srgbClr val="2ECC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>
                <a:solidFill>
                  <a:srgbClr val="2ECC71"/>
                </a:solidFill>
              </a:defRPr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STRATEGIC RESOLUTION</a:t>
            </a:r>
            <a:b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Transparent</a:t>
            </a: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2ECC7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Policies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>
                <a:solidFill>
                  <a:srgbClr val="FFFFFF"/>
                </a:solidFill>
              </a:defRPr>
            </a:pPr>
            <a:r>
              <a:rPr kumimoji="0" sz="1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Adopt clear organizational ethics charters setting strictly recorded tracking limits.</a:t>
            </a:r>
          </a:p>
        </p:txBody>
      </p:sp>
      <p:sp>
        <p:nvSpPr>
          <p:cNvPr id="38" name="Chevron 7">
            <a:extLst>
              <a:ext uri="{FF2B5EF4-FFF2-40B4-BE49-F238E27FC236}">
                <a16:creationId xmlns:a16="http://schemas.microsoft.com/office/drawing/2014/main" id="{D95E269F-FEE6-DE0E-A31D-D3A040AA67FF}"/>
              </a:ext>
            </a:extLst>
          </p:cNvPr>
          <p:cNvSpPr/>
          <p:nvPr/>
        </p:nvSpPr>
        <p:spPr>
          <a:xfrm>
            <a:off x="3804992" y="3832456"/>
            <a:ext cx="274320" cy="365760"/>
          </a:xfrm>
          <a:prstGeom prst="chevron">
            <a:avLst/>
          </a:prstGeom>
          <a:solidFill>
            <a:srgbClr val="B4C8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0" name="Chevron 7">
            <a:extLst>
              <a:ext uri="{FF2B5EF4-FFF2-40B4-BE49-F238E27FC236}">
                <a16:creationId xmlns:a16="http://schemas.microsoft.com/office/drawing/2014/main" id="{C09FB1F4-693E-27FB-B703-10656164488E}"/>
              </a:ext>
            </a:extLst>
          </p:cNvPr>
          <p:cNvSpPr/>
          <p:nvPr/>
        </p:nvSpPr>
        <p:spPr>
          <a:xfrm>
            <a:off x="7582987" y="3914644"/>
            <a:ext cx="274320" cy="365760"/>
          </a:xfrm>
          <a:prstGeom prst="chevron">
            <a:avLst/>
          </a:prstGeom>
          <a:solidFill>
            <a:srgbClr val="B4C8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2" name="Chevron 7">
            <a:extLst>
              <a:ext uri="{FF2B5EF4-FFF2-40B4-BE49-F238E27FC236}">
                <a16:creationId xmlns:a16="http://schemas.microsoft.com/office/drawing/2014/main" id="{5CB4DAD8-6576-C61B-A2CA-9FD2B8A8AA8A}"/>
              </a:ext>
            </a:extLst>
          </p:cNvPr>
          <p:cNvSpPr/>
          <p:nvPr/>
        </p:nvSpPr>
        <p:spPr>
          <a:xfrm>
            <a:off x="3769015" y="5276088"/>
            <a:ext cx="274320" cy="365760"/>
          </a:xfrm>
          <a:prstGeom prst="chevron">
            <a:avLst/>
          </a:prstGeom>
          <a:solidFill>
            <a:srgbClr val="B4C8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6" name="Chevron 7">
            <a:extLst>
              <a:ext uri="{FF2B5EF4-FFF2-40B4-BE49-F238E27FC236}">
                <a16:creationId xmlns:a16="http://schemas.microsoft.com/office/drawing/2014/main" id="{FC7D17B2-111A-1B6D-E1BC-6C5EFC5DC973}"/>
              </a:ext>
            </a:extLst>
          </p:cNvPr>
          <p:cNvSpPr/>
          <p:nvPr/>
        </p:nvSpPr>
        <p:spPr>
          <a:xfrm>
            <a:off x="7582987" y="5352383"/>
            <a:ext cx="274320" cy="365760"/>
          </a:xfrm>
          <a:prstGeom prst="chevron">
            <a:avLst/>
          </a:prstGeom>
          <a:solidFill>
            <a:srgbClr val="B4C8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95538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9185F-1739-83E0-FD35-A1AC48BAD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096776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99D56-3D12-0B7A-C2E9-229772DF2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00" y="1444753"/>
            <a:ext cx="11101136" cy="4863972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/>
              <a:t>Bourgeois, D., T., Smith, J., L., Wang, S., and </a:t>
            </a:r>
            <a:r>
              <a:rPr lang="en-GB" dirty="0" err="1"/>
              <a:t>Mortati</a:t>
            </a:r>
            <a:r>
              <a:rPr lang="en-GB" dirty="0"/>
              <a:t>, J., (2019). "Information Systems for Business and Beyond“, Open Textbooks. 1, available @: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https://digitalcommons.biola.edu/open-textbooks/1</a:t>
            </a:r>
            <a:r>
              <a:rPr lang="en-GB" dirty="0"/>
              <a:t> , (Accessed on 22/11/2023).</a:t>
            </a:r>
          </a:p>
          <a:p>
            <a:pPr algn="just"/>
            <a:r>
              <a:rPr lang="en-GB" dirty="0">
                <a:ea typeface="Calibri" panose="020F0502020204030204" pitchFamily="34" charset="0"/>
              </a:rPr>
              <a:t>Coughlan, J., Lycett, M., and </a:t>
            </a:r>
            <a:r>
              <a:rPr lang="en-GB" dirty="0" err="1">
                <a:ea typeface="Calibri" panose="020F0502020204030204" pitchFamily="34" charset="0"/>
              </a:rPr>
              <a:t>Macredie</a:t>
            </a:r>
            <a:r>
              <a:rPr lang="en-GB" dirty="0">
                <a:ea typeface="Calibri" panose="020F0502020204030204" pitchFamily="34" charset="0"/>
              </a:rPr>
              <a:t>, R., D., (2005).  Understanding the Business–IT Relationship, International Journal of Information Management, Vol. 25, pp.303–319.</a:t>
            </a:r>
            <a:endParaRPr lang="en-GB" dirty="0"/>
          </a:p>
          <a:p>
            <a:r>
              <a:rPr lang="en-GB" dirty="0"/>
              <a:t>Laudon, K.C. and Laudon, J. P. (2012). </a:t>
            </a:r>
            <a:r>
              <a:rPr lang="en-GB" i="1" dirty="0"/>
              <a:t>Management Information Systems</a:t>
            </a:r>
            <a:r>
              <a:rPr lang="en-GB" dirty="0"/>
              <a:t>, twelfth edition. Upper Saddle River, New Jersey: Prentice-Hall. </a:t>
            </a:r>
          </a:p>
          <a:p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Mustafa, F., </a:t>
            </a:r>
            <a:r>
              <a:rPr lang="en-GB" kern="100" dirty="0" err="1">
                <a:ea typeface="Calibri" panose="020F0502020204030204" pitchFamily="34" charset="0"/>
                <a:cs typeface="Times New Roman" panose="02020603050405020304" pitchFamily="18" charset="0"/>
              </a:rPr>
              <a:t>Ausat</a:t>
            </a:r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, A.M.A. and </a:t>
            </a:r>
            <a:r>
              <a:rPr lang="en-GB" kern="100" dirty="0" err="1">
                <a:ea typeface="Calibri" panose="020F0502020204030204" pitchFamily="34" charset="0"/>
                <a:cs typeface="Times New Roman" panose="02020603050405020304" pitchFamily="18" charset="0"/>
              </a:rPr>
              <a:t>Kraugusteeliana</a:t>
            </a:r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, K., 2024. The Role of Business Information Systems in Strategic Decision-Making: Implications for Innovation and Market Adaptation. </a:t>
            </a:r>
            <a:r>
              <a:rPr lang="en-GB" kern="100" dirty="0" err="1">
                <a:ea typeface="Calibri" panose="020F0502020204030204" pitchFamily="34" charset="0"/>
                <a:cs typeface="Times New Roman" panose="02020603050405020304" pitchFamily="18" charset="0"/>
              </a:rPr>
              <a:t>Jurnal</a:t>
            </a:r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a typeface="Calibri" panose="020F0502020204030204" pitchFamily="34" charset="0"/>
                <a:cs typeface="Times New Roman" panose="02020603050405020304" pitchFamily="18" charset="0"/>
              </a:rPr>
              <a:t>Minfo</a:t>
            </a:r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a typeface="Calibri" panose="020F0502020204030204" pitchFamily="34" charset="0"/>
                <a:cs typeface="Times New Roman" panose="02020603050405020304" pitchFamily="18" charset="0"/>
              </a:rPr>
              <a:t>Polgan</a:t>
            </a:r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, 13(2), pp. 1-8. Available at: </a:t>
            </a:r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https://doi.org/10.33395/jmp.v13i2.14099</a:t>
            </a:r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 [Accessed 7 July 2026].</a:t>
            </a:r>
            <a:endParaRPr lang="en-GB" dirty="0"/>
          </a:p>
          <a:p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Sengupta, S., (2015). Value Additive Activities in ERP Projects: A Consultant’s View, International Journal of Computer Applications, Vol. 121 (19).</a:t>
            </a:r>
          </a:p>
          <a:p>
            <a:pPr lvl="8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3477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000">
              <a:schemeClr val="accent1">
                <a:lumMod val="45000"/>
                <a:lumOff val="55000"/>
              </a:schemeClr>
            </a:gs>
            <a:gs pos="46000">
              <a:schemeClr val="accent1">
                <a:lumMod val="45000"/>
                <a:lumOff val="55000"/>
              </a:schemeClr>
            </a:gs>
            <a:gs pos="61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8B7CF6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088" y="658368"/>
            <a:ext cx="347472" cy="34747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429512" y="456427"/>
            <a:ext cx="100584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Real-World Case Studies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1429512" y="1163790"/>
            <a:ext cx="10058400" cy="411480"/>
          </a:xfrm>
          <a:prstGeom prst="rect">
            <a:avLst/>
          </a:prstGeom>
          <a:solidFill>
            <a:schemeClr val="accent5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D8D5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Information Systems: A Strategic Guide to ERP, CRM &amp; EIS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-3" y="1893947"/>
            <a:ext cx="12192001" cy="3191255"/>
          </a:xfrm>
          <a:prstGeom prst="roundRect">
            <a:avLst>
              <a:gd name="adj" fmla="val 2424"/>
            </a:avLst>
          </a:prstGeom>
          <a:gradFill>
            <a:gsLst>
              <a:gs pos="37000">
                <a:schemeClr val="accent2">
                  <a:lumMod val="7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/>
          <a:effectLst>
            <a:outerShdw blurRad="177800" dist="38100" dir="54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1005840" y="2578608"/>
            <a:ext cx="347472" cy="347472"/>
          </a:xfrm>
          <a:prstGeom prst="ellipse">
            <a:avLst/>
          </a:prstGeom>
          <a:solidFill>
            <a:srgbClr val="8B7CF6">
              <a:alpha val="75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8136" y="2660904"/>
            <a:ext cx="182880" cy="18288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508760" y="2514600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100" normalizeH="0" baseline="0" noProof="0" dirty="0">
                <a:ln>
                  <a:noFill/>
                </a:ln>
                <a:solidFill>
                  <a:srgbClr val="E7E4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STUDENT NAME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4297680" y="2514600"/>
            <a:ext cx="688543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Huguette Dora Edjangue</a:t>
            </a:r>
            <a:endParaRPr kumimoji="0" lang="en-US" sz="14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2" name="Shape 8"/>
          <p:cNvSpPr/>
          <p:nvPr/>
        </p:nvSpPr>
        <p:spPr>
          <a:xfrm>
            <a:off x="1005840" y="2990088"/>
            <a:ext cx="10177272" cy="0"/>
          </a:xfrm>
          <a:prstGeom prst="line">
            <a:avLst/>
          </a:prstGeom>
          <a:noFill/>
          <a:ln w="6350">
            <a:solidFill>
              <a:srgbClr val="FFFFFF">
                <a:alpha val="1500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1005840" y="3054096"/>
            <a:ext cx="347472" cy="347472"/>
          </a:xfrm>
          <a:prstGeom prst="ellipse">
            <a:avLst/>
          </a:prstGeom>
          <a:solidFill>
            <a:srgbClr val="8B7CF6">
              <a:alpha val="75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8136" y="3136392"/>
            <a:ext cx="182880" cy="18288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508760" y="2990088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100" normalizeH="0" baseline="0" noProof="0" dirty="0">
                <a:ln>
                  <a:noFill/>
                </a:ln>
                <a:solidFill>
                  <a:srgbClr val="E7E4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STUDENT ID NUMBER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Text 11"/>
          <p:cNvSpPr/>
          <p:nvPr/>
        </p:nvSpPr>
        <p:spPr>
          <a:xfrm>
            <a:off x="4297680" y="2990088"/>
            <a:ext cx="688543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2429780</a:t>
            </a:r>
            <a:endParaRPr kumimoji="0" lang="en-US" sz="14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1005840" y="3465576"/>
            <a:ext cx="10177272" cy="0"/>
          </a:xfrm>
          <a:prstGeom prst="line">
            <a:avLst/>
          </a:prstGeom>
          <a:noFill/>
          <a:ln w="6350">
            <a:solidFill>
              <a:srgbClr val="FFFFFF">
                <a:alpha val="1500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8" name="Shape 13"/>
          <p:cNvSpPr/>
          <p:nvPr/>
        </p:nvSpPr>
        <p:spPr>
          <a:xfrm>
            <a:off x="1005840" y="3529584"/>
            <a:ext cx="347472" cy="347472"/>
          </a:xfrm>
          <a:prstGeom prst="ellipse">
            <a:avLst/>
          </a:prstGeom>
          <a:solidFill>
            <a:srgbClr val="8B7CF6">
              <a:alpha val="75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8136" y="3611880"/>
            <a:ext cx="182880" cy="182880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1508760" y="3465576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100" normalizeH="0" baseline="0" noProof="0" dirty="0">
                <a:ln>
                  <a:noFill/>
                </a:ln>
                <a:solidFill>
                  <a:srgbClr val="E7E4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PROGRAMME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" name="Text 15"/>
          <p:cNvSpPr/>
          <p:nvPr/>
        </p:nvSpPr>
        <p:spPr>
          <a:xfrm>
            <a:off x="4297680" y="3465576"/>
            <a:ext cx="688543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BA Leadership and Management Skills for the Workplace</a:t>
            </a:r>
            <a:endParaRPr kumimoji="0" lang="en-US" sz="14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2" name="Shape 16"/>
          <p:cNvSpPr/>
          <p:nvPr/>
        </p:nvSpPr>
        <p:spPr>
          <a:xfrm>
            <a:off x="1005840" y="3941064"/>
            <a:ext cx="10177272" cy="0"/>
          </a:xfrm>
          <a:prstGeom prst="line">
            <a:avLst/>
          </a:prstGeom>
          <a:noFill/>
          <a:ln w="6350">
            <a:solidFill>
              <a:srgbClr val="FFFFFF">
                <a:alpha val="1500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3" name="Shape 17"/>
          <p:cNvSpPr/>
          <p:nvPr/>
        </p:nvSpPr>
        <p:spPr>
          <a:xfrm>
            <a:off x="1005840" y="4005072"/>
            <a:ext cx="347472" cy="347472"/>
          </a:xfrm>
          <a:prstGeom prst="ellipse">
            <a:avLst/>
          </a:prstGeom>
          <a:solidFill>
            <a:srgbClr val="8B7CF6">
              <a:alpha val="75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24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8136" y="4087368"/>
            <a:ext cx="182880" cy="182880"/>
          </a:xfrm>
          <a:prstGeom prst="rect">
            <a:avLst/>
          </a:prstGeom>
        </p:spPr>
      </p:pic>
      <p:sp>
        <p:nvSpPr>
          <p:cNvPr id="25" name="Text 18"/>
          <p:cNvSpPr/>
          <p:nvPr/>
        </p:nvSpPr>
        <p:spPr>
          <a:xfrm>
            <a:off x="1508760" y="3941064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100" normalizeH="0" baseline="0" noProof="0" dirty="0">
                <a:ln>
                  <a:noFill/>
                </a:ln>
                <a:solidFill>
                  <a:srgbClr val="E7E4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MODULE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6" name="Text 19"/>
          <p:cNvSpPr/>
          <p:nvPr/>
        </p:nvSpPr>
        <p:spPr>
          <a:xfrm>
            <a:off x="4297680" y="3941064"/>
            <a:ext cx="688543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Managing Business Information  —  LCLM 5004</a:t>
            </a:r>
            <a:endParaRPr kumimoji="0" lang="en-US" sz="14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7" name="Shape 20"/>
          <p:cNvSpPr/>
          <p:nvPr/>
        </p:nvSpPr>
        <p:spPr>
          <a:xfrm>
            <a:off x="1005840" y="4416552"/>
            <a:ext cx="10177272" cy="0"/>
          </a:xfrm>
          <a:prstGeom prst="line">
            <a:avLst/>
          </a:prstGeom>
          <a:noFill/>
          <a:ln w="6350">
            <a:solidFill>
              <a:srgbClr val="FFFFFF">
                <a:alpha val="1500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8" name="Shape 21"/>
          <p:cNvSpPr/>
          <p:nvPr/>
        </p:nvSpPr>
        <p:spPr>
          <a:xfrm>
            <a:off x="1005840" y="4480560"/>
            <a:ext cx="347472" cy="347472"/>
          </a:xfrm>
          <a:prstGeom prst="ellipse">
            <a:avLst/>
          </a:prstGeom>
          <a:solidFill>
            <a:srgbClr val="8B7CF6">
              <a:alpha val="75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29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8136" y="4562856"/>
            <a:ext cx="182880" cy="182880"/>
          </a:xfrm>
          <a:prstGeom prst="rect">
            <a:avLst/>
          </a:prstGeom>
        </p:spPr>
      </p:pic>
      <p:sp>
        <p:nvSpPr>
          <p:cNvPr id="30" name="Text 22"/>
          <p:cNvSpPr/>
          <p:nvPr/>
        </p:nvSpPr>
        <p:spPr>
          <a:xfrm>
            <a:off x="1508760" y="4416552"/>
            <a:ext cx="27432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100" normalizeH="0" baseline="0" noProof="0" dirty="0">
                <a:ln>
                  <a:noFill/>
                </a:ln>
                <a:solidFill>
                  <a:srgbClr val="E7E4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LECTURER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1" name="Text 23"/>
          <p:cNvSpPr/>
          <p:nvPr/>
        </p:nvSpPr>
        <p:spPr>
          <a:xfrm>
            <a:off x="4297680" y="4416552"/>
            <a:ext cx="688543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Dr Amitave Banik</a:t>
            </a:r>
            <a:endParaRPr kumimoji="0" lang="en-US" sz="14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2" name="Shape 24"/>
          <p:cNvSpPr/>
          <p:nvPr/>
        </p:nvSpPr>
        <p:spPr>
          <a:xfrm>
            <a:off x="548640" y="6446520"/>
            <a:ext cx="11091672" cy="0"/>
          </a:xfrm>
          <a:prstGeom prst="line">
            <a:avLst/>
          </a:prstGeom>
          <a:noFill/>
          <a:ln w="9525">
            <a:solidFill>
              <a:srgbClr val="FFFFFF">
                <a:alpha val="1500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520E633F-4689-AAB0-CF25-86D4430F39A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" y="5104264"/>
            <a:ext cx="12192001" cy="1746138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gradFill>
          <a:gsLst>
            <a:gs pos="31000">
              <a:schemeClr val="accent2">
                <a:lumMod val="20000"/>
                <a:lumOff val="80000"/>
              </a:schemeClr>
            </a:gs>
            <a:gs pos="46000">
              <a:schemeClr val="accent1">
                <a:lumMod val="45000"/>
                <a:lumOff val="55000"/>
              </a:schemeClr>
            </a:gs>
            <a:gs pos="61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889" y="239268"/>
            <a:ext cx="11603736" cy="868680"/>
          </a:xfrm>
          <a:prstGeom prst="roundRect">
            <a:avLst>
              <a:gd name="adj" fmla="val 8421"/>
            </a:avLst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063502" y="356616"/>
            <a:ext cx="4008936" cy="2316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FFF3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· 1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4000500" y="566928"/>
            <a:ext cx="772210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ERP: Enterprise Resource Planning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4063502" y="813816"/>
            <a:ext cx="3844046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Modernising enterprise operations through cloud-hosted ERP</a:t>
            </a:r>
            <a:endParaRPr lang="en-US" sz="11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292608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624" y="1380744"/>
            <a:ext cx="182880" cy="18288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58368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7B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420624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38912" y="1891284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585216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Rapid global growth</a:t>
            </a:r>
            <a:endParaRPr lang="en-US" sz="1000" dirty="0"/>
          </a:p>
        </p:txBody>
      </p:sp>
      <p:sp>
        <p:nvSpPr>
          <p:cNvPr id="14" name="Shape 10"/>
          <p:cNvSpPr/>
          <p:nvPr/>
        </p:nvSpPr>
        <p:spPr>
          <a:xfrm>
            <a:off x="438912" y="2263140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585216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Complex supplier network</a:t>
            </a:r>
            <a:endParaRPr lang="en-US" sz="1000" dirty="0"/>
          </a:p>
        </p:txBody>
      </p:sp>
      <p:sp>
        <p:nvSpPr>
          <p:cNvPr id="16" name="Shape 12"/>
          <p:cNvSpPr/>
          <p:nvPr/>
        </p:nvSpPr>
        <p:spPr>
          <a:xfrm>
            <a:off x="438912" y="2634996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585216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 real-time visibility</a:t>
            </a:r>
            <a:endParaRPr lang="en-US" sz="1000" dirty="0"/>
          </a:p>
        </p:txBody>
      </p:sp>
      <p:sp>
        <p:nvSpPr>
          <p:cNvPr id="18" name="Shape 14"/>
          <p:cNvSpPr/>
          <p:nvPr/>
        </p:nvSpPr>
        <p:spPr>
          <a:xfrm>
            <a:off x="2733385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1401" y="1380744"/>
            <a:ext cx="182880" cy="18288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3099145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7B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</a:t>
            </a:r>
            <a:endParaRPr lang="en-US" sz="1250" dirty="0"/>
          </a:p>
        </p:txBody>
      </p:sp>
      <p:sp>
        <p:nvSpPr>
          <p:cNvPr id="21" name="Shape 16"/>
          <p:cNvSpPr/>
          <p:nvPr/>
        </p:nvSpPr>
        <p:spPr>
          <a:xfrm>
            <a:off x="2861401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7"/>
          <p:cNvSpPr/>
          <p:nvPr/>
        </p:nvSpPr>
        <p:spPr>
          <a:xfrm>
            <a:off x="2879689" y="1891284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18"/>
          <p:cNvSpPr/>
          <p:nvPr/>
        </p:nvSpPr>
        <p:spPr>
          <a:xfrm>
            <a:off x="3025993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ERP running on AWS</a:t>
            </a:r>
            <a:endParaRPr lang="en-US" sz="1000" dirty="0"/>
          </a:p>
        </p:txBody>
      </p:sp>
      <p:sp>
        <p:nvSpPr>
          <p:cNvPr id="24" name="Shape 19"/>
          <p:cNvSpPr/>
          <p:nvPr/>
        </p:nvSpPr>
        <p:spPr>
          <a:xfrm>
            <a:off x="2879689" y="2263140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0"/>
          <p:cNvSpPr/>
          <p:nvPr/>
        </p:nvSpPr>
        <p:spPr>
          <a:xfrm>
            <a:off x="3025993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Supplier management tools</a:t>
            </a:r>
            <a:endParaRPr lang="en-US" sz="1000" dirty="0"/>
          </a:p>
        </p:txBody>
      </p:sp>
      <p:sp>
        <p:nvSpPr>
          <p:cNvPr id="26" name="Shape 21"/>
          <p:cNvSpPr/>
          <p:nvPr/>
        </p:nvSpPr>
        <p:spPr>
          <a:xfrm>
            <a:off x="2879689" y="2634996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2"/>
          <p:cNvSpPr/>
          <p:nvPr/>
        </p:nvSpPr>
        <p:spPr>
          <a:xfrm>
            <a:off x="3025993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analytics</a:t>
            </a:r>
            <a:endParaRPr lang="en-US" sz="1000" dirty="0"/>
          </a:p>
        </p:txBody>
      </p:sp>
      <p:sp>
        <p:nvSpPr>
          <p:cNvPr id="28" name="Shape 23"/>
          <p:cNvSpPr/>
          <p:nvPr/>
        </p:nvSpPr>
        <p:spPr>
          <a:xfrm>
            <a:off x="5174163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9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179" y="1380744"/>
            <a:ext cx="182880" cy="182880"/>
          </a:xfrm>
          <a:prstGeom prst="rect">
            <a:avLst/>
          </a:prstGeom>
        </p:spPr>
      </p:pic>
      <p:sp>
        <p:nvSpPr>
          <p:cNvPr id="30" name="Text 24"/>
          <p:cNvSpPr/>
          <p:nvPr/>
        </p:nvSpPr>
        <p:spPr>
          <a:xfrm>
            <a:off x="5539923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7B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</a:t>
            </a:r>
            <a:endParaRPr lang="en-US" sz="1250" dirty="0"/>
          </a:p>
        </p:txBody>
      </p:sp>
      <p:sp>
        <p:nvSpPr>
          <p:cNvPr id="31" name="Shape 25"/>
          <p:cNvSpPr/>
          <p:nvPr/>
        </p:nvSpPr>
        <p:spPr>
          <a:xfrm>
            <a:off x="5302179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26"/>
          <p:cNvSpPr/>
          <p:nvPr/>
        </p:nvSpPr>
        <p:spPr>
          <a:xfrm>
            <a:off x="5320467" y="1891284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27"/>
          <p:cNvSpPr/>
          <p:nvPr/>
        </p:nvSpPr>
        <p:spPr>
          <a:xfrm>
            <a:off x="5466771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 order fulfilment</a:t>
            </a:r>
            <a:endParaRPr lang="en-US" sz="1000" dirty="0"/>
          </a:p>
        </p:txBody>
      </p:sp>
      <p:sp>
        <p:nvSpPr>
          <p:cNvPr id="34" name="Shape 28"/>
          <p:cNvSpPr/>
          <p:nvPr/>
        </p:nvSpPr>
        <p:spPr>
          <a:xfrm>
            <a:off x="5320467" y="2263140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29"/>
          <p:cNvSpPr/>
          <p:nvPr/>
        </p:nvSpPr>
        <p:spPr>
          <a:xfrm>
            <a:off x="5466771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supplier collaboration</a:t>
            </a:r>
            <a:endParaRPr lang="en-US" sz="1000" dirty="0"/>
          </a:p>
        </p:txBody>
      </p:sp>
      <p:sp>
        <p:nvSpPr>
          <p:cNvPr id="36" name="Shape 30"/>
          <p:cNvSpPr/>
          <p:nvPr/>
        </p:nvSpPr>
        <p:spPr>
          <a:xfrm>
            <a:off x="5320467" y="2634996"/>
            <a:ext cx="82296" cy="82296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1"/>
          <p:cNvSpPr/>
          <p:nvPr/>
        </p:nvSpPr>
        <p:spPr>
          <a:xfrm>
            <a:off x="5466771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Lower operating costs</a:t>
            </a:r>
            <a:endParaRPr lang="en-US" sz="1000" dirty="0"/>
          </a:p>
        </p:txBody>
      </p:sp>
      <p:sp>
        <p:nvSpPr>
          <p:cNvPr id="38" name="Shape 32"/>
          <p:cNvSpPr/>
          <p:nvPr/>
        </p:nvSpPr>
        <p:spPr>
          <a:xfrm>
            <a:off x="292608" y="3026664"/>
            <a:ext cx="7194316" cy="1371600"/>
          </a:xfrm>
          <a:prstGeom prst="roundRect">
            <a:avLst>
              <a:gd name="adj" fmla="val 4000"/>
            </a:avLst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9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" y="3145536"/>
            <a:ext cx="182880" cy="182880"/>
          </a:xfrm>
          <a:prstGeom prst="rect">
            <a:avLst/>
          </a:prstGeom>
        </p:spPr>
      </p:pic>
      <p:sp>
        <p:nvSpPr>
          <p:cNvPr id="40" name="Text 33"/>
          <p:cNvSpPr/>
          <p:nvPr/>
        </p:nvSpPr>
        <p:spPr>
          <a:xfrm>
            <a:off x="676656" y="3099816"/>
            <a:ext cx="66456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IMPACT</a:t>
            </a:r>
            <a:endParaRPr lang="en-US" sz="1150" dirty="0"/>
          </a:p>
        </p:txBody>
      </p:sp>
      <p:sp>
        <p:nvSpPr>
          <p:cNvPr id="41" name="Shape 34"/>
          <p:cNvSpPr/>
          <p:nvPr/>
        </p:nvSpPr>
        <p:spPr>
          <a:xfrm>
            <a:off x="1405387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35"/>
          <p:cNvSpPr/>
          <p:nvPr/>
        </p:nvSpPr>
        <p:spPr>
          <a:xfrm>
            <a:off x="1405387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E07B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5,000+</a:t>
            </a:r>
            <a:endParaRPr lang="en-US" sz="1700" dirty="0"/>
          </a:p>
        </p:txBody>
      </p:sp>
      <p:sp>
        <p:nvSpPr>
          <p:cNvPr id="43" name="Text 36"/>
          <p:cNvSpPr/>
          <p:nvPr/>
        </p:nvSpPr>
        <p:spPr>
          <a:xfrm>
            <a:off x="1432819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650" b="1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CUSTOMERS</a:t>
            </a:r>
            <a:endParaRPr lang="en-US" sz="650" dirty="0"/>
          </a:p>
        </p:txBody>
      </p:sp>
      <p:sp>
        <p:nvSpPr>
          <p:cNvPr id="44" name="Shape 37"/>
          <p:cNvSpPr/>
          <p:nvPr/>
        </p:nvSpPr>
        <p:spPr>
          <a:xfrm>
            <a:off x="3432566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38"/>
          <p:cNvSpPr/>
          <p:nvPr/>
        </p:nvSpPr>
        <p:spPr>
          <a:xfrm>
            <a:off x="3432566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E07B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 mo.</a:t>
            </a:r>
            <a:endParaRPr lang="en-US" sz="1700" dirty="0"/>
          </a:p>
        </p:txBody>
      </p:sp>
      <p:sp>
        <p:nvSpPr>
          <p:cNvPr id="46" name="Text 39"/>
          <p:cNvSpPr/>
          <p:nvPr/>
        </p:nvSpPr>
        <p:spPr>
          <a:xfrm>
            <a:off x="3459998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650" b="1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 MIGRATION</a:t>
            </a:r>
            <a:endParaRPr lang="en-US" sz="650" dirty="0"/>
          </a:p>
        </p:txBody>
      </p:sp>
      <p:sp>
        <p:nvSpPr>
          <p:cNvPr id="47" name="Shape 40"/>
          <p:cNvSpPr/>
          <p:nvPr/>
        </p:nvSpPr>
        <p:spPr>
          <a:xfrm>
            <a:off x="5459745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1"/>
          <p:cNvSpPr/>
          <p:nvPr/>
        </p:nvSpPr>
        <p:spPr>
          <a:xfrm>
            <a:off x="5459745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E07B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21 hrs</a:t>
            </a:r>
            <a:endParaRPr lang="en-US" sz="1700" dirty="0"/>
          </a:p>
        </p:txBody>
      </p:sp>
      <p:sp>
        <p:nvSpPr>
          <p:cNvPr id="49" name="Text 42"/>
          <p:cNvSpPr/>
          <p:nvPr/>
        </p:nvSpPr>
        <p:spPr>
          <a:xfrm>
            <a:off x="5487177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650" b="1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DOWNTIME ONLY</a:t>
            </a:r>
            <a:endParaRPr lang="en-US" sz="650" dirty="0"/>
          </a:p>
        </p:txBody>
      </p:sp>
      <p:sp>
        <p:nvSpPr>
          <p:cNvPr id="50" name="Shape 43"/>
          <p:cNvSpPr/>
          <p:nvPr/>
        </p:nvSpPr>
        <p:spPr>
          <a:xfrm>
            <a:off x="292608" y="4526280"/>
            <a:ext cx="7194316" cy="1188720"/>
          </a:xfrm>
          <a:prstGeom prst="roundRect">
            <a:avLst>
              <a:gd name="adj" fmla="val 4615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1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912" y="4645152"/>
            <a:ext cx="182880" cy="182880"/>
          </a:xfrm>
          <a:prstGeom prst="rect">
            <a:avLst/>
          </a:prstGeom>
        </p:spPr>
      </p:pic>
      <p:sp>
        <p:nvSpPr>
          <p:cNvPr id="52" name="Text 44"/>
          <p:cNvSpPr/>
          <p:nvPr/>
        </p:nvSpPr>
        <p:spPr>
          <a:xfrm>
            <a:off x="676656" y="4599432"/>
            <a:ext cx="66456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7B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Considerations</a:t>
            </a:r>
            <a:endParaRPr lang="en-US" sz="1250" dirty="0"/>
          </a:p>
        </p:txBody>
      </p:sp>
      <p:sp>
        <p:nvSpPr>
          <p:cNvPr id="53" name="Shape 45"/>
          <p:cNvSpPr/>
          <p:nvPr/>
        </p:nvSpPr>
        <p:spPr>
          <a:xfrm>
            <a:off x="457200" y="4931664"/>
            <a:ext cx="256032" cy="256032"/>
          </a:xfrm>
          <a:prstGeom prst="ellipse">
            <a:avLst/>
          </a:prstGeom>
          <a:solidFill>
            <a:srgbClr val="E07B00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4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208" y="4995672"/>
            <a:ext cx="128016" cy="128016"/>
          </a:xfrm>
          <a:prstGeom prst="rect">
            <a:avLst/>
          </a:prstGeom>
        </p:spPr>
      </p:pic>
      <p:sp>
        <p:nvSpPr>
          <p:cNvPr id="55" name="Text 46"/>
          <p:cNvSpPr/>
          <p:nvPr/>
        </p:nvSpPr>
        <p:spPr>
          <a:xfrm>
            <a:off x="804672" y="4928616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Security  </a:t>
            </a:r>
            <a:r>
              <a:rPr lang="en-US" sz="950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Protects sensitive business data</a:t>
            </a:r>
            <a:endParaRPr lang="en-US" sz="950" dirty="0"/>
          </a:p>
        </p:txBody>
      </p:sp>
      <p:sp>
        <p:nvSpPr>
          <p:cNvPr id="56" name="Shape 47"/>
          <p:cNvSpPr/>
          <p:nvPr/>
        </p:nvSpPr>
        <p:spPr>
          <a:xfrm>
            <a:off x="457200" y="5193792"/>
            <a:ext cx="256032" cy="256032"/>
          </a:xfrm>
          <a:prstGeom prst="ellipse">
            <a:avLst/>
          </a:prstGeom>
          <a:solidFill>
            <a:srgbClr val="E07B00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7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1208" y="5257800"/>
            <a:ext cx="128016" cy="128016"/>
          </a:xfrm>
          <a:prstGeom prst="rect">
            <a:avLst/>
          </a:prstGeom>
        </p:spPr>
      </p:pic>
      <p:sp>
        <p:nvSpPr>
          <p:cNvPr id="58" name="Text 48"/>
          <p:cNvSpPr/>
          <p:nvPr/>
        </p:nvSpPr>
        <p:spPr>
          <a:xfrm>
            <a:off x="804672" y="5190744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Sovereignty  </a:t>
            </a:r>
            <a:r>
              <a:rPr lang="en-US" sz="950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Must meet local data laws</a:t>
            </a:r>
            <a:endParaRPr lang="en-US" sz="950" dirty="0"/>
          </a:p>
        </p:txBody>
      </p:sp>
      <p:sp>
        <p:nvSpPr>
          <p:cNvPr id="59" name="Shape 49"/>
          <p:cNvSpPr/>
          <p:nvPr/>
        </p:nvSpPr>
        <p:spPr>
          <a:xfrm>
            <a:off x="457200" y="5455920"/>
            <a:ext cx="256032" cy="256032"/>
          </a:xfrm>
          <a:prstGeom prst="ellipse">
            <a:avLst/>
          </a:prstGeom>
          <a:solidFill>
            <a:srgbClr val="E07B00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1208" y="5519928"/>
            <a:ext cx="128016" cy="128016"/>
          </a:xfrm>
          <a:prstGeom prst="rect">
            <a:avLst/>
          </a:prstGeom>
        </p:spPr>
      </p:pic>
      <p:sp>
        <p:nvSpPr>
          <p:cNvPr id="61" name="Text 50"/>
          <p:cNvSpPr/>
          <p:nvPr/>
        </p:nvSpPr>
        <p:spPr>
          <a:xfrm>
            <a:off x="804672" y="5452872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Vendor Lock-in  </a:t>
            </a:r>
            <a:r>
              <a:rPr lang="en-US" sz="950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 to switch providers later</a:t>
            </a:r>
            <a:endParaRPr lang="en-US" sz="950" dirty="0"/>
          </a:p>
        </p:txBody>
      </p:sp>
      <p:sp>
        <p:nvSpPr>
          <p:cNvPr id="62" name="Shape 51"/>
          <p:cNvSpPr/>
          <p:nvPr/>
        </p:nvSpPr>
        <p:spPr>
          <a:xfrm>
            <a:off x="7633228" y="1252728"/>
            <a:ext cx="4263116" cy="4462272"/>
          </a:xfrm>
          <a:prstGeom prst="roundRect">
            <a:avLst>
              <a:gd name="adj" fmla="val 1716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" name="Shape 52"/>
          <p:cNvSpPr/>
          <p:nvPr/>
        </p:nvSpPr>
        <p:spPr>
          <a:xfrm>
            <a:off x="9330446" y="1453896"/>
            <a:ext cx="868680" cy="868680"/>
          </a:xfrm>
          <a:prstGeom prst="ellipse">
            <a:avLst/>
          </a:prstGeom>
          <a:solidFill>
            <a:srgbClr val="E07B0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4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27042" y="1691640"/>
            <a:ext cx="475488" cy="475488"/>
          </a:xfrm>
          <a:prstGeom prst="rect">
            <a:avLst/>
          </a:prstGeom>
        </p:spPr>
      </p:pic>
      <p:sp>
        <p:nvSpPr>
          <p:cNvPr id="65" name="Text 53"/>
          <p:cNvSpPr/>
          <p:nvPr/>
        </p:nvSpPr>
        <p:spPr>
          <a:xfrm>
            <a:off x="7633228" y="2414016"/>
            <a:ext cx="42631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kern="0" spc="150" dirty="0">
                <a:solidFill>
                  <a:srgbClr val="E07B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WORKS</a:t>
            </a:r>
            <a:endParaRPr lang="en-US" sz="1100" dirty="0"/>
          </a:p>
        </p:txBody>
      </p:sp>
      <p:sp>
        <p:nvSpPr>
          <p:cNvPr id="66" name="Shape 54"/>
          <p:cNvSpPr/>
          <p:nvPr/>
        </p:nvSpPr>
        <p:spPr>
          <a:xfrm>
            <a:off x="7907548" y="2743200"/>
            <a:ext cx="3714476" cy="464820"/>
          </a:xfrm>
          <a:prstGeom prst="roundRect">
            <a:avLst>
              <a:gd name="adj" fmla="val 11803"/>
            </a:avLst>
          </a:prstGeom>
          <a:solidFill>
            <a:srgbClr val="E07B00">
              <a:alpha val="15000"/>
            </a:srgbClr>
          </a:solidFill>
          <a:ln w="15875">
            <a:solidFill>
              <a:srgbClr val="E07B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Text 55"/>
          <p:cNvSpPr/>
          <p:nvPr/>
        </p:nvSpPr>
        <p:spPr>
          <a:xfrm>
            <a:off x="7953268" y="2743200"/>
            <a:ext cx="3623036" cy="464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Supplier</a:t>
            </a:r>
            <a:endParaRPr lang="en-US" sz="1200" dirty="0"/>
          </a:p>
        </p:txBody>
      </p:sp>
      <p:sp>
        <p:nvSpPr>
          <p:cNvPr id="68" name="Text 56"/>
          <p:cNvSpPr/>
          <p:nvPr/>
        </p:nvSpPr>
        <p:spPr>
          <a:xfrm>
            <a:off x="7907548" y="3208020"/>
            <a:ext cx="3714476" cy="232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E07B00"/>
                </a:solidFill>
              </a:rPr>
              <a:t>▼</a:t>
            </a:r>
            <a:endParaRPr lang="en-US" sz="1300" dirty="0"/>
          </a:p>
        </p:txBody>
      </p:sp>
      <p:sp>
        <p:nvSpPr>
          <p:cNvPr id="69" name="Shape 57"/>
          <p:cNvSpPr/>
          <p:nvPr/>
        </p:nvSpPr>
        <p:spPr>
          <a:xfrm>
            <a:off x="7907548" y="3440430"/>
            <a:ext cx="3714476" cy="464820"/>
          </a:xfrm>
          <a:prstGeom prst="roundRect">
            <a:avLst>
              <a:gd name="adj" fmla="val 11803"/>
            </a:avLst>
          </a:prstGeom>
          <a:solidFill>
            <a:srgbClr val="E07B00">
              <a:alpha val="15000"/>
            </a:srgbClr>
          </a:solidFill>
          <a:ln w="15875">
            <a:solidFill>
              <a:srgbClr val="E07B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 58"/>
          <p:cNvSpPr/>
          <p:nvPr/>
        </p:nvSpPr>
        <p:spPr>
          <a:xfrm>
            <a:off x="7953268" y="3440430"/>
            <a:ext cx="3623036" cy="464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ERP (on AWS)</a:t>
            </a:r>
            <a:endParaRPr lang="en-US" sz="1200" dirty="0"/>
          </a:p>
        </p:txBody>
      </p:sp>
      <p:sp>
        <p:nvSpPr>
          <p:cNvPr id="71" name="Text 59"/>
          <p:cNvSpPr/>
          <p:nvPr/>
        </p:nvSpPr>
        <p:spPr>
          <a:xfrm>
            <a:off x="7907548" y="3905250"/>
            <a:ext cx="3714476" cy="232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E07B00"/>
                </a:solidFill>
              </a:rPr>
              <a:t>▼</a:t>
            </a:r>
            <a:endParaRPr lang="en-US" sz="1300" dirty="0"/>
          </a:p>
        </p:txBody>
      </p:sp>
      <p:sp>
        <p:nvSpPr>
          <p:cNvPr id="72" name="Shape 60"/>
          <p:cNvSpPr/>
          <p:nvPr/>
        </p:nvSpPr>
        <p:spPr>
          <a:xfrm>
            <a:off x="7907548" y="4137660"/>
            <a:ext cx="3714476" cy="464820"/>
          </a:xfrm>
          <a:prstGeom prst="roundRect">
            <a:avLst>
              <a:gd name="adj" fmla="val 11803"/>
            </a:avLst>
          </a:prstGeom>
          <a:solidFill>
            <a:srgbClr val="E07B00">
              <a:alpha val="15000"/>
            </a:srgbClr>
          </a:solidFill>
          <a:ln w="15875">
            <a:solidFill>
              <a:srgbClr val="E07B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3" name="Text 61"/>
          <p:cNvSpPr/>
          <p:nvPr/>
        </p:nvSpPr>
        <p:spPr>
          <a:xfrm>
            <a:off x="7953268" y="4137660"/>
            <a:ext cx="3623036" cy="464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Warehouse</a:t>
            </a:r>
            <a:endParaRPr lang="en-US" sz="1200" dirty="0"/>
          </a:p>
        </p:txBody>
      </p:sp>
      <p:sp>
        <p:nvSpPr>
          <p:cNvPr id="74" name="Text 62"/>
          <p:cNvSpPr/>
          <p:nvPr/>
        </p:nvSpPr>
        <p:spPr>
          <a:xfrm>
            <a:off x="7907548" y="4602480"/>
            <a:ext cx="3714476" cy="232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E07B00"/>
                </a:solidFill>
              </a:rPr>
              <a:t>▼</a:t>
            </a:r>
            <a:endParaRPr lang="en-US" sz="1300" dirty="0"/>
          </a:p>
        </p:txBody>
      </p:sp>
      <p:sp>
        <p:nvSpPr>
          <p:cNvPr id="75" name="Shape 63"/>
          <p:cNvSpPr/>
          <p:nvPr/>
        </p:nvSpPr>
        <p:spPr>
          <a:xfrm>
            <a:off x="7907548" y="4834890"/>
            <a:ext cx="3714476" cy="464820"/>
          </a:xfrm>
          <a:prstGeom prst="roundRect">
            <a:avLst>
              <a:gd name="adj" fmla="val 11803"/>
            </a:avLst>
          </a:prstGeom>
          <a:solidFill>
            <a:srgbClr val="E07B00">
              <a:alpha val="15000"/>
            </a:srgbClr>
          </a:solidFill>
          <a:ln w="15875">
            <a:solidFill>
              <a:srgbClr val="E07B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6" name="Text 64"/>
          <p:cNvSpPr/>
          <p:nvPr/>
        </p:nvSpPr>
        <p:spPr>
          <a:xfrm>
            <a:off x="7953268" y="4834890"/>
            <a:ext cx="3623036" cy="464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</a:t>
            </a:r>
            <a:endParaRPr lang="en-US" sz="1200" dirty="0"/>
          </a:p>
        </p:txBody>
      </p:sp>
      <p:sp>
        <p:nvSpPr>
          <p:cNvPr id="77" name="Shape 65"/>
          <p:cNvSpPr/>
          <p:nvPr/>
        </p:nvSpPr>
        <p:spPr>
          <a:xfrm>
            <a:off x="292608" y="5843016"/>
            <a:ext cx="11603736" cy="457200"/>
          </a:xfrm>
          <a:prstGeom prst="roundRect">
            <a:avLst>
              <a:gd name="adj" fmla="val 12000"/>
            </a:avLst>
          </a:prstGeom>
          <a:solidFill>
            <a:srgbClr val="0070C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8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8912" y="5980176"/>
            <a:ext cx="182880" cy="182880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79" name="Text 66"/>
          <p:cNvSpPr/>
          <p:nvPr/>
        </p:nvSpPr>
        <p:spPr>
          <a:xfrm>
            <a:off x="713232" y="5879592"/>
            <a:ext cx="11018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TAKEAWAY:  </a:t>
            </a:r>
            <a:r>
              <a:rPr lang="en-US" sz="1000" dirty="0">
                <a:solidFill>
                  <a:srgbClr val="D9DC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 on AWS turns legacy systems into scalable, AI-ready platforms when matched with strong governance.</a:t>
            </a:r>
            <a:endParaRPr lang="en-US" sz="1000" dirty="0"/>
          </a:p>
        </p:txBody>
      </p:sp>
      <p:sp>
        <p:nvSpPr>
          <p:cNvPr id="80" name="Text 67"/>
          <p:cNvSpPr/>
          <p:nvPr/>
        </p:nvSpPr>
        <p:spPr>
          <a:xfrm>
            <a:off x="292608" y="6359629"/>
            <a:ext cx="11603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AWS (2026); Laudon &amp; Laudon (2021)</a:t>
            </a:r>
            <a:endParaRPr lang="en-US" sz="850" dirty="0"/>
          </a:p>
        </p:txBody>
      </p:sp>
      <p:pic>
        <p:nvPicPr>
          <p:cNvPr id="82" name="Picture 81">
            <a:extLst>
              <a:ext uri="{FF2B5EF4-FFF2-40B4-BE49-F238E27FC236}">
                <a16:creationId xmlns:a16="http://schemas.microsoft.com/office/drawing/2014/main" id="{22AEE0AD-6F51-6B68-301F-CA11C843B2D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3332" y="353160"/>
            <a:ext cx="1257409" cy="628704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A4184D02-6783-002B-DB17-2CD2CCC17A6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198314" y="1267968"/>
            <a:ext cx="802112" cy="34899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76CE0D0-E263-38BB-DCB8-82B4CD689CC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986657" y="221552"/>
            <a:ext cx="2922968" cy="879728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000">
              <a:schemeClr val="accent5">
                <a:lumMod val="40000"/>
                <a:lumOff val="60000"/>
              </a:schemeClr>
            </a:gs>
            <a:gs pos="46000">
              <a:schemeClr val="accent1">
                <a:lumMod val="45000"/>
                <a:lumOff val="55000"/>
              </a:schemeClr>
            </a:gs>
            <a:gs pos="61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92608" y="282892"/>
            <a:ext cx="11603736" cy="868680"/>
          </a:xfrm>
          <a:prstGeom prst="roundRect">
            <a:avLst>
              <a:gd name="adj" fmla="val 8421"/>
            </a:avLst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2"/>
          <p:cNvSpPr/>
          <p:nvPr/>
        </p:nvSpPr>
        <p:spPr>
          <a:xfrm>
            <a:off x="3609974" y="365760"/>
            <a:ext cx="4875657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0" cap="none" spc="200" normalizeH="0" baseline="0" noProof="0" dirty="0">
                <a:ln>
                  <a:noFill/>
                </a:ln>
                <a:solidFill>
                  <a:srgbClr val="FFF3E2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· 2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3"/>
          <p:cNvSpPr/>
          <p:nvPr/>
        </p:nvSpPr>
        <p:spPr>
          <a:xfrm>
            <a:off x="2861401" y="566928"/>
            <a:ext cx="44975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            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SMS: Supplier Management System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4"/>
          <p:cNvSpPr/>
          <p:nvPr/>
        </p:nvSpPr>
        <p:spPr>
          <a:xfrm>
            <a:off x="3609973" y="798576"/>
            <a:ext cx="3648077" cy="2987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srgbClr val="FFF3E2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Improving procurement efficiency across the NHS supply chain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5"/>
          <p:cNvSpPr/>
          <p:nvPr/>
        </p:nvSpPr>
        <p:spPr>
          <a:xfrm>
            <a:off x="292608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624" y="1380744"/>
            <a:ext cx="182880" cy="18288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58368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50" b="1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Challenge</a:t>
            </a:r>
            <a:endParaRPr kumimoji="0" lang="en-US" sz="12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Shape 7"/>
          <p:cNvSpPr/>
          <p:nvPr/>
        </p:nvSpPr>
        <p:spPr>
          <a:xfrm>
            <a:off x="420624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Shape 8"/>
          <p:cNvSpPr/>
          <p:nvPr/>
        </p:nvSpPr>
        <p:spPr>
          <a:xfrm>
            <a:off x="438912" y="1891284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9"/>
          <p:cNvSpPr/>
          <p:nvPr/>
        </p:nvSpPr>
        <p:spPr>
          <a:xfrm>
            <a:off x="585216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procurement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438912" y="2263140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585216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Shortages during COVID-19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438912" y="2634996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585216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Cost vs. ethical sourcing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Shape 14"/>
          <p:cNvSpPr/>
          <p:nvPr/>
        </p:nvSpPr>
        <p:spPr>
          <a:xfrm>
            <a:off x="2733385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1401" y="1380744"/>
            <a:ext cx="182880" cy="18288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3099145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50" b="1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Solution</a:t>
            </a:r>
            <a:endParaRPr kumimoji="0" lang="en-US" sz="12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Shape 16"/>
          <p:cNvSpPr/>
          <p:nvPr/>
        </p:nvSpPr>
        <p:spPr>
          <a:xfrm>
            <a:off x="2861401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Shape 17"/>
          <p:cNvSpPr/>
          <p:nvPr/>
        </p:nvSpPr>
        <p:spPr>
          <a:xfrm>
            <a:off x="2879689" y="1891284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 18"/>
          <p:cNvSpPr/>
          <p:nvPr/>
        </p:nvSpPr>
        <p:spPr>
          <a:xfrm>
            <a:off x="3025993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Supply Chain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Shape 19"/>
          <p:cNvSpPr/>
          <p:nvPr/>
        </p:nvSpPr>
        <p:spPr>
          <a:xfrm>
            <a:off x="2879689" y="2263140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 20"/>
          <p:cNvSpPr/>
          <p:nvPr/>
        </p:nvSpPr>
        <p:spPr>
          <a:xfrm>
            <a:off x="3025993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£1bn savings programme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Shape 21"/>
          <p:cNvSpPr/>
          <p:nvPr/>
        </p:nvSpPr>
        <p:spPr>
          <a:xfrm>
            <a:off x="2879689" y="2634996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Text 22"/>
          <p:cNvSpPr/>
          <p:nvPr/>
        </p:nvSpPr>
        <p:spPr>
          <a:xfrm>
            <a:off x="3025993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Modern Slavery Assessment Tool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Shape 23"/>
          <p:cNvSpPr/>
          <p:nvPr/>
        </p:nvSpPr>
        <p:spPr>
          <a:xfrm>
            <a:off x="5174163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9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179" y="1380744"/>
            <a:ext cx="182880" cy="182880"/>
          </a:xfrm>
          <a:prstGeom prst="rect">
            <a:avLst/>
          </a:prstGeom>
        </p:spPr>
      </p:pic>
      <p:sp>
        <p:nvSpPr>
          <p:cNvPr id="30" name="Text 24"/>
          <p:cNvSpPr/>
          <p:nvPr/>
        </p:nvSpPr>
        <p:spPr>
          <a:xfrm>
            <a:off x="5539923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50" b="1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Results</a:t>
            </a:r>
            <a:endParaRPr kumimoji="0" lang="en-US" sz="12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Shape 25"/>
          <p:cNvSpPr/>
          <p:nvPr/>
        </p:nvSpPr>
        <p:spPr>
          <a:xfrm>
            <a:off x="5302179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Shape 26"/>
          <p:cNvSpPr/>
          <p:nvPr/>
        </p:nvSpPr>
        <p:spPr>
          <a:xfrm>
            <a:off x="5320467" y="1891284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Text 27"/>
          <p:cNvSpPr/>
          <p:nvPr/>
        </p:nvSpPr>
        <p:spPr>
          <a:xfrm>
            <a:off x="5466771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£230m saved (March 2024)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Shape 28"/>
          <p:cNvSpPr/>
          <p:nvPr/>
        </p:nvSpPr>
        <p:spPr>
          <a:xfrm>
            <a:off x="5320467" y="2263140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Text 29"/>
          <p:cNvSpPr/>
          <p:nvPr/>
        </p:nvSpPr>
        <p:spPr>
          <a:xfrm>
            <a:off x="5466771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On track for £1bn by 2030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Shape 30"/>
          <p:cNvSpPr/>
          <p:nvPr/>
        </p:nvSpPr>
        <p:spPr>
          <a:xfrm>
            <a:off x="5320467" y="2634996"/>
            <a:ext cx="82296" cy="82296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Text 31"/>
          <p:cNvSpPr/>
          <p:nvPr/>
        </p:nvSpPr>
        <p:spPr>
          <a:xfrm>
            <a:off x="5466771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9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Stronger supplier accountability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Shape 32"/>
          <p:cNvSpPr/>
          <p:nvPr/>
        </p:nvSpPr>
        <p:spPr>
          <a:xfrm>
            <a:off x="292608" y="3026664"/>
            <a:ext cx="7194316" cy="1371600"/>
          </a:xfrm>
          <a:prstGeom prst="roundRect">
            <a:avLst>
              <a:gd name="adj" fmla="val 4000"/>
            </a:avLst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9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" y="3145536"/>
            <a:ext cx="182880" cy="182880"/>
          </a:xfrm>
          <a:prstGeom prst="rect">
            <a:avLst/>
          </a:prstGeom>
        </p:spPr>
      </p:pic>
      <p:sp>
        <p:nvSpPr>
          <p:cNvPr id="40" name="Text 33"/>
          <p:cNvSpPr/>
          <p:nvPr/>
        </p:nvSpPr>
        <p:spPr>
          <a:xfrm>
            <a:off x="676656" y="3099816"/>
            <a:ext cx="66456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1" i="0" u="none" strike="noStrike" kern="0" cap="none" spc="1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BUSINESS IMPACT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Shape 34"/>
          <p:cNvSpPr/>
          <p:nvPr/>
        </p:nvSpPr>
        <p:spPr>
          <a:xfrm>
            <a:off x="1405387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Text 35"/>
          <p:cNvSpPr/>
          <p:nvPr/>
        </p:nvSpPr>
        <p:spPr>
          <a:xfrm>
            <a:off x="1405387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£230M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Text 36"/>
          <p:cNvSpPr/>
          <p:nvPr/>
        </p:nvSpPr>
        <p:spPr>
          <a:xfrm>
            <a:off x="1432819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50" b="1" i="0" u="none" strike="noStrike" kern="1200" cap="none" spc="0" normalizeH="0" baseline="0" noProof="0" dirty="0">
                <a:ln>
                  <a:noFill/>
                </a:ln>
                <a:solidFill>
                  <a:srgbClr val="5B6480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SAVINGS ACHIEVED</a:t>
            </a:r>
            <a:endParaRPr kumimoji="0" lang="en-US" sz="6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Shape 37"/>
          <p:cNvSpPr/>
          <p:nvPr/>
        </p:nvSpPr>
        <p:spPr>
          <a:xfrm>
            <a:off x="3432566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Text 38"/>
          <p:cNvSpPr/>
          <p:nvPr/>
        </p:nvSpPr>
        <p:spPr>
          <a:xfrm>
            <a:off x="3432566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930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Text 39"/>
          <p:cNvSpPr/>
          <p:nvPr/>
        </p:nvSpPr>
        <p:spPr>
          <a:xfrm>
            <a:off x="3459998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50" b="1" i="0" u="none" strike="noStrike" kern="1200" cap="none" spc="0" normalizeH="0" baseline="0" noProof="0" dirty="0">
                <a:ln>
                  <a:noFill/>
                </a:ln>
                <a:solidFill>
                  <a:srgbClr val="5B6480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ACTIVE SUPPLIERS</a:t>
            </a:r>
            <a:endParaRPr kumimoji="0" lang="en-US" sz="6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Shape 40"/>
          <p:cNvSpPr/>
          <p:nvPr/>
        </p:nvSpPr>
        <p:spPr>
          <a:xfrm>
            <a:off x="5459745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Text 41"/>
          <p:cNvSpPr/>
          <p:nvPr/>
        </p:nvSpPr>
        <p:spPr>
          <a:xfrm>
            <a:off x="5459745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17,000+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Text 42"/>
          <p:cNvSpPr/>
          <p:nvPr/>
        </p:nvSpPr>
        <p:spPr>
          <a:xfrm>
            <a:off x="5487177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50" b="1" i="0" u="none" strike="noStrike" kern="1200" cap="none" spc="0" normalizeH="0" baseline="0" noProof="0" dirty="0">
                <a:ln>
                  <a:noFill/>
                </a:ln>
                <a:solidFill>
                  <a:srgbClr val="5B6480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DELIVERY POINTS</a:t>
            </a:r>
            <a:endParaRPr kumimoji="0" lang="en-US" sz="6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Shape 43"/>
          <p:cNvSpPr/>
          <p:nvPr/>
        </p:nvSpPr>
        <p:spPr>
          <a:xfrm>
            <a:off x="292608" y="4526280"/>
            <a:ext cx="7194316" cy="1188720"/>
          </a:xfrm>
          <a:prstGeom prst="roundRect">
            <a:avLst>
              <a:gd name="adj" fmla="val 4615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912" y="4645152"/>
            <a:ext cx="182880" cy="182880"/>
          </a:xfrm>
          <a:prstGeom prst="rect">
            <a:avLst/>
          </a:prstGeom>
        </p:spPr>
      </p:pic>
      <p:sp>
        <p:nvSpPr>
          <p:cNvPr id="52" name="Text 44"/>
          <p:cNvSpPr/>
          <p:nvPr/>
        </p:nvSpPr>
        <p:spPr>
          <a:xfrm>
            <a:off x="676656" y="4599432"/>
            <a:ext cx="66456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50" b="1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Ethical Considerations</a:t>
            </a:r>
            <a:endParaRPr kumimoji="0" lang="en-US" sz="12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Shape 45"/>
          <p:cNvSpPr/>
          <p:nvPr/>
        </p:nvSpPr>
        <p:spPr>
          <a:xfrm>
            <a:off x="457200" y="4931664"/>
            <a:ext cx="256032" cy="256032"/>
          </a:xfrm>
          <a:prstGeom prst="ellipse">
            <a:avLst/>
          </a:prstGeom>
          <a:solidFill>
            <a:srgbClr val="0B5CAD">
              <a:alpha val="12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4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1208" y="4995672"/>
            <a:ext cx="128016" cy="128016"/>
          </a:xfrm>
          <a:prstGeom prst="rect">
            <a:avLst/>
          </a:prstGeom>
        </p:spPr>
      </p:pic>
      <p:sp>
        <p:nvSpPr>
          <p:cNvPr id="55" name="Text 46"/>
          <p:cNvSpPr/>
          <p:nvPr/>
        </p:nvSpPr>
        <p:spPr>
          <a:xfrm>
            <a:off x="804672" y="4928616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Labour Rights  </a:t>
            </a:r>
            <a:r>
              <a:rPr kumimoji="0" lang="en-US" sz="950" b="0" i="0" u="none" strike="noStrike" kern="1200" cap="none" spc="0" normalizeH="0" baseline="0" noProof="0" dirty="0">
                <a:ln>
                  <a:noFill/>
                </a:ln>
                <a:solidFill>
                  <a:srgbClr val="5B6480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Suppliers vetted for fair practice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Shape 47"/>
          <p:cNvSpPr/>
          <p:nvPr/>
        </p:nvSpPr>
        <p:spPr>
          <a:xfrm>
            <a:off x="457200" y="5193792"/>
            <a:ext cx="256032" cy="256032"/>
          </a:xfrm>
          <a:prstGeom prst="ellipse">
            <a:avLst/>
          </a:prstGeom>
          <a:solidFill>
            <a:srgbClr val="0B5CAD">
              <a:alpha val="12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7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1208" y="5257800"/>
            <a:ext cx="128016" cy="128016"/>
          </a:xfrm>
          <a:prstGeom prst="rect">
            <a:avLst/>
          </a:prstGeom>
        </p:spPr>
      </p:pic>
      <p:sp>
        <p:nvSpPr>
          <p:cNvPr id="58" name="Text 48"/>
          <p:cNvSpPr/>
          <p:nvPr/>
        </p:nvSpPr>
        <p:spPr>
          <a:xfrm>
            <a:off x="804672" y="5190744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  </a:t>
            </a:r>
            <a:r>
              <a:rPr kumimoji="0" lang="en-US" sz="950" b="0" i="0" u="none" strike="noStrike" kern="1200" cap="none" spc="0" normalizeH="0" baseline="0" noProof="0" dirty="0">
                <a:ln>
                  <a:noFill/>
                </a:ln>
                <a:solidFill>
                  <a:srgbClr val="5B6480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71% of NHS carbon is procurement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Shape 49"/>
          <p:cNvSpPr/>
          <p:nvPr/>
        </p:nvSpPr>
        <p:spPr>
          <a:xfrm>
            <a:off x="457200" y="5455920"/>
            <a:ext cx="256032" cy="256032"/>
          </a:xfrm>
          <a:prstGeom prst="ellipse">
            <a:avLst/>
          </a:prstGeom>
          <a:solidFill>
            <a:srgbClr val="0B5CAD">
              <a:alpha val="12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1208" y="5519928"/>
            <a:ext cx="128016" cy="128016"/>
          </a:xfrm>
          <a:prstGeom prst="rect">
            <a:avLst/>
          </a:prstGeom>
        </p:spPr>
      </p:pic>
      <p:sp>
        <p:nvSpPr>
          <p:cNvPr id="61" name="Text 50"/>
          <p:cNvSpPr/>
          <p:nvPr/>
        </p:nvSpPr>
        <p:spPr>
          <a:xfrm>
            <a:off x="804672" y="5452872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Local Access  </a:t>
            </a:r>
            <a:r>
              <a:rPr kumimoji="0" lang="en-US" sz="950" b="0" i="0" u="none" strike="noStrike" kern="1200" cap="none" spc="0" normalizeH="0" baseline="0" noProof="0" dirty="0">
                <a:ln>
                  <a:noFill/>
                </a:ln>
                <a:solidFill>
                  <a:srgbClr val="5B6480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Centralising can limit small suppliers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2" name="Shape 51"/>
          <p:cNvSpPr/>
          <p:nvPr/>
        </p:nvSpPr>
        <p:spPr>
          <a:xfrm>
            <a:off x="7633228" y="1252728"/>
            <a:ext cx="4263116" cy="4462272"/>
          </a:xfrm>
          <a:prstGeom prst="roundRect">
            <a:avLst>
              <a:gd name="adj" fmla="val 1716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3" name="Shape 52"/>
          <p:cNvSpPr/>
          <p:nvPr/>
        </p:nvSpPr>
        <p:spPr>
          <a:xfrm>
            <a:off x="9330446" y="1453896"/>
            <a:ext cx="868680" cy="868680"/>
          </a:xfrm>
          <a:prstGeom prst="ellipse">
            <a:avLst/>
          </a:prstGeom>
          <a:solidFill>
            <a:srgbClr val="0B5CAD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4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27042" y="1691640"/>
            <a:ext cx="475488" cy="475488"/>
          </a:xfrm>
          <a:prstGeom prst="rect">
            <a:avLst/>
          </a:prstGeom>
        </p:spPr>
      </p:pic>
      <p:sp>
        <p:nvSpPr>
          <p:cNvPr id="65" name="Text 53"/>
          <p:cNvSpPr/>
          <p:nvPr/>
        </p:nvSpPr>
        <p:spPr>
          <a:xfrm>
            <a:off x="7633228" y="2414016"/>
            <a:ext cx="42631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15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HOW IT WORKS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Shape 54"/>
          <p:cNvSpPr/>
          <p:nvPr/>
        </p:nvSpPr>
        <p:spPr>
          <a:xfrm>
            <a:off x="7907548" y="2743200"/>
            <a:ext cx="3714476" cy="464820"/>
          </a:xfrm>
          <a:prstGeom prst="roundRect">
            <a:avLst>
              <a:gd name="adj" fmla="val 11803"/>
            </a:avLst>
          </a:prstGeom>
          <a:solidFill>
            <a:srgbClr val="0B5CAD">
              <a:alpha val="15000"/>
            </a:srgbClr>
          </a:solidFill>
          <a:ln w="15875">
            <a:solidFill>
              <a:srgbClr val="0B5CAD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Text 55"/>
          <p:cNvSpPr/>
          <p:nvPr/>
        </p:nvSpPr>
        <p:spPr>
          <a:xfrm>
            <a:off x="7953268" y="2743200"/>
            <a:ext cx="3623036" cy="464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Supplier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Text 56"/>
          <p:cNvSpPr/>
          <p:nvPr/>
        </p:nvSpPr>
        <p:spPr>
          <a:xfrm>
            <a:off x="7907548" y="3208020"/>
            <a:ext cx="3714476" cy="232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▼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9" name="Shape 57"/>
          <p:cNvSpPr/>
          <p:nvPr/>
        </p:nvSpPr>
        <p:spPr>
          <a:xfrm>
            <a:off x="7907548" y="3440430"/>
            <a:ext cx="3714476" cy="464820"/>
          </a:xfrm>
          <a:prstGeom prst="roundRect">
            <a:avLst>
              <a:gd name="adj" fmla="val 11803"/>
            </a:avLst>
          </a:prstGeom>
          <a:solidFill>
            <a:srgbClr val="0B5CAD">
              <a:alpha val="15000"/>
            </a:srgbClr>
          </a:solidFill>
          <a:ln w="15875">
            <a:solidFill>
              <a:srgbClr val="0B5CAD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Text 58"/>
          <p:cNvSpPr/>
          <p:nvPr/>
        </p:nvSpPr>
        <p:spPr>
          <a:xfrm>
            <a:off x="7953268" y="3440430"/>
            <a:ext cx="3623036" cy="464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NHS Supply Chain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Text 59"/>
          <p:cNvSpPr/>
          <p:nvPr/>
        </p:nvSpPr>
        <p:spPr>
          <a:xfrm>
            <a:off x="7907548" y="3905250"/>
            <a:ext cx="3714476" cy="232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▼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Shape 60"/>
          <p:cNvSpPr/>
          <p:nvPr/>
        </p:nvSpPr>
        <p:spPr>
          <a:xfrm>
            <a:off x="7907548" y="4137660"/>
            <a:ext cx="3714476" cy="464820"/>
          </a:xfrm>
          <a:prstGeom prst="roundRect">
            <a:avLst>
              <a:gd name="adj" fmla="val 11803"/>
            </a:avLst>
          </a:prstGeom>
          <a:solidFill>
            <a:srgbClr val="0B5CAD">
              <a:alpha val="15000"/>
            </a:srgbClr>
          </a:solidFill>
          <a:ln w="15875">
            <a:solidFill>
              <a:srgbClr val="0B5CAD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Text 61"/>
          <p:cNvSpPr/>
          <p:nvPr/>
        </p:nvSpPr>
        <p:spPr>
          <a:xfrm>
            <a:off x="7953268" y="4137660"/>
            <a:ext cx="3623036" cy="464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Hospital / Trust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Text 62"/>
          <p:cNvSpPr/>
          <p:nvPr/>
        </p:nvSpPr>
        <p:spPr>
          <a:xfrm>
            <a:off x="7907548" y="4602480"/>
            <a:ext cx="3714476" cy="232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0B5CAD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▼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Shape 63"/>
          <p:cNvSpPr/>
          <p:nvPr/>
        </p:nvSpPr>
        <p:spPr>
          <a:xfrm>
            <a:off x="7907548" y="4834890"/>
            <a:ext cx="3714476" cy="464820"/>
          </a:xfrm>
          <a:prstGeom prst="roundRect">
            <a:avLst>
              <a:gd name="adj" fmla="val 11803"/>
            </a:avLst>
          </a:prstGeom>
          <a:solidFill>
            <a:srgbClr val="0B5CAD">
              <a:alpha val="15000"/>
            </a:srgbClr>
          </a:solidFill>
          <a:ln w="15875">
            <a:solidFill>
              <a:srgbClr val="0B5CAD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Text 64"/>
          <p:cNvSpPr/>
          <p:nvPr/>
        </p:nvSpPr>
        <p:spPr>
          <a:xfrm>
            <a:off x="7953268" y="4834890"/>
            <a:ext cx="3623036" cy="464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Patient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Shape 65"/>
          <p:cNvSpPr/>
          <p:nvPr/>
        </p:nvSpPr>
        <p:spPr>
          <a:xfrm>
            <a:off x="292608" y="5843016"/>
            <a:ext cx="11603736" cy="457200"/>
          </a:xfrm>
          <a:prstGeom prst="roundRect">
            <a:avLst>
              <a:gd name="adj" fmla="val 12000"/>
            </a:avLst>
          </a:prstGeom>
          <a:solidFill>
            <a:srgbClr val="0070C0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8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8912" y="5980176"/>
            <a:ext cx="182880" cy="182880"/>
          </a:xfrm>
          <a:prstGeom prst="rect">
            <a:avLst/>
          </a:prstGeom>
        </p:spPr>
      </p:pic>
      <p:sp>
        <p:nvSpPr>
          <p:cNvPr id="79" name="Text 66"/>
          <p:cNvSpPr/>
          <p:nvPr/>
        </p:nvSpPr>
        <p:spPr>
          <a:xfrm>
            <a:off x="713232" y="5879592"/>
            <a:ext cx="11018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TAKEAWAY:  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D9DCEE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 Supplier Management System must balance efficiency at scale with resilience and ethical sourcing.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Text 67"/>
          <p:cNvSpPr/>
          <p:nvPr/>
        </p:nvSpPr>
        <p:spPr>
          <a:xfrm>
            <a:off x="292608" y="6355080"/>
            <a:ext cx="11603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1" u="none" strike="noStrike" kern="1200" cap="none" spc="0" normalizeH="0" baseline="0" noProof="0" dirty="0">
                <a:ln>
                  <a:noFill/>
                </a:ln>
                <a:solidFill>
                  <a:srgbClr val="5B6480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Sources: NHS Supply Chain (2026); Verhoef et al. (2021)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2" name="Picture 81">
            <a:extLst>
              <a:ext uri="{FF2B5EF4-FFF2-40B4-BE49-F238E27FC236}">
                <a16:creationId xmlns:a16="http://schemas.microsoft.com/office/drawing/2014/main" id="{DF04BAF2-3C8B-A2E3-D262-152CB4A04EB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2977" y="441512"/>
            <a:ext cx="998307" cy="514395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4437627F-8794-035C-F2D8-830ADA19F72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89780" y="1268158"/>
            <a:ext cx="652462" cy="7435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A8F124-A915-675A-6B7C-98FA50835CD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889492" y="284565"/>
            <a:ext cx="3006852" cy="849291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gradFill>
          <a:gsLst>
            <a:gs pos="31000">
              <a:schemeClr val="accent6">
                <a:lumMod val="60000"/>
                <a:lumOff val="40000"/>
              </a:schemeClr>
            </a:gs>
            <a:gs pos="46000">
              <a:schemeClr val="accent1">
                <a:lumMod val="45000"/>
                <a:lumOff val="55000"/>
              </a:schemeClr>
            </a:gs>
            <a:gs pos="61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47115" y="287991"/>
            <a:ext cx="11603736" cy="868680"/>
          </a:xfrm>
          <a:prstGeom prst="roundRect">
            <a:avLst>
              <a:gd name="adj" fmla="val 8421"/>
            </a:avLst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3784980" y="381000"/>
            <a:ext cx="1389184" cy="249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FFF3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· 3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3784981" y="566928"/>
            <a:ext cx="441732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CRM: Customer Relationship Management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3784980" y="877824"/>
            <a:ext cx="3701944" cy="213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3E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Using customer data to increase loyalty and retention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292608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624" y="1380744"/>
            <a:ext cx="182880" cy="18288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58368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70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420624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38912" y="1891284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585216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 customer loyalty</a:t>
            </a:r>
            <a:endParaRPr lang="en-US" sz="1000" dirty="0"/>
          </a:p>
        </p:txBody>
      </p:sp>
      <p:sp>
        <p:nvSpPr>
          <p:cNvPr id="14" name="Shape 10"/>
          <p:cNvSpPr/>
          <p:nvPr/>
        </p:nvSpPr>
        <p:spPr>
          <a:xfrm>
            <a:off x="438912" y="2263140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585216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Reward-value change backlash</a:t>
            </a:r>
            <a:endParaRPr lang="en-US" sz="1000" dirty="0"/>
          </a:p>
        </p:txBody>
      </p:sp>
      <p:sp>
        <p:nvSpPr>
          <p:cNvPr id="16" name="Shape 12"/>
          <p:cNvSpPr/>
          <p:nvPr/>
        </p:nvSpPr>
        <p:spPr>
          <a:xfrm>
            <a:off x="438912" y="2634996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585216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vs. personalisation</a:t>
            </a:r>
            <a:endParaRPr lang="en-US" sz="1000" dirty="0"/>
          </a:p>
        </p:txBody>
      </p:sp>
      <p:sp>
        <p:nvSpPr>
          <p:cNvPr id="18" name="Shape 14"/>
          <p:cNvSpPr/>
          <p:nvPr/>
        </p:nvSpPr>
        <p:spPr>
          <a:xfrm>
            <a:off x="2733385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1401" y="1380744"/>
            <a:ext cx="182880" cy="18288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3099145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70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</a:t>
            </a:r>
            <a:endParaRPr lang="en-US" sz="1250" dirty="0"/>
          </a:p>
        </p:txBody>
      </p:sp>
      <p:sp>
        <p:nvSpPr>
          <p:cNvPr id="21" name="Shape 16"/>
          <p:cNvSpPr/>
          <p:nvPr/>
        </p:nvSpPr>
        <p:spPr>
          <a:xfrm>
            <a:off x="2861401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7"/>
          <p:cNvSpPr/>
          <p:nvPr/>
        </p:nvSpPr>
        <p:spPr>
          <a:xfrm>
            <a:off x="2879689" y="1891284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18"/>
          <p:cNvSpPr/>
          <p:nvPr/>
        </p:nvSpPr>
        <p:spPr>
          <a:xfrm>
            <a:off x="3025993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Starbucks Rewards app</a:t>
            </a:r>
            <a:endParaRPr lang="en-US" sz="1000" dirty="0"/>
          </a:p>
        </p:txBody>
      </p:sp>
      <p:sp>
        <p:nvSpPr>
          <p:cNvPr id="24" name="Shape 19"/>
          <p:cNvSpPr/>
          <p:nvPr/>
        </p:nvSpPr>
        <p:spPr>
          <a:xfrm>
            <a:off x="2879689" y="2263140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0"/>
          <p:cNvSpPr/>
          <p:nvPr/>
        </p:nvSpPr>
        <p:spPr>
          <a:xfrm>
            <a:off x="3025993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personalisation (Deep Brew)</a:t>
            </a:r>
            <a:endParaRPr lang="en-US" sz="1000" dirty="0"/>
          </a:p>
        </p:txBody>
      </p:sp>
      <p:sp>
        <p:nvSpPr>
          <p:cNvPr id="26" name="Shape 21"/>
          <p:cNvSpPr/>
          <p:nvPr/>
        </p:nvSpPr>
        <p:spPr>
          <a:xfrm>
            <a:off x="2879689" y="2634996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2"/>
          <p:cNvSpPr/>
          <p:nvPr/>
        </p:nvSpPr>
        <p:spPr>
          <a:xfrm>
            <a:off x="3025993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Tiered redesign (2026)</a:t>
            </a:r>
            <a:endParaRPr lang="en-US" sz="1000" dirty="0"/>
          </a:p>
        </p:txBody>
      </p:sp>
      <p:sp>
        <p:nvSpPr>
          <p:cNvPr id="28" name="Shape 23"/>
          <p:cNvSpPr/>
          <p:nvPr/>
        </p:nvSpPr>
        <p:spPr>
          <a:xfrm>
            <a:off x="5174163" y="1252728"/>
            <a:ext cx="2312761" cy="16459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9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179" y="1380744"/>
            <a:ext cx="182880" cy="182880"/>
          </a:xfrm>
          <a:prstGeom prst="rect">
            <a:avLst/>
          </a:prstGeom>
        </p:spPr>
      </p:pic>
      <p:sp>
        <p:nvSpPr>
          <p:cNvPr id="30" name="Text 24"/>
          <p:cNvSpPr/>
          <p:nvPr/>
        </p:nvSpPr>
        <p:spPr>
          <a:xfrm>
            <a:off x="5539923" y="1344168"/>
            <a:ext cx="185556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70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</a:t>
            </a:r>
            <a:endParaRPr lang="en-US" sz="1250" dirty="0"/>
          </a:p>
        </p:txBody>
      </p:sp>
      <p:sp>
        <p:nvSpPr>
          <p:cNvPr id="31" name="Shape 25"/>
          <p:cNvSpPr/>
          <p:nvPr/>
        </p:nvSpPr>
        <p:spPr>
          <a:xfrm>
            <a:off x="5302179" y="1655064"/>
            <a:ext cx="2056729" cy="0"/>
          </a:xfrm>
          <a:prstGeom prst="line">
            <a:avLst/>
          </a:prstGeom>
          <a:noFill/>
          <a:ln w="12700">
            <a:solidFill>
              <a:srgbClr val="EDED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26"/>
          <p:cNvSpPr/>
          <p:nvPr/>
        </p:nvSpPr>
        <p:spPr>
          <a:xfrm>
            <a:off x="5320467" y="1891284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27"/>
          <p:cNvSpPr/>
          <p:nvPr/>
        </p:nvSpPr>
        <p:spPr>
          <a:xfrm>
            <a:off x="5466771" y="1746504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6% of revenue growth/year</a:t>
            </a:r>
            <a:endParaRPr lang="en-US" sz="1000" dirty="0"/>
          </a:p>
        </p:txBody>
      </p:sp>
      <p:sp>
        <p:nvSpPr>
          <p:cNvPr id="34" name="Shape 28"/>
          <p:cNvSpPr/>
          <p:nvPr/>
        </p:nvSpPr>
        <p:spPr>
          <a:xfrm>
            <a:off x="5320467" y="2263140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29"/>
          <p:cNvSpPr/>
          <p:nvPr/>
        </p:nvSpPr>
        <p:spPr>
          <a:xfrm>
            <a:off x="5466771" y="2118360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40% of UK revenue</a:t>
            </a:r>
            <a:endParaRPr lang="en-US" sz="1000" dirty="0"/>
          </a:p>
        </p:txBody>
      </p:sp>
      <p:sp>
        <p:nvSpPr>
          <p:cNvPr id="36" name="Shape 30"/>
          <p:cNvSpPr/>
          <p:nvPr/>
        </p:nvSpPr>
        <p:spPr>
          <a:xfrm>
            <a:off x="5320467" y="2634996"/>
            <a:ext cx="82296" cy="82296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1"/>
          <p:cNvSpPr/>
          <p:nvPr/>
        </p:nvSpPr>
        <p:spPr>
          <a:xfrm>
            <a:off x="5466771" y="2490216"/>
            <a:ext cx="1892137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8000"/>
              </a:lnSpc>
              <a:buNone/>
            </a:pPr>
            <a:r>
              <a:rPr lang="en-US" sz="1000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2.5–3× more spend</a:t>
            </a:r>
            <a:endParaRPr lang="en-US" sz="1000" dirty="0"/>
          </a:p>
        </p:txBody>
      </p:sp>
      <p:sp>
        <p:nvSpPr>
          <p:cNvPr id="38" name="Shape 32"/>
          <p:cNvSpPr/>
          <p:nvPr/>
        </p:nvSpPr>
        <p:spPr>
          <a:xfrm>
            <a:off x="292608" y="3026664"/>
            <a:ext cx="7194316" cy="1371600"/>
          </a:xfrm>
          <a:prstGeom prst="roundRect">
            <a:avLst>
              <a:gd name="adj" fmla="val 4000"/>
            </a:avLst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9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" y="3145536"/>
            <a:ext cx="182880" cy="182880"/>
          </a:xfrm>
          <a:prstGeom prst="rect">
            <a:avLst/>
          </a:prstGeom>
        </p:spPr>
      </p:pic>
      <p:sp>
        <p:nvSpPr>
          <p:cNvPr id="40" name="Text 33"/>
          <p:cNvSpPr/>
          <p:nvPr/>
        </p:nvSpPr>
        <p:spPr>
          <a:xfrm>
            <a:off x="676656" y="3099816"/>
            <a:ext cx="66456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IMPACT</a:t>
            </a:r>
            <a:endParaRPr lang="en-US" sz="1150" dirty="0"/>
          </a:p>
        </p:txBody>
      </p:sp>
      <p:sp>
        <p:nvSpPr>
          <p:cNvPr id="41" name="Shape 34"/>
          <p:cNvSpPr/>
          <p:nvPr/>
        </p:nvSpPr>
        <p:spPr>
          <a:xfrm>
            <a:off x="1405387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35"/>
          <p:cNvSpPr/>
          <p:nvPr/>
        </p:nvSpPr>
        <p:spPr>
          <a:xfrm>
            <a:off x="1405387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070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6%</a:t>
            </a:r>
            <a:endParaRPr lang="en-US" sz="1700" dirty="0"/>
          </a:p>
        </p:txBody>
      </p:sp>
      <p:sp>
        <p:nvSpPr>
          <p:cNvPr id="43" name="Text 36"/>
          <p:cNvSpPr/>
          <p:nvPr/>
        </p:nvSpPr>
        <p:spPr>
          <a:xfrm>
            <a:off x="1432819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GROWTH/Y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US" sz="900" dirty="0"/>
          </a:p>
        </p:txBody>
      </p:sp>
      <p:sp>
        <p:nvSpPr>
          <p:cNvPr id="44" name="Shape 37"/>
          <p:cNvSpPr/>
          <p:nvPr/>
        </p:nvSpPr>
        <p:spPr>
          <a:xfrm>
            <a:off x="3432566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38"/>
          <p:cNvSpPr/>
          <p:nvPr/>
        </p:nvSpPr>
        <p:spPr>
          <a:xfrm>
            <a:off x="3432566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070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40%</a:t>
            </a:r>
            <a:endParaRPr lang="en-US" sz="1700" dirty="0"/>
          </a:p>
        </p:txBody>
      </p:sp>
      <p:sp>
        <p:nvSpPr>
          <p:cNvPr id="46" name="Text 39"/>
          <p:cNvSpPr/>
          <p:nvPr/>
        </p:nvSpPr>
        <p:spPr>
          <a:xfrm>
            <a:off x="3459998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UK REVENUE</a:t>
            </a:r>
            <a:endParaRPr lang="en-US" sz="900" dirty="0"/>
          </a:p>
        </p:txBody>
      </p:sp>
      <p:sp>
        <p:nvSpPr>
          <p:cNvPr id="47" name="Shape 40"/>
          <p:cNvSpPr/>
          <p:nvPr/>
        </p:nvSpPr>
        <p:spPr>
          <a:xfrm>
            <a:off x="5459745" y="3410712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1"/>
          <p:cNvSpPr/>
          <p:nvPr/>
        </p:nvSpPr>
        <p:spPr>
          <a:xfrm>
            <a:off x="5459745" y="3520440"/>
            <a:ext cx="914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070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2.5–3×</a:t>
            </a:r>
            <a:endParaRPr lang="en-US" sz="1700" dirty="0"/>
          </a:p>
        </p:txBody>
      </p:sp>
      <p:sp>
        <p:nvSpPr>
          <p:cNvPr id="49" name="Text 42"/>
          <p:cNvSpPr/>
          <p:nvPr/>
        </p:nvSpPr>
        <p:spPr>
          <a:xfrm>
            <a:off x="5487177" y="3904488"/>
            <a:ext cx="8595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SPEND</a:t>
            </a:r>
            <a:endParaRPr lang="en-US" sz="900" dirty="0"/>
          </a:p>
        </p:txBody>
      </p:sp>
      <p:sp>
        <p:nvSpPr>
          <p:cNvPr id="50" name="Shape 43"/>
          <p:cNvSpPr/>
          <p:nvPr/>
        </p:nvSpPr>
        <p:spPr>
          <a:xfrm>
            <a:off x="292608" y="4526280"/>
            <a:ext cx="7194316" cy="1188720"/>
          </a:xfrm>
          <a:prstGeom prst="roundRect">
            <a:avLst>
              <a:gd name="adj" fmla="val 4615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1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912" y="4645152"/>
            <a:ext cx="182880" cy="182880"/>
          </a:xfrm>
          <a:prstGeom prst="rect">
            <a:avLst/>
          </a:prstGeom>
        </p:spPr>
      </p:pic>
      <p:sp>
        <p:nvSpPr>
          <p:cNvPr id="52" name="Text 44"/>
          <p:cNvSpPr/>
          <p:nvPr/>
        </p:nvSpPr>
        <p:spPr>
          <a:xfrm>
            <a:off x="676656" y="4599432"/>
            <a:ext cx="66456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70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Considerations</a:t>
            </a:r>
            <a:endParaRPr lang="en-US" sz="1250" dirty="0"/>
          </a:p>
        </p:txBody>
      </p:sp>
      <p:sp>
        <p:nvSpPr>
          <p:cNvPr id="53" name="Shape 45"/>
          <p:cNvSpPr/>
          <p:nvPr/>
        </p:nvSpPr>
        <p:spPr>
          <a:xfrm>
            <a:off x="457200" y="4931664"/>
            <a:ext cx="256032" cy="256032"/>
          </a:xfrm>
          <a:prstGeom prst="ellipse">
            <a:avLst/>
          </a:prstGeom>
          <a:solidFill>
            <a:srgbClr val="00704A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4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1208" y="4995672"/>
            <a:ext cx="128016" cy="128016"/>
          </a:xfrm>
          <a:prstGeom prst="rect">
            <a:avLst/>
          </a:prstGeom>
        </p:spPr>
      </p:pic>
      <p:sp>
        <p:nvSpPr>
          <p:cNvPr id="55" name="Text 46"/>
          <p:cNvSpPr/>
          <p:nvPr/>
        </p:nvSpPr>
        <p:spPr>
          <a:xfrm>
            <a:off x="804672" y="4928616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Privacy  </a:t>
            </a:r>
            <a:r>
              <a:rPr lang="en-US" sz="950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Tracks purchases and behaviour closely</a:t>
            </a:r>
            <a:endParaRPr lang="en-US" sz="950" dirty="0"/>
          </a:p>
        </p:txBody>
      </p:sp>
      <p:sp>
        <p:nvSpPr>
          <p:cNvPr id="56" name="Shape 47"/>
          <p:cNvSpPr/>
          <p:nvPr/>
        </p:nvSpPr>
        <p:spPr>
          <a:xfrm>
            <a:off x="457200" y="5193792"/>
            <a:ext cx="256032" cy="256032"/>
          </a:xfrm>
          <a:prstGeom prst="ellipse">
            <a:avLst/>
          </a:prstGeom>
          <a:solidFill>
            <a:srgbClr val="00704A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7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1208" y="5257800"/>
            <a:ext cx="128016" cy="128016"/>
          </a:xfrm>
          <a:prstGeom prst="rect">
            <a:avLst/>
          </a:prstGeom>
        </p:spPr>
      </p:pic>
      <p:sp>
        <p:nvSpPr>
          <p:cNvPr id="58" name="Text 48"/>
          <p:cNvSpPr/>
          <p:nvPr/>
        </p:nvSpPr>
        <p:spPr>
          <a:xfrm>
            <a:off x="804672" y="5190744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Nudging  </a:t>
            </a:r>
            <a:r>
              <a:rPr lang="en-US" sz="950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Gamification drives repeat purchases</a:t>
            </a:r>
            <a:endParaRPr lang="en-US" sz="950" dirty="0"/>
          </a:p>
        </p:txBody>
      </p:sp>
      <p:sp>
        <p:nvSpPr>
          <p:cNvPr id="59" name="Shape 49"/>
          <p:cNvSpPr/>
          <p:nvPr/>
        </p:nvSpPr>
        <p:spPr>
          <a:xfrm>
            <a:off x="457200" y="5455920"/>
            <a:ext cx="256032" cy="256032"/>
          </a:xfrm>
          <a:prstGeom prst="ellipse">
            <a:avLst/>
          </a:prstGeom>
          <a:solidFill>
            <a:srgbClr val="00704A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1208" y="5519928"/>
            <a:ext cx="128016" cy="128016"/>
          </a:xfrm>
          <a:prstGeom prst="rect">
            <a:avLst/>
          </a:prstGeom>
        </p:spPr>
      </p:pic>
      <p:sp>
        <p:nvSpPr>
          <p:cNvPr id="61" name="Text 50"/>
          <p:cNvSpPr/>
          <p:nvPr/>
        </p:nvSpPr>
        <p:spPr>
          <a:xfrm>
            <a:off x="804672" y="5452872"/>
            <a:ext cx="6517660" cy="262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 </a:t>
            </a:r>
            <a:r>
              <a:rPr lang="en-US" sz="950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Reward cuts risk losing loyalty</a:t>
            </a:r>
            <a:endParaRPr lang="en-US" sz="950" dirty="0"/>
          </a:p>
        </p:txBody>
      </p:sp>
      <p:sp>
        <p:nvSpPr>
          <p:cNvPr id="62" name="Shape 51"/>
          <p:cNvSpPr/>
          <p:nvPr/>
        </p:nvSpPr>
        <p:spPr>
          <a:xfrm>
            <a:off x="7541788" y="1252728"/>
            <a:ext cx="4263116" cy="4462272"/>
          </a:xfrm>
          <a:prstGeom prst="roundRect">
            <a:avLst>
              <a:gd name="adj" fmla="val 1716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" name="Shape 52"/>
          <p:cNvSpPr/>
          <p:nvPr/>
        </p:nvSpPr>
        <p:spPr>
          <a:xfrm>
            <a:off x="9330446" y="1453896"/>
            <a:ext cx="868680" cy="868680"/>
          </a:xfrm>
          <a:prstGeom prst="ellipse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4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27042" y="1691640"/>
            <a:ext cx="475488" cy="475488"/>
          </a:xfrm>
          <a:prstGeom prst="rect">
            <a:avLst/>
          </a:prstGeom>
        </p:spPr>
      </p:pic>
      <p:sp>
        <p:nvSpPr>
          <p:cNvPr id="65" name="Text 53"/>
          <p:cNvSpPr/>
          <p:nvPr/>
        </p:nvSpPr>
        <p:spPr>
          <a:xfrm>
            <a:off x="7633228" y="2414016"/>
            <a:ext cx="42631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kern="0" spc="150" dirty="0">
                <a:solidFill>
                  <a:srgbClr val="0070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WORKS</a:t>
            </a:r>
            <a:endParaRPr lang="en-US" sz="1100" dirty="0"/>
          </a:p>
        </p:txBody>
      </p:sp>
      <p:sp>
        <p:nvSpPr>
          <p:cNvPr id="66" name="Shape 54"/>
          <p:cNvSpPr/>
          <p:nvPr/>
        </p:nvSpPr>
        <p:spPr>
          <a:xfrm>
            <a:off x="7907548" y="2743200"/>
            <a:ext cx="3714476" cy="371856"/>
          </a:xfrm>
          <a:prstGeom prst="roundRect">
            <a:avLst>
              <a:gd name="adj" fmla="val 14754"/>
            </a:avLst>
          </a:prstGeom>
          <a:solidFill>
            <a:srgbClr val="00704A">
              <a:alpha val="15000"/>
            </a:srgbClr>
          </a:solidFill>
          <a:ln w="15875">
            <a:solidFill>
              <a:srgbClr val="0070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Text 55"/>
          <p:cNvSpPr/>
          <p:nvPr/>
        </p:nvSpPr>
        <p:spPr>
          <a:xfrm>
            <a:off x="7953268" y="2743200"/>
            <a:ext cx="3623036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</a:t>
            </a:r>
            <a:endParaRPr lang="en-US" sz="1200" dirty="0"/>
          </a:p>
        </p:txBody>
      </p:sp>
      <p:sp>
        <p:nvSpPr>
          <p:cNvPr id="68" name="Text 56"/>
          <p:cNvSpPr/>
          <p:nvPr/>
        </p:nvSpPr>
        <p:spPr>
          <a:xfrm>
            <a:off x="7907548" y="3115056"/>
            <a:ext cx="3714476" cy="185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00704A"/>
                </a:solidFill>
              </a:rPr>
              <a:t>▼</a:t>
            </a:r>
            <a:endParaRPr lang="en-US" sz="1300" dirty="0"/>
          </a:p>
        </p:txBody>
      </p:sp>
      <p:sp>
        <p:nvSpPr>
          <p:cNvPr id="69" name="Shape 57"/>
          <p:cNvSpPr/>
          <p:nvPr/>
        </p:nvSpPr>
        <p:spPr>
          <a:xfrm>
            <a:off x="7907548" y="3300984"/>
            <a:ext cx="3714476" cy="371856"/>
          </a:xfrm>
          <a:prstGeom prst="roundRect">
            <a:avLst>
              <a:gd name="adj" fmla="val 14754"/>
            </a:avLst>
          </a:prstGeom>
          <a:solidFill>
            <a:srgbClr val="00704A">
              <a:alpha val="15000"/>
            </a:srgbClr>
          </a:solidFill>
          <a:ln w="15875">
            <a:solidFill>
              <a:srgbClr val="0070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 58"/>
          <p:cNvSpPr/>
          <p:nvPr/>
        </p:nvSpPr>
        <p:spPr>
          <a:xfrm>
            <a:off x="7953268" y="3300984"/>
            <a:ext cx="3623036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App</a:t>
            </a:r>
            <a:endParaRPr lang="en-US" sz="1200" dirty="0"/>
          </a:p>
        </p:txBody>
      </p:sp>
      <p:sp>
        <p:nvSpPr>
          <p:cNvPr id="71" name="Text 59"/>
          <p:cNvSpPr/>
          <p:nvPr/>
        </p:nvSpPr>
        <p:spPr>
          <a:xfrm>
            <a:off x="7907548" y="3672840"/>
            <a:ext cx="3714476" cy="185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00704A"/>
                </a:solidFill>
              </a:rPr>
              <a:t>▼</a:t>
            </a:r>
            <a:endParaRPr lang="en-US" sz="1300" dirty="0"/>
          </a:p>
        </p:txBody>
      </p:sp>
      <p:sp>
        <p:nvSpPr>
          <p:cNvPr id="72" name="Shape 60"/>
          <p:cNvSpPr/>
          <p:nvPr/>
        </p:nvSpPr>
        <p:spPr>
          <a:xfrm>
            <a:off x="7907548" y="3858768"/>
            <a:ext cx="3714476" cy="371856"/>
          </a:xfrm>
          <a:prstGeom prst="roundRect">
            <a:avLst>
              <a:gd name="adj" fmla="val 14754"/>
            </a:avLst>
          </a:prstGeom>
          <a:solidFill>
            <a:srgbClr val="00704A">
              <a:alpha val="15000"/>
            </a:srgbClr>
          </a:solidFill>
          <a:ln w="15875">
            <a:solidFill>
              <a:srgbClr val="0070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3" name="Text 61"/>
          <p:cNvSpPr/>
          <p:nvPr/>
        </p:nvSpPr>
        <p:spPr>
          <a:xfrm>
            <a:off x="7953268" y="3858768"/>
            <a:ext cx="3623036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 Database</a:t>
            </a:r>
            <a:endParaRPr lang="en-US" sz="1200" dirty="0"/>
          </a:p>
        </p:txBody>
      </p:sp>
      <p:sp>
        <p:nvSpPr>
          <p:cNvPr id="74" name="Text 62"/>
          <p:cNvSpPr/>
          <p:nvPr/>
        </p:nvSpPr>
        <p:spPr>
          <a:xfrm>
            <a:off x="7907548" y="4230624"/>
            <a:ext cx="3714476" cy="185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00704A"/>
                </a:solidFill>
              </a:rPr>
              <a:t>▼</a:t>
            </a:r>
            <a:endParaRPr lang="en-US" sz="1300" dirty="0"/>
          </a:p>
        </p:txBody>
      </p:sp>
      <p:sp>
        <p:nvSpPr>
          <p:cNvPr id="75" name="Shape 63"/>
          <p:cNvSpPr/>
          <p:nvPr/>
        </p:nvSpPr>
        <p:spPr>
          <a:xfrm>
            <a:off x="7907548" y="4416552"/>
            <a:ext cx="3714476" cy="371856"/>
          </a:xfrm>
          <a:prstGeom prst="roundRect">
            <a:avLst>
              <a:gd name="adj" fmla="val 14754"/>
            </a:avLst>
          </a:prstGeom>
          <a:solidFill>
            <a:srgbClr val="00704A">
              <a:alpha val="15000"/>
            </a:srgbClr>
          </a:solidFill>
          <a:ln w="15875">
            <a:solidFill>
              <a:srgbClr val="0070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6" name="Text 64"/>
          <p:cNvSpPr/>
          <p:nvPr/>
        </p:nvSpPr>
        <p:spPr>
          <a:xfrm>
            <a:off x="7953268" y="4416552"/>
            <a:ext cx="3623036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Offer</a:t>
            </a:r>
            <a:endParaRPr lang="en-US" sz="1200" dirty="0"/>
          </a:p>
        </p:txBody>
      </p:sp>
      <p:sp>
        <p:nvSpPr>
          <p:cNvPr id="77" name="Text 65"/>
          <p:cNvSpPr/>
          <p:nvPr/>
        </p:nvSpPr>
        <p:spPr>
          <a:xfrm>
            <a:off x="7907548" y="4788408"/>
            <a:ext cx="3714476" cy="185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00704A"/>
                </a:solidFill>
              </a:rPr>
              <a:t>▼</a:t>
            </a:r>
            <a:endParaRPr lang="en-US" sz="1300" dirty="0"/>
          </a:p>
        </p:txBody>
      </p:sp>
      <p:sp>
        <p:nvSpPr>
          <p:cNvPr id="78" name="Shape 66"/>
          <p:cNvSpPr/>
          <p:nvPr/>
        </p:nvSpPr>
        <p:spPr>
          <a:xfrm>
            <a:off x="7889260" y="4974336"/>
            <a:ext cx="3714476" cy="371856"/>
          </a:xfrm>
          <a:prstGeom prst="roundRect">
            <a:avLst>
              <a:gd name="adj" fmla="val 14754"/>
            </a:avLst>
          </a:prstGeom>
          <a:solidFill>
            <a:srgbClr val="00704A">
              <a:alpha val="15000"/>
            </a:srgbClr>
          </a:solidFill>
          <a:ln w="15875">
            <a:solidFill>
              <a:srgbClr val="0070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9" name="Text 67"/>
          <p:cNvSpPr/>
          <p:nvPr/>
        </p:nvSpPr>
        <p:spPr>
          <a:xfrm>
            <a:off x="7953268" y="4974336"/>
            <a:ext cx="3623036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30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 Purchase</a:t>
            </a:r>
            <a:endParaRPr lang="en-US" sz="1200" dirty="0"/>
          </a:p>
        </p:txBody>
      </p:sp>
      <p:sp>
        <p:nvSpPr>
          <p:cNvPr id="80" name="Shape 68"/>
          <p:cNvSpPr/>
          <p:nvPr/>
        </p:nvSpPr>
        <p:spPr>
          <a:xfrm>
            <a:off x="292608" y="5843016"/>
            <a:ext cx="11603736" cy="457200"/>
          </a:xfrm>
          <a:prstGeom prst="roundRect">
            <a:avLst>
              <a:gd name="adj" fmla="val 12000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1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8912" y="5980176"/>
            <a:ext cx="182880" cy="18288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</p:pic>
      <p:sp>
        <p:nvSpPr>
          <p:cNvPr id="82" name="Text 69"/>
          <p:cNvSpPr/>
          <p:nvPr/>
        </p:nvSpPr>
        <p:spPr>
          <a:xfrm>
            <a:off x="713232" y="5879592"/>
            <a:ext cx="11018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TAKEAWAY:  </a:t>
            </a:r>
            <a:r>
              <a:rPr lang="en-US" sz="1000" dirty="0">
                <a:solidFill>
                  <a:srgbClr val="D9DC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 powered by data and AI builds loyalty — but trust and privacy remain essential.</a:t>
            </a:r>
            <a:endParaRPr lang="en-US" sz="1000" dirty="0"/>
          </a:p>
        </p:txBody>
      </p:sp>
      <p:sp>
        <p:nvSpPr>
          <p:cNvPr id="83" name="Text 70"/>
          <p:cNvSpPr/>
          <p:nvPr/>
        </p:nvSpPr>
        <p:spPr>
          <a:xfrm>
            <a:off x="292608" y="6355080"/>
            <a:ext cx="11603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5B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Starbucks (2026); Petrillo et al. (2022); Laudon &amp; Laudon (2021)</a:t>
            </a:r>
            <a:endParaRPr lang="en-US" sz="850" dirty="0"/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04208F0E-69CF-57B5-9F9D-D89B4E6DF5F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7115" y="223983"/>
            <a:ext cx="1085944" cy="932688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9C712AB7-C64C-51FC-2CC6-9A204A46886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404342" y="518139"/>
            <a:ext cx="1329043" cy="487722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2C0CD542-0AC8-29FB-2A1F-75ACC116338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166135" y="283225"/>
            <a:ext cx="2684716" cy="850631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115568"/>
          </a:xfrm>
          <a:prstGeom prst="rect">
            <a:avLst/>
          </a:prstGeom>
          <a:solidFill>
            <a:srgbClr val="0070C0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457200" y="201168"/>
            <a:ext cx="658368" cy="658368"/>
          </a:xfrm>
          <a:prstGeom prst="ellipse">
            <a:avLst/>
          </a:prstGeom>
          <a:solidFill>
            <a:srgbClr val="6C5CE7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48" y="347472"/>
            <a:ext cx="347472" cy="34747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298448" y="146304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0" cap="none" spc="200" normalizeH="0" baseline="0" noProof="0" dirty="0">
                <a:ln>
                  <a:noFill/>
                </a:ln>
                <a:solidFill>
                  <a:srgbClr val="CADCFC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SUMMARY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3"/>
          <p:cNvSpPr/>
          <p:nvPr/>
        </p:nvSpPr>
        <p:spPr>
          <a:xfrm>
            <a:off x="1298448" y="365760"/>
            <a:ext cx="91440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&amp; References</a:t>
            </a:r>
            <a:endParaRPr kumimoji="0" 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4"/>
          <p:cNvSpPr/>
          <p:nvPr/>
        </p:nvSpPr>
        <p:spPr>
          <a:xfrm>
            <a:off x="1298448" y="749808"/>
            <a:ext cx="9601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srgbClr val="CADCFC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AWS (ERP) · NHS Supply Chain (SMS) · Starbucks (CRM)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57200" y="1106424"/>
            <a:ext cx="11274552" cy="1965960"/>
          </a:xfrm>
          <a:prstGeom prst="roundRect">
            <a:avLst>
              <a:gd name="adj" fmla="val 2791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58368" y="1408176"/>
            <a:ext cx="347472" cy="347472"/>
          </a:xfrm>
          <a:prstGeom prst="ellipse">
            <a:avLst/>
          </a:prstGeom>
          <a:solidFill>
            <a:srgbClr val="6C5CE7">
              <a:alpha val="12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664" y="1490472"/>
            <a:ext cx="182880" cy="18288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097280" y="1389888"/>
            <a:ext cx="1045159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5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How the Three Systems Compare</a:t>
            </a:r>
            <a:endParaRPr kumimoji="0" lang="en-US" sz="14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Shape 8"/>
          <p:cNvSpPr/>
          <p:nvPr/>
        </p:nvSpPr>
        <p:spPr>
          <a:xfrm>
            <a:off x="640080" y="1810512"/>
            <a:ext cx="10908792" cy="322326"/>
          </a:xfrm>
          <a:prstGeom prst="rect">
            <a:avLst/>
          </a:prstGeom>
          <a:solidFill>
            <a:srgbClr val="6C5CE7">
              <a:alpha val="10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9"/>
          <p:cNvSpPr/>
          <p:nvPr/>
        </p:nvSpPr>
        <p:spPr>
          <a:xfrm>
            <a:off x="731520" y="1810512"/>
            <a:ext cx="3559028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1" i="0" u="none" strike="noStrike" kern="1200" cap="none" spc="0" normalizeH="0" baseline="0" noProof="0" dirty="0">
                <a:ln>
                  <a:noFill/>
                </a:ln>
                <a:solidFill>
                  <a:srgbClr val="6C5CE7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System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4564868" y="1810512"/>
            <a:ext cx="3156875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1" i="0" u="none" strike="noStrike" kern="1200" cap="none" spc="0" normalizeH="0" baseline="0" noProof="0" dirty="0">
                <a:ln>
                  <a:noFill/>
                </a:ln>
                <a:solidFill>
                  <a:srgbClr val="6C5CE7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Main Goal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7721742" y="1810512"/>
            <a:ext cx="3784519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1" i="0" u="none" strike="noStrike" kern="1200" cap="none" spc="0" normalizeH="0" baseline="0" noProof="0" dirty="0">
                <a:ln>
                  <a:noFill/>
                </a:ln>
                <a:solidFill>
                  <a:srgbClr val="6C5CE7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Biggest Benefit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 12"/>
          <p:cNvSpPr/>
          <p:nvPr/>
        </p:nvSpPr>
        <p:spPr>
          <a:xfrm>
            <a:off x="731520" y="2132838"/>
            <a:ext cx="3559028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ERP (AWS)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4564868" y="2132838"/>
            <a:ext cx="3156875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Manage internal operations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 14"/>
          <p:cNvSpPr/>
          <p:nvPr/>
        </p:nvSpPr>
        <p:spPr>
          <a:xfrm>
            <a:off x="7721742" y="2132838"/>
            <a:ext cx="3784519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Efficiency at scale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Shape 15"/>
          <p:cNvSpPr/>
          <p:nvPr/>
        </p:nvSpPr>
        <p:spPr>
          <a:xfrm>
            <a:off x="640080" y="2455164"/>
            <a:ext cx="10908792" cy="322326"/>
          </a:xfrm>
          <a:prstGeom prst="rect">
            <a:avLst/>
          </a:prstGeom>
          <a:solidFill>
            <a:srgbClr val="F7F7FC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731520" y="2455164"/>
            <a:ext cx="3559028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Supplier Management (NHS)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4564868" y="2455164"/>
            <a:ext cx="3156875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Improve procurement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Text 18"/>
          <p:cNvSpPr/>
          <p:nvPr/>
        </p:nvSpPr>
        <p:spPr>
          <a:xfrm>
            <a:off x="7721742" y="2455164"/>
            <a:ext cx="3784519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Lower costs, resilience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 19"/>
          <p:cNvSpPr/>
          <p:nvPr/>
        </p:nvSpPr>
        <p:spPr>
          <a:xfrm>
            <a:off x="731520" y="2777490"/>
            <a:ext cx="3559028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CRM (Starbucks)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 20"/>
          <p:cNvSpPr/>
          <p:nvPr/>
        </p:nvSpPr>
        <p:spPr>
          <a:xfrm>
            <a:off x="4564868" y="2777490"/>
            <a:ext cx="3156875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Build customer relationships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 21"/>
          <p:cNvSpPr/>
          <p:nvPr/>
        </p:nvSpPr>
        <p:spPr>
          <a:xfrm>
            <a:off x="7721742" y="2777490"/>
            <a:ext cx="3784519" cy="3223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Customer loyalty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Shape 22"/>
          <p:cNvSpPr/>
          <p:nvPr/>
        </p:nvSpPr>
        <p:spPr>
          <a:xfrm>
            <a:off x="446082" y="3154680"/>
            <a:ext cx="4058839" cy="3227832"/>
          </a:xfrm>
          <a:prstGeom prst="roundRect">
            <a:avLst>
              <a:gd name="adj" fmla="val 1700"/>
            </a:avLst>
          </a:prstGeom>
          <a:solidFill>
            <a:srgbClr val="FFFFFF"/>
          </a:solidFill>
          <a:ln/>
          <a:effectLst>
            <a:outerShdw blurRad="101600" dist="25400" dir="5400000" algn="bl" rotWithShape="0">
              <a:srgbClr val="1E2761">
                <a:alpha val="12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Shape 23"/>
          <p:cNvSpPr/>
          <p:nvPr/>
        </p:nvSpPr>
        <p:spPr>
          <a:xfrm>
            <a:off x="640080" y="3502152"/>
            <a:ext cx="329184" cy="329184"/>
          </a:xfrm>
          <a:prstGeom prst="ellipse">
            <a:avLst/>
          </a:prstGeom>
          <a:solidFill>
            <a:srgbClr val="6C5CE7">
              <a:alpha val="12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76" y="3584448"/>
            <a:ext cx="164592" cy="164592"/>
          </a:xfrm>
          <a:prstGeom prst="rect">
            <a:avLst/>
          </a:prstGeom>
        </p:spPr>
      </p:pic>
      <p:sp>
        <p:nvSpPr>
          <p:cNvPr id="29" name="Text 24"/>
          <p:cNvSpPr/>
          <p:nvPr/>
        </p:nvSpPr>
        <p:spPr>
          <a:xfrm>
            <a:off x="1060704" y="3483864"/>
            <a:ext cx="327245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Shape 25"/>
          <p:cNvSpPr/>
          <p:nvPr/>
        </p:nvSpPr>
        <p:spPr>
          <a:xfrm>
            <a:off x="676656" y="4155948"/>
            <a:ext cx="109728" cy="109728"/>
          </a:xfrm>
          <a:prstGeom prst="ellipse">
            <a:avLst/>
          </a:prstGeom>
          <a:solidFill>
            <a:srgbClr val="6C5CE7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Text 26"/>
          <p:cNvSpPr/>
          <p:nvPr/>
        </p:nvSpPr>
        <p:spPr>
          <a:xfrm>
            <a:off x="859536" y="3886200"/>
            <a:ext cx="3455335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alone is not enough; governance matters.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Shape 27"/>
          <p:cNvSpPr/>
          <p:nvPr/>
        </p:nvSpPr>
        <p:spPr>
          <a:xfrm>
            <a:off x="676656" y="4805172"/>
            <a:ext cx="109728" cy="109728"/>
          </a:xfrm>
          <a:prstGeom prst="ellipse">
            <a:avLst/>
          </a:prstGeom>
          <a:solidFill>
            <a:srgbClr val="6C5CE7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Text 28"/>
          <p:cNvSpPr/>
          <p:nvPr/>
        </p:nvSpPr>
        <p:spPr>
          <a:xfrm>
            <a:off x="859536" y="4535424"/>
            <a:ext cx="3455335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Each system carries its own ethical trade-off.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Shape 29"/>
          <p:cNvSpPr/>
          <p:nvPr/>
        </p:nvSpPr>
        <p:spPr>
          <a:xfrm>
            <a:off x="676656" y="5454396"/>
            <a:ext cx="109728" cy="109728"/>
          </a:xfrm>
          <a:prstGeom prst="ellipse">
            <a:avLst/>
          </a:prstGeom>
          <a:solidFill>
            <a:srgbClr val="6C5CE7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Text 30"/>
          <p:cNvSpPr/>
          <p:nvPr/>
        </p:nvSpPr>
        <p:spPr>
          <a:xfrm>
            <a:off x="859536" y="5184648"/>
            <a:ext cx="3455335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Choose the system to fit the business process.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Shape 31"/>
          <p:cNvSpPr/>
          <p:nvPr/>
        </p:nvSpPr>
        <p:spPr>
          <a:xfrm>
            <a:off x="664494" y="5678043"/>
            <a:ext cx="3693079" cy="457200"/>
          </a:xfrm>
          <a:prstGeom prst="roundRect">
            <a:avLst>
              <a:gd name="adj" fmla="val 10000"/>
            </a:avLst>
          </a:prstGeom>
          <a:solidFill>
            <a:srgbClr val="6C5CE7">
              <a:alpha val="10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Text 32"/>
          <p:cNvSpPr/>
          <p:nvPr/>
        </p:nvSpPr>
        <p:spPr>
          <a:xfrm>
            <a:off x="749808" y="5705856"/>
            <a:ext cx="3473623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1" i="0" u="none" strike="noStrike" kern="1200" cap="none" spc="0" normalizeH="0" baseline="0" noProof="0" dirty="0">
                <a:ln>
                  <a:noFill/>
                </a:ln>
                <a:solidFill>
                  <a:srgbClr val="6C5CE7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Takeaway:  </a:t>
            </a:r>
            <a:r>
              <a:rPr kumimoji="0" lang="en-US" sz="95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governance turns efficiency into lasting value.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Shape 34"/>
          <p:cNvSpPr/>
          <p:nvPr/>
        </p:nvSpPr>
        <p:spPr>
          <a:xfrm>
            <a:off x="4845223" y="3502152"/>
            <a:ext cx="329184" cy="329184"/>
          </a:xfrm>
          <a:prstGeom prst="ellipse">
            <a:avLst/>
          </a:prstGeom>
          <a:solidFill>
            <a:srgbClr val="6C5CE7">
              <a:alpha val="12000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7519" y="3584448"/>
            <a:ext cx="164592" cy="164592"/>
          </a:xfrm>
          <a:prstGeom prst="rect">
            <a:avLst/>
          </a:prstGeom>
        </p:spPr>
      </p:pic>
      <p:sp>
        <p:nvSpPr>
          <p:cNvPr id="41" name="Text 35"/>
          <p:cNvSpPr/>
          <p:nvPr/>
        </p:nvSpPr>
        <p:spPr>
          <a:xfrm>
            <a:off x="5265847" y="3483864"/>
            <a:ext cx="628302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1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Text 36"/>
          <p:cNvSpPr/>
          <p:nvPr/>
        </p:nvSpPr>
        <p:spPr>
          <a:xfrm>
            <a:off x="4918375" y="3904488"/>
            <a:ext cx="6557345" cy="2496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2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Amazon Web Services (2026) SAP on AWS Case Studies. Available at: https://aws.amazon.com/sap/case-studies (Accessed: 5 July 2026).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2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Laudon, K.C. and Laudon, J.P. (2021) Management Information Systems: Managing the Digital Firm. Harlow: Pearson.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2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NHS Supply Chain (2026) Sustainability Strategy. Available at: https://www.supplychain.nhs.uk/programmes/sustainability (Accessed: 5 July 2026).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2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Petrillo, A., De Felice, F., Achim, M.V. and Mirza, N. (eds.) (2022) Digital Transformation: Towards New Frontiers and Business Opportunities. London: IntechOpen.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2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Starbucks Coffee Company (2026) Starbucks Unveils Reimagined Loyalty Program to Deliver More Meaningful Value, Personalization and Engagement to Members. Available at: https://about.starbucks.com/press (Accessed: 5 July 2026).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2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26304D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Verhoef, P.C., Broekhuizen, T., Bart, Y., Bhattacharya, A., Qi Dong, J., Fabian, N. and Haenlein, M. (2021) 'Digital transformation: A multidisciplinary reflection and research agenda', Journal of Business Research, 122, pp. 889–901.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Shape 73">
            <a:extLst>
              <a:ext uri="{FF2B5EF4-FFF2-40B4-BE49-F238E27FC236}">
                <a16:creationId xmlns:a16="http://schemas.microsoft.com/office/drawing/2014/main" id="{ABF1599E-1708-5A87-C57A-68967A39CF15}"/>
              </a:ext>
            </a:extLst>
          </p:cNvPr>
          <p:cNvSpPr/>
          <p:nvPr/>
        </p:nvSpPr>
        <p:spPr>
          <a:xfrm>
            <a:off x="0" y="6158993"/>
            <a:ext cx="12149852" cy="693391"/>
          </a:xfrm>
          <a:prstGeom prst="rect">
            <a:avLst/>
          </a:prstGeom>
          <a:solidFill>
            <a:schemeClr val="accent5">
              <a:lumMod val="75000"/>
            </a:scheme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6" name="Image 13" descr="preencoded.png">
            <a:extLst>
              <a:ext uri="{FF2B5EF4-FFF2-40B4-BE49-F238E27FC236}">
                <a16:creationId xmlns:a16="http://schemas.microsoft.com/office/drawing/2014/main" id="{A28DCBC5-3360-7C58-2159-71E8AF5CCA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480" y="6180742"/>
            <a:ext cx="289750" cy="289750"/>
          </a:xfrm>
          <a:prstGeom prst="rect">
            <a:avLst/>
          </a:prstGeom>
        </p:spPr>
      </p:pic>
      <p:sp>
        <p:nvSpPr>
          <p:cNvPr id="48" name="Text 74">
            <a:extLst>
              <a:ext uri="{FF2B5EF4-FFF2-40B4-BE49-F238E27FC236}">
                <a16:creationId xmlns:a16="http://schemas.microsoft.com/office/drawing/2014/main" id="{32FF21A2-3FB8-FE33-D33F-8A106B0811FA}"/>
              </a:ext>
            </a:extLst>
          </p:cNvPr>
          <p:cNvSpPr/>
          <p:nvPr/>
        </p:nvSpPr>
        <p:spPr>
          <a:xfrm>
            <a:off x="854042" y="6210380"/>
            <a:ext cx="2716404" cy="525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changes fast.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Value endures with the right people, processes and principles.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Shape 75">
            <a:extLst>
              <a:ext uri="{FF2B5EF4-FFF2-40B4-BE49-F238E27FC236}">
                <a16:creationId xmlns:a16="http://schemas.microsoft.com/office/drawing/2014/main" id="{6E907917-C63F-6084-A2F4-2394F110395E}"/>
              </a:ext>
            </a:extLst>
          </p:cNvPr>
          <p:cNvSpPr/>
          <p:nvPr/>
        </p:nvSpPr>
        <p:spPr>
          <a:xfrm>
            <a:off x="3744182" y="6225052"/>
            <a:ext cx="0" cy="474040"/>
          </a:xfrm>
          <a:prstGeom prst="line">
            <a:avLst/>
          </a:prstGeom>
          <a:noFill/>
          <a:ln w="12700">
            <a:solidFill>
              <a:srgbClr val="33355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Shape 76">
            <a:extLst>
              <a:ext uri="{FF2B5EF4-FFF2-40B4-BE49-F238E27FC236}">
                <a16:creationId xmlns:a16="http://schemas.microsoft.com/office/drawing/2014/main" id="{80F552D6-A7A1-B1B6-BA0A-B5024630E71D}"/>
              </a:ext>
            </a:extLst>
          </p:cNvPr>
          <p:cNvSpPr/>
          <p:nvPr/>
        </p:nvSpPr>
        <p:spPr>
          <a:xfrm>
            <a:off x="3885628" y="6272734"/>
            <a:ext cx="434625" cy="307486"/>
          </a:xfrm>
          <a:prstGeom prst="ellipse">
            <a:avLst/>
          </a:prstGeom>
          <a:solidFill>
            <a:srgbClr val="6C4FD6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4" name="Image 14" descr="preencoded.png">
            <a:extLst>
              <a:ext uri="{FF2B5EF4-FFF2-40B4-BE49-F238E27FC236}">
                <a16:creationId xmlns:a16="http://schemas.microsoft.com/office/drawing/2014/main" id="{B1647273-C0EF-03C6-5FB6-D72327F0A53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93214" y="6253180"/>
            <a:ext cx="217312" cy="217312"/>
          </a:xfrm>
          <a:prstGeom prst="rect">
            <a:avLst/>
          </a:prstGeom>
        </p:spPr>
      </p:pic>
      <p:sp>
        <p:nvSpPr>
          <p:cNvPr id="56" name="Text 77">
            <a:extLst>
              <a:ext uri="{FF2B5EF4-FFF2-40B4-BE49-F238E27FC236}">
                <a16:creationId xmlns:a16="http://schemas.microsoft.com/office/drawing/2014/main" id="{479A0B82-A5A2-B1BD-916C-FA7065B1235F}"/>
              </a:ext>
            </a:extLst>
          </p:cNvPr>
          <p:cNvSpPr/>
          <p:nvPr/>
        </p:nvSpPr>
        <p:spPr>
          <a:xfrm>
            <a:off x="4417334" y="6229195"/>
            <a:ext cx="1090492" cy="171605"/>
          </a:xfrm>
          <a:prstGeom prst="rect">
            <a:avLst/>
          </a:prstGeom>
          <a:solidFill>
            <a:schemeClr val="accent5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PEOPLE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Text 78">
            <a:extLst>
              <a:ext uri="{FF2B5EF4-FFF2-40B4-BE49-F238E27FC236}">
                <a16:creationId xmlns:a16="http://schemas.microsoft.com/office/drawing/2014/main" id="{D4E262B7-7CBF-2EB9-3278-95AC8462A1E3}"/>
              </a:ext>
            </a:extLst>
          </p:cNvPr>
          <p:cNvSpPr/>
          <p:nvPr/>
        </p:nvSpPr>
        <p:spPr>
          <a:xfrm>
            <a:off x="4429588" y="6457474"/>
            <a:ext cx="1813954" cy="2690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" b="0" i="0" u="none" strike="noStrike" kern="1200" cap="none" spc="0" normalizeH="0" baseline="0" noProof="0" dirty="0">
                <a:ln>
                  <a:noFill/>
                </a:ln>
                <a:solidFill>
                  <a:srgbClr val="D9DCEE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Empower and train users to drive adoption.</a:t>
            </a:r>
            <a:endParaRPr kumimoji="0" lang="en-US" sz="88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Shape 79">
            <a:extLst>
              <a:ext uri="{FF2B5EF4-FFF2-40B4-BE49-F238E27FC236}">
                <a16:creationId xmlns:a16="http://schemas.microsoft.com/office/drawing/2014/main" id="{804F8109-1444-722C-ACC8-73DE20A73D0D}"/>
              </a:ext>
            </a:extLst>
          </p:cNvPr>
          <p:cNvSpPr/>
          <p:nvPr/>
        </p:nvSpPr>
        <p:spPr>
          <a:xfrm>
            <a:off x="6124670" y="6225052"/>
            <a:ext cx="0" cy="474040"/>
          </a:xfrm>
          <a:prstGeom prst="line">
            <a:avLst/>
          </a:prstGeom>
          <a:noFill/>
          <a:ln w="12700">
            <a:solidFill>
              <a:srgbClr val="33355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2" name="Shape 80">
            <a:extLst>
              <a:ext uri="{FF2B5EF4-FFF2-40B4-BE49-F238E27FC236}">
                <a16:creationId xmlns:a16="http://schemas.microsoft.com/office/drawing/2014/main" id="{F27EB743-2D0F-8A78-2C43-D7200B2D26D3}"/>
              </a:ext>
            </a:extLst>
          </p:cNvPr>
          <p:cNvSpPr/>
          <p:nvPr/>
        </p:nvSpPr>
        <p:spPr>
          <a:xfrm>
            <a:off x="6266116" y="6272734"/>
            <a:ext cx="434625" cy="307486"/>
          </a:xfrm>
          <a:prstGeom prst="ellipse">
            <a:avLst/>
          </a:prstGeom>
          <a:solidFill>
            <a:srgbClr val="3D9A4F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4" name="Image 15" descr="preencoded.png">
            <a:extLst>
              <a:ext uri="{FF2B5EF4-FFF2-40B4-BE49-F238E27FC236}">
                <a16:creationId xmlns:a16="http://schemas.microsoft.com/office/drawing/2014/main" id="{3DB7051C-F6FA-FCC1-D49F-269380CF68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73702" y="6253180"/>
            <a:ext cx="217312" cy="217312"/>
          </a:xfrm>
          <a:prstGeom prst="rect">
            <a:avLst/>
          </a:prstGeom>
        </p:spPr>
      </p:pic>
      <p:sp>
        <p:nvSpPr>
          <p:cNvPr id="66" name="Text 81">
            <a:extLst>
              <a:ext uri="{FF2B5EF4-FFF2-40B4-BE49-F238E27FC236}">
                <a16:creationId xmlns:a16="http://schemas.microsoft.com/office/drawing/2014/main" id="{07DB9717-2525-14AD-6B88-AD0831ECAE40}"/>
              </a:ext>
            </a:extLst>
          </p:cNvPr>
          <p:cNvSpPr/>
          <p:nvPr/>
        </p:nvSpPr>
        <p:spPr>
          <a:xfrm>
            <a:off x="6810076" y="6170444"/>
            <a:ext cx="1377580" cy="2120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3D9A4F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PROCESS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Text 82">
            <a:extLst>
              <a:ext uri="{FF2B5EF4-FFF2-40B4-BE49-F238E27FC236}">
                <a16:creationId xmlns:a16="http://schemas.microsoft.com/office/drawing/2014/main" id="{8A153FF5-0D83-56F2-0562-BD9F7F7DC97B}"/>
              </a:ext>
            </a:extLst>
          </p:cNvPr>
          <p:cNvSpPr/>
          <p:nvPr/>
        </p:nvSpPr>
        <p:spPr>
          <a:xfrm>
            <a:off x="6810076" y="6457474"/>
            <a:ext cx="1695081" cy="2690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" b="0" i="0" u="none" strike="noStrike" kern="1200" cap="none" spc="0" normalizeH="0" baseline="0" noProof="0" dirty="0">
                <a:ln>
                  <a:noFill/>
                </a:ln>
                <a:solidFill>
                  <a:srgbClr val="D9DCEE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Align systems with real business needs.</a:t>
            </a:r>
            <a:endParaRPr kumimoji="0" lang="en-US" sz="88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Shape 83">
            <a:extLst>
              <a:ext uri="{FF2B5EF4-FFF2-40B4-BE49-F238E27FC236}">
                <a16:creationId xmlns:a16="http://schemas.microsoft.com/office/drawing/2014/main" id="{88E105A7-33FA-2FBA-114A-A009DACF5149}"/>
              </a:ext>
            </a:extLst>
          </p:cNvPr>
          <p:cNvSpPr/>
          <p:nvPr/>
        </p:nvSpPr>
        <p:spPr>
          <a:xfrm>
            <a:off x="8505158" y="6225052"/>
            <a:ext cx="0" cy="474040"/>
          </a:xfrm>
          <a:prstGeom prst="line">
            <a:avLst/>
          </a:prstGeom>
          <a:noFill/>
          <a:ln w="12700">
            <a:solidFill>
              <a:srgbClr val="33355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Shape 84">
            <a:extLst>
              <a:ext uri="{FF2B5EF4-FFF2-40B4-BE49-F238E27FC236}">
                <a16:creationId xmlns:a16="http://schemas.microsoft.com/office/drawing/2014/main" id="{EC9A8ED0-6D99-D5A1-FB22-71B09E3C31B6}"/>
              </a:ext>
            </a:extLst>
          </p:cNvPr>
          <p:cNvSpPr/>
          <p:nvPr/>
        </p:nvSpPr>
        <p:spPr>
          <a:xfrm>
            <a:off x="8646604" y="6272734"/>
            <a:ext cx="434625" cy="307486"/>
          </a:xfrm>
          <a:prstGeom prst="ellipse">
            <a:avLst/>
          </a:prstGeom>
          <a:solidFill>
            <a:srgbClr val="E07B1E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4" name="Image 16" descr="preencoded.png">
            <a:extLst>
              <a:ext uri="{FF2B5EF4-FFF2-40B4-BE49-F238E27FC236}">
                <a16:creationId xmlns:a16="http://schemas.microsoft.com/office/drawing/2014/main" id="{26FCF6C6-34E1-C904-7F6B-019B5211479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54190" y="6253180"/>
            <a:ext cx="217312" cy="217312"/>
          </a:xfrm>
          <a:prstGeom prst="rect">
            <a:avLst/>
          </a:prstGeom>
        </p:spPr>
      </p:pic>
      <p:sp>
        <p:nvSpPr>
          <p:cNvPr id="76" name="Text 85">
            <a:extLst>
              <a:ext uri="{FF2B5EF4-FFF2-40B4-BE49-F238E27FC236}">
                <a16:creationId xmlns:a16="http://schemas.microsoft.com/office/drawing/2014/main" id="{6BF63E8C-D0B5-5088-6110-806A5D5A81E3}"/>
              </a:ext>
            </a:extLst>
          </p:cNvPr>
          <p:cNvSpPr/>
          <p:nvPr/>
        </p:nvSpPr>
        <p:spPr>
          <a:xfrm>
            <a:off x="9190564" y="6170444"/>
            <a:ext cx="1009675" cy="2690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>
                <a:ln>
                  <a:noFill/>
                </a:ln>
                <a:solidFill>
                  <a:srgbClr val="E07B1E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PRINCIPLES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Text 86">
            <a:extLst>
              <a:ext uri="{FF2B5EF4-FFF2-40B4-BE49-F238E27FC236}">
                <a16:creationId xmlns:a16="http://schemas.microsoft.com/office/drawing/2014/main" id="{60A3F743-7A51-9450-2D93-6092C5ACA15D}"/>
              </a:ext>
            </a:extLst>
          </p:cNvPr>
          <p:cNvSpPr/>
          <p:nvPr/>
        </p:nvSpPr>
        <p:spPr>
          <a:xfrm>
            <a:off x="9190564" y="6457474"/>
            <a:ext cx="1813954" cy="2690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" b="0" i="0" u="none" strike="noStrike" kern="1200" cap="none" spc="0" normalizeH="0" baseline="0" noProof="0" dirty="0">
                <a:ln>
                  <a:noFill/>
                </a:ln>
                <a:solidFill>
                  <a:srgbClr val="D9DCEE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Protect data, ensure fairness and build trust.</a:t>
            </a:r>
            <a:endParaRPr kumimoji="0" lang="en-US" sz="88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ash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3067</TotalTime>
  <Words>2888</Words>
  <Application>Microsoft Office PowerPoint</Application>
  <PresentationFormat>Widescreen</PresentationFormat>
  <Paragraphs>311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5" baseType="lpstr">
      <vt:lpstr>Aptos</vt:lpstr>
      <vt:lpstr>Arial</vt:lpstr>
      <vt:lpstr>Avenir Next LT Pro</vt:lpstr>
      <vt:lpstr>Bell MT</vt:lpstr>
      <vt:lpstr>Calibri</vt:lpstr>
      <vt:lpstr>Cambria</vt:lpstr>
      <vt:lpstr>Grandview Display</vt:lpstr>
      <vt:lpstr>Segoe UI</vt:lpstr>
      <vt:lpstr>Times New Roman</vt:lpstr>
      <vt:lpstr>Office Theme</vt:lpstr>
      <vt:lpstr>DashVTI</vt:lpstr>
      <vt:lpstr>GlowVTI</vt:lpstr>
      <vt:lpstr>PowerPoint Presentation</vt:lpstr>
      <vt:lpstr>PowerPoint Presentation</vt:lpstr>
      <vt:lpstr>PowerPoint Presentation</vt:lpstr>
      <vt:lpstr>PowerPoint Presentation</vt:lpstr>
      <vt:lpstr>The Real‑Flow Data Process &amp; External Environment</vt:lpstr>
      <vt:lpstr>       References </vt:lpstr>
      <vt:lpstr>Module : Managing Business Information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Laudon's Moral Dimensions </vt:lpstr>
      <vt:lpstr>Data Privacy &amp; Security </vt:lpstr>
      <vt:lpstr>AI Ethics &amp; Algorithmic Bias </vt:lpstr>
      <vt:lpstr>PowerPoint Presentation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Information Systems: Case Studies</dc:title>
  <dc:subject>PptxGenJS Presentation</dc:subject>
  <dc:creator>Huguette-Dora Edjangue</dc:creator>
  <cp:lastModifiedBy>Dora Edjangue</cp:lastModifiedBy>
  <cp:revision>1</cp:revision>
  <dcterms:created xsi:type="dcterms:W3CDTF">2026-07-06T11:18:33Z</dcterms:created>
  <dcterms:modified xsi:type="dcterms:W3CDTF">2026-07-09T17:14:03Z</dcterms:modified>
</cp:coreProperties>
</file>