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94" r:id="rId3"/>
    <p:sldMasterId id="2147483696" r:id="rId4"/>
    <p:sldMasterId id="2147483707" r:id="rId5"/>
    <p:sldMasterId id="2147483716" r:id="rId6"/>
  </p:sldMasterIdLst>
  <p:notesMasterIdLst>
    <p:notesMasterId r:id="rId14"/>
  </p:notesMasterIdLst>
  <p:sldIdLst>
    <p:sldId id="256" r:id="rId7"/>
    <p:sldId id="299" r:id="rId8"/>
    <p:sldId id="295" r:id="rId9"/>
    <p:sldId id="271" r:id="rId10"/>
    <p:sldId id="294" r:id="rId11"/>
    <p:sldId id="264" r:id="rId12"/>
    <p:sldId id="52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6A086C-32EE-4545-A196-59007C3A7A1F}" v="23" dt="2025-12-16T16:28:32.4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105" d="100"/>
          <a:sy n="105" d="100"/>
        </p:scale>
        <p:origin x="72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5" Type="http://schemas.openxmlformats.org/officeDocument/2006/relationships/slideMaster" Target="slideMasters/slideMaster5.xml"/><Relationship Id="rId15" Type="http://schemas.openxmlformats.org/officeDocument/2006/relationships/presProps" Target="presProps.xml"/><Relationship Id="rId10" Type="http://schemas.openxmlformats.org/officeDocument/2006/relationships/slide" Target="slides/slide4.xml"/><Relationship Id="rId19"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412B6F-8AAF-43AB-A52F-706695831CB4}" type="datetimeFigureOut">
              <a:rPr lang="en-GB" smtClean="0"/>
              <a:t>17/12/2025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DBACDD-C1AF-4913-9682-0E8BFA106681}" type="slidenum">
              <a:rPr lang="en-GB" smtClean="0"/>
              <a:t>‹#›</a:t>
            </a:fld>
            <a:endParaRPr lang="en-GB"/>
          </a:p>
        </p:txBody>
      </p:sp>
    </p:spTree>
    <p:extLst>
      <p:ext uri="{BB962C8B-B14F-4D97-AF65-F5344CB8AC3E}">
        <p14:creationId xmlns:p14="http://schemas.microsoft.com/office/powerpoint/2010/main" val="3848286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We can offer one to one training sessions to tailor them to your individual needs.  </a:t>
            </a:r>
          </a:p>
          <a:p>
            <a:r>
              <a:rPr lang="en-GB" baseline="0"/>
              <a:t>Group training sessions like I am doing now, which incorporate tips to help you get set up and knowing where and how to access certain tools to help you feel more confident.</a:t>
            </a:r>
          </a:p>
          <a:p>
            <a:r>
              <a:rPr lang="en-GB" baseline="0"/>
              <a:t>Support for LinkedIn learning, which I will talk more about on the next slide</a:t>
            </a:r>
          </a:p>
          <a:p>
            <a:r>
              <a:rPr lang="en-GB" baseline="0"/>
              <a:t>Digital tools such as Teams, Moodle…</a:t>
            </a:r>
          </a:p>
          <a:p>
            <a:r>
              <a:rPr lang="en-GB" baseline="0"/>
              <a:t>Self development encompasses all of these to improve your learning, ability and confidence in digital skills.  It is about assessment and reflection into your own needs and desires achieved through quizzes and </a:t>
            </a:r>
            <a:r>
              <a:rPr lang="en-GB" baseline="0" err="1"/>
              <a:t>linkedin</a:t>
            </a:r>
            <a:r>
              <a:rPr lang="en-GB" baseline="0"/>
              <a:t> learning as examples.</a:t>
            </a:r>
          </a:p>
          <a:p>
            <a:pPr marL="171450" indent="-171450">
              <a:buFontTx/>
              <a:buChar char="-"/>
            </a:pPr>
            <a:endParaRPr lang="en-GB" baseline="0"/>
          </a:p>
          <a:p>
            <a:pPr marL="0" indent="0">
              <a:buFontTx/>
              <a:buNone/>
            </a:pPr>
            <a:endParaRPr lang="en-GB"/>
          </a:p>
        </p:txBody>
      </p:sp>
      <p:sp>
        <p:nvSpPr>
          <p:cNvPr id="4" name="Slide Number Placeholder 3"/>
          <p:cNvSpPr>
            <a:spLocks noGrp="1"/>
          </p:cNvSpPr>
          <p:nvPr>
            <p:ph type="sldNum" sz="quarter" idx="10"/>
          </p:nvPr>
        </p:nvSpPr>
        <p:spPr/>
        <p:txBody>
          <a:bodyPr/>
          <a:lstStyle/>
          <a:p>
            <a:fld id="{7BBEF564-350D-498C-93AA-E4433983656B}" type="slidenum">
              <a:rPr lang="en-GB" smtClean="0"/>
              <a:t>4</a:t>
            </a:fld>
            <a:endParaRPr lang="en-GB"/>
          </a:p>
        </p:txBody>
      </p:sp>
    </p:spTree>
    <p:extLst>
      <p:ext uri="{BB962C8B-B14F-4D97-AF65-F5344CB8AC3E}">
        <p14:creationId xmlns:p14="http://schemas.microsoft.com/office/powerpoint/2010/main" val="1500913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968258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bit.ly/DigiSkills-Feedback" TargetMode="External"/><Relationship Id="rId2" Type="http://schemas.openxmlformats.org/officeDocument/2006/relationships/hyperlink" Target="https://lnkd.in/equPUue" TargetMode="External"/><Relationship Id="rId1" Type="http://schemas.openxmlformats.org/officeDocument/2006/relationships/slideMaster" Target="../slideMasters/slideMaster1.xml"/><Relationship Id="rId5" Type="http://schemas.openxmlformats.org/officeDocument/2006/relationships/image" Target="../media/image18.png"/><Relationship Id="rId4" Type="http://schemas.openxmlformats.org/officeDocument/2006/relationships/image" Target="../media/image17.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bit.ly/DigiSkills-Feedback"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bit.ly/A-DSFeedback-staff"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8" Type="http://schemas.openxmlformats.org/officeDocument/2006/relationships/hyperlink" Target="mailto:t.johal@uwtsd.ac.uk" TargetMode="External"/><Relationship Id="rId13" Type="http://schemas.openxmlformats.org/officeDocument/2006/relationships/image" Target="../media/image28.jpeg"/><Relationship Id="rId3" Type="http://schemas.openxmlformats.org/officeDocument/2006/relationships/hyperlink" Target="mailto:m.Rodgers@uwtsd.ac.uk" TargetMode="External"/><Relationship Id="rId7" Type="http://schemas.openxmlformats.org/officeDocument/2006/relationships/image" Target="../media/image25.jpeg"/><Relationship Id="rId12" Type="http://schemas.openxmlformats.org/officeDocument/2006/relationships/image" Target="../media/image27.png"/><Relationship Id="rId17" Type="http://schemas.openxmlformats.org/officeDocument/2006/relationships/hyperlink" Target="bit.ly/UWTSD-DSA-Booking-form" TargetMode="External"/><Relationship Id="rId2" Type="http://schemas.openxmlformats.org/officeDocument/2006/relationships/image" Target="../media/image23.jpeg"/><Relationship Id="rId16" Type="http://schemas.openxmlformats.org/officeDocument/2006/relationships/hyperlink" Target="https://digitalskills.uwtsd.ac.uk/" TargetMode="External"/><Relationship Id="rId1" Type="http://schemas.openxmlformats.org/officeDocument/2006/relationships/slideMaster" Target="../slideMasters/slideMaster2.xml"/><Relationship Id="rId6" Type="http://schemas.openxmlformats.org/officeDocument/2006/relationships/hyperlink" Target="mailto:s.gill@uwtsd.ac.uk" TargetMode="External"/><Relationship Id="rId11" Type="http://schemas.openxmlformats.org/officeDocument/2006/relationships/hyperlink" Target="mailto:g.couch@uwtsd.ac.uk" TargetMode="External"/><Relationship Id="rId5" Type="http://schemas.openxmlformats.org/officeDocument/2006/relationships/image" Target="../media/image24.jpeg"/><Relationship Id="rId15" Type="http://schemas.openxmlformats.org/officeDocument/2006/relationships/hyperlink" Target="mailto:digitalskills@uwtsd.ac.uk" TargetMode="External"/><Relationship Id="rId10" Type="http://schemas.microsoft.com/office/2007/relationships/hdphoto" Target="../media/hdphoto1.wdp"/><Relationship Id="rId4" Type="http://schemas.openxmlformats.org/officeDocument/2006/relationships/hyperlink" Target="mailto:j.hill@uwtsd.ac.uk" TargetMode="External"/><Relationship Id="rId9" Type="http://schemas.openxmlformats.org/officeDocument/2006/relationships/image" Target="../media/image26.png"/><Relationship Id="rId14" Type="http://schemas.openxmlformats.org/officeDocument/2006/relationships/hyperlink" Target="mailto:r.covello@uwtsd.ac.uk" TargetMode="Externa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9.png"/><Relationship Id="rId1" Type="http://schemas.openxmlformats.org/officeDocument/2006/relationships/slideMaster" Target="../slideMasters/slideMaster2.xml"/><Relationship Id="rId4" Type="http://schemas.openxmlformats.org/officeDocument/2006/relationships/image" Target="../media/image30.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3" Type="http://schemas.openxmlformats.org/officeDocument/2006/relationships/hyperlink" Target="https://bit.ly/DigiSkills-Feedback" TargetMode="External"/><Relationship Id="rId2" Type="http://schemas.openxmlformats.org/officeDocument/2006/relationships/hyperlink" Target="https://lnkd.in/equPUue" TargetMode="External"/><Relationship Id="rId1" Type="http://schemas.openxmlformats.org/officeDocument/2006/relationships/slideMaster" Target="../slideMasters/slideMaster4.xml"/><Relationship Id="rId5" Type="http://schemas.openxmlformats.org/officeDocument/2006/relationships/image" Target="../media/image18.png"/><Relationship Id="rId4" Type="http://schemas.openxmlformats.org/officeDocument/2006/relationships/image" Target="../media/image17.png"/></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bit.ly/DigiSkills-Feedback" TargetMode="External"/><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bit.ly/A-DSFeedback-staff" TargetMode="External"/><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8" Type="http://schemas.openxmlformats.org/officeDocument/2006/relationships/hyperlink" Target="mailto:t.johal@uwtsd.ac.uk" TargetMode="External"/><Relationship Id="rId13" Type="http://schemas.openxmlformats.org/officeDocument/2006/relationships/image" Target="../media/image28.jpeg"/><Relationship Id="rId3" Type="http://schemas.openxmlformats.org/officeDocument/2006/relationships/hyperlink" Target="mailto:m.Rodgers@uwtsd.ac.uk" TargetMode="External"/><Relationship Id="rId7" Type="http://schemas.openxmlformats.org/officeDocument/2006/relationships/image" Target="../media/image25.jpeg"/><Relationship Id="rId12" Type="http://schemas.openxmlformats.org/officeDocument/2006/relationships/image" Target="../media/image27.png"/><Relationship Id="rId17" Type="http://schemas.openxmlformats.org/officeDocument/2006/relationships/hyperlink" Target="bit.ly/UWTSD-DSA-Booking-form" TargetMode="External"/><Relationship Id="rId2" Type="http://schemas.openxmlformats.org/officeDocument/2006/relationships/image" Target="../media/image23.jpeg"/><Relationship Id="rId16" Type="http://schemas.openxmlformats.org/officeDocument/2006/relationships/hyperlink" Target="https://digitalskills.uwtsd.ac.uk/" TargetMode="External"/><Relationship Id="rId1" Type="http://schemas.openxmlformats.org/officeDocument/2006/relationships/slideMaster" Target="../slideMasters/slideMaster5.xml"/><Relationship Id="rId6" Type="http://schemas.openxmlformats.org/officeDocument/2006/relationships/hyperlink" Target="mailto:s.gill@uwtsd.ac.uk" TargetMode="External"/><Relationship Id="rId11" Type="http://schemas.openxmlformats.org/officeDocument/2006/relationships/hyperlink" Target="mailto:g.couch@uwtsd.ac.uk" TargetMode="External"/><Relationship Id="rId5" Type="http://schemas.openxmlformats.org/officeDocument/2006/relationships/image" Target="../media/image24.jpeg"/><Relationship Id="rId15" Type="http://schemas.openxmlformats.org/officeDocument/2006/relationships/hyperlink" Target="mailto:digitalskills@uwtsd.ac.uk" TargetMode="External"/><Relationship Id="rId10" Type="http://schemas.microsoft.com/office/2007/relationships/hdphoto" Target="../media/hdphoto1.wdp"/><Relationship Id="rId4" Type="http://schemas.openxmlformats.org/officeDocument/2006/relationships/hyperlink" Target="mailto:j.hill@uwtsd.ac.uk" TargetMode="External"/><Relationship Id="rId9" Type="http://schemas.openxmlformats.org/officeDocument/2006/relationships/image" Target="../media/image26.png"/><Relationship Id="rId14" Type="http://schemas.openxmlformats.org/officeDocument/2006/relationships/hyperlink" Target="mailto:r.covello@uwtsd.ac.uk" TargetMode="Externa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9.png"/><Relationship Id="rId1" Type="http://schemas.openxmlformats.org/officeDocument/2006/relationships/slideMaster" Target="../slideMasters/slideMaster5.xml"/><Relationship Id="rId4" Type="http://schemas.openxmlformats.org/officeDocument/2006/relationships/image" Target="../media/image30.png"/></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dirty="0"/>
              <a:t>Sub Text</a:t>
            </a:r>
          </a:p>
        </p:txBody>
      </p:sp>
      <p:sp>
        <p:nvSpPr>
          <p:cNvPr id="5" name="Content Placeholder 4">
            <a:extLst>
              <a:ext uri="{FF2B5EF4-FFF2-40B4-BE49-F238E27FC236}">
                <a16:creationId xmlns:a16="http://schemas.microsoft.com/office/drawing/2014/main" id="{E743832A-05EA-FAF7-2AFF-B057A4BC5DFB}"/>
              </a:ext>
            </a:extLst>
          </p:cNvPr>
          <p:cNvSpPr>
            <a:spLocks noGrp="1"/>
          </p:cNvSpPr>
          <p:nvPr>
            <p:ph sz="quarter" idx="12"/>
          </p:nvPr>
        </p:nvSpPr>
        <p:spPr>
          <a:xfrm>
            <a:off x="0" y="0"/>
            <a:ext cx="6096000" cy="6858000"/>
          </a:xfrm>
          <a:prstGeom prst="rect">
            <a:avLst/>
          </a:prstGeom>
        </p:spPr>
        <p:txBody>
          <a:bodyPr/>
          <a:lstStyle>
            <a:lvl1pPr>
              <a:defRPr sz="2400"/>
            </a:lvl1pPr>
            <a:lvl2pPr>
              <a:defRPr sz="2400"/>
            </a:lvl2pPr>
            <a:lvl3pPr>
              <a:defRPr sz="2400"/>
            </a:lvl3pPr>
            <a:lvl4pPr>
              <a:defRPr sz="2400"/>
            </a:lvl4pPr>
            <a:lvl5pPr>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4271674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Wo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Microsoft Word interface">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328" r="1535"/>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Word Logo">
            <a:extLst>
              <a:ext uri="{FF2B5EF4-FFF2-40B4-BE49-F238E27FC236}">
                <a16:creationId xmlns:a16="http://schemas.microsoft.com/office/drawing/2014/main" id="{F217C798-F66F-FC80-3C16-2F06BC0CEE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7944" y="2522235"/>
            <a:ext cx="3022654" cy="2813162"/>
          </a:xfrm>
          <a:prstGeom prst="rect">
            <a:avLst/>
          </a:prstGeom>
        </p:spPr>
      </p:pic>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1952737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owerPoi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PowerPoint editing screen">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692" b="28232"/>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5BD86FF1-3BAB-38AA-010E-0B2FF55F3BF0}"/>
              </a:ext>
            </a:extLst>
          </p:cNvPr>
          <p:cNvSpPr/>
          <p:nvPr/>
        </p:nvSpPr>
        <p:spPr>
          <a:xfrm>
            <a:off x="1869786" y="2023583"/>
            <a:ext cx="4243849" cy="483441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PowerPoint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31999" y="2023583"/>
            <a:ext cx="3540125" cy="3540125"/>
          </a:xfrm>
          <a:prstGeom prst="rect">
            <a:avLst/>
          </a:prstGeom>
        </p:spPr>
      </p:pic>
      <p:sp>
        <p:nvSpPr>
          <p:cNvPr id="10" name="Text Placeholder 7">
            <a:extLst>
              <a:ext uri="{FF2B5EF4-FFF2-40B4-BE49-F238E27FC236}">
                <a16:creationId xmlns:a16="http://schemas.microsoft.com/office/drawing/2014/main" id="{2C5DBFAF-57F8-868E-6275-BAF98B977A36}"/>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666809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Exc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Excel Worksheet">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014"/>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Excel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307944" y="2525896"/>
            <a:ext cx="3022654" cy="2805839"/>
          </a:xfrm>
          <a:prstGeom prst="rect">
            <a:avLst/>
          </a:prstGeom>
        </p:spPr>
      </p:pic>
      <p:sp>
        <p:nvSpPr>
          <p:cNvPr id="4" name="Text Placeholder 7">
            <a:extLst>
              <a:ext uri="{FF2B5EF4-FFF2-40B4-BE49-F238E27FC236}">
                <a16:creationId xmlns:a16="http://schemas.microsoft.com/office/drawing/2014/main" id="{47B68F01-47D5-D93B-F88F-88064FA415C3}"/>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2110005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ea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a:extLst>
              <a:ext uri="{FF2B5EF4-FFF2-40B4-BE49-F238E27FC236}">
                <a16:creationId xmlns:a16="http://schemas.microsoft.com/office/drawing/2014/main" id="{BB96A648-E90F-AB33-1001-6B5E11DD541A}"/>
              </a:ext>
              <a:ext uri="{C183D7F6-B498-43B3-948B-1728B52AA6E4}">
                <adec:decorative xmlns:adec="http://schemas.microsoft.com/office/drawing/2017/decorative" val="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527" t="1" r="-1" b="-26337"/>
          <a:stretch/>
        </p:blipFill>
        <p:spPr>
          <a:xfrm>
            <a:off x="0" y="0"/>
            <a:ext cx="6113635" cy="6858000"/>
          </a:xfrm>
          <a:prstGeom prst="rect">
            <a:avLst/>
          </a:prstGeom>
          <a:solidFill>
            <a:srgbClr val="F6F5F5"/>
          </a:solidFill>
        </p:spPr>
      </p:pic>
      <p:grpSp>
        <p:nvGrpSpPr>
          <p:cNvPr id="14" name="Group 13" descr="Microsoft Teams Logo">
            <a:extLst>
              <a:ext uri="{FF2B5EF4-FFF2-40B4-BE49-F238E27FC236}">
                <a16:creationId xmlns:a16="http://schemas.microsoft.com/office/drawing/2014/main" id="{FAB5EFAA-0EC0-6C4F-9A80-015AC7A8A0C8}"/>
              </a:ext>
            </a:extLst>
          </p:cNvPr>
          <p:cNvGrpSpPr/>
          <p:nvPr/>
        </p:nvGrpSpPr>
        <p:grpSpPr>
          <a:xfrm>
            <a:off x="1222689" y="3429000"/>
            <a:ext cx="3662217" cy="2806166"/>
            <a:chOff x="1048517" y="2491556"/>
            <a:chExt cx="3985846" cy="3054146"/>
          </a:xfrm>
        </p:grpSpPr>
        <p:sp>
          <p:nvSpPr>
            <p:cNvPr id="4" name="Rectangle 3">
              <a:extLst>
                <a:ext uri="{FF2B5EF4-FFF2-40B4-BE49-F238E27FC236}">
                  <a16:creationId xmlns:a16="http://schemas.microsoft.com/office/drawing/2014/main" id="{95706C14-E379-4B73-A772-ED3F2DA0645C}"/>
                </a:ext>
              </a:extLst>
            </p:cNvPr>
            <p:cNvSpPr/>
            <p:nvPr/>
          </p:nvSpPr>
          <p:spPr>
            <a:xfrm>
              <a:off x="1048517" y="2491556"/>
              <a:ext cx="3985846" cy="3054146"/>
            </a:xfrm>
            <a:prstGeom prst="rect">
              <a:avLst/>
            </a:prstGeom>
            <a:solidFill>
              <a:srgbClr val="F6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F217C798-F66F-FC80-3C16-2F06BC0CEEF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420779" y="2491556"/>
              <a:ext cx="3022654" cy="2811068"/>
            </a:xfrm>
            <a:prstGeom prst="rect">
              <a:avLst/>
            </a:prstGeom>
          </p:spPr>
        </p:pic>
      </p:gr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a:extLst>
              <a:ext uri="{FF2B5EF4-FFF2-40B4-BE49-F238E27FC236}">
                <a16:creationId xmlns:a16="http://schemas.microsoft.com/office/drawing/2014/main" id="{9C185F9F-B380-55C4-658D-5C72884AAFBA}"/>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3364054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Moodle">
    <p:spTree>
      <p:nvGrpSpPr>
        <p:cNvPr id="1" name=""/>
        <p:cNvGrpSpPr/>
        <p:nvPr/>
      </p:nvGrpSpPr>
      <p:grpSpPr>
        <a:xfrm>
          <a:off x="0" y="0"/>
          <a:ext cx="0" cy="0"/>
          <a:chOff x="0" y="0"/>
          <a:chExt cx="0" cy="0"/>
        </a:xfrm>
      </p:grpSpPr>
      <p:pic>
        <p:nvPicPr>
          <p:cNvPr id="3" name="Picture Placeholder 5">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1104" t="9402" r="35396" b="84440"/>
          <a:stretch/>
        </p:blipFill>
        <p:spPr>
          <a:xfrm>
            <a:off x="0" y="0"/>
            <a:ext cx="6113635" cy="463551"/>
          </a:xfrm>
          <a:prstGeom prst="rect">
            <a:avLst/>
          </a:prstGeom>
        </p:spPr>
      </p:pic>
      <p:pic>
        <p:nvPicPr>
          <p:cNvPr id="8" name="Picture Placeholder 5">
            <a:extLst>
              <a:ext uri="{FF2B5EF4-FFF2-40B4-BE49-F238E27FC236}">
                <a16:creationId xmlns:a16="http://schemas.microsoft.com/office/drawing/2014/main" id="{FCC60D57-0989-25FE-CBFE-E1BD7361B181}"/>
              </a:ext>
            </a:extLst>
          </p:cNvPr>
          <p:cNvPicPr>
            <a:picLocks noChangeAspect="1"/>
          </p:cNvPicPr>
          <p:nvPr/>
        </p:nvPicPr>
        <p:blipFill rotWithShape="1">
          <a:blip r:embed="rId3">
            <a:extLst>
              <a:ext uri="{28A0092B-C50C-407E-A947-70E740481C1C}">
                <a14:useLocalDpi xmlns:a14="http://schemas.microsoft.com/office/drawing/2010/main" val="0"/>
              </a:ext>
            </a:extLst>
          </a:blip>
          <a:srcRect l="5864" t="16971" r="32066"/>
          <a:stretch/>
        </p:blipFill>
        <p:spPr>
          <a:xfrm>
            <a:off x="0" y="463550"/>
            <a:ext cx="6113635" cy="6394450"/>
          </a:xfrm>
          <a:prstGeom prst="rect">
            <a:avLst/>
          </a:prstGeom>
        </p:spPr>
      </p:pic>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7767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UWTS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4" name="Picture 3">
            <a:extLst>
              <a:ext uri="{FF2B5EF4-FFF2-40B4-BE49-F238E27FC236}">
                <a16:creationId xmlns:a16="http://schemas.microsoft.com/office/drawing/2014/main" id="{17F64553-B04D-03F4-1F82-959549BAFF17}"/>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1152" r="23890" b="-1"/>
          <a:stretch/>
        </p:blipFill>
        <p:spPr>
          <a:xfrm>
            <a:off x="0" y="0"/>
            <a:ext cx="6102330" cy="6857990"/>
          </a:xfrm>
          <a:prstGeom prst="rect">
            <a:avLst/>
          </a:prstGeom>
          <a:noFill/>
          <a:ln>
            <a:noFill/>
          </a:ln>
        </p:spPr>
      </p:pic>
    </p:spTree>
    <p:extLst>
      <p:ext uri="{BB962C8B-B14F-4D97-AF65-F5344CB8AC3E}">
        <p14:creationId xmlns:p14="http://schemas.microsoft.com/office/powerpoint/2010/main" val="730088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LinkedIn Learn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TextBox 4">
            <a:extLst>
              <a:ext uri="{FF2B5EF4-FFF2-40B4-BE49-F238E27FC236}">
                <a16:creationId xmlns:a16="http://schemas.microsoft.com/office/drawing/2014/main" id="{A62A33FD-B30F-96D9-C61D-AB39D481318D}"/>
              </a:ext>
            </a:extLst>
          </p:cNvPr>
          <p:cNvSpPr txBox="1"/>
          <p:nvPr/>
        </p:nvSpPr>
        <p:spPr>
          <a:xfrm>
            <a:off x="-59297" y="5861141"/>
            <a:ext cx="6096000" cy="606073"/>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https://lnkd.in/equPUue</a:t>
            </a:r>
            <a:endParaRPr lang="en-GB" sz="3200">
              <a:solidFill>
                <a:srgbClr val="034A90"/>
              </a:solidFill>
              <a:ea typeface="+mn-lt"/>
              <a:cs typeface="+mn-lt"/>
            </a:endParaRPr>
          </a:p>
        </p:txBody>
      </p:sp>
      <p:pic>
        <p:nvPicPr>
          <p:cNvPr id="6" name="Picture 5">
            <a:hlinkClick r:id="rId3"/>
            <a:extLst>
              <a:ext uri="{FF2B5EF4-FFF2-40B4-BE49-F238E27FC236}">
                <a16:creationId xmlns:a16="http://schemas.microsoft.com/office/drawing/2014/main" id="{A8572EB2-CC5C-C53D-F8B2-26B48AF2482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31303" y="1371600"/>
            <a:ext cx="4114800" cy="4114800"/>
          </a:xfrm>
          <a:prstGeom prst="rect">
            <a:avLst/>
          </a:prstGeom>
        </p:spPr>
      </p:pic>
      <p:pic>
        <p:nvPicPr>
          <p:cNvPr id="7" name="Picture 6" descr="A blue and black logo&#10;&#10;Description automatically generated">
            <a:extLst>
              <a:ext uri="{FF2B5EF4-FFF2-40B4-BE49-F238E27FC236}">
                <a16:creationId xmlns:a16="http://schemas.microsoft.com/office/drawing/2014/main" id="{9198A0FD-2F22-F3B1-8274-DD84E3758A2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7875" y="428494"/>
            <a:ext cx="5120249" cy="697534"/>
          </a:xfrm>
          <a:prstGeom prst="rect">
            <a:avLst/>
          </a:prstGeom>
        </p:spPr>
      </p:pic>
    </p:spTree>
    <p:extLst>
      <p:ext uri="{BB962C8B-B14F-4D97-AF65-F5344CB8AC3E}">
        <p14:creationId xmlns:p14="http://schemas.microsoft.com/office/powerpoint/2010/main" val="39581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Feedback - Stud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5" name="TextBox 4">
            <a:extLst>
              <a:ext uri="{FF2B5EF4-FFF2-40B4-BE49-F238E27FC236}">
                <a16:creationId xmlns:a16="http://schemas.microsoft.com/office/drawing/2014/main" id="{A62A33FD-B30F-96D9-C61D-AB39D481318D}"/>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Student feedback form</a:t>
            </a:r>
            <a:endParaRPr lang="en-US" sz="3200"/>
          </a:p>
        </p:txBody>
      </p:sp>
      <p:pic>
        <p:nvPicPr>
          <p:cNvPr id="6" name="Picture 5" descr="QR code for Digital Skills Feedback weblink">
            <a:hlinkClick r:id="rId2"/>
            <a:extLst>
              <a:ext uri="{FF2B5EF4-FFF2-40B4-BE49-F238E27FC236}">
                <a16:creationId xmlns:a16="http://schemas.microsoft.com/office/drawing/2014/main" id="{A8572EB2-CC5C-C53D-F8B2-26B48AF24824}"/>
              </a:ext>
            </a:extLst>
          </p:cNvPr>
          <p:cNvPicPr>
            <a:picLocks noChangeAspect="1"/>
          </p:cNvPicPr>
          <p:nvPr/>
        </p:nvPicPr>
        <p:blipFill>
          <a:blip r:embed="rId3"/>
          <a:stretch>
            <a:fillRect/>
          </a:stretch>
        </p:blipFill>
        <p:spPr>
          <a:xfrm>
            <a:off x="986400" y="1021969"/>
            <a:ext cx="4114800" cy="4114800"/>
          </a:xfrm>
          <a:prstGeom prst="rect">
            <a:avLst/>
          </a:prstGeom>
        </p:spPr>
      </p:pic>
      <p:sp>
        <p:nvSpPr>
          <p:cNvPr id="4" name="TextBox 3">
            <a:extLst>
              <a:ext uri="{FF2B5EF4-FFF2-40B4-BE49-F238E27FC236}">
                <a16:creationId xmlns:a16="http://schemas.microsoft.com/office/drawing/2014/main" id="{CDA64DE5-A522-C103-114C-CC896AE8BB47}"/>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Tree>
    <p:extLst>
      <p:ext uri="{BB962C8B-B14F-4D97-AF65-F5344CB8AC3E}">
        <p14:creationId xmlns:p14="http://schemas.microsoft.com/office/powerpoint/2010/main" val="3893040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Feedback - Staff">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pic>
        <p:nvPicPr>
          <p:cNvPr id="4" name="Picture 3" descr="A qr code on a white background&#10;&#10;Description automatically generated">
            <a:hlinkClick r:id="rId2"/>
            <a:extLst>
              <a:ext uri="{FF2B5EF4-FFF2-40B4-BE49-F238E27FC236}">
                <a16:creationId xmlns:a16="http://schemas.microsoft.com/office/drawing/2014/main" id="{C18FD1A7-D747-76DA-0C0D-A617C1B5FF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0000" y="1021969"/>
            <a:ext cx="4114800" cy="4114800"/>
          </a:xfrm>
          <a:prstGeom prst="rect">
            <a:avLst/>
          </a:prstGeom>
        </p:spPr>
      </p:pic>
      <p:sp>
        <p:nvSpPr>
          <p:cNvPr id="10" name="TextBox 9">
            <a:extLst>
              <a:ext uri="{FF2B5EF4-FFF2-40B4-BE49-F238E27FC236}">
                <a16:creationId xmlns:a16="http://schemas.microsoft.com/office/drawing/2014/main" id="{2E507ADB-24A8-7A4F-4EE4-ACA1AC9B895F}"/>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
        <p:nvSpPr>
          <p:cNvPr id="3" name="TextBox 2">
            <a:extLst>
              <a:ext uri="{FF2B5EF4-FFF2-40B4-BE49-F238E27FC236}">
                <a16:creationId xmlns:a16="http://schemas.microsoft.com/office/drawing/2014/main" id="{DA3682F8-A802-933B-28BA-B618E0794C7B}"/>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Staff feedback form</a:t>
            </a:r>
            <a:endParaRPr lang="en-US" sz="3200"/>
          </a:p>
        </p:txBody>
      </p:sp>
    </p:spTree>
    <p:extLst>
      <p:ext uri="{BB962C8B-B14F-4D97-AF65-F5344CB8AC3E}">
        <p14:creationId xmlns:p14="http://schemas.microsoft.com/office/powerpoint/2010/main" val="1395179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4E14E-B0E2-D7F0-B416-076C48C802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667384-3AEC-4500-E12F-8A3BA3EE41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987828-40FD-7869-60BD-B21B34D3E5EE}"/>
              </a:ext>
            </a:extLst>
          </p:cNvPr>
          <p:cNvSpPr>
            <a:spLocks noGrp="1"/>
          </p:cNvSpPr>
          <p:nvPr>
            <p:ph type="dt" sz="half" idx="10"/>
          </p:nvPr>
        </p:nvSpPr>
        <p:spPr/>
        <p:txBody>
          <a:bodyPr/>
          <a:lstStyle/>
          <a:p>
            <a:fld id="{F262C1AF-0195-4C06-8A13-500E3FE240F8}" type="datetimeFigureOut">
              <a:rPr lang="en-GB" smtClean="0"/>
              <a:t>17/12/2025</a:t>
            </a:fld>
            <a:endParaRPr lang="en-GB"/>
          </a:p>
        </p:txBody>
      </p:sp>
      <p:sp>
        <p:nvSpPr>
          <p:cNvPr id="5" name="Footer Placeholder 4">
            <a:extLst>
              <a:ext uri="{FF2B5EF4-FFF2-40B4-BE49-F238E27FC236}">
                <a16:creationId xmlns:a16="http://schemas.microsoft.com/office/drawing/2014/main" id="{9C363E9C-65D3-2C52-8A33-460D4190CB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488E7C-55C5-8668-8C2E-A09AE5A08089}"/>
              </a:ext>
            </a:extLst>
          </p:cNvPr>
          <p:cNvSpPr>
            <a:spLocks noGrp="1"/>
          </p:cNvSpPr>
          <p:nvPr>
            <p:ph type="sldNum" sz="quarter" idx="12"/>
          </p:nvPr>
        </p:nvSpPr>
        <p:spPr/>
        <p:txBody>
          <a:bodyPr/>
          <a:lstStyle/>
          <a:p>
            <a:fld id="{89E3CBA7-986B-4752-8497-ACFA2871F1A2}" type="slidenum">
              <a:rPr lang="en-GB" smtClean="0"/>
              <a:t>‹#›</a:t>
            </a:fld>
            <a:endParaRPr lang="en-GB"/>
          </a:p>
        </p:txBody>
      </p:sp>
    </p:spTree>
    <p:extLst>
      <p:ext uri="{BB962C8B-B14F-4D97-AF65-F5344CB8AC3E}">
        <p14:creationId xmlns:p14="http://schemas.microsoft.com/office/powerpoint/2010/main" val="225938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p:bg>
      <p:bgPr>
        <a:solidFill>
          <a:srgbClr val="F9F9F9"/>
        </a:solidFill>
        <a:effectLst/>
      </p:bgPr>
    </p:bg>
    <p:spTree>
      <p:nvGrpSpPr>
        <p:cNvPr id="1" name=""/>
        <p:cNvGrpSpPr/>
        <p:nvPr/>
      </p:nvGrpSpPr>
      <p:grpSpPr>
        <a:xfrm>
          <a:off x="0" y="0"/>
          <a:ext cx="0" cy="0"/>
          <a:chOff x="0" y="0"/>
          <a:chExt cx="0" cy="0"/>
        </a:xfrm>
      </p:grpSpPr>
      <p:sp>
        <p:nvSpPr>
          <p:cNvPr id="7" name="Rectangle 6"/>
          <p:cNvSpPr/>
          <p:nvPr/>
        </p:nvSpPr>
        <p:spPr>
          <a:xfrm>
            <a:off x="0" y="1"/>
            <a:ext cx="4315626"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646" y="218255"/>
            <a:ext cx="1023113" cy="1023113"/>
          </a:xfrm>
          <a:prstGeom prst="rect">
            <a:avLst/>
          </a:prstGeom>
        </p:spPr>
      </p:pic>
      <p:sp>
        <p:nvSpPr>
          <p:cNvPr id="2" name="Subtitle 2">
            <a:extLst>
              <a:ext uri="{FF2B5EF4-FFF2-40B4-BE49-F238E27FC236}">
                <a16:creationId xmlns:a16="http://schemas.microsoft.com/office/drawing/2014/main" id="{6AA82EE7-EF09-4137-67D0-D627C62ADA39}"/>
              </a:ext>
            </a:extLst>
          </p:cNvPr>
          <p:cNvSpPr>
            <a:spLocks noGrp="1"/>
          </p:cNvSpPr>
          <p:nvPr>
            <p:ph type="subTitle" idx="1"/>
          </p:nvPr>
        </p:nvSpPr>
        <p:spPr>
          <a:xfrm>
            <a:off x="286222" y="1263534"/>
            <a:ext cx="3670481" cy="3641841"/>
          </a:xfrm>
        </p:spPr>
        <p:txBody>
          <a:bodyPr>
            <a:normAutofit/>
          </a:bodyPr>
          <a:lstStyle>
            <a:lvl1pPr marL="0" indent="0" algn="l">
              <a:buNone/>
              <a:defRPr sz="4000" i="1"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sp>
        <p:nvSpPr>
          <p:cNvPr id="5" name="Picture Placeholder 10">
            <a:extLst>
              <a:ext uri="{FF2B5EF4-FFF2-40B4-BE49-F238E27FC236}">
                <a16:creationId xmlns:a16="http://schemas.microsoft.com/office/drawing/2014/main" id="{43A56E21-C534-59ED-760F-70573419E4AC}"/>
              </a:ext>
            </a:extLst>
          </p:cNvPr>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Tree>
    <p:extLst>
      <p:ext uri="{BB962C8B-B14F-4D97-AF65-F5344CB8AC3E}">
        <p14:creationId xmlns:p14="http://schemas.microsoft.com/office/powerpoint/2010/main" val="1034043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2 Boxes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normAutofit/>
          </a:bodyPr>
          <a:lstStyle>
            <a:lvl1pPr>
              <a:defRPr sz="3600"/>
            </a:lvl1pPr>
          </a:lstStyle>
          <a:p>
            <a:r>
              <a:rPr lang="en-US"/>
              <a:t>Slide Title</a:t>
            </a:r>
            <a:endParaRPr lang="en-GB"/>
          </a:p>
        </p:txBody>
      </p:sp>
      <p:sp>
        <p:nvSpPr>
          <p:cNvPr id="3" name="Footer Placeholder 2">
            <a:extLst>
              <a:ext uri="{FF2B5EF4-FFF2-40B4-BE49-F238E27FC236}">
                <a16:creationId xmlns:a16="http://schemas.microsoft.com/office/drawing/2014/main" id="{89CFCB05-78D2-0095-9D5B-5715C644B9D5}"/>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1" y="1232516"/>
            <a:ext cx="540000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
        <p:nvSpPr>
          <p:cNvPr id="4" name="Text Placeholder 2">
            <a:extLst>
              <a:ext uri="{FF2B5EF4-FFF2-40B4-BE49-F238E27FC236}">
                <a16:creationId xmlns:a16="http://schemas.microsoft.com/office/drawing/2014/main" id="{866551F4-54AD-3045-04D2-29DD582C5EDD}"/>
              </a:ext>
            </a:extLst>
          </p:cNvPr>
          <p:cNvSpPr>
            <a:spLocks noGrp="1"/>
          </p:cNvSpPr>
          <p:nvPr>
            <p:ph idx="11" hasCustomPrompt="1"/>
          </p:nvPr>
        </p:nvSpPr>
        <p:spPr>
          <a:xfrm>
            <a:off x="6096000" y="1232516"/>
            <a:ext cx="574675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Tree>
    <p:extLst>
      <p:ext uri="{BB962C8B-B14F-4D97-AF65-F5344CB8AC3E}">
        <p14:creationId xmlns:p14="http://schemas.microsoft.com/office/powerpoint/2010/main" val="3807970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1 Big Box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ormAutofit/>
          </a:bodyPr>
          <a:lstStyle>
            <a:lvl1pPr>
              <a:lnSpc>
                <a:spcPct val="114000"/>
              </a:lnSpc>
              <a:spcBef>
                <a:spcPts val="1200"/>
              </a:spcBef>
              <a:defRPr sz="1800"/>
            </a:lvl1pPr>
          </a:lstStyle>
          <a:p>
            <a:pPr lvl="0"/>
            <a:r>
              <a:rPr lang="en-US"/>
              <a:t>Body Text</a:t>
            </a:r>
          </a:p>
          <a:p>
            <a:pPr lvl="0"/>
            <a:endParaRPr lang="en-US"/>
          </a:p>
        </p:txBody>
      </p:sp>
      <p:sp>
        <p:nvSpPr>
          <p:cNvPr id="4" name="Footer Placeholder 2">
            <a:extLst>
              <a:ext uri="{FF2B5EF4-FFF2-40B4-BE49-F238E27FC236}">
                <a16:creationId xmlns:a16="http://schemas.microsoft.com/office/drawing/2014/main" id="{84175D67-6165-0DF8-465B-64656FFAA0D1}"/>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19954940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dditional Resour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chor="ctr" anchorCtr="0">
            <a:normAutofit/>
          </a:bodyPr>
          <a:lstStyle>
            <a:lvl1pPr>
              <a:lnSpc>
                <a:spcPct val="114000"/>
              </a:lnSpc>
              <a:spcBef>
                <a:spcPts val="1200"/>
              </a:spcBef>
              <a:defRPr sz="2800"/>
            </a:lvl1pPr>
          </a:lstStyle>
          <a:p>
            <a:pPr lvl="0"/>
            <a:r>
              <a:rPr lang="en-US"/>
              <a:t>Body Text</a:t>
            </a:r>
          </a:p>
          <a:p>
            <a:pPr lvl="0"/>
            <a:endParaRPr lang="en-US"/>
          </a:p>
        </p:txBody>
      </p:sp>
      <p:pic>
        <p:nvPicPr>
          <p:cNvPr id="4" name="Picture 3">
            <a:extLst>
              <a:ext uri="{FF2B5EF4-FFF2-40B4-BE49-F238E27FC236}">
                <a16:creationId xmlns:a16="http://schemas.microsoft.com/office/drawing/2014/main" id="{6C7E8142-D5E4-0B24-1A8A-9EB107B08A1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spTree>
    <p:extLst>
      <p:ext uri="{BB962C8B-B14F-4D97-AF65-F5344CB8AC3E}">
        <p14:creationId xmlns:p14="http://schemas.microsoft.com/office/powerpoint/2010/main" val="41399139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Digital Skills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Meet the Digital Skills Team</a:t>
            </a:r>
          </a:p>
        </p:txBody>
      </p:sp>
      <p:grpSp>
        <p:nvGrpSpPr>
          <p:cNvPr id="39" name="Group 38">
            <a:extLst>
              <a:ext uri="{FF2B5EF4-FFF2-40B4-BE49-F238E27FC236}">
                <a16:creationId xmlns:a16="http://schemas.microsoft.com/office/drawing/2014/main" id="{6CCF26AD-400C-88CF-57D9-8AE1845A9F3B}"/>
              </a:ext>
            </a:extLst>
          </p:cNvPr>
          <p:cNvGrpSpPr/>
          <p:nvPr/>
        </p:nvGrpSpPr>
        <p:grpSpPr>
          <a:xfrm>
            <a:off x="4200516" y="2724478"/>
            <a:ext cx="4060347" cy="1183196"/>
            <a:chOff x="4289181" y="2724478"/>
            <a:chExt cx="4060347" cy="1183196"/>
          </a:xfrm>
        </p:grpSpPr>
        <p:pic>
          <p:nvPicPr>
            <p:cNvPr id="10" name="Picture 9" descr="Photo of Michael Rodgers">
              <a:extLst>
                <a:ext uri="{FF2B5EF4-FFF2-40B4-BE49-F238E27FC236}">
                  <a16:creationId xmlns:a16="http://schemas.microsoft.com/office/drawing/2014/main" id="{F83023BD-949F-F61F-CF46-9A8FC3280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2418" b="5833"/>
            <a:stretch/>
          </p:blipFill>
          <p:spPr>
            <a:xfrm>
              <a:off x="4289181" y="2727161"/>
              <a:ext cx="1072800" cy="1180513"/>
            </a:xfrm>
            <a:prstGeom prst="rect">
              <a:avLst/>
            </a:prstGeom>
          </p:spPr>
        </p:pic>
        <p:sp>
          <p:nvSpPr>
            <p:cNvPr id="12" name="Text Placeholder 12">
              <a:extLst>
                <a:ext uri="{FF2B5EF4-FFF2-40B4-BE49-F238E27FC236}">
                  <a16:creationId xmlns:a16="http://schemas.microsoft.com/office/drawing/2014/main" id="{DFF8979A-B9CC-3E4C-546B-1FB70980B776}"/>
                </a:ext>
              </a:extLst>
            </p:cNvPr>
            <p:cNvSpPr txBox="1">
              <a:spLocks/>
            </p:cNvSpPr>
            <p:nvPr/>
          </p:nvSpPr>
          <p:spPr>
            <a:xfrm>
              <a:off x="5361528" y="2724478"/>
              <a:ext cx="2988000" cy="1180512"/>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Michael Rodgers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London</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3"/>
                </a:rPr>
                <a:t>m.rodgers@uwtsd.ac.uk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grpSp>
      <p:grpSp>
        <p:nvGrpSpPr>
          <p:cNvPr id="3" name="Group 2">
            <a:extLst>
              <a:ext uri="{FF2B5EF4-FFF2-40B4-BE49-F238E27FC236}">
                <a16:creationId xmlns:a16="http://schemas.microsoft.com/office/drawing/2014/main" id="{94CAFB4C-7D2A-B5FF-45C0-91A0E2E84CA7}"/>
              </a:ext>
            </a:extLst>
          </p:cNvPr>
          <p:cNvGrpSpPr/>
          <p:nvPr/>
        </p:nvGrpSpPr>
        <p:grpSpPr>
          <a:xfrm>
            <a:off x="140299" y="1252901"/>
            <a:ext cx="3780293" cy="1186384"/>
            <a:chOff x="140299" y="1252901"/>
            <a:chExt cx="3780293" cy="1186384"/>
          </a:xfrm>
        </p:grpSpPr>
        <p:sp>
          <p:nvSpPr>
            <p:cNvPr id="11" name="Text Placeholder 2">
              <a:extLst>
                <a:ext uri="{FF2B5EF4-FFF2-40B4-BE49-F238E27FC236}">
                  <a16:creationId xmlns:a16="http://schemas.microsoft.com/office/drawing/2014/main" id="{53A79556-7008-6A45-CF42-3EF2AFDDF464}"/>
                </a:ext>
              </a:extLst>
            </p:cNvPr>
            <p:cNvSpPr txBox="1">
              <a:spLocks/>
            </p:cNvSpPr>
            <p:nvPr/>
          </p:nvSpPr>
          <p:spPr>
            <a:xfrm>
              <a:off x="1320695" y="1252901"/>
              <a:ext cx="2599897" cy="1180657"/>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Jessica Hill</a:t>
              </a:r>
              <a:b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b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IMH, Estates, Student Services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hlinkClick r:id="rId4"/>
                </a:rPr>
                <a:t>j.hill@uwtsd.ac.uk</a:t>
              </a: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  </a:t>
              </a:r>
            </a:p>
          </p:txBody>
        </p:sp>
        <p:pic>
          <p:nvPicPr>
            <p:cNvPr id="13" name="Picture 12" descr="Photo of Jessica Hill">
              <a:extLst>
                <a:ext uri="{FF2B5EF4-FFF2-40B4-BE49-F238E27FC236}">
                  <a16:creationId xmlns:a16="http://schemas.microsoft.com/office/drawing/2014/main" id="{AF44FD0D-2951-E709-17DF-003A67DE7F8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40299" y="1258628"/>
              <a:ext cx="1072219" cy="1180657"/>
            </a:xfrm>
            <a:prstGeom prst="rect">
              <a:avLst/>
            </a:prstGeom>
          </p:spPr>
        </p:pic>
      </p:grpSp>
      <p:grpSp>
        <p:nvGrpSpPr>
          <p:cNvPr id="38" name="Group 37">
            <a:extLst>
              <a:ext uri="{FF2B5EF4-FFF2-40B4-BE49-F238E27FC236}">
                <a16:creationId xmlns:a16="http://schemas.microsoft.com/office/drawing/2014/main" id="{5F1C1CF4-F42C-1464-3A42-6642577FA93A}"/>
              </a:ext>
            </a:extLst>
          </p:cNvPr>
          <p:cNvGrpSpPr/>
          <p:nvPr/>
        </p:nvGrpSpPr>
        <p:grpSpPr>
          <a:xfrm>
            <a:off x="4200515" y="1258485"/>
            <a:ext cx="4060348" cy="1180800"/>
            <a:chOff x="4289180" y="1258485"/>
            <a:chExt cx="4060348" cy="1180800"/>
          </a:xfrm>
        </p:grpSpPr>
        <p:sp>
          <p:nvSpPr>
            <p:cNvPr id="4" name="TextBox 3">
              <a:extLst>
                <a:ext uri="{FF2B5EF4-FFF2-40B4-BE49-F238E27FC236}">
                  <a16:creationId xmlns:a16="http://schemas.microsoft.com/office/drawing/2014/main" id="{51A82C52-6923-3575-F58E-93FDA50BE45B}"/>
                </a:ext>
              </a:extLst>
            </p:cNvPr>
            <p:cNvSpPr txBox="1"/>
            <p:nvPr/>
          </p:nvSpPr>
          <p:spPr>
            <a:xfrm>
              <a:off x="5361528" y="1258485"/>
              <a:ext cx="2988000" cy="1173205"/>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Stuart Gill</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WISA, Marketing/Comms, Finance, INSPIRE</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6"/>
                </a:rPr>
                <a:t>s.gill@uwtsd.ac.uk</a:t>
              </a:r>
              <a:endParaRPr kumimoji="0" lang="en-GB" sz="1800" b="0" i="0" u="none" strike="noStrike" kern="1200" cap="none" spc="0" normalizeH="0" baseline="0" noProof="0">
                <a:ln>
                  <a:noFill/>
                </a:ln>
                <a:solidFill>
                  <a:prstClr val="black"/>
                </a:solidFill>
                <a:effectLst/>
                <a:uLnTx/>
                <a:uFillTx/>
                <a:latin typeface="+mn-lt"/>
                <a:ea typeface="+mn-ea"/>
                <a:cs typeface="+mn-cs"/>
              </a:endParaRPr>
            </a:p>
          </p:txBody>
        </p:sp>
        <p:pic>
          <p:nvPicPr>
            <p:cNvPr id="16" name="Picture 15" descr="Photo of Stuart Gill">
              <a:extLst>
                <a:ext uri="{FF2B5EF4-FFF2-40B4-BE49-F238E27FC236}">
                  <a16:creationId xmlns:a16="http://schemas.microsoft.com/office/drawing/2014/main" id="{804B0768-0101-BB39-947C-95D00BF95408}"/>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4289180" y="1258485"/>
              <a:ext cx="1072348" cy="1180800"/>
            </a:xfrm>
            <a:prstGeom prst="rect">
              <a:avLst/>
            </a:prstGeom>
          </p:spPr>
        </p:pic>
      </p:grpSp>
      <p:grpSp>
        <p:nvGrpSpPr>
          <p:cNvPr id="27" name="Group 26">
            <a:extLst>
              <a:ext uri="{FF2B5EF4-FFF2-40B4-BE49-F238E27FC236}">
                <a16:creationId xmlns:a16="http://schemas.microsoft.com/office/drawing/2014/main" id="{59890213-4027-0076-A0B3-67E4C6C235D8}"/>
              </a:ext>
            </a:extLst>
          </p:cNvPr>
          <p:cNvGrpSpPr/>
          <p:nvPr/>
        </p:nvGrpSpPr>
        <p:grpSpPr>
          <a:xfrm>
            <a:off x="140299" y="2727017"/>
            <a:ext cx="3780293" cy="1180657"/>
            <a:chOff x="119271" y="2700904"/>
            <a:chExt cx="3780293" cy="1180657"/>
          </a:xfrm>
        </p:grpSpPr>
        <p:sp>
          <p:nvSpPr>
            <p:cNvPr id="15" name="Text Placeholder 4">
              <a:extLst>
                <a:ext uri="{FF2B5EF4-FFF2-40B4-BE49-F238E27FC236}">
                  <a16:creationId xmlns:a16="http://schemas.microsoft.com/office/drawing/2014/main" id="{859C3F72-3E5E-C22F-698E-E8E002758109}"/>
                </a:ext>
              </a:extLst>
            </p:cNvPr>
            <p:cNvSpPr txBox="1">
              <a:spLocks/>
            </p:cNvSpPr>
            <p:nvPr/>
          </p:nvSpPr>
          <p:spPr>
            <a:xfrm>
              <a:off x="1191490" y="2700904"/>
              <a:ext cx="2708074" cy="1173062"/>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Tarandeep Johal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Birmingham, ITSI, ITSD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8"/>
                </a:rPr>
                <a:t>t.johal@uwtsd.ac.uk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7" name="Picture 16" descr="Photo of Taran Johal">
              <a:extLst>
                <a:ext uri="{FF2B5EF4-FFF2-40B4-BE49-F238E27FC236}">
                  <a16:creationId xmlns:a16="http://schemas.microsoft.com/office/drawing/2014/main" id="{2D6AD82D-9DE5-C706-677A-275648495EA7}"/>
                </a:ext>
              </a:extLst>
            </p:cNvPr>
            <p:cNvPicPr>
              <a:picLocks noChangeAspect="1"/>
            </p:cNvPicPr>
            <p:nvPr/>
          </p:nvPicPr>
          <p:blipFill>
            <a:blip r:embed="rId9" cstate="screen">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a:ext>
              </a:extLst>
            </a:blip>
            <a:stretch>
              <a:fillRect/>
            </a:stretch>
          </p:blipFill>
          <p:spPr>
            <a:xfrm>
              <a:off x="119271" y="2700904"/>
              <a:ext cx="1072220" cy="1180657"/>
            </a:xfrm>
            <a:prstGeom prst="rect">
              <a:avLst/>
            </a:prstGeom>
          </p:spPr>
        </p:pic>
      </p:grpSp>
      <p:grpSp>
        <p:nvGrpSpPr>
          <p:cNvPr id="40" name="Group 39">
            <a:extLst>
              <a:ext uri="{FF2B5EF4-FFF2-40B4-BE49-F238E27FC236}">
                <a16:creationId xmlns:a16="http://schemas.microsoft.com/office/drawing/2014/main" id="{1F0F269D-BB58-6597-1A61-CF5A524B7133}"/>
              </a:ext>
            </a:extLst>
          </p:cNvPr>
          <p:cNvGrpSpPr/>
          <p:nvPr/>
        </p:nvGrpSpPr>
        <p:grpSpPr>
          <a:xfrm>
            <a:off x="8271409" y="1252901"/>
            <a:ext cx="3841078" cy="1178789"/>
            <a:chOff x="8379588" y="1252901"/>
            <a:chExt cx="3841078" cy="1178789"/>
          </a:xfrm>
        </p:grpSpPr>
        <p:sp>
          <p:nvSpPr>
            <p:cNvPr id="9" name="Text Placeholder 4">
              <a:extLst>
                <a:ext uri="{FF2B5EF4-FFF2-40B4-BE49-F238E27FC236}">
                  <a16:creationId xmlns:a16="http://schemas.microsoft.com/office/drawing/2014/main" id="{7BA64421-4907-625A-1ABB-39BB5FA2E6A1}"/>
                </a:ext>
              </a:extLst>
            </p:cNvPr>
            <p:cNvSpPr txBox="1">
              <a:spLocks/>
            </p:cNvSpPr>
            <p:nvPr/>
          </p:nvSpPr>
          <p:spPr>
            <a:xfrm>
              <a:off x="9448666" y="1252901"/>
              <a:ext cx="2772000" cy="1177200"/>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Gwen Couch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IEH, Academic Office, Registry, Facilities/Ops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1"/>
                </a:rPr>
                <a:t>g.couch@uwtsd.ac.uk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8" name="Picture 6" descr="Photo of Gwen Couch">
              <a:extLst>
                <a:ext uri="{FF2B5EF4-FFF2-40B4-BE49-F238E27FC236}">
                  <a16:creationId xmlns:a16="http://schemas.microsoft.com/office/drawing/2014/main" id="{1C2DD017-BFDC-CA80-6D75-9D9FD1159398}"/>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8379588" y="1252901"/>
              <a:ext cx="1072220" cy="1178789"/>
            </a:xfrm>
            <a:prstGeom prst="rect">
              <a:avLst/>
            </a:prstGeom>
          </p:spPr>
        </p:pic>
      </p:grpSp>
      <p:grpSp>
        <p:nvGrpSpPr>
          <p:cNvPr id="30" name="Group 29">
            <a:extLst>
              <a:ext uri="{FF2B5EF4-FFF2-40B4-BE49-F238E27FC236}">
                <a16:creationId xmlns:a16="http://schemas.microsoft.com/office/drawing/2014/main" id="{8657E55F-B851-38F6-1563-FE20C6E0646E}"/>
              </a:ext>
            </a:extLst>
          </p:cNvPr>
          <p:cNvGrpSpPr/>
          <p:nvPr/>
        </p:nvGrpSpPr>
        <p:grpSpPr>
          <a:xfrm>
            <a:off x="8271409" y="2727162"/>
            <a:ext cx="3841078" cy="1180512"/>
            <a:chOff x="8273760" y="2701049"/>
            <a:chExt cx="3841078" cy="1180512"/>
          </a:xfrm>
        </p:grpSpPr>
        <p:pic>
          <p:nvPicPr>
            <p:cNvPr id="14" name="Picture 13" descr="Photo of Roger Covello">
              <a:extLst>
                <a:ext uri="{FF2B5EF4-FFF2-40B4-BE49-F238E27FC236}">
                  <a16:creationId xmlns:a16="http://schemas.microsoft.com/office/drawing/2014/main" id="{4B5F75AA-F6E1-E511-9779-EBF833EDD7AC}"/>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8273760" y="2704361"/>
              <a:ext cx="1069078" cy="1177200"/>
            </a:xfrm>
            <a:prstGeom prst="rect">
              <a:avLst/>
            </a:prstGeom>
          </p:spPr>
        </p:pic>
        <p:sp>
          <p:nvSpPr>
            <p:cNvPr id="8" name="TextBox 7">
              <a:extLst>
                <a:ext uri="{FF2B5EF4-FFF2-40B4-BE49-F238E27FC236}">
                  <a16:creationId xmlns:a16="http://schemas.microsoft.com/office/drawing/2014/main" id="{A8C9E486-D4BF-C18D-A124-AD4B92A388A0}"/>
                </a:ext>
              </a:extLst>
            </p:cNvPr>
            <p:cNvSpPr txBox="1"/>
            <p:nvPr/>
          </p:nvSpPr>
          <p:spPr>
            <a:xfrm>
              <a:off x="9342838" y="2701049"/>
              <a:ext cx="2772000" cy="1180512"/>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Roger Covello</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Principal Learning Technologist</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4"/>
                </a:rPr>
                <a:t>r.covello@uwtsd.ac.uk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grpSp>
      <p:sp>
        <p:nvSpPr>
          <p:cNvPr id="33" name="TextBox 32">
            <a:extLst>
              <a:ext uri="{FF2B5EF4-FFF2-40B4-BE49-F238E27FC236}">
                <a16:creationId xmlns:a16="http://schemas.microsoft.com/office/drawing/2014/main" id="{2BA31100-37A9-F755-4E97-B87FBB93583F}"/>
              </a:ext>
            </a:extLst>
          </p:cNvPr>
          <p:cNvSpPr txBox="1"/>
          <p:nvPr/>
        </p:nvSpPr>
        <p:spPr>
          <a:xfrm>
            <a:off x="3289382" y="4177872"/>
            <a:ext cx="5613235" cy="1840621"/>
          </a:xfrm>
          <a:prstGeom prst="roundRect">
            <a:avLst/>
          </a:prstGeom>
          <a:noFill/>
          <a:ln w="28575">
            <a:solidFill>
              <a:schemeClr val="accent4"/>
            </a:solidFill>
            <a:prstDash val="solid"/>
          </a:ln>
        </p:spPr>
        <p:txBody>
          <a:bodyPr wrap="square" lIns="180000" tIns="36000" rIns="180000" bIns="144000" anchor="ctr" anchorCtr="0">
            <a:spAutoFit/>
          </a:bodyPr>
          <a:lstStyle/>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E-mail: </a:t>
            </a:r>
            <a:r>
              <a:rPr lang="en-US" sz="2000">
                <a:hlinkClick r:id="rId15"/>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Web: </a:t>
            </a:r>
            <a:r>
              <a:rPr lang="en-US" sz="2000">
                <a:hlinkClick r:id="rId16"/>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Book us: </a:t>
            </a:r>
            <a:r>
              <a:rPr lang="en-US" sz="2000">
                <a:hlinkClick r:id="rId17"/>
              </a:rPr>
              <a:t>bit.ly/UWTSD-DSA-Booking-form</a:t>
            </a:r>
            <a:endParaRPr lang="en-US" sz="2000"/>
          </a:p>
        </p:txBody>
      </p:sp>
      <p:sp>
        <p:nvSpPr>
          <p:cNvPr id="5" name="Footer Placeholder 2">
            <a:extLst>
              <a:ext uri="{FF2B5EF4-FFF2-40B4-BE49-F238E27FC236}">
                <a16:creationId xmlns:a16="http://schemas.microsoft.com/office/drawing/2014/main" id="{C7C88749-DD85-1AD8-8356-E420E3BD16C7}"/>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38923360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o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Find Us On Social Media!</a:t>
            </a:r>
          </a:p>
        </p:txBody>
      </p:sp>
      <p:pic>
        <p:nvPicPr>
          <p:cNvPr id="4" name="Picture Placeholder 24">
            <a:extLst>
              <a:ext uri="{FF2B5EF4-FFF2-40B4-BE49-F238E27FC236}">
                <a16:creationId xmlns:a16="http://schemas.microsoft.com/office/drawing/2014/main" id="{A517C787-0CCD-8E53-61E8-6915480FEF17}"/>
              </a:ext>
              <a:ext uri="{C183D7F6-B498-43B3-948B-1728B52AA6E4}">
                <adec:decorative xmlns:adec="http://schemas.microsoft.com/office/drawing/2017/decorative" val="1"/>
              </a:ext>
            </a:extLst>
          </p:cNvPr>
          <p:cNvPicPr>
            <a:picLocks noChangeAspect="1"/>
          </p:cNvPicPr>
          <p:nvPr/>
        </p:nvPicPr>
        <p:blipFill>
          <a:blip r:embed="rId2"/>
          <a:srcRect t="6165" b="6165"/>
          <a:stretch>
            <a:fillRect/>
          </a:stretch>
        </p:blipFill>
        <p:spPr>
          <a:xfrm>
            <a:off x="6591482" y="1302491"/>
            <a:ext cx="5239011" cy="4565650"/>
          </a:xfrm>
          <a:prstGeom prst="rect">
            <a:avLst/>
          </a:prstGeom>
        </p:spPr>
      </p:pic>
      <p:sp>
        <p:nvSpPr>
          <p:cNvPr id="6" name="TextBox 5">
            <a:extLst>
              <a:ext uri="{FF2B5EF4-FFF2-40B4-BE49-F238E27FC236}">
                <a16:creationId xmlns:a16="http://schemas.microsoft.com/office/drawing/2014/main" id="{AEBBD7F0-DA9D-56ED-A871-50F14F5AADDB}"/>
              </a:ext>
            </a:extLst>
          </p:cNvPr>
          <p:cNvSpPr txBox="1"/>
          <p:nvPr/>
        </p:nvSpPr>
        <p:spPr>
          <a:xfrm>
            <a:off x="361507" y="1302491"/>
            <a:ext cx="5847907" cy="1033745"/>
          </a:xfrm>
          <a:prstGeom prst="rect">
            <a:avLst/>
          </a:prstGeom>
          <a:noFill/>
        </p:spPr>
        <p:txBody>
          <a:bodyPr wrap="square" rtlCol="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p:txBody>
      </p:sp>
      <p:sp>
        <p:nvSpPr>
          <p:cNvPr id="9" name="TextBox 8">
            <a:extLst>
              <a:ext uri="{FF2B5EF4-FFF2-40B4-BE49-F238E27FC236}">
                <a16:creationId xmlns:a16="http://schemas.microsoft.com/office/drawing/2014/main" id="{CD9A7806-5B9D-FC75-AB20-A96591FEEA61}"/>
              </a:ext>
            </a:extLst>
          </p:cNvPr>
          <p:cNvSpPr txBox="1"/>
          <p:nvPr/>
        </p:nvSpPr>
        <p:spPr>
          <a:xfrm>
            <a:off x="361507" y="4555532"/>
            <a:ext cx="5847907" cy="1161985"/>
          </a:xfrm>
          <a:prstGeom prst="rect">
            <a:avLst/>
          </a:prstGeom>
          <a:noFill/>
        </p:spPr>
        <p:txBody>
          <a:bodyPr wrap="square" rtlCol="0" anchor="b" anchorCtr="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p:txBody>
      </p:sp>
      <p:pic>
        <p:nvPicPr>
          <p:cNvPr id="5" name="Picture 4">
            <a:extLst>
              <a:ext uri="{FF2B5EF4-FFF2-40B4-BE49-F238E27FC236}">
                <a16:creationId xmlns:a16="http://schemas.microsoft.com/office/drawing/2014/main" id="{3E9A0607-BEBE-B9A6-F1BA-0F4C213CC7D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pic>
        <p:nvPicPr>
          <p:cNvPr id="3" name="Picture 2">
            <a:extLst>
              <a:ext uri="{FF2B5EF4-FFF2-40B4-BE49-F238E27FC236}">
                <a16:creationId xmlns:a16="http://schemas.microsoft.com/office/drawing/2014/main" id="{8E4BFF2E-7863-2316-F2A8-7942E1CA885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600096" y="3105166"/>
            <a:ext cx="5032354" cy="862142"/>
          </a:xfrm>
          <a:prstGeom prst="rect">
            <a:avLst/>
          </a:prstGeom>
        </p:spPr>
      </p:pic>
    </p:spTree>
    <p:extLst>
      <p:ext uri="{BB962C8B-B14F-4D97-AF65-F5344CB8AC3E}">
        <p14:creationId xmlns:p14="http://schemas.microsoft.com/office/powerpoint/2010/main" val="16836054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Objects">
    <p:spTree>
      <p:nvGrpSpPr>
        <p:cNvPr id="1" name=""/>
        <p:cNvGrpSpPr/>
        <p:nvPr/>
      </p:nvGrpSpPr>
      <p:grpSpPr>
        <a:xfrm>
          <a:off x="0" y="0"/>
          <a:ext cx="0" cy="0"/>
          <a:chOff x="0" y="0"/>
          <a:chExt cx="0" cy="0"/>
        </a:xfrm>
      </p:grpSpPr>
      <p:sp>
        <p:nvSpPr>
          <p:cNvPr id="5" name="Teardrop 4" descr="Pointer ">
            <a:extLst>
              <a:ext uri="{FF2B5EF4-FFF2-40B4-BE49-F238E27FC236}">
                <a16:creationId xmlns:a16="http://schemas.microsoft.com/office/drawing/2014/main" id="{7D983739-EABC-9073-B8B7-3538747EAAC2}"/>
              </a:ext>
            </a:extLst>
          </p:cNvPr>
          <p:cNvSpPr/>
          <p:nvPr/>
        </p:nvSpPr>
        <p:spPr>
          <a:xfrm rot="5400000">
            <a:off x="1905802"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9A58196B-8584-427F-669D-FB170FD4DCE6}"/>
              </a:ext>
            </a:extLst>
          </p:cNvPr>
          <p:cNvSpPr/>
          <p:nvPr/>
        </p:nvSpPr>
        <p:spPr>
          <a:xfrm rot="10800000">
            <a:off x="2481316"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scene3d>
              <a:camera prst="orthographicFront">
                <a:rot lat="0" lon="0" rev="10800000"/>
              </a:camera>
              <a:lightRig rig="threePt" dir="t"/>
            </a:scene3d>
          </a:bodyPr>
          <a:lstStyle/>
          <a:p>
            <a:pPr algn="ctr"/>
            <a:r>
              <a:rPr lang="en-US" sz="2200">
                <a:solidFill>
                  <a:schemeClr val="tx1"/>
                </a:solidFill>
                <a:latin typeface="+mj-lt"/>
              </a:rPr>
              <a:t>2</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7AA98512-BD2A-5794-1459-582DF071180B}"/>
              </a:ext>
            </a:extLst>
          </p:cNvPr>
          <p:cNvSpPr/>
          <p:nvPr/>
        </p:nvSpPr>
        <p:spPr>
          <a:xfrm>
            <a:off x="1905802"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lstStyle/>
          <a:p>
            <a:pPr algn="ctr"/>
            <a:r>
              <a:rPr lang="en-US" sz="2200">
                <a:solidFill>
                  <a:schemeClr val="tx1"/>
                </a:solidFill>
                <a:latin typeface="+mj-lt"/>
              </a:rPr>
              <a:t>3</a:t>
            </a:r>
            <a:endParaRPr lang="en-GB" sz="2200">
              <a:solidFill>
                <a:schemeClr val="tx1"/>
              </a:solidFill>
              <a:latin typeface="+mj-lt"/>
            </a:endParaRPr>
          </a:p>
        </p:txBody>
      </p:sp>
      <p:sp>
        <p:nvSpPr>
          <p:cNvPr id="9" name="Teardrop 8" descr="Pointer ">
            <a:extLst>
              <a:ext uri="{FF2B5EF4-FFF2-40B4-BE49-F238E27FC236}">
                <a16:creationId xmlns:a16="http://schemas.microsoft.com/office/drawing/2014/main" id="{93025900-9156-CCD8-5E58-237899FA317F}"/>
              </a:ext>
            </a:extLst>
          </p:cNvPr>
          <p:cNvSpPr/>
          <p:nvPr/>
        </p:nvSpPr>
        <p:spPr>
          <a:xfrm rot="16200000">
            <a:off x="2481315"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scene3d>
              <a:camera prst="orthographicFront">
                <a:rot lat="0" lon="0" rev="10800000"/>
              </a:camera>
              <a:lightRig rig="threePt" dir="t"/>
            </a:scene3d>
          </a:bodyPr>
          <a:lstStyle/>
          <a:p>
            <a:pPr algn="ctr"/>
            <a:r>
              <a:rPr lang="en-US" sz="2200">
                <a:solidFill>
                  <a:schemeClr val="tx1"/>
                </a:solidFill>
                <a:latin typeface="+mj-lt"/>
              </a:rPr>
              <a:t>4</a:t>
            </a:r>
            <a:endParaRPr lang="en-GB" sz="2200">
              <a:solidFill>
                <a:schemeClr val="tx1"/>
              </a:solidFill>
              <a:latin typeface="+mj-lt"/>
            </a:endParaRPr>
          </a:p>
        </p:txBody>
      </p:sp>
      <p:sp>
        <p:nvSpPr>
          <p:cNvPr id="10" name="TextBox 9">
            <a:extLst>
              <a:ext uri="{FF2B5EF4-FFF2-40B4-BE49-F238E27FC236}">
                <a16:creationId xmlns:a16="http://schemas.microsoft.com/office/drawing/2014/main" id="{34CF836D-2A8D-F20F-4621-EF95AC0C0AD0}"/>
              </a:ext>
            </a:extLst>
          </p:cNvPr>
          <p:cNvSpPr txBox="1"/>
          <p:nvPr/>
        </p:nvSpPr>
        <p:spPr>
          <a:xfrm>
            <a:off x="171449" y="1020333"/>
            <a:ext cx="11306447" cy="646331"/>
          </a:xfrm>
          <a:prstGeom prst="rect">
            <a:avLst/>
          </a:prstGeom>
          <a:noFill/>
        </p:spPr>
        <p:txBody>
          <a:bodyPr wrap="square" rtlCol="0">
            <a:spAutoFit/>
          </a:bodyPr>
          <a:lstStyle/>
          <a:p>
            <a:pPr marL="342900" indent="-342900">
              <a:buFont typeface="+mj-lt"/>
              <a:buAutoNum type="arabicPeriod"/>
            </a:pPr>
            <a:r>
              <a:rPr lang="en-US" dirty="0"/>
              <a:t>Go to </a:t>
            </a:r>
            <a:r>
              <a:rPr lang="en-US" dirty="0" err="1"/>
              <a:t>View</a:t>
            </a:r>
            <a:r>
              <a:rPr lang="en-US" dirty="0" err="1">
                <a:sym typeface="Wingdings" panose="05000000000000000000" pitchFamily="2" charset="2"/>
              </a:rPr>
              <a:t>Slide</a:t>
            </a:r>
            <a:r>
              <a:rPr lang="en-US" dirty="0">
                <a:sym typeface="Wingdings" panose="05000000000000000000" pitchFamily="2" charset="2"/>
              </a:rPr>
              <a:t> Master and select the Objects Layout to copy objects you want for pasting into slides.  </a:t>
            </a:r>
          </a:p>
          <a:p>
            <a:pPr marL="342900" indent="-342900">
              <a:buFont typeface="+mj-lt"/>
              <a:buAutoNum type="arabicPeriod"/>
            </a:pPr>
            <a:r>
              <a:rPr lang="en-US" dirty="0">
                <a:sym typeface="Wingdings" panose="05000000000000000000" pitchFamily="2" charset="2"/>
              </a:rPr>
              <a:t>Click Slide Master  Close Master View to return to the presentation.</a:t>
            </a:r>
            <a:endParaRPr lang="en-GB" dirty="0"/>
          </a:p>
        </p:txBody>
      </p:sp>
    </p:spTree>
    <p:extLst>
      <p:ext uri="{BB962C8B-B14F-4D97-AF65-F5344CB8AC3E}">
        <p14:creationId xmlns:p14="http://schemas.microsoft.com/office/powerpoint/2010/main" val="9846365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Empty (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90405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Empty (Grey)">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51779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12/17/2025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3664306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786338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602799440"/>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94529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advTm="1718">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797868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advTm="1718">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92760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advTm="1718">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396290"/>
      </p:ext>
    </p:extLst>
  </p:cSld>
  <p:clrMapOvr>
    <a:masterClrMapping/>
  </p:clrMapOvr>
  <mc:AlternateContent xmlns:mc="http://schemas.openxmlformats.org/markup-compatibility/2006" xmlns:p14="http://schemas.microsoft.com/office/powerpoint/2010/main">
    <mc:Choice Requires="p14">
      <p:transition spd="med" p14:dur="700" advTm="1718">
        <p:fade/>
      </p:transition>
    </mc:Choice>
    <mc:Fallback xmlns="">
      <p:transition spd="med" advTm="1718">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93967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6565197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529272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1915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98402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925374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5483149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Basic 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0DDCB-A9FF-3B6D-2172-64DC7157E597}"/>
              </a:ext>
            </a:extLst>
          </p:cNvPr>
          <p:cNvSpPr>
            <a:spLocks noGrp="1"/>
          </p:cNvSpPr>
          <p:nvPr>
            <p:ph type="title" hasCustomPrompt="1"/>
          </p:nvPr>
        </p:nvSpPr>
        <p:spPr>
          <a:xfrm>
            <a:off x="267646" y="1241368"/>
            <a:ext cx="3751461" cy="5276390"/>
          </a:xfrm>
          <a:prstGeom prst="rect">
            <a:avLst/>
          </a:prstGeom>
        </p:spPr>
        <p:txBody>
          <a:bodyPr/>
          <a:lstStyle>
            <a:lvl1pPr>
              <a:defRPr b="1">
                <a:latin typeface="Akzidenz Grotesk BE (Headings)"/>
              </a:defRPr>
            </a:lvl1pPr>
          </a:lstStyle>
          <a:p>
            <a:r>
              <a:rPr lang="en-US"/>
              <a:t>Quote Text</a:t>
            </a:r>
            <a:endParaRPr lang="en-GB"/>
          </a:p>
        </p:txBody>
      </p:sp>
      <p:sp>
        <p:nvSpPr>
          <p:cNvPr id="8" name="Text Placeholder 7">
            <a:extLst>
              <a:ext uri="{FF2B5EF4-FFF2-40B4-BE49-F238E27FC236}">
                <a16:creationId xmlns:a16="http://schemas.microsoft.com/office/drawing/2014/main" id="{C4FCC1D8-887A-4CE6-CB57-EFD268B6BC99}"/>
              </a:ext>
            </a:extLst>
          </p:cNvPr>
          <p:cNvSpPr>
            <a:spLocks noGrp="1"/>
          </p:cNvSpPr>
          <p:nvPr>
            <p:ph type="body" sz="quarter" idx="10"/>
          </p:nvPr>
        </p:nvSpPr>
        <p:spPr>
          <a:xfrm>
            <a:off x="4540102" y="350874"/>
            <a:ext cx="7384252" cy="6166884"/>
          </a:xfrm>
          <a:prstGeom prst="rect">
            <a:avLst/>
          </a:prstGeom>
        </p:spPr>
        <p:txBody>
          <a:bodyPr/>
          <a:lstStyle>
            <a:lvl1pPr>
              <a:defRPr>
                <a:solidFill>
                  <a:schemeClr val="tx1"/>
                </a:solidFill>
              </a:defRPr>
            </a:lvl1pPr>
            <a:lvl2pPr marL="457200" indent="0">
              <a:buNone/>
              <a:defRPr/>
            </a:lvl2pPr>
          </a:lstStyle>
          <a:p>
            <a:pPr lvl="0"/>
            <a:r>
              <a:rPr lang="en-US"/>
              <a:t>Click to edit Master text styles</a:t>
            </a:r>
          </a:p>
        </p:txBody>
      </p:sp>
    </p:spTree>
    <p:extLst>
      <p:ext uri="{BB962C8B-B14F-4D97-AF65-F5344CB8AC3E}">
        <p14:creationId xmlns:p14="http://schemas.microsoft.com/office/powerpoint/2010/main" val="7772783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Content Placeholder 4">
            <a:extLst>
              <a:ext uri="{FF2B5EF4-FFF2-40B4-BE49-F238E27FC236}">
                <a16:creationId xmlns:a16="http://schemas.microsoft.com/office/drawing/2014/main" id="{E743832A-05EA-FAF7-2AFF-B057A4BC5DFB}"/>
              </a:ext>
            </a:extLst>
          </p:cNvPr>
          <p:cNvSpPr>
            <a:spLocks noGrp="1"/>
          </p:cNvSpPr>
          <p:nvPr>
            <p:ph sz="quarter" idx="12"/>
          </p:nvPr>
        </p:nvSpPr>
        <p:spPr>
          <a:xfrm>
            <a:off x="0" y="0"/>
            <a:ext cx="6096000" cy="6858000"/>
          </a:xfrm>
          <a:prstGeom prst="rect">
            <a:avLst/>
          </a:prstGeom>
        </p:spPr>
        <p:txBody>
          <a:bodyPr/>
          <a:lstStyle>
            <a:lvl1pPr>
              <a:defRPr sz="2400"/>
            </a:lvl1pPr>
            <a:lvl2pPr>
              <a:defRPr sz="2400"/>
            </a:lvl2pPr>
            <a:lvl3pPr>
              <a:defRPr sz="2400"/>
            </a:lvl3pPr>
            <a:lvl4pPr>
              <a:defRPr sz="2400"/>
            </a:lvl4pPr>
            <a:lvl5pPr>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8260925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4336364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Basic 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0DDCB-A9FF-3B6D-2172-64DC7157E597}"/>
              </a:ext>
            </a:extLst>
          </p:cNvPr>
          <p:cNvSpPr>
            <a:spLocks noGrp="1"/>
          </p:cNvSpPr>
          <p:nvPr>
            <p:ph type="title" hasCustomPrompt="1"/>
          </p:nvPr>
        </p:nvSpPr>
        <p:spPr>
          <a:xfrm>
            <a:off x="267646" y="1241368"/>
            <a:ext cx="3751461" cy="5276390"/>
          </a:xfrm>
          <a:prstGeom prst="rect">
            <a:avLst/>
          </a:prstGeom>
        </p:spPr>
        <p:txBody>
          <a:bodyPr/>
          <a:lstStyle>
            <a:lvl1pPr>
              <a:defRPr b="1">
                <a:latin typeface="Akzidenz Grotesk BE (Headings)"/>
              </a:defRPr>
            </a:lvl1pPr>
          </a:lstStyle>
          <a:p>
            <a:r>
              <a:rPr lang="en-US"/>
              <a:t>Quote Text</a:t>
            </a:r>
            <a:endParaRPr lang="en-GB"/>
          </a:p>
        </p:txBody>
      </p:sp>
      <p:sp>
        <p:nvSpPr>
          <p:cNvPr id="8" name="Text Placeholder 7">
            <a:extLst>
              <a:ext uri="{FF2B5EF4-FFF2-40B4-BE49-F238E27FC236}">
                <a16:creationId xmlns:a16="http://schemas.microsoft.com/office/drawing/2014/main" id="{C4FCC1D8-887A-4CE6-CB57-EFD268B6BC99}"/>
              </a:ext>
            </a:extLst>
          </p:cNvPr>
          <p:cNvSpPr>
            <a:spLocks noGrp="1"/>
          </p:cNvSpPr>
          <p:nvPr>
            <p:ph type="body" sz="quarter" idx="10"/>
          </p:nvPr>
        </p:nvSpPr>
        <p:spPr>
          <a:xfrm>
            <a:off x="4540102" y="350874"/>
            <a:ext cx="7384252" cy="6166884"/>
          </a:xfrm>
          <a:prstGeom prst="rect">
            <a:avLst/>
          </a:prstGeom>
        </p:spPr>
        <p:txBody>
          <a:bodyPr/>
          <a:lstStyle>
            <a:lvl1pPr>
              <a:defRPr>
                <a:solidFill>
                  <a:schemeClr val="tx1"/>
                </a:solidFill>
              </a:defRPr>
            </a:lvl1pPr>
            <a:lvl2pPr marL="457200" indent="0">
              <a:buNone/>
              <a:defRPr/>
            </a:lvl2pPr>
          </a:lstStyle>
          <a:p>
            <a:pPr lvl="0"/>
            <a:r>
              <a:rPr lang="en-US"/>
              <a:t>Click to edit Master text styles</a:t>
            </a:r>
          </a:p>
        </p:txBody>
      </p:sp>
    </p:spTree>
    <p:extLst>
      <p:ext uri="{BB962C8B-B14F-4D97-AF65-F5344CB8AC3E}">
        <p14:creationId xmlns:p14="http://schemas.microsoft.com/office/powerpoint/2010/main" val="31455303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Content Placeholder 4">
            <a:extLst>
              <a:ext uri="{FF2B5EF4-FFF2-40B4-BE49-F238E27FC236}">
                <a16:creationId xmlns:a16="http://schemas.microsoft.com/office/drawing/2014/main" id="{E743832A-05EA-FAF7-2AFF-B057A4BC5DFB}"/>
              </a:ext>
            </a:extLst>
          </p:cNvPr>
          <p:cNvSpPr>
            <a:spLocks noGrp="1"/>
          </p:cNvSpPr>
          <p:nvPr>
            <p:ph sz="quarter" idx="12"/>
          </p:nvPr>
        </p:nvSpPr>
        <p:spPr>
          <a:xfrm>
            <a:off x="0" y="0"/>
            <a:ext cx="6096000" cy="6858000"/>
          </a:xfrm>
          <a:prstGeom prst="rect">
            <a:avLst/>
          </a:prstGeom>
        </p:spPr>
        <p:txBody>
          <a:bodyPr/>
          <a:lstStyle>
            <a:lvl1pPr>
              <a:defRPr sz="2400"/>
            </a:lvl1pPr>
            <a:lvl2pPr>
              <a:defRPr sz="2400"/>
            </a:lvl2pPr>
            <a:lvl3pPr>
              <a:defRPr sz="2400"/>
            </a:lvl3pPr>
            <a:lvl4pPr>
              <a:defRPr sz="2400"/>
            </a:lvl4pPr>
            <a:lvl5pPr>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223610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Wo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Microsoft Word interface">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328" r="1535"/>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Word Logo">
            <a:extLst>
              <a:ext uri="{FF2B5EF4-FFF2-40B4-BE49-F238E27FC236}">
                <a16:creationId xmlns:a16="http://schemas.microsoft.com/office/drawing/2014/main" id="{F217C798-F66F-FC80-3C16-2F06BC0CEE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7944" y="2522235"/>
            <a:ext cx="3022654" cy="2813162"/>
          </a:xfrm>
          <a:prstGeom prst="rect">
            <a:avLst/>
          </a:prstGeom>
        </p:spPr>
      </p:pic>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25733255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PowerPoi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PowerPoint editing screen">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692" b="28232"/>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5BD86FF1-3BAB-38AA-010E-0B2FF55F3BF0}"/>
              </a:ext>
            </a:extLst>
          </p:cNvPr>
          <p:cNvSpPr/>
          <p:nvPr/>
        </p:nvSpPr>
        <p:spPr>
          <a:xfrm>
            <a:off x="1869786" y="2023583"/>
            <a:ext cx="4243849" cy="483441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PowerPoint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31999" y="2023583"/>
            <a:ext cx="3540125" cy="3540125"/>
          </a:xfrm>
          <a:prstGeom prst="rect">
            <a:avLst/>
          </a:prstGeom>
        </p:spPr>
      </p:pic>
      <p:sp>
        <p:nvSpPr>
          <p:cNvPr id="10" name="Text Placeholder 7">
            <a:extLst>
              <a:ext uri="{FF2B5EF4-FFF2-40B4-BE49-F238E27FC236}">
                <a16:creationId xmlns:a16="http://schemas.microsoft.com/office/drawing/2014/main" id="{2C5DBFAF-57F8-868E-6275-BAF98B977A36}"/>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368462189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Exc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Excel Worksheet">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014"/>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Excel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307944" y="2525896"/>
            <a:ext cx="3022654" cy="2805839"/>
          </a:xfrm>
          <a:prstGeom prst="rect">
            <a:avLst/>
          </a:prstGeom>
        </p:spPr>
      </p:pic>
      <p:sp>
        <p:nvSpPr>
          <p:cNvPr id="4" name="Text Placeholder 7">
            <a:extLst>
              <a:ext uri="{FF2B5EF4-FFF2-40B4-BE49-F238E27FC236}">
                <a16:creationId xmlns:a16="http://schemas.microsoft.com/office/drawing/2014/main" id="{47B68F01-47D5-D93B-F88F-88064FA415C3}"/>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263786266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ea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a:extLst>
              <a:ext uri="{FF2B5EF4-FFF2-40B4-BE49-F238E27FC236}">
                <a16:creationId xmlns:a16="http://schemas.microsoft.com/office/drawing/2014/main" id="{BB96A648-E90F-AB33-1001-6B5E11DD541A}"/>
              </a:ext>
              <a:ext uri="{C183D7F6-B498-43B3-948B-1728B52AA6E4}">
                <adec:decorative xmlns:adec="http://schemas.microsoft.com/office/drawing/2017/decorative" val="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527" t="1" r="-1" b="-26337"/>
          <a:stretch/>
        </p:blipFill>
        <p:spPr>
          <a:xfrm>
            <a:off x="0" y="0"/>
            <a:ext cx="6113635" cy="6858000"/>
          </a:xfrm>
          <a:prstGeom prst="rect">
            <a:avLst/>
          </a:prstGeom>
          <a:solidFill>
            <a:srgbClr val="F6F5F5"/>
          </a:solidFill>
        </p:spPr>
      </p:pic>
      <p:grpSp>
        <p:nvGrpSpPr>
          <p:cNvPr id="14" name="Group 13" descr="Microsoft Teams Logo">
            <a:extLst>
              <a:ext uri="{FF2B5EF4-FFF2-40B4-BE49-F238E27FC236}">
                <a16:creationId xmlns:a16="http://schemas.microsoft.com/office/drawing/2014/main" id="{FAB5EFAA-0EC0-6C4F-9A80-015AC7A8A0C8}"/>
              </a:ext>
            </a:extLst>
          </p:cNvPr>
          <p:cNvGrpSpPr/>
          <p:nvPr/>
        </p:nvGrpSpPr>
        <p:grpSpPr>
          <a:xfrm>
            <a:off x="1222689" y="3429000"/>
            <a:ext cx="3662217" cy="2806166"/>
            <a:chOff x="1048517" y="2491556"/>
            <a:chExt cx="3985846" cy="3054146"/>
          </a:xfrm>
        </p:grpSpPr>
        <p:sp>
          <p:nvSpPr>
            <p:cNvPr id="4" name="Rectangle 3">
              <a:extLst>
                <a:ext uri="{FF2B5EF4-FFF2-40B4-BE49-F238E27FC236}">
                  <a16:creationId xmlns:a16="http://schemas.microsoft.com/office/drawing/2014/main" id="{95706C14-E379-4B73-A772-ED3F2DA0645C}"/>
                </a:ext>
              </a:extLst>
            </p:cNvPr>
            <p:cNvSpPr/>
            <p:nvPr/>
          </p:nvSpPr>
          <p:spPr>
            <a:xfrm>
              <a:off x="1048517" y="2491556"/>
              <a:ext cx="3985846" cy="3054146"/>
            </a:xfrm>
            <a:prstGeom prst="rect">
              <a:avLst/>
            </a:prstGeom>
            <a:solidFill>
              <a:srgbClr val="F6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F217C798-F66F-FC80-3C16-2F06BC0CEEF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420779" y="2491556"/>
              <a:ext cx="3022654" cy="2811068"/>
            </a:xfrm>
            <a:prstGeom prst="rect">
              <a:avLst/>
            </a:prstGeom>
          </p:spPr>
        </p:pic>
      </p:gr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a:extLst>
              <a:ext uri="{FF2B5EF4-FFF2-40B4-BE49-F238E27FC236}">
                <a16:creationId xmlns:a16="http://schemas.microsoft.com/office/drawing/2014/main" id="{9C185F9F-B380-55C4-658D-5C72884AAFBA}"/>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86282723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Moodle">
    <p:spTree>
      <p:nvGrpSpPr>
        <p:cNvPr id="1" name=""/>
        <p:cNvGrpSpPr/>
        <p:nvPr/>
      </p:nvGrpSpPr>
      <p:grpSpPr>
        <a:xfrm>
          <a:off x="0" y="0"/>
          <a:ext cx="0" cy="0"/>
          <a:chOff x="0" y="0"/>
          <a:chExt cx="0" cy="0"/>
        </a:xfrm>
      </p:grpSpPr>
      <p:pic>
        <p:nvPicPr>
          <p:cNvPr id="3" name="Picture Placeholder 5">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1104" t="9402" r="35396" b="84440"/>
          <a:stretch/>
        </p:blipFill>
        <p:spPr>
          <a:xfrm>
            <a:off x="0" y="0"/>
            <a:ext cx="6113635" cy="463551"/>
          </a:xfrm>
          <a:prstGeom prst="rect">
            <a:avLst/>
          </a:prstGeom>
        </p:spPr>
      </p:pic>
      <p:pic>
        <p:nvPicPr>
          <p:cNvPr id="8" name="Picture Placeholder 5">
            <a:extLst>
              <a:ext uri="{FF2B5EF4-FFF2-40B4-BE49-F238E27FC236}">
                <a16:creationId xmlns:a16="http://schemas.microsoft.com/office/drawing/2014/main" id="{FCC60D57-0989-25FE-CBFE-E1BD7361B181}"/>
              </a:ext>
            </a:extLst>
          </p:cNvPr>
          <p:cNvPicPr>
            <a:picLocks noChangeAspect="1"/>
          </p:cNvPicPr>
          <p:nvPr/>
        </p:nvPicPr>
        <p:blipFill rotWithShape="1">
          <a:blip r:embed="rId3">
            <a:extLst>
              <a:ext uri="{28A0092B-C50C-407E-A947-70E740481C1C}">
                <a14:useLocalDpi xmlns:a14="http://schemas.microsoft.com/office/drawing/2010/main" val="0"/>
              </a:ext>
            </a:extLst>
          </a:blip>
          <a:srcRect l="5864" t="16971" r="32066"/>
          <a:stretch/>
        </p:blipFill>
        <p:spPr>
          <a:xfrm>
            <a:off x="0" y="463550"/>
            <a:ext cx="6113635" cy="6394450"/>
          </a:xfrm>
          <a:prstGeom prst="rect">
            <a:avLst/>
          </a:prstGeom>
        </p:spPr>
      </p:pic>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043888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UWTS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4" name="Picture 3">
            <a:extLst>
              <a:ext uri="{FF2B5EF4-FFF2-40B4-BE49-F238E27FC236}">
                <a16:creationId xmlns:a16="http://schemas.microsoft.com/office/drawing/2014/main" id="{17F64553-B04D-03F4-1F82-959549BAFF17}"/>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1152" r="23890" b="-1"/>
          <a:stretch/>
        </p:blipFill>
        <p:spPr>
          <a:xfrm>
            <a:off x="0" y="0"/>
            <a:ext cx="6102330" cy="6857990"/>
          </a:xfrm>
          <a:prstGeom prst="rect">
            <a:avLst/>
          </a:prstGeom>
          <a:noFill/>
          <a:ln>
            <a:noFill/>
          </a:ln>
        </p:spPr>
      </p:pic>
    </p:spTree>
    <p:extLst>
      <p:ext uri="{BB962C8B-B14F-4D97-AF65-F5344CB8AC3E}">
        <p14:creationId xmlns:p14="http://schemas.microsoft.com/office/powerpoint/2010/main" val="325141521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inkedIn Learn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TextBox 4">
            <a:extLst>
              <a:ext uri="{FF2B5EF4-FFF2-40B4-BE49-F238E27FC236}">
                <a16:creationId xmlns:a16="http://schemas.microsoft.com/office/drawing/2014/main" id="{A62A33FD-B30F-96D9-C61D-AB39D481318D}"/>
              </a:ext>
            </a:extLst>
          </p:cNvPr>
          <p:cNvSpPr txBox="1"/>
          <p:nvPr/>
        </p:nvSpPr>
        <p:spPr>
          <a:xfrm>
            <a:off x="-59297" y="5861141"/>
            <a:ext cx="6096000" cy="606073"/>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https://lnkd.in/equPUue</a:t>
            </a:r>
            <a:endParaRPr lang="en-GB" sz="3200">
              <a:solidFill>
                <a:srgbClr val="034A90"/>
              </a:solidFill>
              <a:ea typeface="+mn-lt"/>
              <a:cs typeface="+mn-lt"/>
            </a:endParaRPr>
          </a:p>
        </p:txBody>
      </p:sp>
      <p:pic>
        <p:nvPicPr>
          <p:cNvPr id="6" name="Picture 5">
            <a:hlinkClick r:id="rId3"/>
            <a:extLst>
              <a:ext uri="{FF2B5EF4-FFF2-40B4-BE49-F238E27FC236}">
                <a16:creationId xmlns:a16="http://schemas.microsoft.com/office/drawing/2014/main" id="{A8572EB2-CC5C-C53D-F8B2-26B48AF2482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31303" y="1371600"/>
            <a:ext cx="4114800" cy="4114800"/>
          </a:xfrm>
          <a:prstGeom prst="rect">
            <a:avLst/>
          </a:prstGeom>
        </p:spPr>
      </p:pic>
      <p:pic>
        <p:nvPicPr>
          <p:cNvPr id="7" name="Picture 6" descr="A blue and black logo&#10;&#10;Description automatically generated">
            <a:extLst>
              <a:ext uri="{FF2B5EF4-FFF2-40B4-BE49-F238E27FC236}">
                <a16:creationId xmlns:a16="http://schemas.microsoft.com/office/drawing/2014/main" id="{9198A0FD-2F22-F3B1-8274-DD84E3758A2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7875" y="428494"/>
            <a:ext cx="5120249" cy="697534"/>
          </a:xfrm>
          <a:prstGeom prst="rect">
            <a:avLst/>
          </a:prstGeom>
        </p:spPr>
      </p:pic>
    </p:spTree>
    <p:extLst>
      <p:ext uri="{BB962C8B-B14F-4D97-AF65-F5344CB8AC3E}">
        <p14:creationId xmlns:p14="http://schemas.microsoft.com/office/powerpoint/2010/main" val="18121878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Feedback - Stud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5" name="TextBox 4">
            <a:extLst>
              <a:ext uri="{FF2B5EF4-FFF2-40B4-BE49-F238E27FC236}">
                <a16:creationId xmlns:a16="http://schemas.microsoft.com/office/drawing/2014/main" id="{A62A33FD-B30F-96D9-C61D-AB39D481318D}"/>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Student feedback form</a:t>
            </a:r>
            <a:endParaRPr lang="en-US" sz="3200"/>
          </a:p>
        </p:txBody>
      </p:sp>
      <p:pic>
        <p:nvPicPr>
          <p:cNvPr id="6" name="Picture 5" descr="QR code for Digital Skills Feedback weblink">
            <a:hlinkClick r:id="rId2"/>
            <a:extLst>
              <a:ext uri="{FF2B5EF4-FFF2-40B4-BE49-F238E27FC236}">
                <a16:creationId xmlns:a16="http://schemas.microsoft.com/office/drawing/2014/main" id="{A8572EB2-CC5C-C53D-F8B2-26B48AF24824}"/>
              </a:ext>
            </a:extLst>
          </p:cNvPr>
          <p:cNvPicPr>
            <a:picLocks noChangeAspect="1"/>
          </p:cNvPicPr>
          <p:nvPr/>
        </p:nvPicPr>
        <p:blipFill>
          <a:blip r:embed="rId3"/>
          <a:stretch>
            <a:fillRect/>
          </a:stretch>
        </p:blipFill>
        <p:spPr>
          <a:xfrm>
            <a:off x="986400" y="1021969"/>
            <a:ext cx="4114800" cy="4114800"/>
          </a:xfrm>
          <a:prstGeom prst="rect">
            <a:avLst/>
          </a:prstGeom>
        </p:spPr>
      </p:pic>
      <p:sp>
        <p:nvSpPr>
          <p:cNvPr id="4" name="TextBox 3">
            <a:extLst>
              <a:ext uri="{FF2B5EF4-FFF2-40B4-BE49-F238E27FC236}">
                <a16:creationId xmlns:a16="http://schemas.microsoft.com/office/drawing/2014/main" id="{CDA64DE5-A522-C103-114C-CC896AE8BB47}"/>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Tree>
    <p:extLst>
      <p:ext uri="{BB962C8B-B14F-4D97-AF65-F5344CB8AC3E}">
        <p14:creationId xmlns:p14="http://schemas.microsoft.com/office/powerpoint/2010/main" val="10482905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Feedback - Staff">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pic>
        <p:nvPicPr>
          <p:cNvPr id="4" name="Picture 3" descr="A qr code on a white background&#10;&#10;Description automatically generated">
            <a:hlinkClick r:id="rId2"/>
            <a:extLst>
              <a:ext uri="{FF2B5EF4-FFF2-40B4-BE49-F238E27FC236}">
                <a16:creationId xmlns:a16="http://schemas.microsoft.com/office/drawing/2014/main" id="{C18FD1A7-D747-76DA-0C0D-A617C1B5FF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0000" y="1021969"/>
            <a:ext cx="4114800" cy="4114800"/>
          </a:xfrm>
          <a:prstGeom prst="rect">
            <a:avLst/>
          </a:prstGeom>
        </p:spPr>
      </p:pic>
      <p:sp>
        <p:nvSpPr>
          <p:cNvPr id="10" name="TextBox 9">
            <a:extLst>
              <a:ext uri="{FF2B5EF4-FFF2-40B4-BE49-F238E27FC236}">
                <a16:creationId xmlns:a16="http://schemas.microsoft.com/office/drawing/2014/main" id="{2E507ADB-24A8-7A4F-4EE4-ACA1AC9B895F}"/>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
        <p:nvSpPr>
          <p:cNvPr id="3" name="TextBox 2">
            <a:extLst>
              <a:ext uri="{FF2B5EF4-FFF2-40B4-BE49-F238E27FC236}">
                <a16:creationId xmlns:a16="http://schemas.microsoft.com/office/drawing/2014/main" id="{DA3682F8-A802-933B-28BA-B618E0794C7B}"/>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Staff feedback form</a:t>
            </a:r>
            <a:endParaRPr lang="en-US" sz="3200"/>
          </a:p>
        </p:txBody>
      </p:sp>
    </p:spTree>
    <p:extLst>
      <p:ext uri="{BB962C8B-B14F-4D97-AF65-F5344CB8AC3E}">
        <p14:creationId xmlns:p14="http://schemas.microsoft.com/office/powerpoint/2010/main" val="192263770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2 Boxes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normAutofit/>
          </a:bodyPr>
          <a:lstStyle>
            <a:lvl1pPr>
              <a:defRPr sz="3600"/>
            </a:lvl1pPr>
          </a:lstStyle>
          <a:p>
            <a:r>
              <a:rPr lang="en-US"/>
              <a:t>Slide Title</a:t>
            </a:r>
            <a:endParaRPr lang="en-GB"/>
          </a:p>
        </p:txBody>
      </p:sp>
      <p:sp>
        <p:nvSpPr>
          <p:cNvPr id="3" name="Footer Placeholder 2">
            <a:extLst>
              <a:ext uri="{FF2B5EF4-FFF2-40B4-BE49-F238E27FC236}">
                <a16:creationId xmlns:a16="http://schemas.microsoft.com/office/drawing/2014/main" id="{89CFCB05-78D2-0095-9D5B-5715C644B9D5}"/>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1" y="1232516"/>
            <a:ext cx="540000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
        <p:nvSpPr>
          <p:cNvPr id="4" name="Text Placeholder 2">
            <a:extLst>
              <a:ext uri="{FF2B5EF4-FFF2-40B4-BE49-F238E27FC236}">
                <a16:creationId xmlns:a16="http://schemas.microsoft.com/office/drawing/2014/main" id="{866551F4-54AD-3045-04D2-29DD582C5EDD}"/>
              </a:ext>
            </a:extLst>
          </p:cNvPr>
          <p:cNvSpPr>
            <a:spLocks noGrp="1"/>
          </p:cNvSpPr>
          <p:nvPr>
            <p:ph idx="11" hasCustomPrompt="1"/>
          </p:nvPr>
        </p:nvSpPr>
        <p:spPr>
          <a:xfrm>
            <a:off x="6096000" y="1232516"/>
            <a:ext cx="574675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Tree>
    <p:extLst>
      <p:ext uri="{BB962C8B-B14F-4D97-AF65-F5344CB8AC3E}">
        <p14:creationId xmlns:p14="http://schemas.microsoft.com/office/powerpoint/2010/main" val="420155520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1 Big Box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ormAutofit/>
          </a:bodyPr>
          <a:lstStyle>
            <a:lvl1pPr>
              <a:lnSpc>
                <a:spcPct val="114000"/>
              </a:lnSpc>
              <a:spcBef>
                <a:spcPts val="1200"/>
              </a:spcBef>
              <a:defRPr sz="1800"/>
            </a:lvl1pPr>
          </a:lstStyle>
          <a:p>
            <a:pPr lvl="0"/>
            <a:r>
              <a:rPr lang="en-US"/>
              <a:t>Body Text</a:t>
            </a:r>
          </a:p>
          <a:p>
            <a:pPr lvl="0"/>
            <a:endParaRPr lang="en-US"/>
          </a:p>
        </p:txBody>
      </p:sp>
      <p:sp>
        <p:nvSpPr>
          <p:cNvPr id="4" name="Footer Placeholder 2">
            <a:extLst>
              <a:ext uri="{FF2B5EF4-FFF2-40B4-BE49-F238E27FC236}">
                <a16:creationId xmlns:a16="http://schemas.microsoft.com/office/drawing/2014/main" id="{84175D67-6165-0DF8-465B-64656FFAA0D1}"/>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163596807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Additional Resour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chor="ctr" anchorCtr="0">
            <a:normAutofit/>
          </a:bodyPr>
          <a:lstStyle>
            <a:lvl1pPr>
              <a:lnSpc>
                <a:spcPct val="114000"/>
              </a:lnSpc>
              <a:spcBef>
                <a:spcPts val="1200"/>
              </a:spcBef>
              <a:defRPr sz="2800"/>
            </a:lvl1pPr>
          </a:lstStyle>
          <a:p>
            <a:pPr lvl="0"/>
            <a:r>
              <a:rPr lang="en-US"/>
              <a:t>Body Text</a:t>
            </a:r>
          </a:p>
          <a:p>
            <a:pPr lvl="0"/>
            <a:endParaRPr lang="en-US"/>
          </a:p>
        </p:txBody>
      </p:sp>
      <p:pic>
        <p:nvPicPr>
          <p:cNvPr id="4" name="Picture 3">
            <a:extLst>
              <a:ext uri="{FF2B5EF4-FFF2-40B4-BE49-F238E27FC236}">
                <a16:creationId xmlns:a16="http://schemas.microsoft.com/office/drawing/2014/main" id="{6C7E8142-D5E4-0B24-1A8A-9EB107B08A1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spTree>
    <p:extLst>
      <p:ext uri="{BB962C8B-B14F-4D97-AF65-F5344CB8AC3E}">
        <p14:creationId xmlns:p14="http://schemas.microsoft.com/office/powerpoint/2010/main" val="131372144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Digital Skills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Meet the Digital Skills Team</a:t>
            </a:r>
          </a:p>
        </p:txBody>
      </p:sp>
      <p:grpSp>
        <p:nvGrpSpPr>
          <p:cNvPr id="39" name="Group 38">
            <a:extLst>
              <a:ext uri="{FF2B5EF4-FFF2-40B4-BE49-F238E27FC236}">
                <a16:creationId xmlns:a16="http://schemas.microsoft.com/office/drawing/2014/main" id="{6CCF26AD-400C-88CF-57D9-8AE1845A9F3B}"/>
              </a:ext>
            </a:extLst>
          </p:cNvPr>
          <p:cNvGrpSpPr/>
          <p:nvPr/>
        </p:nvGrpSpPr>
        <p:grpSpPr>
          <a:xfrm>
            <a:off x="4200516" y="2724478"/>
            <a:ext cx="4060347" cy="1183196"/>
            <a:chOff x="4289181" y="2724478"/>
            <a:chExt cx="4060347" cy="1183196"/>
          </a:xfrm>
        </p:grpSpPr>
        <p:pic>
          <p:nvPicPr>
            <p:cNvPr id="10" name="Picture 9" descr="Photo of Michael Rodgers">
              <a:extLst>
                <a:ext uri="{FF2B5EF4-FFF2-40B4-BE49-F238E27FC236}">
                  <a16:creationId xmlns:a16="http://schemas.microsoft.com/office/drawing/2014/main" id="{F83023BD-949F-F61F-CF46-9A8FC3280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2418" b="5833"/>
            <a:stretch/>
          </p:blipFill>
          <p:spPr>
            <a:xfrm>
              <a:off x="4289181" y="2727161"/>
              <a:ext cx="1072800" cy="1180513"/>
            </a:xfrm>
            <a:prstGeom prst="rect">
              <a:avLst/>
            </a:prstGeom>
          </p:spPr>
        </p:pic>
        <p:sp>
          <p:nvSpPr>
            <p:cNvPr id="12" name="Text Placeholder 12">
              <a:extLst>
                <a:ext uri="{FF2B5EF4-FFF2-40B4-BE49-F238E27FC236}">
                  <a16:creationId xmlns:a16="http://schemas.microsoft.com/office/drawing/2014/main" id="{DFF8979A-B9CC-3E4C-546B-1FB70980B776}"/>
                </a:ext>
              </a:extLst>
            </p:cNvPr>
            <p:cNvSpPr txBox="1">
              <a:spLocks/>
            </p:cNvSpPr>
            <p:nvPr/>
          </p:nvSpPr>
          <p:spPr>
            <a:xfrm>
              <a:off x="5361528" y="2724478"/>
              <a:ext cx="2988000" cy="1180512"/>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Michael Rodgers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London</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3"/>
                </a:rPr>
                <a:t>m.rodgers@uwtsd.ac.uk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grpSp>
      <p:grpSp>
        <p:nvGrpSpPr>
          <p:cNvPr id="3" name="Group 2">
            <a:extLst>
              <a:ext uri="{FF2B5EF4-FFF2-40B4-BE49-F238E27FC236}">
                <a16:creationId xmlns:a16="http://schemas.microsoft.com/office/drawing/2014/main" id="{94CAFB4C-7D2A-B5FF-45C0-91A0E2E84CA7}"/>
              </a:ext>
            </a:extLst>
          </p:cNvPr>
          <p:cNvGrpSpPr/>
          <p:nvPr/>
        </p:nvGrpSpPr>
        <p:grpSpPr>
          <a:xfrm>
            <a:off x="140299" y="1252901"/>
            <a:ext cx="3780293" cy="1186384"/>
            <a:chOff x="140299" y="1252901"/>
            <a:chExt cx="3780293" cy="1186384"/>
          </a:xfrm>
        </p:grpSpPr>
        <p:sp>
          <p:nvSpPr>
            <p:cNvPr id="11" name="Text Placeholder 2">
              <a:extLst>
                <a:ext uri="{FF2B5EF4-FFF2-40B4-BE49-F238E27FC236}">
                  <a16:creationId xmlns:a16="http://schemas.microsoft.com/office/drawing/2014/main" id="{53A79556-7008-6A45-CF42-3EF2AFDDF464}"/>
                </a:ext>
              </a:extLst>
            </p:cNvPr>
            <p:cNvSpPr txBox="1">
              <a:spLocks/>
            </p:cNvSpPr>
            <p:nvPr/>
          </p:nvSpPr>
          <p:spPr>
            <a:xfrm>
              <a:off x="1320695" y="1252901"/>
              <a:ext cx="2599897" cy="1180657"/>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Jessica Hill</a:t>
              </a:r>
              <a:b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b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IMH, Estates, Student Services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hlinkClick r:id="rId4"/>
                </a:rPr>
                <a:t>j.hill@uwtsd.ac.uk</a:t>
              </a: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  </a:t>
              </a:r>
            </a:p>
          </p:txBody>
        </p:sp>
        <p:pic>
          <p:nvPicPr>
            <p:cNvPr id="13" name="Picture 12" descr="Photo of Jessica Hill">
              <a:extLst>
                <a:ext uri="{FF2B5EF4-FFF2-40B4-BE49-F238E27FC236}">
                  <a16:creationId xmlns:a16="http://schemas.microsoft.com/office/drawing/2014/main" id="{AF44FD0D-2951-E709-17DF-003A67DE7F8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40299" y="1258628"/>
              <a:ext cx="1072219" cy="1180657"/>
            </a:xfrm>
            <a:prstGeom prst="rect">
              <a:avLst/>
            </a:prstGeom>
          </p:spPr>
        </p:pic>
      </p:grpSp>
      <p:grpSp>
        <p:nvGrpSpPr>
          <p:cNvPr id="38" name="Group 37">
            <a:extLst>
              <a:ext uri="{FF2B5EF4-FFF2-40B4-BE49-F238E27FC236}">
                <a16:creationId xmlns:a16="http://schemas.microsoft.com/office/drawing/2014/main" id="{5F1C1CF4-F42C-1464-3A42-6642577FA93A}"/>
              </a:ext>
            </a:extLst>
          </p:cNvPr>
          <p:cNvGrpSpPr/>
          <p:nvPr/>
        </p:nvGrpSpPr>
        <p:grpSpPr>
          <a:xfrm>
            <a:off x="4200515" y="1258485"/>
            <a:ext cx="4060348" cy="1180800"/>
            <a:chOff x="4289180" y="1258485"/>
            <a:chExt cx="4060348" cy="1180800"/>
          </a:xfrm>
        </p:grpSpPr>
        <p:sp>
          <p:nvSpPr>
            <p:cNvPr id="4" name="TextBox 3">
              <a:extLst>
                <a:ext uri="{FF2B5EF4-FFF2-40B4-BE49-F238E27FC236}">
                  <a16:creationId xmlns:a16="http://schemas.microsoft.com/office/drawing/2014/main" id="{51A82C52-6923-3575-F58E-93FDA50BE45B}"/>
                </a:ext>
              </a:extLst>
            </p:cNvPr>
            <p:cNvSpPr txBox="1"/>
            <p:nvPr/>
          </p:nvSpPr>
          <p:spPr>
            <a:xfrm>
              <a:off x="5361528" y="1258485"/>
              <a:ext cx="2988000" cy="1173205"/>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Stuart Gill</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WISA, Marketing/Comms, Finance, INSPIRE</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6"/>
                </a:rPr>
                <a:t>s.gill@uwtsd.ac.uk</a:t>
              </a:r>
              <a:endParaRPr kumimoji="0" lang="en-GB" sz="1800" b="0" i="0" u="none" strike="noStrike" kern="1200" cap="none" spc="0" normalizeH="0" baseline="0" noProof="0">
                <a:ln>
                  <a:noFill/>
                </a:ln>
                <a:solidFill>
                  <a:prstClr val="black"/>
                </a:solidFill>
                <a:effectLst/>
                <a:uLnTx/>
                <a:uFillTx/>
                <a:latin typeface="+mn-lt"/>
                <a:ea typeface="+mn-ea"/>
                <a:cs typeface="+mn-cs"/>
              </a:endParaRPr>
            </a:p>
          </p:txBody>
        </p:sp>
        <p:pic>
          <p:nvPicPr>
            <p:cNvPr id="16" name="Picture 15" descr="Photo of Stuart Gill">
              <a:extLst>
                <a:ext uri="{FF2B5EF4-FFF2-40B4-BE49-F238E27FC236}">
                  <a16:creationId xmlns:a16="http://schemas.microsoft.com/office/drawing/2014/main" id="{804B0768-0101-BB39-947C-95D00BF95408}"/>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4289180" y="1258485"/>
              <a:ext cx="1072348" cy="1180800"/>
            </a:xfrm>
            <a:prstGeom prst="rect">
              <a:avLst/>
            </a:prstGeom>
          </p:spPr>
        </p:pic>
      </p:grpSp>
      <p:grpSp>
        <p:nvGrpSpPr>
          <p:cNvPr id="27" name="Group 26">
            <a:extLst>
              <a:ext uri="{FF2B5EF4-FFF2-40B4-BE49-F238E27FC236}">
                <a16:creationId xmlns:a16="http://schemas.microsoft.com/office/drawing/2014/main" id="{59890213-4027-0076-A0B3-67E4C6C235D8}"/>
              </a:ext>
            </a:extLst>
          </p:cNvPr>
          <p:cNvGrpSpPr/>
          <p:nvPr/>
        </p:nvGrpSpPr>
        <p:grpSpPr>
          <a:xfrm>
            <a:off x="140299" y="2727017"/>
            <a:ext cx="3780293" cy="1180657"/>
            <a:chOff x="119271" y="2700904"/>
            <a:chExt cx="3780293" cy="1180657"/>
          </a:xfrm>
        </p:grpSpPr>
        <p:sp>
          <p:nvSpPr>
            <p:cNvPr id="15" name="Text Placeholder 4">
              <a:extLst>
                <a:ext uri="{FF2B5EF4-FFF2-40B4-BE49-F238E27FC236}">
                  <a16:creationId xmlns:a16="http://schemas.microsoft.com/office/drawing/2014/main" id="{859C3F72-3E5E-C22F-698E-E8E002758109}"/>
                </a:ext>
              </a:extLst>
            </p:cNvPr>
            <p:cNvSpPr txBox="1">
              <a:spLocks/>
            </p:cNvSpPr>
            <p:nvPr/>
          </p:nvSpPr>
          <p:spPr>
            <a:xfrm>
              <a:off x="1191490" y="2700904"/>
              <a:ext cx="2708074" cy="1173062"/>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Tarandeep Johal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Birmingham, ITSI, ITSD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8"/>
                </a:rPr>
                <a:t>t.johal@uwtsd.ac.uk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7" name="Picture 16" descr="Photo of Taran Johal">
              <a:extLst>
                <a:ext uri="{FF2B5EF4-FFF2-40B4-BE49-F238E27FC236}">
                  <a16:creationId xmlns:a16="http://schemas.microsoft.com/office/drawing/2014/main" id="{2D6AD82D-9DE5-C706-677A-275648495EA7}"/>
                </a:ext>
              </a:extLst>
            </p:cNvPr>
            <p:cNvPicPr>
              <a:picLocks noChangeAspect="1"/>
            </p:cNvPicPr>
            <p:nvPr/>
          </p:nvPicPr>
          <p:blipFill>
            <a:blip r:embed="rId9" cstate="screen">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a:ext>
              </a:extLst>
            </a:blip>
            <a:stretch>
              <a:fillRect/>
            </a:stretch>
          </p:blipFill>
          <p:spPr>
            <a:xfrm>
              <a:off x="119271" y="2700904"/>
              <a:ext cx="1072220" cy="1180657"/>
            </a:xfrm>
            <a:prstGeom prst="rect">
              <a:avLst/>
            </a:prstGeom>
          </p:spPr>
        </p:pic>
      </p:grpSp>
      <p:grpSp>
        <p:nvGrpSpPr>
          <p:cNvPr id="40" name="Group 39">
            <a:extLst>
              <a:ext uri="{FF2B5EF4-FFF2-40B4-BE49-F238E27FC236}">
                <a16:creationId xmlns:a16="http://schemas.microsoft.com/office/drawing/2014/main" id="{1F0F269D-BB58-6597-1A61-CF5A524B7133}"/>
              </a:ext>
            </a:extLst>
          </p:cNvPr>
          <p:cNvGrpSpPr/>
          <p:nvPr/>
        </p:nvGrpSpPr>
        <p:grpSpPr>
          <a:xfrm>
            <a:off x="8271409" y="1252901"/>
            <a:ext cx="3841078" cy="1178789"/>
            <a:chOff x="8379588" y="1252901"/>
            <a:chExt cx="3841078" cy="1178789"/>
          </a:xfrm>
        </p:grpSpPr>
        <p:sp>
          <p:nvSpPr>
            <p:cNvPr id="9" name="Text Placeholder 4">
              <a:extLst>
                <a:ext uri="{FF2B5EF4-FFF2-40B4-BE49-F238E27FC236}">
                  <a16:creationId xmlns:a16="http://schemas.microsoft.com/office/drawing/2014/main" id="{7BA64421-4907-625A-1ABB-39BB5FA2E6A1}"/>
                </a:ext>
              </a:extLst>
            </p:cNvPr>
            <p:cNvSpPr txBox="1">
              <a:spLocks/>
            </p:cNvSpPr>
            <p:nvPr/>
          </p:nvSpPr>
          <p:spPr>
            <a:xfrm>
              <a:off x="9448666" y="1252901"/>
              <a:ext cx="2772000" cy="1177200"/>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Gwen Couch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IEH, Academic Office, Registry, Facilities/Ops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1"/>
                </a:rPr>
                <a:t>g.couch@uwtsd.ac.uk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8" name="Picture 6" descr="Photo of Gwen Couch">
              <a:extLst>
                <a:ext uri="{FF2B5EF4-FFF2-40B4-BE49-F238E27FC236}">
                  <a16:creationId xmlns:a16="http://schemas.microsoft.com/office/drawing/2014/main" id="{1C2DD017-BFDC-CA80-6D75-9D9FD1159398}"/>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8379588" y="1252901"/>
              <a:ext cx="1072220" cy="1178789"/>
            </a:xfrm>
            <a:prstGeom prst="rect">
              <a:avLst/>
            </a:prstGeom>
          </p:spPr>
        </p:pic>
      </p:grpSp>
      <p:grpSp>
        <p:nvGrpSpPr>
          <p:cNvPr id="30" name="Group 29">
            <a:extLst>
              <a:ext uri="{FF2B5EF4-FFF2-40B4-BE49-F238E27FC236}">
                <a16:creationId xmlns:a16="http://schemas.microsoft.com/office/drawing/2014/main" id="{8657E55F-B851-38F6-1563-FE20C6E0646E}"/>
              </a:ext>
            </a:extLst>
          </p:cNvPr>
          <p:cNvGrpSpPr/>
          <p:nvPr/>
        </p:nvGrpSpPr>
        <p:grpSpPr>
          <a:xfrm>
            <a:off x="8271409" y="2727162"/>
            <a:ext cx="3841078" cy="1180512"/>
            <a:chOff x="8273760" y="2701049"/>
            <a:chExt cx="3841078" cy="1180512"/>
          </a:xfrm>
        </p:grpSpPr>
        <p:pic>
          <p:nvPicPr>
            <p:cNvPr id="14" name="Picture 13" descr="Photo of Roger Covello">
              <a:extLst>
                <a:ext uri="{FF2B5EF4-FFF2-40B4-BE49-F238E27FC236}">
                  <a16:creationId xmlns:a16="http://schemas.microsoft.com/office/drawing/2014/main" id="{4B5F75AA-F6E1-E511-9779-EBF833EDD7AC}"/>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8273760" y="2704361"/>
              <a:ext cx="1069078" cy="1177200"/>
            </a:xfrm>
            <a:prstGeom prst="rect">
              <a:avLst/>
            </a:prstGeom>
          </p:spPr>
        </p:pic>
        <p:sp>
          <p:nvSpPr>
            <p:cNvPr id="8" name="TextBox 7">
              <a:extLst>
                <a:ext uri="{FF2B5EF4-FFF2-40B4-BE49-F238E27FC236}">
                  <a16:creationId xmlns:a16="http://schemas.microsoft.com/office/drawing/2014/main" id="{A8C9E486-D4BF-C18D-A124-AD4B92A388A0}"/>
                </a:ext>
              </a:extLst>
            </p:cNvPr>
            <p:cNvSpPr txBox="1"/>
            <p:nvPr/>
          </p:nvSpPr>
          <p:spPr>
            <a:xfrm>
              <a:off x="9342838" y="2701049"/>
              <a:ext cx="2772000" cy="1180512"/>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Roger Covello</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Principal Learning Technologist</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4"/>
                </a:rPr>
                <a:t>r.covello@uwtsd.ac.uk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grpSp>
      <p:sp>
        <p:nvSpPr>
          <p:cNvPr id="33" name="TextBox 32">
            <a:extLst>
              <a:ext uri="{FF2B5EF4-FFF2-40B4-BE49-F238E27FC236}">
                <a16:creationId xmlns:a16="http://schemas.microsoft.com/office/drawing/2014/main" id="{2BA31100-37A9-F755-4E97-B87FBB93583F}"/>
              </a:ext>
            </a:extLst>
          </p:cNvPr>
          <p:cNvSpPr txBox="1"/>
          <p:nvPr/>
        </p:nvSpPr>
        <p:spPr>
          <a:xfrm>
            <a:off x="3289382" y="4177872"/>
            <a:ext cx="5613235" cy="1840621"/>
          </a:xfrm>
          <a:prstGeom prst="roundRect">
            <a:avLst/>
          </a:prstGeom>
          <a:noFill/>
          <a:ln w="28575">
            <a:solidFill>
              <a:schemeClr val="accent4"/>
            </a:solidFill>
            <a:prstDash val="solid"/>
          </a:ln>
        </p:spPr>
        <p:txBody>
          <a:bodyPr wrap="square" lIns="180000" tIns="36000" rIns="180000" bIns="144000" anchor="ctr" anchorCtr="0">
            <a:spAutoFit/>
          </a:bodyPr>
          <a:lstStyle/>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E-mail: </a:t>
            </a:r>
            <a:r>
              <a:rPr lang="en-US" sz="2000">
                <a:hlinkClick r:id="rId15"/>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Web: </a:t>
            </a:r>
            <a:r>
              <a:rPr lang="en-US" sz="2000">
                <a:hlinkClick r:id="rId16"/>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Book us: </a:t>
            </a:r>
            <a:r>
              <a:rPr lang="en-US" sz="2000">
                <a:hlinkClick r:id="rId17"/>
              </a:rPr>
              <a:t>bit.ly/UWTSD-DSA-Booking-form</a:t>
            </a:r>
            <a:endParaRPr lang="en-US" sz="2000"/>
          </a:p>
        </p:txBody>
      </p:sp>
      <p:sp>
        <p:nvSpPr>
          <p:cNvPr id="5" name="Footer Placeholder 2">
            <a:extLst>
              <a:ext uri="{FF2B5EF4-FFF2-40B4-BE49-F238E27FC236}">
                <a16:creationId xmlns:a16="http://schemas.microsoft.com/office/drawing/2014/main" id="{C7C88749-DD85-1AD8-8356-E420E3BD16C7}"/>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429448026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So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Find Us On Social Media!</a:t>
            </a:r>
          </a:p>
        </p:txBody>
      </p:sp>
      <p:pic>
        <p:nvPicPr>
          <p:cNvPr id="4" name="Picture Placeholder 24">
            <a:extLst>
              <a:ext uri="{FF2B5EF4-FFF2-40B4-BE49-F238E27FC236}">
                <a16:creationId xmlns:a16="http://schemas.microsoft.com/office/drawing/2014/main" id="{A517C787-0CCD-8E53-61E8-6915480FEF17}"/>
              </a:ext>
              <a:ext uri="{C183D7F6-B498-43B3-948B-1728B52AA6E4}">
                <adec:decorative xmlns:adec="http://schemas.microsoft.com/office/drawing/2017/decorative" val="1"/>
              </a:ext>
            </a:extLst>
          </p:cNvPr>
          <p:cNvPicPr>
            <a:picLocks noChangeAspect="1"/>
          </p:cNvPicPr>
          <p:nvPr/>
        </p:nvPicPr>
        <p:blipFill>
          <a:blip r:embed="rId2"/>
          <a:srcRect t="6165" b="6165"/>
          <a:stretch>
            <a:fillRect/>
          </a:stretch>
        </p:blipFill>
        <p:spPr>
          <a:xfrm>
            <a:off x="6591482" y="1302491"/>
            <a:ext cx="5239011" cy="4565650"/>
          </a:xfrm>
          <a:prstGeom prst="rect">
            <a:avLst/>
          </a:prstGeom>
        </p:spPr>
      </p:pic>
      <p:sp>
        <p:nvSpPr>
          <p:cNvPr id="6" name="TextBox 5">
            <a:extLst>
              <a:ext uri="{FF2B5EF4-FFF2-40B4-BE49-F238E27FC236}">
                <a16:creationId xmlns:a16="http://schemas.microsoft.com/office/drawing/2014/main" id="{AEBBD7F0-DA9D-56ED-A871-50F14F5AADDB}"/>
              </a:ext>
            </a:extLst>
          </p:cNvPr>
          <p:cNvSpPr txBox="1"/>
          <p:nvPr/>
        </p:nvSpPr>
        <p:spPr>
          <a:xfrm>
            <a:off x="361507" y="1302491"/>
            <a:ext cx="5847907" cy="1033745"/>
          </a:xfrm>
          <a:prstGeom prst="rect">
            <a:avLst/>
          </a:prstGeom>
          <a:noFill/>
        </p:spPr>
        <p:txBody>
          <a:bodyPr wrap="square" rtlCol="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p:txBody>
      </p:sp>
      <p:sp>
        <p:nvSpPr>
          <p:cNvPr id="9" name="TextBox 8">
            <a:extLst>
              <a:ext uri="{FF2B5EF4-FFF2-40B4-BE49-F238E27FC236}">
                <a16:creationId xmlns:a16="http://schemas.microsoft.com/office/drawing/2014/main" id="{CD9A7806-5B9D-FC75-AB20-A96591FEEA61}"/>
              </a:ext>
            </a:extLst>
          </p:cNvPr>
          <p:cNvSpPr txBox="1"/>
          <p:nvPr/>
        </p:nvSpPr>
        <p:spPr>
          <a:xfrm>
            <a:off x="361507" y="4555532"/>
            <a:ext cx="5847907" cy="1161985"/>
          </a:xfrm>
          <a:prstGeom prst="rect">
            <a:avLst/>
          </a:prstGeom>
          <a:noFill/>
        </p:spPr>
        <p:txBody>
          <a:bodyPr wrap="square" rtlCol="0" anchor="b" anchorCtr="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p:txBody>
      </p:sp>
      <p:pic>
        <p:nvPicPr>
          <p:cNvPr id="5" name="Picture 4">
            <a:extLst>
              <a:ext uri="{FF2B5EF4-FFF2-40B4-BE49-F238E27FC236}">
                <a16:creationId xmlns:a16="http://schemas.microsoft.com/office/drawing/2014/main" id="{3E9A0607-BEBE-B9A6-F1BA-0F4C213CC7D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pic>
        <p:nvPicPr>
          <p:cNvPr id="3" name="Picture 2">
            <a:extLst>
              <a:ext uri="{FF2B5EF4-FFF2-40B4-BE49-F238E27FC236}">
                <a16:creationId xmlns:a16="http://schemas.microsoft.com/office/drawing/2014/main" id="{8E4BFF2E-7863-2316-F2A8-7942E1CA885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600096" y="3105166"/>
            <a:ext cx="5032354" cy="862142"/>
          </a:xfrm>
          <a:prstGeom prst="rect">
            <a:avLst/>
          </a:prstGeom>
        </p:spPr>
      </p:pic>
    </p:spTree>
    <p:extLst>
      <p:ext uri="{BB962C8B-B14F-4D97-AF65-F5344CB8AC3E}">
        <p14:creationId xmlns:p14="http://schemas.microsoft.com/office/powerpoint/2010/main" val="56189087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Objects">
    <p:spTree>
      <p:nvGrpSpPr>
        <p:cNvPr id="1" name=""/>
        <p:cNvGrpSpPr/>
        <p:nvPr/>
      </p:nvGrpSpPr>
      <p:grpSpPr>
        <a:xfrm>
          <a:off x="0" y="0"/>
          <a:ext cx="0" cy="0"/>
          <a:chOff x="0" y="0"/>
          <a:chExt cx="0" cy="0"/>
        </a:xfrm>
      </p:grpSpPr>
      <p:sp>
        <p:nvSpPr>
          <p:cNvPr id="5" name="Teardrop 4" descr="Pointer ">
            <a:extLst>
              <a:ext uri="{FF2B5EF4-FFF2-40B4-BE49-F238E27FC236}">
                <a16:creationId xmlns:a16="http://schemas.microsoft.com/office/drawing/2014/main" id="{7D983739-EABC-9073-B8B7-3538747EAAC2}"/>
              </a:ext>
            </a:extLst>
          </p:cNvPr>
          <p:cNvSpPr/>
          <p:nvPr/>
        </p:nvSpPr>
        <p:spPr>
          <a:xfrm rot="5400000">
            <a:off x="1905802"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9A58196B-8584-427F-669D-FB170FD4DCE6}"/>
              </a:ext>
            </a:extLst>
          </p:cNvPr>
          <p:cNvSpPr/>
          <p:nvPr/>
        </p:nvSpPr>
        <p:spPr>
          <a:xfrm rot="10800000">
            <a:off x="2481316"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scene3d>
              <a:camera prst="orthographicFront">
                <a:rot lat="0" lon="0" rev="10800000"/>
              </a:camera>
              <a:lightRig rig="threePt" dir="t"/>
            </a:scene3d>
          </a:bodyPr>
          <a:lstStyle/>
          <a:p>
            <a:pPr algn="ctr"/>
            <a:r>
              <a:rPr lang="en-US" sz="2200">
                <a:solidFill>
                  <a:schemeClr val="tx1"/>
                </a:solidFill>
                <a:latin typeface="+mj-lt"/>
              </a:rPr>
              <a:t>2</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7AA98512-BD2A-5794-1459-582DF071180B}"/>
              </a:ext>
            </a:extLst>
          </p:cNvPr>
          <p:cNvSpPr/>
          <p:nvPr/>
        </p:nvSpPr>
        <p:spPr>
          <a:xfrm>
            <a:off x="1905802"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lstStyle/>
          <a:p>
            <a:pPr algn="ctr"/>
            <a:r>
              <a:rPr lang="en-US" sz="2200">
                <a:solidFill>
                  <a:schemeClr val="tx1"/>
                </a:solidFill>
                <a:latin typeface="+mj-lt"/>
              </a:rPr>
              <a:t>3</a:t>
            </a:r>
            <a:endParaRPr lang="en-GB" sz="2200">
              <a:solidFill>
                <a:schemeClr val="tx1"/>
              </a:solidFill>
              <a:latin typeface="+mj-lt"/>
            </a:endParaRPr>
          </a:p>
        </p:txBody>
      </p:sp>
      <p:sp>
        <p:nvSpPr>
          <p:cNvPr id="9" name="Teardrop 8" descr="Pointer ">
            <a:extLst>
              <a:ext uri="{FF2B5EF4-FFF2-40B4-BE49-F238E27FC236}">
                <a16:creationId xmlns:a16="http://schemas.microsoft.com/office/drawing/2014/main" id="{93025900-9156-CCD8-5E58-237899FA317F}"/>
              </a:ext>
            </a:extLst>
          </p:cNvPr>
          <p:cNvSpPr/>
          <p:nvPr/>
        </p:nvSpPr>
        <p:spPr>
          <a:xfrm rot="16200000">
            <a:off x="2481315"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scene3d>
              <a:camera prst="orthographicFront">
                <a:rot lat="0" lon="0" rev="10800000"/>
              </a:camera>
              <a:lightRig rig="threePt" dir="t"/>
            </a:scene3d>
          </a:bodyPr>
          <a:lstStyle/>
          <a:p>
            <a:pPr algn="ctr"/>
            <a:r>
              <a:rPr lang="en-US" sz="2200">
                <a:solidFill>
                  <a:schemeClr val="tx1"/>
                </a:solidFill>
                <a:latin typeface="+mj-lt"/>
              </a:rPr>
              <a:t>4</a:t>
            </a:r>
            <a:endParaRPr lang="en-GB" sz="2200">
              <a:solidFill>
                <a:schemeClr val="tx1"/>
              </a:solidFill>
              <a:latin typeface="+mj-lt"/>
            </a:endParaRPr>
          </a:p>
        </p:txBody>
      </p:sp>
      <p:sp>
        <p:nvSpPr>
          <p:cNvPr id="10" name="TextBox 9">
            <a:extLst>
              <a:ext uri="{FF2B5EF4-FFF2-40B4-BE49-F238E27FC236}">
                <a16:creationId xmlns:a16="http://schemas.microsoft.com/office/drawing/2014/main" id="{34CF836D-2A8D-F20F-4621-EF95AC0C0AD0}"/>
              </a:ext>
            </a:extLst>
          </p:cNvPr>
          <p:cNvSpPr txBox="1"/>
          <p:nvPr/>
        </p:nvSpPr>
        <p:spPr>
          <a:xfrm>
            <a:off x="171449" y="1020333"/>
            <a:ext cx="11306447" cy="646331"/>
          </a:xfrm>
          <a:prstGeom prst="rect">
            <a:avLst/>
          </a:prstGeom>
          <a:noFill/>
        </p:spPr>
        <p:txBody>
          <a:bodyPr wrap="square" rtlCol="0">
            <a:spAutoFit/>
          </a:bodyPr>
          <a:lstStyle/>
          <a:p>
            <a:pPr marL="342900" indent="-342900">
              <a:buFont typeface="+mj-lt"/>
              <a:buAutoNum type="arabicPeriod"/>
            </a:pPr>
            <a:r>
              <a:rPr lang="en-US"/>
              <a:t>Go to </a:t>
            </a:r>
            <a:r>
              <a:rPr lang="en-US" err="1"/>
              <a:t>View</a:t>
            </a:r>
            <a:r>
              <a:rPr lang="en-US" err="1">
                <a:sym typeface="Wingdings" panose="05000000000000000000" pitchFamily="2" charset="2"/>
              </a:rPr>
              <a:t>Slide</a:t>
            </a:r>
            <a:r>
              <a:rPr lang="en-US">
                <a:sym typeface="Wingdings" panose="05000000000000000000" pitchFamily="2" charset="2"/>
              </a:rPr>
              <a:t> Master and select the Objects Layout to copy objects you want for pasting into slides.  </a:t>
            </a:r>
          </a:p>
          <a:p>
            <a:pPr marL="342900" indent="-342900">
              <a:buFont typeface="+mj-lt"/>
              <a:buAutoNum type="arabicPeriod"/>
            </a:pPr>
            <a:r>
              <a:rPr lang="en-US">
                <a:sym typeface="Wingdings" panose="05000000000000000000" pitchFamily="2" charset="2"/>
              </a:rPr>
              <a:t>Click Slide Master  Close Master View to return to the presentation.</a:t>
            </a:r>
            <a:endParaRPr lang="en-GB"/>
          </a:p>
        </p:txBody>
      </p:sp>
    </p:spTree>
    <p:extLst>
      <p:ext uri="{BB962C8B-B14F-4D97-AF65-F5344CB8AC3E}">
        <p14:creationId xmlns:p14="http://schemas.microsoft.com/office/powerpoint/2010/main" val="91423697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Empty (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8459548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p:cSld name="Empty (Grey)">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64256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49F4A-C3E6-CB8C-F2C1-DA888CF0047E}"/>
              </a:ext>
            </a:extLst>
          </p:cNvPr>
          <p:cNvSpPr>
            <a:spLocks noGrp="1"/>
          </p:cNvSpPr>
          <p:nvPr>
            <p:ph type="title"/>
          </p:nvPr>
        </p:nvSpPr>
        <p:spPr/>
        <p:txBody>
          <a:bodyPr/>
          <a:lstStyle/>
          <a:p>
            <a:r>
              <a:rPr lang="en-US"/>
              <a:t>Click to edit Master title style</a:t>
            </a:r>
            <a:endParaRPr lang="en-GB"/>
          </a:p>
        </p:txBody>
      </p:sp>
      <p:sp>
        <p:nvSpPr>
          <p:cNvPr id="3" name="Content Placeholder 3">
            <a:extLst>
              <a:ext uri="{FF2B5EF4-FFF2-40B4-BE49-F238E27FC236}">
                <a16:creationId xmlns:a16="http://schemas.microsoft.com/office/drawing/2014/main" id="{8CB8D6A0-A572-6AC1-B6BE-4EFB2A485260}"/>
              </a:ext>
            </a:extLst>
          </p:cNvPr>
          <p:cNvSpPr>
            <a:spLocks noGrp="1"/>
          </p:cNvSpPr>
          <p:nvPr>
            <p:ph sz="quarter" idx="10"/>
          </p:nvPr>
        </p:nvSpPr>
        <p:spPr>
          <a:xfrm>
            <a:off x="4621427" y="580767"/>
            <a:ext cx="7302927" cy="59281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65689505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First Quote">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8CB8D6A0-A572-6AC1-B6BE-4EFB2A485260}"/>
              </a:ext>
            </a:extLst>
          </p:cNvPr>
          <p:cNvSpPr>
            <a:spLocks noGrp="1"/>
          </p:cNvSpPr>
          <p:nvPr>
            <p:ph sz="quarter" idx="10"/>
          </p:nvPr>
        </p:nvSpPr>
        <p:spPr>
          <a:xfrm>
            <a:off x="4621427" y="580767"/>
            <a:ext cx="7302927" cy="59281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Title 1">
            <a:extLst>
              <a:ext uri="{FF2B5EF4-FFF2-40B4-BE49-F238E27FC236}">
                <a16:creationId xmlns:a16="http://schemas.microsoft.com/office/drawing/2014/main" id="{A662256D-3DF3-C531-68DA-31E5DE7CA3C5}"/>
              </a:ext>
            </a:extLst>
          </p:cNvPr>
          <p:cNvSpPr>
            <a:spLocks noGrp="1"/>
          </p:cNvSpPr>
          <p:nvPr>
            <p:ph type="title"/>
          </p:nvPr>
        </p:nvSpPr>
        <p:spPr>
          <a:xfrm>
            <a:off x="395416" y="1037968"/>
            <a:ext cx="3564000" cy="5470985"/>
          </a:xfrm>
        </p:spPr>
        <p:txBody>
          <a:bodyPr/>
          <a:lstStyle/>
          <a:p>
            <a:r>
              <a:rPr lang="en-US"/>
              <a:t>Click to edit Master title style</a:t>
            </a:r>
            <a:endParaRPr lang="en-GB" dirty="0"/>
          </a:p>
        </p:txBody>
      </p:sp>
      <p:pic>
        <p:nvPicPr>
          <p:cNvPr id="5" name="Picture 4">
            <a:extLst>
              <a:ext uri="{FF2B5EF4-FFF2-40B4-BE49-F238E27FC236}">
                <a16:creationId xmlns:a16="http://schemas.microsoft.com/office/drawing/2014/main" id="{535C6D1F-F17A-1553-96EF-713B1AB3DEAB}"/>
              </a:ext>
              <a:ext uri="{C183D7F6-B498-43B3-948B-1728B52AA6E4}">
                <adec:decorative xmlns:adec="http://schemas.microsoft.com/office/drawing/2017/decorative" val="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245" y="556055"/>
            <a:ext cx="444880" cy="444880"/>
          </a:xfrm>
          <a:prstGeom prst="rect">
            <a:avLst/>
          </a:prstGeom>
        </p:spPr>
      </p:pic>
    </p:spTree>
    <p:extLst>
      <p:ext uri="{BB962C8B-B14F-4D97-AF65-F5344CB8AC3E}">
        <p14:creationId xmlns:p14="http://schemas.microsoft.com/office/powerpoint/2010/main" val="191150182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Both Quotes">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8CB8D6A0-A572-6AC1-B6BE-4EFB2A485260}"/>
              </a:ext>
            </a:extLst>
          </p:cNvPr>
          <p:cNvSpPr>
            <a:spLocks noGrp="1"/>
          </p:cNvSpPr>
          <p:nvPr>
            <p:ph sz="quarter" idx="10"/>
          </p:nvPr>
        </p:nvSpPr>
        <p:spPr>
          <a:xfrm>
            <a:off x="4621427" y="580767"/>
            <a:ext cx="7302927" cy="59281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5" name="Picture 4">
            <a:extLst>
              <a:ext uri="{FF2B5EF4-FFF2-40B4-BE49-F238E27FC236}">
                <a16:creationId xmlns:a16="http://schemas.microsoft.com/office/drawing/2014/main" id="{535C6D1F-F17A-1553-96EF-713B1AB3DEAB}"/>
              </a:ext>
              <a:ext uri="{C183D7F6-B498-43B3-948B-1728B52AA6E4}">
                <adec:decorative xmlns:adec="http://schemas.microsoft.com/office/drawing/2017/decorative" val="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245" y="556055"/>
            <a:ext cx="444880" cy="444880"/>
          </a:xfrm>
          <a:prstGeom prst="rect">
            <a:avLst/>
          </a:prstGeom>
        </p:spPr>
      </p:pic>
      <p:sp>
        <p:nvSpPr>
          <p:cNvPr id="2" name="Title 1">
            <a:extLst>
              <a:ext uri="{FF2B5EF4-FFF2-40B4-BE49-F238E27FC236}">
                <a16:creationId xmlns:a16="http://schemas.microsoft.com/office/drawing/2014/main" id="{62659BC5-83A5-CB31-96FC-7401E3F63A10}"/>
              </a:ext>
            </a:extLst>
          </p:cNvPr>
          <p:cNvSpPr>
            <a:spLocks noGrp="1"/>
          </p:cNvSpPr>
          <p:nvPr>
            <p:ph type="title"/>
          </p:nvPr>
        </p:nvSpPr>
        <p:spPr>
          <a:xfrm>
            <a:off x="395416" y="1037969"/>
            <a:ext cx="3564000" cy="4581274"/>
          </a:xfrm>
          <a:noFill/>
        </p:spPr>
        <p:txBody>
          <a:bodyPr/>
          <a:lstStyle/>
          <a:p>
            <a:r>
              <a:rPr lang="en-US"/>
              <a:t>Click to edit Master title style</a:t>
            </a:r>
            <a:endParaRPr lang="en-GB" dirty="0"/>
          </a:p>
        </p:txBody>
      </p:sp>
      <p:pic>
        <p:nvPicPr>
          <p:cNvPr id="6" name="Picture 5">
            <a:extLst>
              <a:ext uri="{FF2B5EF4-FFF2-40B4-BE49-F238E27FC236}">
                <a16:creationId xmlns:a16="http://schemas.microsoft.com/office/drawing/2014/main" id="{9A9461E8-39C0-6439-9720-2C58A3233D39}"/>
              </a:ext>
              <a:ext uri="{C183D7F6-B498-43B3-948B-1728B52AA6E4}">
                <adec:decorative xmlns:adec="http://schemas.microsoft.com/office/drawing/2017/decorative" val="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flipV="1">
            <a:off x="3715179" y="5619243"/>
            <a:ext cx="444880" cy="444880"/>
          </a:xfrm>
          <a:prstGeom prst="rect">
            <a:avLst/>
          </a:prstGeom>
        </p:spPr>
      </p:pic>
    </p:spTree>
    <p:extLst>
      <p:ext uri="{BB962C8B-B14F-4D97-AF65-F5344CB8AC3E}">
        <p14:creationId xmlns:p14="http://schemas.microsoft.com/office/powerpoint/2010/main" val="4007866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hyperlink" Target="https://www.uwtsd.ac.uk/" TargetMode="External"/><Relationship Id="rId18" Type="http://schemas.openxmlformats.org/officeDocument/2006/relationships/image" Target="../media/image3.png"/><Relationship Id="rId3" Type="http://schemas.openxmlformats.org/officeDocument/2006/relationships/slideLayout" Target="../slideLayouts/slideLayout3.xml"/><Relationship Id="rId21" Type="http://schemas.openxmlformats.org/officeDocument/2006/relationships/image" Target="../media/image5.png"/><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hyperlink" Target="https://digitalskills.uwtsd.ac.uk/" TargetMode="External"/><Relationship Id="rId2" Type="http://schemas.openxmlformats.org/officeDocument/2006/relationships/slideLayout" Target="../slideLayouts/slideLayout2.xml"/><Relationship Id="rId16" Type="http://schemas.openxmlformats.org/officeDocument/2006/relationships/image" Target="../media/image2.png"/><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hyperlink" Target="https://www.uwtsd.ac.uk/library" TargetMode="External"/><Relationship Id="rId10" Type="http://schemas.openxmlformats.org/officeDocument/2006/relationships/slideLayout" Target="../slideLayouts/slideLayout10.xml"/><Relationship Id="rId19" Type="http://schemas.openxmlformats.org/officeDocument/2006/relationships/hyperlink" Target="mailto:digitalskills@uwtsd.ac.uk" TargetMode="Externa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image" Target="../media/image4.png"/><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29" Type="http://schemas.openxmlformats.org/officeDocument/2006/relationships/image" Target="../media/image1.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hyperlink" Target="mailto:digitalskills@uwtsd.ac.uk" TargetMode="Externa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hyperlink" Target="https://www.uwtsd.ac.uk/" TargetMode="External"/><Relationship Id="rId10" Type="http://schemas.openxmlformats.org/officeDocument/2006/relationships/slideLayout" Target="../slideLayouts/slideLayout21.xml"/><Relationship Id="rId19" Type="http://schemas.openxmlformats.org/officeDocument/2006/relationships/slideLayout" Target="../slideLayouts/slideLayout30.xml"/><Relationship Id="rId31"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theme" Target="../theme/theme2.xml"/><Relationship Id="rId30" Type="http://schemas.openxmlformats.org/officeDocument/2006/relationships/hyperlink" Target="https://digitalskills.uwtsd.ac.uk/" TargetMode="External"/><Relationship Id="rId8"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3.xml"/><Relationship Id="rId1"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png"/><Relationship Id="rId18" Type="http://schemas.openxmlformats.org/officeDocument/2006/relationships/hyperlink" Target="mailto:digitalskills@uwtsd.ac.uk" TargetMode="Externa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hyperlink" Target="https://www.uwtsd.ac.uk/" TargetMode="External"/><Relationship Id="rId17" Type="http://schemas.openxmlformats.org/officeDocument/2006/relationships/image" Target="../media/image3.png"/><Relationship Id="rId2" Type="http://schemas.openxmlformats.org/officeDocument/2006/relationships/slideLayout" Target="../slideLayouts/slideLayout40.xml"/><Relationship Id="rId16" Type="http://schemas.openxmlformats.org/officeDocument/2006/relationships/hyperlink" Target="https://digitalskills.uwtsd.ac.uk/" TargetMode="External"/><Relationship Id="rId20" Type="http://schemas.openxmlformats.org/officeDocument/2006/relationships/image" Target="../media/image5.png"/><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theme" Target="../theme/theme4.xml"/><Relationship Id="rId5" Type="http://schemas.openxmlformats.org/officeDocument/2006/relationships/slideLayout" Target="../slideLayouts/slideLayout43.xml"/><Relationship Id="rId15" Type="http://schemas.openxmlformats.org/officeDocument/2006/relationships/image" Target="../media/image2.png"/><Relationship Id="rId10" Type="http://schemas.openxmlformats.org/officeDocument/2006/relationships/slideLayout" Target="../slideLayouts/slideLayout48.xml"/><Relationship Id="rId19" Type="http://schemas.openxmlformats.org/officeDocument/2006/relationships/image" Target="../media/image4.png"/><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hyperlink" Target="https://www.uwtsd.ac.uk/library" TargetMode="Externa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image" Target="../media/image3.png"/><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hyperlink" Target="https://digitalskills.uwtsd.ac.uk/" TargetMode="Externa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image" Target="../media/image1.png"/><Relationship Id="rId5" Type="http://schemas.openxmlformats.org/officeDocument/2006/relationships/slideLayout" Target="../slideLayouts/slideLayout53.xml"/><Relationship Id="rId15" Type="http://schemas.openxmlformats.org/officeDocument/2006/relationships/image" Target="../media/image4.png"/><Relationship Id="rId10" Type="http://schemas.openxmlformats.org/officeDocument/2006/relationships/hyperlink" Target="https://www.uwtsd.ac.uk/" TargetMode="External"/><Relationship Id="rId4" Type="http://schemas.openxmlformats.org/officeDocument/2006/relationships/slideLayout" Target="../slideLayouts/slideLayout52.xml"/><Relationship Id="rId9" Type="http://schemas.openxmlformats.org/officeDocument/2006/relationships/theme" Target="../theme/theme5.xml"/><Relationship Id="rId14" Type="http://schemas.openxmlformats.org/officeDocument/2006/relationships/hyperlink" Target="mailto:digitalskills@uwtsd.ac.uk" TargetMode="Externa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59.xml"/><Relationship Id="rId2" Type="http://schemas.openxmlformats.org/officeDocument/2006/relationships/slideLayout" Target="../slideLayouts/slideLayout58.xml"/><Relationship Id="rId1" Type="http://schemas.openxmlformats.org/officeDocument/2006/relationships/slideLayout" Target="../slideLayouts/slideLayout57.xml"/><Relationship Id="rId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6096000" y="0"/>
            <a:ext cx="6096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3"/>
            <a:extLst>
              <a:ext uri="{FF2B5EF4-FFF2-40B4-BE49-F238E27FC236}">
                <a16:creationId xmlns:a16="http://schemas.microsoft.com/office/drawing/2014/main" id="{C5109E8A-984D-FD36-6ED3-76EFE30D3600}"/>
              </a:ext>
            </a:extLst>
          </p:cNvPr>
          <p:cNvPicPr>
            <a:picLocks/>
          </p:cNvPicPr>
          <p:nvPr/>
        </p:nvPicPr>
        <p:blipFill>
          <a:blip r:embed="rId14" cstate="print">
            <a:extLst>
              <a:ext uri="{28A0092B-C50C-407E-A947-70E740481C1C}">
                <a14:useLocalDpi xmlns:a14="http://schemas.microsoft.com/office/drawing/2010/main" val="0"/>
              </a:ext>
            </a:extLst>
          </a:blip>
          <a:stretch>
            <a:fillRect/>
          </a:stretch>
        </p:blipFill>
        <p:spPr>
          <a:xfrm>
            <a:off x="6401708" y="218661"/>
            <a:ext cx="1489840" cy="566594"/>
          </a:xfrm>
          <a:prstGeom prst="rect">
            <a:avLst/>
          </a:prstGeom>
        </p:spPr>
      </p:pic>
      <p:pic>
        <p:nvPicPr>
          <p:cNvPr id="9" name="Picture 8" descr="UWTSD Library logo">
            <a:hlinkClick r:id="rId15"/>
            <a:extLst>
              <a:ext uri="{FF2B5EF4-FFF2-40B4-BE49-F238E27FC236}">
                <a16:creationId xmlns:a16="http://schemas.microsoft.com/office/drawing/2014/main" id="{8E25298E-989B-5A45-0DF5-A8875F0B618A}"/>
              </a:ext>
            </a:extLst>
          </p:cNvPr>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10690448" y="-42194"/>
            <a:ext cx="1234499" cy="957672"/>
          </a:xfrm>
          <a:prstGeom prst="rect">
            <a:avLst/>
          </a:prstGeom>
        </p:spPr>
      </p:pic>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1A445A51-9F93-31C4-7BE0-FE39667CB340}"/>
              </a:ext>
            </a:extLst>
          </p:cNvPr>
          <p:cNvSpPr>
            <a:spLocks noGrp="1"/>
          </p:cNvSpPr>
          <p:nvPr>
            <p:ph type="title"/>
          </p:nvPr>
        </p:nvSpPr>
        <p:spPr>
          <a:xfrm>
            <a:off x="6374197" y="1021969"/>
            <a:ext cx="5544000" cy="2407032"/>
          </a:xfrm>
          <a:prstGeom prst="rect">
            <a:avLst/>
          </a:prstGeom>
        </p:spPr>
        <p:txBody>
          <a:bodyPr vert="horz" lIns="91440" tIns="45720" rIns="91440" bIns="45720" rtlCol="0" anchor="b">
            <a:normAutofit/>
          </a:bodyPr>
          <a:lstStyle/>
          <a:p>
            <a:r>
              <a:rPr lang="en-US"/>
              <a:t>Presentation Title</a:t>
            </a:r>
            <a:endParaRPr lang="en-GB"/>
          </a:p>
        </p:txBody>
      </p:sp>
      <p:cxnSp>
        <p:nvCxnSpPr>
          <p:cNvPr id="12" name="Straight Connector 11">
            <a:extLst>
              <a:ext uri="{FF2B5EF4-FFF2-40B4-BE49-F238E27FC236}">
                <a16:creationId xmlns:a16="http://schemas.microsoft.com/office/drawing/2014/main" id="{07BA3A68-AB71-C083-3F6B-F43BDFD267F7}"/>
              </a:ext>
            </a:extLst>
          </p:cNvPr>
          <p:cNvCxnSpPr>
            <a:cxnSpLocks/>
          </p:cNvCxnSpPr>
          <p:nvPr/>
        </p:nvCxnSpPr>
        <p:spPr>
          <a:xfrm>
            <a:off x="6367977" y="1003851"/>
            <a:ext cx="5552046"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20" name="Picture 19" descr="UWTSD Digital Skills weblink">
            <a:hlinkClick r:id="rId17"/>
            <a:extLst>
              <a:ext uri="{FF2B5EF4-FFF2-40B4-BE49-F238E27FC236}">
                <a16:creationId xmlns:a16="http://schemas.microsoft.com/office/drawing/2014/main" id="{C26C6173-294C-5287-ED99-1E4F501E90D7}"/>
              </a:ext>
            </a:extLst>
          </p:cNvPr>
          <p:cNvPicPr>
            <a:picLocks noChangeAspect="1"/>
          </p:cNvPicPr>
          <p:nvPr/>
        </p:nvPicPr>
        <p:blipFill>
          <a:blip r:embed="rId18" cstate="print">
            <a:extLst>
              <a:ext uri="{28A0092B-C50C-407E-A947-70E740481C1C}">
                <a14:useLocalDpi xmlns:a14="http://schemas.microsoft.com/office/drawing/2010/main" val="0"/>
              </a:ext>
            </a:extLst>
          </a:blip>
          <a:srcRect/>
          <a:stretch/>
        </p:blipFill>
        <p:spPr>
          <a:xfrm>
            <a:off x="6323066" y="6419770"/>
            <a:ext cx="1893570" cy="266700"/>
          </a:xfrm>
          <a:prstGeom prst="rect">
            <a:avLst/>
          </a:prstGeom>
        </p:spPr>
      </p:pic>
      <p:pic>
        <p:nvPicPr>
          <p:cNvPr id="21" name="Picture 20" descr="UWTSD Digital Skills Email">
            <a:hlinkClick r:id="rId19"/>
            <a:extLst>
              <a:ext uri="{FF2B5EF4-FFF2-40B4-BE49-F238E27FC236}">
                <a16:creationId xmlns:a16="http://schemas.microsoft.com/office/drawing/2014/main" id="{C7F403EE-A5F4-5C64-E70C-1A5CD06E21C3}"/>
              </a:ext>
            </a:extLst>
          </p:cNvPr>
          <p:cNvPicPr>
            <a:picLocks noChangeAspect="1"/>
          </p:cNvPicPr>
          <p:nvPr/>
        </p:nvPicPr>
        <p:blipFill>
          <a:blip r:embed="rId20" cstate="print">
            <a:extLst>
              <a:ext uri="{28A0092B-C50C-407E-A947-70E740481C1C}">
                <a14:useLocalDpi xmlns:a14="http://schemas.microsoft.com/office/drawing/2010/main" val="0"/>
              </a:ext>
            </a:extLst>
          </a:blip>
          <a:srcRect/>
          <a:stretch/>
        </p:blipFill>
        <p:spPr>
          <a:xfrm>
            <a:off x="10317941" y="6419770"/>
            <a:ext cx="1706880" cy="266700"/>
          </a:xfrm>
          <a:prstGeom prst="rect">
            <a:avLst/>
          </a:prstGeom>
        </p:spPr>
      </p:pic>
      <p:pic>
        <p:nvPicPr>
          <p:cNvPr id="3" name="Picture 2">
            <a:extLst>
              <a:ext uri="{FF2B5EF4-FFF2-40B4-BE49-F238E27FC236}">
                <a16:creationId xmlns:a16="http://schemas.microsoft.com/office/drawing/2014/main" id="{0C516283-EC1F-61C1-7211-9DC6EF3CA029}"/>
              </a:ext>
            </a:extLst>
          </p:cNvPr>
          <p:cNvPicPr>
            <a:picLocks noChangeAspect="1"/>
          </p:cNvPicPr>
          <p:nvPr/>
        </p:nvPicPr>
        <p:blipFill>
          <a:blip r:embed="rId21" cstate="print">
            <a:extLst>
              <a:ext uri="{28A0092B-C50C-407E-A947-70E740481C1C}">
                <a14:useLocalDpi xmlns:a14="http://schemas.microsoft.com/office/drawing/2010/main" val="0"/>
              </a:ext>
            </a:extLst>
          </a:blip>
          <a:srcRect/>
          <a:stretch/>
        </p:blipFill>
        <p:spPr>
          <a:xfrm>
            <a:off x="8594587" y="6443229"/>
            <a:ext cx="1319276" cy="225180"/>
          </a:xfrm>
          <a:prstGeom prst="rect">
            <a:avLst/>
          </a:prstGeom>
        </p:spPr>
      </p:pic>
    </p:spTree>
    <p:extLst>
      <p:ext uri="{BB962C8B-B14F-4D97-AF65-F5344CB8AC3E}">
        <p14:creationId xmlns:p14="http://schemas.microsoft.com/office/powerpoint/2010/main" val="32416076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000" kern="1200">
          <a:solidFill>
            <a:schemeClr val="bg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9F9F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1B988F-4E81-CC73-E83B-DC88E3440B2C}"/>
              </a:ext>
            </a:extLst>
          </p:cNvPr>
          <p:cNvSpPr/>
          <p:nvPr/>
        </p:nvSpPr>
        <p:spPr>
          <a:xfrm>
            <a:off x="0" y="6312672"/>
            <a:ext cx="12192000" cy="55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a:spLocks noGrp="1" noRot="1" noMove="1" noResize="1" noEditPoints="1" noAdjustHandles="1" noChangeArrowheads="1" noChangeShapeType="1"/>
          </p:cNvSpPr>
          <p:nvPr/>
        </p:nvSpPr>
        <p:spPr>
          <a:xfrm>
            <a:off x="0" y="713"/>
            <a:ext cx="12192000" cy="100320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28"/>
            <a:extLst>
              <a:ext uri="{FF2B5EF4-FFF2-40B4-BE49-F238E27FC236}">
                <a16:creationId xmlns:a16="http://schemas.microsoft.com/office/drawing/2014/main" id="{13F60AA1-63B3-487B-815F-37F4CFD58A49}"/>
              </a:ext>
            </a:extLst>
          </p:cNvPr>
          <p:cNvPicPr>
            <a:picLocks noGrp="1" noRot="1" noChangeAspect="1" noMove="1" noResize="1" noEditPoints="1" noAdjustHandles="1" noChangeArrowheads="1" noChangeShapeType="1" noCrop="1"/>
          </p:cNvPicPr>
          <p:nvPr/>
        </p:nvPicPr>
        <p:blipFill>
          <a:blip r:embed="rId29"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
        <p:nvSpPr>
          <p:cNvPr id="2" name="Title Placeholder 1"/>
          <p:cNvSpPr>
            <a:spLocks noGrp="1"/>
          </p:cNvSpPr>
          <p:nvPr>
            <p:ph type="title"/>
          </p:nvPr>
        </p:nvSpPr>
        <p:spPr>
          <a:xfrm>
            <a:off x="1905802" y="67376"/>
            <a:ext cx="10029524" cy="936539"/>
          </a:xfrm>
          <a:prstGeom prst="rect">
            <a:avLst/>
          </a:prstGeom>
        </p:spPr>
        <p:txBody>
          <a:bodyPr vert="horz" lIns="91440" tIns="45720" rIns="91440" bIns="45720" rtlCol="0" anchor="ctr">
            <a:noAutofit/>
          </a:bodyPr>
          <a:lstStyle/>
          <a:p>
            <a:r>
              <a:rPr lang="en-US"/>
              <a:t>Slide Title</a:t>
            </a:r>
            <a:endParaRPr lang="en-GB"/>
          </a:p>
        </p:txBody>
      </p:sp>
      <p:pic>
        <p:nvPicPr>
          <p:cNvPr id="4" name="Picture 3" descr="UWTSD Digital Skills weblink">
            <a:hlinkClick r:id="rId30"/>
            <a:extLst>
              <a:ext uri="{FF2B5EF4-FFF2-40B4-BE49-F238E27FC236}">
                <a16:creationId xmlns:a16="http://schemas.microsoft.com/office/drawing/2014/main" id="{283A7409-C6C7-9175-2CD3-6586B1D4F6E4}"/>
              </a:ext>
            </a:extLst>
          </p:cNvPr>
          <p:cNvPicPr>
            <a:picLocks noChangeAspect="1"/>
          </p:cNvPicPr>
          <p:nvPr/>
        </p:nvPicPr>
        <p:blipFill>
          <a:blip r:embed="rId31" cstate="print">
            <a:extLst>
              <a:ext uri="{28A0092B-C50C-407E-A947-70E740481C1C}">
                <a14:useLocalDpi xmlns:a14="http://schemas.microsoft.com/office/drawing/2010/main" val="0"/>
              </a:ext>
            </a:extLst>
          </a:blip>
          <a:srcRect/>
          <a:stretch/>
        </p:blipFill>
        <p:spPr>
          <a:xfrm>
            <a:off x="228142" y="6464753"/>
            <a:ext cx="2028825" cy="285750"/>
          </a:xfrm>
          <a:prstGeom prst="rect">
            <a:avLst/>
          </a:prstGeom>
        </p:spPr>
      </p:pic>
      <p:pic>
        <p:nvPicPr>
          <p:cNvPr id="5" name="Picture 4" descr="UWTSD Digital Skills Email">
            <a:hlinkClick r:id="rId32"/>
            <a:extLst>
              <a:ext uri="{FF2B5EF4-FFF2-40B4-BE49-F238E27FC236}">
                <a16:creationId xmlns:a16="http://schemas.microsoft.com/office/drawing/2014/main" id="{A7673A20-B248-CD23-E0C4-AAF8F742E1B2}"/>
              </a:ext>
            </a:extLst>
          </p:cNvPr>
          <p:cNvPicPr>
            <a:picLocks noChangeAspect="1"/>
          </p:cNvPicPr>
          <p:nvPr/>
        </p:nvPicPr>
        <p:blipFill>
          <a:blip r:embed="rId33" cstate="print">
            <a:extLst>
              <a:ext uri="{28A0092B-C50C-407E-A947-70E740481C1C}">
                <a14:useLocalDpi xmlns:a14="http://schemas.microsoft.com/office/drawing/2010/main" val="0"/>
              </a:ext>
            </a:extLst>
          </a:blip>
          <a:srcRect/>
          <a:stretch/>
        </p:blipFill>
        <p:spPr>
          <a:xfrm>
            <a:off x="10135058" y="6464753"/>
            <a:ext cx="1828800" cy="285750"/>
          </a:xfrm>
          <a:prstGeom prst="rect">
            <a:avLst/>
          </a:prstGeom>
        </p:spPr>
      </p:pic>
      <p:sp>
        <p:nvSpPr>
          <p:cNvPr id="3" name="Text Placeholder 2">
            <a:extLst>
              <a:ext uri="{FF2B5EF4-FFF2-40B4-BE49-F238E27FC236}">
                <a16:creationId xmlns:a16="http://schemas.microsoft.com/office/drawing/2014/main" id="{45B21184-32DE-9673-FE9C-98EB52C99D3A}"/>
              </a:ext>
            </a:extLst>
          </p:cNvPr>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5789685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720" r:id="rId22"/>
    <p:sldLayoutId id="2147483721" r:id="rId23"/>
    <p:sldLayoutId id="2147483722" r:id="rId24"/>
    <p:sldLayoutId id="2147483723" r:id="rId25"/>
    <p:sldLayoutId id="2147483724" r:id="rId26"/>
  </p:sldLayoutIdLst>
  <p:hf sldNum="0" hdr="0" dt="0"/>
  <p:txStyles>
    <p:titleStyle>
      <a:lvl1pPr algn="r"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p15:clr>
            <a:srgbClr val="F26B43"/>
          </p15:clr>
        </p15:guide>
        <p15:guide id="2" pos="3840">
          <p15:clr>
            <a:srgbClr val="F26B43"/>
          </p15:clr>
        </p15:guide>
        <p15:guide id="3" orient="horz" pos="3884">
          <p15:clr>
            <a:srgbClr val="F26B43"/>
          </p15:clr>
        </p15:guide>
        <p15:guide id="4" pos="3940">
          <p15:clr>
            <a:srgbClr val="F26B43"/>
          </p15:clr>
        </p15:guide>
        <p15:guide id="5" pos="3749">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0" y="778"/>
            <a:ext cx="4320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pic>
        <p:nvPicPr>
          <p:cNvPr id="4" name="Picture 3">
            <a:extLst>
              <a:ext uri="{FF2B5EF4-FFF2-40B4-BE49-F238E27FC236}">
                <a16:creationId xmlns:a16="http://schemas.microsoft.com/office/drawing/2014/main" id="{E25DD6BC-9B00-7EB6-B2B1-223E5CE36378}"/>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646" y="218255"/>
            <a:ext cx="1023113" cy="1023113"/>
          </a:xfrm>
          <a:prstGeom prst="rect">
            <a:avLst/>
          </a:prstGeom>
        </p:spPr>
      </p:pic>
    </p:spTree>
    <p:extLst>
      <p:ext uri="{BB962C8B-B14F-4D97-AF65-F5344CB8AC3E}">
        <p14:creationId xmlns:p14="http://schemas.microsoft.com/office/powerpoint/2010/main" val="2057216648"/>
      </p:ext>
    </p:extLst>
  </p:cSld>
  <p:clrMap bg1="lt1" tx1="dk1" bg2="lt2" tx2="dk2" accent1="accent1" accent2="accent2" accent3="accent3" accent4="accent4" accent5="accent5" accent6="accent6" hlink="hlink" folHlink="folHlink"/>
  <p:sldLayoutIdLst>
    <p:sldLayoutId id="2147483695" r:id="rId1"/>
  </p:sldLayoutIdLst>
  <p:hf sldNum="0" hdr="0" dt="0"/>
  <p:txStyles>
    <p:titleStyle>
      <a:lvl1pPr algn="l" defTabSz="914400" rtl="0" eaLnBrk="1" latinLnBrk="0" hangingPunct="1">
        <a:lnSpc>
          <a:spcPct val="90000"/>
        </a:lnSpc>
        <a:spcBef>
          <a:spcPct val="0"/>
        </a:spcBef>
        <a:buNone/>
        <a:defRPr sz="4000" i="1" kern="1200">
          <a:solidFill>
            <a:schemeClr val="bg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6096000" y="0"/>
            <a:ext cx="6096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2"/>
            <a:extLst>
              <a:ext uri="{FF2B5EF4-FFF2-40B4-BE49-F238E27FC236}">
                <a16:creationId xmlns:a16="http://schemas.microsoft.com/office/drawing/2014/main" id="{C5109E8A-984D-FD36-6ED3-76EFE30D3600}"/>
              </a:ext>
            </a:extLst>
          </p:cNvPr>
          <p:cNvPicPr>
            <a:picLocks/>
          </p:cNvPicPr>
          <p:nvPr/>
        </p:nvPicPr>
        <p:blipFill>
          <a:blip r:embed="rId13" cstate="print">
            <a:extLst>
              <a:ext uri="{28A0092B-C50C-407E-A947-70E740481C1C}">
                <a14:useLocalDpi xmlns:a14="http://schemas.microsoft.com/office/drawing/2010/main" val="0"/>
              </a:ext>
            </a:extLst>
          </a:blip>
          <a:stretch>
            <a:fillRect/>
          </a:stretch>
        </p:blipFill>
        <p:spPr>
          <a:xfrm>
            <a:off x="6401708" y="218661"/>
            <a:ext cx="1489840" cy="566594"/>
          </a:xfrm>
          <a:prstGeom prst="rect">
            <a:avLst/>
          </a:prstGeom>
        </p:spPr>
      </p:pic>
      <p:pic>
        <p:nvPicPr>
          <p:cNvPr id="9" name="Picture 8" descr="UWTSD Library logo">
            <a:hlinkClick r:id="rId14"/>
            <a:extLst>
              <a:ext uri="{FF2B5EF4-FFF2-40B4-BE49-F238E27FC236}">
                <a16:creationId xmlns:a16="http://schemas.microsoft.com/office/drawing/2014/main" id="{8E25298E-989B-5A45-0DF5-A8875F0B618A}"/>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0690448" y="-42194"/>
            <a:ext cx="1234499" cy="957672"/>
          </a:xfrm>
          <a:prstGeom prst="rect">
            <a:avLst/>
          </a:prstGeom>
        </p:spPr>
      </p:pic>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1A445A51-9F93-31C4-7BE0-FE39667CB340}"/>
              </a:ext>
            </a:extLst>
          </p:cNvPr>
          <p:cNvSpPr>
            <a:spLocks noGrp="1"/>
          </p:cNvSpPr>
          <p:nvPr>
            <p:ph type="title"/>
          </p:nvPr>
        </p:nvSpPr>
        <p:spPr>
          <a:xfrm>
            <a:off x="6374197" y="1021969"/>
            <a:ext cx="5544000" cy="2407032"/>
          </a:xfrm>
          <a:prstGeom prst="rect">
            <a:avLst/>
          </a:prstGeom>
        </p:spPr>
        <p:txBody>
          <a:bodyPr vert="horz" lIns="91440" tIns="45720" rIns="91440" bIns="45720" rtlCol="0" anchor="b">
            <a:normAutofit/>
          </a:bodyPr>
          <a:lstStyle/>
          <a:p>
            <a:r>
              <a:rPr lang="en-US"/>
              <a:t>Presentation Title</a:t>
            </a:r>
            <a:endParaRPr lang="en-GB"/>
          </a:p>
        </p:txBody>
      </p:sp>
      <p:cxnSp>
        <p:nvCxnSpPr>
          <p:cNvPr id="12" name="Straight Connector 11">
            <a:extLst>
              <a:ext uri="{FF2B5EF4-FFF2-40B4-BE49-F238E27FC236}">
                <a16:creationId xmlns:a16="http://schemas.microsoft.com/office/drawing/2014/main" id="{07BA3A68-AB71-C083-3F6B-F43BDFD267F7}"/>
              </a:ext>
            </a:extLst>
          </p:cNvPr>
          <p:cNvCxnSpPr>
            <a:cxnSpLocks/>
          </p:cNvCxnSpPr>
          <p:nvPr/>
        </p:nvCxnSpPr>
        <p:spPr>
          <a:xfrm>
            <a:off x="6367977" y="1003851"/>
            <a:ext cx="5552046"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20" name="Picture 19" descr="UWTSD Digital Skills weblink">
            <a:hlinkClick r:id="rId16"/>
            <a:extLst>
              <a:ext uri="{FF2B5EF4-FFF2-40B4-BE49-F238E27FC236}">
                <a16:creationId xmlns:a16="http://schemas.microsoft.com/office/drawing/2014/main" id="{C26C6173-294C-5287-ED99-1E4F501E90D7}"/>
              </a:ext>
            </a:extLst>
          </p:cNvPr>
          <p:cNvPicPr>
            <a:picLocks noChangeAspect="1"/>
          </p:cNvPicPr>
          <p:nvPr/>
        </p:nvPicPr>
        <p:blipFill>
          <a:blip r:embed="rId17" cstate="print">
            <a:extLst>
              <a:ext uri="{28A0092B-C50C-407E-A947-70E740481C1C}">
                <a14:useLocalDpi xmlns:a14="http://schemas.microsoft.com/office/drawing/2010/main" val="0"/>
              </a:ext>
            </a:extLst>
          </a:blip>
          <a:srcRect/>
          <a:stretch/>
        </p:blipFill>
        <p:spPr>
          <a:xfrm>
            <a:off x="6323066" y="6419770"/>
            <a:ext cx="1893570" cy="266700"/>
          </a:xfrm>
          <a:prstGeom prst="rect">
            <a:avLst/>
          </a:prstGeom>
        </p:spPr>
      </p:pic>
      <p:pic>
        <p:nvPicPr>
          <p:cNvPr id="21" name="Picture 20" descr="UWTSD Digital Skills Email">
            <a:hlinkClick r:id="rId18"/>
            <a:extLst>
              <a:ext uri="{FF2B5EF4-FFF2-40B4-BE49-F238E27FC236}">
                <a16:creationId xmlns:a16="http://schemas.microsoft.com/office/drawing/2014/main" id="{C7F403EE-A5F4-5C64-E70C-1A5CD06E21C3}"/>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p:blipFill>
        <p:spPr>
          <a:xfrm>
            <a:off x="10317941" y="6419770"/>
            <a:ext cx="1706880" cy="266700"/>
          </a:xfrm>
          <a:prstGeom prst="rect">
            <a:avLst/>
          </a:prstGeom>
        </p:spPr>
      </p:pic>
      <p:pic>
        <p:nvPicPr>
          <p:cNvPr id="3" name="Picture 2">
            <a:extLst>
              <a:ext uri="{FF2B5EF4-FFF2-40B4-BE49-F238E27FC236}">
                <a16:creationId xmlns:a16="http://schemas.microsoft.com/office/drawing/2014/main" id="{0C516283-EC1F-61C1-7211-9DC6EF3CA029}"/>
              </a:ext>
            </a:extLst>
          </p:cNvPr>
          <p:cNvPicPr>
            <a:picLocks noChangeAspect="1"/>
          </p:cNvPicPr>
          <p:nvPr/>
        </p:nvPicPr>
        <p:blipFill>
          <a:blip r:embed="rId20" cstate="print">
            <a:extLst>
              <a:ext uri="{28A0092B-C50C-407E-A947-70E740481C1C}">
                <a14:useLocalDpi xmlns:a14="http://schemas.microsoft.com/office/drawing/2010/main" val="0"/>
              </a:ext>
            </a:extLst>
          </a:blip>
          <a:srcRect/>
          <a:stretch/>
        </p:blipFill>
        <p:spPr>
          <a:xfrm>
            <a:off x="8594587" y="6443229"/>
            <a:ext cx="1319276" cy="225180"/>
          </a:xfrm>
          <a:prstGeom prst="rect">
            <a:avLst/>
          </a:prstGeom>
        </p:spPr>
      </p:pic>
    </p:spTree>
    <p:extLst>
      <p:ext uri="{BB962C8B-B14F-4D97-AF65-F5344CB8AC3E}">
        <p14:creationId xmlns:p14="http://schemas.microsoft.com/office/powerpoint/2010/main" val="398063597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Lst>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9F9F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1B988F-4E81-CC73-E83B-DC88E3440B2C}"/>
              </a:ext>
            </a:extLst>
          </p:cNvPr>
          <p:cNvSpPr/>
          <p:nvPr/>
        </p:nvSpPr>
        <p:spPr>
          <a:xfrm>
            <a:off x="0" y="6312672"/>
            <a:ext cx="12192000" cy="55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a:spLocks noGrp="1" noRot="1" noMove="1" noResize="1" noEditPoints="1" noAdjustHandles="1" noChangeArrowheads="1" noChangeShapeType="1"/>
          </p:cNvSpPr>
          <p:nvPr/>
        </p:nvSpPr>
        <p:spPr>
          <a:xfrm>
            <a:off x="0" y="713"/>
            <a:ext cx="12192000" cy="100320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0"/>
            <a:extLst>
              <a:ext uri="{FF2B5EF4-FFF2-40B4-BE49-F238E27FC236}">
                <a16:creationId xmlns:a16="http://schemas.microsoft.com/office/drawing/2014/main" id="{13F60AA1-63B3-487B-815F-37F4CFD58A49}"/>
              </a:ext>
            </a:extLst>
          </p:cNvPr>
          <p:cNvPicPr>
            <a:picLocks noGrp="1" noRot="1" noChangeAspect="1" noMove="1" noResize="1" noEditPoints="1" noAdjustHandles="1" noChangeArrowheads="1" noChangeShapeType="1" noCrop="1"/>
          </p:cNvPicPr>
          <p:nvPr/>
        </p:nvPicPr>
        <p:blipFill>
          <a:blip r:embed="rId11"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
        <p:nvSpPr>
          <p:cNvPr id="2" name="Title Placeholder 1"/>
          <p:cNvSpPr>
            <a:spLocks noGrp="1"/>
          </p:cNvSpPr>
          <p:nvPr>
            <p:ph type="title"/>
          </p:nvPr>
        </p:nvSpPr>
        <p:spPr>
          <a:xfrm>
            <a:off x="1905802" y="67376"/>
            <a:ext cx="10029524" cy="936539"/>
          </a:xfrm>
          <a:prstGeom prst="rect">
            <a:avLst/>
          </a:prstGeom>
        </p:spPr>
        <p:txBody>
          <a:bodyPr vert="horz" lIns="91440" tIns="45720" rIns="91440" bIns="45720" rtlCol="0" anchor="ctr">
            <a:noAutofit/>
          </a:bodyPr>
          <a:lstStyle/>
          <a:p>
            <a:r>
              <a:rPr lang="en-US"/>
              <a:t>Slide Title</a:t>
            </a:r>
            <a:endParaRPr lang="en-GB"/>
          </a:p>
        </p:txBody>
      </p:sp>
      <p:pic>
        <p:nvPicPr>
          <p:cNvPr id="4" name="Picture 3" descr="UWTSD Digital Skills weblink">
            <a:hlinkClick r:id="rId12"/>
            <a:extLst>
              <a:ext uri="{FF2B5EF4-FFF2-40B4-BE49-F238E27FC236}">
                <a16:creationId xmlns:a16="http://schemas.microsoft.com/office/drawing/2014/main" id="{283A7409-C6C7-9175-2CD3-6586B1D4F6E4}"/>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a:xfrm>
            <a:off x="228142" y="6464753"/>
            <a:ext cx="2028825" cy="285750"/>
          </a:xfrm>
          <a:prstGeom prst="rect">
            <a:avLst/>
          </a:prstGeom>
        </p:spPr>
      </p:pic>
      <p:pic>
        <p:nvPicPr>
          <p:cNvPr id="5" name="Picture 4" descr="UWTSD Digital Skills Email">
            <a:hlinkClick r:id="rId14"/>
            <a:extLst>
              <a:ext uri="{FF2B5EF4-FFF2-40B4-BE49-F238E27FC236}">
                <a16:creationId xmlns:a16="http://schemas.microsoft.com/office/drawing/2014/main" id="{A7673A20-B248-CD23-E0C4-AAF8F742E1B2}"/>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10135058" y="6464753"/>
            <a:ext cx="1828800" cy="285750"/>
          </a:xfrm>
          <a:prstGeom prst="rect">
            <a:avLst/>
          </a:prstGeom>
        </p:spPr>
      </p:pic>
      <p:sp>
        <p:nvSpPr>
          <p:cNvPr id="3" name="Text Placeholder 2">
            <a:extLst>
              <a:ext uri="{FF2B5EF4-FFF2-40B4-BE49-F238E27FC236}">
                <a16:creationId xmlns:a16="http://schemas.microsoft.com/office/drawing/2014/main" id="{45B21184-32DE-9673-FE9C-98EB52C99D3A}"/>
              </a:ext>
            </a:extLst>
          </p:cNvPr>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41517806"/>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Lst>
  <p:hf sldNum="0" hdr="0" dt="0"/>
  <p:txStyles>
    <p:titleStyle>
      <a:lvl1pPr algn="r" defTabSz="914400" rtl="0" eaLnBrk="1" latinLnBrk="0" hangingPunct="1">
        <a:lnSpc>
          <a:spcPct val="90000"/>
        </a:lnSpc>
        <a:spcBef>
          <a:spcPct val="0"/>
        </a:spcBef>
        <a:buNone/>
        <a:defRPr sz="3600" kern="1200">
          <a:solidFill>
            <a:schemeClr val="bg1"/>
          </a:solidFill>
          <a:latin typeface="+mn-lt"/>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p15:clr>
            <a:srgbClr val="F26B43"/>
          </p15:clr>
        </p15:guide>
        <p15:guide id="2" pos="3840">
          <p15:clr>
            <a:srgbClr val="F26B43"/>
          </p15:clr>
        </p15:guide>
        <p15:guide id="3" orient="horz" pos="3884">
          <p15:clr>
            <a:srgbClr val="F26B43"/>
          </p15:clr>
        </p15:guide>
        <p15:guide id="4" pos="3940">
          <p15:clr>
            <a:srgbClr val="F26B43"/>
          </p15:clr>
        </p15:guide>
        <p15:guide id="5" pos="3749">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0" y="778"/>
            <a:ext cx="4320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530A22F5-0AEA-60F5-FF96-A1C778977432}"/>
              </a:ext>
            </a:extLst>
          </p:cNvPr>
          <p:cNvSpPr>
            <a:spLocks noGrp="1"/>
          </p:cNvSpPr>
          <p:nvPr>
            <p:ph type="title"/>
          </p:nvPr>
        </p:nvSpPr>
        <p:spPr>
          <a:xfrm>
            <a:off x="267646" y="580767"/>
            <a:ext cx="3834797" cy="5928187"/>
          </a:xfrm>
          <a:prstGeom prst="rect">
            <a:avLst/>
          </a:prstGeom>
        </p:spPr>
        <p:txBody>
          <a:bodyPr vert="horz" lIns="91440" tIns="45720" rIns="91440" bIns="45720" rtlCol="0" anchor="t" anchorCtr="0">
            <a:normAutofit/>
          </a:bodyPr>
          <a:lstStyle/>
          <a:p>
            <a:r>
              <a:rPr lang="en-US"/>
              <a:t>Click to edit Master title style</a:t>
            </a:r>
            <a:endParaRPr lang="en-GB" dirty="0"/>
          </a:p>
        </p:txBody>
      </p:sp>
    </p:spTree>
    <p:extLst>
      <p:ext uri="{BB962C8B-B14F-4D97-AF65-F5344CB8AC3E}">
        <p14:creationId xmlns:p14="http://schemas.microsoft.com/office/powerpoint/2010/main" val="1004421966"/>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Lst>
  <p:hf sldNum="0" hdr="0" dt="0"/>
  <p:txStyles>
    <p:titleStyle>
      <a:lvl1pPr algn="l" defTabSz="914400" rtl="0" eaLnBrk="1" latinLnBrk="0" hangingPunct="1">
        <a:lnSpc>
          <a:spcPct val="90000"/>
        </a:lnSpc>
        <a:spcBef>
          <a:spcPct val="0"/>
        </a:spcBef>
        <a:buNone/>
        <a:defRPr sz="3600" i="1" kern="1200">
          <a:solidFill>
            <a:schemeClr val="bg1"/>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bit.ly/UWTSD-DSA-Booking-form" TargetMode="External"/><Relationship Id="rId2" Type="http://schemas.openxmlformats.org/officeDocument/2006/relationships/hyperlink" Target="mailto:j.hill@uwtsd.ac.uk" TargetMode="External"/><Relationship Id="rId1" Type="http://schemas.openxmlformats.org/officeDocument/2006/relationships/slideLayout" Target="../slideLayouts/slideLayout33.xml"/><Relationship Id="rId4" Type="http://schemas.openxmlformats.org/officeDocument/2006/relationships/image" Target="../media/image33.jpeg"/></Relationships>
</file>

<file path=ppt/slides/_rels/slide3.xml.rels><?xml version="1.0" encoding="UTF-8" standalone="yes"?>
<Relationships xmlns="http://schemas.openxmlformats.org/package/2006/relationships"><Relationship Id="rId3" Type="http://schemas.openxmlformats.org/officeDocument/2006/relationships/hyperlink" Target="https://lnkd.in/equPUue" TargetMode="External"/><Relationship Id="rId2" Type="http://schemas.openxmlformats.org/officeDocument/2006/relationships/hyperlink" Target="http://www.digitalskills.uwtsd.ac.uk/" TargetMode="External"/><Relationship Id="rId1" Type="http://schemas.openxmlformats.org/officeDocument/2006/relationships/slideLayout" Target="../slideLayouts/slideLayout34.xml"/><Relationship Id="rId6" Type="http://schemas.openxmlformats.org/officeDocument/2006/relationships/image" Target="../media/image35.png"/><Relationship Id="rId5" Type="http://schemas.microsoft.com/office/2007/relationships/hdphoto" Target="../media/hdphoto2.wdp"/><Relationship Id="rId4" Type="http://schemas.openxmlformats.org/officeDocument/2006/relationships/image" Target="../media/image34.png"/></Relationships>
</file>

<file path=ppt/slides/_rels/slide4.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hyperlink" Target="https://longviewoneducation.org/home/linkedin-shiny-icon-logo-5/"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slides/_rels/slide5.xml.rels><?xml version="1.0" encoding="UTF-8" standalone="yes"?>
<Relationships xmlns="http://schemas.openxmlformats.org/package/2006/relationships"><Relationship Id="rId3" Type="http://schemas.openxmlformats.org/officeDocument/2006/relationships/hyperlink" Target="mailto:lisa.ellis@uwtsd.ac.uk" TargetMode="External"/><Relationship Id="rId7" Type="http://schemas.openxmlformats.org/officeDocument/2006/relationships/hyperlink" Target="mailto:jessica.hill@uwtsd.ac.uk" TargetMode="External"/><Relationship Id="rId2" Type="http://schemas.openxmlformats.org/officeDocument/2006/relationships/notesSlide" Target="../notesSlides/notesSlide2.xml"/><Relationship Id="rId1" Type="http://schemas.openxmlformats.org/officeDocument/2006/relationships/slideLayout" Target="../slideLayouts/slideLayout37.xml"/><Relationship Id="rId6" Type="http://schemas.openxmlformats.org/officeDocument/2006/relationships/hyperlink" Target="mailto:digitalskills@uwtsd.ac.uk" TargetMode="External"/><Relationship Id="rId5" Type="http://schemas.openxmlformats.org/officeDocument/2006/relationships/image" Target="../media/image46.jpeg"/><Relationship Id="rId4" Type="http://schemas.openxmlformats.org/officeDocument/2006/relationships/image" Target="../media/image45.jpe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7.jpe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hyperlink" Target="https://bit.ly/DigiCentre" TargetMode="External"/><Relationship Id="rId7" Type="http://schemas.openxmlformats.org/officeDocument/2006/relationships/image" Target="../media/image51.png"/><Relationship Id="rId12" Type="http://schemas.openxmlformats.org/officeDocument/2006/relationships/image" Target="../media/image56.pn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50.png"/><Relationship Id="rId11" Type="http://schemas.openxmlformats.org/officeDocument/2006/relationships/image" Target="../media/image55.png"/><Relationship Id="rId5" Type="http://schemas.openxmlformats.org/officeDocument/2006/relationships/image" Target="../media/image49.svg"/><Relationship Id="rId10" Type="http://schemas.openxmlformats.org/officeDocument/2006/relationships/image" Target="../media/image54.png"/><Relationship Id="rId4" Type="http://schemas.openxmlformats.org/officeDocument/2006/relationships/image" Target="../media/image48.png"/><Relationship Id="rId9" Type="http://schemas.openxmlformats.org/officeDocument/2006/relationships/image" Target="../media/image5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D1D9CBF-A1B8-D868-51E4-4873B4DEAE54}"/>
              </a:ext>
            </a:extLst>
          </p:cNvPr>
          <p:cNvSpPr>
            <a:spLocks noGrp="1"/>
          </p:cNvSpPr>
          <p:nvPr>
            <p:ph type="title"/>
          </p:nvPr>
        </p:nvSpPr>
        <p:spPr>
          <a:xfrm>
            <a:off x="6374197" y="1021969"/>
            <a:ext cx="5544000" cy="2407032"/>
          </a:xfrm>
        </p:spPr>
        <p:txBody>
          <a:bodyPr anchor="b">
            <a:normAutofit/>
          </a:bodyPr>
          <a:lstStyle/>
          <a:p>
            <a:r>
              <a:rPr lang="en-GB"/>
              <a:t>An Introduction to </a:t>
            </a:r>
            <a:br>
              <a:rPr lang="en-GB"/>
            </a:br>
            <a:r>
              <a:rPr lang="en-GB"/>
              <a:t>Digital Skills</a:t>
            </a:r>
          </a:p>
        </p:txBody>
      </p:sp>
      <p:pic>
        <p:nvPicPr>
          <p:cNvPr id="11" name="Picture 10" descr="A book with a light bulb and a cap on it&#10;&#10;AI-generated content may be incorrect.">
            <a:extLst>
              <a:ext uri="{FF2B5EF4-FFF2-40B4-BE49-F238E27FC236}">
                <a16:creationId xmlns:a16="http://schemas.microsoft.com/office/drawing/2014/main" id="{36F35F7A-2C13-13B7-773F-AC8D806133BB}"/>
              </a:ext>
            </a:extLst>
          </p:cNvPr>
          <p:cNvPicPr>
            <a:picLocks noChangeAspect="1"/>
          </p:cNvPicPr>
          <p:nvPr/>
        </p:nvPicPr>
        <p:blipFill>
          <a:blip r:embed="rId2">
            <a:extLst>
              <a:ext uri="{28A0092B-C50C-407E-A947-70E740481C1C}">
                <a14:useLocalDpi xmlns:a14="http://schemas.microsoft.com/office/drawing/2010/main" val="0"/>
              </a:ext>
            </a:extLst>
          </a:blip>
          <a:srcRect l="39032" r="11190"/>
          <a:stretch>
            <a:fillRect/>
          </a:stretch>
        </p:blipFill>
        <p:spPr>
          <a:xfrm>
            <a:off x="20" y="10"/>
            <a:ext cx="6095980" cy="6857990"/>
          </a:xfrm>
          <a:prstGeom prst="rect">
            <a:avLst/>
          </a:prstGeom>
          <a:noFill/>
        </p:spPr>
      </p:pic>
      <p:sp>
        <p:nvSpPr>
          <p:cNvPr id="9" name="Subtitle 8">
            <a:extLst>
              <a:ext uri="{FF2B5EF4-FFF2-40B4-BE49-F238E27FC236}">
                <a16:creationId xmlns:a16="http://schemas.microsoft.com/office/drawing/2014/main" id="{F31CD1D2-FBC4-A0C9-2BCF-0F5EF73C34C1}"/>
              </a:ext>
            </a:extLst>
          </p:cNvPr>
          <p:cNvSpPr>
            <a:spLocks noGrp="1"/>
          </p:cNvSpPr>
          <p:nvPr>
            <p:ph type="body" sz="quarter" idx="11"/>
          </p:nvPr>
        </p:nvSpPr>
        <p:spPr>
          <a:xfrm>
            <a:off x="6374196" y="3460750"/>
            <a:ext cx="5544000" cy="2520950"/>
          </a:xfrm>
        </p:spPr>
        <p:txBody>
          <a:bodyPr>
            <a:normAutofit/>
          </a:bodyPr>
          <a:lstStyle/>
          <a:p>
            <a:endParaRPr lang="en-GB" dirty="0"/>
          </a:p>
          <a:p>
            <a:endParaRPr lang="en-GB" dirty="0"/>
          </a:p>
          <a:p>
            <a:endParaRPr lang="en-GB" dirty="0"/>
          </a:p>
          <a:p>
            <a:endParaRPr lang="en-GB" dirty="0"/>
          </a:p>
          <a:p>
            <a:r>
              <a:rPr lang="en-GB" dirty="0"/>
              <a:t>Presenter:  Jess Hill</a:t>
            </a:r>
          </a:p>
        </p:txBody>
      </p:sp>
    </p:spTree>
    <p:extLst>
      <p:ext uri="{BB962C8B-B14F-4D97-AF65-F5344CB8AC3E}">
        <p14:creationId xmlns:p14="http://schemas.microsoft.com/office/powerpoint/2010/main" val="2965549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p:txBody>
          <a:bodyPr/>
          <a:lstStyle/>
          <a:p>
            <a:r>
              <a:rPr lang="en-GB" dirty="0"/>
              <a:t>Digital Skills Advisor</a:t>
            </a:r>
            <a:br>
              <a:rPr lang="en-GB" dirty="0"/>
            </a:br>
            <a:r>
              <a:rPr lang="en-GB" sz="2400" dirty="0"/>
              <a:t>Library and Learning Resources Team</a:t>
            </a:r>
            <a:endParaRPr lang="en-US" sz="2400" dirty="0"/>
          </a:p>
        </p:txBody>
      </p:sp>
      <p:sp>
        <p:nvSpPr>
          <p:cNvPr id="5" name="TextBox 4">
            <a:extLst>
              <a:ext uri="{FF2B5EF4-FFF2-40B4-BE49-F238E27FC236}">
                <a16:creationId xmlns:a16="http://schemas.microsoft.com/office/drawing/2014/main" id="{B966D30F-0DEA-47A8-BA92-C17EFEBAEB1E}"/>
              </a:ext>
            </a:extLst>
          </p:cNvPr>
          <p:cNvSpPr txBox="1"/>
          <p:nvPr/>
        </p:nvSpPr>
        <p:spPr>
          <a:xfrm>
            <a:off x="299078" y="1106424"/>
            <a:ext cx="7829937" cy="2308324"/>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accent1"/>
                </a:solidFill>
                <a:latin typeface="Calibri"/>
                <a:cs typeface="Arial"/>
              </a:rPr>
              <a:t>Jessica Hill</a:t>
            </a:r>
          </a:p>
          <a:p>
            <a:r>
              <a:rPr lang="en-GB" sz="2400" dirty="0">
                <a:latin typeface="Calibri"/>
                <a:cs typeface="Arial"/>
              </a:rPr>
              <a:t>Institute of Management &amp; Health (IMH)</a:t>
            </a:r>
          </a:p>
          <a:p>
            <a:r>
              <a:rPr lang="en-GB" sz="2400" dirty="0">
                <a:latin typeface="Calibri"/>
                <a:cs typeface="Arial"/>
              </a:rPr>
              <a:t>Email:</a:t>
            </a:r>
            <a:r>
              <a:rPr lang="en-GB" sz="3200" dirty="0">
                <a:latin typeface="Calibri"/>
                <a:cs typeface="Arial"/>
              </a:rPr>
              <a:t>  </a:t>
            </a:r>
            <a:r>
              <a:rPr lang="en-GB" sz="3200" b="1" dirty="0">
                <a:latin typeface="Calibri"/>
                <a:cs typeface="Arial"/>
                <a:hlinkClick r:id="rId2">
                  <a:extLst>
                    <a:ext uri="{A12FA001-AC4F-418D-AE19-62706E023703}">
                      <ahyp:hlinkClr xmlns:ahyp="http://schemas.microsoft.com/office/drawing/2018/hyperlinkcolor" val="tx"/>
                    </a:ext>
                  </a:extLst>
                </a:hlinkClick>
              </a:rPr>
              <a:t>j.hill@uwtsd.ac.uk</a:t>
            </a:r>
            <a:endParaRPr lang="en-GB" sz="3200" b="1" dirty="0">
              <a:latin typeface="Calibri"/>
              <a:cs typeface="Arial"/>
            </a:endParaRPr>
          </a:p>
          <a:p>
            <a:r>
              <a:rPr lang="en-GB" sz="2400" dirty="0">
                <a:latin typeface="Calibri"/>
                <a:cs typeface="Arial"/>
              </a:rPr>
              <a:t>Teams:</a:t>
            </a:r>
            <a:r>
              <a:rPr lang="en-GB" sz="3200" dirty="0">
                <a:latin typeface="Calibri"/>
                <a:cs typeface="Arial"/>
              </a:rPr>
              <a:t> </a:t>
            </a:r>
            <a:r>
              <a:rPr lang="en-GB" sz="3200" b="1" dirty="0">
                <a:latin typeface="Calibri"/>
                <a:cs typeface="Arial"/>
              </a:rPr>
              <a:t>@jessica hill</a:t>
            </a:r>
          </a:p>
          <a:p>
            <a:r>
              <a:rPr lang="en-GB" sz="2400" dirty="0">
                <a:latin typeface="Calibri"/>
                <a:cs typeface="Arial"/>
              </a:rPr>
              <a:t>Book an appointment: </a:t>
            </a:r>
            <a:r>
              <a:rPr lang="en-GB" b="1" dirty="0">
                <a:solidFill>
                  <a:schemeClr val="tx1"/>
                </a:solidFill>
                <a:hlinkClick r:id="rId3">
                  <a:extLst>
                    <a:ext uri="{A12FA001-AC4F-418D-AE19-62706E023703}">
                      <ahyp:hlinkClr xmlns:ahyp="http://schemas.microsoft.com/office/drawing/2018/hyperlinkcolor" val="tx"/>
                    </a:ext>
                  </a:extLst>
                </a:hlinkClick>
              </a:rPr>
              <a:t>https://bit.ly/UWTSD-DSA-Booking-form</a:t>
            </a:r>
            <a:endParaRPr lang="en-GB" sz="2400" b="1" dirty="0">
              <a:solidFill>
                <a:schemeClr val="tx1"/>
              </a:solidFill>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299079" y="3443253"/>
            <a:ext cx="7829936" cy="2736427"/>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1"/>
                </a:solidFill>
                <a:latin typeface="Calibri"/>
                <a:ea typeface="+mn-lt"/>
                <a:cs typeface="+mn-lt"/>
              </a:rPr>
              <a:t>ONSITE</a:t>
            </a:r>
            <a:r>
              <a:rPr lang="en-GB" sz="2400" b="1" dirty="0">
                <a:latin typeface="Calibri"/>
                <a:ea typeface="+mn-lt"/>
                <a:cs typeface="+mn-lt"/>
              </a:rPr>
              <a:t>:   Swansea SBC</a:t>
            </a:r>
            <a:endParaRPr lang="en-US" dirty="0">
              <a:latin typeface="Calibri"/>
              <a:ea typeface="+mn-lt"/>
              <a:cs typeface="+mn-lt"/>
            </a:endParaRPr>
          </a:p>
          <a:p>
            <a:r>
              <a:rPr lang="en-GB" sz="2400" b="1" dirty="0">
                <a:latin typeface="Calibri"/>
                <a:ea typeface="+mn-lt"/>
                <a:cs typeface="+mn-lt"/>
              </a:rPr>
              <a:t>                 </a:t>
            </a:r>
            <a:r>
              <a:rPr lang="en-GB" sz="2400" b="1" dirty="0">
                <a:latin typeface="Calibri"/>
                <a:cs typeface="Calibri Light"/>
              </a:rPr>
              <a:t>  </a:t>
            </a:r>
            <a:r>
              <a:rPr lang="en-US" dirty="0">
                <a:latin typeface="Calibri"/>
                <a:cs typeface="Calibri Light"/>
              </a:rPr>
              <a:t> </a:t>
            </a:r>
            <a:r>
              <a:rPr lang="en-US" sz="2400" dirty="0">
                <a:latin typeface="Calibri"/>
                <a:cs typeface="Calibri Light"/>
              </a:rPr>
              <a:t>Monday (8:30 – 5)</a:t>
            </a:r>
            <a:endParaRPr lang="en-GB" sz="2400" dirty="0">
              <a:latin typeface="Calibri"/>
              <a:cs typeface="Calibri Light"/>
            </a:endParaRPr>
          </a:p>
          <a:p>
            <a:r>
              <a:rPr lang="en-GB" sz="2400" dirty="0">
                <a:latin typeface="Calibri"/>
                <a:cs typeface="Calibri Light"/>
              </a:rPr>
              <a:t>                    Thursday (8:30 – 5)</a:t>
            </a:r>
          </a:p>
          <a:p>
            <a:endParaRPr lang="en-GB" sz="2400" dirty="0">
              <a:latin typeface="Calibri"/>
              <a:ea typeface="+mn-lt"/>
              <a:cs typeface="+mn-lt"/>
            </a:endParaRPr>
          </a:p>
          <a:p>
            <a:r>
              <a:rPr lang="en-GB" sz="2400" b="1" dirty="0">
                <a:latin typeface="Calibri"/>
                <a:ea typeface="+mn-lt"/>
                <a:cs typeface="+mn-lt"/>
              </a:rPr>
              <a:t>                </a:t>
            </a:r>
            <a:r>
              <a:rPr lang="en-GB" sz="2400" b="1" dirty="0">
                <a:latin typeface="Calibri"/>
                <a:cs typeface="Calibri Light"/>
              </a:rPr>
              <a:t>  Carmarthen Library</a:t>
            </a:r>
            <a:endParaRPr lang="en-US" dirty="0">
              <a:latin typeface="Calibri"/>
              <a:cs typeface="Calibri Light"/>
            </a:endParaRPr>
          </a:p>
          <a:p>
            <a:pPr lvl="3"/>
            <a:r>
              <a:rPr lang="en-GB" sz="2400" dirty="0">
                <a:latin typeface="Calibri"/>
                <a:cs typeface="Calibri Light"/>
              </a:rPr>
              <a:t>Wednesday (8:30 -5)</a:t>
            </a:r>
          </a:p>
          <a:p>
            <a:r>
              <a:rPr lang="en-GB" sz="2400" b="1" dirty="0">
                <a:solidFill>
                  <a:schemeClr val="accent1"/>
                </a:solidFill>
                <a:latin typeface="Calibri"/>
                <a:cs typeface="Calibri Light"/>
              </a:rPr>
              <a:t>ONLINE</a:t>
            </a:r>
            <a:r>
              <a:rPr lang="en-GB" sz="2400" b="1" dirty="0">
                <a:latin typeface="Calibri"/>
                <a:cs typeface="Calibri Light"/>
              </a:rPr>
              <a:t>: </a:t>
            </a:r>
            <a:r>
              <a:rPr lang="en-GB" sz="2400" dirty="0">
                <a:latin typeface="Calibri"/>
                <a:cs typeface="Calibri Light"/>
              </a:rPr>
              <a:t>Monday to Friday, 9am - 4:30pm</a:t>
            </a:r>
          </a:p>
        </p:txBody>
      </p:sp>
      <p:pic>
        <p:nvPicPr>
          <p:cNvPr id="11" name="Picture 11">
            <a:extLst>
              <a:ext uri="{FF2B5EF4-FFF2-40B4-BE49-F238E27FC236}">
                <a16:creationId xmlns:a16="http://schemas.microsoft.com/office/drawing/2014/main" id="{9E33F184-DC3F-1D82-BEF4-21ECAB5D7A83}"/>
              </a:ext>
            </a:extLst>
          </p:cNvPr>
          <p:cNvPicPr>
            <a:picLocks noGrp="1" noChangeAspect="1"/>
          </p:cNvPicPr>
          <p:nvPr>
            <p:ph sz="quarter" idx="10"/>
          </p:nvPr>
        </p:nvPicPr>
        <p:blipFill>
          <a:blip r:embed="rId4"/>
          <a:stretch>
            <a:fillRect/>
          </a:stretch>
        </p:blipFill>
        <p:spPr>
          <a:xfrm>
            <a:off x="8471309" y="2093610"/>
            <a:ext cx="3308654" cy="330865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45444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7789-26A3-4B4F-8769-342759545F0B}"/>
              </a:ext>
            </a:extLst>
          </p:cNvPr>
          <p:cNvSpPr>
            <a:spLocks noGrp="1"/>
          </p:cNvSpPr>
          <p:nvPr>
            <p:ph type="title"/>
          </p:nvPr>
        </p:nvSpPr>
        <p:spPr/>
        <p:txBody>
          <a:bodyPr/>
          <a:lstStyle/>
          <a:p>
            <a:r>
              <a:rPr lang="en-GB"/>
              <a:t>Digital Skills Support</a:t>
            </a:r>
          </a:p>
        </p:txBody>
      </p:sp>
      <p:sp>
        <p:nvSpPr>
          <p:cNvPr id="3" name="Content Placeholder 2">
            <a:extLst>
              <a:ext uri="{FF2B5EF4-FFF2-40B4-BE49-F238E27FC236}">
                <a16:creationId xmlns:a16="http://schemas.microsoft.com/office/drawing/2014/main" id="{BD0E8E24-B167-4A37-AC98-A62B8752A76B}"/>
              </a:ext>
            </a:extLst>
          </p:cNvPr>
          <p:cNvSpPr>
            <a:spLocks noGrp="1"/>
          </p:cNvSpPr>
          <p:nvPr>
            <p:ph sz="quarter" idx="10"/>
          </p:nvPr>
        </p:nvSpPr>
        <p:spPr>
          <a:xfrm>
            <a:off x="5460742" y="1592263"/>
            <a:ext cx="6598745" cy="4574040"/>
          </a:xfrm>
        </p:spPr>
        <p:txBody>
          <a:bodyPr vert="horz" lIns="91440" tIns="45720" rIns="91440" bIns="45720" rtlCol="0" anchor="t">
            <a:normAutofit fontScale="92500" lnSpcReduction="10000"/>
          </a:bodyPr>
          <a:lstStyle/>
          <a:p>
            <a:pPr>
              <a:buFont typeface="Arial" panose="05000000000000000000" pitchFamily="2" charset="2"/>
              <a:buChar char="•"/>
            </a:pPr>
            <a:r>
              <a:rPr lang="en-GB" sz="3200" dirty="0">
                <a:latin typeface="Calibri"/>
                <a:cs typeface="Calibri Light"/>
              </a:rPr>
              <a:t>Tools and resources available through the </a:t>
            </a:r>
            <a:r>
              <a:rPr lang="en-GB" sz="3200" dirty="0" err="1">
                <a:latin typeface="Calibri"/>
                <a:cs typeface="Calibri Light"/>
              </a:rPr>
              <a:t>Digicentre</a:t>
            </a:r>
            <a:r>
              <a:rPr lang="en-GB" sz="3200" dirty="0">
                <a:latin typeface="Calibri"/>
                <a:cs typeface="Calibri Light"/>
              </a:rPr>
              <a:t>.</a:t>
            </a:r>
          </a:p>
          <a:p>
            <a:pPr marL="0" indent="0" algn="r">
              <a:buNone/>
            </a:pPr>
            <a:r>
              <a:rPr lang="en-GB" sz="2000" dirty="0">
                <a:latin typeface="Calibri"/>
                <a:cs typeface="Calibri Light"/>
                <a:hlinkClick r:id="rId2"/>
              </a:rPr>
              <a:t>www.digitalskills.uwtsd.ac.uk</a:t>
            </a:r>
            <a:r>
              <a:rPr lang="en-GB" sz="2000" dirty="0">
                <a:latin typeface="Calibri"/>
                <a:cs typeface="Calibri Light"/>
              </a:rPr>
              <a:t> </a:t>
            </a:r>
          </a:p>
          <a:p>
            <a:pPr>
              <a:buFont typeface="Arial" panose="05000000000000000000" pitchFamily="2" charset="2"/>
              <a:buChar char="•"/>
            </a:pPr>
            <a:endParaRPr lang="en-GB" sz="3200" dirty="0">
              <a:latin typeface="Calibri"/>
              <a:cs typeface="Calibri Light"/>
            </a:endParaRPr>
          </a:p>
          <a:p>
            <a:pPr>
              <a:buFont typeface="Arial" panose="05000000000000000000" pitchFamily="2" charset="2"/>
              <a:buChar char="•"/>
            </a:pPr>
            <a:r>
              <a:rPr lang="en-GB" sz="3200" dirty="0">
                <a:latin typeface="Calibri"/>
                <a:cs typeface="Calibri Light"/>
              </a:rPr>
              <a:t>Microsoft and Office 365.</a:t>
            </a:r>
          </a:p>
          <a:p>
            <a:pPr>
              <a:buFont typeface="Arial" panose="05000000000000000000" pitchFamily="2" charset="2"/>
              <a:buChar char="•"/>
            </a:pPr>
            <a:endParaRPr lang="en-GB" sz="3200" dirty="0">
              <a:latin typeface="Calibri"/>
              <a:cs typeface="Calibri Light"/>
            </a:endParaRPr>
          </a:p>
          <a:p>
            <a:pPr>
              <a:buFont typeface="Arial" panose="05000000000000000000" pitchFamily="2" charset="2"/>
              <a:buChar char="•"/>
            </a:pPr>
            <a:r>
              <a:rPr lang="en-GB" sz="3200" dirty="0">
                <a:latin typeface="Calibri"/>
                <a:cs typeface="Calibri Light"/>
              </a:rPr>
              <a:t>LinkedIn Learning.</a:t>
            </a:r>
          </a:p>
          <a:p>
            <a:pPr marL="0" indent="0" algn="r">
              <a:buNone/>
            </a:pPr>
            <a:r>
              <a:rPr lang="en-GB" sz="2200" dirty="0">
                <a:latin typeface="Calibri"/>
                <a:cs typeface="Calibri Light"/>
                <a:hlinkClick r:id="rId3"/>
              </a:rPr>
              <a:t>https://lnkd.in/equPUue</a:t>
            </a:r>
            <a:r>
              <a:rPr lang="en-GB" sz="2200" dirty="0">
                <a:latin typeface="Calibri"/>
                <a:cs typeface="Calibri Light"/>
              </a:rPr>
              <a:t> </a:t>
            </a:r>
          </a:p>
          <a:p>
            <a:pPr marL="0" indent="0">
              <a:buNone/>
            </a:pPr>
            <a:endParaRPr lang="en-GB" sz="3200" dirty="0">
              <a:latin typeface="Calibri"/>
              <a:cs typeface="Calibri Light"/>
            </a:endParaRPr>
          </a:p>
          <a:p>
            <a:pPr>
              <a:buFont typeface="Arial" panose="05000000000000000000" pitchFamily="2" charset="2"/>
              <a:buChar char="•"/>
            </a:pPr>
            <a:r>
              <a:rPr lang="en-GB" sz="3200" dirty="0">
                <a:latin typeface="Calibri"/>
                <a:cs typeface="Calibri Light"/>
              </a:rPr>
              <a:t>Dedicated digital skills support.</a:t>
            </a:r>
          </a:p>
          <a:p>
            <a:pPr marL="0" indent="0">
              <a:buNone/>
            </a:pPr>
            <a:endParaRPr lang="en-GB" sz="3200" dirty="0">
              <a:latin typeface="Calibri"/>
              <a:cs typeface="Calibri Light"/>
            </a:endParaRPr>
          </a:p>
          <a:p>
            <a:pPr marL="0" indent="0">
              <a:buNone/>
            </a:pPr>
            <a:endParaRPr lang="en-GB" sz="3200" dirty="0">
              <a:latin typeface="Calibri"/>
              <a:cs typeface="Calibri Light"/>
            </a:endParaRPr>
          </a:p>
          <a:p>
            <a:pPr marL="0" indent="0">
              <a:buNone/>
            </a:pPr>
            <a:endParaRPr lang="en-GB" sz="3200" dirty="0">
              <a:latin typeface="Calibri"/>
              <a:cs typeface="Calibri Light"/>
            </a:endParaRPr>
          </a:p>
          <a:p>
            <a:pPr>
              <a:buFont typeface="Arial" panose="05000000000000000000" pitchFamily="2" charset="2"/>
              <a:buChar char="•"/>
            </a:pPr>
            <a:endParaRPr lang="en-GB" sz="3200" dirty="0">
              <a:latin typeface="Calibri"/>
              <a:cs typeface="Calibri Light"/>
            </a:endParaRPr>
          </a:p>
        </p:txBody>
      </p:sp>
      <p:pic>
        <p:nvPicPr>
          <p:cNvPr id="4" name="Graphic 4">
            <a:extLst>
              <a:ext uri="{FF2B5EF4-FFF2-40B4-BE49-F238E27FC236}">
                <a16:creationId xmlns:a16="http://schemas.microsoft.com/office/drawing/2014/main" id="{30C10D8E-9CCF-43DB-B882-F14DF89F9B08}"/>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foregroundMark x1="30607" y1="15030" x2="40491" y2="15515"/>
                        <a14:foregroundMark x1="40491" y1="15515" x2="47126" y2="30182"/>
                        <a14:foregroundMark x1="47126" y1="30182" x2="46921" y2="32727"/>
                      </a14:backgroundRemoval>
                    </a14:imgEffect>
                  </a14:imgLayer>
                </a14:imgProps>
              </a:ext>
              <a:ext uri="{28A0092B-C50C-407E-A947-70E740481C1C}">
                <a14:useLocalDpi xmlns:a14="http://schemas.microsoft.com/office/drawing/2010/main" val="0"/>
              </a:ext>
            </a:extLst>
          </a:blip>
          <a:srcRect/>
          <a:stretch/>
        </p:blipFill>
        <p:spPr>
          <a:xfrm>
            <a:off x="-1768568" y="429768"/>
            <a:ext cx="9377090" cy="5276088"/>
          </a:xfrm>
          <a:prstGeom prst="rect">
            <a:avLst/>
          </a:prstGeom>
        </p:spPr>
      </p:pic>
      <p:pic>
        <p:nvPicPr>
          <p:cNvPr id="6" name="Picture 5" descr="A black and white screen with a person and a speech bubble&#10;&#10;AI-generated content may be incorrect.">
            <a:extLst>
              <a:ext uri="{FF2B5EF4-FFF2-40B4-BE49-F238E27FC236}">
                <a16:creationId xmlns:a16="http://schemas.microsoft.com/office/drawing/2014/main" id="{24E0B375-82F3-4FD4-D00C-14B9E82518EF}"/>
              </a:ext>
            </a:extLst>
          </p:cNvPr>
          <p:cNvPicPr>
            <a:picLocks noChangeAspect="1"/>
          </p:cNvPicPr>
          <p:nvPr/>
        </p:nvPicPr>
        <p:blipFill>
          <a:blip r:embed="rId6">
            <a:extLst>
              <a:ext uri="{28A0092B-C50C-407E-A947-70E740481C1C}">
                <a14:useLocalDpi xmlns:a14="http://schemas.microsoft.com/office/drawing/2010/main" val="0"/>
              </a:ext>
            </a:extLst>
          </a:blip>
          <a:srcRect l="32443" t="-1576" r="29275" b="-114"/>
          <a:stretch>
            <a:fillRect/>
          </a:stretch>
        </p:blipFill>
        <p:spPr>
          <a:xfrm>
            <a:off x="480766" y="2941163"/>
            <a:ext cx="4667305" cy="27646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24937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4" descr="Questions with solid fill">
            <a:extLst>
              <a:ext uri="{FF2B5EF4-FFF2-40B4-BE49-F238E27FC236}">
                <a16:creationId xmlns:a16="http://schemas.microsoft.com/office/drawing/2014/main" id="{C4A2FABF-3F76-050C-0975-9E0B3F1E9D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4739436" y="827047"/>
            <a:ext cx="1440000" cy="1440000"/>
          </a:xfrm>
          <a:prstGeom prst="rect">
            <a:avLst/>
          </a:prstGeom>
        </p:spPr>
      </p:pic>
      <p:sp>
        <p:nvSpPr>
          <p:cNvPr id="8" name="TextBox 7">
            <a:extLst>
              <a:ext uri="{FF2B5EF4-FFF2-40B4-BE49-F238E27FC236}">
                <a16:creationId xmlns:a16="http://schemas.microsoft.com/office/drawing/2014/main" id="{577093E1-97EF-E1E3-0413-07814EF88F56}"/>
              </a:ext>
            </a:extLst>
          </p:cNvPr>
          <p:cNvSpPr txBox="1"/>
          <p:nvPr/>
        </p:nvSpPr>
        <p:spPr>
          <a:xfrm>
            <a:off x="4690444" y="2296042"/>
            <a:ext cx="15379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1 to 1</a:t>
            </a:r>
            <a:endParaRPr lang="en-US" sz="3600" b="1">
              <a:cs typeface="Calibri Light"/>
            </a:endParaRPr>
          </a:p>
        </p:txBody>
      </p:sp>
      <p:pic>
        <p:nvPicPr>
          <p:cNvPr id="5" name="Graphic 5" descr="Users with solid fill">
            <a:extLst>
              <a:ext uri="{FF2B5EF4-FFF2-40B4-BE49-F238E27FC236}">
                <a16:creationId xmlns:a16="http://schemas.microsoft.com/office/drawing/2014/main" id="{7A3BE174-53FF-0DE0-22D5-E5439472D02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62168" y="105095"/>
            <a:ext cx="1440000" cy="1440000"/>
          </a:xfrm>
          <a:prstGeom prst="rect">
            <a:avLst/>
          </a:prstGeom>
        </p:spPr>
      </p:pic>
      <p:sp>
        <p:nvSpPr>
          <p:cNvPr id="9" name="TextBox 8">
            <a:extLst>
              <a:ext uri="{FF2B5EF4-FFF2-40B4-BE49-F238E27FC236}">
                <a16:creationId xmlns:a16="http://schemas.microsoft.com/office/drawing/2014/main" id="{A8DF61A5-D632-5415-010F-3C7DD8D200E0}"/>
              </a:ext>
            </a:extLst>
          </p:cNvPr>
          <p:cNvSpPr txBox="1"/>
          <p:nvPr/>
        </p:nvSpPr>
        <p:spPr>
          <a:xfrm>
            <a:off x="9087658" y="1336679"/>
            <a:ext cx="2989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Group training sessions</a:t>
            </a:r>
            <a:endParaRPr lang="en-US" sz="3600" b="1"/>
          </a:p>
        </p:txBody>
      </p:sp>
      <p:pic>
        <p:nvPicPr>
          <p:cNvPr id="12" name="Gráfico 38" descr="Head with Gears">
            <a:extLst>
              <a:ext uri="{FF2B5EF4-FFF2-40B4-BE49-F238E27FC236}">
                <a16:creationId xmlns:a16="http://schemas.microsoft.com/office/drawing/2014/main" id="{CBFCBA7A-1C0A-19B3-7B88-155FA2F771F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397254" y="3777674"/>
            <a:ext cx="1440000" cy="1440000"/>
          </a:xfrm>
          <a:prstGeom prst="rect">
            <a:avLst/>
          </a:prstGeom>
        </p:spPr>
      </p:pic>
      <p:sp>
        <p:nvSpPr>
          <p:cNvPr id="13" name="TextBox 12">
            <a:extLst>
              <a:ext uri="{FF2B5EF4-FFF2-40B4-BE49-F238E27FC236}">
                <a16:creationId xmlns:a16="http://schemas.microsoft.com/office/drawing/2014/main" id="{0C969AF8-73D3-003C-AA23-8153ED90BBCC}"/>
              </a:ext>
            </a:extLst>
          </p:cNvPr>
          <p:cNvSpPr txBox="1"/>
          <p:nvPr/>
        </p:nvSpPr>
        <p:spPr>
          <a:xfrm>
            <a:off x="8262300" y="5217674"/>
            <a:ext cx="348960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Self-development</a:t>
            </a:r>
            <a:endParaRPr lang="en-US" sz="3600" b="1" dirty="0"/>
          </a:p>
        </p:txBody>
      </p:sp>
      <p:pic>
        <p:nvPicPr>
          <p:cNvPr id="16" name="Gráfico 35" descr="Teacher">
            <a:extLst>
              <a:ext uri="{FF2B5EF4-FFF2-40B4-BE49-F238E27FC236}">
                <a16:creationId xmlns:a16="http://schemas.microsoft.com/office/drawing/2014/main" id="{A42EDC03-77DC-ECA1-2702-69FE536B90C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795816" y="3777675"/>
            <a:ext cx="1300185" cy="1300185"/>
          </a:xfrm>
          <a:prstGeom prst="rect">
            <a:avLst/>
          </a:prstGeom>
        </p:spPr>
      </p:pic>
      <p:sp>
        <p:nvSpPr>
          <p:cNvPr id="21" name="TextBox 20">
            <a:extLst>
              <a:ext uri="{FF2B5EF4-FFF2-40B4-BE49-F238E27FC236}">
                <a16:creationId xmlns:a16="http://schemas.microsoft.com/office/drawing/2014/main" id="{8B5238F7-7AA9-188E-BBB7-D1964E21FFAF}"/>
              </a:ext>
            </a:extLst>
          </p:cNvPr>
          <p:cNvSpPr txBox="1"/>
          <p:nvPr/>
        </p:nvSpPr>
        <p:spPr>
          <a:xfrm>
            <a:off x="4135883" y="4978004"/>
            <a:ext cx="29890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Digital tools</a:t>
            </a:r>
            <a:endParaRPr lang="en-US" sz="3600" b="1"/>
          </a:p>
        </p:txBody>
      </p:sp>
      <p:pic>
        <p:nvPicPr>
          <p:cNvPr id="23" name="Picture 22" descr="Icon&#10;&#10;Description automatically generated">
            <a:extLst>
              <a:ext uri="{FF2B5EF4-FFF2-40B4-BE49-F238E27FC236}">
                <a16:creationId xmlns:a16="http://schemas.microsoft.com/office/drawing/2014/main" id="{09CD1717-33FC-FAA1-369F-37B4B95764B7}"/>
              </a:ext>
            </a:extLst>
          </p:cNvPr>
          <p:cNvPicPr>
            <a:picLocks noChangeAspect="1"/>
          </p:cNvPicPr>
          <p:nvPr/>
        </p:nvPicPr>
        <p:blipFill>
          <a:blip r:embed="rId11"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7423463" y="2213842"/>
            <a:ext cx="646331" cy="646331"/>
          </a:xfrm>
          <a:prstGeom prst="rect">
            <a:avLst/>
          </a:prstGeom>
          <a:ln>
            <a:solidFill>
              <a:schemeClr val="tx1"/>
            </a:solidFill>
          </a:ln>
        </p:spPr>
      </p:pic>
      <p:sp>
        <p:nvSpPr>
          <p:cNvPr id="30" name="TextBox 29">
            <a:extLst>
              <a:ext uri="{FF2B5EF4-FFF2-40B4-BE49-F238E27FC236}">
                <a16:creationId xmlns:a16="http://schemas.microsoft.com/office/drawing/2014/main" id="{1823EF2D-44F6-290C-98DC-CC73822EDF15}"/>
              </a:ext>
            </a:extLst>
          </p:cNvPr>
          <p:cNvSpPr txBox="1"/>
          <p:nvPr/>
        </p:nvSpPr>
        <p:spPr>
          <a:xfrm>
            <a:off x="6252117" y="2942372"/>
            <a:ext cx="2989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LinkedIn Learning</a:t>
            </a:r>
            <a:endParaRPr lang="en-US" sz="3600" b="1" dirty="0"/>
          </a:p>
        </p:txBody>
      </p:sp>
      <p:sp>
        <p:nvSpPr>
          <p:cNvPr id="2" name="Lightning Bolt 1" descr="-">
            <a:extLst>
              <a:ext uri="{FF2B5EF4-FFF2-40B4-BE49-F238E27FC236}">
                <a16:creationId xmlns:a16="http://schemas.microsoft.com/office/drawing/2014/main" id="{3380D1A1-125B-0556-783C-46A96504D17E}"/>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7" name="TextBox 6">
            <a:extLst>
              <a:ext uri="{FF2B5EF4-FFF2-40B4-BE49-F238E27FC236}">
                <a16:creationId xmlns:a16="http://schemas.microsoft.com/office/drawing/2014/main" id="{3E4B659F-C644-D114-3817-7D05AAC7E457}"/>
              </a:ext>
            </a:extLst>
          </p:cNvPr>
          <p:cNvSpPr txBox="1"/>
          <p:nvPr/>
        </p:nvSpPr>
        <p:spPr>
          <a:xfrm>
            <a:off x="303107" y="1490567"/>
            <a:ext cx="3273973" cy="1446550"/>
          </a:xfrm>
          <a:prstGeom prst="rect">
            <a:avLst/>
          </a:prstGeom>
          <a:noFill/>
        </p:spPr>
        <p:txBody>
          <a:bodyPr wrap="none" rtlCol="0">
            <a:spAutoFit/>
          </a:bodyPr>
          <a:lstStyle/>
          <a:p>
            <a:r>
              <a:rPr lang="en-GB" sz="4400" dirty="0">
                <a:solidFill>
                  <a:schemeClr val="bg1"/>
                </a:solidFill>
                <a:latin typeface="+mj-lt"/>
              </a:rPr>
              <a:t>How we can </a:t>
            </a:r>
          </a:p>
          <a:p>
            <a:r>
              <a:rPr lang="en-GB" sz="4400" dirty="0">
                <a:solidFill>
                  <a:schemeClr val="bg1"/>
                </a:solidFill>
                <a:latin typeface="+mj-lt"/>
              </a:rPr>
              <a:t>support you?</a:t>
            </a:r>
          </a:p>
        </p:txBody>
      </p:sp>
    </p:spTree>
    <p:extLst>
      <p:ext uri="{BB962C8B-B14F-4D97-AF65-F5344CB8AC3E}">
        <p14:creationId xmlns:p14="http://schemas.microsoft.com/office/powerpoint/2010/main" val="790341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6816317" y="107529"/>
            <a:ext cx="5773246" cy="1003916"/>
          </a:xfrm>
        </p:spPr>
        <p:txBody>
          <a:bodyPr>
            <a:normAutofit/>
          </a:bodyPr>
          <a:lstStyle/>
          <a:p>
            <a:pPr algn="ctr"/>
            <a:r>
              <a:rPr lang="en-GB" dirty="0">
                <a:latin typeface="Calibri"/>
                <a:cs typeface="Calibri"/>
              </a:rPr>
              <a:t>Help is always available...</a:t>
            </a:r>
            <a:endParaRPr lang="en-US" dirty="0"/>
          </a:p>
        </p:txBody>
      </p:sp>
      <p:sp>
        <p:nvSpPr>
          <p:cNvPr id="10" name="TextBox 9">
            <a:extLst>
              <a:ext uri="{FF2B5EF4-FFF2-40B4-BE49-F238E27FC236}">
                <a16:creationId xmlns:a16="http://schemas.microsoft.com/office/drawing/2014/main" id="{7D58A4BF-3DC1-4590-BE98-17229B6091CB}"/>
              </a:ext>
            </a:extLst>
          </p:cNvPr>
          <p:cNvSpPr txBox="1"/>
          <p:nvPr/>
        </p:nvSpPr>
        <p:spPr>
          <a:xfrm>
            <a:off x="361253" y="1638514"/>
            <a:ext cx="1128667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For search and subject related help:</a:t>
            </a:r>
          </a:p>
          <a:p>
            <a:r>
              <a:rPr lang="en-GB" sz="2400" b="1" dirty="0">
                <a:solidFill>
                  <a:schemeClr val="accent1"/>
                </a:solidFill>
                <a:latin typeface="Calibri"/>
                <a:cs typeface="Calibri"/>
              </a:rPr>
              <a:t>Lisa Ellis, </a:t>
            </a:r>
            <a:r>
              <a:rPr lang="en-GB" sz="2400" dirty="0">
                <a:solidFill>
                  <a:schemeClr val="accent1"/>
                </a:solidFill>
                <a:latin typeface="Calibri"/>
                <a:cs typeface="Calibri"/>
              </a:rPr>
              <a:t>Academic Liaison Librarian</a:t>
            </a:r>
            <a:r>
              <a:rPr lang="en-GB" sz="2400" dirty="0">
                <a:latin typeface="Calibri"/>
                <a:cs typeface="Calibri"/>
              </a:rPr>
              <a:t>: </a:t>
            </a:r>
            <a:r>
              <a:rPr lang="en-GB" sz="2400" dirty="0">
                <a:latin typeface="Calibri"/>
                <a:cs typeface="Calibri"/>
                <a:hlinkClick r:id="rId3"/>
              </a:rPr>
              <a:t>l.ellis@uwtsd.ac.uk</a:t>
            </a:r>
            <a:endParaRPr lang="en-GB" sz="2400" dirty="0">
              <a:latin typeface="Calibri"/>
              <a:ea typeface="+mn-lt"/>
              <a:cs typeface="Calibri"/>
            </a:endParaRPr>
          </a:p>
          <a:p>
            <a:endParaRPr lang="en-GB" sz="2400" dirty="0">
              <a:latin typeface="Calibri"/>
              <a:ea typeface="+mn-lt"/>
              <a:cs typeface="Calibri"/>
            </a:endParaRPr>
          </a:p>
        </p:txBody>
      </p:sp>
      <p:pic>
        <p:nvPicPr>
          <p:cNvPr id="8" name="Picture 8" descr="A picture containing drawing&#10;&#10;Description automatically generated">
            <a:extLst>
              <a:ext uri="{FF2B5EF4-FFF2-40B4-BE49-F238E27FC236}">
                <a16:creationId xmlns:a16="http://schemas.microsoft.com/office/drawing/2014/main" id="{BBEC8356-75DA-48D2-8344-EB9EB81CCF28}"/>
              </a:ext>
            </a:extLst>
          </p:cNvPr>
          <p:cNvPicPr>
            <a:picLocks noChangeAspect="1"/>
          </p:cNvPicPr>
          <p:nvPr/>
        </p:nvPicPr>
        <p:blipFill>
          <a:blip r:embed="rId4"/>
          <a:stretch>
            <a:fillRect/>
          </a:stretch>
        </p:blipFill>
        <p:spPr>
          <a:xfrm>
            <a:off x="5478760" y="8091516"/>
            <a:ext cx="2067465" cy="498895"/>
          </a:xfrm>
          <a:prstGeom prst="rect">
            <a:avLst/>
          </a:prstGeom>
        </p:spPr>
      </p:pic>
      <p:pic>
        <p:nvPicPr>
          <p:cNvPr id="5" name="Picture 6" descr="Icon&#10;&#10;Description automatically generated">
            <a:extLst>
              <a:ext uri="{FF2B5EF4-FFF2-40B4-BE49-F238E27FC236}">
                <a16:creationId xmlns:a16="http://schemas.microsoft.com/office/drawing/2014/main" id="{6CF4388D-742A-41D4-B25A-D179A496B817}"/>
              </a:ext>
            </a:extLst>
          </p:cNvPr>
          <p:cNvPicPr>
            <a:picLocks noChangeAspect="1"/>
          </p:cNvPicPr>
          <p:nvPr/>
        </p:nvPicPr>
        <p:blipFill>
          <a:blip r:embed="rId5"/>
          <a:stretch>
            <a:fillRect/>
          </a:stretch>
        </p:blipFill>
        <p:spPr>
          <a:xfrm>
            <a:off x="361253" y="4814632"/>
            <a:ext cx="1526818" cy="1147139"/>
          </a:xfrm>
          <a:prstGeom prst="rect">
            <a:avLst/>
          </a:prstGeom>
        </p:spPr>
      </p:pic>
      <p:sp>
        <p:nvSpPr>
          <p:cNvPr id="7" name="TextBox 6">
            <a:extLst>
              <a:ext uri="{FF2B5EF4-FFF2-40B4-BE49-F238E27FC236}">
                <a16:creationId xmlns:a16="http://schemas.microsoft.com/office/drawing/2014/main" id="{F06BD23F-BBE8-C024-8061-39643B6DEDC5}"/>
              </a:ext>
            </a:extLst>
          </p:cNvPr>
          <p:cNvSpPr txBox="1"/>
          <p:nvPr/>
        </p:nvSpPr>
        <p:spPr>
          <a:xfrm>
            <a:off x="2140690" y="5156893"/>
            <a:ext cx="100051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Light"/>
              </a:rPr>
              <a:t>Online</a:t>
            </a:r>
            <a:r>
              <a:rPr lang="en-GB" sz="2400" b="1">
                <a:solidFill>
                  <a:schemeClr val="accent1"/>
                </a:solidFill>
                <a:latin typeface="Calibri"/>
                <a:cs typeface="Calibri Light"/>
              </a:rPr>
              <a:t>: Library Chat </a:t>
            </a:r>
            <a:r>
              <a:rPr lang="en-GB" sz="2400">
                <a:latin typeface="Calibri"/>
                <a:cs typeface="Calibri Light"/>
              </a:rPr>
              <a:t>for instant support during office hours.</a:t>
            </a:r>
            <a:endParaRPr lang="en-GB" sz="2400">
              <a:latin typeface="Calibri"/>
              <a:cs typeface="Calibri"/>
            </a:endParaRPr>
          </a:p>
        </p:txBody>
      </p:sp>
      <p:sp>
        <p:nvSpPr>
          <p:cNvPr id="2" name="TextBox 1">
            <a:extLst>
              <a:ext uri="{FF2B5EF4-FFF2-40B4-BE49-F238E27FC236}">
                <a16:creationId xmlns:a16="http://schemas.microsoft.com/office/drawing/2014/main" id="{C002AEA4-1A88-8D4C-7FF8-7C254D1C9CA2}"/>
              </a:ext>
            </a:extLst>
          </p:cNvPr>
          <p:cNvSpPr txBox="1"/>
          <p:nvPr/>
        </p:nvSpPr>
        <p:spPr>
          <a:xfrm>
            <a:off x="361253" y="2870777"/>
            <a:ext cx="1013892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
                <a:cs typeface="Calibri Light"/>
              </a:rPr>
              <a:t>For help and advice in improving your digital skills: </a:t>
            </a:r>
            <a:r>
              <a:rPr lang="en-GB" sz="2400" dirty="0">
                <a:solidFill>
                  <a:srgbClr val="000000"/>
                </a:solidFill>
                <a:latin typeface="Calibri "/>
                <a:cs typeface="Calibri Light"/>
                <a:hlinkClick r:id="rId6"/>
              </a:rPr>
              <a:t>digitalskills@uwtsd.ac.uk</a:t>
            </a:r>
            <a:endParaRPr lang="en-GB" sz="2400" dirty="0">
              <a:solidFill>
                <a:srgbClr val="000000"/>
              </a:solidFill>
              <a:latin typeface="Calibri "/>
              <a:cs typeface="Calibri Light"/>
            </a:endParaRPr>
          </a:p>
          <a:p>
            <a:endParaRPr lang="en-GB" sz="2400" dirty="0">
              <a:solidFill>
                <a:srgbClr val="000000"/>
              </a:solidFill>
              <a:latin typeface="Calibri "/>
              <a:cs typeface="Calibri Light"/>
            </a:endParaRPr>
          </a:p>
          <a:p>
            <a:r>
              <a:rPr lang="en-GB" sz="2400" b="1" dirty="0">
                <a:solidFill>
                  <a:schemeClr val="accent1"/>
                </a:solidFill>
                <a:latin typeface="Calibri "/>
                <a:cs typeface="Calibri Light"/>
              </a:rPr>
              <a:t>Jessica Hill</a:t>
            </a:r>
            <a:r>
              <a:rPr lang="en-GB" sz="2400" dirty="0">
                <a:solidFill>
                  <a:schemeClr val="accent1"/>
                </a:solidFill>
                <a:latin typeface="Calibri "/>
                <a:cs typeface="Calibri Light"/>
              </a:rPr>
              <a:t>, Digital skills advisor</a:t>
            </a:r>
            <a:r>
              <a:rPr lang="en-GB" sz="2400" dirty="0">
                <a:latin typeface="Calibri "/>
                <a:cs typeface="Calibri Light"/>
              </a:rPr>
              <a:t>: </a:t>
            </a:r>
            <a:r>
              <a:rPr lang="en-GB" sz="2400" dirty="0">
                <a:latin typeface="Calibri "/>
                <a:cs typeface="Calibri Light"/>
                <a:hlinkClick r:id="rId7"/>
              </a:rPr>
              <a:t>j.hill@uwtsd.ac.uk</a:t>
            </a:r>
            <a:endParaRPr lang="en-GB" sz="2400" dirty="0">
              <a:latin typeface="Calibri "/>
              <a:cs typeface="Calibri Light"/>
            </a:endParaRPr>
          </a:p>
          <a:p>
            <a:endParaRPr lang="en-GB" sz="2400" dirty="0">
              <a:latin typeface="Calibri "/>
              <a:cs typeface="Calibri Light"/>
            </a:endParaRPr>
          </a:p>
        </p:txBody>
      </p:sp>
    </p:spTree>
    <p:extLst>
      <p:ext uri="{BB962C8B-B14F-4D97-AF65-F5344CB8AC3E}">
        <p14:creationId xmlns:p14="http://schemas.microsoft.com/office/powerpoint/2010/main" val="328592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D7AE8-2BA3-4E1B-8B43-5CB62AD777C6}"/>
              </a:ext>
            </a:extLst>
          </p:cNvPr>
          <p:cNvSpPr>
            <a:spLocks noGrp="1"/>
          </p:cNvSpPr>
          <p:nvPr>
            <p:ph type="title"/>
          </p:nvPr>
        </p:nvSpPr>
        <p:spPr/>
        <p:txBody>
          <a:bodyPr/>
          <a:lstStyle/>
          <a:p>
            <a:r>
              <a:rPr lang="en-GB"/>
              <a:t>Find us on social media!</a:t>
            </a:r>
            <a:endParaRPr lang="en-US"/>
          </a:p>
        </p:txBody>
      </p:sp>
      <p:pic>
        <p:nvPicPr>
          <p:cNvPr id="10" name="Picture 10" descr="Hashtag and @ notification icons">
            <a:extLst>
              <a:ext uri="{FF2B5EF4-FFF2-40B4-BE49-F238E27FC236}">
                <a16:creationId xmlns:a16="http://schemas.microsoft.com/office/drawing/2014/main" id="{4B0027B9-9BE1-4D77-9DEA-829D0513D84D}"/>
              </a:ext>
            </a:extLst>
          </p:cNvPr>
          <p:cNvPicPr>
            <a:picLocks noGrp="1" noChangeAspect="1"/>
          </p:cNvPicPr>
          <p:nvPr>
            <p:ph type="pic" sz="quarter" idx="13"/>
          </p:nvPr>
        </p:nvPicPr>
        <p:blipFill rotWithShape="1">
          <a:blip r:embed="rId2"/>
          <a:srcRect l="11753" r="11753"/>
          <a:stretch/>
        </p:blipFill>
        <p:spPr>
          <a:xfrm>
            <a:off x="6410317" y="1270870"/>
            <a:ext cx="5780745" cy="5041899"/>
          </a:xfrm>
        </p:spPr>
      </p:pic>
      <p:sp>
        <p:nvSpPr>
          <p:cNvPr id="9" name="Content Placeholder 1">
            <a:extLst>
              <a:ext uri="{FF2B5EF4-FFF2-40B4-BE49-F238E27FC236}">
                <a16:creationId xmlns:a16="http://schemas.microsoft.com/office/drawing/2014/main" id="{4EBF61A1-CB75-4780-BB07-4BA6EC0164F1}"/>
              </a:ext>
            </a:extLst>
          </p:cNvPr>
          <p:cNvSpPr>
            <a:spLocks noGrp="1"/>
          </p:cNvSpPr>
          <p:nvPr>
            <p:ph sz="half" idx="1"/>
          </p:nvPr>
        </p:nvSpPr>
        <p:spPr>
          <a:xfrm>
            <a:off x="569343" y="1703264"/>
            <a:ext cx="5233082" cy="2148680"/>
          </a:xfrm>
        </p:spPr>
        <p:txBody>
          <a:bodyPr vert="horz" lIns="91440" tIns="45720" rIns="91440" bIns="45720" rtlCol="0" anchor="t">
            <a:normAutofit fontScale="77500" lnSpcReduction="20000"/>
          </a:bodyPr>
          <a:lstStyle/>
          <a:p>
            <a:pPr marL="0" indent="0">
              <a:lnSpc>
                <a:spcPct val="150000"/>
              </a:lnSpc>
              <a:buNone/>
            </a:pPr>
            <a:r>
              <a:rPr lang="en-GB" sz="3200" dirty="0"/>
              <a:t>We are on </a:t>
            </a:r>
            <a:r>
              <a:rPr lang="en-GB" sz="3200" b="1" dirty="0">
                <a:solidFill>
                  <a:schemeClr val="accent1"/>
                </a:solidFill>
              </a:rPr>
              <a:t>Facebook</a:t>
            </a:r>
            <a:r>
              <a:rPr lang="en-GB" sz="3200" dirty="0">
                <a:solidFill>
                  <a:schemeClr val="accent1"/>
                </a:solidFill>
              </a:rPr>
              <a:t>, </a:t>
            </a:r>
            <a:r>
              <a:rPr lang="en-GB" sz="3200" b="1" dirty="0">
                <a:solidFill>
                  <a:schemeClr val="accent1"/>
                </a:solidFill>
              </a:rPr>
              <a:t>Bluesky</a:t>
            </a:r>
            <a:r>
              <a:rPr lang="en-GB" sz="3200" dirty="0">
                <a:solidFill>
                  <a:schemeClr val="accent1"/>
                </a:solidFill>
              </a:rPr>
              <a:t> </a:t>
            </a:r>
            <a:r>
              <a:rPr lang="en-GB" sz="3200" dirty="0"/>
              <a:t>and </a:t>
            </a:r>
            <a:r>
              <a:rPr lang="en-GB" sz="3200" b="1" dirty="0">
                <a:solidFill>
                  <a:schemeClr val="accent1"/>
                </a:solidFill>
              </a:rPr>
              <a:t>Instagram</a:t>
            </a:r>
            <a:r>
              <a:rPr lang="en-GB" sz="3200" dirty="0"/>
              <a:t>!</a:t>
            </a:r>
            <a:endParaRPr lang="en-GB" sz="3200" dirty="0">
              <a:cs typeface="Calibri Light"/>
            </a:endParaRPr>
          </a:p>
          <a:p>
            <a:pPr marL="0" indent="0">
              <a:lnSpc>
                <a:spcPct val="150000"/>
              </a:lnSpc>
              <a:buNone/>
            </a:pPr>
            <a:r>
              <a:rPr lang="en-GB" dirty="0">
                <a:cs typeface="Calibri Light"/>
              </a:rPr>
              <a:t>Follow us to be notified of upcoming events…</a:t>
            </a:r>
            <a:endParaRPr lang="en-GB" dirty="0"/>
          </a:p>
          <a:p>
            <a:pPr marL="0" indent="0">
              <a:lnSpc>
                <a:spcPct val="150000"/>
              </a:lnSpc>
              <a:buNone/>
            </a:pPr>
            <a:endParaRPr lang="en-GB" dirty="0"/>
          </a:p>
          <a:p>
            <a:pPr marL="0" indent="0">
              <a:lnSpc>
                <a:spcPct val="150000"/>
              </a:lnSpc>
              <a:buNone/>
            </a:pPr>
            <a:endParaRPr lang="en-GB" sz="800" dirty="0"/>
          </a:p>
          <a:p>
            <a:pPr marL="0" indent="0">
              <a:buNone/>
            </a:pPr>
            <a:endParaRPr lang="en-GB" dirty="0"/>
          </a:p>
        </p:txBody>
      </p:sp>
      <p:pic>
        <p:nvPicPr>
          <p:cNvPr id="5" name="Picture 4">
            <a:extLst>
              <a:ext uri="{FF2B5EF4-FFF2-40B4-BE49-F238E27FC236}">
                <a16:creationId xmlns:a16="http://schemas.microsoft.com/office/drawing/2014/main" id="{D890B6E9-A608-B664-A66C-8A1337EE9084}"/>
              </a:ext>
            </a:extLst>
          </p:cNvPr>
          <p:cNvPicPr>
            <a:picLocks noChangeAspect="1"/>
          </p:cNvPicPr>
          <p:nvPr/>
        </p:nvPicPr>
        <p:blipFill>
          <a:blip r:embed="rId3" cstate="print">
            <a:duotone>
              <a:prstClr val="black"/>
              <a:schemeClr val="bg2">
                <a:lumMod val="10000"/>
                <a:tint val="45000"/>
                <a:satMod val="400000"/>
              </a:schemeClr>
            </a:duotone>
            <a:extLst>
              <a:ext uri="{28A0092B-C50C-407E-A947-70E740481C1C}">
                <a14:useLocalDpi xmlns:a14="http://schemas.microsoft.com/office/drawing/2010/main" val="0"/>
              </a:ext>
            </a:extLst>
          </a:blip>
          <a:srcRect/>
          <a:stretch/>
        </p:blipFill>
        <p:spPr>
          <a:xfrm>
            <a:off x="569343" y="4550431"/>
            <a:ext cx="5212341" cy="889666"/>
          </a:xfrm>
          <a:prstGeom prst="rect">
            <a:avLst/>
          </a:prstGeom>
        </p:spPr>
      </p:pic>
    </p:spTree>
    <p:extLst>
      <p:ext uri="{BB962C8B-B14F-4D97-AF65-F5344CB8AC3E}">
        <p14:creationId xmlns:p14="http://schemas.microsoft.com/office/powerpoint/2010/main" val="12910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a:t>Thank you for listening.</a:t>
            </a:r>
            <a:br>
              <a:rPr lang="en-GB"/>
            </a:br>
            <a:r>
              <a:rPr lang="en-GB"/>
              <a:t>Any questions?</a:t>
            </a:r>
          </a:p>
        </p:txBody>
      </p:sp>
      <p:sp>
        <p:nvSpPr>
          <p:cNvPr id="3" name="Subtitle 2"/>
          <p:cNvSpPr>
            <a:spLocks noGrp="1"/>
          </p:cNvSpPr>
          <p:nvPr>
            <p:ph sz="quarter" idx="12"/>
          </p:nvPr>
        </p:nvSpPr>
        <p:spPr/>
        <p:txBody>
          <a:bodyPr vert="horz" lIns="91440" tIns="45720" rIns="91440" bIns="45720" rtlCol="0" anchor="t">
            <a:normAutofit/>
          </a:bodyPr>
          <a:lstStyle/>
          <a:p>
            <a:r>
              <a:rPr lang="en-GB"/>
              <a:t>Digital Skills 2025</a:t>
            </a:r>
          </a:p>
        </p:txBody>
      </p:sp>
      <p:sp>
        <p:nvSpPr>
          <p:cNvPr id="11" name="TextBox 10">
            <a:extLst>
              <a:ext uri="{FF2B5EF4-FFF2-40B4-BE49-F238E27FC236}">
                <a16:creationId xmlns:a16="http://schemas.microsoft.com/office/drawing/2014/main" id="{CBAE0ABC-D94B-91EC-B68C-C892AEB7146E}"/>
              </a:ext>
            </a:extLst>
          </p:cNvPr>
          <p:cNvSpPr txBox="1"/>
          <p:nvPr/>
        </p:nvSpPr>
        <p:spPr>
          <a:xfrm>
            <a:off x="577758" y="10226"/>
            <a:ext cx="4939796" cy="1569660"/>
          </a:xfrm>
          <a:prstGeom prst="rect">
            <a:avLst/>
          </a:prstGeom>
          <a:noFill/>
        </p:spPr>
        <p:txBody>
          <a:bodyPr wrap="square">
            <a:spAutoFit/>
          </a:bodyPr>
          <a:lstStyle/>
          <a:p>
            <a:pPr algn="ctr"/>
            <a:r>
              <a:rPr lang="en-GB" sz="3200">
                <a:solidFill>
                  <a:srgbClr val="000000"/>
                </a:solidFill>
                <a:latin typeface="Calibri" panose="020F0502020204030204" pitchFamily="34" charset="0"/>
              </a:rPr>
              <a:t>UWTSD </a:t>
            </a:r>
            <a:r>
              <a:rPr lang="en-GB" sz="3200" err="1">
                <a:solidFill>
                  <a:srgbClr val="000000"/>
                </a:solidFill>
                <a:latin typeface="Calibri" panose="020F0502020204030204" pitchFamily="34" charset="0"/>
              </a:rPr>
              <a:t>DigiCentre</a:t>
            </a:r>
            <a:r>
              <a:rPr lang="en-GB" sz="3200">
                <a:solidFill>
                  <a:srgbClr val="000000"/>
                </a:solidFill>
                <a:latin typeface="Calibri" panose="020F0502020204030204" pitchFamily="34" charset="0"/>
              </a:rPr>
              <a:t> </a:t>
            </a:r>
          </a:p>
          <a:p>
            <a:pPr algn="ctr"/>
            <a:r>
              <a:rPr lang="en-GB" sz="3200">
                <a:solidFill>
                  <a:srgbClr val="000000"/>
                </a:solidFill>
                <a:latin typeface="Calibri" panose="020F0502020204030204" pitchFamily="34" charset="0"/>
              </a:rPr>
              <a:t>The One stop shop for all your Digital needs</a:t>
            </a:r>
            <a:endParaRPr lang="en-GB" sz="3200"/>
          </a:p>
        </p:txBody>
      </p:sp>
      <p:sp>
        <p:nvSpPr>
          <p:cNvPr id="13" name="TextBox 12">
            <a:extLst>
              <a:ext uri="{FF2B5EF4-FFF2-40B4-BE49-F238E27FC236}">
                <a16:creationId xmlns:a16="http://schemas.microsoft.com/office/drawing/2014/main" id="{85CC3581-CED0-7320-993E-404FCBCAD50F}"/>
              </a:ext>
            </a:extLst>
          </p:cNvPr>
          <p:cNvSpPr txBox="1"/>
          <p:nvPr/>
        </p:nvSpPr>
        <p:spPr>
          <a:xfrm>
            <a:off x="1229052" y="6236960"/>
            <a:ext cx="3476367" cy="461665"/>
          </a:xfrm>
          <a:prstGeom prst="rect">
            <a:avLst/>
          </a:prstGeom>
          <a:noFill/>
        </p:spPr>
        <p:txBody>
          <a:bodyPr wrap="square" lIns="91440" tIns="45720" rIns="91440" bIns="45720" anchor="t">
            <a:spAutoFit/>
          </a:bodyPr>
          <a:lstStyle/>
          <a:p>
            <a:pPr algn="ctr"/>
            <a:r>
              <a:rPr lang="en-GB" sz="2400">
                <a:ea typeface="+mn-lt"/>
                <a:cs typeface="+mn-lt"/>
                <a:hlinkClick r:id="rId3">
                  <a:extLst>
                    <a:ext uri="{A12FA001-AC4F-418D-AE19-62706E023703}">
                      <ahyp:hlinkClr xmlns:ahyp="http://schemas.microsoft.com/office/drawing/2018/hyperlinkcolor" val="tx"/>
                    </a:ext>
                  </a:extLst>
                </a:hlinkClick>
              </a:rPr>
              <a:t>The </a:t>
            </a:r>
            <a:r>
              <a:rPr lang="en-GB" sz="2400" err="1">
                <a:ea typeface="+mn-lt"/>
                <a:cs typeface="+mn-lt"/>
                <a:hlinkClick r:id="rId3">
                  <a:extLst>
                    <a:ext uri="{A12FA001-AC4F-418D-AE19-62706E023703}">
                      <ahyp:hlinkClr xmlns:ahyp="http://schemas.microsoft.com/office/drawing/2018/hyperlinkcolor" val="tx"/>
                    </a:ext>
                  </a:extLst>
                </a:hlinkClick>
              </a:rPr>
              <a:t>DigiCentre</a:t>
            </a:r>
            <a:r>
              <a:rPr lang="en-GB" sz="2400">
                <a:ea typeface="+mn-lt"/>
                <a:cs typeface="+mn-lt"/>
                <a:hlinkClick r:id="rId3">
                  <a:extLst>
                    <a:ext uri="{A12FA001-AC4F-418D-AE19-62706E023703}">
                      <ahyp:hlinkClr xmlns:ahyp="http://schemas.microsoft.com/office/drawing/2018/hyperlinkcolor" val="tx"/>
                    </a:ext>
                  </a:extLst>
                </a:hlinkClick>
              </a:rPr>
              <a:t> UWTSD</a:t>
            </a:r>
            <a:endParaRPr lang="en-GB" sz="2400">
              <a:ea typeface="+mn-lt"/>
              <a:cs typeface="+mn-lt"/>
            </a:endParaRPr>
          </a:p>
        </p:txBody>
      </p:sp>
      <p:sp>
        <p:nvSpPr>
          <p:cNvPr id="14" name="TextBox 13">
            <a:extLst>
              <a:ext uri="{FF2B5EF4-FFF2-40B4-BE49-F238E27FC236}">
                <a16:creationId xmlns:a16="http://schemas.microsoft.com/office/drawing/2014/main" id="{7C27047A-B407-55A9-5142-95E19A824797}"/>
              </a:ext>
            </a:extLst>
          </p:cNvPr>
          <p:cNvSpPr txBox="1"/>
          <p:nvPr/>
        </p:nvSpPr>
        <p:spPr>
          <a:xfrm>
            <a:off x="1930049" y="3554527"/>
            <a:ext cx="1980088" cy="400110"/>
          </a:xfrm>
          <a:prstGeom prst="rect">
            <a:avLst/>
          </a:prstGeom>
          <a:noFill/>
        </p:spPr>
        <p:txBody>
          <a:bodyPr wrap="square" rtlCol="0">
            <a:spAutoFit/>
          </a:bodyPr>
          <a:lstStyle/>
          <a:p>
            <a:pPr algn="ctr"/>
            <a:r>
              <a:rPr lang="en-GB" sz="2000" b="1">
                <a:latin typeface="Arial Black" panose="020B0A04020102020204" pitchFamily="34" charset="0"/>
              </a:rPr>
              <a:t>SCAN ME</a:t>
            </a:r>
          </a:p>
        </p:txBody>
      </p:sp>
      <p:pic>
        <p:nvPicPr>
          <p:cNvPr id="16" name="Graphic 15" descr="Arrow: Vertical U-turn with solid fill">
            <a:extLst>
              <a:ext uri="{FF2B5EF4-FFF2-40B4-BE49-F238E27FC236}">
                <a16:creationId xmlns:a16="http://schemas.microsoft.com/office/drawing/2014/main" id="{9BAA79C1-0F45-3871-D5EE-303231B03EF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4078250">
            <a:off x="3647846" y="3055790"/>
            <a:ext cx="952586" cy="952586"/>
          </a:xfrm>
          <a:prstGeom prst="rect">
            <a:avLst/>
          </a:prstGeom>
        </p:spPr>
      </p:pic>
      <p:grpSp>
        <p:nvGrpSpPr>
          <p:cNvPr id="2" name="Group 1">
            <a:extLst>
              <a:ext uri="{FF2B5EF4-FFF2-40B4-BE49-F238E27FC236}">
                <a16:creationId xmlns:a16="http://schemas.microsoft.com/office/drawing/2014/main" id="{1C999897-BAA9-259A-5AEC-2D4727876B57}"/>
              </a:ext>
            </a:extLst>
          </p:cNvPr>
          <p:cNvGrpSpPr/>
          <p:nvPr/>
        </p:nvGrpSpPr>
        <p:grpSpPr>
          <a:xfrm>
            <a:off x="874577" y="4839086"/>
            <a:ext cx="4940656" cy="1409909"/>
            <a:chOff x="577758" y="4335012"/>
            <a:chExt cx="4940656" cy="1409909"/>
          </a:xfrm>
        </p:grpSpPr>
        <p:pic>
          <p:nvPicPr>
            <p:cNvPr id="21" name="Picture 20" descr="Graphical user interface, icon, arrow&#10;&#10;Description automatically generated">
              <a:extLst>
                <a:ext uri="{FF2B5EF4-FFF2-40B4-BE49-F238E27FC236}">
                  <a16:creationId xmlns:a16="http://schemas.microsoft.com/office/drawing/2014/main" id="{304F9C60-DAE3-AE89-7A84-C004CB305A0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77758" y="4971675"/>
              <a:ext cx="773246" cy="773246"/>
            </a:xfrm>
            <a:prstGeom prst="rect">
              <a:avLst/>
            </a:prstGeom>
          </p:spPr>
        </p:pic>
        <p:pic>
          <p:nvPicPr>
            <p:cNvPr id="25" name="Picture 24" descr="Shape, icon&#10;&#10;Description automatically generated">
              <a:extLst>
                <a:ext uri="{FF2B5EF4-FFF2-40B4-BE49-F238E27FC236}">
                  <a16:creationId xmlns:a16="http://schemas.microsoft.com/office/drawing/2014/main" id="{82341D58-C8D1-0BF0-11D4-CE00B98B433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441098" y="4335012"/>
              <a:ext cx="773247" cy="773247"/>
            </a:xfrm>
            <a:prstGeom prst="rect">
              <a:avLst/>
            </a:prstGeom>
          </p:spPr>
        </p:pic>
        <p:pic>
          <p:nvPicPr>
            <p:cNvPr id="27" name="Picture 26" descr="Shape&#10;&#10;Description automatically generated">
              <a:extLst>
                <a:ext uri="{FF2B5EF4-FFF2-40B4-BE49-F238E27FC236}">
                  <a16:creationId xmlns:a16="http://schemas.microsoft.com/office/drawing/2014/main" id="{7A4EF672-19DE-32B6-94D2-BBA36AB1541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244377" y="4971674"/>
              <a:ext cx="773247" cy="773247"/>
            </a:xfrm>
            <a:prstGeom prst="rect">
              <a:avLst/>
            </a:prstGeom>
          </p:spPr>
        </p:pic>
        <p:pic>
          <p:nvPicPr>
            <p:cNvPr id="29" name="Picture 28" descr="Shape, icon, arrow&#10;&#10;Description automatically generated">
              <a:extLst>
                <a:ext uri="{FF2B5EF4-FFF2-40B4-BE49-F238E27FC236}">
                  <a16:creationId xmlns:a16="http://schemas.microsoft.com/office/drawing/2014/main" id="{B14D3C43-5DAF-6EB3-8A12-1CE47361366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056974" y="4389771"/>
              <a:ext cx="773247" cy="773247"/>
            </a:xfrm>
            <a:prstGeom prst="rect">
              <a:avLst/>
            </a:prstGeom>
          </p:spPr>
        </p:pic>
        <p:pic>
          <p:nvPicPr>
            <p:cNvPr id="31" name="Picture 30" descr="Shape, icon, arrow&#10;&#10;Description automatically generated">
              <a:extLst>
                <a:ext uri="{FF2B5EF4-FFF2-40B4-BE49-F238E27FC236}">
                  <a16:creationId xmlns:a16="http://schemas.microsoft.com/office/drawing/2014/main" id="{17996854-B2EB-454C-35A8-F34F1E325B7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910997" y="4971674"/>
              <a:ext cx="773247" cy="773247"/>
            </a:xfrm>
            <a:prstGeom prst="rect">
              <a:avLst/>
            </a:prstGeom>
          </p:spPr>
        </p:pic>
        <p:pic>
          <p:nvPicPr>
            <p:cNvPr id="33" name="Picture 32" descr="A picture containing text, seat&#10;&#10;Description automatically generated">
              <a:extLst>
                <a:ext uri="{FF2B5EF4-FFF2-40B4-BE49-F238E27FC236}">
                  <a16:creationId xmlns:a16="http://schemas.microsoft.com/office/drawing/2014/main" id="{8E8B7DE0-D0D8-4DE2-5A16-722C43C8DFF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745167" y="4335012"/>
              <a:ext cx="773247" cy="773247"/>
            </a:xfrm>
            <a:prstGeom prst="rect">
              <a:avLst/>
            </a:prstGeom>
          </p:spPr>
        </p:pic>
      </p:grpSp>
      <p:sp>
        <p:nvSpPr>
          <p:cNvPr id="34" name="TextBox 33">
            <a:extLst>
              <a:ext uri="{FF2B5EF4-FFF2-40B4-BE49-F238E27FC236}">
                <a16:creationId xmlns:a16="http://schemas.microsoft.com/office/drawing/2014/main" id="{713385F1-6EE7-3117-11AE-059A6DC86557}"/>
              </a:ext>
            </a:extLst>
          </p:cNvPr>
          <p:cNvSpPr txBox="1"/>
          <p:nvPr/>
        </p:nvSpPr>
        <p:spPr>
          <a:xfrm>
            <a:off x="597241" y="3927791"/>
            <a:ext cx="4939796" cy="923330"/>
          </a:xfrm>
          <a:prstGeom prst="rect">
            <a:avLst/>
          </a:prstGeom>
          <a:noFill/>
        </p:spPr>
        <p:txBody>
          <a:bodyPr wrap="square" lIns="91440" tIns="45720" rIns="91440" bIns="45720" rtlCol="0" anchor="t">
            <a:spAutoFit/>
          </a:bodyPr>
          <a:lstStyle/>
          <a:p>
            <a:pPr algn="ctr"/>
            <a:r>
              <a:rPr lang="en-GB" sz="2700"/>
              <a:t>Gain all the badges to show future employers your digital skills </a:t>
            </a:r>
          </a:p>
        </p:txBody>
      </p:sp>
      <p:pic>
        <p:nvPicPr>
          <p:cNvPr id="6" name="Picture 5">
            <a:extLst>
              <a:ext uri="{FF2B5EF4-FFF2-40B4-BE49-F238E27FC236}">
                <a16:creationId xmlns:a16="http://schemas.microsoft.com/office/drawing/2014/main" id="{5EFE04C0-CF87-E234-9D2F-D6EB569DE8A2}"/>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p:blipFill>
        <p:spPr>
          <a:xfrm>
            <a:off x="1944077" y="1651857"/>
            <a:ext cx="1966061" cy="1966061"/>
          </a:xfrm>
          <a:prstGeom prst="rect">
            <a:avLst/>
          </a:prstGeom>
        </p:spPr>
      </p:pic>
      <p:sp>
        <p:nvSpPr>
          <p:cNvPr id="8" name="Rectangle 7">
            <a:extLst>
              <a:ext uri="{FF2B5EF4-FFF2-40B4-BE49-F238E27FC236}">
                <a16:creationId xmlns:a16="http://schemas.microsoft.com/office/drawing/2014/main" id="{6287D970-BD58-4C49-ABCD-E729E70A547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39639862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Digital Skills">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Digital Skills" id="{616821E4-7878-4046-A3EB-53D1534ED815}" vid="{A873E781-1FF3-4880-964B-ABA6CF28DE4D}"/>
    </a:ext>
  </a:extLst>
</a:theme>
</file>

<file path=ppt/theme/theme2.xml><?xml version="1.0" encoding="utf-8"?>
<a:theme xmlns:a="http://schemas.openxmlformats.org/drawingml/2006/main" name="Content">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3.xml><?xml version="1.0" encoding="utf-8"?>
<a:theme xmlns:a="http://schemas.openxmlformats.org/drawingml/2006/main" name="Quote master">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ADFA"/>
      </a:hlink>
      <a:folHlink>
        <a:srgbClr val="0085C3"/>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1_Half-Page Titles">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Digital Skills - Dark - 2025 v1.pptx" id="{9C07DEE1-556A-43D3-ABF1-4346B73ED2FE}" vid="{E6D0D267-A791-4835-A466-99F8C2AE1845}"/>
    </a:ext>
  </a:extLst>
</a:theme>
</file>

<file path=ppt/theme/theme5.xml><?xml version="1.0" encoding="utf-8"?>
<a:theme xmlns:a="http://schemas.openxmlformats.org/drawingml/2006/main" name="1_Content">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igital Skills - Dark - 2025 v1.pptx" id="{9C07DEE1-556A-43D3-ABF1-4346B73ED2FE}" vid="{F4DC9C09-9331-4B66-BC5B-A53298F7ECF1}"/>
    </a:ext>
  </a:extLst>
</a:theme>
</file>

<file path=ppt/theme/theme6.xml><?xml version="1.0" encoding="utf-8"?>
<a:theme xmlns:a="http://schemas.openxmlformats.org/drawingml/2006/main" name="Left Bar">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ADFA"/>
      </a:hlink>
      <a:folHlink>
        <a:srgbClr val="0085C3"/>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Digital Skills - Dark - 2025 v1.pptx" id="{9C07DEE1-556A-43D3-ABF1-4346B73ED2FE}" vid="{5490D2A5-1D78-4EBD-A6BA-9B19D8076BB0}"/>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Digital Skills</Template>
  <TotalTime>0</TotalTime>
  <Words>398</Words>
  <Application>Microsoft Office PowerPoint</Application>
  <PresentationFormat>Widescreen</PresentationFormat>
  <Paragraphs>63</Paragraphs>
  <Slides>7</Slides>
  <Notes>2</Notes>
  <HiddenSlides>0</HiddenSlides>
  <MMClips>0</MMClips>
  <ScaleCrop>false</ScaleCrop>
  <HeadingPairs>
    <vt:vector size="6" baseType="variant">
      <vt:variant>
        <vt:lpstr>Fonts Used</vt:lpstr>
      </vt:variant>
      <vt:variant>
        <vt:i4>9</vt:i4>
      </vt:variant>
      <vt:variant>
        <vt:lpstr>Theme</vt:lpstr>
      </vt:variant>
      <vt:variant>
        <vt:i4>6</vt:i4>
      </vt:variant>
      <vt:variant>
        <vt:lpstr>Slide Titles</vt:lpstr>
      </vt:variant>
      <vt:variant>
        <vt:i4>7</vt:i4>
      </vt:variant>
    </vt:vector>
  </HeadingPairs>
  <TitlesOfParts>
    <vt:vector size="22" baseType="lpstr">
      <vt:lpstr>Akzidenz Grotesk BE (Headings)</vt:lpstr>
      <vt:lpstr>Akzidenz Grotesk BE Bold</vt:lpstr>
      <vt:lpstr>Calibri </vt:lpstr>
      <vt:lpstr>Aptos</vt:lpstr>
      <vt:lpstr>Arial</vt:lpstr>
      <vt:lpstr>Arial Black</vt:lpstr>
      <vt:lpstr>Calibri</vt:lpstr>
      <vt:lpstr>Calibri Light</vt:lpstr>
      <vt:lpstr>Wingdings</vt:lpstr>
      <vt:lpstr>Digital Skills</vt:lpstr>
      <vt:lpstr>Content</vt:lpstr>
      <vt:lpstr>Quote master</vt:lpstr>
      <vt:lpstr>1_Half-Page Titles</vt:lpstr>
      <vt:lpstr>1_Content</vt:lpstr>
      <vt:lpstr>Left Bar</vt:lpstr>
      <vt:lpstr>An Introduction to  Digital Skills</vt:lpstr>
      <vt:lpstr>Digital Skills Advisor Library and Learning Resources Team</vt:lpstr>
      <vt:lpstr>Digital Skills Support</vt:lpstr>
      <vt:lpstr>PowerPoint Presentation</vt:lpstr>
      <vt:lpstr>Help is always available...</vt:lpstr>
      <vt:lpstr>Find us on social media!</vt:lpstr>
      <vt:lpstr>Thank you for listening.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Hill</dc:creator>
  <cp:lastModifiedBy>Scott James</cp:lastModifiedBy>
  <cp:revision>3</cp:revision>
  <dcterms:created xsi:type="dcterms:W3CDTF">2025-12-15T15:50:02Z</dcterms:created>
  <dcterms:modified xsi:type="dcterms:W3CDTF">2025-12-17T08:25:34Z</dcterms:modified>
</cp:coreProperties>
</file>