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8288000" cy="10287000"/>
  <p:notesSz cx="6858000" cy="9144000"/>
  <p:embeddedFontLst>
    <p:embeddedFont>
      <p:font typeface="Canva Sans" panose="020B0604020202020204" charset="0"/>
      <p:regular r:id="rId26"/>
    </p:embeddedFont>
    <p:embeddedFont>
      <p:font typeface="Canva Sans Bold" panose="020B0604020202020204" charset="0"/>
      <p:regular r:id="rId27"/>
    </p:embeddedFont>
    <p:embeddedFont>
      <p:font typeface="ITC Benguiat" panose="020B0604020202020204" charset="0"/>
      <p:regular r:id="rId28"/>
    </p:embeddedFont>
    <p:embeddedFont>
      <p:font typeface="Neue Einstellung Bold" panose="020B0604020202020204"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4" d="100"/>
          <a:sy n="44" d="100"/>
        </p:scale>
        <p:origin x="1330" y="-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7.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2.svg"/><Relationship Id="rId7"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4.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1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23.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25.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svg"/><Relationship Id="rId7"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svg"/><Relationship Id="rId7"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32.png"/></Relationships>
</file>

<file path=ppt/slides/_rels/slide17.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2.svg"/><Relationship Id="rId7" Type="http://schemas.openxmlformats.org/officeDocument/2006/relationships/image" Target="../media/image3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4.svg"/><Relationship Id="rId10" Type="http://schemas.openxmlformats.org/officeDocument/2006/relationships/image" Target="../media/image37.png"/><Relationship Id="rId4" Type="http://schemas.openxmlformats.org/officeDocument/2006/relationships/image" Target="../media/image3.png"/><Relationship Id="rId9" Type="http://schemas.openxmlformats.org/officeDocument/2006/relationships/image" Target="../media/image36.svg"/></Relationships>
</file>

<file path=ppt/slides/_rels/slide18.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svg"/><Relationship Id="rId7" Type="http://schemas.openxmlformats.org/officeDocument/2006/relationships/image" Target="../media/image39.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2.jpeg"/></Relationships>
</file>

<file path=ppt/slides/_rels/slide20.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2.svg"/><Relationship Id="rId7" Type="http://schemas.openxmlformats.org/officeDocument/2006/relationships/image" Target="../media/image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48.png"/><Relationship Id="rId5" Type="http://schemas.openxmlformats.org/officeDocument/2006/relationships/image" Target="../media/image44.svg"/><Relationship Id="rId10" Type="http://schemas.openxmlformats.org/officeDocument/2006/relationships/image" Target="../media/image47.png"/><Relationship Id="rId4" Type="http://schemas.openxmlformats.org/officeDocument/2006/relationships/image" Target="../media/image43.png"/><Relationship Id="rId9" Type="http://schemas.openxmlformats.org/officeDocument/2006/relationships/image" Target="../media/image46.png"/></Relationships>
</file>

<file path=ppt/slides/_rels/slide21.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2.svg"/><Relationship Id="rId7" Type="http://schemas.openxmlformats.org/officeDocument/2006/relationships/image" Target="../media/image5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sv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53.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4.sv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2.svg"/><Relationship Id="rId7" Type="http://schemas.openxmlformats.org/officeDocument/2006/relationships/image" Target="../media/image5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4.sv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5992065" y="1028700"/>
            <a:ext cx="6303871" cy="3786287"/>
          </a:xfrm>
          <a:custGeom>
            <a:avLst/>
            <a:gdLst/>
            <a:ahLst/>
            <a:cxnLst/>
            <a:rect l="l" t="t" r="r" b="b"/>
            <a:pathLst>
              <a:path w="6303871" h="3786287">
                <a:moveTo>
                  <a:pt x="0" y="0"/>
                </a:moveTo>
                <a:lnTo>
                  <a:pt x="6303870" y="0"/>
                </a:lnTo>
                <a:lnTo>
                  <a:pt x="6303870" y="3786287"/>
                </a:lnTo>
                <a:lnTo>
                  <a:pt x="0" y="3786287"/>
                </a:lnTo>
                <a:lnTo>
                  <a:pt x="0" y="0"/>
                </a:lnTo>
                <a:close/>
              </a:path>
            </a:pathLst>
          </a:custGeom>
          <a:blipFill>
            <a:blip r:embed="rId6"/>
            <a:stretch>
              <a:fillRect/>
            </a:stretch>
          </a:blipFill>
        </p:spPr>
        <p:txBody>
          <a:bodyPr/>
          <a:lstStyle/>
          <a:p>
            <a:endParaRPr lang="en-GB"/>
          </a:p>
        </p:txBody>
      </p:sp>
      <p:sp>
        <p:nvSpPr>
          <p:cNvPr id="6" name="TextBox 6"/>
          <p:cNvSpPr txBox="1"/>
          <p:nvPr/>
        </p:nvSpPr>
        <p:spPr>
          <a:xfrm>
            <a:off x="268520" y="6144485"/>
            <a:ext cx="10068759" cy="2380615"/>
          </a:xfrm>
          <a:prstGeom prst="rect">
            <a:avLst/>
          </a:prstGeom>
        </p:spPr>
        <p:txBody>
          <a:bodyPr lIns="0" tIns="0" rIns="0" bIns="0" rtlCol="0" anchor="t">
            <a:spAutoFit/>
          </a:bodyPr>
          <a:lstStyle/>
          <a:p>
            <a:pPr algn="l">
              <a:lnSpc>
                <a:spcPts val="4759"/>
              </a:lnSpc>
            </a:pPr>
            <a:r>
              <a:rPr lang="en-US" sz="3399">
                <a:solidFill>
                  <a:srgbClr val="000000"/>
                </a:solidFill>
                <a:latin typeface="Canva Sans"/>
                <a:ea typeface="Canva Sans"/>
                <a:cs typeface="Canva Sans"/>
                <a:sym typeface="Canva Sans"/>
              </a:rPr>
              <a:t>Module name: Managing Enterprise (BMSW4011)</a:t>
            </a:r>
          </a:p>
          <a:p>
            <a:pPr algn="l">
              <a:lnSpc>
                <a:spcPts val="4759"/>
              </a:lnSpc>
            </a:pPr>
            <a:r>
              <a:rPr lang="en-US" sz="3399">
                <a:solidFill>
                  <a:srgbClr val="000000"/>
                </a:solidFill>
                <a:latin typeface="Canva Sans"/>
                <a:ea typeface="Canva Sans"/>
                <a:cs typeface="Canva Sans"/>
                <a:sym typeface="Canva Sans"/>
              </a:rPr>
              <a:t>Assignment name: Individual Presentation</a:t>
            </a:r>
          </a:p>
          <a:p>
            <a:pPr algn="l">
              <a:lnSpc>
                <a:spcPts val="4759"/>
              </a:lnSpc>
            </a:pPr>
            <a:r>
              <a:rPr lang="en-US" sz="3399">
                <a:solidFill>
                  <a:srgbClr val="000000"/>
                </a:solidFill>
                <a:latin typeface="Canva Sans"/>
                <a:ea typeface="Canva Sans"/>
                <a:cs typeface="Canva Sans"/>
                <a:sym typeface="Canva Sans"/>
              </a:rPr>
              <a:t>Deadline: Thursday, 3rd of July, 10am</a:t>
            </a:r>
          </a:p>
          <a:p>
            <a:pPr algn="ctr">
              <a:lnSpc>
                <a:spcPts val="4759"/>
              </a:lnSpc>
              <a:spcBef>
                <a:spcPct val="0"/>
              </a:spcBef>
            </a:pPr>
            <a:endParaRPr lang="en-US" sz="3399">
              <a:solidFill>
                <a:srgbClr val="000000"/>
              </a:solidFill>
              <a:latin typeface="Canva Sans"/>
              <a:ea typeface="Canva Sans"/>
              <a:cs typeface="Canva Sans"/>
              <a:sym typeface="Canva Sans"/>
            </a:endParaRPr>
          </a:p>
        </p:txBody>
      </p:sp>
      <p:sp>
        <p:nvSpPr>
          <p:cNvPr id="7" name="TextBox 7"/>
          <p:cNvSpPr txBox="1"/>
          <p:nvPr/>
        </p:nvSpPr>
        <p:spPr>
          <a:xfrm>
            <a:off x="11063338" y="7920181"/>
            <a:ext cx="10068759" cy="1780540"/>
          </a:xfrm>
          <a:prstGeom prst="rect">
            <a:avLst/>
          </a:prstGeom>
        </p:spPr>
        <p:txBody>
          <a:bodyPr lIns="0" tIns="0" rIns="0" bIns="0" rtlCol="0" anchor="t">
            <a:spAutoFit/>
          </a:bodyPr>
          <a:lstStyle/>
          <a:p>
            <a:pPr algn="l">
              <a:lnSpc>
                <a:spcPts val="4759"/>
              </a:lnSpc>
            </a:pPr>
            <a:r>
              <a:rPr lang="en-US" sz="3399">
                <a:solidFill>
                  <a:srgbClr val="000000"/>
                </a:solidFill>
                <a:latin typeface="Canva Sans"/>
                <a:ea typeface="Canva Sans"/>
                <a:cs typeface="Canva Sans"/>
                <a:sym typeface="Canva Sans"/>
              </a:rPr>
              <a:t>Student name: Cristina Limbau</a:t>
            </a:r>
          </a:p>
          <a:p>
            <a:pPr algn="l">
              <a:lnSpc>
                <a:spcPts val="4759"/>
              </a:lnSpc>
            </a:pPr>
            <a:r>
              <a:rPr lang="en-US" sz="3399">
                <a:solidFill>
                  <a:srgbClr val="000000"/>
                </a:solidFill>
                <a:latin typeface="Canva Sans"/>
                <a:ea typeface="Canva Sans"/>
                <a:cs typeface="Canva Sans"/>
                <a:sym typeface="Canva Sans"/>
              </a:rPr>
              <a:t>Student number: 2410885</a:t>
            </a:r>
          </a:p>
          <a:p>
            <a:pPr algn="l">
              <a:lnSpc>
                <a:spcPts val="4759"/>
              </a:lnSpc>
              <a:spcBef>
                <a:spcPct val="0"/>
              </a:spcBef>
            </a:pPr>
            <a:r>
              <a:rPr lang="en-US" sz="3399">
                <a:solidFill>
                  <a:srgbClr val="000000"/>
                </a:solidFill>
                <a:latin typeface="Canva Sans"/>
                <a:ea typeface="Canva Sans"/>
                <a:cs typeface="Canva Sans"/>
                <a:sym typeface="Canva Sans"/>
              </a:rPr>
              <a:t>Lecturer name: Melanie Squire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6467392" y="902637"/>
            <a:ext cx="4810207"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AI Statement</a:t>
            </a:r>
          </a:p>
        </p:txBody>
      </p:sp>
      <p:sp>
        <p:nvSpPr>
          <p:cNvPr id="6" name="TextBox 6"/>
          <p:cNvSpPr txBox="1"/>
          <p:nvPr/>
        </p:nvSpPr>
        <p:spPr>
          <a:xfrm>
            <a:off x="834154" y="3176270"/>
            <a:ext cx="18288000" cy="1967230"/>
          </a:xfrm>
          <a:prstGeom prst="rect">
            <a:avLst/>
          </a:prstGeom>
        </p:spPr>
        <p:txBody>
          <a:bodyPr lIns="0" tIns="0" rIns="0" bIns="0" rtlCol="0" anchor="t">
            <a:spAutoFit/>
          </a:bodyPr>
          <a:lstStyle/>
          <a:p>
            <a:pPr algn="l">
              <a:lnSpc>
                <a:spcPts val="3919"/>
              </a:lnSpc>
              <a:spcBef>
                <a:spcPct val="0"/>
              </a:spcBef>
            </a:pPr>
            <a:r>
              <a:rPr lang="en-US" sz="2799">
                <a:solidFill>
                  <a:srgbClr val="000000"/>
                </a:solidFill>
                <a:latin typeface="Canva Sans"/>
                <a:ea typeface="Canva Sans"/>
                <a:cs typeface="Canva Sans"/>
                <a:sym typeface="Canva Sans"/>
              </a:rPr>
              <a:t>I confirm that I have not presented any AI generated materials as my own work. </a:t>
            </a:r>
          </a:p>
          <a:p>
            <a:pPr algn="l">
              <a:lnSpc>
                <a:spcPts val="3919"/>
              </a:lnSpc>
              <a:spcBef>
                <a:spcPct val="0"/>
              </a:spcBef>
            </a:pPr>
            <a:r>
              <a:rPr lang="en-US" sz="2799">
                <a:solidFill>
                  <a:srgbClr val="000000"/>
                </a:solidFill>
                <a:latin typeface="Canva Sans"/>
                <a:ea typeface="Canva Sans"/>
                <a:cs typeface="Canva Sans"/>
                <a:sym typeface="Canva Sans"/>
              </a:rPr>
              <a:t>I confirm that I have copies of my drafts, notes, and other resources I used, which I may be asked to provide in evidence.</a:t>
            </a:r>
          </a:p>
          <a:p>
            <a:pPr algn="ctr">
              <a:lnSpc>
                <a:spcPts val="3919"/>
              </a:lnSpc>
              <a:spcBef>
                <a:spcPct val="0"/>
              </a:spcBef>
            </a:pPr>
            <a:endParaRPr lang="en-US" sz="2799">
              <a:solidFill>
                <a:srgbClr val="000000"/>
              </a:solidFill>
              <a:latin typeface="Canva Sans"/>
              <a:ea typeface="Canva Sans"/>
              <a:cs typeface="Canva Sans"/>
              <a:sym typeface="Canva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alphaModFix amt="41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4205395" y="490220"/>
            <a:ext cx="9918200" cy="962660"/>
          </a:xfrm>
          <a:prstGeom prst="rect">
            <a:avLst/>
          </a:prstGeom>
        </p:spPr>
        <p:txBody>
          <a:bodyPr lIns="0" tIns="0" rIns="0" bIns="0" rtlCol="0" anchor="t">
            <a:spAutoFit/>
          </a:bodyPr>
          <a:lstStyle/>
          <a:p>
            <a:pPr algn="l">
              <a:lnSpc>
                <a:spcPts val="7840"/>
              </a:lnSpc>
              <a:spcBef>
                <a:spcPct val="0"/>
              </a:spcBef>
            </a:pPr>
            <a:r>
              <a:rPr lang="en-US" sz="5600">
                <a:solidFill>
                  <a:srgbClr val="000000"/>
                </a:solidFill>
                <a:latin typeface="Canva Sans"/>
                <a:ea typeface="Canva Sans"/>
                <a:cs typeface="Canva Sans"/>
                <a:sym typeface="Canva Sans"/>
              </a:rPr>
              <a:t>Presentation Overview</a:t>
            </a:r>
          </a:p>
        </p:txBody>
      </p:sp>
      <p:sp>
        <p:nvSpPr>
          <p:cNvPr id="6" name="TextBox 6"/>
          <p:cNvSpPr txBox="1"/>
          <p:nvPr/>
        </p:nvSpPr>
        <p:spPr>
          <a:xfrm>
            <a:off x="602935" y="2660012"/>
            <a:ext cx="4215239" cy="467820"/>
          </a:xfrm>
          <a:prstGeom prst="rect">
            <a:avLst/>
          </a:prstGeom>
        </p:spPr>
        <p:txBody>
          <a:bodyPr wrap="square" lIns="0" tIns="0" rIns="0" bIns="0" rtlCol="0" anchor="t">
            <a:spAutoFit/>
          </a:bodyPr>
          <a:lstStyle/>
          <a:p>
            <a:pPr algn="ctr">
              <a:lnSpc>
                <a:spcPts val="3920"/>
              </a:lnSpc>
              <a:spcBef>
                <a:spcPct val="0"/>
              </a:spcBef>
            </a:pPr>
            <a:r>
              <a:rPr lang="en-US" sz="2800" b="1" dirty="0">
                <a:solidFill>
                  <a:srgbClr val="000000"/>
                </a:solidFill>
                <a:latin typeface="Canva Sans Bold"/>
                <a:ea typeface="Canva Sans Bold"/>
                <a:cs typeface="Canva Sans Bold"/>
                <a:sym typeface="Canva Sans Bold"/>
              </a:rPr>
              <a:t>1.Business Proposition</a:t>
            </a:r>
          </a:p>
        </p:txBody>
      </p:sp>
      <p:sp>
        <p:nvSpPr>
          <p:cNvPr id="7" name="TextBox 7"/>
          <p:cNvSpPr txBox="1"/>
          <p:nvPr/>
        </p:nvSpPr>
        <p:spPr>
          <a:xfrm>
            <a:off x="4742781" y="2660013"/>
            <a:ext cx="4794290" cy="481330"/>
          </a:xfrm>
          <a:prstGeom prst="rect">
            <a:avLst/>
          </a:prstGeom>
        </p:spPr>
        <p:txBody>
          <a:bodyPr lIns="0" tIns="0" rIns="0" bIns="0" rtlCol="0" anchor="t">
            <a:spAutoFit/>
          </a:bodyPr>
          <a:lstStyle/>
          <a:p>
            <a:pPr algn="ctr">
              <a:lnSpc>
                <a:spcPts val="3920"/>
              </a:lnSpc>
              <a:spcBef>
                <a:spcPct val="0"/>
              </a:spcBef>
            </a:pPr>
            <a:r>
              <a:rPr lang="en-US" sz="2800" b="1">
                <a:solidFill>
                  <a:srgbClr val="000000"/>
                </a:solidFill>
                <a:latin typeface="Canva Sans Bold"/>
                <a:ea typeface="Canva Sans Bold"/>
                <a:cs typeface="Canva Sans Bold"/>
                <a:sym typeface="Canva Sans Bold"/>
              </a:rPr>
              <a:t>2. Marketing Strategy</a:t>
            </a:r>
          </a:p>
        </p:txBody>
      </p:sp>
      <p:sp>
        <p:nvSpPr>
          <p:cNvPr id="8" name="TextBox 8"/>
          <p:cNvSpPr txBox="1"/>
          <p:nvPr/>
        </p:nvSpPr>
        <p:spPr>
          <a:xfrm>
            <a:off x="9164495" y="2692528"/>
            <a:ext cx="4794290" cy="481330"/>
          </a:xfrm>
          <a:prstGeom prst="rect">
            <a:avLst/>
          </a:prstGeom>
        </p:spPr>
        <p:txBody>
          <a:bodyPr lIns="0" tIns="0" rIns="0" bIns="0" rtlCol="0" anchor="t">
            <a:spAutoFit/>
          </a:bodyPr>
          <a:lstStyle/>
          <a:p>
            <a:pPr algn="ctr">
              <a:lnSpc>
                <a:spcPts val="3920"/>
              </a:lnSpc>
              <a:spcBef>
                <a:spcPct val="0"/>
              </a:spcBef>
            </a:pPr>
            <a:r>
              <a:rPr lang="en-US" sz="2800" b="1">
                <a:solidFill>
                  <a:srgbClr val="000000"/>
                </a:solidFill>
                <a:latin typeface="Canva Sans Bold"/>
                <a:ea typeface="Canva Sans Bold"/>
                <a:cs typeface="Canva Sans Bold"/>
                <a:sym typeface="Canva Sans Bold"/>
              </a:rPr>
              <a:t>3. Angel Investors</a:t>
            </a:r>
          </a:p>
        </p:txBody>
      </p:sp>
      <p:grpSp>
        <p:nvGrpSpPr>
          <p:cNvPr id="9" name="Group 9"/>
          <p:cNvGrpSpPr/>
          <p:nvPr/>
        </p:nvGrpSpPr>
        <p:grpSpPr>
          <a:xfrm>
            <a:off x="4949256" y="3407408"/>
            <a:ext cx="4215239" cy="6477000"/>
            <a:chOff x="0" y="0"/>
            <a:chExt cx="1110186" cy="1705877"/>
          </a:xfrm>
        </p:grpSpPr>
        <p:sp>
          <p:nvSpPr>
            <p:cNvPr id="10" name="Freeform 10"/>
            <p:cNvSpPr/>
            <p:nvPr/>
          </p:nvSpPr>
          <p:spPr>
            <a:xfrm>
              <a:off x="0" y="0"/>
              <a:ext cx="1110186" cy="1705876"/>
            </a:xfrm>
            <a:custGeom>
              <a:avLst/>
              <a:gdLst/>
              <a:ahLst/>
              <a:cxnLst/>
              <a:rect l="l" t="t" r="r" b="b"/>
              <a:pathLst>
                <a:path w="1110186" h="1705876">
                  <a:moveTo>
                    <a:pt x="93669" y="0"/>
                  </a:moveTo>
                  <a:lnTo>
                    <a:pt x="1016517" y="0"/>
                  </a:lnTo>
                  <a:cubicBezTo>
                    <a:pt x="1041360" y="0"/>
                    <a:pt x="1065185" y="9869"/>
                    <a:pt x="1082751" y="27435"/>
                  </a:cubicBezTo>
                  <a:cubicBezTo>
                    <a:pt x="1100318" y="45001"/>
                    <a:pt x="1110186" y="68827"/>
                    <a:pt x="1110186" y="93669"/>
                  </a:cubicBezTo>
                  <a:lnTo>
                    <a:pt x="1110186" y="1612207"/>
                  </a:lnTo>
                  <a:cubicBezTo>
                    <a:pt x="1110186" y="1637050"/>
                    <a:pt x="1100318" y="1660875"/>
                    <a:pt x="1082751" y="1678441"/>
                  </a:cubicBezTo>
                  <a:cubicBezTo>
                    <a:pt x="1065185" y="1696008"/>
                    <a:pt x="1041360" y="1705876"/>
                    <a:pt x="1016517" y="1705876"/>
                  </a:cubicBezTo>
                  <a:lnTo>
                    <a:pt x="93669" y="1705876"/>
                  </a:lnTo>
                  <a:cubicBezTo>
                    <a:pt x="41937" y="1705876"/>
                    <a:pt x="0" y="1663939"/>
                    <a:pt x="0" y="1612207"/>
                  </a:cubicBezTo>
                  <a:lnTo>
                    <a:pt x="0" y="93669"/>
                  </a:lnTo>
                  <a:cubicBezTo>
                    <a:pt x="0" y="68827"/>
                    <a:pt x="9869" y="45001"/>
                    <a:pt x="27435" y="27435"/>
                  </a:cubicBezTo>
                  <a:cubicBezTo>
                    <a:pt x="45001" y="9869"/>
                    <a:pt x="68827" y="0"/>
                    <a:pt x="93669" y="0"/>
                  </a:cubicBezTo>
                  <a:close/>
                </a:path>
              </a:pathLst>
            </a:custGeom>
            <a:solidFill>
              <a:srgbClr val="9C5D3A">
                <a:alpha val="44706"/>
              </a:srgbClr>
            </a:solidFill>
          </p:spPr>
          <p:txBody>
            <a:bodyPr/>
            <a:lstStyle/>
            <a:p>
              <a:endParaRPr lang="en-GB"/>
            </a:p>
          </p:txBody>
        </p:sp>
        <p:sp>
          <p:nvSpPr>
            <p:cNvPr id="11" name="TextBox 11"/>
            <p:cNvSpPr txBox="1"/>
            <p:nvPr/>
          </p:nvSpPr>
          <p:spPr>
            <a:xfrm>
              <a:off x="0" y="-38100"/>
              <a:ext cx="1110186" cy="1743977"/>
            </a:xfrm>
            <a:prstGeom prst="rect">
              <a:avLst/>
            </a:prstGeom>
          </p:spPr>
          <p:txBody>
            <a:bodyPr lIns="50800" tIns="50800" rIns="50800" bIns="50800" rtlCol="0" anchor="ctr"/>
            <a:lstStyle/>
            <a:p>
              <a:pPr algn="ctr">
                <a:lnSpc>
                  <a:spcPts val="2871"/>
                </a:lnSpc>
              </a:pPr>
              <a:endParaRPr/>
            </a:p>
          </p:txBody>
        </p:sp>
      </p:grpSp>
      <p:grpSp>
        <p:nvGrpSpPr>
          <p:cNvPr id="12" name="Group 12"/>
          <p:cNvGrpSpPr/>
          <p:nvPr/>
        </p:nvGrpSpPr>
        <p:grpSpPr>
          <a:xfrm>
            <a:off x="9431195" y="3418938"/>
            <a:ext cx="4215239" cy="6477000"/>
            <a:chOff x="0" y="0"/>
            <a:chExt cx="1110186" cy="1705877"/>
          </a:xfrm>
        </p:grpSpPr>
        <p:sp>
          <p:nvSpPr>
            <p:cNvPr id="13" name="Freeform 13"/>
            <p:cNvSpPr/>
            <p:nvPr/>
          </p:nvSpPr>
          <p:spPr>
            <a:xfrm>
              <a:off x="0" y="0"/>
              <a:ext cx="1110186" cy="1705876"/>
            </a:xfrm>
            <a:custGeom>
              <a:avLst/>
              <a:gdLst/>
              <a:ahLst/>
              <a:cxnLst/>
              <a:rect l="l" t="t" r="r" b="b"/>
              <a:pathLst>
                <a:path w="1110186" h="1705876">
                  <a:moveTo>
                    <a:pt x="93669" y="0"/>
                  </a:moveTo>
                  <a:lnTo>
                    <a:pt x="1016517" y="0"/>
                  </a:lnTo>
                  <a:cubicBezTo>
                    <a:pt x="1041360" y="0"/>
                    <a:pt x="1065185" y="9869"/>
                    <a:pt x="1082751" y="27435"/>
                  </a:cubicBezTo>
                  <a:cubicBezTo>
                    <a:pt x="1100318" y="45001"/>
                    <a:pt x="1110186" y="68827"/>
                    <a:pt x="1110186" y="93669"/>
                  </a:cubicBezTo>
                  <a:lnTo>
                    <a:pt x="1110186" y="1612207"/>
                  </a:lnTo>
                  <a:cubicBezTo>
                    <a:pt x="1110186" y="1637050"/>
                    <a:pt x="1100318" y="1660875"/>
                    <a:pt x="1082751" y="1678441"/>
                  </a:cubicBezTo>
                  <a:cubicBezTo>
                    <a:pt x="1065185" y="1696008"/>
                    <a:pt x="1041360" y="1705876"/>
                    <a:pt x="1016517" y="1705876"/>
                  </a:cubicBezTo>
                  <a:lnTo>
                    <a:pt x="93669" y="1705876"/>
                  </a:lnTo>
                  <a:cubicBezTo>
                    <a:pt x="41937" y="1705876"/>
                    <a:pt x="0" y="1663939"/>
                    <a:pt x="0" y="1612207"/>
                  </a:cubicBezTo>
                  <a:lnTo>
                    <a:pt x="0" y="93669"/>
                  </a:lnTo>
                  <a:cubicBezTo>
                    <a:pt x="0" y="68827"/>
                    <a:pt x="9869" y="45001"/>
                    <a:pt x="27435" y="27435"/>
                  </a:cubicBezTo>
                  <a:cubicBezTo>
                    <a:pt x="45001" y="9869"/>
                    <a:pt x="68827" y="0"/>
                    <a:pt x="93669" y="0"/>
                  </a:cubicBezTo>
                  <a:close/>
                </a:path>
              </a:pathLst>
            </a:custGeom>
            <a:solidFill>
              <a:srgbClr val="9C5D3A">
                <a:alpha val="44706"/>
              </a:srgbClr>
            </a:solidFill>
          </p:spPr>
          <p:txBody>
            <a:bodyPr/>
            <a:lstStyle/>
            <a:p>
              <a:endParaRPr lang="en-GB"/>
            </a:p>
          </p:txBody>
        </p:sp>
        <p:sp>
          <p:nvSpPr>
            <p:cNvPr id="14" name="TextBox 14"/>
            <p:cNvSpPr txBox="1"/>
            <p:nvPr/>
          </p:nvSpPr>
          <p:spPr>
            <a:xfrm>
              <a:off x="0" y="-38100"/>
              <a:ext cx="1110186" cy="1743977"/>
            </a:xfrm>
            <a:prstGeom prst="rect">
              <a:avLst/>
            </a:prstGeom>
          </p:spPr>
          <p:txBody>
            <a:bodyPr lIns="50800" tIns="50800" rIns="50800" bIns="50800" rtlCol="0" anchor="ctr"/>
            <a:lstStyle/>
            <a:p>
              <a:pPr algn="ctr">
                <a:lnSpc>
                  <a:spcPts val="2871"/>
                </a:lnSpc>
              </a:pPr>
              <a:endParaRPr/>
            </a:p>
          </p:txBody>
        </p:sp>
      </p:grpSp>
      <p:sp>
        <p:nvSpPr>
          <p:cNvPr id="15" name="TextBox 15"/>
          <p:cNvSpPr txBox="1"/>
          <p:nvPr/>
        </p:nvSpPr>
        <p:spPr>
          <a:xfrm>
            <a:off x="781742" y="4136254"/>
            <a:ext cx="3075404" cy="633493"/>
          </a:xfrm>
          <a:prstGeom prst="rect">
            <a:avLst/>
          </a:prstGeom>
        </p:spPr>
        <p:txBody>
          <a:bodyPr lIns="0" tIns="0" rIns="0" bIns="0" rtlCol="0" anchor="t">
            <a:spAutoFit/>
          </a:bodyPr>
          <a:lstStyle/>
          <a:p>
            <a:pPr algn="l">
              <a:lnSpc>
                <a:spcPts val="2584"/>
              </a:lnSpc>
            </a:pPr>
            <a:endParaRPr/>
          </a:p>
          <a:p>
            <a:pPr algn="l">
              <a:lnSpc>
                <a:spcPts val="2584"/>
              </a:lnSpc>
              <a:spcBef>
                <a:spcPct val="0"/>
              </a:spcBef>
            </a:pPr>
            <a:endParaRPr/>
          </a:p>
        </p:txBody>
      </p:sp>
      <p:sp>
        <p:nvSpPr>
          <p:cNvPr id="16" name="TextBox 16"/>
          <p:cNvSpPr txBox="1"/>
          <p:nvPr/>
        </p:nvSpPr>
        <p:spPr>
          <a:xfrm>
            <a:off x="5115356" y="4285863"/>
            <a:ext cx="4049138" cy="2157709"/>
          </a:xfrm>
          <a:prstGeom prst="rect">
            <a:avLst/>
          </a:prstGeom>
        </p:spPr>
        <p:txBody>
          <a:bodyPr lIns="0" tIns="0" rIns="0" bIns="0" rtlCol="0" anchor="t">
            <a:spAutoFit/>
          </a:bodyPr>
          <a:lstStyle/>
          <a:p>
            <a:pPr algn="l">
              <a:lnSpc>
                <a:spcPts val="2871"/>
              </a:lnSpc>
            </a:pPr>
            <a:r>
              <a:rPr lang="en-US" sz="2050">
                <a:solidFill>
                  <a:srgbClr val="000000"/>
                </a:solidFill>
                <a:latin typeface="Canva Sans"/>
                <a:ea typeface="Canva Sans"/>
                <a:cs typeface="Canva Sans"/>
                <a:sym typeface="Canva Sans"/>
              </a:rPr>
              <a:t>2.1  Month 1-3 Brand Awareness</a:t>
            </a:r>
          </a:p>
          <a:p>
            <a:pPr algn="l">
              <a:lnSpc>
                <a:spcPts val="2871"/>
              </a:lnSpc>
            </a:pPr>
            <a:r>
              <a:rPr lang="en-US" sz="2050">
                <a:solidFill>
                  <a:srgbClr val="000000"/>
                </a:solidFill>
                <a:latin typeface="Canva Sans"/>
                <a:ea typeface="Canva Sans"/>
                <a:cs typeface="Canva Sans"/>
                <a:sym typeface="Canva Sans"/>
              </a:rPr>
              <a:t>2.2 Month 4-6 Engagement &amp; Content Strategy</a:t>
            </a:r>
          </a:p>
          <a:p>
            <a:pPr algn="l">
              <a:lnSpc>
                <a:spcPts val="2871"/>
              </a:lnSpc>
            </a:pPr>
            <a:r>
              <a:rPr lang="en-US" sz="2050">
                <a:solidFill>
                  <a:srgbClr val="000000"/>
                </a:solidFill>
                <a:latin typeface="Canva Sans"/>
                <a:ea typeface="Canva Sans"/>
                <a:cs typeface="Canva Sans"/>
                <a:sym typeface="Canva Sans"/>
              </a:rPr>
              <a:t>2.3 Month 7-12 Client Loyalty &amp; Retention</a:t>
            </a:r>
          </a:p>
          <a:p>
            <a:pPr algn="l">
              <a:lnSpc>
                <a:spcPts val="2871"/>
              </a:lnSpc>
              <a:spcBef>
                <a:spcPct val="0"/>
              </a:spcBef>
            </a:pPr>
            <a:r>
              <a:rPr lang="en-US" sz="2050">
                <a:solidFill>
                  <a:srgbClr val="000000"/>
                </a:solidFill>
                <a:latin typeface="Canva Sans"/>
                <a:ea typeface="Canva Sans"/>
                <a:cs typeface="Canva Sans"/>
                <a:sym typeface="Canva Sans"/>
              </a:rPr>
              <a:t>2.4 Video Advert</a:t>
            </a:r>
          </a:p>
        </p:txBody>
      </p:sp>
      <p:grpSp>
        <p:nvGrpSpPr>
          <p:cNvPr id="17" name="Group 17"/>
          <p:cNvGrpSpPr/>
          <p:nvPr/>
        </p:nvGrpSpPr>
        <p:grpSpPr>
          <a:xfrm>
            <a:off x="13913133" y="3418938"/>
            <a:ext cx="4215239" cy="6477000"/>
            <a:chOff x="0" y="0"/>
            <a:chExt cx="1110186" cy="1705877"/>
          </a:xfrm>
        </p:grpSpPr>
        <p:sp>
          <p:nvSpPr>
            <p:cNvPr id="18" name="Freeform 18"/>
            <p:cNvSpPr/>
            <p:nvPr/>
          </p:nvSpPr>
          <p:spPr>
            <a:xfrm>
              <a:off x="0" y="0"/>
              <a:ext cx="1110186" cy="1705876"/>
            </a:xfrm>
            <a:custGeom>
              <a:avLst/>
              <a:gdLst/>
              <a:ahLst/>
              <a:cxnLst/>
              <a:rect l="l" t="t" r="r" b="b"/>
              <a:pathLst>
                <a:path w="1110186" h="1705876">
                  <a:moveTo>
                    <a:pt x="93669" y="0"/>
                  </a:moveTo>
                  <a:lnTo>
                    <a:pt x="1016517" y="0"/>
                  </a:lnTo>
                  <a:cubicBezTo>
                    <a:pt x="1041360" y="0"/>
                    <a:pt x="1065185" y="9869"/>
                    <a:pt x="1082751" y="27435"/>
                  </a:cubicBezTo>
                  <a:cubicBezTo>
                    <a:pt x="1100318" y="45001"/>
                    <a:pt x="1110186" y="68827"/>
                    <a:pt x="1110186" y="93669"/>
                  </a:cubicBezTo>
                  <a:lnTo>
                    <a:pt x="1110186" y="1612207"/>
                  </a:lnTo>
                  <a:cubicBezTo>
                    <a:pt x="1110186" y="1637050"/>
                    <a:pt x="1100318" y="1660875"/>
                    <a:pt x="1082751" y="1678441"/>
                  </a:cubicBezTo>
                  <a:cubicBezTo>
                    <a:pt x="1065185" y="1696008"/>
                    <a:pt x="1041360" y="1705876"/>
                    <a:pt x="1016517" y="1705876"/>
                  </a:cubicBezTo>
                  <a:lnTo>
                    <a:pt x="93669" y="1705876"/>
                  </a:lnTo>
                  <a:cubicBezTo>
                    <a:pt x="41937" y="1705876"/>
                    <a:pt x="0" y="1663939"/>
                    <a:pt x="0" y="1612207"/>
                  </a:cubicBezTo>
                  <a:lnTo>
                    <a:pt x="0" y="93669"/>
                  </a:lnTo>
                  <a:cubicBezTo>
                    <a:pt x="0" y="68827"/>
                    <a:pt x="9869" y="45001"/>
                    <a:pt x="27435" y="27435"/>
                  </a:cubicBezTo>
                  <a:cubicBezTo>
                    <a:pt x="45001" y="9869"/>
                    <a:pt x="68827" y="0"/>
                    <a:pt x="93669" y="0"/>
                  </a:cubicBezTo>
                  <a:close/>
                </a:path>
              </a:pathLst>
            </a:custGeom>
            <a:solidFill>
              <a:srgbClr val="9C5D3A">
                <a:alpha val="44706"/>
              </a:srgbClr>
            </a:solidFill>
          </p:spPr>
          <p:txBody>
            <a:bodyPr/>
            <a:lstStyle/>
            <a:p>
              <a:endParaRPr lang="en-GB"/>
            </a:p>
          </p:txBody>
        </p:sp>
        <p:sp>
          <p:nvSpPr>
            <p:cNvPr id="19" name="TextBox 19"/>
            <p:cNvSpPr txBox="1"/>
            <p:nvPr/>
          </p:nvSpPr>
          <p:spPr>
            <a:xfrm>
              <a:off x="0" y="-38100"/>
              <a:ext cx="1110186" cy="1743977"/>
            </a:xfrm>
            <a:prstGeom prst="rect">
              <a:avLst/>
            </a:prstGeom>
          </p:spPr>
          <p:txBody>
            <a:bodyPr lIns="50800" tIns="50800" rIns="50800" bIns="50800" rtlCol="0" anchor="ctr"/>
            <a:lstStyle/>
            <a:p>
              <a:pPr algn="ctr">
                <a:lnSpc>
                  <a:spcPts val="2871"/>
                </a:lnSpc>
              </a:pPr>
              <a:endParaRPr/>
            </a:p>
          </p:txBody>
        </p:sp>
      </p:grpSp>
      <p:grpSp>
        <p:nvGrpSpPr>
          <p:cNvPr id="20" name="Group 20"/>
          <p:cNvGrpSpPr/>
          <p:nvPr/>
        </p:nvGrpSpPr>
        <p:grpSpPr>
          <a:xfrm>
            <a:off x="463597" y="3418938"/>
            <a:ext cx="4215239" cy="6477000"/>
            <a:chOff x="0" y="0"/>
            <a:chExt cx="1110186" cy="1705877"/>
          </a:xfrm>
        </p:grpSpPr>
        <p:sp>
          <p:nvSpPr>
            <p:cNvPr id="21" name="Freeform 21"/>
            <p:cNvSpPr/>
            <p:nvPr/>
          </p:nvSpPr>
          <p:spPr>
            <a:xfrm>
              <a:off x="0" y="0"/>
              <a:ext cx="1110186" cy="1705876"/>
            </a:xfrm>
            <a:custGeom>
              <a:avLst/>
              <a:gdLst/>
              <a:ahLst/>
              <a:cxnLst/>
              <a:rect l="l" t="t" r="r" b="b"/>
              <a:pathLst>
                <a:path w="1110186" h="1705876">
                  <a:moveTo>
                    <a:pt x="93669" y="0"/>
                  </a:moveTo>
                  <a:lnTo>
                    <a:pt x="1016517" y="0"/>
                  </a:lnTo>
                  <a:cubicBezTo>
                    <a:pt x="1041360" y="0"/>
                    <a:pt x="1065185" y="9869"/>
                    <a:pt x="1082751" y="27435"/>
                  </a:cubicBezTo>
                  <a:cubicBezTo>
                    <a:pt x="1100318" y="45001"/>
                    <a:pt x="1110186" y="68827"/>
                    <a:pt x="1110186" y="93669"/>
                  </a:cubicBezTo>
                  <a:lnTo>
                    <a:pt x="1110186" y="1612207"/>
                  </a:lnTo>
                  <a:cubicBezTo>
                    <a:pt x="1110186" y="1637050"/>
                    <a:pt x="1100318" y="1660875"/>
                    <a:pt x="1082751" y="1678441"/>
                  </a:cubicBezTo>
                  <a:cubicBezTo>
                    <a:pt x="1065185" y="1696008"/>
                    <a:pt x="1041360" y="1705876"/>
                    <a:pt x="1016517" y="1705876"/>
                  </a:cubicBezTo>
                  <a:lnTo>
                    <a:pt x="93669" y="1705876"/>
                  </a:lnTo>
                  <a:cubicBezTo>
                    <a:pt x="41937" y="1705876"/>
                    <a:pt x="0" y="1663939"/>
                    <a:pt x="0" y="1612207"/>
                  </a:cubicBezTo>
                  <a:lnTo>
                    <a:pt x="0" y="93669"/>
                  </a:lnTo>
                  <a:cubicBezTo>
                    <a:pt x="0" y="68827"/>
                    <a:pt x="9869" y="45001"/>
                    <a:pt x="27435" y="27435"/>
                  </a:cubicBezTo>
                  <a:cubicBezTo>
                    <a:pt x="45001" y="9869"/>
                    <a:pt x="68827" y="0"/>
                    <a:pt x="93669" y="0"/>
                  </a:cubicBezTo>
                  <a:close/>
                </a:path>
              </a:pathLst>
            </a:custGeom>
            <a:solidFill>
              <a:srgbClr val="9C5D3A">
                <a:alpha val="44706"/>
              </a:srgbClr>
            </a:solidFill>
          </p:spPr>
          <p:txBody>
            <a:bodyPr/>
            <a:lstStyle/>
            <a:p>
              <a:endParaRPr lang="en-GB"/>
            </a:p>
          </p:txBody>
        </p:sp>
        <p:sp>
          <p:nvSpPr>
            <p:cNvPr id="22" name="TextBox 22"/>
            <p:cNvSpPr txBox="1"/>
            <p:nvPr/>
          </p:nvSpPr>
          <p:spPr>
            <a:xfrm>
              <a:off x="0" y="-38100"/>
              <a:ext cx="1110186" cy="1743977"/>
            </a:xfrm>
            <a:prstGeom prst="rect">
              <a:avLst/>
            </a:prstGeom>
          </p:spPr>
          <p:txBody>
            <a:bodyPr lIns="50800" tIns="50800" rIns="50800" bIns="50800" rtlCol="0" anchor="ctr"/>
            <a:lstStyle/>
            <a:p>
              <a:pPr algn="ctr">
                <a:lnSpc>
                  <a:spcPts val="2871"/>
                </a:lnSpc>
              </a:pPr>
              <a:endParaRPr/>
            </a:p>
          </p:txBody>
        </p:sp>
      </p:grpSp>
      <p:sp>
        <p:nvSpPr>
          <p:cNvPr id="23" name="TextBox 23"/>
          <p:cNvSpPr txBox="1"/>
          <p:nvPr/>
        </p:nvSpPr>
        <p:spPr>
          <a:xfrm>
            <a:off x="467317" y="4285863"/>
            <a:ext cx="4215239" cy="3967459"/>
          </a:xfrm>
          <a:prstGeom prst="rect">
            <a:avLst/>
          </a:prstGeom>
        </p:spPr>
        <p:txBody>
          <a:bodyPr lIns="0" tIns="0" rIns="0" bIns="0" rtlCol="0" anchor="t">
            <a:spAutoFit/>
          </a:bodyPr>
          <a:lstStyle/>
          <a:p>
            <a:pPr algn="l">
              <a:lnSpc>
                <a:spcPts val="2871"/>
              </a:lnSpc>
              <a:spcBef>
                <a:spcPct val="0"/>
              </a:spcBef>
            </a:pPr>
            <a:r>
              <a:rPr lang="en-US" sz="2050">
                <a:solidFill>
                  <a:srgbClr val="000000"/>
                </a:solidFill>
                <a:latin typeface="Canva Sans"/>
                <a:ea typeface="Canva Sans"/>
                <a:cs typeface="Canva Sans"/>
                <a:sym typeface="Canva Sans"/>
              </a:rPr>
              <a:t>1.1 How it started</a:t>
            </a:r>
          </a:p>
          <a:p>
            <a:pPr algn="l">
              <a:lnSpc>
                <a:spcPts val="2871"/>
              </a:lnSpc>
              <a:spcBef>
                <a:spcPct val="0"/>
              </a:spcBef>
            </a:pPr>
            <a:r>
              <a:rPr lang="en-US" sz="2050">
                <a:solidFill>
                  <a:srgbClr val="000000"/>
                </a:solidFill>
                <a:latin typeface="Canva Sans"/>
                <a:ea typeface="Canva Sans"/>
                <a:cs typeface="Canva Sans"/>
                <a:sym typeface="Canva Sans"/>
              </a:rPr>
              <a:t>1.2 Mission Statement</a:t>
            </a:r>
          </a:p>
          <a:p>
            <a:pPr algn="l">
              <a:lnSpc>
                <a:spcPts val="2871"/>
              </a:lnSpc>
              <a:spcBef>
                <a:spcPct val="0"/>
              </a:spcBef>
            </a:pPr>
            <a:r>
              <a:rPr lang="en-US" sz="2050">
                <a:solidFill>
                  <a:srgbClr val="000000"/>
                </a:solidFill>
                <a:latin typeface="Canva Sans"/>
                <a:ea typeface="Canva Sans"/>
                <a:cs typeface="Canva Sans"/>
                <a:sym typeface="Canva Sans"/>
              </a:rPr>
              <a:t>1.3 Aim</a:t>
            </a:r>
          </a:p>
          <a:p>
            <a:pPr algn="l">
              <a:lnSpc>
                <a:spcPts val="2871"/>
              </a:lnSpc>
              <a:spcBef>
                <a:spcPct val="0"/>
              </a:spcBef>
            </a:pPr>
            <a:r>
              <a:rPr lang="en-US" sz="2050">
                <a:solidFill>
                  <a:srgbClr val="000000"/>
                </a:solidFill>
                <a:latin typeface="Canva Sans"/>
                <a:ea typeface="Canva Sans"/>
                <a:cs typeface="Canva Sans"/>
                <a:sym typeface="Canva Sans"/>
              </a:rPr>
              <a:t>1.4 SMART Objectives</a:t>
            </a:r>
          </a:p>
          <a:p>
            <a:pPr algn="l">
              <a:lnSpc>
                <a:spcPts val="2871"/>
              </a:lnSpc>
              <a:spcBef>
                <a:spcPct val="0"/>
              </a:spcBef>
            </a:pPr>
            <a:r>
              <a:rPr lang="en-US" sz="2050">
                <a:solidFill>
                  <a:srgbClr val="000000"/>
                </a:solidFill>
                <a:latin typeface="Canva Sans"/>
                <a:ea typeface="Canva Sans"/>
                <a:cs typeface="Canva Sans"/>
                <a:sym typeface="Canva Sans"/>
              </a:rPr>
              <a:t>1.4 USP</a:t>
            </a:r>
          </a:p>
          <a:p>
            <a:pPr algn="l">
              <a:lnSpc>
                <a:spcPts val="2871"/>
              </a:lnSpc>
              <a:spcBef>
                <a:spcPct val="0"/>
              </a:spcBef>
            </a:pPr>
            <a:r>
              <a:rPr lang="en-US" sz="2050">
                <a:solidFill>
                  <a:srgbClr val="000000"/>
                </a:solidFill>
                <a:latin typeface="Canva Sans"/>
                <a:ea typeface="Canva Sans"/>
                <a:cs typeface="Canva Sans"/>
                <a:sym typeface="Canva Sans"/>
              </a:rPr>
              <a:t>1.5 Legal Structure</a:t>
            </a:r>
          </a:p>
          <a:p>
            <a:pPr algn="l">
              <a:lnSpc>
                <a:spcPts val="2871"/>
              </a:lnSpc>
              <a:spcBef>
                <a:spcPct val="0"/>
              </a:spcBef>
            </a:pPr>
            <a:r>
              <a:rPr lang="en-US" sz="2050">
                <a:solidFill>
                  <a:srgbClr val="000000"/>
                </a:solidFill>
                <a:latin typeface="Canva Sans"/>
                <a:ea typeface="Canva Sans"/>
                <a:cs typeface="Canva Sans"/>
                <a:sym typeface="Canva Sans"/>
              </a:rPr>
              <a:t>1.6 Location</a:t>
            </a:r>
          </a:p>
          <a:p>
            <a:pPr algn="l">
              <a:lnSpc>
                <a:spcPts val="2871"/>
              </a:lnSpc>
              <a:spcBef>
                <a:spcPct val="0"/>
              </a:spcBef>
            </a:pPr>
            <a:r>
              <a:rPr lang="en-US" sz="2050">
                <a:solidFill>
                  <a:srgbClr val="000000"/>
                </a:solidFill>
                <a:latin typeface="Canva Sans"/>
                <a:ea typeface="Canva Sans"/>
                <a:cs typeface="Canva Sans"/>
                <a:sym typeface="Canva Sans"/>
              </a:rPr>
              <a:t>1.7 HRM Strategy</a:t>
            </a:r>
          </a:p>
          <a:p>
            <a:pPr algn="l">
              <a:lnSpc>
                <a:spcPts val="2871"/>
              </a:lnSpc>
              <a:spcBef>
                <a:spcPct val="0"/>
              </a:spcBef>
            </a:pPr>
            <a:r>
              <a:rPr lang="en-US" sz="2050">
                <a:solidFill>
                  <a:srgbClr val="000000"/>
                </a:solidFill>
                <a:latin typeface="Canva Sans"/>
                <a:ea typeface="Canva Sans"/>
                <a:cs typeface="Canva Sans"/>
                <a:sym typeface="Canva Sans"/>
              </a:rPr>
              <a:t>1.8 Financial Overview</a:t>
            </a:r>
          </a:p>
          <a:p>
            <a:pPr algn="l">
              <a:lnSpc>
                <a:spcPts val="2871"/>
              </a:lnSpc>
              <a:spcBef>
                <a:spcPct val="0"/>
              </a:spcBef>
            </a:pPr>
            <a:r>
              <a:rPr lang="en-US" sz="2050">
                <a:solidFill>
                  <a:srgbClr val="000000"/>
                </a:solidFill>
                <a:latin typeface="Canva Sans"/>
                <a:ea typeface="Canva Sans"/>
                <a:cs typeface="Canva Sans"/>
                <a:sym typeface="Canva Sans"/>
              </a:rPr>
              <a:t>1.9 SWOT Analysis</a:t>
            </a:r>
          </a:p>
          <a:p>
            <a:pPr algn="l">
              <a:lnSpc>
                <a:spcPts val="2871"/>
              </a:lnSpc>
              <a:spcBef>
                <a:spcPct val="0"/>
              </a:spcBef>
            </a:pPr>
            <a:endParaRPr lang="en-US" sz="2050">
              <a:solidFill>
                <a:srgbClr val="000000"/>
              </a:solidFill>
              <a:latin typeface="Canva Sans"/>
              <a:ea typeface="Canva Sans"/>
              <a:cs typeface="Canva Sans"/>
              <a:sym typeface="Canva Sans"/>
            </a:endParaRPr>
          </a:p>
        </p:txBody>
      </p:sp>
      <p:sp>
        <p:nvSpPr>
          <p:cNvPr id="24" name="TextBox 24"/>
          <p:cNvSpPr txBox="1"/>
          <p:nvPr/>
        </p:nvSpPr>
        <p:spPr>
          <a:xfrm>
            <a:off x="9588511" y="4285863"/>
            <a:ext cx="3900607" cy="1433809"/>
          </a:xfrm>
          <a:prstGeom prst="rect">
            <a:avLst/>
          </a:prstGeom>
        </p:spPr>
        <p:txBody>
          <a:bodyPr lIns="0" tIns="0" rIns="0" bIns="0" rtlCol="0" anchor="t">
            <a:spAutoFit/>
          </a:bodyPr>
          <a:lstStyle/>
          <a:p>
            <a:pPr algn="l">
              <a:lnSpc>
                <a:spcPts val="2871"/>
              </a:lnSpc>
            </a:pPr>
            <a:r>
              <a:rPr lang="en-US" sz="2050">
                <a:solidFill>
                  <a:srgbClr val="000000"/>
                </a:solidFill>
                <a:latin typeface="Canva Sans"/>
                <a:ea typeface="Canva Sans"/>
                <a:cs typeface="Canva Sans"/>
                <a:sym typeface="Canva Sans"/>
              </a:rPr>
              <a:t>3.1 Why invest in ME</a:t>
            </a:r>
          </a:p>
          <a:p>
            <a:pPr algn="l">
              <a:lnSpc>
                <a:spcPts val="2871"/>
              </a:lnSpc>
            </a:pPr>
            <a:r>
              <a:rPr lang="en-US" sz="2050">
                <a:solidFill>
                  <a:srgbClr val="000000"/>
                </a:solidFill>
                <a:latin typeface="Canva Sans"/>
                <a:ea typeface="Canva Sans"/>
                <a:cs typeface="Canva Sans"/>
                <a:sym typeface="Canva Sans"/>
              </a:rPr>
              <a:t>3.2 Why Invest in my BUSINESS</a:t>
            </a:r>
          </a:p>
          <a:p>
            <a:pPr algn="l">
              <a:lnSpc>
                <a:spcPts val="2871"/>
              </a:lnSpc>
            </a:pPr>
            <a:r>
              <a:rPr lang="en-US" sz="2050">
                <a:solidFill>
                  <a:srgbClr val="000000"/>
                </a:solidFill>
                <a:latin typeface="Canva Sans"/>
                <a:ea typeface="Canva Sans"/>
                <a:cs typeface="Canva Sans"/>
                <a:sym typeface="Canva Sans"/>
              </a:rPr>
              <a:t>3.3 How the investment will </a:t>
            </a:r>
          </a:p>
          <a:p>
            <a:pPr algn="l">
              <a:lnSpc>
                <a:spcPts val="2871"/>
              </a:lnSpc>
              <a:spcBef>
                <a:spcPct val="0"/>
              </a:spcBef>
            </a:pPr>
            <a:r>
              <a:rPr lang="en-US" sz="2050">
                <a:solidFill>
                  <a:srgbClr val="000000"/>
                </a:solidFill>
                <a:latin typeface="Canva Sans"/>
                <a:ea typeface="Canva Sans"/>
                <a:cs typeface="Canva Sans"/>
                <a:sym typeface="Canva Sans"/>
              </a:rPr>
              <a:t>be used</a:t>
            </a:r>
          </a:p>
        </p:txBody>
      </p:sp>
      <p:sp>
        <p:nvSpPr>
          <p:cNvPr id="25" name="TextBox 25"/>
          <p:cNvSpPr txBox="1"/>
          <p:nvPr/>
        </p:nvSpPr>
        <p:spPr>
          <a:xfrm>
            <a:off x="13493710" y="2692528"/>
            <a:ext cx="4794290" cy="481330"/>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Canva Sans Bold"/>
                <a:ea typeface="Canva Sans Bold"/>
                <a:cs typeface="Canva Sans Bold"/>
                <a:sym typeface="Canva Sans Bold"/>
              </a:rPr>
              <a:t>4. Reference List</a:t>
            </a:r>
          </a:p>
        </p:txBody>
      </p:sp>
      <p:sp>
        <p:nvSpPr>
          <p:cNvPr id="26" name="TextBox 26"/>
          <p:cNvSpPr txBox="1"/>
          <p:nvPr/>
        </p:nvSpPr>
        <p:spPr>
          <a:xfrm>
            <a:off x="14377882" y="4274259"/>
            <a:ext cx="2080022" cy="347959"/>
          </a:xfrm>
          <a:prstGeom prst="rect">
            <a:avLst/>
          </a:prstGeom>
        </p:spPr>
        <p:txBody>
          <a:bodyPr lIns="0" tIns="0" rIns="0" bIns="0" rtlCol="0" anchor="t">
            <a:spAutoFit/>
          </a:bodyPr>
          <a:lstStyle/>
          <a:p>
            <a:pPr algn="ctr">
              <a:lnSpc>
                <a:spcPts val="2871"/>
              </a:lnSpc>
              <a:spcBef>
                <a:spcPct val="0"/>
              </a:spcBef>
            </a:pPr>
            <a:r>
              <a:rPr lang="en-US" sz="2050">
                <a:solidFill>
                  <a:srgbClr val="000000"/>
                </a:solidFill>
                <a:latin typeface="Canva Sans"/>
                <a:ea typeface="Canva Sans"/>
                <a:cs typeface="Canva Sans"/>
                <a:sym typeface="Canva Sans"/>
              </a:rPr>
              <a:t>4. Reference List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655029" y="2370305"/>
            <a:ext cx="14977943" cy="6665184"/>
          </a:xfrm>
          <a:custGeom>
            <a:avLst/>
            <a:gdLst/>
            <a:ahLst/>
            <a:cxnLst/>
            <a:rect l="l" t="t" r="r" b="b"/>
            <a:pathLst>
              <a:path w="14977943" h="6665184">
                <a:moveTo>
                  <a:pt x="0" y="0"/>
                </a:moveTo>
                <a:lnTo>
                  <a:pt x="14977942" y="0"/>
                </a:lnTo>
                <a:lnTo>
                  <a:pt x="14977942" y="6665184"/>
                </a:lnTo>
                <a:lnTo>
                  <a:pt x="0" y="666518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TextBox 6"/>
          <p:cNvSpPr txBox="1"/>
          <p:nvPr/>
        </p:nvSpPr>
        <p:spPr>
          <a:xfrm>
            <a:off x="5216945" y="629587"/>
            <a:ext cx="7356055" cy="811530"/>
          </a:xfrm>
          <a:prstGeom prst="rect">
            <a:avLst/>
          </a:prstGeom>
        </p:spPr>
        <p:txBody>
          <a:bodyPr wrap="square" lIns="0" tIns="0" rIns="0" bIns="0" rtlCol="0" anchor="t">
            <a:spAutoFit/>
          </a:bodyPr>
          <a:lstStyle/>
          <a:p>
            <a:pPr marL="1036320" lvl="1" indent="-518160" algn="ctr">
              <a:lnSpc>
                <a:spcPts val="6719"/>
              </a:lnSpc>
              <a:buAutoNum type="arabicPeriod"/>
            </a:pPr>
            <a:r>
              <a:rPr lang="en-US" sz="4800" dirty="0">
                <a:solidFill>
                  <a:srgbClr val="000000"/>
                </a:solidFill>
                <a:latin typeface="Canva Sans"/>
                <a:ea typeface="Canva Sans"/>
                <a:cs typeface="Canva Sans"/>
                <a:sym typeface="Canva Sans"/>
              </a:rPr>
              <a:t>Business Proposition</a:t>
            </a:r>
          </a:p>
        </p:txBody>
      </p:sp>
      <p:sp>
        <p:nvSpPr>
          <p:cNvPr id="7" name="TextBox 7"/>
          <p:cNvSpPr txBox="1"/>
          <p:nvPr/>
        </p:nvSpPr>
        <p:spPr>
          <a:xfrm>
            <a:off x="2508093" y="3947757"/>
            <a:ext cx="13725285" cy="3453130"/>
          </a:xfrm>
          <a:prstGeom prst="rect">
            <a:avLst/>
          </a:prstGeom>
        </p:spPr>
        <p:txBody>
          <a:bodyPr lIns="0" tIns="0" rIns="0" bIns="0" rtlCol="0" anchor="t">
            <a:spAutoFit/>
          </a:bodyPr>
          <a:lstStyle/>
          <a:p>
            <a:pPr algn="ctr">
              <a:lnSpc>
                <a:spcPts val="3919"/>
              </a:lnSpc>
              <a:spcBef>
                <a:spcPct val="0"/>
              </a:spcBef>
            </a:pPr>
            <a:r>
              <a:rPr lang="en-US" sz="2799">
                <a:solidFill>
                  <a:srgbClr val="000000"/>
                </a:solidFill>
                <a:latin typeface="Canva Sans"/>
                <a:ea typeface="Canva Sans"/>
                <a:cs typeface="Canva Sans"/>
                <a:sym typeface="Canva Sans"/>
              </a:rPr>
              <a:t>Let’s step into the world of luxury, innovation, and empowerment. CL Nails and Beauty isn’t just another salon — it's a beauty destination driven by research, brand purpose, and ambition.</a:t>
            </a:r>
          </a:p>
          <a:p>
            <a:pPr algn="ctr">
              <a:lnSpc>
                <a:spcPts val="3919"/>
              </a:lnSpc>
              <a:spcBef>
                <a:spcPct val="0"/>
              </a:spcBef>
            </a:pPr>
            <a:r>
              <a:rPr lang="en-US" sz="2799">
                <a:solidFill>
                  <a:srgbClr val="000000"/>
                </a:solidFill>
                <a:latin typeface="Canva Sans"/>
                <a:ea typeface="Canva Sans"/>
                <a:cs typeface="Canva Sans"/>
                <a:sym typeface="Canva Sans"/>
              </a:rPr>
              <a:t>CL Nails and Beauty is a modern luxury salon offering a range of services: nails, lash extensions, brows, waxing, and facials. Designed with client comfort and aesthetic experience in mind, it promises high-end service and consistent quality.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3833729" y="3418938"/>
            <a:ext cx="3425571" cy="4114800"/>
          </a:xfrm>
          <a:custGeom>
            <a:avLst/>
            <a:gdLst/>
            <a:ahLst/>
            <a:cxnLst/>
            <a:rect l="l" t="t" r="r" b="b"/>
            <a:pathLst>
              <a:path w="3425571" h="4114800">
                <a:moveTo>
                  <a:pt x="0" y="0"/>
                </a:moveTo>
                <a:lnTo>
                  <a:pt x="3425571" y="0"/>
                </a:lnTo>
                <a:lnTo>
                  <a:pt x="3425571"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TextBox 6"/>
          <p:cNvSpPr txBox="1"/>
          <p:nvPr/>
        </p:nvSpPr>
        <p:spPr>
          <a:xfrm>
            <a:off x="6066949" y="914400"/>
            <a:ext cx="6154103" cy="962660"/>
          </a:xfrm>
          <a:prstGeom prst="rect">
            <a:avLst/>
          </a:prstGeom>
        </p:spPr>
        <p:txBody>
          <a:bodyPr lIns="0" tIns="0" rIns="0" bIns="0" rtlCol="0" anchor="t">
            <a:spAutoFit/>
          </a:bodyPr>
          <a:lstStyle/>
          <a:p>
            <a:pPr algn="ctr">
              <a:lnSpc>
                <a:spcPts val="7840"/>
              </a:lnSpc>
            </a:pPr>
            <a:r>
              <a:rPr lang="en-US" sz="5600">
                <a:solidFill>
                  <a:srgbClr val="000000"/>
                </a:solidFill>
                <a:latin typeface="Canva Sans"/>
                <a:ea typeface="Canva Sans"/>
                <a:cs typeface="Canva Sans"/>
                <a:sym typeface="Canva Sans"/>
              </a:rPr>
              <a:t>1.1 How it started</a:t>
            </a:r>
            <a:r>
              <a:rPr lang="en-US" sz="5600" b="1">
                <a:solidFill>
                  <a:srgbClr val="000000"/>
                </a:solidFill>
                <a:latin typeface="Canva Sans Bold"/>
                <a:ea typeface="Canva Sans Bold"/>
                <a:cs typeface="Canva Sans Bold"/>
                <a:sym typeface="Canva Sans Bold"/>
              </a:rPr>
              <a:t> </a:t>
            </a:r>
          </a:p>
        </p:txBody>
      </p:sp>
      <p:sp>
        <p:nvSpPr>
          <p:cNvPr id="7" name="TextBox 7"/>
          <p:cNvSpPr txBox="1"/>
          <p:nvPr/>
        </p:nvSpPr>
        <p:spPr>
          <a:xfrm>
            <a:off x="691663" y="4090869"/>
            <a:ext cx="12034832" cy="3442869"/>
          </a:xfrm>
          <a:prstGeom prst="rect">
            <a:avLst/>
          </a:prstGeom>
        </p:spPr>
        <p:txBody>
          <a:bodyPr lIns="0" tIns="0" rIns="0" bIns="0" rtlCol="0" anchor="t">
            <a:spAutoFit/>
          </a:bodyPr>
          <a:lstStyle/>
          <a:p>
            <a:pPr algn="l">
              <a:lnSpc>
                <a:spcPts val="3960"/>
              </a:lnSpc>
              <a:spcBef>
                <a:spcPct val="0"/>
              </a:spcBef>
            </a:pPr>
            <a:r>
              <a:rPr lang="en-US" sz="2828">
                <a:solidFill>
                  <a:srgbClr val="000000"/>
                </a:solidFill>
                <a:latin typeface="Canva Sans"/>
                <a:ea typeface="Canva Sans"/>
                <a:cs typeface="Canva Sans"/>
                <a:sym typeface="Canva Sans"/>
              </a:rPr>
              <a:t>The idea of a beauty oasis arises from a  long- standing passion for the beauty industry and the desire to empower clients through self-care. This vision, supported by Finch (2022) and Kotler and Keller (2016), seeks to transform the traditional beauty experience into a professional yet welcoming space. Focusing on holistic well-being, it offers not just enhancements but also relaxation, aiming for clients to embrace their unique beauty and leave revitalized and confident.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487500" y="1589562"/>
            <a:ext cx="7831662" cy="7831662"/>
          </a:xfrm>
          <a:custGeom>
            <a:avLst/>
            <a:gdLst/>
            <a:ahLst/>
            <a:cxnLst/>
            <a:rect l="l" t="t" r="r" b="b"/>
            <a:pathLst>
              <a:path w="7831662" h="7831662">
                <a:moveTo>
                  <a:pt x="0" y="0"/>
                </a:moveTo>
                <a:lnTo>
                  <a:pt x="7831662" y="0"/>
                </a:lnTo>
                <a:lnTo>
                  <a:pt x="7831662" y="7831662"/>
                </a:lnTo>
                <a:lnTo>
                  <a:pt x="0" y="7831662"/>
                </a:lnTo>
                <a:lnTo>
                  <a:pt x="0" y="0"/>
                </a:lnTo>
                <a:close/>
              </a:path>
            </a:pathLst>
          </a:custGeom>
          <a:blipFill>
            <a:blip r:embed="rId6"/>
            <a:stretch>
              <a:fillRect/>
            </a:stretch>
          </a:blipFill>
        </p:spPr>
        <p:txBody>
          <a:bodyPr/>
          <a:lstStyle/>
          <a:p>
            <a:endParaRPr lang="en-GB"/>
          </a:p>
        </p:txBody>
      </p:sp>
      <p:sp>
        <p:nvSpPr>
          <p:cNvPr id="6" name="TextBox 6"/>
          <p:cNvSpPr txBox="1"/>
          <p:nvPr/>
        </p:nvSpPr>
        <p:spPr>
          <a:xfrm>
            <a:off x="4949256" y="914400"/>
            <a:ext cx="7552134" cy="962660"/>
          </a:xfrm>
          <a:prstGeom prst="rect">
            <a:avLst/>
          </a:prstGeom>
        </p:spPr>
        <p:txBody>
          <a:bodyPr lIns="0" tIns="0" rIns="0" bIns="0" rtlCol="0" anchor="t">
            <a:spAutoFit/>
          </a:bodyPr>
          <a:lstStyle/>
          <a:p>
            <a:pPr algn="ctr">
              <a:lnSpc>
                <a:spcPts val="7840"/>
              </a:lnSpc>
            </a:pPr>
            <a:r>
              <a:rPr lang="en-US" sz="5600">
                <a:solidFill>
                  <a:srgbClr val="000000"/>
                </a:solidFill>
                <a:latin typeface="Canva Sans"/>
                <a:ea typeface="Canva Sans"/>
                <a:cs typeface="Canva Sans"/>
                <a:sym typeface="Canva Sans"/>
              </a:rPr>
              <a:t>1.2 Mission Statement</a:t>
            </a:r>
          </a:p>
        </p:txBody>
      </p:sp>
      <p:sp>
        <p:nvSpPr>
          <p:cNvPr id="7" name="TextBox 7"/>
          <p:cNvSpPr txBox="1"/>
          <p:nvPr/>
        </p:nvSpPr>
        <p:spPr>
          <a:xfrm>
            <a:off x="8110236" y="4921351"/>
            <a:ext cx="8782308" cy="1461563"/>
          </a:xfrm>
          <a:prstGeom prst="rect">
            <a:avLst/>
          </a:prstGeom>
        </p:spPr>
        <p:txBody>
          <a:bodyPr lIns="0" tIns="0" rIns="0" bIns="0" rtlCol="0" anchor="t">
            <a:spAutoFit/>
          </a:bodyPr>
          <a:lstStyle/>
          <a:p>
            <a:pPr algn="ctr">
              <a:lnSpc>
                <a:spcPts val="2880"/>
              </a:lnSpc>
            </a:pPr>
            <a:r>
              <a:rPr lang="en-US" sz="3200">
                <a:solidFill>
                  <a:srgbClr val="D0A933"/>
                </a:solidFill>
                <a:latin typeface="ITC Benguiat"/>
                <a:ea typeface="ITC Benguiat"/>
                <a:cs typeface="ITC Benguiat"/>
                <a:sym typeface="ITC Benguiat"/>
              </a:rPr>
              <a:t>WHERE BEAUTY MEETS PRECISION. EMPOWERING SELF-EXPRESSION THROUGH LUXURIOUS BEAUTY TREATMENTS.</a:t>
            </a:r>
          </a:p>
          <a:p>
            <a:pPr algn="ctr">
              <a:lnSpc>
                <a:spcPts val="1889"/>
              </a:lnSpc>
            </a:pPr>
            <a:endParaRPr lang="en-US" sz="3200">
              <a:solidFill>
                <a:srgbClr val="D0A933"/>
              </a:solidFill>
              <a:latin typeface="ITC Benguiat"/>
              <a:ea typeface="ITC Benguiat"/>
              <a:cs typeface="ITC Benguiat"/>
              <a:sym typeface="ITC Benguiat"/>
            </a:endParaRPr>
          </a:p>
          <a:p>
            <a:pPr algn="ctr">
              <a:lnSpc>
                <a:spcPts val="720"/>
              </a:lnSpc>
            </a:pPr>
            <a:endParaRPr lang="en-US" sz="3200">
              <a:solidFill>
                <a:srgbClr val="D0A933"/>
              </a:solidFill>
              <a:latin typeface="ITC Benguiat"/>
              <a:ea typeface="ITC Benguiat"/>
              <a:cs typeface="ITC Benguiat"/>
              <a:sym typeface="ITC Benguia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963043" y="3872056"/>
            <a:ext cx="3986212" cy="4114800"/>
          </a:xfrm>
          <a:custGeom>
            <a:avLst/>
            <a:gdLst/>
            <a:ahLst/>
            <a:cxnLst/>
            <a:rect l="l" t="t" r="r" b="b"/>
            <a:pathLst>
              <a:path w="3986212" h="4114800">
                <a:moveTo>
                  <a:pt x="0" y="0"/>
                </a:moveTo>
                <a:lnTo>
                  <a:pt x="3986213" y="0"/>
                </a:lnTo>
                <a:lnTo>
                  <a:pt x="3986213"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TextBox 6"/>
          <p:cNvSpPr txBox="1"/>
          <p:nvPr/>
        </p:nvSpPr>
        <p:spPr>
          <a:xfrm>
            <a:off x="3670063" y="902637"/>
            <a:ext cx="10373916" cy="962660"/>
          </a:xfrm>
          <a:prstGeom prst="rect">
            <a:avLst/>
          </a:prstGeom>
        </p:spPr>
        <p:txBody>
          <a:bodyPr lIns="0" tIns="0" rIns="0" bIns="0" rtlCol="0" anchor="t">
            <a:spAutoFit/>
          </a:bodyPr>
          <a:lstStyle/>
          <a:p>
            <a:pPr algn="ctr">
              <a:lnSpc>
                <a:spcPts val="7840"/>
              </a:lnSpc>
            </a:pPr>
            <a:r>
              <a:rPr lang="en-US" sz="5600">
                <a:solidFill>
                  <a:srgbClr val="000000"/>
                </a:solidFill>
                <a:latin typeface="Canva Sans"/>
                <a:ea typeface="Canva Sans"/>
                <a:cs typeface="Canva Sans"/>
                <a:sym typeface="Canva Sans"/>
              </a:rPr>
              <a:t>1.2 Aim of CL Nails and Beauty</a:t>
            </a:r>
          </a:p>
        </p:txBody>
      </p:sp>
      <p:sp>
        <p:nvSpPr>
          <p:cNvPr id="7" name="TextBox 7"/>
          <p:cNvSpPr txBox="1"/>
          <p:nvPr/>
        </p:nvSpPr>
        <p:spPr>
          <a:xfrm>
            <a:off x="6654038" y="4705438"/>
            <a:ext cx="10905477" cy="2381361"/>
          </a:xfrm>
          <a:prstGeom prst="rect">
            <a:avLst/>
          </a:prstGeom>
        </p:spPr>
        <p:txBody>
          <a:bodyPr lIns="0" tIns="0" rIns="0" bIns="0" rtlCol="0" anchor="t">
            <a:spAutoFit/>
          </a:bodyPr>
          <a:lstStyle/>
          <a:p>
            <a:pPr algn="ctr">
              <a:lnSpc>
                <a:spcPts val="4750"/>
              </a:lnSpc>
              <a:spcBef>
                <a:spcPct val="0"/>
              </a:spcBef>
            </a:pPr>
            <a:r>
              <a:rPr lang="en-US" sz="3393">
                <a:solidFill>
                  <a:srgbClr val="000000"/>
                </a:solidFill>
                <a:latin typeface="Canva Sans"/>
                <a:ea typeface="Canva Sans"/>
                <a:cs typeface="Canva Sans"/>
                <a:sym typeface="Canva Sans"/>
              </a:rPr>
              <a:t>The aim of the business is to become the leading salon in the local area within the first 12 months, known for being the client’s first choice. (Barrow et al., 2021).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10748"/>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5370314" y="478457"/>
            <a:ext cx="7431286" cy="962660"/>
          </a:xfrm>
          <a:prstGeom prst="rect">
            <a:avLst/>
          </a:prstGeom>
        </p:spPr>
        <p:txBody>
          <a:bodyPr lIns="0" tIns="0" rIns="0" bIns="0" rtlCol="0" anchor="t">
            <a:spAutoFit/>
          </a:bodyPr>
          <a:lstStyle/>
          <a:p>
            <a:pPr algn="ctr">
              <a:lnSpc>
                <a:spcPts val="7840"/>
              </a:lnSpc>
            </a:pPr>
            <a:r>
              <a:rPr lang="en-US" sz="5600">
                <a:solidFill>
                  <a:srgbClr val="000000"/>
                </a:solidFill>
                <a:latin typeface="Canva Sans"/>
                <a:ea typeface="Canva Sans"/>
                <a:cs typeface="Canva Sans"/>
                <a:sym typeface="Canva Sans"/>
              </a:rPr>
              <a:t>1.3 SMART Objectives</a:t>
            </a:r>
          </a:p>
        </p:txBody>
      </p:sp>
      <p:grpSp>
        <p:nvGrpSpPr>
          <p:cNvPr id="5" name="Group 5"/>
          <p:cNvGrpSpPr/>
          <p:nvPr/>
        </p:nvGrpSpPr>
        <p:grpSpPr>
          <a:xfrm>
            <a:off x="611591" y="2490323"/>
            <a:ext cx="17064819" cy="7524130"/>
            <a:chOff x="0" y="0"/>
            <a:chExt cx="22753092" cy="10032173"/>
          </a:xfrm>
        </p:grpSpPr>
        <p:sp>
          <p:nvSpPr>
            <p:cNvPr id="6" name="Freeform 6"/>
            <p:cNvSpPr/>
            <p:nvPr/>
          </p:nvSpPr>
          <p:spPr>
            <a:xfrm>
              <a:off x="3029592" y="1960363"/>
              <a:ext cx="11112775" cy="1801196"/>
            </a:xfrm>
            <a:custGeom>
              <a:avLst/>
              <a:gdLst/>
              <a:ahLst/>
              <a:cxnLst/>
              <a:rect l="l" t="t" r="r" b="b"/>
              <a:pathLst>
                <a:path w="11112775" h="1801196">
                  <a:moveTo>
                    <a:pt x="0" y="0"/>
                  </a:moveTo>
                  <a:lnTo>
                    <a:pt x="11112775" y="0"/>
                  </a:lnTo>
                  <a:lnTo>
                    <a:pt x="11112775" y="1801196"/>
                  </a:lnTo>
                  <a:lnTo>
                    <a:pt x="0" y="18011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a:off x="0" y="0"/>
              <a:ext cx="11112775" cy="1801196"/>
            </a:xfrm>
            <a:custGeom>
              <a:avLst/>
              <a:gdLst/>
              <a:ahLst/>
              <a:cxnLst/>
              <a:rect l="l" t="t" r="r" b="b"/>
              <a:pathLst>
                <a:path w="11112775" h="1801196">
                  <a:moveTo>
                    <a:pt x="0" y="0"/>
                  </a:moveTo>
                  <a:lnTo>
                    <a:pt x="11112775" y="0"/>
                  </a:lnTo>
                  <a:lnTo>
                    <a:pt x="11112775" y="1801196"/>
                  </a:lnTo>
                  <a:lnTo>
                    <a:pt x="0" y="180119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a:off x="5932892" y="3917334"/>
              <a:ext cx="11112775" cy="1801196"/>
            </a:xfrm>
            <a:custGeom>
              <a:avLst/>
              <a:gdLst/>
              <a:ahLst/>
              <a:cxnLst/>
              <a:rect l="l" t="t" r="r" b="b"/>
              <a:pathLst>
                <a:path w="11112775" h="1801196">
                  <a:moveTo>
                    <a:pt x="0" y="0"/>
                  </a:moveTo>
                  <a:lnTo>
                    <a:pt x="11112775" y="0"/>
                  </a:lnTo>
                  <a:lnTo>
                    <a:pt x="11112775" y="1801195"/>
                  </a:lnTo>
                  <a:lnTo>
                    <a:pt x="0" y="18011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8585979" y="5874305"/>
              <a:ext cx="11112775" cy="1801196"/>
            </a:xfrm>
            <a:custGeom>
              <a:avLst/>
              <a:gdLst/>
              <a:ahLst/>
              <a:cxnLst/>
              <a:rect l="l" t="t" r="r" b="b"/>
              <a:pathLst>
                <a:path w="11112775" h="1801196">
                  <a:moveTo>
                    <a:pt x="0" y="0"/>
                  </a:moveTo>
                  <a:lnTo>
                    <a:pt x="11112775" y="0"/>
                  </a:lnTo>
                  <a:lnTo>
                    <a:pt x="11112775" y="1801195"/>
                  </a:lnTo>
                  <a:lnTo>
                    <a:pt x="0" y="18011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Freeform 10"/>
            <p:cNvSpPr/>
            <p:nvPr/>
          </p:nvSpPr>
          <p:spPr>
            <a:xfrm>
              <a:off x="11358933" y="7899910"/>
              <a:ext cx="11112775" cy="1801196"/>
            </a:xfrm>
            <a:custGeom>
              <a:avLst/>
              <a:gdLst/>
              <a:ahLst/>
              <a:cxnLst/>
              <a:rect l="l" t="t" r="r" b="b"/>
              <a:pathLst>
                <a:path w="11112775" h="1801196">
                  <a:moveTo>
                    <a:pt x="0" y="0"/>
                  </a:moveTo>
                  <a:lnTo>
                    <a:pt x="11112775" y="0"/>
                  </a:lnTo>
                  <a:lnTo>
                    <a:pt x="11112775" y="1801195"/>
                  </a:lnTo>
                  <a:lnTo>
                    <a:pt x="0" y="18011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1"/>
            <p:cNvSpPr txBox="1"/>
            <p:nvPr/>
          </p:nvSpPr>
          <p:spPr>
            <a:xfrm>
              <a:off x="1216205" y="324142"/>
              <a:ext cx="8323587" cy="1401151"/>
            </a:xfrm>
            <a:prstGeom prst="rect">
              <a:avLst/>
            </a:prstGeom>
          </p:spPr>
          <p:txBody>
            <a:bodyPr lIns="0" tIns="0" rIns="0" bIns="0" rtlCol="0" anchor="t">
              <a:spAutoFit/>
            </a:bodyPr>
            <a:lstStyle/>
            <a:p>
              <a:pPr algn="ctr">
                <a:lnSpc>
                  <a:spcPts val="2871"/>
                </a:lnSpc>
                <a:spcBef>
                  <a:spcPct val="0"/>
                </a:spcBef>
              </a:pPr>
              <a:r>
                <a:rPr lang="en-US" sz="2050">
                  <a:solidFill>
                    <a:srgbClr val="000000"/>
                  </a:solidFill>
                  <a:latin typeface="Canva Sans"/>
                  <a:ea typeface="Canva Sans"/>
                  <a:cs typeface="Canva Sans"/>
                  <a:sym typeface="Canva Sans"/>
                </a:rPr>
                <a:t>Achieve 800 returning clients by the </a:t>
              </a:r>
            </a:p>
            <a:p>
              <a:pPr algn="ctr">
                <a:lnSpc>
                  <a:spcPts val="2871"/>
                </a:lnSpc>
                <a:spcBef>
                  <a:spcPct val="0"/>
                </a:spcBef>
              </a:pPr>
              <a:r>
                <a:rPr lang="en-US" sz="2050">
                  <a:solidFill>
                    <a:srgbClr val="000000"/>
                  </a:solidFill>
                  <a:latin typeface="Canva Sans"/>
                  <a:ea typeface="Canva Sans"/>
                  <a:cs typeface="Canva Sans"/>
                  <a:sym typeface="Canva Sans"/>
                </a:rPr>
                <a:t>end of the first year.</a:t>
              </a:r>
            </a:p>
            <a:p>
              <a:pPr algn="ctr">
                <a:lnSpc>
                  <a:spcPts val="2871"/>
                </a:lnSpc>
                <a:spcBef>
                  <a:spcPct val="0"/>
                </a:spcBef>
              </a:pPr>
              <a:endParaRPr lang="en-US" sz="2050">
                <a:solidFill>
                  <a:srgbClr val="000000"/>
                </a:solidFill>
                <a:latin typeface="Canva Sans"/>
                <a:ea typeface="Canva Sans"/>
                <a:cs typeface="Canva Sans"/>
                <a:sym typeface="Canva Sans"/>
              </a:endParaRPr>
            </a:p>
          </p:txBody>
        </p:sp>
        <p:sp>
          <p:nvSpPr>
            <p:cNvPr id="12" name="TextBox 12"/>
            <p:cNvSpPr txBox="1"/>
            <p:nvPr/>
          </p:nvSpPr>
          <p:spPr>
            <a:xfrm>
              <a:off x="3029592" y="2316382"/>
              <a:ext cx="11372086" cy="923649"/>
            </a:xfrm>
            <a:prstGeom prst="rect">
              <a:avLst/>
            </a:prstGeom>
          </p:spPr>
          <p:txBody>
            <a:bodyPr lIns="0" tIns="0" rIns="0" bIns="0" rtlCol="0" anchor="t">
              <a:spAutoFit/>
            </a:bodyPr>
            <a:lstStyle/>
            <a:p>
              <a:pPr algn="ctr">
                <a:lnSpc>
                  <a:spcPts val="2871"/>
                </a:lnSpc>
                <a:spcBef>
                  <a:spcPct val="0"/>
                </a:spcBef>
              </a:pPr>
              <a:r>
                <a:rPr lang="en-US" sz="2050">
                  <a:solidFill>
                    <a:srgbClr val="000000"/>
                  </a:solidFill>
                  <a:latin typeface="Canva Sans"/>
                  <a:ea typeface="Canva Sans"/>
                  <a:cs typeface="Canva Sans"/>
                  <a:sym typeface="Canva Sans"/>
                </a:rPr>
                <a:t>Recruit two qualified beauty therapists within the first month (Armstrong et al., 2023).</a:t>
              </a:r>
            </a:p>
          </p:txBody>
        </p:sp>
        <p:sp>
          <p:nvSpPr>
            <p:cNvPr id="13" name="TextBox 13"/>
            <p:cNvSpPr txBox="1"/>
            <p:nvPr/>
          </p:nvSpPr>
          <p:spPr>
            <a:xfrm>
              <a:off x="6725970" y="3998249"/>
              <a:ext cx="9526619" cy="1876055"/>
            </a:xfrm>
            <a:prstGeom prst="rect">
              <a:avLst/>
            </a:prstGeom>
          </p:spPr>
          <p:txBody>
            <a:bodyPr lIns="0" tIns="0" rIns="0" bIns="0" rtlCol="0" anchor="t">
              <a:spAutoFit/>
            </a:bodyPr>
            <a:lstStyle/>
            <a:p>
              <a:pPr algn="ctr">
                <a:lnSpc>
                  <a:spcPts val="2814"/>
                </a:lnSpc>
                <a:spcBef>
                  <a:spcPct val="0"/>
                </a:spcBef>
              </a:pPr>
              <a:r>
                <a:rPr lang="en-US" sz="2010">
                  <a:solidFill>
                    <a:srgbClr val="000000"/>
                  </a:solidFill>
                  <a:latin typeface="Canva Sans"/>
                  <a:ea typeface="Canva Sans"/>
                  <a:cs typeface="Canva Sans"/>
                  <a:sym typeface="Canva Sans"/>
                </a:rPr>
                <a:t>Grow the business’s social media followers to at least 5,000 by month 6, with consistent posting four times per week.</a:t>
              </a:r>
            </a:p>
            <a:p>
              <a:pPr algn="ctr">
                <a:lnSpc>
                  <a:spcPts val="2814"/>
                </a:lnSpc>
                <a:spcBef>
                  <a:spcPct val="0"/>
                </a:spcBef>
              </a:pPr>
              <a:endParaRPr lang="en-US" sz="2010">
                <a:solidFill>
                  <a:srgbClr val="000000"/>
                </a:solidFill>
                <a:latin typeface="Canva Sans"/>
                <a:ea typeface="Canva Sans"/>
                <a:cs typeface="Canva Sans"/>
                <a:sym typeface="Canva Sans"/>
              </a:endParaRPr>
            </a:p>
          </p:txBody>
        </p:sp>
        <p:sp>
          <p:nvSpPr>
            <p:cNvPr id="14" name="TextBox 14"/>
            <p:cNvSpPr txBox="1"/>
            <p:nvPr/>
          </p:nvSpPr>
          <p:spPr>
            <a:xfrm>
              <a:off x="9980573" y="6386055"/>
              <a:ext cx="8323587" cy="923649"/>
            </a:xfrm>
            <a:prstGeom prst="rect">
              <a:avLst/>
            </a:prstGeom>
          </p:spPr>
          <p:txBody>
            <a:bodyPr lIns="0" tIns="0" rIns="0" bIns="0" rtlCol="0" anchor="t">
              <a:spAutoFit/>
            </a:bodyPr>
            <a:lstStyle/>
            <a:p>
              <a:pPr algn="ctr">
                <a:lnSpc>
                  <a:spcPts val="2871"/>
                </a:lnSpc>
              </a:pPr>
              <a:r>
                <a:rPr lang="en-US" sz="2050">
                  <a:solidFill>
                    <a:srgbClr val="000000"/>
                  </a:solidFill>
                  <a:latin typeface="Canva Sans"/>
                  <a:ea typeface="Canva Sans"/>
                  <a:cs typeface="Canva Sans"/>
                  <a:sym typeface="Canva Sans"/>
                </a:rPr>
                <a:t>Reach £12,000 in monthly revenue by month 12.</a:t>
              </a:r>
            </a:p>
            <a:p>
              <a:pPr algn="ctr">
                <a:lnSpc>
                  <a:spcPts val="2871"/>
                </a:lnSpc>
                <a:spcBef>
                  <a:spcPct val="0"/>
                </a:spcBef>
              </a:pPr>
              <a:endParaRPr lang="en-US" sz="2050">
                <a:solidFill>
                  <a:srgbClr val="000000"/>
                </a:solidFill>
                <a:latin typeface="Canva Sans"/>
                <a:ea typeface="Canva Sans"/>
                <a:cs typeface="Canva Sans"/>
                <a:sym typeface="Canva Sans"/>
              </a:endParaRPr>
            </a:p>
          </p:txBody>
        </p:sp>
        <p:sp>
          <p:nvSpPr>
            <p:cNvPr id="15" name="TextBox 15"/>
            <p:cNvSpPr txBox="1"/>
            <p:nvPr/>
          </p:nvSpPr>
          <p:spPr>
            <a:xfrm>
              <a:off x="11489279" y="8153520"/>
              <a:ext cx="11263813" cy="1878653"/>
            </a:xfrm>
            <a:prstGeom prst="rect">
              <a:avLst/>
            </a:prstGeom>
          </p:spPr>
          <p:txBody>
            <a:bodyPr lIns="0" tIns="0" rIns="0" bIns="0" rtlCol="0" anchor="t">
              <a:spAutoFit/>
            </a:bodyPr>
            <a:lstStyle/>
            <a:p>
              <a:pPr algn="ctr">
                <a:lnSpc>
                  <a:spcPts val="2871"/>
                </a:lnSpc>
                <a:spcBef>
                  <a:spcPct val="0"/>
                </a:spcBef>
              </a:pPr>
              <a:r>
                <a:rPr lang="en-US" sz="2050">
                  <a:solidFill>
                    <a:srgbClr val="000000"/>
                  </a:solidFill>
                  <a:latin typeface="Canva Sans"/>
                  <a:ea typeface="Canva Sans"/>
                  <a:cs typeface="Canva Sans"/>
                  <a:sym typeface="Canva Sans"/>
                </a:rPr>
                <a:t>Launch three branded signature treatments within two months, generating 25% of monthly income by year-end (Soltanifar et al., 2021).</a:t>
              </a:r>
            </a:p>
            <a:p>
              <a:pPr algn="ctr">
                <a:lnSpc>
                  <a:spcPts val="2871"/>
                </a:lnSpc>
                <a:spcBef>
                  <a:spcPct val="0"/>
                </a:spcBef>
              </a:pPr>
              <a:endParaRPr lang="en-US" sz="2050">
                <a:solidFill>
                  <a:srgbClr val="000000"/>
                </a:solidFill>
                <a:latin typeface="Canva Sans"/>
                <a:ea typeface="Canva Sans"/>
                <a:cs typeface="Canva Sans"/>
                <a:sym typeface="Canva Sans"/>
              </a:endParaRPr>
            </a:p>
          </p:txBody>
        </p:sp>
      </p:grpSp>
      <p:sp>
        <p:nvSpPr>
          <p:cNvPr id="16" name="Freeform 16" descr="Aesthetic Minimalist Abstract Shapes"/>
          <p:cNvSpPr/>
          <p:nvPr/>
        </p:nvSpPr>
        <p:spPr>
          <a:xfrm flipH="1">
            <a:off x="-771163" y="7302522"/>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5" name="Group 5"/>
          <p:cNvGrpSpPr/>
          <p:nvPr/>
        </p:nvGrpSpPr>
        <p:grpSpPr>
          <a:xfrm>
            <a:off x="9848171" y="2095500"/>
            <a:ext cx="7807222" cy="7279576"/>
            <a:chOff x="0" y="0"/>
            <a:chExt cx="10942123" cy="10010902"/>
          </a:xfrm>
        </p:grpSpPr>
        <p:grpSp>
          <p:nvGrpSpPr>
            <p:cNvPr id="6" name="Group 6"/>
            <p:cNvGrpSpPr/>
            <p:nvPr/>
          </p:nvGrpSpPr>
          <p:grpSpPr>
            <a:xfrm>
              <a:off x="5531854" y="1726975"/>
              <a:ext cx="5410269" cy="4726080"/>
              <a:chOff x="0" y="0"/>
              <a:chExt cx="5975350" cy="5219700"/>
            </a:xfrm>
          </p:grpSpPr>
          <p:sp>
            <p:nvSpPr>
              <p:cNvPr id="7" name="Freeform 7"/>
              <p:cNvSpPr/>
              <p:nvPr/>
            </p:nvSpPr>
            <p:spPr>
              <a:xfrm>
                <a:off x="-519430" y="-910590"/>
                <a:ext cx="7381240" cy="6188710"/>
              </a:xfrm>
              <a:custGeom>
                <a:avLst/>
                <a:gdLst/>
                <a:ahLst/>
                <a:cxnLst/>
                <a:rect l="l" t="t" r="r" b="b"/>
                <a:pathLst>
                  <a:path w="7381240" h="6188710">
                    <a:moveTo>
                      <a:pt x="2861310" y="5034280"/>
                    </a:moveTo>
                    <a:cubicBezTo>
                      <a:pt x="4353560" y="5034280"/>
                      <a:pt x="3549650" y="6188710"/>
                      <a:pt x="5092700" y="6121400"/>
                    </a:cubicBezTo>
                    <a:cubicBezTo>
                      <a:pt x="6408420" y="6064250"/>
                      <a:pt x="7381240" y="3489960"/>
                      <a:pt x="5207000" y="2288540"/>
                    </a:cubicBezTo>
                    <a:cubicBezTo>
                      <a:pt x="3470910" y="1328420"/>
                      <a:pt x="629920" y="0"/>
                      <a:pt x="1029970" y="1830070"/>
                    </a:cubicBezTo>
                    <a:cubicBezTo>
                      <a:pt x="1430020" y="3660140"/>
                      <a:pt x="0" y="4232910"/>
                      <a:pt x="744220" y="5205730"/>
                    </a:cubicBezTo>
                    <a:cubicBezTo>
                      <a:pt x="1488440" y="6178550"/>
                      <a:pt x="1544320" y="5034280"/>
                      <a:pt x="2861310" y="5034280"/>
                    </a:cubicBezTo>
                    <a:close/>
                  </a:path>
                </a:pathLst>
              </a:custGeom>
              <a:blipFill>
                <a:blip r:embed="rId6"/>
                <a:stretch>
                  <a:fillRect t="-10193" b="-10193"/>
                </a:stretch>
              </a:blipFill>
            </p:spPr>
            <p:txBody>
              <a:bodyPr/>
              <a:lstStyle/>
              <a:p>
                <a:endParaRPr lang="en-GB"/>
              </a:p>
            </p:txBody>
          </p:sp>
        </p:grpSp>
        <p:grpSp>
          <p:nvGrpSpPr>
            <p:cNvPr id="8" name="Group 8"/>
            <p:cNvGrpSpPr/>
            <p:nvPr/>
          </p:nvGrpSpPr>
          <p:grpSpPr>
            <a:xfrm rot="-10800000">
              <a:off x="2841482" y="5297717"/>
              <a:ext cx="5395507" cy="4713184"/>
              <a:chOff x="0" y="0"/>
              <a:chExt cx="5975350" cy="5219700"/>
            </a:xfrm>
          </p:grpSpPr>
          <p:sp>
            <p:nvSpPr>
              <p:cNvPr id="9" name="Freeform 9"/>
              <p:cNvSpPr/>
              <p:nvPr/>
            </p:nvSpPr>
            <p:spPr>
              <a:xfrm rot="-9041999">
                <a:off x="-786528" y="-695970"/>
                <a:ext cx="8006990" cy="5228470"/>
              </a:xfrm>
              <a:custGeom>
                <a:avLst/>
                <a:gdLst/>
                <a:ahLst/>
                <a:cxnLst/>
                <a:rect l="l" t="t" r="r" b="b"/>
                <a:pathLst>
                  <a:path w="8006990" h="5228470">
                    <a:moveTo>
                      <a:pt x="3597375" y="1669741"/>
                    </a:moveTo>
                    <a:cubicBezTo>
                      <a:pt x="2296029" y="2400022"/>
                      <a:pt x="2432137" y="999860"/>
                      <a:pt x="1119430" y="1813701"/>
                    </a:cubicBezTo>
                    <a:cubicBezTo>
                      <a:pt x="0" y="2507429"/>
                      <a:pt x="411446" y="5228470"/>
                      <a:pt x="2895487" y="5212156"/>
                    </a:cubicBezTo>
                    <a:cubicBezTo>
                      <a:pt x="4879344" y="5199835"/>
                      <a:pt x="8006990" y="4967979"/>
                      <a:pt x="6762514" y="3567809"/>
                    </a:cubicBezTo>
                    <a:cubicBezTo>
                      <a:pt x="5518039" y="2167638"/>
                      <a:pt x="6484812" y="968316"/>
                      <a:pt x="5359719" y="484158"/>
                    </a:cubicBezTo>
                    <a:cubicBezTo>
                      <a:pt x="4234627" y="0"/>
                      <a:pt x="4745881" y="1025230"/>
                      <a:pt x="3597375" y="1669741"/>
                    </a:cubicBezTo>
                    <a:close/>
                  </a:path>
                </a:pathLst>
              </a:custGeom>
              <a:blipFill>
                <a:blip r:embed="rId7"/>
                <a:stretch>
                  <a:fillRect t="-32352" b="-21753"/>
                </a:stretch>
              </a:blipFill>
            </p:spPr>
            <p:txBody>
              <a:bodyPr/>
              <a:lstStyle/>
              <a:p>
                <a:endParaRPr lang="en-GB"/>
              </a:p>
            </p:txBody>
          </p:sp>
        </p:grpSp>
        <p:grpSp>
          <p:nvGrpSpPr>
            <p:cNvPr id="10" name="Group 10"/>
            <p:cNvGrpSpPr/>
            <p:nvPr/>
          </p:nvGrpSpPr>
          <p:grpSpPr>
            <a:xfrm rot="-10800000">
              <a:off x="0" y="0"/>
              <a:ext cx="5682964" cy="4964290"/>
              <a:chOff x="0" y="0"/>
              <a:chExt cx="5975350" cy="5219700"/>
            </a:xfrm>
          </p:grpSpPr>
          <p:sp>
            <p:nvSpPr>
              <p:cNvPr id="11" name="Freeform 11"/>
              <p:cNvSpPr/>
              <p:nvPr/>
            </p:nvSpPr>
            <p:spPr>
              <a:xfrm rot="-6407999">
                <a:off x="-285447" y="-953653"/>
                <a:ext cx="7475595" cy="7280941"/>
              </a:xfrm>
              <a:custGeom>
                <a:avLst/>
                <a:gdLst/>
                <a:ahLst/>
                <a:cxnLst/>
                <a:rect l="l" t="t" r="r" b="b"/>
                <a:pathLst>
                  <a:path w="7475595" h="7280941">
                    <a:moveTo>
                      <a:pt x="2011238" y="2507567"/>
                    </a:moveTo>
                    <a:cubicBezTo>
                      <a:pt x="1579930" y="3936127"/>
                      <a:pt x="707127" y="2832861"/>
                      <a:pt x="325574" y="4329508"/>
                    </a:cubicBezTo>
                    <a:cubicBezTo>
                      <a:pt x="0" y="5605590"/>
                      <a:pt x="2183242" y="7280941"/>
                      <a:pt x="3961809" y="5546748"/>
                    </a:cubicBezTo>
                    <a:cubicBezTo>
                      <a:pt x="5382736" y="4162260"/>
                      <a:pt x="7475594" y="1826480"/>
                      <a:pt x="5608006" y="1680508"/>
                    </a:cubicBezTo>
                    <a:cubicBezTo>
                      <a:pt x="3740417" y="1534535"/>
                      <a:pt x="3605414" y="0"/>
                      <a:pt x="2459012" y="431281"/>
                    </a:cubicBezTo>
                    <a:cubicBezTo>
                      <a:pt x="1312609" y="862561"/>
                      <a:pt x="2391890" y="1246786"/>
                      <a:pt x="2011238" y="2507567"/>
                    </a:cubicBezTo>
                    <a:close/>
                  </a:path>
                </a:pathLst>
              </a:custGeom>
              <a:blipFill>
                <a:blip r:embed="rId8"/>
                <a:stretch>
                  <a:fillRect l="-17618" t="-348" r="-861" b="-22972"/>
                </a:stretch>
              </a:blipFill>
            </p:spPr>
            <p:txBody>
              <a:bodyPr/>
              <a:lstStyle/>
              <a:p>
                <a:endParaRPr lang="en-GB"/>
              </a:p>
            </p:txBody>
          </p:sp>
        </p:grpSp>
      </p:grpSp>
      <p:sp>
        <p:nvSpPr>
          <p:cNvPr id="12" name="TextBox 12"/>
          <p:cNvSpPr txBox="1"/>
          <p:nvPr/>
        </p:nvSpPr>
        <p:spPr>
          <a:xfrm>
            <a:off x="4949256" y="268443"/>
            <a:ext cx="8395347"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1.4 Unique Selling Point</a:t>
            </a:r>
          </a:p>
        </p:txBody>
      </p:sp>
      <p:sp>
        <p:nvSpPr>
          <p:cNvPr id="13" name="TextBox 13"/>
          <p:cNvSpPr txBox="1"/>
          <p:nvPr/>
        </p:nvSpPr>
        <p:spPr>
          <a:xfrm>
            <a:off x="1458681" y="3705009"/>
            <a:ext cx="6981150" cy="4620402"/>
          </a:xfrm>
          <a:prstGeom prst="rect">
            <a:avLst/>
          </a:prstGeom>
        </p:spPr>
        <p:txBody>
          <a:bodyPr lIns="0" tIns="0" rIns="0" bIns="0" rtlCol="0" anchor="t">
            <a:spAutoFit/>
          </a:bodyPr>
          <a:lstStyle/>
          <a:p>
            <a:pPr algn="ctr">
              <a:lnSpc>
                <a:spcPts val="3333"/>
              </a:lnSpc>
              <a:spcBef>
                <a:spcPct val="0"/>
              </a:spcBef>
            </a:pPr>
            <a:r>
              <a:rPr lang="en-US" sz="2381">
                <a:solidFill>
                  <a:srgbClr val="000000"/>
                </a:solidFill>
                <a:latin typeface="Canva Sans"/>
                <a:ea typeface="Canva Sans"/>
                <a:cs typeface="Canva Sans"/>
                <a:sym typeface="Canva Sans"/>
              </a:rPr>
              <a:t>CL Nails and Beauty offers a luxury beauty experience that combines expertly trained technicians, premium products, and personalised service in a serene, modern environment. Unlike high-street salons focused on volume, CL Nails and Beauty prioritises quality, comfort, and client relationships—ensuring every visit feels exclusive, professional, and tailored to individual style and wellness needs.</a:t>
            </a:r>
          </a:p>
          <a:p>
            <a:pPr algn="ctr">
              <a:lnSpc>
                <a:spcPts val="3333"/>
              </a:lnSpc>
              <a:spcBef>
                <a:spcPct val="0"/>
              </a:spcBef>
            </a:pPr>
            <a:endParaRPr lang="en-US" sz="2381">
              <a:solidFill>
                <a:srgbClr val="000000"/>
              </a:solidFill>
              <a:latin typeface="Canva Sans"/>
              <a:ea typeface="Canva Sans"/>
              <a:cs typeface="Canva Sans"/>
              <a:sym typeface="Canva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3729495" y="4269524"/>
            <a:ext cx="3132449" cy="3132449"/>
          </a:xfrm>
          <a:custGeom>
            <a:avLst/>
            <a:gdLst/>
            <a:ahLst/>
            <a:cxnLst/>
            <a:rect l="l" t="t" r="r" b="b"/>
            <a:pathLst>
              <a:path w="3132449" h="3132449">
                <a:moveTo>
                  <a:pt x="0" y="0"/>
                </a:moveTo>
                <a:lnTo>
                  <a:pt x="3132450" y="0"/>
                </a:lnTo>
                <a:lnTo>
                  <a:pt x="3132450" y="3132449"/>
                </a:lnTo>
                <a:lnTo>
                  <a:pt x="0" y="31324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TextBox 6"/>
          <p:cNvSpPr txBox="1"/>
          <p:nvPr/>
        </p:nvSpPr>
        <p:spPr>
          <a:xfrm>
            <a:off x="5756639" y="1174886"/>
            <a:ext cx="6663961"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1.5 Legal Structure</a:t>
            </a:r>
          </a:p>
        </p:txBody>
      </p:sp>
      <p:sp>
        <p:nvSpPr>
          <p:cNvPr id="7" name="TextBox 7"/>
          <p:cNvSpPr txBox="1"/>
          <p:nvPr/>
        </p:nvSpPr>
        <p:spPr>
          <a:xfrm>
            <a:off x="1028700" y="4080608"/>
            <a:ext cx="10371809" cy="3453130"/>
          </a:xfrm>
          <a:prstGeom prst="rect">
            <a:avLst/>
          </a:prstGeom>
        </p:spPr>
        <p:txBody>
          <a:bodyPr lIns="0" tIns="0" rIns="0" bIns="0" rtlCol="0" anchor="t">
            <a:spAutoFit/>
          </a:bodyPr>
          <a:lstStyle/>
          <a:p>
            <a:pPr algn="l">
              <a:lnSpc>
                <a:spcPts val="3920"/>
              </a:lnSpc>
            </a:pPr>
            <a:r>
              <a:rPr lang="en-US" sz="2800" dirty="0">
                <a:solidFill>
                  <a:srgbClr val="000000"/>
                </a:solidFill>
                <a:latin typeface="Canva Sans"/>
                <a:ea typeface="Canva Sans"/>
                <a:cs typeface="Canva Sans"/>
                <a:sym typeface="Canva Sans"/>
              </a:rPr>
              <a:t>Operating as a Limited Company (Ltd) offers CL Nails and Beauty several advantages, such as limited liability protection, meaning owners' personal assets are generally safe from business debts. This structure boosts credibility, attracting clients and partners, and eases capital raising through loans or investors (Williams, 2022). Overall, forming a Ltd is a strategic move for long-term growth and success.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5" name="Group 5"/>
          <p:cNvGrpSpPr/>
          <p:nvPr/>
        </p:nvGrpSpPr>
        <p:grpSpPr>
          <a:xfrm>
            <a:off x="10107722" y="3157087"/>
            <a:ext cx="7151578" cy="6356958"/>
            <a:chOff x="0" y="0"/>
            <a:chExt cx="9535437" cy="8475944"/>
          </a:xfrm>
        </p:grpSpPr>
        <p:sp>
          <p:nvSpPr>
            <p:cNvPr id="6" name="Freeform 6"/>
            <p:cNvSpPr/>
            <p:nvPr/>
          </p:nvSpPr>
          <p:spPr>
            <a:xfrm>
              <a:off x="0" y="0"/>
              <a:ext cx="5127946" cy="8475944"/>
            </a:xfrm>
            <a:custGeom>
              <a:avLst/>
              <a:gdLst/>
              <a:ahLst/>
              <a:cxnLst/>
              <a:rect l="l" t="t" r="r" b="b"/>
              <a:pathLst>
                <a:path w="5127946" h="8475944">
                  <a:moveTo>
                    <a:pt x="0" y="0"/>
                  </a:moveTo>
                  <a:lnTo>
                    <a:pt x="5127946" y="0"/>
                  </a:lnTo>
                  <a:lnTo>
                    <a:pt x="5127946" y="8475944"/>
                  </a:lnTo>
                  <a:lnTo>
                    <a:pt x="0" y="8475944"/>
                  </a:lnTo>
                  <a:lnTo>
                    <a:pt x="0" y="0"/>
                  </a:lnTo>
                  <a:close/>
                </a:path>
              </a:pathLst>
            </a:custGeom>
            <a:blipFill>
              <a:blip r:embed="rId6"/>
              <a:stretch>
                <a:fillRect/>
              </a:stretch>
            </a:blipFill>
          </p:spPr>
          <p:txBody>
            <a:bodyPr/>
            <a:lstStyle/>
            <a:p>
              <a:endParaRPr lang="en-GB"/>
            </a:p>
          </p:txBody>
        </p:sp>
        <p:sp>
          <p:nvSpPr>
            <p:cNvPr id="7" name="Freeform 7"/>
            <p:cNvSpPr/>
            <p:nvPr/>
          </p:nvSpPr>
          <p:spPr>
            <a:xfrm>
              <a:off x="5127946" y="0"/>
              <a:ext cx="4407491" cy="8475944"/>
            </a:xfrm>
            <a:custGeom>
              <a:avLst/>
              <a:gdLst/>
              <a:ahLst/>
              <a:cxnLst/>
              <a:rect l="l" t="t" r="r" b="b"/>
              <a:pathLst>
                <a:path w="4407491" h="8475944">
                  <a:moveTo>
                    <a:pt x="0" y="0"/>
                  </a:moveTo>
                  <a:lnTo>
                    <a:pt x="4407491" y="0"/>
                  </a:lnTo>
                  <a:lnTo>
                    <a:pt x="4407491" y="8475944"/>
                  </a:lnTo>
                  <a:lnTo>
                    <a:pt x="0" y="8475944"/>
                  </a:lnTo>
                  <a:lnTo>
                    <a:pt x="0" y="0"/>
                  </a:lnTo>
                  <a:close/>
                </a:path>
              </a:pathLst>
            </a:custGeom>
            <a:blipFill>
              <a:blip r:embed="rId7"/>
              <a:stretch>
                <a:fillRect/>
              </a:stretch>
            </a:blipFill>
          </p:spPr>
          <p:txBody>
            <a:bodyPr/>
            <a:lstStyle/>
            <a:p>
              <a:endParaRPr lang="en-GB"/>
            </a:p>
          </p:txBody>
        </p:sp>
      </p:grpSp>
      <p:sp>
        <p:nvSpPr>
          <p:cNvPr id="8" name="TextBox 8"/>
          <p:cNvSpPr txBox="1"/>
          <p:nvPr/>
        </p:nvSpPr>
        <p:spPr>
          <a:xfrm>
            <a:off x="3245017" y="931212"/>
            <a:ext cx="12361474"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1.6 Location of CL Nails and Beauty</a:t>
            </a:r>
          </a:p>
        </p:txBody>
      </p:sp>
      <p:sp>
        <p:nvSpPr>
          <p:cNvPr id="9" name="TextBox 9"/>
          <p:cNvSpPr txBox="1"/>
          <p:nvPr/>
        </p:nvSpPr>
        <p:spPr>
          <a:xfrm>
            <a:off x="697571" y="3361788"/>
            <a:ext cx="8857452" cy="5434330"/>
          </a:xfrm>
          <a:prstGeom prst="rect">
            <a:avLst/>
          </a:prstGeom>
        </p:spPr>
        <p:txBody>
          <a:bodyPr lIns="0" tIns="0" rIns="0" bIns="0" rtlCol="0" anchor="t">
            <a:spAutoFit/>
          </a:bodyPr>
          <a:lstStyle/>
          <a:p>
            <a:pPr algn="l">
              <a:lnSpc>
                <a:spcPts val="3919"/>
              </a:lnSpc>
            </a:pPr>
            <a:r>
              <a:rPr lang="en-US" sz="2799">
                <a:solidFill>
                  <a:srgbClr val="000000"/>
                </a:solidFill>
                <a:latin typeface="Canva Sans"/>
                <a:ea typeface="Canva Sans"/>
                <a:cs typeface="Canva Sans"/>
                <a:sym typeface="Canva Sans"/>
              </a:rPr>
              <a:t>Opening a business on Gloucester Road in Bristol offers many advantages, especially for beauty services. Convenient parking and visibility from main roads make it accessible, encouraging spontaneous visits. Nearby businesses increase walk-in opportunities. Research by Barrow et al. (2021) and Burns (2016) shows strong demand for beauty services, suggesting a promising market. By strategically locating in this vibrant area, you can attract both locals and tourists, paving the way for a thriving enterprise in the heart of Bristol.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TextBox 2"/>
          <p:cNvSpPr txBox="1"/>
          <p:nvPr/>
        </p:nvSpPr>
        <p:spPr>
          <a:xfrm>
            <a:off x="5488136" y="490220"/>
            <a:ext cx="6170464"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1.7 HRM Strategy</a:t>
            </a:r>
          </a:p>
        </p:txBody>
      </p:sp>
      <p:sp>
        <p:nvSpPr>
          <p:cNvPr id="3" name="Freeform 3" descr="Leaves Aesthetic"/>
          <p:cNvSpPr/>
          <p:nvPr/>
        </p:nvSpPr>
        <p:spPr>
          <a:xfrm rot="-378034" flipV="1">
            <a:off x="-404524" y="-1008588"/>
            <a:ext cx="2866448" cy="3663192"/>
          </a:xfrm>
          <a:custGeom>
            <a:avLst/>
            <a:gdLst/>
            <a:ahLst/>
            <a:cxnLst/>
            <a:rect l="l" t="t" r="r" b="b"/>
            <a:pathLst>
              <a:path w="2866448" h="3663192">
                <a:moveTo>
                  <a:pt x="0" y="3663193"/>
                </a:moveTo>
                <a:lnTo>
                  <a:pt x="2866448" y="3663193"/>
                </a:lnTo>
                <a:lnTo>
                  <a:pt x="2866448" y="0"/>
                </a:lnTo>
                <a:lnTo>
                  <a:pt x="0" y="0"/>
                </a:lnTo>
                <a:lnTo>
                  <a:pt x="0" y="3663193"/>
                </a:lnTo>
                <a:close/>
              </a:path>
            </a:pathLst>
          </a:custGeom>
          <a:blipFill>
            <a:blip r:embed="rId2">
              <a:alphaModFix amt="37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4">
              <a:alphaModFix amt="54000"/>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5" name="Group 5"/>
          <p:cNvGrpSpPr/>
          <p:nvPr/>
        </p:nvGrpSpPr>
        <p:grpSpPr>
          <a:xfrm>
            <a:off x="384357" y="2284934"/>
            <a:ext cx="17655764" cy="7170029"/>
            <a:chOff x="0" y="0"/>
            <a:chExt cx="23541019" cy="9560039"/>
          </a:xfrm>
        </p:grpSpPr>
        <p:grpSp>
          <p:nvGrpSpPr>
            <p:cNvPr id="6" name="Group 6"/>
            <p:cNvGrpSpPr/>
            <p:nvPr/>
          </p:nvGrpSpPr>
          <p:grpSpPr>
            <a:xfrm>
              <a:off x="23076" y="0"/>
              <a:ext cx="4529248" cy="9560039"/>
              <a:chOff x="0" y="0"/>
              <a:chExt cx="894666" cy="1888403"/>
            </a:xfrm>
          </p:grpSpPr>
          <p:sp>
            <p:nvSpPr>
              <p:cNvPr id="7" name="Freeform 7"/>
              <p:cNvSpPr/>
              <p:nvPr/>
            </p:nvSpPr>
            <p:spPr>
              <a:xfrm>
                <a:off x="0" y="0"/>
                <a:ext cx="894666" cy="1888403"/>
              </a:xfrm>
              <a:custGeom>
                <a:avLst/>
                <a:gdLst/>
                <a:ahLst/>
                <a:cxnLst/>
                <a:rect l="l" t="t" r="r" b="b"/>
                <a:pathLst>
                  <a:path w="894666" h="1888403">
                    <a:moveTo>
                      <a:pt x="116234" y="0"/>
                    </a:moveTo>
                    <a:lnTo>
                      <a:pt x="778433" y="0"/>
                    </a:lnTo>
                    <a:cubicBezTo>
                      <a:pt x="842627" y="0"/>
                      <a:pt x="894666" y="52040"/>
                      <a:pt x="894666" y="116234"/>
                    </a:cubicBezTo>
                    <a:lnTo>
                      <a:pt x="894666" y="1772169"/>
                    </a:lnTo>
                    <a:cubicBezTo>
                      <a:pt x="894666" y="1836363"/>
                      <a:pt x="842627" y="1888403"/>
                      <a:pt x="778433" y="1888403"/>
                    </a:cubicBezTo>
                    <a:lnTo>
                      <a:pt x="116234" y="1888403"/>
                    </a:lnTo>
                    <a:cubicBezTo>
                      <a:pt x="52040" y="1888403"/>
                      <a:pt x="0" y="1836363"/>
                      <a:pt x="0" y="1772169"/>
                    </a:cubicBezTo>
                    <a:lnTo>
                      <a:pt x="0" y="116234"/>
                    </a:lnTo>
                    <a:cubicBezTo>
                      <a:pt x="0" y="52040"/>
                      <a:pt x="52040" y="0"/>
                      <a:pt x="116234" y="0"/>
                    </a:cubicBezTo>
                    <a:close/>
                  </a:path>
                </a:pathLst>
              </a:custGeom>
              <a:solidFill>
                <a:srgbClr val="9C5D3A">
                  <a:alpha val="49804"/>
                </a:srgbClr>
              </a:solidFill>
            </p:spPr>
            <p:txBody>
              <a:bodyPr/>
              <a:lstStyle/>
              <a:p>
                <a:endParaRPr lang="en-GB"/>
              </a:p>
            </p:txBody>
          </p:sp>
          <p:sp>
            <p:nvSpPr>
              <p:cNvPr id="8" name="TextBox 8"/>
              <p:cNvSpPr txBox="1"/>
              <p:nvPr/>
            </p:nvSpPr>
            <p:spPr>
              <a:xfrm>
                <a:off x="0" y="-38100"/>
                <a:ext cx="894666" cy="1926503"/>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4723680" y="0"/>
              <a:ext cx="4529248" cy="9560039"/>
              <a:chOff x="0" y="0"/>
              <a:chExt cx="894666" cy="1888403"/>
            </a:xfrm>
          </p:grpSpPr>
          <p:sp>
            <p:nvSpPr>
              <p:cNvPr id="10" name="Freeform 10"/>
              <p:cNvSpPr/>
              <p:nvPr/>
            </p:nvSpPr>
            <p:spPr>
              <a:xfrm>
                <a:off x="0" y="0"/>
                <a:ext cx="894666" cy="1888403"/>
              </a:xfrm>
              <a:custGeom>
                <a:avLst/>
                <a:gdLst/>
                <a:ahLst/>
                <a:cxnLst/>
                <a:rect l="l" t="t" r="r" b="b"/>
                <a:pathLst>
                  <a:path w="894666" h="1888403">
                    <a:moveTo>
                      <a:pt x="116234" y="0"/>
                    </a:moveTo>
                    <a:lnTo>
                      <a:pt x="778433" y="0"/>
                    </a:lnTo>
                    <a:cubicBezTo>
                      <a:pt x="842627" y="0"/>
                      <a:pt x="894666" y="52040"/>
                      <a:pt x="894666" y="116234"/>
                    </a:cubicBezTo>
                    <a:lnTo>
                      <a:pt x="894666" y="1772169"/>
                    </a:lnTo>
                    <a:cubicBezTo>
                      <a:pt x="894666" y="1836363"/>
                      <a:pt x="842627" y="1888403"/>
                      <a:pt x="778433" y="1888403"/>
                    </a:cubicBezTo>
                    <a:lnTo>
                      <a:pt x="116234" y="1888403"/>
                    </a:lnTo>
                    <a:cubicBezTo>
                      <a:pt x="52040" y="1888403"/>
                      <a:pt x="0" y="1836363"/>
                      <a:pt x="0" y="1772169"/>
                    </a:cubicBezTo>
                    <a:lnTo>
                      <a:pt x="0" y="116234"/>
                    </a:lnTo>
                    <a:cubicBezTo>
                      <a:pt x="0" y="52040"/>
                      <a:pt x="52040" y="0"/>
                      <a:pt x="116234" y="0"/>
                    </a:cubicBezTo>
                    <a:close/>
                  </a:path>
                </a:pathLst>
              </a:custGeom>
              <a:solidFill>
                <a:srgbClr val="9C5D3A">
                  <a:alpha val="49804"/>
                </a:srgbClr>
              </a:solidFill>
            </p:spPr>
            <p:txBody>
              <a:bodyPr/>
              <a:lstStyle/>
              <a:p>
                <a:endParaRPr lang="en-GB"/>
              </a:p>
            </p:txBody>
          </p:sp>
          <p:sp>
            <p:nvSpPr>
              <p:cNvPr id="11" name="TextBox 11"/>
              <p:cNvSpPr txBox="1"/>
              <p:nvPr/>
            </p:nvSpPr>
            <p:spPr>
              <a:xfrm>
                <a:off x="0" y="-38100"/>
                <a:ext cx="894666" cy="1926503"/>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9418028" y="0"/>
              <a:ext cx="4529248" cy="9560039"/>
              <a:chOff x="0" y="0"/>
              <a:chExt cx="894666" cy="1888403"/>
            </a:xfrm>
          </p:grpSpPr>
          <p:sp>
            <p:nvSpPr>
              <p:cNvPr id="13" name="Freeform 13"/>
              <p:cNvSpPr/>
              <p:nvPr/>
            </p:nvSpPr>
            <p:spPr>
              <a:xfrm>
                <a:off x="0" y="0"/>
                <a:ext cx="894666" cy="1888403"/>
              </a:xfrm>
              <a:custGeom>
                <a:avLst/>
                <a:gdLst/>
                <a:ahLst/>
                <a:cxnLst/>
                <a:rect l="l" t="t" r="r" b="b"/>
                <a:pathLst>
                  <a:path w="894666" h="1888403">
                    <a:moveTo>
                      <a:pt x="116234" y="0"/>
                    </a:moveTo>
                    <a:lnTo>
                      <a:pt x="778433" y="0"/>
                    </a:lnTo>
                    <a:cubicBezTo>
                      <a:pt x="842627" y="0"/>
                      <a:pt x="894666" y="52040"/>
                      <a:pt x="894666" y="116234"/>
                    </a:cubicBezTo>
                    <a:lnTo>
                      <a:pt x="894666" y="1772169"/>
                    </a:lnTo>
                    <a:cubicBezTo>
                      <a:pt x="894666" y="1836363"/>
                      <a:pt x="842627" y="1888403"/>
                      <a:pt x="778433" y="1888403"/>
                    </a:cubicBezTo>
                    <a:lnTo>
                      <a:pt x="116234" y="1888403"/>
                    </a:lnTo>
                    <a:cubicBezTo>
                      <a:pt x="52040" y="1888403"/>
                      <a:pt x="0" y="1836363"/>
                      <a:pt x="0" y="1772169"/>
                    </a:cubicBezTo>
                    <a:lnTo>
                      <a:pt x="0" y="116234"/>
                    </a:lnTo>
                    <a:cubicBezTo>
                      <a:pt x="0" y="52040"/>
                      <a:pt x="52040" y="0"/>
                      <a:pt x="116234" y="0"/>
                    </a:cubicBezTo>
                    <a:close/>
                  </a:path>
                </a:pathLst>
              </a:custGeom>
              <a:solidFill>
                <a:srgbClr val="9C5D3A">
                  <a:alpha val="49804"/>
                </a:srgbClr>
              </a:solidFill>
            </p:spPr>
            <p:txBody>
              <a:bodyPr/>
              <a:lstStyle/>
              <a:p>
                <a:endParaRPr lang="en-GB"/>
              </a:p>
            </p:txBody>
          </p:sp>
          <p:sp>
            <p:nvSpPr>
              <p:cNvPr id="14" name="TextBox 14"/>
              <p:cNvSpPr txBox="1"/>
              <p:nvPr/>
            </p:nvSpPr>
            <p:spPr>
              <a:xfrm>
                <a:off x="0" y="-38100"/>
                <a:ext cx="894666" cy="192650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4112376" y="0"/>
              <a:ext cx="4529248" cy="9560039"/>
              <a:chOff x="0" y="0"/>
              <a:chExt cx="894666" cy="1888403"/>
            </a:xfrm>
          </p:grpSpPr>
          <p:sp>
            <p:nvSpPr>
              <p:cNvPr id="16" name="Freeform 16"/>
              <p:cNvSpPr/>
              <p:nvPr/>
            </p:nvSpPr>
            <p:spPr>
              <a:xfrm>
                <a:off x="0" y="0"/>
                <a:ext cx="894666" cy="1888403"/>
              </a:xfrm>
              <a:custGeom>
                <a:avLst/>
                <a:gdLst/>
                <a:ahLst/>
                <a:cxnLst/>
                <a:rect l="l" t="t" r="r" b="b"/>
                <a:pathLst>
                  <a:path w="894666" h="1888403">
                    <a:moveTo>
                      <a:pt x="116234" y="0"/>
                    </a:moveTo>
                    <a:lnTo>
                      <a:pt x="778433" y="0"/>
                    </a:lnTo>
                    <a:cubicBezTo>
                      <a:pt x="842627" y="0"/>
                      <a:pt x="894666" y="52040"/>
                      <a:pt x="894666" y="116234"/>
                    </a:cubicBezTo>
                    <a:lnTo>
                      <a:pt x="894666" y="1772169"/>
                    </a:lnTo>
                    <a:cubicBezTo>
                      <a:pt x="894666" y="1836363"/>
                      <a:pt x="842627" y="1888403"/>
                      <a:pt x="778433" y="1888403"/>
                    </a:cubicBezTo>
                    <a:lnTo>
                      <a:pt x="116234" y="1888403"/>
                    </a:lnTo>
                    <a:cubicBezTo>
                      <a:pt x="52040" y="1888403"/>
                      <a:pt x="0" y="1836363"/>
                      <a:pt x="0" y="1772169"/>
                    </a:cubicBezTo>
                    <a:lnTo>
                      <a:pt x="0" y="116234"/>
                    </a:lnTo>
                    <a:cubicBezTo>
                      <a:pt x="0" y="52040"/>
                      <a:pt x="52040" y="0"/>
                      <a:pt x="116234" y="0"/>
                    </a:cubicBezTo>
                    <a:close/>
                  </a:path>
                </a:pathLst>
              </a:custGeom>
              <a:solidFill>
                <a:srgbClr val="9C5D3A">
                  <a:alpha val="49804"/>
                </a:srgbClr>
              </a:solidFill>
            </p:spPr>
            <p:txBody>
              <a:bodyPr/>
              <a:lstStyle/>
              <a:p>
                <a:endParaRPr lang="en-GB"/>
              </a:p>
            </p:txBody>
          </p:sp>
          <p:sp>
            <p:nvSpPr>
              <p:cNvPr id="17" name="TextBox 17"/>
              <p:cNvSpPr txBox="1"/>
              <p:nvPr/>
            </p:nvSpPr>
            <p:spPr>
              <a:xfrm>
                <a:off x="0" y="-38100"/>
                <a:ext cx="894666" cy="1926503"/>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8806723" y="0"/>
              <a:ext cx="4529248" cy="9560039"/>
              <a:chOff x="0" y="0"/>
              <a:chExt cx="894666" cy="1888403"/>
            </a:xfrm>
          </p:grpSpPr>
          <p:sp>
            <p:nvSpPr>
              <p:cNvPr id="19" name="Freeform 19"/>
              <p:cNvSpPr/>
              <p:nvPr/>
            </p:nvSpPr>
            <p:spPr>
              <a:xfrm>
                <a:off x="0" y="0"/>
                <a:ext cx="894666" cy="1888403"/>
              </a:xfrm>
              <a:custGeom>
                <a:avLst/>
                <a:gdLst/>
                <a:ahLst/>
                <a:cxnLst/>
                <a:rect l="l" t="t" r="r" b="b"/>
                <a:pathLst>
                  <a:path w="894666" h="1888403">
                    <a:moveTo>
                      <a:pt x="116234" y="0"/>
                    </a:moveTo>
                    <a:lnTo>
                      <a:pt x="778433" y="0"/>
                    </a:lnTo>
                    <a:cubicBezTo>
                      <a:pt x="842627" y="0"/>
                      <a:pt x="894666" y="52040"/>
                      <a:pt x="894666" y="116234"/>
                    </a:cubicBezTo>
                    <a:lnTo>
                      <a:pt x="894666" y="1772169"/>
                    </a:lnTo>
                    <a:cubicBezTo>
                      <a:pt x="894666" y="1836363"/>
                      <a:pt x="842627" y="1888403"/>
                      <a:pt x="778433" y="1888403"/>
                    </a:cubicBezTo>
                    <a:lnTo>
                      <a:pt x="116234" y="1888403"/>
                    </a:lnTo>
                    <a:cubicBezTo>
                      <a:pt x="52040" y="1888403"/>
                      <a:pt x="0" y="1836363"/>
                      <a:pt x="0" y="1772169"/>
                    </a:cubicBezTo>
                    <a:lnTo>
                      <a:pt x="0" y="116234"/>
                    </a:lnTo>
                    <a:cubicBezTo>
                      <a:pt x="0" y="52040"/>
                      <a:pt x="52040" y="0"/>
                      <a:pt x="116234" y="0"/>
                    </a:cubicBezTo>
                    <a:close/>
                  </a:path>
                </a:pathLst>
              </a:custGeom>
              <a:solidFill>
                <a:srgbClr val="9C5D3A">
                  <a:alpha val="49804"/>
                </a:srgbClr>
              </a:solidFill>
            </p:spPr>
            <p:txBody>
              <a:bodyPr/>
              <a:lstStyle/>
              <a:p>
                <a:endParaRPr lang="en-GB"/>
              </a:p>
            </p:txBody>
          </p:sp>
          <p:sp>
            <p:nvSpPr>
              <p:cNvPr id="20" name="TextBox 20"/>
              <p:cNvSpPr txBox="1"/>
              <p:nvPr/>
            </p:nvSpPr>
            <p:spPr>
              <a:xfrm>
                <a:off x="0" y="-38100"/>
                <a:ext cx="894666" cy="1926503"/>
              </a:xfrm>
              <a:prstGeom prst="rect">
                <a:avLst/>
              </a:prstGeom>
            </p:spPr>
            <p:txBody>
              <a:bodyPr lIns="50800" tIns="50800" rIns="50800" bIns="50800" rtlCol="0" anchor="ctr"/>
              <a:lstStyle/>
              <a:p>
                <a:pPr algn="ctr">
                  <a:lnSpc>
                    <a:spcPts val="2659"/>
                  </a:lnSpc>
                  <a:spcBef>
                    <a:spcPct val="0"/>
                  </a:spcBef>
                </a:pPr>
                <a:endParaRPr/>
              </a:p>
            </p:txBody>
          </p:sp>
        </p:grpSp>
        <p:sp>
          <p:nvSpPr>
            <p:cNvPr id="21" name="TextBox 21"/>
            <p:cNvSpPr txBox="1"/>
            <p:nvPr/>
          </p:nvSpPr>
          <p:spPr>
            <a:xfrm>
              <a:off x="23076" y="174275"/>
              <a:ext cx="4550828" cy="1283123"/>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Canva Sans Bold"/>
                  <a:ea typeface="Canva Sans Bold"/>
                  <a:cs typeface="Canva Sans Bold"/>
                  <a:sym typeface="Canva Sans Bold"/>
                </a:rPr>
                <a:t>Recruitment Strategy </a:t>
              </a:r>
            </a:p>
          </p:txBody>
        </p:sp>
        <p:sp>
          <p:nvSpPr>
            <p:cNvPr id="22" name="TextBox 22"/>
            <p:cNvSpPr txBox="1"/>
            <p:nvPr/>
          </p:nvSpPr>
          <p:spPr>
            <a:xfrm>
              <a:off x="4928300" y="174275"/>
              <a:ext cx="3936486" cy="1283123"/>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Canva Sans Bold"/>
                  <a:ea typeface="Canva Sans Bold"/>
                  <a:cs typeface="Canva Sans Bold"/>
                  <a:sym typeface="Canva Sans Bold"/>
                </a:rPr>
                <a:t>Training and Development</a:t>
              </a:r>
            </a:p>
          </p:txBody>
        </p:sp>
        <p:sp>
          <p:nvSpPr>
            <p:cNvPr id="23" name="TextBox 23"/>
            <p:cNvSpPr txBox="1"/>
            <p:nvPr/>
          </p:nvSpPr>
          <p:spPr>
            <a:xfrm>
              <a:off x="9206398" y="228882"/>
              <a:ext cx="4946251" cy="1283123"/>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Canva Sans Bold"/>
                  <a:ea typeface="Canva Sans Bold"/>
                  <a:cs typeface="Canva Sans Bold"/>
                  <a:sym typeface="Canva Sans Bold"/>
                </a:rPr>
                <a:t>Performance Management</a:t>
              </a:r>
            </a:p>
          </p:txBody>
        </p:sp>
        <p:sp>
          <p:nvSpPr>
            <p:cNvPr id="24" name="TextBox 24"/>
            <p:cNvSpPr txBox="1"/>
            <p:nvPr/>
          </p:nvSpPr>
          <p:spPr>
            <a:xfrm>
              <a:off x="13838363" y="174275"/>
              <a:ext cx="5071679" cy="1283123"/>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Canva Sans Bold"/>
                  <a:ea typeface="Canva Sans Bold"/>
                  <a:cs typeface="Canva Sans Bold"/>
                  <a:sym typeface="Canva Sans Bold"/>
                </a:rPr>
                <a:t>Wellbeing and Performance</a:t>
              </a:r>
            </a:p>
          </p:txBody>
        </p:sp>
        <p:sp>
          <p:nvSpPr>
            <p:cNvPr id="25" name="TextBox 25"/>
            <p:cNvSpPr txBox="1"/>
            <p:nvPr/>
          </p:nvSpPr>
          <p:spPr>
            <a:xfrm>
              <a:off x="18723038" y="174275"/>
              <a:ext cx="4817981" cy="1283123"/>
            </a:xfrm>
            <a:prstGeom prst="rect">
              <a:avLst/>
            </a:prstGeom>
          </p:spPr>
          <p:txBody>
            <a:bodyPr lIns="0" tIns="0" rIns="0" bIns="0" rtlCol="0" anchor="t">
              <a:spAutoFit/>
            </a:bodyPr>
            <a:lstStyle/>
            <a:p>
              <a:pPr algn="ctr">
                <a:lnSpc>
                  <a:spcPts val="3919"/>
                </a:lnSpc>
                <a:spcBef>
                  <a:spcPct val="0"/>
                </a:spcBef>
              </a:pPr>
              <a:r>
                <a:rPr lang="en-US" sz="2799" b="1">
                  <a:solidFill>
                    <a:srgbClr val="000000"/>
                  </a:solidFill>
                  <a:latin typeface="Canva Sans Bold"/>
                  <a:ea typeface="Canva Sans Bold"/>
                  <a:cs typeface="Canva Sans Bold"/>
                  <a:sym typeface="Canva Sans Bold"/>
                </a:rPr>
                <a:t>Diversity and Inclusion</a:t>
              </a:r>
            </a:p>
          </p:txBody>
        </p:sp>
        <p:sp>
          <p:nvSpPr>
            <p:cNvPr id="26" name="TextBox 26"/>
            <p:cNvSpPr txBox="1"/>
            <p:nvPr/>
          </p:nvSpPr>
          <p:spPr>
            <a:xfrm>
              <a:off x="0" y="1607576"/>
              <a:ext cx="4573905" cy="7690245"/>
            </a:xfrm>
            <a:prstGeom prst="rect">
              <a:avLst/>
            </a:prstGeom>
          </p:spPr>
          <p:txBody>
            <a:bodyPr lIns="0" tIns="0" rIns="0" bIns="0" rtlCol="0" anchor="t">
              <a:spAutoFit/>
            </a:bodyPr>
            <a:lstStyle/>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Targeting qualified beauty professionals with experience in high-end service environments.</a:t>
              </a:r>
            </a:p>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Use of professional recruitment platforms (e.g. Treatwell, Indeed) and social media advertising.</a:t>
              </a:r>
            </a:p>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 Emphasis on both technical skills (e.g. lash artistry, nail design) and soft skills like communication and empathy.</a:t>
              </a:r>
            </a:p>
          </p:txBody>
        </p:sp>
        <p:sp>
          <p:nvSpPr>
            <p:cNvPr id="27" name="TextBox 27"/>
            <p:cNvSpPr txBox="1"/>
            <p:nvPr/>
          </p:nvSpPr>
          <p:spPr>
            <a:xfrm>
              <a:off x="4928300" y="1607576"/>
              <a:ext cx="4192466" cy="6725045"/>
            </a:xfrm>
            <a:prstGeom prst="rect">
              <a:avLst/>
            </a:prstGeom>
          </p:spPr>
          <p:txBody>
            <a:bodyPr lIns="0" tIns="0" rIns="0" bIns="0" rtlCol="0" anchor="t">
              <a:spAutoFit/>
            </a:bodyPr>
            <a:lstStyle/>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Monthly in-house training on trends, hygiene, customer service, and upskilling in services like brow lamination or advanced nail design. </a:t>
              </a:r>
            </a:p>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CPD (Continuous Professional Development) encouraged to build a learning culture (Barrow et al., 2021).</a:t>
              </a:r>
            </a:p>
          </p:txBody>
        </p:sp>
        <p:sp>
          <p:nvSpPr>
            <p:cNvPr id="28" name="TextBox 28"/>
            <p:cNvSpPr txBox="1"/>
            <p:nvPr/>
          </p:nvSpPr>
          <p:spPr>
            <a:xfrm>
              <a:off x="9476366" y="1607576"/>
              <a:ext cx="4163032" cy="6725045"/>
            </a:xfrm>
            <a:prstGeom prst="rect">
              <a:avLst/>
            </a:prstGeom>
          </p:spPr>
          <p:txBody>
            <a:bodyPr lIns="0" tIns="0" rIns="0" bIns="0" rtlCol="0" anchor="t">
              <a:spAutoFit/>
            </a:bodyPr>
            <a:lstStyle/>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Clear KPIs: client satisfaction, rebooking rates, upselling success.</a:t>
              </a:r>
            </a:p>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Staff reviews every 3 months with feedback loops.</a:t>
              </a:r>
            </a:p>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Rewards for top performers — vouchers, public recognition, or bonuses (Whittington et al., 2023).</a:t>
              </a:r>
            </a:p>
          </p:txBody>
        </p:sp>
        <p:sp>
          <p:nvSpPr>
            <p:cNvPr id="29" name="TextBox 29"/>
            <p:cNvSpPr txBox="1"/>
            <p:nvPr/>
          </p:nvSpPr>
          <p:spPr>
            <a:xfrm>
              <a:off x="13994999" y="1607576"/>
              <a:ext cx="4440365" cy="4312045"/>
            </a:xfrm>
            <a:prstGeom prst="rect">
              <a:avLst/>
            </a:prstGeom>
          </p:spPr>
          <p:txBody>
            <a:bodyPr lIns="0" tIns="0" rIns="0" bIns="0" rtlCol="0" anchor="t">
              <a:spAutoFit/>
            </a:bodyPr>
            <a:lstStyle/>
            <a:p>
              <a:pPr marL="442774" lvl="1" indent="-221387" algn="just">
                <a:lnSpc>
                  <a:spcPts val="2871"/>
                </a:lnSpc>
                <a:buFont typeface="Arial"/>
                <a:buChar char="•"/>
              </a:pPr>
              <a:r>
                <a:rPr lang="en-US" sz="2050">
                  <a:solidFill>
                    <a:srgbClr val="000000"/>
                  </a:solidFill>
                  <a:latin typeface="Canva Sans"/>
                  <a:ea typeface="Canva Sans"/>
                  <a:cs typeface="Canva Sans"/>
                  <a:sym typeface="Canva Sans"/>
                </a:rPr>
                <a:t>Flexible rotas to avoid burnout. </a:t>
              </a:r>
            </a:p>
            <a:p>
              <a:pPr marL="442774" lvl="1" indent="-221387" algn="just">
                <a:lnSpc>
                  <a:spcPts val="2871"/>
                </a:lnSpc>
                <a:buFont typeface="Arial"/>
                <a:buChar char="•"/>
              </a:pPr>
              <a:r>
                <a:rPr lang="en-US" sz="2050">
                  <a:solidFill>
                    <a:srgbClr val="000000"/>
                  </a:solidFill>
                  <a:latin typeface="Canva Sans"/>
                  <a:ea typeface="Canva Sans"/>
                  <a:cs typeface="Canva Sans"/>
                  <a:sym typeface="Canva Sans"/>
                </a:rPr>
                <a:t>Commission incentives on services and product sales. </a:t>
              </a:r>
            </a:p>
            <a:p>
              <a:pPr marL="442774" lvl="1" indent="-221387" algn="just">
                <a:lnSpc>
                  <a:spcPts val="2871"/>
                </a:lnSpc>
                <a:buFont typeface="Arial"/>
                <a:buChar char="•"/>
              </a:pPr>
              <a:r>
                <a:rPr lang="en-US" sz="2050">
                  <a:solidFill>
                    <a:srgbClr val="000000"/>
                  </a:solidFill>
                  <a:latin typeface="Canva Sans"/>
                  <a:ea typeface="Canva Sans"/>
                  <a:cs typeface="Canva Sans"/>
                  <a:sym typeface="Canva Sans"/>
                </a:rPr>
                <a:t>Regular team-building activities to promote retention and morale (Sandhu, 2020).</a:t>
              </a:r>
            </a:p>
          </p:txBody>
        </p:sp>
        <p:sp>
          <p:nvSpPr>
            <p:cNvPr id="30" name="TextBox 30"/>
            <p:cNvSpPr txBox="1"/>
            <p:nvPr/>
          </p:nvSpPr>
          <p:spPr>
            <a:xfrm>
              <a:off x="18910042" y="1607576"/>
              <a:ext cx="3950375" cy="4312045"/>
            </a:xfrm>
            <a:prstGeom prst="rect">
              <a:avLst/>
            </a:prstGeom>
          </p:spPr>
          <p:txBody>
            <a:bodyPr lIns="0" tIns="0" rIns="0" bIns="0" rtlCol="0" anchor="t">
              <a:spAutoFit/>
            </a:bodyPr>
            <a:lstStyle/>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Recruitment based on skill, not background. </a:t>
              </a:r>
            </a:p>
            <a:p>
              <a:pPr marL="442774" lvl="1" indent="-221387" algn="l">
                <a:lnSpc>
                  <a:spcPts val="2871"/>
                </a:lnSpc>
                <a:buFont typeface="Arial"/>
                <a:buChar char="•"/>
              </a:pPr>
              <a:r>
                <a:rPr lang="en-US" sz="2050">
                  <a:solidFill>
                    <a:srgbClr val="000000"/>
                  </a:solidFill>
                  <a:latin typeface="Canva Sans"/>
                  <a:ea typeface="Canva Sans"/>
                  <a:cs typeface="Canva Sans"/>
                  <a:sym typeface="Canva Sans"/>
                </a:rPr>
                <a:t>Staff are trained on inclusive communication and customer care, aligned with ethical business branding. </a:t>
              </a:r>
            </a:p>
          </p:txBody>
        </p:sp>
      </p:grpSp>
      <p:sp>
        <p:nvSpPr>
          <p:cNvPr id="31" name="Freeform 31"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38264" y="3361788"/>
            <a:ext cx="17811472" cy="4939030"/>
          </a:xfrm>
          <a:prstGeom prst="rect">
            <a:avLst/>
          </a:prstGeom>
        </p:spPr>
        <p:txBody>
          <a:bodyPr lIns="0" tIns="0" rIns="0" bIns="0" rtlCol="0" anchor="t">
            <a:spAutoFit/>
          </a:bodyPr>
          <a:lstStyle/>
          <a:p>
            <a:pPr algn="l">
              <a:lnSpc>
                <a:spcPts val="3919"/>
              </a:lnSpc>
            </a:pPr>
            <a:r>
              <a:rPr lang="en-US" sz="2799">
                <a:solidFill>
                  <a:srgbClr val="000000"/>
                </a:solidFill>
                <a:latin typeface="Canva Sans"/>
                <a:ea typeface="Canva Sans"/>
                <a:cs typeface="Canva Sans"/>
                <a:sym typeface="Canva Sans"/>
              </a:rPr>
              <a:t>Starting a salon requires strategic financial planning with £20,000 initial capital—half from savings and half from a bank loan (Whittington et al., 2023).</a:t>
            </a:r>
          </a:p>
          <a:p>
            <a:pPr algn="l">
              <a:lnSpc>
                <a:spcPts val="3919"/>
              </a:lnSpc>
            </a:pPr>
            <a:r>
              <a:rPr lang="en-US" sz="2799">
                <a:solidFill>
                  <a:srgbClr val="000000"/>
                </a:solidFill>
                <a:latin typeface="Canva Sans"/>
                <a:ea typeface="Canva Sans"/>
                <a:cs typeface="Canva Sans"/>
                <a:sym typeface="Canva Sans"/>
              </a:rPr>
              <a:t>Startup Costs:</a:t>
            </a:r>
          </a:p>
          <a:p>
            <a:pPr algn="l">
              <a:lnSpc>
                <a:spcPts val="3919"/>
              </a:lnSpc>
            </a:pPr>
            <a:r>
              <a:rPr lang="en-US" sz="2799">
                <a:solidFill>
                  <a:srgbClr val="000000"/>
                </a:solidFill>
                <a:latin typeface="Canva Sans"/>
                <a:ea typeface="Canva Sans"/>
                <a:cs typeface="Canva Sans"/>
                <a:sym typeface="Canva Sans"/>
              </a:rPr>
              <a:t>•	Salon refurbishment and equipment: £5,000</a:t>
            </a:r>
          </a:p>
          <a:p>
            <a:pPr algn="l">
              <a:lnSpc>
                <a:spcPts val="3919"/>
              </a:lnSpc>
            </a:pPr>
            <a:r>
              <a:rPr lang="en-US" sz="2799">
                <a:solidFill>
                  <a:srgbClr val="000000"/>
                </a:solidFill>
                <a:latin typeface="Canva Sans"/>
                <a:ea typeface="Canva Sans"/>
                <a:cs typeface="Canva Sans"/>
                <a:sym typeface="Canva Sans"/>
              </a:rPr>
              <a:t>•	Initial stock: £2,000</a:t>
            </a:r>
          </a:p>
          <a:p>
            <a:pPr algn="l">
              <a:lnSpc>
                <a:spcPts val="3919"/>
              </a:lnSpc>
            </a:pPr>
            <a:r>
              <a:rPr lang="en-US" sz="2799">
                <a:solidFill>
                  <a:srgbClr val="000000"/>
                </a:solidFill>
                <a:latin typeface="Canva Sans"/>
                <a:ea typeface="Canva Sans"/>
                <a:cs typeface="Canva Sans"/>
                <a:sym typeface="Canva Sans"/>
              </a:rPr>
              <a:t>•	Branding and marketing: £200</a:t>
            </a:r>
          </a:p>
          <a:p>
            <a:pPr algn="l">
              <a:lnSpc>
                <a:spcPts val="3919"/>
              </a:lnSpc>
            </a:pPr>
            <a:r>
              <a:rPr lang="en-US" sz="2799">
                <a:solidFill>
                  <a:srgbClr val="000000"/>
                </a:solidFill>
                <a:latin typeface="Canva Sans"/>
                <a:ea typeface="Canva Sans"/>
                <a:cs typeface="Canva Sans"/>
                <a:sym typeface="Canva Sans"/>
              </a:rPr>
              <a:t>•	Rent deposit and legal fees: £4,000</a:t>
            </a:r>
          </a:p>
          <a:p>
            <a:pPr algn="l">
              <a:lnSpc>
                <a:spcPts val="3919"/>
              </a:lnSpc>
            </a:pPr>
            <a:r>
              <a:rPr lang="en-US" sz="2799">
                <a:solidFill>
                  <a:srgbClr val="000000"/>
                </a:solidFill>
                <a:latin typeface="Canva Sans"/>
                <a:ea typeface="Canva Sans"/>
                <a:cs typeface="Canva Sans"/>
                <a:sym typeface="Canva Sans"/>
              </a:rPr>
              <a:t>•	Initial wages: £4,500</a:t>
            </a:r>
          </a:p>
          <a:p>
            <a:pPr algn="l">
              <a:lnSpc>
                <a:spcPts val="3919"/>
              </a:lnSpc>
            </a:pPr>
            <a:r>
              <a:rPr lang="en-US" sz="2799">
                <a:solidFill>
                  <a:srgbClr val="000000"/>
                </a:solidFill>
                <a:latin typeface="Canva Sans"/>
                <a:ea typeface="Canva Sans"/>
                <a:cs typeface="Canva Sans"/>
                <a:sym typeface="Canva Sans"/>
              </a:rPr>
              <a:t>•	Contingency fund: £4,500</a:t>
            </a:r>
          </a:p>
          <a:p>
            <a:pPr algn="l">
              <a:lnSpc>
                <a:spcPts val="3919"/>
              </a:lnSpc>
            </a:pPr>
            <a:r>
              <a:rPr lang="en-US" sz="2799">
                <a:solidFill>
                  <a:srgbClr val="000000"/>
                </a:solidFill>
                <a:latin typeface="Canva Sans"/>
                <a:ea typeface="Canva Sans"/>
                <a:cs typeface="Canva Sans"/>
                <a:sym typeface="Canva Sans"/>
              </a:rPr>
              <a:t>Revenue growth is expected as brand visibility increases (Barringer and Ireland, 2022)</a:t>
            </a:r>
          </a:p>
        </p:txBody>
      </p:sp>
      <p:sp>
        <p:nvSpPr>
          <p:cNvPr id="6" name="Freeform 6"/>
          <p:cNvSpPr/>
          <p:nvPr/>
        </p:nvSpPr>
        <p:spPr>
          <a:xfrm>
            <a:off x="13676808" y="4611952"/>
            <a:ext cx="2556570" cy="2495852"/>
          </a:xfrm>
          <a:custGeom>
            <a:avLst/>
            <a:gdLst/>
            <a:ahLst/>
            <a:cxnLst/>
            <a:rect l="l" t="t" r="r" b="b"/>
            <a:pathLst>
              <a:path w="2556570" h="2495852">
                <a:moveTo>
                  <a:pt x="0" y="0"/>
                </a:moveTo>
                <a:lnTo>
                  <a:pt x="2556571" y="0"/>
                </a:lnTo>
                <a:lnTo>
                  <a:pt x="2556571" y="2495852"/>
                </a:lnTo>
                <a:lnTo>
                  <a:pt x="0" y="24958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0" y="652981"/>
            <a:ext cx="17811472" cy="962660"/>
          </a:xfrm>
          <a:prstGeom prst="rect">
            <a:avLst/>
          </a:prstGeom>
        </p:spPr>
        <p:txBody>
          <a:bodyPr lIns="0" tIns="0" rIns="0" bIns="0" rtlCol="0" anchor="t">
            <a:spAutoFit/>
          </a:bodyPr>
          <a:lstStyle/>
          <a:p>
            <a:pPr algn="ctr">
              <a:lnSpc>
                <a:spcPts val="7840"/>
              </a:lnSpc>
            </a:pPr>
            <a:r>
              <a:rPr lang="en-US" sz="5600">
                <a:solidFill>
                  <a:srgbClr val="000000"/>
                </a:solidFill>
                <a:latin typeface="Canva Sans"/>
                <a:ea typeface="Canva Sans"/>
                <a:cs typeface="Canva Sans"/>
                <a:sym typeface="Canva Sans"/>
              </a:rPr>
              <a:t>1.8 Financial Overview</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6019772" y="597315"/>
            <a:ext cx="6651411"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1.9 SWOT Analysis</a:t>
            </a:r>
          </a:p>
        </p:txBody>
      </p:sp>
      <p:grpSp>
        <p:nvGrpSpPr>
          <p:cNvPr id="6" name="Group 6"/>
          <p:cNvGrpSpPr/>
          <p:nvPr/>
        </p:nvGrpSpPr>
        <p:grpSpPr>
          <a:xfrm>
            <a:off x="3342118" y="2054636"/>
            <a:ext cx="10408842" cy="7896832"/>
            <a:chOff x="0" y="0"/>
            <a:chExt cx="13878456" cy="10529109"/>
          </a:xfrm>
        </p:grpSpPr>
        <p:sp>
          <p:nvSpPr>
            <p:cNvPr id="7" name="Freeform 7"/>
            <p:cNvSpPr/>
            <p:nvPr/>
          </p:nvSpPr>
          <p:spPr>
            <a:xfrm>
              <a:off x="2363932" y="0"/>
              <a:ext cx="10662389" cy="10529109"/>
            </a:xfrm>
            <a:custGeom>
              <a:avLst/>
              <a:gdLst/>
              <a:ahLst/>
              <a:cxnLst/>
              <a:rect l="l" t="t" r="r" b="b"/>
              <a:pathLst>
                <a:path w="10662389" h="10529109">
                  <a:moveTo>
                    <a:pt x="0" y="0"/>
                  </a:moveTo>
                  <a:lnTo>
                    <a:pt x="10662389" y="0"/>
                  </a:lnTo>
                  <a:lnTo>
                    <a:pt x="10662389" y="10529109"/>
                  </a:lnTo>
                  <a:lnTo>
                    <a:pt x="0" y="10529109"/>
                  </a:lnTo>
                  <a:lnTo>
                    <a:pt x="0" y="0"/>
                  </a:lnTo>
                  <a:close/>
                </a:path>
              </a:pathLst>
            </a:custGeom>
            <a:blipFill>
              <a:blip r:embed="rId6">
                <a:alphaModFix amt="78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0" y="457975"/>
              <a:ext cx="9904232" cy="529630"/>
            </a:xfrm>
            <a:prstGeom prst="rect">
              <a:avLst/>
            </a:prstGeom>
          </p:spPr>
          <p:txBody>
            <a:bodyPr lIns="0" tIns="0" rIns="0" bIns="0" rtlCol="0" anchor="t">
              <a:spAutoFit/>
            </a:bodyPr>
            <a:lstStyle/>
            <a:p>
              <a:pPr algn="ctr">
                <a:lnSpc>
                  <a:spcPts val="3322"/>
                </a:lnSpc>
                <a:spcBef>
                  <a:spcPct val="0"/>
                </a:spcBef>
              </a:pPr>
              <a:r>
                <a:rPr lang="en-US" sz="2373" b="1">
                  <a:solidFill>
                    <a:srgbClr val="000000"/>
                  </a:solidFill>
                  <a:latin typeface="Canva Sans Bold"/>
                  <a:ea typeface="Canva Sans Bold"/>
                  <a:cs typeface="Canva Sans Bold"/>
                  <a:sym typeface="Canva Sans Bold"/>
                </a:rPr>
                <a:t>Strenghts</a:t>
              </a:r>
            </a:p>
          </p:txBody>
        </p:sp>
        <p:sp>
          <p:nvSpPr>
            <p:cNvPr id="9" name="TextBox 9"/>
            <p:cNvSpPr txBox="1"/>
            <p:nvPr/>
          </p:nvSpPr>
          <p:spPr>
            <a:xfrm>
              <a:off x="9175547" y="457975"/>
              <a:ext cx="2807865" cy="527923"/>
            </a:xfrm>
            <a:prstGeom prst="rect">
              <a:avLst/>
            </a:prstGeom>
          </p:spPr>
          <p:txBody>
            <a:bodyPr wrap="square" lIns="0" tIns="0" rIns="0" bIns="0" rtlCol="0" anchor="t">
              <a:spAutoFit/>
            </a:bodyPr>
            <a:lstStyle/>
            <a:p>
              <a:pPr algn="ctr">
                <a:lnSpc>
                  <a:spcPts val="3322"/>
                </a:lnSpc>
                <a:spcBef>
                  <a:spcPct val="0"/>
                </a:spcBef>
              </a:pPr>
              <a:r>
                <a:rPr lang="en-US" sz="2373" b="1" dirty="0">
                  <a:solidFill>
                    <a:srgbClr val="000000"/>
                  </a:solidFill>
                  <a:latin typeface="Canva Sans Bold"/>
                  <a:ea typeface="Canva Sans Bold"/>
                  <a:cs typeface="Canva Sans Bold"/>
                  <a:sym typeface="Canva Sans Bold"/>
                </a:rPr>
                <a:t>Weaknesses</a:t>
              </a:r>
            </a:p>
          </p:txBody>
        </p:sp>
        <p:sp>
          <p:nvSpPr>
            <p:cNvPr id="10" name="TextBox 10"/>
            <p:cNvSpPr txBox="1"/>
            <p:nvPr/>
          </p:nvSpPr>
          <p:spPr>
            <a:xfrm>
              <a:off x="9175547" y="9309665"/>
              <a:ext cx="2807865" cy="529630"/>
            </a:xfrm>
            <a:prstGeom prst="rect">
              <a:avLst/>
            </a:prstGeom>
          </p:spPr>
          <p:txBody>
            <a:bodyPr lIns="0" tIns="0" rIns="0" bIns="0" rtlCol="0" anchor="t">
              <a:spAutoFit/>
            </a:bodyPr>
            <a:lstStyle/>
            <a:p>
              <a:pPr algn="ctr">
                <a:lnSpc>
                  <a:spcPts val="3322"/>
                </a:lnSpc>
                <a:spcBef>
                  <a:spcPct val="0"/>
                </a:spcBef>
              </a:pPr>
              <a:r>
                <a:rPr lang="en-US" sz="2373" b="1">
                  <a:solidFill>
                    <a:srgbClr val="000000"/>
                  </a:solidFill>
                  <a:latin typeface="Canva Sans Bold"/>
                  <a:ea typeface="Canva Sans Bold"/>
                  <a:cs typeface="Canva Sans Bold"/>
                  <a:sym typeface="Canva Sans Bold"/>
                </a:rPr>
                <a:t>Opportunities</a:t>
              </a:r>
            </a:p>
          </p:txBody>
        </p:sp>
        <p:sp>
          <p:nvSpPr>
            <p:cNvPr id="11" name="TextBox 11"/>
            <p:cNvSpPr txBox="1"/>
            <p:nvPr/>
          </p:nvSpPr>
          <p:spPr>
            <a:xfrm>
              <a:off x="4210149" y="9309665"/>
              <a:ext cx="1696892" cy="529631"/>
            </a:xfrm>
            <a:prstGeom prst="rect">
              <a:avLst/>
            </a:prstGeom>
          </p:spPr>
          <p:txBody>
            <a:bodyPr wrap="square" lIns="0" tIns="0" rIns="0" bIns="0" rtlCol="0" anchor="t">
              <a:spAutoFit/>
            </a:bodyPr>
            <a:lstStyle/>
            <a:p>
              <a:pPr algn="ctr">
                <a:lnSpc>
                  <a:spcPts val="3322"/>
                </a:lnSpc>
                <a:spcBef>
                  <a:spcPct val="0"/>
                </a:spcBef>
              </a:pPr>
              <a:r>
                <a:rPr lang="en-US" sz="2373" b="1" dirty="0">
                  <a:solidFill>
                    <a:srgbClr val="000000"/>
                  </a:solidFill>
                  <a:latin typeface="Canva Sans Bold"/>
                  <a:ea typeface="Canva Sans Bold"/>
                  <a:cs typeface="Canva Sans Bold"/>
                  <a:sym typeface="Canva Sans Bold"/>
                </a:rPr>
                <a:t>Threats</a:t>
              </a:r>
            </a:p>
          </p:txBody>
        </p:sp>
        <p:sp>
          <p:nvSpPr>
            <p:cNvPr id="12" name="TextBox 12"/>
            <p:cNvSpPr txBox="1"/>
            <p:nvPr/>
          </p:nvSpPr>
          <p:spPr>
            <a:xfrm>
              <a:off x="2363932" y="1351458"/>
              <a:ext cx="10082637" cy="982501"/>
            </a:xfrm>
            <a:prstGeom prst="rect">
              <a:avLst/>
            </a:prstGeom>
          </p:spPr>
          <p:txBody>
            <a:bodyPr lIns="0" tIns="0" rIns="0" bIns="0" rtlCol="0" anchor="t">
              <a:spAutoFit/>
            </a:bodyPr>
            <a:lstStyle/>
            <a:p>
              <a:pPr marL="466825" lvl="1" indent="-233413" algn="l">
                <a:lnSpc>
                  <a:spcPts val="3027"/>
                </a:lnSpc>
                <a:buFont typeface="Arial"/>
                <a:buChar char="•"/>
              </a:pPr>
              <a:r>
                <a:rPr lang="en-US" sz="2162">
                  <a:solidFill>
                    <a:srgbClr val="000000"/>
                  </a:solidFill>
                  <a:latin typeface="Canva Sans"/>
                  <a:ea typeface="Canva Sans"/>
                  <a:cs typeface="Canva Sans"/>
                  <a:sym typeface="Canva Sans"/>
                </a:rPr>
                <a:t>High-quality services</a:t>
              </a:r>
            </a:p>
            <a:p>
              <a:pPr marL="466825" lvl="1" indent="-233413" algn="l">
                <a:lnSpc>
                  <a:spcPts val="3027"/>
                </a:lnSpc>
                <a:buFont typeface="Arial"/>
                <a:buChar char="•"/>
              </a:pPr>
              <a:r>
                <a:rPr lang="en-US" sz="2162">
                  <a:solidFill>
                    <a:srgbClr val="000000"/>
                  </a:solidFill>
                  <a:latin typeface="Canva Sans"/>
                  <a:ea typeface="Canva Sans"/>
                  <a:cs typeface="Canva Sans"/>
                  <a:sym typeface="Canva Sans"/>
                </a:rPr>
                <a:t>Strong digital presence</a:t>
              </a:r>
            </a:p>
          </p:txBody>
        </p:sp>
        <p:sp>
          <p:nvSpPr>
            <p:cNvPr id="13" name="TextBox 13"/>
            <p:cNvSpPr txBox="1"/>
            <p:nvPr/>
          </p:nvSpPr>
          <p:spPr>
            <a:xfrm>
              <a:off x="7972132" y="1351458"/>
              <a:ext cx="4764314" cy="2000130"/>
            </a:xfrm>
            <a:prstGeom prst="rect">
              <a:avLst/>
            </a:prstGeom>
          </p:spPr>
          <p:txBody>
            <a:bodyPr lIns="0" tIns="0" rIns="0" bIns="0" rtlCol="0" anchor="t">
              <a:spAutoFit/>
            </a:bodyPr>
            <a:lstStyle/>
            <a:p>
              <a:pPr marL="466825" lvl="1" indent="-233413" algn="l">
                <a:lnSpc>
                  <a:spcPts val="3027"/>
                </a:lnSpc>
                <a:buFont typeface="Arial"/>
                <a:buChar char="•"/>
              </a:pPr>
              <a:r>
                <a:rPr lang="en-US" sz="2162">
                  <a:solidFill>
                    <a:srgbClr val="000000"/>
                  </a:solidFill>
                  <a:latin typeface="Canva Sans"/>
                  <a:ea typeface="Canva Sans"/>
                  <a:cs typeface="Canva Sans"/>
                  <a:sym typeface="Canva Sans"/>
                </a:rPr>
                <a:t>Limited brand identity awareness</a:t>
              </a:r>
            </a:p>
            <a:p>
              <a:pPr marL="466825" lvl="1" indent="-233413" algn="l">
                <a:lnSpc>
                  <a:spcPts val="3027"/>
                </a:lnSpc>
                <a:buFont typeface="Arial"/>
                <a:buChar char="•"/>
              </a:pPr>
              <a:r>
                <a:rPr lang="en-US" sz="2162">
                  <a:solidFill>
                    <a:srgbClr val="000000"/>
                  </a:solidFill>
                  <a:latin typeface="Canva Sans"/>
                  <a:ea typeface="Canva Sans"/>
                  <a:cs typeface="Canva Sans"/>
                  <a:sym typeface="Canva Sans"/>
                </a:rPr>
                <a:t>No client base at launch</a:t>
              </a:r>
            </a:p>
          </p:txBody>
        </p:sp>
        <p:sp>
          <p:nvSpPr>
            <p:cNvPr id="14" name="TextBox 14"/>
            <p:cNvSpPr txBox="1"/>
            <p:nvPr/>
          </p:nvSpPr>
          <p:spPr>
            <a:xfrm>
              <a:off x="8185268" y="6843608"/>
              <a:ext cx="5151378" cy="1896582"/>
            </a:xfrm>
            <a:prstGeom prst="rect">
              <a:avLst/>
            </a:prstGeom>
          </p:spPr>
          <p:txBody>
            <a:bodyPr lIns="0" tIns="0" rIns="0" bIns="0" rtlCol="0" anchor="t">
              <a:spAutoFit/>
            </a:bodyPr>
            <a:lstStyle/>
            <a:p>
              <a:pPr marL="444063" lvl="1" indent="-222032" algn="l">
                <a:lnSpc>
                  <a:spcPts val="2879"/>
                </a:lnSpc>
                <a:buFont typeface="Arial"/>
                <a:buChar char="•"/>
              </a:pPr>
              <a:r>
                <a:rPr lang="en-US" sz="2056">
                  <a:solidFill>
                    <a:srgbClr val="000000"/>
                  </a:solidFill>
                  <a:latin typeface="Canva Sans"/>
                  <a:ea typeface="Canva Sans"/>
                  <a:cs typeface="Canva Sans"/>
                  <a:sym typeface="Canva Sans"/>
                </a:rPr>
                <a:t>Social media beauty-driven trends</a:t>
              </a:r>
            </a:p>
            <a:p>
              <a:pPr marL="444063" lvl="1" indent="-222032" algn="l">
                <a:lnSpc>
                  <a:spcPts val="2879"/>
                </a:lnSpc>
                <a:buFont typeface="Arial"/>
                <a:buChar char="•"/>
              </a:pPr>
              <a:r>
                <a:rPr lang="en-US" sz="2056">
                  <a:solidFill>
                    <a:srgbClr val="000000"/>
                  </a:solidFill>
                  <a:latin typeface="Canva Sans"/>
                  <a:ea typeface="Canva Sans"/>
                  <a:cs typeface="Canva Sans"/>
                  <a:sym typeface="Canva Sans"/>
                </a:rPr>
                <a:t>Strategic location and walk-in potential</a:t>
              </a:r>
            </a:p>
          </p:txBody>
        </p:sp>
        <p:sp>
          <p:nvSpPr>
            <p:cNvPr id="15" name="TextBox 15"/>
            <p:cNvSpPr txBox="1"/>
            <p:nvPr/>
          </p:nvSpPr>
          <p:spPr>
            <a:xfrm>
              <a:off x="2550127" y="6843608"/>
              <a:ext cx="4119471" cy="2000130"/>
            </a:xfrm>
            <a:prstGeom prst="rect">
              <a:avLst/>
            </a:prstGeom>
          </p:spPr>
          <p:txBody>
            <a:bodyPr lIns="0" tIns="0" rIns="0" bIns="0" rtlCol="0" anchor="t">
              <a:spAutoFit/>
            </a:bodyPr>
            <a:lstStyle/>
            <a:p>
              <a:pPr marL="466825" lvl="1" indent="-233413" algn="l">
                <a:lnSpc>
                  <a:spcPts val="3027"/>
                </a:lnSpc>
                <a:buFont typeface="Arial"/>
                <a:buChar char="•"/>
              </a:pPr>
              <a:r>
                <a:rPr lang="en-US" sz="2162">
                  <a:solidFill>
                    <a:srgbClr val="000000"/>
                  </a:solidFill>
                  <a:latin typeface="Canva Sans"/>
                  <a:ea typeface="Canva Sans"/>
                  <a:cs typeface="Canva Sans"/>
                  <a:sym typeface="Canva Sans"/>
                </a:rPr>
                <a:t>Economic fluctuations</a:t>
              </a:r>
            </a:p>
            <a:p>
              <a:pPr marL="466825" lvl="1" indent="-233413" algn="l">
                <a:lnSpc>
                  <a:spcPts val="3027"/>
                </a:lnSpc>
                <a:buFont typeface="Arial"/>
                <a:buChar char="•"/>
              </a:pPr>
              <a:r>
                <a:rPr lang="en-US" sz="2162">
                  <a:solidFill>
                    <a:srgbClr val="000000"/>
                  </a:solidFill>
                  <a:latin typeface="Canva Sans"/>
                  <a:ea typeface="Canva Sans"/>
                  <a:cs typeface="Canva Sans"/>
                  <a:sym typeface="Canva Sans"/>
                </a:rPr>
                <a:t>Local market competition</a:t>
              </a:r>
            </a:p>
          </p:txBody>
        </p:sp>
        <p:sp>
          <p:nvSpPr>
            <p:cNvPr id="16" name="TextBox 16"/>
            <p:cNvSpPr txBox="1"/>
            <p:nvPr/>
          </p:nvSpPr>
          <p:spPr>
            <a:xfrm>
              <a:off x="1593229" y="5110885"/>
              <a:ext cx="12285227" cy="383540"/>
            </a:xfrm>
            <a:prstGeom prst="rect">
              <a:avLst/>
            </a:prstGeom>
          </p:spPr>
          <p:txBody>
            <a:bodyPr lIns="0" tIns="0" rIns="0" bIns="0" rtlCol="0" anchor="t">
              <a:spAutoFit/>
            </a:bodyPr>
            <a:lstStyle/>
            <a:p>
              <a:pPr algn="ctr">
                <a:lnSpc>
                  <a:spcPts val="2069"/>
                </a:lnSpc>
                <a:spcBef>
                  <a:spcPct val="0"/>
                </a:spcBef>
              </a:pPr>
              <a:r>
                <a:rPr lang="en-US" sz="2299" b="1">
                  <a:solidFill>
                    <a:srgbClr val="F8A9AD"/>
                  </a:solidFill>
                  <a:latin typeface="Neue Einstellung Bold"/>
                  <a:ea typeface="Neue Einstellung Bold"/>
                  <a:cs typeface="Neue Einstellung Bold"/>
                  <a:sym typeface="Neue Einstellung Bold"/>
                </a:rPr>
                <a:t>CL NAILS AND BEAUTY</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3724077" y="6564473"/>
            <a:ext cx="5805802" cy="2847713"/>
          </a:xfrm>
          <a:custGeom>
            <a:avLst/>
            <a:gdLst/>
            <a:ahLst/>
            <a:cxnLst/>
            <a:rect l="l" t="t" r="r" b="b"/>
            <a:pathLst>
              <a:path w="5805802" h="2847713">
                <a:moveTo>
                  <a:pt x="0" y="0"/>
                </a:moveTo>
                <a:lnTo>
                  <a:pt x="5805802" y="0"/>
                </a:lnTo>
                <a:lnTo>
                  <a:pt x="5805802" y="2847712"/>
                </a:lnTo>
                <a:lnTo>
                  <a:pt x="0" y="2847712"/>
                </a:lnTo>
                <a:lnTo>
                  <a:pt x="0" y="0"/>
                </a:lnTo>
                <a:close/>
              </a:path>
            </a:pathLst>
          </a:custGeom>
          <a:blipFill>
            <a:blip r:embed="rId6"/>
            <a:stretch>
              <a:fillRect l="-23922" t="-4471" r="-26144" b="-4937"/>
            </a:stretch>
          </a:blipFill>
        </p:spPr>
        <p:txBody>
          <a:bodyPr/>
          <a:lstStyle/>
          <a:p>
            <a:endParaRPr lang="en-GB"/>
          </a:p>
        </p:txBody>
      </p:sp>
      <p:sp>
        <p:nvSpPr>
          <p:cNvPr id="6" name="Freeform 6"/>
          <p:cNvSpPr/>
          <p:nvPr/>
        </p:nvSpPr>
        <p:spPr>
          <a:xfrm>
            <a:off x="10485764" y="5861167"/>
            <a:ext cx="6338852" cy="4015745"/>
          </a:xfrm>
          <a:custGeom>
            <a:avLst/>
            <a:gdLst/>
            <a:ahLst/>
            <a:cxnLst/>
            <a:rect l="l" t="t" r="r" b="b"/>
            <a:pathLst>
              <a:path w="6338852" h="4015745">
                <a:moveTo>
                  <a:pt x="0" y="0"/>
                </a:moveTo>
                <a:lnTo>
                  <a:pt x="6338852" y="0"/>
                </a:lnTo>
                <a:lnTo>
                  <a:pt x="6338852" y="4015745"/>
                </a:lnTo>
                <a:lnTo>
                  <a:pt x="0" y="4015745"/>
                </a:lnTo>
                <a:lnTo>
                  <a:pt x="0" y="0"/>
                </a:lnTo>
                <a:close/>
              </a:path>
            </a:pathLst>
          </a:custGeom>
          <a:blipFill>
            <a:blip r:embed="rId7">
              <a:alphaModFix amt="77000"/>
            </a:blip>
            <a:stretch>
              <a:fillRect t="-9785" b="-9785"/>
            </a:stretch>
          </a:blipFill>
        </p:spPr>
        <p:txBody>
          <a:bodyPr/>
          <a:lstStyle/>
          <a:p>
            <a:endParaRPr lang="en-GB"/>
          </a:p>
        </p:txBody>
      </p:sp>
      <p:sp>
        <p:nvSpPr>
          <p:cNvPr id="7" name="Freeform 7"/>
          <p:cNvSpPr/>
          <p:nvPr/>
        </p:nvSpPr>
        <p:spPr>
          <a:xfrm>
            <a:off x="0" y="2751887"/>
            <a:ext cx="12493656" cy="2936286"/>
          </a:xfrm>
          <a:custGeom>
            <a:avLst/>
            <a:gdLst/>
            <a:ahLst/>
            <a:cxnLst/>
            <a:rect l="l" t="t" r="r" b="b"/>
            <a:pathLst>
              <a:path w="12493656" h="2936286">
                <a:moveTo>
                  <a:pt x="0" y="0"/>
                </a:moveTo>
                <a:lnTo>
                  <a:pt x="12493656" y="0"/>
                </a:lnTo>
                <a:lnTo>
                  <a:pt x="12493656" y="2936286"/>
                </a:lnTo>
                <a:lnTo>
                  <a:pt x="0" y="2936286"/>
                </a:lnTo>
                <a:lnTo>
                  <a:pt x="0" y="0"/>
                </a:lnTo>
                <a:close/>
              </a:path>
            </a:pathLst>
          </a:custGeom>
          <a:blipFill>
            <a:blip r:embed="rId8"/>
            <a:stretch>
              <a:fillRect t="-21535" b="-21535"/>
            </a:stretch>
          </a:blipFill>
        </p:spPr>
        <p:txBody>
          <a:bodyPr/>
          <a:lstStyle/>
          <a:p>
            <a:endParaRPr lang="en-GB"/>
          </a:p>
        </p:txBody>
      </p:sp>
      <p:sp>
        <p:nvSpPr>
          <p:cNvPr id="8" name="TextBox 8"/>
          <p:cNvSpPr txBox="1"/>
          <p:nvPr/>
        </p:nvSpPr>
        <p:spPr>
          <a:xfrm>
            <a:off x="5264536" y="914400"/>
            <a:ext cx="7689463"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2. Marketing Strategy</a:t>
            </a:r>
          </a:p>
        </p:txBody>
      </p:sp>
      <p:sp>
        <p:nvSpPr>
          <p:cNvPr id="9" name="TextBox 9"/>
          <p:cNvSpPr txBox="1"/>
          <p:nvPr/>
        </p:nvSpPr>
        <p:spPr>
          <a:xfrm>
            <a:off x="264904" y="3380838"/>
            <a:ext cx="11775789" cy="1507179"/>
          </a:xfrm>
          <a:prstGeom prst="rect">
            <a:avLst/>
          </a:prstGeom>
        </p:spPr>
        <p:txBody>
          <a:bodyPr lIns="0" tIns="0" rIns="0" bIns="0" rtlCol="0" anchor="t">
            <a:spAutoFit/>
          </a:bodyPr>
          <a:lstStyle/>
          <a:p>
            <a:pPr algn="ctr">
              <a:lnSpc>
                <a:spcPts val="3027"/>
              </a:lnSpc>
              <a:spcBef>
                <a:spcPct val="0"/>
              </a:spcBef>
            </a:pPr>
            <a:r>
              <a:rPr lang="en-US" sz="2162">
                <a:solidFill>
                  <a:srgbClr val="000000"/>
                </a:solidFill>
                <a:latin typeface="Canva Sans"/>
                <a:ea typeface="Canva Sans"/>
                <a:cs typeface="Canva Sans"/>
                <a:sym typeface="Canva Sans"/>
              </a:rPr>
              <a:t>Over the next 12 months, CL Nails and Beauty will execute a multi-channel marketing strategy rooted in primary research and trend analysis. The objective is to attract and retain clients by building a premium, relatable, and recognisable brand identity (Kotler and Keller, 2016).</a:t>
            </a:r>
          </a:p>
        </p:txBody>
      </p:sp>
      <p:sp>
        <p:nvSpPr>
          <p:cNvPr id="10" name="TextBox 10"/>
          <p:cNvSpPr txBox="1"/>
          <p:nvPr/>
        </p:nvSpPr>
        <p:spPr>
          <a:xfrm>
            <a:off x="10485764" y="6524900"/>
            <a:ext cx="6102439" cy="2650179"/>
          </a:xfrm>
          <a:prstGeom prst="rect">
            <a:avLst/>
          </a:prstGeom>
        </p:spPr>
        <p:txBody>
          <a:bodyPr lIns="0" tIns="0" rIns="0" bIns="0" rtlCol="0" anchor="t">
            <a:spAutoFit/>
          </a:bodyPr>
          <a:lstStyle/>
          <a:p>
            <a:pPr algn="ctr">
              <a:lnSpc>
                <a:spcPts val="3027"/>
              </a:lnSpc>
              <a:spcBef>
                <a:spcPct val="0"/>
              </a:spcBef>
            </a:pPr>
            <a:r>
              <a:rPr lang="en-US" sz="2162">
                <a:solidFill>
                  <a:srgbClr val="000000"/>
                </a:solidFill>
                <a:latin typeface="Canva Sans"/>
                <a:ea typeface="Canva Sans"/>
                <a:cs typeface="Canva Sans"/>
                <a:sym typeface="Canva Sans"/>
              </a:rPr>
              <a:t>The branding reflects modern luxury: minimalist monochrome visuals, clean fonts, and an emphasis on professionalism and hygiene. These choices are based on findings from a customer survey indicating that nearly 54% of respondents prioritise salon aesthetics and ambiance.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0576065" y="3154238"/>
            <a:ext cx="3844426" cy="2196815"/>
          </a:xfrm>
          <a:custGeom>
            <a:avLst/>
            <a:gdLst/>
            <a:ahLst/>
            <a:cxnLst/>
            <a:rect l="l" t="t" r="r" b="b"/>
            <a:pathLst>
              <a:path w="3844426" h="2196815">
                <a:moveTo>
                  <a:pt x="0" y="0"/>
                </a:moveTo>
                <a:lnTo>
                  <a:pt x="3844426" y="0"/>
                </a:lnTo>
                <a:lnTo>
                  <a:pt x="3844426" y="2196815"/>
                </a:lnTo>
                <a:lnTo>
                  <a:pt x="0" y="2196815"/>
                </a:lnTo>
                <a:lnTo>
                  <a:pt x="0" y="0"/>
                </a:lnTo>
                <a:close/>
              </a:path>
            </a:pathLst>
          </a:custGeom>
          <a:blipFill>
            <a:blip r:embed="rId6"/>
            <a:stretch>
              <a:fillRect/>
            </a:stretch>
          </a:blipFill>
        </p:spPr>
        <p:txBody>
          <a:bodyPr/>
          <a:lstStyle/>
          <a:p>
            <a:endParaRPr lang="en-GB"/>
          </a:p>
        </p:txBody>
      </p:sp>
      <p:grpSp>
        <p:nvGrpSpPr>
          <p:cNvPr id="6" name="Group 6"/>
          <p:cNvGrpSpPr>
            <a:grpSpLocks noChangeAspect="1"/>
          </p:cNvGrpSpPr>
          <p:nvPr/>
        </p:nvGrpSpPr>
        <p:grpSpPr>
          <a:xfrm>
            <a:off x="1298978" y="4759873"/>
            <a:ext cx="4376732" cy="3514039"/>
            <a:chOff x="0" y="0"/>
            <a:chExt cx="7467600" cy="5995670"/>
          </a:xfrm>
        </p:grpSpPr>
        <p:sp>
          <p:nvSpPr>
            <p:cNvPr id="7" name="Freeform 7"/>
            <p:cNvSpPr/>
            <p:nvPr/>
          </p:nvSpPr>
          <p:spPr>
            <a:xfrm>
              <a:off x="0" y="0"/>
              <a:ext cx="7467600" cy="4513580"/>
            </a:xfrm>
            <a:custGeom>
              <a:avLst/>
              <a:gdLst/>
              <a:ahLst/>
              <a:cxnLst/>
              <a:rect l="l" t="t" r="r" b="b"/>
              <a:pathLst>
                <a:path w="7467600" h="4513580">
                  <a:moveTo>
                    <a:pt x="7127240" y="0"/>
                  </a:moveTo>
                  <a:lnTo>
                    <a:pt x="340360" y="0"/>
                  </a:lnTo>
                  <a:cubicBezTo>
                    <a:pt x="152400" y="0"/>
                    <a:pt x="0" y="152400"/>
                    <a:pt x="0" y="340360"/>
                  </a:cubicBezTo>
                  <a:lnTo>
                    <a:pt x="0" y="4513580"/>
                  </a:lnTo>
                  <a:lnTo>
                    <a:pt x="7467600" y="4513580"/>
                  </a:lnTo>
                  <a:lnTo>
                    <a:pt x="7467600" y="340360"/>
                  </a:lnTo>
                  <a:cubicBezTo>
                    <a:pt x="7467600" y="152400"/>
                    <a:pt x="7315200" y="0"/>
                    <a:pt x="7127240" y="0"/>
                  </a:cubicBezTo>
                  <a:close/>
                  <a:moveTo>
                    <a:pt x="7142480" y="4188460"/>
                  </a:moveTo>
                  <a:lnTo>
                    <a:pt x="314961" y="4188460"/>
                  </a:lnTo>
                  <a:lnTo>
                    <a:pt x="314961" y="353060"/>
                  </a:lnTo>
                  <a:lnTo>
                    <a:pt x="7142480" y="353060"/>
                  </a:lnTo>
                  <a:lnTo>
                    <a:pt x="7142480" y="4188460"/>
                  </a:lnTo>
                  <a:close/>
                </a:path>
              </a:pathLst>
            </a:custGeom>
            <a:solidFill>
              <a:srgbClr val="000000"/>
            </a:solidFill>
          </p:spPr>
          <p:txBody>
            <a:bodyPr/>
            <a:lstStyle/>
            <a:p>
              <a:endParaRPr lang="en-GB"/>
            </a:p>
          </p:txBody>
        </p:sp>
        <p:sp>
          <p:nvSpPr>
            <p:cNvPr id="8" name="Freeform 8"/>
            <p:cNvSpPr/>
            <p:nvPr/>
          </p:nvSpPr>
          <p:spPr>
            <a:xfrm>
              <a:off x="0" y="4514850"/>
              <a:ext cx="7467600" cy="695960"/>
            </a:xfrm>
            <a:custGeom>
              <a:avLst/>
              <a:gdLst/>
              <a:ahLst/>
              <a:cxnLst/>
              <a:rect l="l" t="t" r="r" b="b"/>
              <a:pathLst>
                <a:path w="7467600" h="695960">
                  <a:moveTo>
                    <a:pt x="0" y="355600"/>
                  </a:moveTo>
                  <a:cubicBezTo>
                    <a:pt x="0" y="543560"/>
                    <a:pt x="152400" y="695960"/>
                    <a:pt x="340360" y="695960"/>
                  </a:cubicBezTo>
                  <a:lnTo>
                    <a:pt x="7127240" y="695960"/>
                  </a:lnTo>
                  <a:cubicBezTo>
                    <a:pt x="7315200" y="695960"/>
                    <a:pt x="7467600" y="543560"/>
                    <a:pt x="7467600" y="355600"/>
                  </a:cubicBezTo>
                  <a:lnTo>
                    <a:pt x="7467600" y="0"/>
                  </a:lnTo>
                  <a:lnTo>
                    <a:pt x="0" y="0"/>
                  </a:lnTo>
                  <a:lnTo>
                    <a:pt x="0" y="355600"/>
                  </a:lnTo>
                  <a:close/>
                </a:path>
              </a:pathLst>
            </a:custGeom>
            <a:solidFill>
              <a:srgbClr val="E9E9E9"/>
            </a:solidFill>
          </p:spPr>
          <p:txBody>
            <a:bodyPr/>
            <a:lstStyle/>
            <a:p>
              <a:endParaRPr lang="en-GB"/>
            </a:p>
          </p:txBody>
        </p:sp>
        <p:sp>
          <p:nvSpPr>
            <p:cNvPr id="9" name="Freeform 9"/>
            <p:cNvSpPr/>
            <p:nvPr/>
          </p:nvSpPr>
          <p:spPr>
            <a:xfrm>
              <a:off x="2429510" y="5210810"/>
              <a:ext cx="2606040" cy="791210"/>
            </a:xfrm>
            <a:custGeom>
              <a:avLst/>
              <a:gdLst/>
              <a:ahLst/>
              <a:cxnLst/>
              <a:rect l="l" t="t" r="r" b="b"/>
              <a:pathLst>
                <a:path w="2606040" h="791210">
                  <a:moveTo>
                    <a:pt x="1258570" y="0"/>
                  </a:moveTo>
                  <a:lnTo>
                    <a:pt x="453390" y="0"/>
                  </a:lnTo>
                  <a:cubicBezTo>
                    <a:pt x="453390" y="0"/>
                    <a:pt x="429260" y="370840"/>
                    <a:pt x="403860" y="525780"/>
                  </a:cubicBezTo>
                  <a:cubicBezTo>
                    <a:pt x="359410" y="791210"/>
                    <a:pt x="87630" y="706120"/>
                    <a:pt x="10160" y="762000"/>
                  </a:cubicBezTo>
                  <a:cubicBezTo>
                    <a:pt x="0" y="769620"/>
                    <a:pt x="5080" y="786130"/>
                    <a:pt x="17780" y="786130"/>
                  </a:cubicBezTo>
                  <a:lnTo>
                    <a:pt x="2588260" y="786130"/>
                  </a:lnTo>
                  <a:cubicBezTo>
                    <a:pt x="2600960" y="786130"/>
                    <a:pt x="2606040" y="769620"/>
                    <a:pt x="2595880" y="762000"/>
                  </a:cubicBezTo>
                  <a:cubicBezTo>
                    <a:pt x="2518410" y="706120"/>
                    <a:pt x="2246630" y="791210"/>
                    <a:pt x="2202180" y="525780"/>
                  </a:cubicBezTo>
                  <a:cubicBezTo>
                    <a:pt x="2176780" y="370840"/>
                    <a:pt x="2152650" y="0"/>
                    <a:pt x="2152650" y="0"/>
                  </a:cubicBezTo>
                  <a:lnTo>
                    <a:pt x="1258570" y="0"/>
                  </a:lnTo>
                  <a:close/>
                </a:path>
              </a:pathLst>
            </a:custGeom>
            <a:solidFill>
              <a:srgbClr val="BBBBBB"/>
            </a:solidFill>
          </p:spPr>
          <p:txBody>
            <a:bodyPr/>
            <a:lstStyle/>
            <a:p>
              <a:endParaRPr lang="en-GB"/>
            </a:p>
          </p:txBody>
        </p:sp>
        <p:sp>
          <p:nvSpPr>
            <p:cNvPr id="10" name="Freeform 10"/>
            <p:cNvSpPr/>
            <p:nvPr/>
          </p:nvSpPr>
          <p:spPr>
            <a:xfrm>
              <a:off x="314960" y="353060"/>
              <a:ext cx="6827520" cy="3835400"/>
            </a:xfrm>
            <a:custGeom>
              <a:avLst/>
              <a:gdLst/>
              <a:ahLst/>
              <a:cxnLst/>
              <a:rect l="l" t="t" r="r" b="b"/>
              <a:pathLst>
                <a:path w="6827520" h="3835400">
                  <a:moveTo>
                    <a:pt x="0" y="0"/>
                  </a:moveTo>
                  <a:lnTo>
                    <a:pt x="6827520" y="0"/>
                  </a:lnTo>
                  <a:lnTo>
                    <a:pt x="6827520" y="3835400"/>
                  </a:lnTo>
                  <a:lnTo>
                    <a:pt x="0" y="3835400"/>
                  </a:lnTo>
                  <a:close/>
                </a:path>
              </a:pathLst>
            </a:custGeom>
            <a:blipFill>
              <a:blip r:embed="rId7"/>
              <a:stretch>
                <a:fillRect l="-5370" r="-5370"/>
              </a:stretch>
            </a:blipFill>
          </p:spPr>
          <p:txBody>
            <a:bodyPr/>
            <a:lstStyle/>
            <a:p>
              <a:endParaRPr lang="en-GB"/>
            </a:p>
          </p:txBody>
        </p:sp>
      </p:grpSp>
      <p:sp>
        <p:nvSpPr>
          <p:cNvPr id="11" name="Freeform 11"/>
          <p:cNvSpPr/>
          <p:nvPr/>
        </p:nvSpPr>
        <p:spPr>
          <a:xfrm>
            <a:off x="10902227" y="7103974"/>
            <a:ext cx="2248774" cy="3178479"/>
          </a:xfrm>
          <a:custGeom>
            <a:avLst/>
            <a:gdLst/>
            <a:ahLst/>
            <a:cxnLst/>
            <a:rect l="l" t="t" r="r" b="b"/>
            <a:pathLst>
              <a:path w="2248774" h="3178479">
                <a:moveTo>
                  <a:pt x="0" y="0"/>
                </a:moveTo>
                <a:lnTo>
                  <a:pt x="2248774" y="0"/>
                </a:lnTo>
                <a:lnTo>
                  <a:pt x="2248774" y="3178479"/>
                </a:lnTo>
                <a:lnTo>
                  <a:pt x="0" y="3178479"/>
                </a:lnTo>
                <a:lnTo>
                  <a:pt x="0" y="0"/>
                </a:lnTo>
                <a:close/>
              </a:path>
            </a:pathLst>
          </a:custGeom>
          <a:blipFill>
            <a:blip r:embed="rId8"/>
            <a:stretch>
              <a:fillRect/>
            </a:stretch>
          </a:blipFill>
        </p:spPr>
        <p:txBody>
          <a:bodyPr/>
          <a:lstStyle/>
          <a:p>
            <a:endParaRPr lang="en-GB"/>
          </a:p>
        </p:txBody>
      </p:sp>
      <p:sp>
        <p:nvSpPr>
          <p:cNvPr id="12" name="Freeform 12"/>
          <p:cNvSpPr/>
          <p:nvPr/>
        </p:nvSpPr>
        <p:spPr>
          <a:xfrm>
            <a:off x="14057996" y="7207707"/>
            <a:ext cx="2175383" cy="3074746"/>
          </a:xfrm>
          <a:custGeom>
            <a:avLst/>
            <a:gdLst/>
            <a:ahLst/>
            <a:cxnLst/>
            <a:rect l="l" t="t" r="r" b="b"/>
            <a:pathLst>
              <a:path w="2175383" h="3074746">
                <a:moveTo>
                  <a:pt x="0" y="0"/>
                </a:moveTo>
                <a:lnTo>
                  <a:pt x="2175383" y="0"/>
                </a:lnTo>
                <a:lnTo>
                  <a:pt x="2175383" y="3074746"/>
                </a:lnTo>
                <a:lnTo>
                  <a:pt x="0" y="3074746"/>
                </a:lnTo>
                <a:lnTo>
                  <a:pt x="0" y="0"/>
                </a:lnTo>
                <a:close/>
              </a:path>
            </a:pathLst>
          </a:custGeom>
          <a:blipFill>
            <a:blip r:embed="rId9"/>
            <a:stretch>
              <a:fillRect/>
            </a:stretch>
          </a:blipFill>
        </p:spPr>
        <p:txBody>
          <a:bodyPr/>
          <a:lstStyle/>
          <a:p>
            <a:endParaRPr lang="en-GB"/>
          </a:p>
        </p:txBody>
      </p:sp>
      <p:sp>
        <p:nvSpPr>
          <p:cNvPr id="13" name="TextBox 13"/>
          <p:cNvSpPr txBox="1"/>
          <p:nvPr/>
        </p:nvSpPr>
        <p:spPr>
          <a:xfrm>
            <a:off x="2879916" y="252315"/>
            <a:ext cx="12512484" cy="1935851"/>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2.1 Marketing Strategy</a:t>
            </a:r>
          </a:p>
          <a:p>
            <a:pPr algn="ctr">
              <a:lnSpc>
                <a:spcPts val="7840"/>
              </a:lnSpc>
            </a:pPr>
            <a:r>
              <a:rPr lang="en-US" sz="5600" dirty="0">
                <a:solidFill>
                  <a:srgbClr val="000000"/>
                </a:solidFill>
                <a:latin typeface="Canva Sans"/>
                <a:ea typeface="Canva Sans"/>
                <a:cs typeface="Canva Sans"/>
                <a:sym typeface="Canva Sans"/>
              </a:rPr>
              <a:t>Month 1-3 Brand Awareness Phase</a:t>
            </a:r>
          </a:p>
        </p:txBody>
      </p:sp>
      <p:sp>
        <p:nvSpPr>
          <p:cNvPr id="14" name="TextBox 14"/>
          <p:cNvSpPr txBox="1"/>
          <p:nvPr/>
        </p:nvSpPr>
        <p:spPr>
          <a:xfrm>
            <a:off x="410470" y="3380838"/>
            <a:ext cx="6601861" cy="1126179"/>
          </a:xfrm>
          <a:prstGeom prst="rect">
            <a:avLst/>
          </a:prstGeom>
        </p:spPr>
        <p:txBody>
          <a:bodyPr lIns="0" tIns="0" rIns="0" bIns="0" rtlCol="0" anchor="t">
            <a:spAutoFit/>
          </a:bodyPr>
          <a:lstStyle/>
          <a:p>
            <a:pPr marL="466825" lvl="1" indent="-233412" algn="ctr">
              <a:lnSpc>
                <a:spcPts val="3027"/>
              </a:lnSpc>
              <a:buFont typeface="Arial"/>
              <a:buChar char="•"/>
            </a:pPr>
            <a:r>
              <a:rPr lang="en-US" sz="2162">
                <a:solidFill>
                  <a:srgbClr val="000000"/>
                </a:solidFill>
                <a:latin typeface="Canva Sans"/>
                <a:ea typeface="Canva Sans"/>
                <a:cs typeface="Canva Sans"/>
                <a:sym typeface="Canva Sans"/>
              </a:rPr>
              <a:t>Launch of the brand identity via Instagram, TikTok, and a user-friendly website optimised for mobile bookings.</a:t>
            </a:r>
          </a:p>
        </p:txBody>
      </p:sp>
      <p:sp>
        <p:nvSpPr>
          <p:cNvPr id="15" name="TextBox 15"/>
          <p:cNvSpPr txBox="1"/>
          <p:nvPr/>
        </p:nvSpPr>
        <p:spPr>
          <a:xfrm>
            <a:off x="10240258" y="5697240"/>
            <a:ext cx="7422801" cy="1126179"/>
          </a:xfrm>
          <a:prstGeom prst="rect">
            <a:avLst/>
          </a:prstGeom>
        </p:spPr>
        <p:txBody>
          <a:bodyPr lIns="0" tIns="0" rIns="0" bIns="0" rtlCol="0" anchor="t">
            <a:spAutoFit/>
          </a:bodyPr>
          <a:lstStyle/>
          <a:p>
            <a:pPr marL="466825" lvl="1" indent="-233412" algn="ctr">
              <a:lnSpc>
                <a:spcPts val="3027"/>
              </a:lnSpc>
              <a:buFont typeface="Arial"/>
              <a:buChar char="•"/>
            </a:pPr>
            <a:r>
              <a:rPr lang="en-US" sz="2162">
                <a:solidFill>
                  <a:srgbClr val="000000"/>
                </a:solidFill>
                <a:latin typeface="Canva Sans"/>
                <a:ea typeface="Canva Sans"/>
                <a:cs typeface="Canva Sans"/>
                <a:sym typeface="Canva Sans"/>
              </a:rPr>
              <a:t>Distribution of custom business cards with QR codes, professional flyers, and physical price menus in local businesses and student accommodation.</a:t>
            </a:r>
          </a:p>
        </p:txBody>
      </p:sp>
      <p:sp>
        <p:nvSpPr>
          <p:cNvPr id="16" name="TextBox 16"/>
          <p:cNvSpPr txBox="1"/>
          <p:nvPr/>
        </p:nvSpPr>
        <p:spPr>
          <a:xfrm>
            <a:off x="410470" y="8255401"/>
            <a:ext cx="7422801" cy="1126179"/>
          </a:xfrm>
          <a:prstGeom prst="rect">
            <a:avLst/>
          </a:prstGeom>
        </p:spPr>
        <p:txBody>
          <a:bodyPr lIns="0" tIns="0" rIns="0" bIns="0" rtlCol="0" anchor="t">
            <a:spAutoFit/>
          </a:bodyPr>
          <a:lstStyle/>
          <a:p>
            <a:pPr marL="466825" lvl="1" indent="-233412" algn="ctr">
              <a:lnSpc>
                <a:spcPts val="3027"/>
              </a:lnSpc>
              <a:buFont typeface="Arial"/>
              <a:buChar char="•"/>
            </a:pPr>
            <a:r>
              <a:rPr lang="en-US" sz="2162">
                <a:solidFill>
                  <a:srgbClr val="000000"/>
                </a:solidFill>
                <a:latin typeface="Canva Sans"/>
                <a:ea typeface="Canva Sans"/>
                <a:cs typeface="Canva Sans"/>
                <a:sym typeface="Canva Sans"/>
              </a:rPr>
              <a:t>Influencer partnerships and client referral incentives  can make the referral marketing drives 3 times higher conversion in the beauty sector.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rot="-1223953">
            <a:off x="3068196" y="5205558"/>
            <a:ext cx="327892" cy="883211"/>
          </a:xfrm>
          <a:custGeom>
            <a:avLst/>
            <a:gdLst/>
            <a:ahLst/>
            <a:cxnLst/>
            <a:rect l="l" t="t" r="r" b="b"/>
            <a:pathLst>
              <a:path w="327892" h="883211">
                <a:moveTo>
                  <a:pt x="0" y="0"/>
                </a:moveTo>
                <a:lnTo>
                  <a:pt x="327892" y="0"/>
                </a:lnTo>
                <a:lnTo>
                  <a:pt x="327892" y="883211"/>
                </a:lnTo>
                <a:lnTo>
                  <a:pt x="0" y="8832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6" name="Group 6"/>
          <p:cNvGrpSpPr/>
          <p:nvPr/>
        </p:nvGrpSpPr>
        <p:grpSpPr>
          <a:xfrm>
            <a:off x="942284" y="3256058"/>
            <a:ext cx="8326847" cy="1739074"/>
            <a:chOff x="0" y="0"/>
            <a:chExt cx="11102463" cy="2318766"/>
          </a:xfrm>
        </p:grpSpPr>
        <p:sp>
          <p:nvSpPr>
            <p:cNvPr id="7" name="Freeform 7"/>
            <p:cNvSpPr/>
            <p:nvPr/>
          </p:nvSpPr>
          <p:spPr>
            <a:xfrm>
              <a:off x="254435" y="0"/>
              <a:ext cx="10848028" cy="2318766"/>
            </a:xfrm>
            <a:custGeom>
              <a:avLst/>
              <a:gdLst/>
              <a:ahLst/>
              <a:cxnLst/>
              <a:rect l="l" t="t" r="r" b="b"/>
              <a:pathLst>
                <a:path w="10848028" h="2318766">
                  <a:moveTo>
                    <a:pt x="0" y="0"/>
                  </a:moveTo>
                  <a:lnTo>
                    <a:pt x="10848028" y="0"/>
                  </a:lnTo>
                  <a:lnTo>
                    <a:pt x="10848028" y="2318766"/>
                  </a:lnTo>
                  <a:lnTo>
                    <a:pt x="0" y="231876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TextBox 8"/>
            <p:cNvSpPr txBox="1"/>
            <p:nvPr/>
          </p:nvSpPr>
          <p:spPr>
            <a:xfrm>
              <a:off x="0" y="190847"/>
              <a:ext cx="10299944" cy="1898972"/>
            </a:xfrm>
            <a:prstGeom prst="rect">
              <a:avLst/>
            </a:prstGeom>
          </p:spPr>
          <p:txBody>
            <a:bodyPr lIns="0" tIns="0" rIns="0" bIns="0" rtlCol="0" anchor="t">
              <a:spAutoFit/>
            </a:bodyPr>
            <a:lstStyle/>
            <a:p>
              <a:pPr marL="443239" lvl="1" indent="-221619" algn="ctr">
                <a:lnSpc>
                  <a:spcPts val="2874"/>
                </a:lnSpc>
                <a:buFont typeface="Arial"/>
                <a:buChar char="•"/>
              </a:pPr>
              <a:r>
                <a:rPr lang="en-US" sz="2052">
                  <a:solidFill>
                    <a:srgbClr val="000000"/>
                  </a:solidFill>
                  <a:latin typeface="Canva Sans"/>
                  <a:ea typeface="Canva Sans"/>
                  <a:cs typeface="Canva Sans"/>
                  <a:sym typeface="Canva Sans"/>
                </a:rPr>
                <a:t>Production of before-and-after content, brow and lash transformation videos, and tutorials across social platforms, aligned with consumer desire for authenticity and visual results (Kim and Kim, 2016).</a:t>
              </a:r>
            </a:p>
          </p:txBody>
        </p:sp>
      </p:grpSp>
      <p:grpSp>
        <p:nvGrpSpPr>
          <p:cNvPr id="9" name="Group 9"/>
          <p:cNvGrpSpPr/>
          <p:nvPr/>
        </p:nvGrpSpPr>
        <p:grpSpPr>
          <a:xfrm>
            <a:off x="3761316" y="5890483"/>
            <a:ext cx="8365491" cy="1739074"/>
            <a:chOff x="0" y="0"/>
            <a:chExt cx="11153988" cy="2318766"/>
          </a:xfrm>
        </p:grpSpPr>
        <p:sp>
          <p:nvSpPr>
            <p:cNvPr id="10" name="Freeform 10"/>
            <p:cNvSpPr/>
            <p:nvPr/>
          </p:nvSpPr>
          <p:spPr>
            <a:xfrm>
              <a:off x="305960" y="0"/>
              <a:ext cx="10848028" cy="2318766"/>
            </a:xfrm>
            <a:custGeom>
              <a:avLst/>
              <a:gdLst/>
              <a:ahLst/>
              <a:cxnLst/>
              <a:rect l="l" t="t" r="r" b="b"/>
              <a:pathLst>
                <a:path w="10848028" h="2318766">
                  <a:moveTo>
                    <a:pt x="0" y="0"/>
                  </a:moveTo>
                  <a:lnTo>
                    <a:pt x="10848028" y="0"/>
                  </a:lnTo>
                  <a:lnTo>
                    <a:pt x="10848028" y="2318766"/>
                  </a:lnTo>
                  <a:lnTo>
                    <a:pt x="0" y="231876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1" name="TextBox 11"/>
            <p:cNvSpPr txBox="1"/>
            <p:nvPr/>
          </p:nvSpPr>
          <p:spPr>
            <a:xfrm>
              <a:off x="0" y="361622"/>
              <a:ext cx="10848028" cy="1488873"/>
            </a:xfrm>
            <a:prstGeom prst="rect">
              <a:avLst/>
            </a:prstGeom>
          </p:spPr>
          <p:txBody>
            <a:bodyPr lIns="0" tIns="0" rIns="0" bIns="0" rtlCol="0" anchor="t">
              <a:spAutoFit/>
            </a:bodyPr>
            <a:lstStyle/>
            <a:p>
              <a:pPr marL="466825" lvl="1" indent="-233412" algn="ctr">
                <a:lnSpc>
                  <a:spcPts val="3027"/>
                </a:lnSpc>
                <a:buFont typeface="Arial"/>
                <a:buChar char="•"/>
              </a:pPr>
              <a:r>
                <a:rPr lang="en-US" sz="2162">
                  <a:solidFill>
                    <a:srgbClr val="000000"/>
                  </a:solidFill>
                  <a:latin typeface="Canva Sans"/>
                  <a:ea typeface="Canva Sans"/>
                  <a:cs typeface="Canva Sans"/>
                  <a:sym typeface="Canva Sans"/>
                </a:rPr>
                <a:t>Regular posts scheduled via Meta Business Suite, with boosted content targeting women aged 18–35 in the local area.</a:t>
              </a:r>
            </a:p>
          </p:txBody>
        </p:sp>
      </p:grpSp>
      <p:sp>
        <p:nvSpPr>
          <p:cNvPr id="12" name="Freeform 12"/>
          <p:cNvSpPr/>
          <p:nvPr/>
        </p:nvSpPr>
        <p:spPr>
          <a:xfrm rot="-1223953">
            <a:off x="8087705" y="7886744"/>
            <a:ext cx="327892" cy="883211"/>
          </a:xfrm>
          <a:custGeom>
            <a:avLst/>
            <a:gdLst/>
            <a:ahLst/>
            <a:cxnLst/>
            <a:rect l="l" t="t" r="r" b="b"/>
            <a:pathLst>
              <a:path w="327892" h="883211">
                <a:moveTo>
                  <a:pt x="0" y="0"/>
                </a:moveTo>
                <a:lnTo>
                  <a:pt x="327892" y="0"/>
                </a:lnTo>
                <a:lnTo>
                  <a:pt x="327892" y="883211"/>
                </a:lnTo>
                <a:lnTo>
                  <a:pt x="0" y="88321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13" name="Group 13"/>
          <p:cNvGrpSpPr/>
          <p:nvPr/>
        </p:nvGrpSpPr>
        <p:grpSpPr>
          <a:xfrm>
            <a:off x="8611394" y="8328349"/>
            <a:ext cx="8298941" cy="1739074"/>
            <a:chOff x="0" y="0"/>
            <a:chExt cx="11065254" cy="2318766"/>
          </a:xfrm>
        </p:grpSpPr>
        <p:sp>
          <p:nvSpPr>
            <p:cNvPr id="14" name="Freeform 14"/>
            <p:cNvSpPr/>
            <p:nvPr/>
          </p:nvSpPr>
          <p:spPr>
            <a:xfrm>
              <a:off x="217227" y="0"/>
              <a:ext cx="10848028" cy="2318766"/>
            </a:xfrm>
            <a:custGeom>
              <a:avLst/>
              <a:gdLst/>
              <a:ahLst/>
              <a:cxnLst/>
              <a:rect l="l" t="t" r="r" b="b"/>
              <a:pathLst>
                <a:path w="10848028" h="2318766">
                  <a:moveTo>
                    <a:pt x="0" y="0"/>
                  </a:moveTo>
                  <a:lnTo>
                    <a:pt x="10848027" y="0"/>
                  </a:lnTo>
                  <a:lnTo>
                    <a:pt x="10848027" y="2318766"/>
                  </a:lnTo>
                  <a:lnTo>
                    <a:pt x="0" y="231876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5" name="TextBox 15"/>
            <p:cNvSpPr txBox="1"/>
            <p:nvPr/>
          </p:nvSpPr>
          <p:spPr>
            <a:xfrm>
              <a:off x="0" y="447074"/>
              <a:ext cx="10670143" cy="1488873"/>
            </a:xfrm>
            <a:prstGeom prst="rect">
              <a:avLst/>
            </a:prstGeom>
          </p:spPr>
          <p:txBody>
            <a:bodyPr lIns="0" tIns="0" rIns="0" bIns="0" rtlCol="0" anchor="t">
              <a:spAutoFit/>
            </a:bodyPr>
            <a:lstStyle/>
            <a:p>
              <a:pPr marL="466825" lvl="1" indent="-233412" algn="ctr">
                <a:lnSpc>
                  <a:spcPts val="3027"/>
                </a:lnSpc>
                <a:buFont typeface="Arial"/>
                <a:buChar char="•"/>
              </a:pPr>
              <a:r>
                <a:rPr lang="en-US" sz="2162">
                  <a:solidFill>
                    <a:srgbClr val="000000"/>
                  </a:solidFill>
                  <a:latin typeface="Canva Sans"/>
                  <a:ea typeface="Canva Sans"/>
                  <a:cs typeface="Canva Sans"/>
                  <a:sym typeface="Canva Sans"/>
                </a:rPr>
                <a:t>Monthly TikTok reels and Facebook ads, using trending sounds and educational content to grow following and conversion.</a:t>
              </a:r>
            </a:p>
          </p:txBody>
        </p:sp>
      </p:grpSp>
      <p:grpSp>
        <p:nvGrpSpPr>
          <p:cNvPr id="16" name="Group 16"/>
          <p:cNvGrpSpPr>
            <a:grpSpLocks noChangeAspect="1"/>
          </p:cNvGrpSpPr>
          <p:nvPr/>
        </p:nvGrpSpPr>
        <p:grpSpPr>
          <a:xfrm>
            <a:off x="13612135" y="2888187"/>
            <a:ext cx="2279623" cy="4510627"/>
            <a:chOff x="0" y="0"/>
            <a:chExt cx="2620010" cy="5184140"/>
          </a:xfrm>
        </p:grpSpPr>
        <p:sp>
          <p:nvSpPr>
            <p:cNvPr id="17" name="Freeform 17"/>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000000"/>
            </a:solidFill>
          </p:spPr>
          <p:txBody>
            <a:bodyPr/>
            <a:lstStyle/>
            <a:p>
              <a:endParaRPr lang="en-GB"/>
            </a:p>
          </p:txBody>
        </p:sp>
        <p:sp>
          <p:nvSpPr>
            <p:cNvPr id="18" name="Freeform 18"/>
            <p:cNvSpPr/>
            <p:nvPr/>
          </p:nvSpPr>
          <p:spPr>
            <a:xfrm>
              <a:off x="185420" y="156210"/>
              <a:ext cx="2251710" cy="4876800"/>
            </a:xfrm>
            <a:custGeom>
              <a:avLst/>
              <a:gdLst/>
              <a:ahLst/>
              <a:cxnLst/>
              <a:rect l="l" t="t" r="r" b="b"/>
              <a:pathLst>
                <a:path w="2251710"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10"/>
              <a:stretch>
                <a:fillRect t="-22" b="-22"/>
              </a:stretch>
            </a:blipFill>
          </p:spPr>
          <p:txBody>
            <a:bodyPr/>
            <a:lstStyle/>
            <a:p>
              <a:endParaRPr lang="en-GB"/>
            </a:p>
          </p:txBody>
        </p:sp>
        <p:sp>
          <p:nvSpPr>
            <p:cNvPr id="19" name="Freeform 19"/>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606060"/>
            </a:solidFill>
          </p:spPr>
          <p:txBody>
            <a:bodyPr/>
            <a:lstStyle/>
            <a:p>
              <a:endParaRPr lang="en-GB"/>
            </a:p>
          </p:txBody>
        </p:sp>
        <p:sp>
          <p:nvSpPr>
            <p:cNvPr id="20" name="Freeform 20"/>
            <p:cNvSpPr/>
            <p:nvPr/>
          </p:nvSpPr>
          <p:spPr>
            <a:xfrm>
              <a:off x="1578312" y="187909"/>
              <a:ext cx="66636" cy="63602"/>
            </a:xfrm>
            <a:custGeom>
              <a:avLst/>
              <a:gdLst/>
              <a:ahLst/>
              <a:cxnLst/>
              <a:rect l="l" t="t" r="r" b="b"/>
              <a:pathLst>
                <a:path w="66636" h="63602">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606060"/>
            </a:solidFill>
          </p:spPr>
          <p:txBody>
            <a:bodyPr/>
            <a:lstStyle/>
            <a:p>
              <a:endParaRPr lang="en-GB"/>
            </a:p>
          </p:txBody>
        </p:sp>
        <p:sp>
          <p:nvSpPr>
            <p:cNvPr id="21" name="Freeform 21"/>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B8B8B8"/>
            </a:solidFill>
          </p:spPr>
          <p:txBody>
            <a:bodyPr/>
            <a:lstStyle/>
            <a:p>
              <a:endParaRPr lang="en-GB"/>
            </a:p>
          </p:txBody>
        </p:sp>
        <p:sp>
          <p:nvSpPr>
            <p:cNvPr id="22" name="Freeform 22"/>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B8B8B8"/>
            </a:solidFill>
          </p:spPr>
          <p:txBody>
            <a:bodyPr/>
            <a:lstStyle/>
            <a:p>
              <a:endParaRPr lang="en-GB"/>
            </a:p>
          </p:txBody>
        </p:sp>
        <p:sp>
          <p:nvSpPr>
            <p:cNvPr id="23" name="Freeform 23"/>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B8B8B8"/>
            </a:solidFill>
          </p:spPr>
          <p:txBody>
            <a:bodyPr/>
            <a:lstStyle/>
            <a:p>
              <a:endParaRPr lang="en-GB"/>
            </a:p>
          </p:txBody>
        </p:sp>
        <p:sp>
          <p:nvSpPr>
            <p:cNvPr id="24" name="Freeform 24"/>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B8B8B8"/>
            </a:solidFill>
          </p:spPr>
          <p:txBody>
            <a:bodyPr/>
            <a:lstStyle/>
            <a:p>
              <a:endParaRPr lang="en-GB"/>
            </a:p>
          </p:txBody>
        </p:sp>
        <p:sp>
          <p:nvSpPr>
            <p:cNvPr id="25" name="Freeform 25"/>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E9E9E9"/>
            </a:solidFill>
          </p:spPr>
          <p:txBody>
            <a:bodyPr/>
            <a:lstStyle/>
            <a:p>
              <a:endParaRPr lang="en-GB"/>
            </a:p>
          </p:txBody>
        </p:sp>
      </p:grpSp>
      <p:sp>
        <p:nvSpPr>
          <p:cNvPr id="26" name="TextBox 26"/>
          <p:cNvSpPr txBox="1"/>
          <p:nvPr/>
        </p:nvSpPr>
        <p:spPr>
          <a:xfrm>
            <a:off x="1712178" y="407337"/>
            <a:ext cx="14863644" cy="1953260"/>
          </a:xfrm>
          <a:prstGeom prst="rect">
            <a:avLst/>
          </a:prstGeom>
        </p:spPr>
        <p:txBody>
          <a:bodyPr lIns="0" tIns="0" rIns="0" bIns="0" rtlCol="0" anchor="t">
            <a:spAutoFit/>
          </a:bodyPr>
          <a:lstStyle/>
          <a:p>
            <a:pPr algn="ctr">
              <a:lnSpc>
                <a:spcPts val="7840"/>
              </a:lnSpc>
            </a:pPr>
            <a:r>
              <a:rPr lang="en-US" sz="5600">
                <a:solidFill>
                  <a:srgbClr val="000000"/>
                </a:solidFill>
                <a:latin typeface="Canva Sans"/>
                <a:ea typeface="Canva Sans"/>
                <a:cs typeface="Canva Sans"/>
                <a:sym typeface="Canva Sans"/>
              </a:rPr>
              <a:t>2.2 Marketing Strategy</a:t>
            </a:r>
          </a:p>
          <a:p>
            <a:pPr algn="ctr">
              <a:lnSpc>
                <a:spcPts val="7840"/>
              </a:lnSpc>
            </a:pPr>
            <a:r>
              <a:rPr lang="en-US" sz="5600">
                <a:solidFill>
                  <a:srgbClr val="000000"/>
                </a:solidFill>
                <a:latin typeface="Canva Sans"/>
                <a:ea typeface="Canva Sans"/>
                <a:cs typeface="Canva Sans"/>
                <a:sym typeface="Canva Sans"/>
              </a:rPr>
              <a:t>Month 4-6 Engagement &amp; Content Strategy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8803769" y="3529490"/>
            <a:ext cx="4945076" cy="2824875"/>
          </a:xfrm>
          <a:custGeom>
            <a:avLst/>
            <a:gdLst/>
            <a:ahLst/>
            <a:cxnLst/>
            <a:rect l="l" t="t" r="r" b="b"/>
            <a:pathLst>
              <a:path w="4945076" h="2824875">
                <a:moveTo>
                  <a:pt x="0" y="0"/>
                </a:moveTo>
                <a:lnTo>
                  <a:pt x="4945076" y="0"/>
                </a:lnTo>
                <a:lnTo>
                  <a:pt x="4945076" y="2824875"/>
                </a:lnTo>
                <a:lnTo>
                  <a:pt x="0" y="2824875"/>
                </a:lnTo>
                <a:lnTo>
                  <a:pt x="0" y="0"/>
                </a:lnTo>
                <a:close/>
              </a:path>
            </a:pathLst>
          </a:custGeom>
          <a:blipFill>
            <a:blip r:embed="rId6"/>
            <a:stretch>
              <a:fillRect/>
            </a:stretch>
          </a:blipFill>
          <a:ln w="38100" cap="sq">
            <a:solidFill>
              <a:srgbClr val="000000"/>
            </a:solidFill>
            <a:prstDash val="solid"/>
            <a:miter/>
          </a:ln>
        </p:spPr>
        <p:txBody>
          <a:bodyPr/>
          <a:lstStyle/>
          <a:p>
            <a:endParaRPr lang="en-GB"/>
          </a:p>
        </p:txBody>
      </p:sp>
      <p:sp>
        <p:nvSpPr>
          <p:cNvPr id="5" name="Freeform 5"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6" name="Group 6"/>
          <p:cNvGrpSpPr/>
          <p:nvPr/>
        </p:nvGrpSpPr>
        <p:grpSpPr>
          <a:xfrm>
            <a:off x="541890" y="3529490"/>
            <a:ext cx="6498275" cy="5356380"/>
            <a:chOff x="0" y="0"/>
            <a:chExt cx="8664366" cy="7141840"/>
          </a:xfrm>
        </p:grpSpPr>
        <p:sp>
          <p:nvSpPr>
            <p:cNvPr id="7" name="Freeform 7"/>
            <p:cNvSpPr/>
            <p:nvPr/>
          </p:nvSpPr>
          <p:spPr>
            <a:xfrm>
              <a:off x="99139" y="0"/>
              <a:ext cx="8565227" cy="2152013"/>
            </a:xfrm>
            <a:custGeom>
              <a:avLst/>
              <a:gdLst/>
              <a:ahLst/>
              <a:cxnLst/>
              <a:rect l="l" t="t" r="r" b="b"/>
              <a:pathLst>
                <a:path w="8565227" h="2152013">
                  <a:moveTo>
                    <a:pt x="0" y="0"/>
                  </a:moveTo>
                  <a:lnTo>
                    <a:pt x="8565227" y="0"/>
                  </a:lnTo>
                  <a:lnTo>
                    <a:pt x="8565227" y="2152013"/>
                  </a:lnTo>
                  <a:lnTo>
                    <a:pt x="0" y="215201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Freeform 8"/>
            <p:cNvSpPr/>
            <p:nvPr/>
          </p:nvSpPr>
          <p:spPr>
            <a:xfrm>
              <a:off x="99139" y="2494913"/>
              <a:ext cx="8565227" cy="2152013"/>
            </a:xfrm>
            <a:custGeom>
              <a:avLst/>
              <a:gdLst/>
              <a:ahLst/>
              <a:cxnLst/>
              <a:rect l="l" t="t" r="r" b="b"/>
              <a:pathLst>
                <a:path w="8565227" h="2152013">
                  <a:moveTo>
                    <a:pt x="0" y="0"/>
                  </a:moveTo>
                  <a:lnTo>
                    <a:pt x="8565227" y="0"/>
                  </a:lnTo>
                  <a:lnTo>
                    <a:pt x="8565227" y="2152013"/>
                  </a:lnTo>
                  <a:lnTo>
                    <a:pt x="0" y="215201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0" y="163231"/>
              <a:ext cx="8664366" cy="1452880"/>
            </a:xfrm>
            <a:prstGeom prst="rect">
              <a:avLst/>
            </a:prstGeom>
          </p:spPr>
          <p:txBody>
            <a:bodyPr lIns="0" tIns="0" rIns="0" bIns="0" rtlCol="0" anchor="t">
              <a:spAutoFit/>
            </a:bodyPr>
            <a:lstStyle/>
            <a:p>
              <a:pPr algn="ctr">
                <a:lnSpc>
                  <a:spcPts val="2940"/>
                </a:lnSpc>
                <a:spcBef>
                  <a:spcPct val="0"/>
                </a:spcBef>
              </a:pPr>
              <a:r>
                <a:rPr lang="en-US" sz="2100">
                  <a:solidFill>
                    <a:srgbClr val="000000"/>
                  </a:solidFill>
                  <a:latin typeface="Canva Sans"/>
                  <a:ea typeface="Canva Sans"/>
                  <a:cs typeface="Canva Sans"/>
                  <a:sym typeface="Canva Sans"/>
                </a:rPr>
                <a:t>Implementation of a loyalty programme offering 15% off every sixth visit and birthday promotions (Barrow et al., 2021).</a:t>
              </a:r>
            </a:p>
          </p:txBody>
        </p:sp>
        <p:sp>
          <p:nvSpPr>
            <p:cNvPr id="10" name="TextBox 10"/>
            <p:cNvSpPr txBox="1"/>
            <p:nvPr/>
          </p:nvSpPr>
          <p:spPr>
            <a:xfrm>
              <a:off x="504725" y="2825430"/>
              <a:ext cx="7555777" cy="1452880"/>
            </a:xfrm>
            <a:prstGeom prst="rect">
              <a:avLst/>
            </a:prstGeom>
          </p:spPr>
          <p:txBody>
            <a:bodyPr lIns="0" tIns="0" rIns="0" bIns="0" rtlCol="0" anchor="t">
              <a:spAutoFit/>
            </a:bodyPr>
            <a:lstStyle/>
            <a:p>
              <a:pPr algn="ctr">
                <a:lnSpc>
                  <a:spcPts val="2940"/>
                </a:lnSpc>
                <a:spcBef>
                  <a:spcPct val="0"/>
                </a:spcBef>
              </a:pPr>
              <a:r>
                <a:rPr lang="en-US" sz="2100">
                  <a:solidFill>
                    <a:srgbClr val="000000"/>
                  </a:solidFill>
                  <a:latin typeface="Canva Sans"/>
                  <a:ea typeface="Canva Sans"/>
                  <a:cs typeface="Canva Sans"/>
                  <a:sym typeface="Canva Sans"/>
                </a:rPr>
                <a:t>Seasonal campaigns (e.g. Valentine’s, prom season) supported by limited-time offers and themed social media visuals.</a:t>
              </a:r>
            </a:p>
          </p:txBody>
        </p:sp>
        <p:sp>
          <p:nvSpPr>
            <p:cNvPr id="11" name="Freeform 11"/>
            <p:cNvSpPr/>
            <p:nvPr/>
          </p:nvSpPr>
          <p:spPr>
            <a:xfrm>
              <a:off x="99139" y="4989826"/>
              <a:ext cx="8565227" cy="2152013"/>
            </a:xfrm>
            <a:custGeom>
              <a:avLst/>
              <a:gdLst/>
              <a:ahLst/>
              <a:cxnLst/>
              <a:rect l="l" t="t" r="r" b="b"/>
              <a:pathLst>
                <a:path w="8565227" h="2152013">
                  <a:moveTo>
                    <a:pt x="0" y="0"/>
                  </a:moveTo>
                  <a:lnTo>
                    <a:pt x="8565227" y="0"/>
                  </a:lnTo>
                  <a:lnTo>
                    <a:pt x="8565227" y="2152014"/>
                  </a:lnTo>
                  <a:lnTo>
                    <a:pt x="0" y="215201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TextBox 12"/>
            <p:cNvSpPr txBox="1"/>
            <p:nvPr/>
          </p:nvSpPr>
          <p:spPr>
            <a:xfrm>
              <a:off x="166335" y="5072693"/>
              <a:ext cx="8331695" cy="1948180"/>
            </a:xfrm>
            <a:prstGeom prst="rect">
              <a:avLst/>
            </a:prstGeom>
          </p:spPr>
          <p:txBody>
            <a:bodyPr lIns="0" tIns="0" rIns="0" bIns="0" rtlCol="0" anchor="t">
              <a:spAutoFit/>
            </a:bodyPr>
            <a:lstStyle/>
            <a:p>
              <a:pPr algn="ctr">
                <a:lnSpc>
                  <a:spcPts val="2940"/>
                </a:lnSpc>
                <a:spcBef>
                  <a:spcPct val="0"/>
                </a:spcBef>
              </a:pPr>
              <a:r>
                <a:rPr lang="en-US" sz="2100">
                  <a:solidFill>
                    <a:srgbClr val="000000"/>
                  </a:solidFill>
                  <a:latin typeface="Canva Sans"/>
                  <a:ea typeface="Canva Sans"/>
                  <a:cs typeface="Canva Sans"/>
                  <a:sym typeface="Canva Sans"/>
                </a:rPr>
                <a:t>Launch of a client review strategy, encouraging satisfied customers to leave Google and Instagram reviews to boost local SEO (Hooley et al., 2020).</a:t>
              </a:r>
            </a:p>
          </p:txBody>
        </p:sp>
      </p:grpSp>
      <p:sp>
        <p:nvSpPr>
          <p:cNvPr id="13" name="Freeform 13"/>
          <p:cNvSpPr/>
          <p:nvPr/>
        </p:nvSpPr>
        <p:spPr>
          <a:xfrm>
            <a:off x="12314224" y="6574419"/>
            <a:ext cx="4945076" cy="2824875"/>
          </a:xfrm>
          <a:custGeom>
            <a:avLst/>
            <a:gdLst/>
            <a:ahLst/>
            <a:cxnLst/>
            <a:rect l="l" t="t" r="r" b="b"/>
            <a:pathLst>
              <a:path w="4945076" h="2824875">
                <a:moveTo>
                  <a:pt x="0" y="0"/>
                </a:moveTo>
                <a:lnTo>
                  <a:pt x="4945076" y="0"/>
                </a:lnTo>
                <a:lnTo>
                  <a:pt x="4945076" y="2824874"/>
                </a:lnTo>
                <a:lnTo>
                  <a:pt x="0" y="2824874"/>
                </a:lnTo>
                <a:lnTo>
                  <a:pt x="0" y="0"/>
                </a:lnTo>
                <a:close/>
              </a:path>
            </a:pathLst>
          </a:custGeom>
          <a:blipFill>
            <a:blip r:embed="rId9"/>
            <a:stretch>
              <a:fillRect/>
            </a:stretch>
          </a:blipFill>
          <a:ln w="38100" cap="sq">
            <a:solidFill>
              <a:srgbClr val="000000"/>
            </a:solidFill>
            <a:prstDash val="solid"/>
            <a:miter/>
          </a:ln>
        </p:spPr>
        <p:txBody>
          <a:bodyPr/>
          <a:lstStyle/>
          <a:p>
            <a:endParaRPr lang="en-GB"/>
          </a:p>
        </p:txBody>
      </p:sp>
      <p:sp>
        <p:nvSpPr>
          <p:cNvPr id="14" name="TextBox 14"/>
          <p:cNvSpPr txBox="1"/>
          <p:nvPr/>
        </p:nvSpPr>
        <p:spPr>
          <a:xfrm>
            <a:off x="2590800" y="224926"/>
            <a:ext cx="13106400" cy="19532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2.3 Marketing Strategy</a:t>
            </a:r>
          </a:p>
          <a:p>
            <a:pPr algn="ctr">
              <a:lnSpc>
                <a:spcPts val="7840"/>
              </a:lnSpc>
            </a:pPr>
            <a:r>
              <a:rPr lang="en-US" sz="5600" dirty="0">
                <a:solidFill>
                  <a:srgbClr val="000000"/>
                </a:solidFill>
                <a:latin typeface="Canva Sans"/>
                <a:ea typeface="Canva Sans"/>
                <a:cs typeface="Canva Sans"/>
                <a:sym typeface="Canva Sans"/>
              </a:rPr>
              <a:t>Month 7-12 Client Loyalty &amp; Retention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6271485" y="0"/>
            <a:ext cx="5745029" cy="10301432"/>
          </a:xfrm>
          <a:prstGeom prst="rect">
            <a:avLst/>
          </a:prstGeom>
        </p:spPr>
      </p:pic>
      <p:sp>
        <p:nvSpPr>
          <p:cNvPr id="3" name="TextBox 3"/>
          <p:cNvSpPr txBox="1"/>
          <p:nvPr/>
        </p:nvSpPr>
        <p:spPr>
          <a:xfrm>
            <a:off x="533400" y="7505700"/>
            <a:ext cx="3505200" cy="1953260"/>
          </a:xfrm>
          <a:prstGeom prst="rect">
            <a:avLst/>
          </a:prstGeom>
        </p:spPr>
        <p:txBody>
          <a:bodyPr wrap="square" lIns="0" tIns="0" rIns="0" bIns="0" rtlCol="0" anchor="t">
            <a:spAutoFit/>
          </a:bodyPr>
          <a:lstStyle/>
          <a:p>
            <a:pPr algn="l">
              <a:lnSpc>
                <a:spcPts val="7840"/>
              </a:lnSpc>
            </a:pPr>
            <a:r>
              <a:rPr lang="en-US" sz="5600" dirty="0">
                <a:solidFill>
                  <a:srgbClr val="FFFFFF"/>
                </a:solidFill>
                <a:latin typeface="Canva Sans"/>
                <a:ea typeface="Canva Sans"/>
                <a:cs typeface="Canva Sans"/>
                <a:sym typeface="Canva Sans"/>
              </a:rPr>
              <a:t>2.4 Video</a:t>
            </a:r>
          </a:p>
          <a:p>
            <a:pPr algn="l">
              <a:lnSpc>
                <a:spcPts val="7840"/>
              </a:lnSpc>
              <a:spcBef>
                <a:spcPct val="0"/>
              </a:spcBef>
            </a:pPr>
            <a:r>
              <a:rPr lang="en-US" sz="5600" dirty="0">
                <a:solidFill>
                  <a:srgbClr val="FFFFFF"/>
                </a:solidFill>
                <a:latin typeface="Canva Sans"/>
                <a:ea typeface="Canva Sans"/>
                <a:cs typeface="Canva Sans"/>
                <a:sym typeface="Canva Sans"/>
              </a:rPr>
              <a:t> Advert</a:t>
            </a:r>
          </a:p>
        </p:txBody>
      </p:sp>
    </p:spTree>
  </p:cSld>
  <p:clrMapOvr>
    <a:masterClrMapping/>
  </p:clrMapOvr>
  <p:timing>
    <p:tnLst>
      <p:par>
        <p:cTn id="1" dur="indefinite" restart="never" nodeType="tmRoot">
          <p:childTnLst>
            <p:video>
              <p:cMediaNode vol="100000">
                <p:cTn id="2" fill="hold" display="0">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63298" y="2284934"/>
            <a:ext cx="18614597" cy="4552820"/>
            <a:chOff x="0" y="0"/>
            <a:chExt cx="24819462" cy="6070427"/>
          </a:xfrm>
        </p:grpSpPr>
        <p:sp>
          <p:nvSpPr>
            <p:cNvPr id="4" name="Freeform 4"/>
            <p:cNvSpPr/>
            <p:nvPr/>
          </p:nvSpPr>
          <p:spPr>
            <a:xfrm>
              <a:off x="0" y="0"/>
              <a:ext cx="24819462" cy="6070427"/>
            </a:xfrm>
            <a:custGeom>
              <a:avLst/>
              <a:gdLst/>
              <a:ahLst/>
              <a:cxnLst/>
              <a:rect l="l" t="t" r="r" b="b"/>
              <a:pathLst>
                <a:path w="24819462" h="6070427">
                  <a:moveTo>
                    <a:pt x="0" y="0"/>
                  </a:moveTo>
                  <a:lnTo>
                    <a:pt x="24819462" y="0"/>
                  </a:lnTo>
                  <a:lnTo>
                    <a:pt x="24819462" y="6070427"/>
                  </a:lnTo>
                  <a:lnTo>
                    <a:pt x="0" y="607042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274546" y="1496070"/>
              <a:ext cx="21834909" cy="4111771"/>
            </a:xfrm>
            <a:prstGeom prst="rect">
              <a:avLst/>
            </a:prstGeom>
          </p:spPr>
          <p:txBody>
            <a:bodyPr lIns="0" tIns="0" rIns="0" bIns="0" rtlCol="0" anchor="t">
              <a:spAutoFit/>
            </a:bodyPr>
            <a:lstStyle/>
            <a:p>
              <a:pPr algn="ctr">
                <a:lnSpc>
                  <a:spcPts val="3510"/>
                </a:lnSpc>
                <a:spcBef>
                  <a:spcPct val="0"/>
                </a:spcBef>
              </a:pPr>
              <a:r>
                <a:rPr lang="en-US" sz="2507">
                  <a:solidFill>
                    <a:srgbClr val="000000"/>
                  </a:solidFill>
                  <a:latin typeface="Canva Sans"/>
                  <a:ea typeface="Canva Sans"/>
                  <a:cs typeface="Canva Sans"/>
                  <a:sym typeface="Canva Sans"/>
                </a:rPr>
                <a:t>As the founder of CL Nails and Beauty, I bring not only technical expertise as a qualified beauty therapist but also entrepreneurial leadership and strategic business planning skills. I have transformed a personal dream into a structured and researched business concept, underpinned by industry data and a clear growth plan. My strengths include brand development, customer relationship building, and resilience — qualities essential for managing and scaling a successful business in a competitive industry. This venture is a reflection of my vision, dedication, and ability to execute.</a:t>
              </a:r>
            </a:p>
            <a:p>
              <a:pPr algn="ctr">
                <a:lnSpc>
                  <a:spcPts val="3510"/>
                </a:lnSpc>
                <a:spcBef>
                  <a:spcPct val="0"/>
                </a:spcBef>
              </a:pPr>
              <a:endParaRPr lang="en-US" sz="2507">
                <a:solidFill>
                  <a:srgbClr val="000000"/>
                </a:solidFill>
                <a:latin typeface="Canva Sans"/>
                <a:ea typeface="Canva Sans"/>
                <a:cs typeface="Canva Sans"/>
                <a:sym typeface="Canva Sans"/>
              </a:endParaRPr>
            </a:p>
          </p:txBody>
        </p:sp>
      </p:grpSp>
      <p:sp>
        <p:nvSpPr>
          <p:cNvPr id="6" name="Freeform 6"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8" name="Group 8"/>
          <p:cNvGrpSpPr>
            <a:grpSpLocks noChangeAspect="1"/>
          </p:cNvGrpSpPr>
          <p:nvPr/>
        </p:nvGrpSpPr>
        <p:grpSpPr>
          <a:xfrm rot="-5400000">
            <a:off x="7659728" y="1514024"/>
            <a:ext cx="2378810" cy="11978259"/>
            <a:chOff x="0" y="0"/>
            <a:chExt cx="6350000" cy="31974790"/>
          </a:xfrm>
        </p:grpSpPr>
        <p:sp>
          <p:nvSpPr>
            <p:cNvPr id="9" name="Freeform 9"/>
            <p:cNvSpPr/>
            <p:nvPr/>
          </p:nvSpPr>
          <p:spPr>
            <a:xfrm>
              <a:off x="0" y="0"/>
              <a:ext cx="6350000" cy="31974789"/>
            </a:xfrm>
            <a:custGeom>
              <a:avLst/>
              <a:gdLst/>
              <a:ahLst/>
              <a:cxnLst/>
              <a:rect l="l" t="t" r="r" b="b"/>
              <a:pathLst>
                <a:path w="6350000" h="31974789">
                  <a:moveTo>
                    <a:pt x="6350000" y="31918911"/>
                  </a:moveTo>
                  <a:cubicBezTo>
                    <a:pt x="6350000" y="31949389"/>
                    <a:pt x="6324600" y="31974789"/>
                    <a:pt x="6294120" y="31974789"/>
                  </a:cubicBezTo>
                  <a:lnTo>
                    <a:pt x="55880" y="31974789"/>
                  </a:lnTo>
                  <a:cubicBezTo>
                    <a:pt x="25400" y="31974789"/>
                    <a:pt x="0" y="31949389"/>
                    <a:pt x="0" y="31918911"/>
                  </a:cubicBezTo>
                  <a:lnTo>
                    <a:pt x="0" y="55880"/>
                  </a:lnTo>
                  <a:cubicBezTo>
                    <a:pt x="0" y="25400"/>
                    <a:pt x="25400" y="0"/>
                    <a:pt x="55880" y="0"/>
                  </a:cubicBezTo>
                  <a:lnTo>
                    <a:pt x="6292850" y="0"/>
                  </a:lnTo>
                  <a:cubicBezTo>
                    <a:pt x="6323330" y="0"/>
                    <a:pt x="6348730" y="25400"/>
                    <a:pt x="6348730" y="55880"/>
                  </a:cubicBezTo>
                  <a:lnTo>
                    <a:pt x="6350000" y="31918908"/>
                  </a:lnTo>
                  <a:close/>
                </a:path>
              </a:pathLst>
            </a:custGeom>
            <a:solidFill>
              <a:srgbClr val="010101"/>
            </a:solidFill>
          </p:spPr>
          <p:txBody>
            <a:bodyPr/>
            <a:lstStyle/>
            <a:p>
              <a:endParaRPr lang="en-GB"/>
            </a:p>
          </p:txBody>
        </p:sp>
        <p:sp>
          <p:nvSpPr>
            <p:cNvPr id="10" name="Freeform 10"/>
            <p:cNvSpPr/>
            <p:nvPr/>
          </p:nvSpPr>
          <p:spPr>
            <a:xfrm>
              <a:off x="477520" y="24051261"/>
              <a:ext cx="5394960" cy="7305039"/>
            </a:xfrm>
            <a:custGeom>
              <a:avLst/>
              <a:gdLst/>
              <a:ahLst/>
              <a:cxnLst/>
              <a:rect l="l" t="t" r="r" b="b"/>
              <a:pathLst>
                <a:path w="5394960" h="7305039">
                  <a:moveTo>
                    <a:pt x="5394960" y="7249160"/>
                  </a:moveTo>
                  <a:cubicBezTo>
                    <a:pt x="5394960" y="7279639"/>
                    <a:pt x="5369560" y="7305039"/>
                    <a:pt x="5339080" y="7305039"/>
                  </a:cubicBezTo>
                  <a:lnTo>
                    <a:pt x="55880" y="7305039"/>
                  </a:lnTo>
                  <a:cubicBezTo>
                    <a:pt x="25400" y="7305039"/>
                    <a:pt x="0" y="7279639"/>
                    <a:pt x="0" y="7249160"/>
                  </a:cubicBezTo>
                  <a:lnTo>
                    <a:pt x="0" y="55880"/>
                  </a:lnTo>
                  <a:cubicBezTo>
                    <a:pt x="0" y="25400"/>
                    <a:pt x="25400" y="0"/>
                    <a:pt x="55880" y="0"/>
                  </a:cubicBezTo>
                  <a:lnTo>
                    <a:pt x="5339080" y="0"/>
                  </a:lnTo>
                  <a:cubicBezTo>
                    <a:pt x="5369560" y="0"/>
                    <a:pt x="5394960" y="25400"/>
                    <a:pt x="5394960" y="55880"/>
                  </a:cubicBezTo>
                  <a:lnTo>
                    <a:pt x="5394960" y="7249160"/>
                  </a:lnTo>
                  <a:close/>
                </a:path>
              </a:pathLst>
            </a:custGeom>
            <a:blipFill>
              <a:blip r:embed="rId8"/>
              <a:stretch>
                <a:fillRect l="-13713" t="-21508" r="-20032" b="-27868"/>
              </a:stretch>
            </a:blipFill>
          </p:spPr>
          <p:txBody>
            <a:bodyPr/>
            <a:lstStyle/>
            <a:p>
              <a:endParaRPr lang="en-GB"/>
            </a:p>
          </p:txBody>
        </p:sp>
        <p:sp>
          <p:nvSpPr>
            <p:cNvPr id="11" name="Freeform 11"/>
            <p:cNvSpPr/>
            <p:nvPr/>
          </p:nvSpPr>
          <p:spPr>
            <a:xfrm rot="876000">
              <a:off x="-349662" y="15685153"/>
              <a:ext cx="7049324" cy="8416254"/>
            </a:xfrm>
            <a:custGeom>
              <a:avLst/>
              <a:gdLst/>
              <a:ahLst/>
              <a:cxnLst/>
              <a:rect l="l" t="t" r="r" b="b"/>
              <a:pathLst>
                <a:path w="7049324" h="8416254">
                  <a:moveTo>
                    <a:pt x="7041641" y="7008676"/>
                  </a:moveTo>
                  <a:cubicBezTo>
                    <a:pt x="7049324" y="7038172"/>
                    <a:pt x="7031147" y="7069155"/>
                    <a:pt x="7001651" y="7076838"/>
                  </a:cubicBezTo>
                  <a:lnTo>
                    <a:pt x="1889050" y="8408570"/>
                  </a:lnTo>
                  <a:cubicBezTo>
                    <a:pt x="1859554" y="8416254"/>
                    <a:pt x="1828572" y="8398076"/>
                    <a:pt x="1820889" y="8368580"/>
                  </a:cubicBezTo>
                  <a:lnTo>
                    <a:pt x="7683" y="1407577"/>
                  </a:lnTo>
                  <a:cubicBezTo>
                    <a:pt x="0" y="1378081"/>
                    <a:pt x="18177" y="1347098"/>
                    <a:pt x="47673" y="1339415"/>
                  </a:cubicBezTo>
                  <a:lnTo>
                    <a:pt x="5160274" y="7683"/>
                  </a:lnTo>
                  <a:cubicBezTo>
                    <a:pt x="5189770" y="0"/>
                    <a:pt x="5220752" y="18177"/>
                    <a:pt x="5228435" y="47673"/>
                  </a:cubicBezTo>
                  <a:lnTo>
                    <a:pt x="7041641" y="7008676"/>
                  </a:lnTo>
                  <a:close/>
                </a:path>
              </a:pathLst>
            </a:custGeom>
            <a:blipFill>
              <a:blip r:embed="rId9"/>
              <a:stretch>
                <a:fillRect l="-24122" t="-9521" r="-3361" b="-32810"/>
              </a:stretch>
            </a:blipFill>
          </p:spPr>
          <p:txBody>
            <a:bodyPr/>
            <a:lstStyle/>
            <a:p>
              <a:endParaRPr lang="en-GB"/>
            </a:p>
          </p:txBody>
        </p:sp>
        <p:sp>
          <p:nvSpPr>
            <p:cNvPr id="12" name="Freeform 12"/>
            <p:cNvSpPr/>
            <p:nvPr/>
          </p:nvSpPr>
          <p:spPr>
            <a:xfrm rot="5970000">
              <a:off x="-868449" y="1011877"/>
              <a:ext cx="8086897" cy="6518266"/>
            </a:xfrm>
            <a:custGeom>
              <a:avLst/>
              <a:gdLst/>
              <a:ahLst/>
              <a:cxnLst/>
              <a:rect l="l" t="t" r="r" b="b"/>
              <a:pathLst>
                <a:path w="8086897" h="6518266">
                  <a:moveTo>
                    <a:pt x="7145550" y="5031"/>
                  </a:moveTo>
                  <a:cubicBezTo>
                    <a:pt x="7175613" y="0"/>
                    <a:pt x="7204857" y="20859"/>
                    <a:pt x="7209887" y="50921"/>
                  </a:cubicBezTo>
                  <a:lnTo>
                    <a:pt x="8081867" y="5261665"/>
                  </a:lnTo>
                  <a:cubicBezTo>
                    <a:pt x="8086897" y="5291727"/>
                    <a:pt x="8066038" y="5320971"/>
                    <a:pt x="8035976" y="5326002"/>
                  </a:cubicBezTo>
                  <a:lnTo>
                    <a:pt x="941347" y="6513236"/>
                  </a:lnTo>
                  <a:cubicBezTo>
                    <a:pt x="911285" y="6518266"/>
                    <a:pt x="882041" y="6497407"/>
                    <a:pt x="877011" y="6467345"/>
                  </a:cubicBezTo>
                  <a:lnTo>
                    <a:pt x="5031" y="1256601"/>
                  </a:lnTo>
                  <a:cubicBezTo>
                    <a:pt x="0" y="1226539"/>
                    <a:pt x="20860" y="1197295"/>
                    <a:pt x="50922" y="1192264"/>
                  </a:cubicBezTo>
                  <a:lnTo>
                    <a:pt x="7145550" y="5031"/>
                  </a:lnTo>
                  <a:close/>
                </a:path>
              </a:pathLst>
            </a:custGeom>
            <a:blipFill>
              <a:blip r:embed="rId10"/>
              <a:stretch>
                <a:fillRect t="-26078" r="-11473" b="-12255"/>
              </a:stretch>
            </a:blipFill>
          </p:spPr>
          <p:txBody>
            <a:bodyPr/>
            <a:lstStyle/>
            <a:p>
              <a:endParaRPr lang="en-GB"/>
            </a:p>
          </p:txBody>
        </p:sp>
        <p:sp>
          <p:nvSpPr>
            <p:cNvPr id="13" name="Freeform 13"/>
            <p:cNvSpPr/>
            <p:nvPr/>
          </p:nvSpPr>
          <p:spPr>
            <a:xfrm>
              <a:off x="477520" y="8428989"/>
              <a:ext cx="5394960" cy="7305041"/>
            </a:xfrm>
            <a:custGeom>
              <a:avLst/>
              <a:gdLst/>
              <a:ahLst/>
              <a:cxnLst/>
              <a:rect l="l" t="t" r="r" b="b"/>
              <a:pathLst>
                <a:path w="5394960" h="7305041">
                  <a:moveTo>
                    <a:pt x="5394960" y="7249161"/>
                  </a:moveTo>
                  <a:cubicBezTo>
                    <a:pt x="5394960" y="7279641"/>
                    <a:pt x="5369560" y="7305041"/>
                    <a:pt x="5339080" y="7305041"/>
                  </a:cubicBezTo>
                  <a:lnTo>
                    <a:pt x="55880" y="7305041"/>
                  </a:lnTo>
                  <a:cubicBezTo>
                    <a:pt x="25400" y="7305041"/>
                    <a:pt x="0" y="7279641"/>
                    <a:pt x="0" y="7249161"/>
                  </a:cubicBezTo>
                  <a:lnTo>
                    <a:pt x="0" y="55881"/>
                  </a:lnTo>
                  <a:cubicBezTo>
                    <a:pt x="0" y="25400"/>
                    <a:pt x="25400" y="0"/>
                    <a:pt x="55880" y="0"/>
                  </a:cubicBezTo>
                  <a:lnTo>
                    <a:pt x="5339080" y="0"/>
                  </a:lnTo>
                  <a:cubicBezTo>
                    <a:pt x="5369560" y="0"/>
                    <a:pt x="5394960" y="25400"/>
                    <a:pt x="5394960" y="55881"/>
                  </a:cubicBezTo>
                  <a:lnTo>
                    <a:pt x="5394960" y="7249161"/>
                  </a:lnTo>
                  <a:close/>
                </a:path>
              </a:pathLst>
            </a:custGeom>
            <a:blipFill>
              <a:blip r:embed="rId11"/>
              <a:stretch>
                <a:fillRect l="-26245" r="-35673"/>
              </a:stretch>
            </a:blipFill>
          </p:spPr>
          <p:txBody>
            <a:bodyPr/>
            <a:lstStyle/>
            <a:p>
              <a:endParaRPr lang="en-GB"/>
            </a:p>
          </p:txBody>
        </p:sp>
      </p:grpSp>
      <p:sp>
        <p:nvSpPr>
          <p:cNvPr id="14" name="TextBox 14"/>
          <p:cNvSpPr txBox="1"/>
          <p:nvPr/>
        </p:nvSpPr>
        <p:spPr>
          <a:xfrm>
            <a:off x="5377448" y="156824"/>
            <a:ext cx="7043151" cy="29438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3. Angel Investors</a:t>
            </a:r>
          </a:p>
          <a:p>
            <a:pPr algn="ctr">
              <a:lnSpc>
                <a:spcPts val="7840"/>
              </a:lnSpc>
            </a:pPr>
            <a:r>
              <a:rPr lang="en-US" sz="5600" dirty="0">
                <a:solidFill>
                  <a:srgbClr val="000000"/>
                </a:solidFill>
                <a:latin typeface="Canva Sans"/>
                <a:ea typeface="Canva Sans"/>
                <a:cs typeface="Canva Sans"/>
                <a:sym typeface="Canva Sans"/>
              </a:rPr>
              <a:t>3.1 Why invest in ME</a:t>
            </a:r>
          </a:p>
          <a:p>
            <a:pPr algn="ctr">
              <a:lnSpc>
                <a:spcPts val="7840"/>
              </a:lnSpc>
            </a:pPr>
            <a:r>
              <a:rPr lang="en-US" sz="5600" dirty="0">
                <a:solidFill>
                  <a:srgbClr val="000000"/>
                </a:solidFill>
                <a:latin typeface="Canva Sans"/>
                <a:ea typeface="Canva Sans"/>
                <a:cs typeface="Canva Sans"/>
                <a:sym typeface="Canva Sans"/>
              </a:rPr>
              <a:t> </a:t>
            </a:r>
          </a:p>
        </p:txBody>
      </p:sp>
      <p:sp>
        <p:nvSpPr>
          <p:cNvPr id="15" name="TextBox 15"/>
          <p:cNvSpPr txBox="1"/>
          <p:nvPr/>
        </p:nvSpPr>
        <p:spPr>
          <a:xfrm>
            <a:off x="1191998" y="8915358"/>
            <a:ext cx="16230600" cy="941070"/>
          </a:xfrm>
          <a:prstGeom prst="rect">
            <a:avLst/>
          </a:prstGeom>
        </p:spPr>
        <p:txBody>
          <a:bodyPr lIns="0" tIns="0" rIns="0" bIns="0" rtlCol="0" anchor="t">
            <a:spAutoFit/>
          </a:bodyPr>
          <a:lstStyle/>
          <a:p>
            <a:pPr algn="ctr">
              <a:lnSpc>
                <a:spcPts val="3779"/>
              </a:lnSpc>
              <a:spcBef>
                <a:spcPct val="0"/>
              </a:spcBef>
            </a:pPr>
            <a:r>
              <a:rPr lang="en-US" sz="2700">
                <a:solidFill>
                  <a:srgbClr val="000000"/>
                </a:solidFill>
                <a:latin typeface="Canva Sans"/>
                <a:ea typeface="Canva Sans"/>
                <a:cs typeface="Canva Sans"/>
                <a:sym typeface="Canva Sans"/>
              </a:rPr>
              <a:t>Founders who show strong personal capability and self-efficacy are more likely to lead successful ventures (Soltanifar et al., 2021).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12494451" y="3877962"/>
            <a:ext cx="4509909" cy="4318238"/>
          </a:xfrm>
          <a:custGeom>
            <a:avLst/>
            <a:gdLst/>
            <a:ahLst/>
            <a:cxnLst/>
            <a:rect l="l" t="t" r="r" b="b"/>
            <a:pathLst>
              <a:path w="4509909" h="4318238">
                <a:moveTo>
                  <a:pt x="0" y="0"/>
                </a:moveTo>
                <a:lnTo>
                  <a:pt x="4509909" y="0"/>
                </a:lnTo>
                <a:lnTo>
                  <a:pt x="4509909" y="4318238"/>
                </a:lnTo>
                <a:lnTo>
                  <a:pt x="0" y="4318238"/>
                </a:lnTo>
                <a:lnTo>
                  <a:pt x="0" y="0"/>
                </a:lnTo>
                <a:close/>
              </a:path>
            </a:pathLst>
          </a:custGeom>
          <a:blipFill>
            <a:blip r:embed="rId6"/>
            <a:stretch>
              <a:fillRect/>
            </a:stretch>
          </a:blipFill>
        </p:spPr>
        <p:txBody>
          <a:bodyPr/>
          <a:lstStyle/>
          <a:p>
            <a:endParaRPr lang="en-GB"/>
          </a:p>
        </p:txBody>
      </p:sp>
      <p:sp>
        <p:nvSpPr>
          <p:cNvPr id="6" name="TextBox 6"/>
          <p:cNvSpPr txBox="1"/>
          <p:nvPr/>
        </p:nvSpPr>
        <p:spPr>
          <a:xfrm>
            <a:off x="3581400" y="227842"/>
            <a:ext cx="10896600" cy="19532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3. Angel Investors</a:t>
            </a:r>
          </a:p>
          <a:p>
            <a:pPr algn="ctr">
              <a:lnSpc>
                <a:spcPts val="7840"/>
              </a:lnSpc>
            </a:pPr>
            <a:r>
              <a:rPr lang="en-US" sz="5600" dirty="0">
                <a:solidFill>
                  <a:srgbClr val="000000"/>
                </a:solidFill>
                <a:latin typeface="Canva Sans"/>
                <a:ea typeface="Canva Sans"/>
                <a:cs typeface="Canva Sans"/>
                <a:sym typeface="Canva Sans"/>
              </a:rPr>
              <a:t>3.2 Why invest in my BUSINESS</a:t>
            </a:r>
          </a:p>
        </p:txBody>
      </p:sp>
      <p:grpSp>
        <p:nvGrpSpPr>
          <p:cNvPr id="7" name="Group 7"/>
          <p:cNvGrpSpPr/>
          <p:nvPr/>
        </p:nvGrpSpPr>
        <p:grpSpPr>
          <a:xfrm>
            <a:off x="266588" y="3176185"/>
            <a:ext cx="10670009" cy="5721792"/>
            <a:chOff x="0" y="0"/>
            <a:chExt cx="14226679" cy="7629057"/>
          </a:xfrm>
        </p:grpSpPr>
        <p:sp>
          <p:nvSpPr>
            <p:cNvPr id="8" name="Freeform 8"/>
            <p:cNvSpPr/>
            <p:nvPr/>
          </p:nvSpPr>
          <p:spPr>
            <a:xfrm>
              <a:off x="0" y="0"/>
              <a:ext cx="14226679" cy="7629057"/>
            </a:xfrm>
            <a:custGeom>
              <a:avLst/>
              <a:gdLst/>
              <a:ahLst/>
              <a:cxnLst/>
              <a:rect l="l" t="t" r="r" b="b"/>
              <a:pathLst>
                <a:path w="14226679" h="7629057">
                  <a:moveTo>
                    <a:pt x="0" y="0"/>
                  </a:moveTo>
                  <a:lnTo>
                    <a:pt x="14226679" y="0"/>
                  </a:lnTo>
                  <a:lnTo>
                    <a:pt x="14226679" y="7629057"/>
                  </a:lnTo>
                  <a:lnTo>
                    <a:pt x="0" y="76290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1058142" y="1385783"/>
              <a:ext cx="11636956" cy="5803339"/>
            </a:xfrm>
            <a:prstGeom prst="rect">
              <a:avLst/>
            </a:prstGeom>
          </p:spPr>
          <p:txBody>
            <a:bodyPr lIns="0" tIns="0" rIns="0" bIns="0" rtlCol="0" anchor="t">
              <a:spAutoFit/>
            </a:bodyPr>
            <a:lstStyle/>
            <a:p>
              <a:pPr marL="445845" lvl="1" indent="-222923" algn="ctr">
                <a:lnSpc>
                  <a:spcPts val="2891"/>
                </a:lnSpc>
                <a:buFont typeface="Arial"/>
                <a:buChar char="•"/>
              </a:pPr>
              <a:r>
                <a:rPr lang="en-US" sz="2065">
                  <a:solidFill>
                    <a:srgbClr val="000000"/>
                  </a:solidFill>
                  <a:latin typeface="Canva Sans"/>
                  <a:ea typeface="Canva Sans"/>
                  <a:cs typeface="Canva Sans"/>
                  <a:sym typeface="Canva Sans"/>
                </a:rPr>
                <a:t>CL Nails and Beauty represents more than a personal venture — it is a timely response to a growing and resilient beauty industry. Based on rigorous primary research, the brand was developed to meet the evolving needs of Gen Z and millennial consumers, who prioritise quality, digital engagement, and inclusivity in their self-care experiences.</a:t>
              </a:r>
            </a:p>
            <a:p>
              <a:pPr marL="445845" lvl="1" indent="-222923" algn="ctr">
                <a:lnSpc>
                  <a:spcPts val="2891"/>
                </a:lnSpc>
                <a:buFont typeface="Arial"/>
                <a:buChar char="•"/>
              </a:pPr>
              <a:r>
                <a:rPr lang="en-US" sz="2065">
                  <a:solidFill>
                    <a:srgbClr val="000000"/>
                  </a:solidFill>
                  <a:latin typeface="Canva Sans"/>
                  <a:ea typeface="Canva Sans"/>
                  <a:cs typeface="Canva Sans"/>
                  <a:sym typeface="Canva Sans"/>
                </a:rPr>
                <a:t>The salon’s concept blends luxury service delivery with a strong digital-first presence and data-informed marketing strategies. With a scalable business model, repeat service structure, and plans for branded product expansion, CL Nails and Beauty is strategically positioned for long-term growth and investor return.</a:t>
              </a:r>
            </a:p>
            <a:p>
              <a:pPr algn="ctr">
                <a:lnSpc>
                  <a:spcPts val="2891"/>
                </a:lnSpc>
                <a:spcBef>
                  <a:spcPct val="0"/>
                </a:spcBef>
              </a:pPr>
              <a:endParaRPr lang="en-US" sz="2065">
                <a:solidFill>
                  <a:srgbClr val="000000"/>
                </a:solidFill>
                <a:latin typeface="Canva Sans"/>
                <a:ea typeface="Canva Sans"/>
                <a:cs typeface="Canva Sans"/>
                <a:sym typeface="Canva Sans"/>
              </a:endParaRPr>
            </a:p>
          </p:txBody>
        </p:sp>
      </p:grpSp>
      <p:sp>
        <p:nvSpPr>
          <p:cNvPr id="10" name="TextBox 10"/>
          <p:cNvSpPr txBox="1"/>
          <p:nvPr/>
        </p:nvSpPr>
        <p:spPr>
          <a:xfrm>
            <a:off x="9695531" y="8540750"/>
            <a:ext cx="8332917" cy="13970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Canva Sans"/>
                <a:ea typeface="Canva Sans"/>
                <a:cs typeface="Canva Sans"/>
                <a:sym typeface="Canva Sans"/>
              </a:rPr>
              <a:t>Effective business models that are built on validated customer needs and offer clear value differentiation are more likely to attract investment and scale successfully (Hooley et al., 2020; Soltanifar et al., 2021).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85792" y="3361788"/>
            <a:ext cx="16316087" cy="5020310"/>
          </a:xfrm>
          <a:prstGeom prst="rect">
            <a:avLst/>
          </a:prstGeom>
        </p:spPr>
        <p:txBody>
          <a:bodyPr lIns="0" tIns="0" rIns="0" bIns="0" rtlCol="0" anchor="t">
            <a:spAutoFit/>
          </a:bodyPr>
          <a:lstStyle/>
          <a:p>
            <a:pPr algn="l">
              <a:lnSpc>
                <a:spcPts val="3639"/>
              </a:lnSpc>
              <a:spcBef>
                <a:spcPct val="0"/>
              </a:spcBef>
            </a:pPr>
            <a:r>
              <a:rPr lang="en-US" sz="2599" b="1">
                <a:solidFill>
                  <a:srgbClr val="000000"/>
                </a:solidFill>
                <a:latin typeface="Canva Sans Bold"/>
                <a:ea typeface="Canva Sans Bold"/>
                <a:cs typeface="Canva Sans Bold"/>
                <a:sym typeface="Canva Sans Bold"/>
              </a:rPr>
              <a:t>Funding Strategy: Smart Allocation for Maximum Growth</a:t>
            </a:r>
          </a:p>
          <a:p>
            <a:pPr marL="561337" lvl="1" indent="-280669" algn="l">
              <a:lnSpc>
                <a:spcPts val="3639"/>
              </a:lnSpc>
              <a:spcBef>
                <a:spcPct val="0"/>
              </a:spcBef>
              <a:buFont typeface="Arial"/>
              <a:buChar char="•"/>
            </a:pPr>
            <a:r>
              <a:rPr lang="en-US" sz="2599">
                <a:solidFill>
                  <a:srgbClr val="000000"/>
                </a:solidFill>
                <a:latin typeface="Canva Sans"/>
                <a:ea typeface="Canva Sans"/>
                <a:cs typeface="Canva Sans"/>
                <a:sym typeface="Canva Sans"/>
              </a:rPr>
              <a:t>£10,000: Interior design and furniture for brand-aligned salon aesthetic</a:t>
            </a:r>
          </a:p>
          <a:p>
            <a:pPr marL="561337" lvl="1" indent="-280669" algn="l">
              <a:lnSpc>
                <a:spcPts val="3639"/>
              </a:lnSpc>
              <a:spcBef>
                <a:spcPct val="0"/>
              </a:spcBef>
              <a:buFont typeface="Arial"/>
              <a:buChar char="•"/>
            </a:pPr>
            <a:r>
              <a:rPr lang="en-US" sz="2599">
                <a:solidFill>
                  <a:srgbClr val="000000"/>
                </a:solidFill>
                <a:latin typeface="Canva Sans"/>
                <a:ea typeface="Canva Sans"/>
                <a:cs typeface="Canva Sans"/>
                <a:sym typeface="Canva Sans"/>
              </a:rPr>
              <a:t>£5,000: Paid digital marketing campaigns and video production</a:t>
            </a:r>
          </a:p>
          <a:p>
            <a:pPr marL="561337" lvl="1" indent="-280669" algn="l">
              <a:lnSpc>
                <a:spcPts val="3639"/>
              </a:lnSpc>
              <a:spcBef>
                <a:spcPct val="0"/>
              </a:spcBef>
              <a:buFont typeface="Arial"/>
              <a:buChar char="•"/>
            </a:pPr>
            <a:r>
              <a:rPr lang="en-US" sz="2599">
                <a:solidFill>
                  <a:srgbClr val="000000"/>
                </a:solidFill>
                <a:latin typeface="Canva Sans"/>
                <a:ea typeface="Canva Sans"/>
                <a:cs typeface="Canva Sans"/>
                <a:sym typeface="Canva Sans"/>
              </a:rPr>
              <a:t>£8,000: Recruitment, training, and uniform for skilled staff</a:t>
            </a:r>
          </a:p>
          <a:p>
            <a:pPr marL="561337" lvl="1" indent="-280669" algn="l">
              <a:lnSpc>
                <a:spcPts val="3639"/>
              </a:lnSpc>
              <a:spcBef>
                <a:spcPct val="0"/>
              </a:spcBef>
              <a:buFont typeface="Arial"/>
              <a:buChar char="•"/>
            </a:pPr>
            <a:r>
              <a:rPr lang="en-US" sz="2599">
                <a:solidFill>
                  <a:srgbClr val="000000"/>
                </a:solidFill>
                <a:latin typeface="Canva Sans"/>
                <a:ea typeface="Canva Sans"/>
                <a:cs typeface="Canva Sans"/>
                <a:sym typeface="Canva Sans"/>
              </a:rPr>
              <a:t>£8,000: Equipment and high-quality product inventory</a:t>
            </a:r>
          </a:p>
          <a:p>
            <a:pPr marL="561337" lvl="1" indent="-280669" algn="l">
              <a:lnSpc>
                <a:spcPts val="3639"/>
              </a:lnSpc>
              <a:spcBef>
                <a:spcPct val="0"/>
              </a:spcBef>
              <a:buFont typeface="Arial"/>
              <a:buChar char="•"/>
            </a:pPr>
            <a:r>
              <a:rPr lang="en-US" sz="2599">
                <a:solidFill>
                  <a:srgbClr val="000000"/>
                </a:solidFill>
                <a:latin typeface="Canva Sans"/>
                <a:ea typeface="Canva Sans"/>
                <a:cs typeface="Canva Sans"/>
                <a:sym typeface="Canva Sans"/>
              </a:rPr>
              <a:t>£5,000: Website, loyalty programme, and mobile app development</a:t>
            </a:r>
          </a:p>
          <a:p>
            <a:pPr marL="561337" lvl="1" indent="-280669" algn="l">
              <a:lnSpc>
                <a:spcPts val="3639"/>
              </a:lnSpc>
              <a:spcBef>
                <a:spcPct val="0"/>
              </a:spcBef>
              <a:buFont typeface="Arial"/>
              <a:buChar char="•"/>
            </a:pPr>
            <a:r>
              <a:rPr lang="en-US" sz="2599">
                <a:solidFill>
                  <a:srgbClr val="000000"/>
                </a:solidFill>
                <a:latin typeface="Canva Sans"/>
                <a:ea typeface="Canva Sans"/>
                <a:cs typeface="Canva Sans"/>
                <a:sym typeface="Canva Sans"/>
              </a:rPr>
              <a:t>£10,000: Launch own branded line of lash, brow, and nail products</a:t>
            </a:r>
          </a:p>
          <a:p>
            <a:pPr marL="561337" lvl="1" indent="-280669" algn="l">
              <a:lnSpc>
                <a:spcPts val="3639"/>
              </a:lnSpc>
              <a:spcBef>
                <a:spcPct val="0"/>
              </a:spcBef>
              <a:buFont typeface="Arial"/>
              <a:buChar char="•"/>
            </a:pPr>
            <a:r>
              <a:rPr lang="en-US" sz="2599">
                <a:solidFill>
                  <a:srgbClr val="000000"/>
                </a:solidFill>
                <a:latin typeface="Canva Sans"/>
                <a:ea typeface="Canva Sans"/>
                <a:cs typeface="Canva Sans"/>
                <a:sym typeface="Canva Sans"/>
              </a:rPr>
              <a:t>£4,000: Contingency and unexpected business costs</a:t>
            </a:r>
          </a:p>
          <a:p>
            <a:pPr algn="l">
              <a:lnSpc>
                <a:spcPts val="3639"/>
              </a:lnSpc>
              <a:spcBef>
                <a:spcPct val="0"/>
              </a:spcBef>
            </a:pPr>
            <a:endParaRPr lang="en-US" sz="2599">
              <a:solidFill>
                <a:srgbClr val="000000"/>
              </a:solidFill>
              <a:latin typeface="Canva Sans"/>
              <a:ea typeface="Canva Sans"/>
              <a:cs typeface="Canva Sans"/>
              <a:sym typeface="Canva Sans"/>
            </a:endParaRPr>
          </a:p>
          <a:p>
            <a:pPr algn="l">
              <a:lnSpc>
                <a:spcPts val="3639"/>
              </a:lnSpc>
              <a:spcBef>
                <a:spcPct val="0"/>
              </a:spcBef>
            </a:pPr>
            <a:r>
              <a:rPr lang="en-US" sz="2599">
                <a:solidFill>
                  <a:srgbClr val="000000"/>
                </a:solidFill>
                <a:latin typeface="Canva Sans"/>
                <a:ea typeface="Canva Sans"/>
                <a:cs typeface="Canva Sans"/>
                <a:sym typeface="Canva Sans"/>
              </a:rPr>
              <a:t>Clear budgeting and strategic financial use signals accountability and lowers investor risk (Finch, 2022).</a:t>
            </a:r>
          </a:p>
          <a:p>
            <a:pPr algn="l">
              <a:lnSpc>
                <a:spcPts val="3639"/>
              </a:lnSpc>
              <a:spcBef>
                <a:spcPct val="0"/>
              </a:spcBef>
            </a:pPr>
            <a:endParaRPr lang="en-US" sz="2599">
              <a:solidFill>
                <a:srgbClr val="000000"/>
              </a:solidFill>
              <a:latin typeface="Canva Sans"/>
              <a:ea typeface="Canva Sans"/>
              <a:cs typeface="Canva Sans"/>
              <a:sym typeface="Canva Sans"/>
            </a:endParaRPr>
          </a:p>
        </p:txBody>
      </p:sp>
      <p:sp>
        <p:nvSpPr>
          <p:cNvPr id="6" name="Freeform 6"/>
          <p:cNvSpPr/>
          <p:nvPr/>
        </p:nvSpPr>
        <p:spPr>
          <a:xfrm>
            <a:off x="12964309" y="3418938"/>
            <a:ext cx="3269069" cy="3302090"/>
          </a:xfrm>
          <a:custGeom>
            <a:avLst/>
            <a:gdLst/>
            <a:ahLst/>
            <a:cxnLst/>
            <a:rect l="l" t="t" r="r" b="b"/>
            <a:pathLst>
              <a:path w="3269069" h="3302090">
                <a:moveTo>
                  <a:pt x="0" y="0"/>
                </a:moveTo>
                <a:lnTo>
                  <a:pt x="3269070" y="0"/>
                </a:lnTo>
                <a:lnTo>
                  <a:pt x="3269070" y="3302090"/>
                </a:lnTo>
                <a:lnTo>
                  <a:pt x="0" y="330209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3006090" y="185579"/>
            <a:ext cx="12462510" cy="19532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3. Angel Investors</a:t>
            </a:r>
          </a:p>
          <a:p>
            <a:pPr algn="ctr">
              <a:lnSpc>
                <a:spcPts val="7840"/>
              </a:lnSpc>
              <a:spcBef>
                <a:spcPct val="0"/>
              </a:spcBef>
            </a:pPr>
            <a:r>
              <a:rPr lang="en-US" sz="5600" dirty="0">
                <a:solidFill>
                  <a:srgbClr val="000000"/>
                </a:solidFill>
                <a:latin typeface="Canva Sans"/>
                <a:ea typeface="Canva Sans"/>
                <a:cs typeface="Canva Sans"/>
                <a:sym typeface="Canva Sans"/>
              </a:rPr>
              <a:t>3.3 How the investment will be used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4113367" y="3418938"/>
            <a:ext cx="10061266" cy="10061266"/>
          </a:xfrm>
          <a:custGeom>
            <a:avLst/>
            <a:gdLst/>
            <a:ahLst/>
            <a:cxnLst/>
            <a:rect l="l" t="t" r="r" b="b"/>
            <a:pathLst>
              <a:path w="10061266" h="10061266">
                <a:moveTo>
                  <a:pt x="0" y="0"/>
                </a:moveTo>
                <a:lnTo>
                  <a:pt x="10061266" y="0"/>
                </a:lnTo>
                <a:lnTo>
                  <a:pt x="10061266" y="10061266"/>
                </a:lnTo>
                <a:lnTo>
                  <a:pt x="0" y="10061266"/>
                </a:lnTo>
                <a:lnTo>
                  <a:pt x="0" y="0"/>
                </a:lnTo>
                <a:close/>
              </a:path>
            </a:pathLst>
          </a:custGeom>
          <a:blipFill>
            <a:blip r:embed="rId6"/>
            <a:stretch>
              <a:fillRect/>
            </a:stretch>
          </a:blipFill>
        </p:spPr>
        <p:txBody>
          <a:bodyPr/>
          <a:lstStyle/>
          <a:p>
            <a:endParaRPr lang="en-GB"/>
          </a:p>
        </p:txBody>
      </p:sp>
      <p:sp>
        <p:nvSpPr>
          <p:cNvPr id="6" name="Freeform 6"/>
          <p:cNvSpPr/>
          <p:nvPr/>
        </p:nvSpPr>
        <p:spPr>
          <a:xfrm>
            <a:off x="5837213" y="687875"/>
            <a:ext cx="6613575" cy="4654303"/>
          </a:xfrm>
          <a:custGeom>
            <a:avLst/>
            <a:gdLst/>
            <a:ahLst/>
            <a:cxnLst/>
            <a:rect l="l" t="t" r="r" b="b"/>
            <a:pathLst>
              <a:path w="6613575" h="4654303">
                <a:moveTo>
                  <a:pt x="0" y="0"/>
                </a:moveTo>
                <a:lnTo>
                  <a:pt x="6613574" y="0"/>
                </a:lnTo>
                <a:lnTo>
                  <a:pt x="6613574" y="4654303"/>
                </a:lnTo>
                <a:lnTo>
                  <a:pt x="0" y="465430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4F2EE"/>
        </a:solidFill>
        <a:effectLst/>
      </p:bgPr>
    </p:bg>
    <p:spTree>
      <p:nvGrpSpPr>
        <p:cNvPr id="1" name=""/>
        <p:cNvGrpSpPr/>
        <p:nvPr/>
      </p:nvGrpSpPr>
      <p:grpSpPr>
        <a:xfrm>
          <a:off x="0" y="0"/>
          <a:ext cx="0" cy="0"/>
          <a:chOff x="0" y="0"/>
          <a:chExt cx="0" cy="0"/>
        </a:xfrm>
      </p:grpSpPr>
      <p:sp>
        <p:nvSpPr>
          <p:cNvPr id="2" name="Freeform 2" descr="Aesthetic Minimalist Abstract Shapes"/>
          <p:cNvSpPr/>
          <p:nvPr/>
        </p:nvSpPr>
        <p:spPr>
          <a:xfrm>
            <a:off x="13344603" y="-2095500"/>
            <a:ext cx="5777551" cy="4380434"/>
          </a:xfrm>
          <a:custGeom>
            <a:avLst/>
            <a:gdLst/>
            <a:ahLst/>
            <a:cxnLst/>
            <a:rect l="l" t="t" r="r" b="b"/>
            <a:pathLst>
              <a:path w="5777551" h="4380434">
                <a:moveTo>
                  <a:pt x="0" y="0"/>
                </a:moveTo>
                <a:lnTo>
                  <a:pt x="5777551" y="0"/>
                </a:lnTo>
                <a:lnTo>
                  <a:pt x="5777551" y="4380434"/>
                </a:lnTo>
                <a:lnTo>
                  <a:pt x="0" y="43804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descr="Leaves Aesthetic"/>
          <p:cNvSpPr/>
          <p:nvPr/>
        </p:nvSpPr>
        <p:spPr>
          <a:xfrm rot="-378034" flipV="1">
            <a:off x="-134246" y="-390479"/>
            <a:ext cx="2866448" cy="3663192"/>
          </a:xfrm>
          <a:custGeom>
            <a:avLst/>
            <a:gdLst/>
            <a:ahLst/>
            <a:cxnLst/>
            <a:rect l="l" t="t" r="r" b="b"/>
            <a:pathLst>
              <a:path w="2866448" h="3663192">
                <a:moveTo>
                  <a:pt x="0" y="3663192"/>
                </a:moveTo>
                <a:lnTo>
                  <a:pt x="2866448" y="3663192"/>
                </a:lnTo>
                <a:lnTo>
                  <a:pt x="2866448" y="0"/>
                </a:lnTo>
                <a:lnTo>
                  <a:pt x="0" y="0"/>
                </a:lnTo>
                <a:lnTo>
                  <a:pt x="0" y="366319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descr="Aesthetic Minimalist Abstract Shapes"/>
          <p:cNvSpPr/>
          <p:nvPr/>
        </p:nvSpPr>
        <p:spPr>
          <a:xfrm flipH="1">
            <a:off x="-1156340" y="7986856"/>
            <a:ext cx="6105596" cy="4629152"/>
          </a:xfrm>
          <a:custGeom>
            <a:avLst/>
            <a:gdLst/>
            <a:ahLst/>
            <a:cxnLst/>
            <a:rect l="l" t="t" r="r" b="b"/>
            <a:pathLst>
              <a:path w="6105596" h="4629152">
                <a:moveTo>
                  <a:pt x="6105596" y="0"/>
                </a:moveTo>
                <a:lnTo>
                  <a:pt x="0" y="0"/>
                </a:lnTo>
                <a:lnTo>
                  <a:pt x="0" y="4629152"/>
                </a:lnTo>
                <a:lnTo>
                  <a:pt x="6105596" y="4629152"/>
                </a:lnTo>
                <a:lnTo>
                  <a:pt x="610559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6304300" y="554141"/>
            <a:ext cx="5777550" cy="962660"/>
          </a:xfrm>
          <a:prstGeom prst="rect">
            <a:avLst/>
          </a:prstGeom>
        </p:spPr>
        <p:txBody>
          <a:bodyPr wrap="square" lIns="0" tIns="0" rIns="0" bIns="0" rtlCol="0" anchor="t">
            <a:spAutoFit/>
          </a:bodyPr>
          <a:lstStyle/>
          <a:p>
            <a:pPr algn="ctr">
              <a:lnSpc>
                <a:spcPts val="7840"/>
              </a:lnSpc>
            </a:pPr>
            <a:r>
              <a:rPr lang="en-US" sz="5600" dirty="0">
                <a:solidFill>
                  <a:srgbClr val="000000"/>
                </a:solidFill>
                <a:latin typeface="Canva Sans"/>
                <a:ea typeface="Canva Sans"/>
                <a:cs typeface="Canva Sans"/>
                <a:sym typeface="Canva Sans"/>
              </a:rPr>
              <a:t>4. Reference List</a:t>
            </a:r>
          </a:p>
        </p:txBody>
      </p:sp>
      <p:sp>
        <p:nvSpPr>
          <p:cNvPr id="6" name="TextBox 6"/>
          <p:cNvSpPr txBox="1"/>
          <p:nvPr/>
        </p:nvSpPr>
        <p:spPr>
          <a:xfrm>
            <a:off x="345596" y="2151977"/>
            <a:ext cx="17942404" cy="7101840"/>
          </a:xfrm>
          <a:prstGeom prst="rect">
            <a:avLst/>
          </a:prstGeom>
        </p:spPr>
        <p:txBody>
          <a:bodyPr lIns="0" tIns="0" rIns="0" bIns="0" rtlCol="0" anchor="t">
            <a:spAutoFit/>
          </a:bodyPr>
          <a:lstStyle/>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Armstrong, G., Adam, S., Denize, S. and Kotler, P., 2023. Principles of marketing. 9th ed. Melbourne: Pearson Australia.</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Barrow, C., Barrow, P. and Brown, R., 2021. The business plan workbook: A step-by-step guide to creating and developing a successful business. 10th ed. London: Kogan Page.</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Barringer, B.R. and Ireland, R.D., 2022. Entrepreneurship: Successfully launching new ventures. 7th ed. Harlow: Pearson.</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Burns, P., 2016. Entrepreneurship and small business. 4th ed. London: Palgrave Macmillan.</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Finch, B., 2022. Operations now: Supply chain profitability and performance. 10th ed. New York: McGraw-Hill Education.</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Hooley, G., Piercy, N.F. and </a:t>
            </a:r>
            <a:r>
              <a:rPr lang="en-US" sz="2400" dirty="0" err="1">
                <a:solidFill>
                  <a:srgbClr val="000000"/>
                </a:solidFill>
                <a:latin typeface="Canva Sans"/>
                <a:ea typeface="Canva Sans"/>
                <a:cs typeface="Canva Sans"/>
                <a:sym typeface="Canva Sans"/>
              </a:rPr>
              <a:t>Nicoulaud</a:t>
            </a:r>
            <a:r>
              <a:rPr lang="en-US" sz="2400" dirty="0">
                <a:solidFill>
                  <a:srgbClr val="000000"/>
                </a:solidFill>
                <a:latin typeface="Canva Sans"/>
                <a:ea typeface="Canva Sans"/>
                <a:cs typeface="Canva Sans"/>
                <a:sym typeface="Canva Sans"/>
              </a:rPr>
              <a:t>, B., 2020. Marketing strategy and competitive positioning. 7th ed. Harlow: Pearson.</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Kim, W.C. and Mauborgne, R., 2016. Blue ocean strategy: How to create uncontested market space and make the competition irrelevant. Expanded ed. Boston: Harvard Business Review Press.</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Kotler, P. and Keller, K.L., 2016. Marketing management. 15th ed. Harlow: Pearson.</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Sandhu, K., 2020. Digital marketing planning: Theory and practice. London: SAGE Publications.</a:t>
            </a:r>
          </a:p>
          <a:p>
            <a:pPr marL="518162" lvl="1" indent="-259081" algn="l">
              <a:lnSpc>
                <a:spcPts val="3360"/>
              </a:lnSpc>
              <a:buAutoNum type="arabicPeriod"/>
            </a:pPr>
            <a:r>
              <a:rPr lang="en-US" sz="2400" dirty="0" err="1">
                <a:solidFill>
                  <a:srgbClr val="000000"/>
                </a:solidFill>
                <a:latin typeface="Canva Sans"/>
                <a:ea typeface="Canva Sans"/>
                <a:cs typeface="Canva Sans"/>
                <a:sym typeface="Canva Sans"/>
              </a:rPr>
              <a:t>Soltanifar</a:t>
            </a:r>
            <a:r>
              <a:rPr lang="en-US" sz="2400" dirty="0">
                <a:solidFill>
                  <a:srgbClr val="000000"/>
                </a:solidFill>
                <a:latin typeface="Canva Sans"/>
                <a:ea typeface="Canva Sans"/>
                <a:cs typeface="Canva Sans"/>
                <a:sym typeface="Canva Sans"/>
              </a:rPr>
              <a:t>, M., Hughes, M. and </a:t>
            </a:r>
            <a:r>
              <a:rPr lang="en-US" sz="2400" dirty="0" err="1">
                <a:solidFill>
                  <a:srgbClr val="000000"/>
                </a:solidFill>
                <a:latin typeface="Canva Sans"/>
                <a:ea typeface="Canva Sans"/>
                <a:cs typeface="Canva Sans"/>
                <a:sym typeface="Canva Sans"/>
              </a:rPr>
              <a:t>Göcke</a:t>
            </a:r>
            <a:r>
              <a:rPr lang="en-US" sz="2400" dirty="0">
                <a:solidFill>
                  <a:srgbClr val="000000"/>
                </a:solidFill>
                <a:latin typeface="Canva Sans"/>
                <a:ea typeface="Canva Sans"/>
                <a:cs typeface="Canva Sans"/>
                <a:sym typeface="Canva Sans"/>
              </a:rPr>
              <a:t>, L., 2021. Digital entrepreneurship: Impact on business and society. Cham: Springer.</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Whittington, R., 2023. Exploring corporate strategy: Text and cases. 13th ed. Harlow: Pearson Education.</a:t>
            </a:r>
          </a:p>
          <a:p>
            <a:pPr marL="518162" lvl="1" indent="-259081" algn="l">
              <a:lnSpc>
                <a:spcPts val="3360"/>
              </a:lnSpc>
              <a:buAutoNum type="arabicPeriod"/>
            </a:pPr>
            <a:r>
              <a:rPr lang="en-US" sz="2400" dirty="0">
                <a:solidFill>
                  <a:srgbClr val="000000"/>
                </a:solidFill>
                <a:latin typeface="Canva Sans"/>
                <a:ea typeface="Canva Sans"/>
                <a:cs typeface="Canva Sans"/>
                <a:sym typeface="Canva Sans"/>
              </a:rPr>
              <a:t>Williams, K., 2022. Developing business strategy. 2nd ed. London: CIPD.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2126</Words>
  <Application>Microsoft Office PowerPoint</Application>
  <PresentationFormat>Custom</PresentationFormat>
  <Paragraphs>153</Paragraphs>
  <Slides>24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ITC Benguiat</vt:lpstr>
      <vt:lpstr>Neue Einstellung Bold</vt:lpstr>
      <vt:lpstr>Arial</vt:lpstr>
      <vt:lpstr>Canva Sans Bold</vt:lpstr>
      <vt:lpstr>Canva Sans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Mel Presentation</dc:title>
  <cp:lastModifiedBy>cristina limbau</cp:lastModifiedBy>
  <cp:revision>3</cp:revision>
  <dcterms:created xsi:type="dcterms:W3CDTF">2006-08-16T00:00:00Z</dcterms:created>
  <dcterms:modified xsi:type="dcterms:W3CDTF">2025-07-02T15:53:26Z</dcterms:modified>
  <dc:identifier>DAGr_6HEQlg</dc:identifier>
</cp:coreProperties>
</file>