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59" r:id="rId5"/>
    <p:sldId id="260"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E25100-DE59-4F69-AEDF-5E8926862637}"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09D93A0F-4AEE-4F52-831A-D022A64A402A}">
      <dgm:prSet/>
      <dgm:spPr/>
      <dgm:t>
        <a:bodyPr/>
        <a:lstStyle/>
        <a:p>
          <a:r>
            <a:rPr lang="en-GB"/>
            <a:t>Prif Ysgol De Cymru, dim dyddiad, nodwyd, “The counsellor needs to be able to use a lot of energy and skills to enable the client to communicate their story and feelings.”</a:t>
          </a:r>
          <a:endParaRPr lang="en-US"/>
        </a:p>
      </dgm:t>
    </dgm:pt>
    <dgm:pt modelId="{EB9F1C82-7927-4BBF-9B74-9A26FA53EE48}" type="parTrans" cxnId="{406C189E-A709-43D8-9716-33CDCB6F05E8}">
      <dgm:prSet/>
      <dgm:spPr/>
      <dgm:t>
        <a:bodyPr/>
        <a:lstStyle/>
        <a:p>
          <a:endParaRPr lang="en-US"/>
        </a:p>
      </dgm:t>
    </dgm:pt>
    <dgm:pt modelId="{5C225B0F-C394-4E72-BDDB-FF99B586837D}" type="sibTrans" cxnId="{406C189E-A709-43D8-9716-33CDCB6F05E8}">
      <dgm:prSet/>
      <dgm:spPr/>
      <dgm:t>
        <a:bodyPr/>
        <a:lstStyle/>
        <a:p>
          <a:endParaRPr lang="en-US"/>
        </a:p>
      </dgm:t>
    </dgm:pt>
    <dgm:pt modelId="{CD517C27-24FF-447F-9A47-B7F9C4FF4079}">
      <dgm:prSet/>
      <dgm:spPr/>
      <dgm:t>
        <a:bodyPr/>
        <a:lstStyle/>
        <a:p>
          <a:r>
            <a:rPr lang="en-GB" dirty="0" err="1"/>
            <a:t>Credaf</a:t>
          </a:r>
          <a:r>
            <a:rPr lang="en-GB" dirty="0"/>
            <a:t> </a:t>
          </a:r>
          <a:r>
            <a:rPr lang="en-GB" dirty="0" err="1"/>
            <a:t>fy</a:t>
          </a:r>
          <a:r>
            <a:rPr lang="en-GB" dirty="0"/>
            <a:t> mod </a:t>
          </a:r>
          <a:r>
            <a:rPr lang="en-GB" dirty="0" err="1"/>
            <a:t>yn</a:t>
          </a:r>
          <a:r>
            <a:rPr lang="en-GB" dirty="0"/>
            <a:t> </a:t>
          </a:r>
          <a:r>
            <a:rPr lang="en-GB" dirty="0" err="1"/>
            <a:t>dda</a:t>
          </a:r>
          <a:r>
            <a:rPr lang="en-GB" dirty="0"/>
            <a:t> </a:t>
          </a:r>
          <a:r>
            <a:rPr lang="en-GB" dirty="0" err="1"/>
            <a:t>yn</a:t>
          </a:r>
          <a:r>
            <a:rPr lang="en-GB" dirty="0"/>
            <a:t> </a:t>
          </a:r>
          <a:r>
            <a:rPr lang="en-GB" dirty="0" err="1"/>
            <a:t>hybu</a:t>
          </a:r>
          <a:r>
            <a:rPr lang="en-GB" dirty="0"/>
            <a:t> </a:t>
          </a:r>
          <a:r>
            <a:rPr lang="en-GB" dirty="0" err="1"/>
            <a:t>sgwrs</a:t>
          </a:r>
          <a:r>
            <a:rPr lang="en-GB" dirty="0"/>
            <a:t> a </a:t>
          </a:r>
          <a:r>
            <a:rPr lang="en-GB" dirty="0" err="1"/>
            <a:t>pobl</a:t>
          </a:r>
          <a:r>
            <a:rPr lang="en-GB" dirty="0"/>
            <a:t> </a:t>
          </a:r>
          <a:r>
            <a:rPr lang="en-GB" dirty="0" err="1"/>
            <a:t>ifanc</a:t>
          </a:r>
          <a:r>
            <a:rPr lang="en-GB" dirty="0"/>
            <a:t> a </a:t>
          </a:r>
          <a:r>
            <a:rPr lang="en-GB" dirty="0" err="1"/>
            <a:t>phlant</a:t>
          </a:r>
          <a:r>
            <a:rPr lang="en-GB" dirty="0"/>
            <a:t> am </a:t>
          </a:r>
          <a:r>
            <a:rPr lang="en-GB" dirty="0" err="1"/>
            <a:t>eu</a:t>
          </a:r>
          <a:r>
            <a:rPr lang="en-GB" dirty="0"/>
            <a:t> </a:t>
          </a:r>
          <a:r>
            <a:rPr lang="en-GB" dirty="0" err="1"/>
            <a:t>teimladau</a:t>
          </a:r>
          <a:r>
            <a:rPr lang="en-GB" dirty="0"/>
            <a:t> </a:t>
          </a:r>
          <a:r>
            <a:rPr lang="en-GB" dirty="0" err="1"/>
            <a:t>personol</a:t>
          </a:r>
          <a:r>
            <a:rPr lang="en-GB" dirty="0"/>
            <a:t>, ac </a:t>
          </a:r>
          <a:r>
            <a:rPr lang="en-GB" dirty="0" err="1"/>
            <a:t>yn</a:t>
          </a:r>
          <a:r>
            <a:rPr lang="en-GB" dirty="0"/>
            <a:t> </a:t>
          </a:r>
          <a:r>
            <a:rPr lang="en-GB" dirty="0" err="1"/>
            <a:t>gallu</a:t>
          </a:r>
          <a:r>
            <a:rPr lang="en-GB" dirty="0"/>
            <a:t> </a:t>
          </a:r>
          <a:r>
            <a:rPr lang="en-GB" dirty="0" err="1"/>
            <a:t>cyd-ymdeimlo</a:t>
          </a:r>
          <a:r>
            <a:rPr lang="en-GB" dirty="0"/>
            <a:t> </a:t>
          </a:r>
          <a:r>
            <a:rPr lang="en-GB" dirty="0">
              <a:latin typeface="Century Gothic" panose="020B0502020202020204" pitchFamily="34" charset="0"/>
            </a:rPr>
            <a:t>â</a:t>
          </a:r>
          <a:r>
            <a:rPr lang="en-GB" dirty="0"/>
            <a:t> </a:t>
          </a:r>
          <a:r>
            <a:rPr lang="en-GB" dirty="0" err="1"/>
            <a:t>sefyllfaoedd</a:t>
          </a:r>
          <a:r>
            <a:rPr lang="en-GB" dirty="0"/>
            <a:t> </a:t>
          </a:r>
          <a:r>
            <a:rPr lang="en-GB" dirty="0" err="1"/>
            <a:t>gwahanol</a:t>
          </a:r>
          <a:r>
            <a:rPr lang="en-GB" dirty="0"/>
            <a:t>. </a:t>
          </a:r>
          <a:endParaRPr lang="en-US" dirty="0"/>
        </a:p>
      </dgm:t>
    </dgm:pt>
    <dgm:pt modelId="{88AB5A40-B047-4D23-B3EC-4EA5306EE0B8}" type="parTrans" cxnId="{AD706407-BACA-4262-A8AF-9846BDE2BC9B}">
      <dgm:prSet/>
      <dgm:spPr/>
      <dgm:t>
        <a:bodyPr/>
        <a:lstStyle/>
        <a:p>
          <a:endParaRPr lang="en-US"/>
        </a:p>
      </dgm:t>
    </dgm:pt>
    <dgm:pt modelId="{C5373CB3-4ACF-428D-BCB4-53C919F9E45B}" type="sibTrans" cxnId="{AD706407-BACA-4262-A8AF-9846BDE2BC9B}">
      <dgm:prSet/>
      <dgm:spPr/>
      <dgm:t>
        <a:bodyPr/>
        <a:lstStyle/>
        <a:p>
          <a:endParaRPr lang="en-US"/>
        </a:p>
      </dgm:t>
    </dgm:pt>
    <dgm:pt modelId="{B101F6A7-5B5F-48C8-891C-E35FECACD05E}">
      <dgm:prSet/>
      <dgm:spPr/>
      <dgm:t>
        <a:bodyPr/>
        <a:lstStyle/>
        <a:p>
          <a:r>
            <a:rPr lang="en-GB"/>
            <a:t>Gerald et al., 2017 ymdeimlad o gysyniad plentyn o fewn seyllfaoedd cwnsela, “Including the child in the process of informed consent is a way in which to give them a voice in the process of counselling, encouraging feelings of being valued and repected.”</a:t>
          </a:r>
          <a:endParaRPr lang="en-US"/>
        </a:p>
      </dgm:t>
    </dgm:pt>
    <dgm:pt modelId="{C02FE913-92BA-489A-80D8-D050F732D37A}" type="parTrans" cxnId="{730C4370-CF0D-48FA-A5E6-11B5E3D87451}">
      <dgm:prSet/>
      <dgm:spPr/>
      <dgm:t>
        <a:bodyPr/>
        <a:lstStyle/>
        <a:p>
          <a:endParaRPr lang="en-US"/>
        </a:p>
      </dgm:t>
    </dgm:pt>
    <dgm:pt modelId="{00CBB676-5482-4B90-AAE1-9CDFE5DA2864}" type="sibTrans" cxnId="{730C4370-CF0D-48FA-A5E6-11B5E3D87451}">
      <dgm:prSet/>
      <dgm:spPr/>
      <dgm:t>
        <a:bodyPr/>
        <a:lstStyle/>
        <a:p>
          <a:endParaRPr lang="en-US"/>
        </a:p>
      </dgm:t>
    </dgm:pt>
    <dgm:pt modelId="{8624015F-E88D-4D8A-B270-0BCBAB9B3EDE}">
      <dgm:prSet/>
      <dgm:spPr/>
      <dgm:t>
        <a:bodyPr/>
        <a:lstStyle/>
        <a:p>
          <a:r>
            <a:rPr lang="en-GB"/>
            <a:t>Bond 1992 sy’n cytuno a hyn gan esbonio bod plant yn mwy ddieddol o fanteisio cwnsela pan fyddant yn dechrau'r berthynas plentyn-cwnselydd yn wirfoddol, hynny yw, gyda'u caniatâd gwybodus</a:t>
          </a:r>
          <a:endParaRPr lang="en-US"/>
        </a:p>
      </dgm:t>
    </dgm:pt>
    <dgm:pt modelId="{76B75EC2-2504-42F7-9B31-2C3176D52941}" type="parTrans" cxnId="{2B66A4DF-175F-4ECA-91AA-97878614F73F}">
      <dgm:prSet/>
      <dgm:spPr/>
      <dgm:t>
        <a:bodyPr/>
        <a:lstStyle/>
        <a:p>
          <a:endParaRPr lang="en-US"/>
        </a:p>
      </dgm:t>
    </dgm:pt>
    <dgm:pt modelId="{8EB76CE3-ECCE-4510-9C87-0756C6119E36}" type="sibTrans" cxnId="{2B66A4DF-175F-4ECA-91AA-97878614F73F}">
      <dgm:prSet/>
      <dgm:spPr/>
      <dgm:t>
        <a:bodyPr/>
        <a:lstStyle/>
        <a:p>
          <a:endParaRPr lang="en-US"/>
        </a:p>
      </dgm:t>
    </dgm:pt>
    <dgm:pt modelId="{497E6273-E984-4471-A3A6-9F505A8D89ED}">
      <dgm:prSet/>
      <dgm:spPr/>
      <dgm:t>
        <a:bodyPr/>
        <a:lstStyle/>
        <a:p>
          <a:r>
            <a:rPr lang="en-GB"/>
            <a:t>Trwy weithio mewn fferyllfa ac ysgol gynradd rwyf wedi sylweddoli bod argraffau cyntaf yn bwysig. </a:t>
          </a:r>
          <a:endParaRPr lang="en-US"/>
        </a:p>
      </dgm:t>
    </dgm:pt>
    <dgm:pt modelId="{8E443F14-2226-4113-BD67-49310B5FF16A}" type="parTrans" cxnId="{6281407D-4FD3-4ABD-BAD6-49BE0A81935C}">
      <dgm:prSet/>
      <dgm:spPr/>
      <dgm:t>
        <a:bodyPr/>
        <a:lstStyle/>
        <a:p>
          <a:endParaRPr lang="en-US"/>
        </a:p>
      </dgm:t>
    </dgm:pt>
    <dgm:pt modelId="{E90165E2-158B-40EE-8B3F-E1005A909B6F}" type="sibTrans" cxnId="{6281407D-4FD3-4ABD-BAD6-49BE0A81935C}">
      <dgm:prSet/>
      <dgm:spPr/>
      <dgm:t>
        <a:bodyPr/>
        <a:lstStyle/>
        <a:p>
          <a:endParaRPr lang="en-US"/>
        </a:p>
      </dgm:t>
    </dgm:pt>
    <dgm:pt modelId="{6FC784C3-8F20-495C-A6F4-5840B7715FAD}">
      <dgm:prSet/>
      <dgm:spPr/>
      <dgm:t>
        <a:bodyPr/>
        <a:lstStyle/>
        <a:p>
          <a:r>
            <a:rPr lang="en-GB" dirty="0" err="1"/>
            <a:t>Rwyf</a:t>
          </a:r>
          <a:r>
            <a:rPr lang="en-GB" dirty="0"/>
            <a:t> </a:t>
          </a:r>
          <a:r>
            <a:rPr lang="en-GB" dirty="0" err="1"/>
            <a:t>yn</a:t>
          </a:r>
          <a:r>
            <a:rPr lang="en-GB" dirty="0"/>
            <a:t> </a:t>
          </a:r>
          <a:r>
            <a:rPr lang="en-GB" dirty="0" err="1"/>
            <a:t>adnabod</a:t>
          </a:r>
          <a:r>
            <a:rPr lang="en-GB" dirty="0"/>
            <a:t> bod </a:t>
          </a:r>
          <a:r>
            <a:rPr lang="en-GB" dirty="0" err="1"/>
            <a:t>angen</a:t>
          </a:r>
          <a:r>
            <a:rPr lang="en-GB" dirty="0"/>
            <a:t> </a:t>
          </a:r>
          <a:r>
            <a:rPr lang="en-GB" dirty="0" err="1"/>
            <a:t>i</a:t>
          </a:r>
          <a:r>
            <a:rPr lang="en-GB" dirty="0"/>
            <a:t> mi </a:t>
          </a:r>
          <a:r>
            <a:rPr lang="en-GB" dirty="0" err="1"/>
            <a:t>ddatblygu</a:t>
          </a:r>
          <a:r>
            <a:rPr lang="en-GB" dirty="0"/>
            <a:t> </a:t>
          </a:r>
          <a:r>
            <a:rPr lang="en-GB" dirty="0" err="1"/>
            <a:t>rhai</a:t>
          </a:r>
          <a:r>
            <a:rPr lang="en-GB" dirty="0"/>
            <a:t> </a:t>
          </a:r>
          <a:r>
            <a:rPr lang="en-GB" dirty="0" err="1"/>
            <a:t>sgiliau</a:t>
          </a:r>
          <a:r>
            <a:rPr lang="en-GB" dirty="0"/>
            <a:t> </a:t>
          </a:r>
          <a:r>
            <a:rPr lang="en-GB" dirty="0" err="1"/>
            <a:t>er</a:t>
          </a:r>
          <a:r>
            <a:rPr lang="en-GB" dirty="0"/>
            <a:t> </a:t>
          </a:r>
          <a:r>
            <a:rPr lang="en-GB" dirty="0" err="1"/>
            <a:t>mwyn</a:t>
          </a:r>
          <a:r>
            <a:rPr lang="en-GB" dirty="0"/>
            <a:t> </a:t>
          </a:r>
          <a:r>
            <a:rPr lang="en-GB" dirty="0" err="1"/>
            <a:t>cwrdd</a:t>
          </a:r>
          <a:r>
            <a:rPr lang="en-GB" dirty="0"/>
            <a:t> </a:t>
          </a:r>
          <a:r>
            <a:rPr lang="en-GB" dirty="0">
              <a:latin typeface="Century Gothic" panose="020B0502020202020204" pitchFamily="34" charset="0"/>
            </a:rPr>
            <a:t>â</a:t>
          </a:r>
          <a:r>
            <a:rPr lang="en-GB" dirty="0"/>
            <a:t> </a:t>
          </a:r>
          <a:r>
            <a:rPr lang="en-GB" dirty="0" err="1"/>
            <a:t>ofynion</a:t>
          </a:r>
          <a:r>
            <a:rPr lang="en-GB" dirty="0"/>
            <a:t> y </a:t>
          </a:r>
          <a:r>
            <a:rPr lang="en-GB" dirty="0" err="1"/>
            <a:t>swydd</a:t>
          </a:r>
          <a:r>
            <a:rPr lang="en-GB" dirty="0"/>
            <a:t>. </a:t>
          </a:r>
          <a:endParaRPr lang="en-US" dirty="0"/>
        </a:p>
      </dgm:t>
    </dgm:pt>
    <dgm:pt modelId="{71D05100-974D-4B9E-81D0-AC1DF743287C}" type="parTrans" cxnId="{9F9DD5EA-1EBE-4947-9431-80A41CD06B85}">
      <dgm:prSet/>
      <dgm:spPr/>
      <dgm:t>
        <a:bodyPr/>
        <a:lstStyle/>
        <a:p>
          <a:endParaRPr lang="en-US"/>
        </a:p>
      </dgm:t>
    </dgm:pt>
    <dgm:pt modelId="{F7E51FEC-A496-4D2B-AB55-6539EEF5C140}" type="sibTrans" cxnId="{9F9DD5EA-1EBE-4947-9431-80A41CD06B85}">
      <dgm:prSet/>
      <dgm:spPr/>
      <dgm:t>
        <a:bodyPr/>
        <a:lstStyle/>
        <a:p>
          <a:endParaRPr lang="en-US"/>
        </a:p>
      </dgm:t>
    </dgm:pt>
    <dgm:pt modelId="{CD991B18-A05A-4813-ACF0-E6AF2B73FCD2}">
      <dgm:prSet/>
      <dgm:spPr/>
      <dgm:t>
        <a:bodyPr/>
        <a:lstStyle/>
        <a:p>
          <a:r>
            <a:rPr lang="en-GB"/>
            <a:t>Nodwyd Eve Ash, seicolegydd 2003-2019 “Every skill you learn is another step to success”.</a:t>
          </a:r>
          <a:endParaRPr lang="en-US"/>
        </a:p>
      </dgm:t>
    </dgm:pt>
    <dgm:pt modelId="{1350CC24-3472-40E1-8786-83DA9FBFDB73}" type="parTrans" cxnId="{5A7C2C79-F9F9-4379-A61D-1D3438E834E8}">
      <dgm:prSet/>
      <dgm:spPr/>
      <dgm:t>
        <a:bodyPr/>
        <a:lstStyle/>
        <a:p>
          <a:endParaRPr lang="en-US"/>
        </a:p>
      </dgm:t>
    </dgm:pt>
    <dgm:pt modelId="{433FB559-6C13-4067-A154-7B48B1419E19}" type="sibTrans" cxnId="{5A7C2C79-F9F9-4379-A61D-1D3438E834E8}">
      <dgm:prSet/>
      <dgm:spPr/>
      <dgm:t>
        <a:bodyPr/>
        <a:lstStyle/>
        <a:p>
          <a:endParaRPr lang="en-US"/>
        </a:p>
      </dgm:t>
    </dgm:pt>
    <dgm:pt modelId="{FF904CF8-0430-4CA0-8071-3D40513DABAB}" type="pres">
      <dgm:prSet presAssocID="{A3E25100-DE59-4F69-AEDF-5E8926862637}" presName="diagram" presStyleCnt="0">
        <dgm:presLayoutVars>
          <dgm:dir/>
          <dgm:resizeHandles val="exact"/>
        </dgm:presLayoutVars>
      </dgm:prSet>
      <dgm:spPr/>
    </dgm:pt>
    <dgm:pt modelId="{41AC2D66-D285-4A8F-A6E4-1B8616DEF750}" type="pres">
      <dgm:prSet presAssocID="{09D93A0F-4AEE-4F52-831A-D022A64A402A}" presName="node" presStyleLbl="node1" presStyleIdx="0" presStyleCnt="7">
        <dgm:presLayoutVars>
          <dgm:bulletEnabled val="1"/>
        </dgm:presLayoutVars>
      </dgm:prSet>
      <dgm:spPr/>
    </dgm:pt>
    <dgm:pt modelId="{FF2FED26-FB87-4C11-8CF6-98293AAA28E4}" type="pres">
      <dgm:prSet presAssocID="{5C225B0F-C394-4E72-BDDB-FF99B586837D}" presName="sibTrans" presStyleCnt="0"/>
      <dgm:spPr/>
    </dgm:pt>
    <dgm:pt modelId="{6C0DD244-6F82-4F02-8D89-A07D68094740}" type="pres">
      <dgm:prSet presAssocID="{CD517C27-24FF-447F-9A47-B7F9C4FF4079}" presName="node" presStyleLbl="node1" presStyleIdx="1" presStyleCnt="7">
        <dgm:presLayoutVars>
          <dgm:bulletEnabled val="1"/>
        </dgm:presLayoutVars>
      </dgm:prSet>
      <dgm:spPr/>
    </dgm:pt>
    <dgm:pt modelId="{F0CD288C-65CD-4866-9567-8B7C2401B8F6}" type="pres">
      <dgm:prSet presAssocID="{C5373CB3-4ACF-428D-BCB4-53C919F9E45B}" presName="sibTrans" presStyleCnt="0"/>
      <dgm:spPr/>
    </dgm:pt>
    <dgm:pt modelId="{6D9BEDBD-2B40-475F-9ECA-3D194665E26D}" type="pres">
      <dgm:prSet presAssocID="{B101F6A7-5B5F-48C8-891C-E35FECACD05E}" presName="node" presStyleLbl="node1" presStyleIdx="2" presStyleCnt="7">
        <dgm:presLayoutVars>
          <dgm:bulletEnabled val="1"/>
        </dgm:presLayoutVars>
      </dgm:prSet>
      <dgm:spPr/>
    </dgm:pt>
    <dgm:pt modelId="{3E3FA62F-D358-4B1F-AF36-44E71B42B0BA}" type="pres">
      <dgm:prSet presAssocID="{00CBB676-5482-4B90-AAE1-9CDFE5DA2864}" presName="sibTrans" presStyleCnt="0"/>
      <dgm:spPr/>
    </dgm:pt>
    <dgm:pt modelId="{0A45F87B-187A-42A6-AB55-DE6B6B07E066}" type="pres">
      <dgm:prSet presAssocID="{8624015F-E88D-4D8A-B270-0BCBAB9B3EDE}" presName="node" presStyleLbl="node1" presStyleIdx="3" presStyleCnt="7">
        <dgm:presLayoutVars>
          <dgm:bulletEnabled val="1"/>
        </dgm:presLayoutVars>
      </dgm:prSet>
      <dgm:spPr/>
    </dgm:pt>
    <dgm:pt modelId="{8B9C34C0-2108-40E2-BEC0-D0BAE5ADC437}" type="pres">
      <dgm:prSet presAssocID="{8EB76CE3-ECCE-4510-9C87-0756C6119E36}" presName="sibTrans" presStyleCnt="0"/>
      <dgm:spPr/>
    </dgm:pt>
    <dgm:pt modelId="{97EF768B-9727-41D2-865F-DEF60B9E6FC5}" type="pres">
      <dgm:prSet presAssocID="{497E6273-E984-4471-A3A6-9F505A8D89ED}" presName="node" presStyleLbl="node1" presStyleIdx="4" presStyleCnt="7">
        <dgm:presLayoutVars>
          <dgm:bulletEnabled val="1"/>
        </dgm:presLayoutVars>
      </dgm:prSet>
      <dgm:spPr/>
    </dgm:pt>
    <dgm:pt modelId="{B94A8A62-65EF-4BA4-BB3E-15E44A58DB35}" type="pres">
      <dgm:prSet presAssocID="{E90165E2-158B-40EE-8B3F-E1005A909B6F}" presName="sibTrans" presStyleCnt="0"/>
      <dgm:spPr/>
    </dgm:pt>
    <dgm:pt modelId="{36E64088-92EA-4FD6-80F1-23E9231A1C90}" type="pres">
      <dgm:prSet presAssocID="{6FC784C3-8F20-495C-A6F4-5840B7715FAD}" presName="node" presStyleLbl="node1" presStyleIdx="5" presStyleCnt="7">
        <dgm:presLayoutVars>
          <dgm:bulletEnabled val="1"/>
        </dgm:presLayoutVars>
      </dgm:prSet>
      <dgm:spPr/>
    </dgm:pt>
    <dgm:pt modelId="{676DCB76-767F-46AC-A70D-899C3557DD98}" type="pres">
      <dgm:prSet presAssocID="{F7E51FEC-A496-4D2B-AB55-6539EEF5C140}" presName="sibTrans" presStyleCnt="0"/>
      <dgm:spPr/>
    </dgm:pt>
    <dgm:pt modelId="{156F0B75-B427-484E-B4AB-6FE066C5208F}" type="pres">
      <dgm:prSet presAssocID="{CD991B18-A05A-4813-ACF0-E6AF2B73FCD2}" presName="node" presStyleLbl="node1" presStyleIdx="6" presStyleCnt="7">
        <dgm:presLayoutVars>
          <dgm:bulletEnabled val="1"/>
        </dgm:presLayoutVars>
      </dgm:prSet>
      <dgm:spPr/>
    </dgm:pt>
  </dgm:ptLst>
  <dgm:cxnLst>
    <dgm:cxn modelId="{AD706407-BACA-4262-A8AF-9846BDE2BC9B}" srcId="{A3E25100-DE59-4F69-AEDF-5E8926862637}" destId="{CD517C27-24FF-447F-9A47-B7F9C4FF4079}" srcOrd="1" destOrd="0" parTransId="{88AB5A40-B047-4D23-B3EC-4EA5306EE0B8}" sibTransId="{C5373CB3-4ACF-428D-BCB4-53C919F9E45B}"/>
    <dgm:cxn modelId="{3F0D4D66-75D1-4521-8964-AE653D3F99AF}" type="presOf" srcId="{497E6273-E984-4471-A3A6-9F505A8D89ED}" destId="{97EF768B-9727-41D2-865F-DEF60B9E6FC5}" srcOrd="0" destOrd="0" presId="urn:microsoft.com/office/officeart/2005/8/layout/default"/>
    <dgm:cxn modelId="{4785C348-0835-40CB-99EB-A73B368D416E}" type="presOf" srcId="{A3E25100-DE59-4F69-AEDF-5E8926862637}" destId="{FF904CF8-0430-4CA0-8071-3D40513DABAB}" srcOrd="0" destOrd="0" presId="urn:microsoft.com/office/officeart/2005/8/layout/default"/>
    <dgm:cxn modelId="{730C4370-CF0D-48FA-A5E6-11B5E3D87451}" srcId="{A3E25100-DE59-4F69-AEDF-5E8926862637}" destId="{B101F6A7-5B5F-48C8-891C-E35FECACD05E}" srcOrd="2" destOrd="0" parTransId="{C02FE913-92BA-489A-80D8-D050F732D37A}" sibTransId="{00CBB676-5482-4B90-AAE1-9CDFE5DA2864}"/>
    <dgm:cxn modelId="{5A7C2C79-F9F9-4379-A61D-1D3438E834E8}" srcId="{A3E25100-DE59-4F69-AEDF-5E8926862637}" destId="{CD991B18-A05A-4813-ACF0-E6AF2B73FCD2}" srcOrd="6" destOrd="0" parTransId="{1350CC24-3472-40E1-8786-83DA9FBFDB73}" sibTransId="{433FB559-6C13-4067-A154-7B48B1419E19}"/>
    <dgm:cxn modelId="{6281407D-4FD3-4ABD-BAD6-49BE0A81935C}" srcId="{A3E25100-DE59-4F69-AEDF-5E8926862637}" destId="{497E6273-E984-4471-A3A6-9F505A8D89ED}" srcOrd="4" destOrd="0" parTransId="{8E443F14-2226-4113-BD67-49310B5FF16A}" sibTransId="{E90165E2-158B-40EE-8B3F-E1005A909B6F}"/>
    <dgm:cxn modelId="{6B3FFD7F-E584-4265-87C9-BF7FDCF0940A}" type="presOf" srcId="{8624015F-E88D-4D8A-B270-0BCBAB9B3EDE}" destId="{0A45F87B-187A-42A6-AB55-DE6B6B07E066}" srcOrd="0" destOrd="0" presId="urn:microsoft.com/office/officeart/2005/8/layout/default"/>
    <dgm:cxn modelId="{42E9F388-10CF-48AE-BCBA-5D7D75C44AEA}" type="presOf" srcId="{CD517C27-24FF-447F-9A47-B7F9C4FF4079}" destId="{6C0DD244-6F82-4F02-8D89-A07D68094740}" srcOrd="0" destOrd="0" presId="urn:microsoft.com/office/officeart/2005/8/layout/default"/>
    <dgm:cxn modelId="{406C189E-A709-43D8-9716-33CDCB6F05E8}" srcId="{A3E25100-DE59-4F69-AEDF-5E8926862637}" destId="{09D93A0F-4AEE-4F52-831A-D022A64A402A}" srcOrd="0" destOrd="0" parTransId="{EB9F1C82-7927-4BBF-9B74-9A26FA53EE48}" sibTransId="{5C225B0F-C394-4E72-BDDB-FF99B586837D}"/>
    <dgm:cxn modelId="{ED65B4A2-3BB9-4C4A-BDC1-63AA572EE4C4}" type="presOf" srcId="{B101F6A7-5B5F-48C8-891C-E35FECACD05E}" destId="{6D9BEDBD-2B40-475F-9ECA-3D194665E26D}" srcOrd="0" destOrd="0" presId="urn:microsoft.com/office/officeart/2005/8/layout/default"/>
    <dgm:cxn modelId="{840F75B1-150C-4889-BAE3-BF2BD87E2712}" type="presOf" srcId="{6FC784C3-8F20-495C-A6F4-5840B7715FAD}" destId="{36E64088-92EA-4FD6-80F1-23E9231A1C90}" srcOrd="0" destOrd="0" presId="urn:microsoft.com/office/officeart/2005/8/layout/default"/>
    <dgm:cxn modelId="{A79DA6CF-4CC6-48DD-9C5A-FD4861129720}" type="presOf" srcId="{CD991B18-A05A-4813-ACF0-E6AF2B73FCD2}" destId="{156F0B75-B427-484E-B4AB-6FE066C5208F}" srcOrd="0" destOrd="0" presId="urn:microsoft.com/office/officeart/2005/8/layout/default"/>
    <dgm:cxn modelId="{2B66A4DF-175F-4ECA-91AA-97878614F73F}" srcId="{A3E25100-DE59-4F69-AEDF-5E8926862637}" destId="{8624015F-E88D-4D8A-B270-0BCBAB9B3EDE}" srcOrd="3" destOrd="0" parTransId="{76B75EC2-2504-42F7-9B31-2C3176D52941}" sibTransId="{8EB76CE3-ECCE-4510-9C87-0756C6119E36}"/>
    <dgm:cxn modelId="{980E8EE6-93BE-48E8-8932-169F37B66AB5}" type="presOf" srcId="{09D93A0F-4AEE-4F52-831A-D022A64A402A}" destId="{41AC2D66-D285-4A8F-A6E4-1B8616DEF750}" srcOrd="0" destOrd="0" presId="urn:microsoft.com/office/officeart/2005/8/layout/default"/>
    <dgm:cxn modelId="{9F9DD5EA-1EBE-4947-9431-80A41CD06B85}" srcId="{A3E25100-DE59-4F69-AEDF-5E8926862637}" destId="{6FC784C3-8F20-495C-A6F4-5840B7715FAD}" srcOrd="5" destOrd="0" parTransId="{71D05100-974D-4B9E-81D0-AC1DF743287C}" sibTransId="{F7E51FEC-A496-4D2B-AB55-6539EEF5C140}"/>
    <dgm:cxn modelId="{3FC9AB4B-7E28-49CB-B1A2-4D2BDD6F67F7}" type="presParOf" srcId="{FF904CF8-0430-4CA0-8071-3D40513DABAB}" destId="{41AC2D66-D285-4A8F-A6E4-1B8616DEF750}" srcOrd="0" destOrd="0" presId="urn:microsoft.com/office/officeart/2005/8/layout/default"/>
    <dgm:cxn modelId="{786F2B67-FF54-4051-A7B6-DA88D618B43D}" type="presParOf" srcId="{FF904CF8-0430-4CA0-8071-3D40513DABAB}" destId="{FF2FED26-FB87-4C11-8CF6-98293AAA28E4}" srcOrd="1" destOrd="0" presId="urn:microsoft.com/office/officeart/2005/8/layout/default"/>
    <dgm:cxn modelId="{48148DF4-D1B6-440F-BC47-DB1D93C5C6A4}" type="presParOf" srcId="{FF904CF8-0430-4CA0-8071-3D40513DABAB}" destId="{6C0DD244-6F82-4F02-8D89-A07D68094740}" srcOrd="2" destOrd="0" presId="urn:microsoft.com/office/officeart/2005/8/layout/default"/>
    <dgm:cxn modelId="{1E797418-4AA7-46DB-8FDB-39FE8A59609D}" type="presParOf" srcId="{FF904CF8-0430-4CA0-8071-3D40513DABAB}" destId="{F0CD288C-65CD-4866-9567-8B7C2401B8F6}" srcOrd="3" destOrd="0" presId="urn:microsoft.com/office/officeart/2005/8/layout/default"/>
    <dgm:cxn modelId="{72214757-FCD1-46FC-B3E7-C24A4DE484DE}" type="presParOf" srcId="{FF904CF8-0430-4CA0-8071-3D40513DABAB}" destId="{6D9BEDBD-2B40-475F-9ECA-3D194665E26D}" srcOrd="4" destOrd="0" presId="urn:microsoft.com/office/officeart/2005/8/layout/default"/>
    <dgm:cxn modelId="{8F4CEC34-F6EA-4ED0-9A9A-CB1A9BF38871}" type="presParOf" srcId="{FF904CF8-0430-4CA0-8071-3D40513DABAB}" destId="{3E3FA62F-D358-4B1F-AF36-44E71B42B0BA}" srcOrd="5" destOrd="0" presId="urn:microsoft.com/office/officeart/2005/8/layout/default"/>
    <dgm:cxn modelId="{C962AA2D-CF61-4156-B010-0CDD3FA350EF}" type="presParOf" srcId="{FF904CF8-0430-4CA0-8071-3D40513DABAB}" destId="{0A45F87B-187A-42A6-AB55-DE6B6B07E066}" srcOrd="6" destOrd="0" presId="urn:microsoft.com/office/officeart/2005/8/layout/default"/>
    <dgm:cxn modelId="{36A6C63B-18BA-410C-8ABE-86325A0BE7A3}" type="presParOf" srcId="{FF904CF8-0430-4CA0-8071-3D40513DABAB}" destId="{8B9C34C0-2108-40E2-BEC0-D0BAE5ADC437}" srcOrd="7" destOrd="0" presId="urn:microsoft.com/office/officeart/2005/8/layout/default"/>
    <dgm:cxn modelId="{89176178-C90F-4954-8C37-B577A2B8787C}" type="presParOf" srcId="{FF904CF8-0430-4CA0-8071-3D40513DABAB}" destId="{97EF768B-9727-41D2-865F-DEF60B9E6FC5}" srcOrd="8" destOrd="0" presId="urn:microsoft.com/office/officeart/2005/8/layout/default"/>
    <dgm:cxn modelId="{82D3A537-A3CC-491B-B80A-D79993E6A905}" type="presParOf" srcId="{FF904CF8-0430-4CA0-8071-3D40513DABAB}" destId="{B94A8A62-65EF-4BA4-BB3E-15E44A58DB35}" srcOrd="9" destOrd="0" presId="urn:microsoft.com/office/officeart/2005/8/layout/default"/>
    <dgm:cxn modelId="{295E9542-91FC-4823-AD46-BB6D201AD8DA}" type="presParOf" srcId="{FF904CF8-0430-4CA0-8071-3D40513DABAB}" destId="{36E64088-92EA-4FD6-80F1-23E9231A1C90}" srcOrd="10" destOrd="0" presId="urn:microsoft.com/office/officeart/2005/8/layout/default"/>
    <dgm:cxn modelId="{D8C8DCE1-E9C4-4678-B029-2272F2662C80}" type="presParOf" srcId="{FF904CF8-0430-4CA0-8071-3D40513DABAB}" destId="{676DCB76-767F-46AC-A70D-899C3557DD98}" srcOrd="11" destOrd="0" presId="urn:microsoft.com/office/officeart/2005/8/layout/default"/>
    <dgm:cxn modelId="{B9581F75-DE2F-4DAE-AF46-4583194C3EE5}" type="presParOf" srcId="{FF904CF8-0430-4CA0-8071-3D40513DABAB}" destId="{156F0B75-B427-484E-B4AB-6FE066C5208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C2D66-D285-4A8F-A6E4-1B8616DEF750}">
      <dsp:nvSpPr>
        <dsp:cNvPr id="0" name=""/>
        <dsp:cNvSpPr/>
      </dsp:nvSpPr>
      <dsp:spPr>
        <a:xfrm>
          <a:off x="234714" y="153"/>
          <a:ext cx="2278222" cy="1366933"/>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Prif Ysgol De Cymru, dim dyddiad, nodwyd, “The counsellor needs to be able to use a lot of energy and skills to enable the client to communicate their story and feelings.”</a:t>
          </a:r>
          <a:endParaRPr lang="en-US" sz="1000" kern="1200"/>
        </a:p>
      </dsp:txBody>
      <dsp:txXfrm>
        <a:off x="234714" y="153"/>
        <a:ext cx="2278222" cy="1366933"/>
      </dsp:txXfrm>
    </dsp:sp>
    <dsp:sp modelId="{6C0DD244-6F82-4F02-8D89-A07D68094740}">
      <dsp:nvSpPr>
        <dsp:cNvPr id="0" name=""/>
        <dsp:cNvSpPr/>
      </dsp:nvSpPr>
      <dsp:spPr>
        <a:xfrm>
          <a:off x="2740759" y="153"/>
          <a:ext cx="2278222" cy="1366933"/>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err="1"/>
            <a:t>Credaf</a:t>
          </a:r>
          <a:r>
            <a:rPr lang="en-GB" sz="1000" kern="1200" dirty="0"/>
            <a:t> </a:t>
          </a:r>
          <a:r>
            <a:rPr lang="en-GB" sz="1000" kern="1200" dirty="0" err="1"/>
            <a:t>fy</a:t>
          </a:r>
          <a:r>
            <a:rPr lang="en-GB" sz="1000" kern="1200" dirty="0"/>
            <a:t> mod </a:t>
          </a:r>
          <a:r>
            <a:rPr lang="en-GB" sz="1000" kern="1200" dirty="0" err="1"/>
            <a:t>yn</a:t>
          </a:r>
          <a:r>
            <a:rPr lang="en-GB" sz="1000" kern="1200" dirty="0"/>
            <a:t> </a:t>
          </a:r>
          <a:r>
            <a:rPr lang="en-GB" sz="1000" kern="1200" dirty="0" err="1"/>
            <a:t>dda</a:t>
          </a:r>
          <a:r>
            <a:rPr lang="en-GB" sz="1000" kern="1200" dirty="0"/>
            <a:t> </a:t>
          </a:r>
          <a:r>
            <a:rPr lang="en-GB" sz="1000" kern="1200" dirty="0" err="1"/>
            <a:t>yn</a:t>
          </a:r>
          <a:r>
            <a:rPr lang="en-GB" sz="1000" kern="1200" dirty="0"/>
            <a:t> </a:t>
          </a:r>
          <a:r>
            <a:rPr lang="en-GB" sz="1000" kern="1200" dirty="0" err="1"/>
            <a:t>hybu</a:t>
          </a:r>
          <a:r>
            <a:rPr lang="en-GB" sz="1000" kern="1200" dirty="0"/>
            <a:t> </a:t>
          </a:r>
          <a:r>
            <a:rPr lang="en-GB" sz="1000" kern="1200" dirty="0" err="1"/>
            <a:t>sgwrs</a:t>
          </a:r>
          <a:r>
            <a:rPr lang="en-GB" sz="1000" kern="1200" dirty="0"/>
            <a:t> a </a:t>
          </a:r>
          <a:r>
            <a:rPr lang="en-GB" sz="1000" kern="1200" dirty="0" err="1"/>
            <a:t>pobl</a:t>
          </a:r>
          <a:r>
            <a:rPr lang="en-GB" sz="1000" kern="1200" dirty="0"/>
            <a:t> </a:t>
          </a:r>
          <a:r>
            <a:rPr lang="en-GB" sz="1000" kern="1200" dirty="0" err="1"/>
            <a:t>ifanc</a:t>
          </a:r>
          <a:r>
            <a:rPr lang="en-GB" sz="1000" kern="1200" dirty="0"/>
            <a:t> a </a:t>
          </a:r>
          <a:r>
            <a:rPr lang="en-GB" sz="1000" kern="1200" dirty="0" err="1"/>
            <a:t>phlant</a:t>
          </a:r>
          <a:r>
            <a:rPr lang="en-GB" sz="1000" kern="1200" dirty="0"/>
            <a:t> am </a:t>
          </a:r>
          <a:r>
            <a:rPr lang="en-GB" sz="1000" kern="1200" dirty="0" err="1"/>
            <a:t>eu</a:t>
          </a:r>
          <a:r>
            <a:rPr lang="en-GB" sz="1000" kern="1200" dirty="0"/>
            <a:t> </a:t>
          </a:r>
          <a:r>
            <a:rPr lang="en-GB" sz="1000" kern="1200" dirty="0" err="1"/>
            <a:t>teimladau</a:t>
          </a:r>
          <a:r>
            <a:rPr lang="en-GB" sz="1000" kern="1200" dirty="0"/>
            <a:t> </a:t>
          </a:r>
          <a:r>
            <a:rPr lang="en-GB" sz="1000" kern="1200" dirty="0" err="1"/>
            <a:t>personol</a:t>
          </a:r>
          <a:r>
            <a:rPr lang="en-GB" sz="1000" kern="1200" dirty="0"/>
            <a:t>, ac </a:t>
          </a:r>
          <a:r>
            <a:rPr lang="en-GB" sz="1000" kern="1200" dirty="0" err="1"/>
            <a:t>yn</a:t>
          </a:r>
          <a:r>
            <a:rPr lang="en-GB" sz="1000" kern="1200" dirty="0"/>
            <a:t> </a:t>
          </a:r>
          <a:r>
            <a:rPr lang="en-GB" sz="1000" kern="1200" dirty="0" err="1"/>
            <a:t>gallu</a:t>
          </a:r>
          <a:r>
            <a:rPr lang="en-GB" sz="1000" kern="1200" dirty="0"/>
            <a:t> </a:t>
          </a:r>
          <a:r>
            <a:rPr lang="en-GB" sz="1000" kern="1200" dirty="0" err="1"/>
            <a:t>cyd-ymdeimlo</a:t>
          </a:r>
          <a:r>
            <a:rPr lang="en-GB" sz="1000" kern="1200" dirty="0"/>
            <a:t> </a:t>
          </a:r>
          <a:r>
            <a:rPr lang="en-GB" sz="1000" kern="1200" dirty="0">
              <a:latin typeface="Century Gothic" panose="020B0502020202020204" pitchFamily="34" charset="0"/>
            </a:rPr>
            <a:t>â</a:t>
          </a:r>
          <a:r>
            <a:rPr lang="en-GB" sz="1000" kern="1200" dirty="0"/>
            <a:t> </a:t>
          </a:r>
          <a:r>
            <a:rPr lang="en-GB" sz="1000" kern="1200" dirty="0" err="1"/>
            <a:t>sefyllfaoedd</a:t>
          </a:r>
          <a:r>
            <a:rPr lang="en-GB" sz="1000" kern="1200" dirty="0"/>
            <a:t> </a:t>
          </a:r>
          <a:r>
            <a:rPr lang="en-GB" sz="1000" kern="1200" dirty="0" err="1"/>
            <a:t>gwahanol</a:t>
          </a:r>
          <a:r>
            <a:rPr lang="en-GB" sz="1000" kern="1200" dirty="0"/>
            <a:t>. </a:t>
          </a:r>
          <a:endParaRPr lang="en-US" sz="1000" kern="1200" dirty="0"/>
        </a:p>
      </dsp:txBody>
      <dsp:txXfrm>
        <a:off x="2740759" y="153"/>
        <a:ext cx="2278222" cy="1366933"/>
      </dsp:txXfrm>
    </dsp:sp>
    <dsp:sp modelId="{6D9BEDBD-2B40-475F-9ECA-3D194665E26D}">
      <dsp:nvSpPr>
        <dsp:cNvPr id="0" name=""/>
        <dsp:cNvSpPr/>
      </dsp:nvSpPr>
      <dsp:spPr>
        <a:xfrm>
          <a:off x="5246804" y="153"/>
          <a:ext cx="2278222" cy="1366933"/>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Gerald et al., 2017 ymdeimlad o gysyniad plentyn o fewn seyllfaoedd cwnsela, “Including the child in the process of informed consent is a way in which to give them a voice in the process of counselling, encouraging feelings of being valued and repected.”</a:t>
          </a:r>
          <a:endParaRPr lang="en-US" sz="1000" kern="1200"/>
        </a:p>
      </dsp:txBody>
      <dsp:txXfrm>
        <a:off x="5246804" y="153"/>
        <a:ext cx="2278222" cy="1366933"/>
      </dsp:txXfrm>
    </dsp:sp>
    <dsp:sp modelId="{0A45F87B-187A-42A6-AB55-DE6B6B07E066}">
      <dsp:nvSpPr>
        <dsp:cNvPr id="0" name=""/>
        <dsp:cNvSpPr/>
      </dsp:nvSpPr>
      <dsp:spPr>
        <a:xfrm>
          <a:off x="7752848" y="153"/>
          <a:ext cx="2278222" cy="1366933"/>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Bond 1992 sy’n cytuno a hyn gan esbonio bod plant yn mwy ddieddol o fanteisio cwnsela pan fyddant yn dechrau'r berthynas plentyn-cwnselydd yn wirfoddol, hynny yw, gyda'u caniatâd gwybodus</a:t>
          </a:r>
          <a:endParaRPr lang="en-US" sz="1000" kern="1200"/>
        </a:p>
      </dsp:txBody>
      <dsp:txXfrm>
        <a:off x="7752848" y="153"/>
        <a:ext cx="2278222" cy="1366933"/>
      </dsp:txXfrm>
    </dsp:sp>
    <dsp:sp modelId="{97EF768B-9727-41D2-865F-DEF60B9E6FC5}">
      <dsp:nvSpPr>
        <dsp:cNvPr id="0" name=""/>
        <dsp:cNvSpPr/>
      </dsp:nvSpPr>
      <dsp:spPr>
        <a:xfrm>
          <a:off x="1487736" y="1594909"/>
          <a:ext cx="2278222" cy="1366933"/>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Trwy weithio mewn fferyllfa ac ysgol gynradd rwyf wedi sylweddoli bod argraffau cyntaf yn bwysig. </a:t>
          </a:r>
          <a:endParaRPr lang="en-US" sz="1000" kern="1200"/>
        </a:p>
      </dsp:txBody>
      <dsp:txXfrm>
        <a:off x="1487736" y="1594909"/>
        <a:ext cx="2278222" cy="1366933"/>
      </dsp:txXfrm>
    </dsp:sp>
    <dsp:sp modelId="{36E64088-92EA-4FD6-80F1-23E9231A1C90}">
      <dsp:nvSpPr>
        <dsp:cNvPr id="0" name=""/>
        <dsp:cNvSpPr/>
      </dsp:nvSpPr>
      <dsp:spPr>
        <a:xfrm>
          <a:off x="3993781" y="1594909"/>
          <a:ext cx="2278222" cy="1366933"/>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err="1"/>
            <a:t>Rwyf</a:t>
          </a:r>
          <a:r>
            <a:rPr lang="en-GB" sz="1000" kern="1200" dirty="0"/>
            <a:t> </a:t>
          </a:r>
          <a:r>
            <a:rPr lang="en-GB" sz="1000" kern="1200" dirty="0" err="1"/>
            <a:t>yn</a:t>
          </a:r>
          <a:r>
            <a:rPr lang="en-GB" sz="1000" kern="1200" dirty="0"/>
            <a:t> </a:t>
          </a:r>
          <a:r>
            <a:rPr lang="en-GB" sz="1000" kern="1200" dirty="0" err="1"/>
            <a:t>adnabod</a:t>
          </a:r>
          <a:r>
            <a:rPr lang="en-GB" sz="1000" kern="1200" dirty="0"/>
            <a:t> bod </a:t>
          </a:r>
          <a:r>
            <a:rPr lang="en-GB" sz="1000" kern="1200" dirty="0" err="1"/>
            <a:t>angen</a:t>
          </a:r>
          <a:r>
            <a:rPr lang="en-GB" sz="1000" kern="1200" dirty="0"/>
            <a:t> </a:t>
          </a:r>
          <a:r>
            <a:rPr lang="en-GB" sz="1000" kern="1200" dirty="0" err="1"/>
            <a:t>i</a:t>
          </a:r>
          <a:r>
            <a:rPr lang="en-GB" sz="1000" kern="1200" dirty="0"/>
            <a:t> mi </a:t>
          </a:r>
          <a:r>
            <a:rPr lang="en-GB" sz="1000" kern="1200" dirty="0" err="1"/>
            <a:t>ddatblygu</a:t>
          </a:r>
          <a:r>
            <a:rPr lang="en-GB" sz="1000" kern="1200" dirty="0"/>
            <a:t> </a:t>
          </a:r>
          <a:r>
            <a:rPr lang="en-GB" sz="1000" kern="1200" dirty="0" err="1"/>
            <a:t>rhai</a:t>
          </a:r>
          <a:r>
            <a:rPr lang="en-GB" sz="1000" kern="1200" dirty="0"/>
            <a:t> </a:t>
          </a:r>
          <a:r>
            <a:rPr lang="en-GB" sz="1000" kern="1200" dirty="0" err="1"/>
            <a:t>sgiliau</a:t>
          </a:r>
          <a:r>
            <a:rPr lang="en-GB" sz="1000" kern="1200" dirty="0"/>
            <a:t> </a:t>
          </a:r>
          <a:r>
            <a:rPr lang="en-GB" sz="1000" kern="1200" dirty="0" err="1"/>
            <a:t>er</a:t>
          </a:r>
          <a:r>
            <a:rPr lang="en-GB" sz="1000" kern="1200" dirty="0"/>
            <a:t> </a:t>
          </a:r>
          <a:r>
            <a:rPr lang="en-GB" sz="1000" kern="1200" dirty="0" err="1"/>
            <a:t>mwyn</a:t>
          </a:r>
          <a:r>
            <a:rPr lang="en-GB" sz="1000" kern="1200" dirty="0"/>
            <a:t> </a:t>
          </a:r>
          <a:r>
            <a:rPr lang="en-GB" sz="1000" kern="1200" dirty="0" err="1"/>
            <a:t>cwrdd</a:t>
          </a:r>
          <a:r>
            <a:rPr lang="en-GB" sz="1000" kern="1200" dirty="0"/>
            <a:t> </a:t>
          </a:r>
          <a:r>
            <a:rPr lang="en-GB" sz="1000" kern="1200" dirty="0">
              <a:latin typeface="Century Gothic" panose="020B0502020202020204" pitchFamily="34" charset="0"/>
            </a:rPr>
            <a:t>â</a:t>
          </a:r>
          <a:r>
            <a:rPr lang="en-GB" sz="1000" kern="1200" dirty="0"/>
            <a:t> </a:t>
          </a:r>
          <a:r>
            <a:rPr lang="en-GB" sz="1000" kern="1200" dirty="0" err="1"/>
            <a:t>ofynion</a:t>
          </a:r>
          <a:r>
            <a:rPr lang="en-GB" sz="1000" kern="1200" dirty="0"/>
            <a:t> y </a:t>
          </a:r>
          <a:r>
            <a:rPr lang="en-GB" sz="1000" kern="1200" dirty="0" err="1"/>
            <a:t>swydd</a:t>
          </a:r>
          <a:r>
            <a:rPr lang="en-GB" sz="1000" kern="1200" dirty="0"/>
            <a:t>. </a:t>
          </a:r>
          <a:endParaRPr lang="en-US" sz="1000" kern="1200" dirty="0"/>
        </a:p>
      </dsp:txBody>
      <dsp:txXfrm>
        <a:off x="3993781" y="1594909"/>
        <a:ext cx="2278222" cy="1366933"/>
      </dsp:txXfrm>
    </dsp:sp>
    <dsp:sp modelId="{156F0B75-B427-484E-B4AB-6FE066C5208F}">
      <dsp:nvSpPr>
        <dsp:cNvPr id="0" name=""/>
        <dsp:cNvSpPr/>
      </dsp:nvSpPr>
      <dsp:spPr>
        <a:xfrm>
          <a:off x="6499826" y="1594909"/>
          <a:ext cx="2278222" cy="1366933"/>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Nodwyd Eve Ash, seicolegydd 2003-2019 “Every skill you learn is another step to success”.</a:t>
          </a:r>
          <a:endParaRPr lang="en-US" sz="1000" kern="1200"/>
        </a:p>
      </dsp:txBody>
      <dsp:txXfrm>
        <a:off x="6499826" y="1594909"/>
        <a:ext cx="2278222" cy="13669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348E44-39BF-431D-A9EB-F7773F4109A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3563300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348E44-39BF-431D-A9EB-F7773F4109A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3121376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348E44-39BF-431D-A9EB-F7773F4109A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2728650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348E44-39BF-431D-A9EB-F7773F4109A1}"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1307139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348E44-39BF-431D-A9EB-F7773F4109A1}" type="datetimeFigureOut">
              <a:rPr lang="en-GB" smtClean="0"/>
              <a:t>16/10/2019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919260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348E44-39BF-431D-A9EB-F7773F4109A1}" type="datetimeFigureOut">
              <a:rPr lang="en-GB" smtClean="0"/>
              <a:t>16/10/2019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4158525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348E44-39BF-431D-A9EB-F7773F4109A1}"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3904914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348E44-39BF-431D-A9EB-F7773F4109A1}"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1724195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348E44-39BF-431D-A9EB-F7773F4109A1}"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1530883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348E44-39BF-431D-A9EB-F7773F4109A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2071063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348E44-39BF-431D-A9EB-F7773F4109A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A8AAB85-8E76-4786-89CE-7F1603C4250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294395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8348E44-39BF-431D-A9EB-F7773F4109A1}"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2636558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8348E44-39BF-431D-A9EB-F7773F4109A1}"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A8AAB85-8E76-4786-89CE-7F1603C4250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20792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8348E44-39BF-431D-A9EB-F7773F4109A1}"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42723446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348E44-39BF-431D-A9EB-F7773F4109A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26368661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348E44-39BF-431D-A9EB-F7773F4109A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A8AAB85-8E76-4786-89CE-7F1603C42508}" type="slidenum">
              <a:rPr lang="en-GB" smtClean="0"/>
              <a:t>‹#›</a:t>
            </a:fld>
            <a:endParaRPr lang="en-GB"/>
          </a:p>
        </p:txBody>
      </p:sp>
    </p:spTree>
    <p:extLst>
      <p:ext uri="{BB962C8B-B14F-4D97-AF65-F5344CB8AC3E}">
        <p14:creationId xmlns:p14="http://schemas.microsoft.com/office/powerpoint/2010/main" val="247591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8348E44-39BF-431D-A9EB-F7773F4109A1}" type="datetimeFigureOut">
              <a:rPr lang="en-GB" smtClean="0"/>
              <a:t>16/10/2019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A8AAB85-8E76-4786-89CE-7F1603C42508}" type="slidenum">
              <a:rPr lang="en-GB" smtClean="0"/>
              <a:t>‹#›</a:t>
            </a:fld>
            <a:endParaRPr lang="en-GB"/>
          </a:p>
        </p:txBody>
      </p:sp>
    </p:spTree>
    <p:extLst>
      <p:ext uri="{BB962C8B-B14F-4D97-AF65-F5344CB8AC3E}">
        <p14:creationId xmlns:p14="http://schemas.microsoft.com/office/powerpoint/2010/main" val="348972931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bc.co.uk/news/uk-wales-39513853"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img.aws.livestrongcdn.com/ls-article-image-673/ds-photo/getty/article/117/112/86481554.jpg"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www.tmc.ac.uk/sites/default/files/2_44.jpg" TargetMode="Externa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8" Type="http://schemas.openxmlformats.org/officeDocument/2006/relationships/hyperlink" Target="https://www.prospects.ac.uk/jobs-and-work-experience/job-sectors/social-care/essential-skills-for-a-career-in-counselling" TargetMode="External"/><Relationship Id="rId3" Type="http://schemas.openxmlformats.org/officeDocument/2006/relationships/hyperlink" Target="https://www.bbc.co.uk/news/uk-wales-39513853" TargetMode="External"/><Relationship Id="rId7" Type="http://schemas.openxmlformats.org/officeDocument/2006/relationships/hyperlink" Target="https://books.google.co.uk/books?hl=en&amp;lr=&amp;id=p0GAJAgVdjAC&amp;oi=fnd&amp;pg=PT9&amp;dq=reed+and+stoltz+put+your+mindset+to+work&amp;ots=VSuILTSn1V&amp;sig=AFKpB8bus79q5bv5cCMBFz2aGb4" TargetMode="External"/><Relationship Id="rId2" Type="http://schemas.openxmlformats.org/officeDocument/2006/relationships/hyperlink" Target="https://pdfs.semanticscholar.org/e1bb/3de4b54058f137b18605fae437e0f62d01e2.pdf" TargetMode="External"/><Relationship Id="rId1" Type="http://schemas.openxmlformats.org/officeDocument/2006/relationships/slideLayout" Target="../slideLayouts/slideLayout2.xml"/><Relationship Id="rId6" Type="http://schemas.openxmlformats.org/officeDocument/2006/relationships/hyperlink" Target="https://www.southwales.ac.uk/therapies/available-therapies/children-and-young-persons-counselling/" TargetMode="External"/><Relationship Id="rId5" Type="http://schemas.openxmlformats.org/officeDocument/2006/relationships/hyperlink" Target="https://www.bacp.co.uk/media/1978/bacp-research-on-counselling-psychotherapy-with-children-young-people-systematic-review-2013.pdf" TargetMode="External"/><Relationship Id="rId4" Type="http://schemas.openxmlformats.org/officeDocument/2006/relationships/hyperlink" Target="https://gov.wales/counselling-children-and-young-people-september-2017-august-20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67FAD0-37AC-40A1-8E47-166EA4ECCF67}"/>
              </a:ext>
            </a:extLst>
          </p:cNvPr>
          <p:cNvSpPr txBox="1"/>
          <p:nvPr/>
        </p:nvSpPr>
        <p:spPr>
          <a:xfrm>
            <a:off x="3111335" y="403762"/>
            <a:ext cx="8514608" cy="4524315"/>
          </a:xfrm>
          <a:prstGeom prst="rect">
            <a:avLst/>
          </a:prstGeom>
          <a:noFill/>
        </p:spPr>
        <p:txBody>
          <a:bodyPr wrap="square" rtlCol="0">
            <a:spAutoFit/>
          </a:bodyPr>
          <a:lstStyle/>
          <a:p>
            <a:r>
              <a:rPr lang="en-GB" sz="1600" dirty="0" err="1"/>
              <a:t>Enw</a:t>
            </a:r>
            <a:r>
              <a:rPr lang="en-GB" sz="1600" dirty="0"/>
              <a:t> </a:t>
            </a:r>
            <a:r>
              <a:rPr lang="en-GB" sz="1600" dirty="0" err="1"/>
              <a:t>ymgeisydd</a:t>
            </a:r>
            <a:r>
              <a:rPr lang="en-GB" sz="1600" dirty="0"/>
              <a:t>: Ffion Sian Jones </a:t>
            </a:r>
            <a:br>
              <a:rPr lang="en-GB" sz="1600" dirty="0"/>
            </a:br>
            <a:r>
              <a:rPr lang="en-GB" sz="1600" dirty="0" err="1"/>
              <a:t>Rhif</a:t>
            </a:r>
            <a:r>
              <a:rPr lang="en-GB" sz="1600" dirty="0"/>
              <a:t> </a:t>
            </a:r>
            <a:r>
              <a:rPr lang="en-GB" sz="1600" dirty="0" err="1"/>
              <a:t>ymgeisydd</a:t>
            </a:r>
            <a:r>
              <a:rPr lang="en-GB" sz="1600" dirty="0"/>
              <a:t>: 1701422</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err="1"/>
              <a:t>Cyflwyniad</a:t>
            </a:r>
            <a:r>
              <a:rPr lang="en-GB" dirty="0"/>
              <a:t> </a:t>
            </a:r>
            <a:r>
              <a:rPr lang="en-GB" dirty="0" err="1"/>
              <a:t>swydd</a:t>
            </a:r>
            <a:r>
              <a:rPr lang="en-GB" dirty="0"/>
              <a:t> </a:t>
            </a:r>
            <a:r>
              <a:rPr lang="en-GB" dirty="0" err="1"/>
              <a:t>cwnselydd</a:t>
            </a:r>
            <a:r>
              <a:rPr lang="en-GB" dirty="0"/>
              <a:t> plant a </a:t>
            </a:r>
            <a:r>
              <a:rPr lang="en-GB" dirty="0" err="1"/>
              <a:t>phobl</a:t>
            </a:r>
            <a:r>
              <a:rPr lang="en-GB" dirty="0"/>
              <a:t> </a:t>
            </a:r>
            <a:r>
              <a:rPr lang="en-GB" dirty="0" err="1"/>
              <a:t>ifanc</a:t>
            </a:r>
            <a:r>
              <a:rPr lang="en-GB" dirty="0"/>
              <a:t>.</a:t>
            </a:r>
          </a:p>
        </p:txBody>
      </p:sp>
    </p:spTree>
    <p:extLst>
      <p:ext uri="{BB962C8B-B14F-4D97-AF65-F5344CB8AC3E}">
        <p14:creationId xmlns:p14="http://schemas.microsoft.com/office/powerpoint/2010/main" val="1033491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9D11FD5-487C-4A6B-836F-3831DC830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12ABD2B-487D-45FE-B91C-27F549DC83C8}"/>
              </a:ext>
            </a:extLst>
          </p:cNvPr>
          <p:cNvSpPr>
            <a:spLocks noGrp="1"/>
          </p:cNvSpPr>
          <p:nvPr>
            <p:ph type="title"/>
          </p:nvPr>
        </p:nvSpPr>
        <p:spPr>
          <a:xfrm>
            <a:off x="649224" y="645106"/>
            <a:ext cx="3650279" cy="1259894"/>
          </a:xfrm>
        </p:spPr>
        <p:txBody>
          <a:bodyPr>
            <a:normAutofit/>
          </a:bodyPr>
          <a:lstStyle/>
          <a:p>
            <a:pPr>
              <a:lnSpc>
                <a:spcPct val="90000"/>
              </a:lnSpc>
            </a:pPr>
            <a:r>
              <a:rPr lang="en-GB" sz="2800">
                <a:solidFill>
                  <a:srgbClr val="444C38"/>
                </a:solidFill>
              </a:rPr>
              <a:t>Pwysigrwydd Cwnselydd plant a phobl ifanc.</a:t>
            </a:r>
          </a:p>
        </p:txBody>
      </p:sp>
      <p:sp>
        <p:nvSpPr>
          <p:cNvPr id="16" name="Rectangle 15">
            <a:extLst>
              <a:ext uri="{FF2B5EF4-FFF2-40B4-BE49-F238E27FC236}">
                <a16:creationId xmlns:a16="http://schemas.microsoft.com/office/drawing/2014/main" id="{99765169-F70D-4841-BE65-62E10CB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44C38"/>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4EEA9CF-E379-49F1-8C29-E82F8CB455BD}"/>
              </a:ext>
            </a:extLst>
          </p:cNvPr>
          <p:cNvSpPr>
            <a:spLocks noGrp="1"/>
          </p:cNvSpPr>
          <p:nvPr>
            <p:ph idx="1"/>
          </p:nvPr>
        </p:nvSpPr>
        <p:spPr>
          <a:xfrm>
            <a:off x="649224" y="2133600"/>
            <a:ext cx="4851463" cy="4079294"/>
          </a:xfrm>
        </p:spPr>
        <p:txBody>
          <a:bodyPr>
            <a:normAutofit lnSpcReduction="10000"/>
          </a:bodyPr>
          <a:lstStyle/>
          <a:p>
            <a:pPr>
              <a:buClr>
                <a:srgbClr val="6D97C4"/>
              </a:buClr>
            </a:pPr>
            <a:r>
              <a:rPr lang="en-GB" dirty="0"/>
              <a:t>British Association for </a:t>
            </a:r>
            <a:r>
              <a:rPr lang="en-GB" dirty="0" err="1"/>
              <a:t>Councelling</a:t>
            </a:r>
            <a:r>
              <a:rPr lang="en-GB" dirty="0"/>
              <a:t> and Psychotherapy (BACP)</a:t>
            </a:r>
          </a:p>
          <a:p>
            <a:pPr>
              <a:buClr>
                <a:srgbClr val="6D97C4"/>
              </a:buClr>
            </a:pPr>
            <a:r>
              <a:rPr lang="en-GB" dirty="0" err="1"/>
              <a:t>Ystadegau</a:t>
            </a:r>
            <a:r>
              <a:rPr lang="en-GB" dirty="0"/>
              <a:t> </a:t>
            </a:r>
            <a:r>
              <a:rPr lang="en-GB" dirty="0" err="1"/>
              <a:t>Llywodraeth</a:t>
            </a:r>
            <a:r>
              <a:rPr lang="en-GB" dirty="0"/>
              <a:t> Cymru, (2017) </a:t>
            </a:r>
          </a:p>
          <a:p>
            <a:pPr>
              <a:buClr>
                <a:srgbClr val="6D97C4"/>
              </a:buClr>
            </a:pPr>
            <a:r>
              <a:rPr lang="en-GB" dirty="0" err="1"/>
              <a:t>Yn</a:t>
            </a:r>
            <a:r>
              <a:rPr lang="en-GB" dirty="0"/>
              <a:t> </a:t>
            </a:r>
            <a:r>
              <a:rPr lang="en-GB" dirty="0" err="1"/>
              <a:t>ôl</a:t>
            </a:r>
            <a:r>
              <a:rPr lang="en-GB" dirty="0"/>
              <a:t> </a:t>
            </a:r>
            <a:r>
              <a:rPr lang="en-GB" dirty="0" err="1"/>
              <a:t>Llywodraeth</a:t>
            </a:r>
            <a:r>
              <a:rPr lang="en-GB" dirty="0"/>
              <a:t> Cymru, (2017) </a:t>
            </a:r>
            <a:r>
              <a:rPr lang="en-GB" dirty="0" err="1"/>
              <a:t>nodwyd</a:t>
            </a:r>
            <a:r>
              <a:rPr lang="en-GB" dirty="0"/>
              <a:t>, “Year 10 pupils needed the most support, with 2,326 students referred for counselling in 2015-2016.” </a:t>
            </a:r>
          </a:p>
          <a:p>
            <a:pPr>
              <a:buClr>
                <a:srgbClr val="6D97C4"/>
              </a:buClr>
            </a:pPr>
            <a:r>
              <a:rPr lang="en-GB" dirty="0"/>
              <a:t>“The purpose of therapy is to reduce distress or unwanted behaviour by undoing previous learning or by providing new, more adaptive learning experiences.” National Institute for Health and Clinical Excellence, (2008).</a:t>
            </a:r>
          </a:p>
          <a:p>
            <a:pPr>
              <a:buClr>
                <a:srgbClr val="6D97C4"/>
              </a:buClr>
            </a:pPr>
            <a:endParaRPr lang="en-GB" dirty="0"/>
          </a:p>
        </p:txBody>
      </p:sp>
      <p:pic>
        <p:nvPicPr>
          <p:cNvPr id="4" name="Picture 3">
            <a:extLst>
              <a:ext uri="{FF2B5EF4-FFF2-40B4-BE49-F238E27FC236}">
                <a16:creationId xmlns:a16="http://schemas.microsoft.com/office/drawing/2014/main" id="{647D0667-7D96-4C20-A177-1076717FD50E}"/>
              </a:ext>
            </a:extLst>
          </p:cNvPr>
          <p:cNvPicPr>
            <a:picLocks noChangeAspect="1"/>
          </p:cNvPicPr>
          <p:nvPr/>
        </p:nvPicPr>
        <p:blipFill rotWithShape="1">
          <a:blip r:embed="rId2"/>
          <a:srcRect r="28229"/>
          <a:stretch/>
        </p:blipFill>
        <p:spPr>
          <a:xfrm>
            <a:off x="5637276" y="640080"/>
            <a:ext cx="5799950" cy="5252773"/>
          </a:xfrm>
          <a:prstGeom prst="rect">
            <a:avLst/>
          </a:prstGeom>
        </p:spPr>
      </p:pic>
      <p:sp>
        <p:nvSpPr>
          <p:cNvPr id="18" name="Freeform 14">
            <a:extLst>
              <a:ext uri="{FF2B5EF4-FFF2-40B4-BE49-F238E27FC236}">
                <a16:creationId xmlns:a16="http://schemas.microsoft.com/office/drawing/2014/main" id="{2A2CC818-8106-45C0-93D5-7051F99F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1F566B0-2FAE-4160-B602-847CB3897EF5}"/>
              </a:ext>
            </a:extLst>
          </p:cNvPr>
          <p:cNvSpPr txBox="1"/>
          <p:nvPr/>
        </p:nvSpPr>
        <p:spPr>
          <a:xfrm>
            <a:off x="5800725" y="6061223"/>
            <a:ext cx="5300663" cy="584775"/>
          </a:xfrm>
          <a:prstGeom prst="rect">
            <a:avLst/>
          </a:prstGeom>
          <a:noFill/>
        </p:spPr>
        <p:txBody>
          <a:bodyPr wrap="square" rtlCol="0">
            <a:spAutoFit/>
          </a:bodyPr>
          <a:lstStyle/>
          <a:p>
            <a:r>
              <a:rPr lang="en-GB" sz="1600" dirty="0" err="1">
                <a:hlinkClick r:id="rId3">
                  <a:extLst>
                    <a:ext uri="{A12FA001-AC4F-418D-AE19-62706E023703}">
                      <ahyp:hlinkClr xmlns:ahyp="http://schemas.microsoft.com/office/drawing/2018/hyperlinkcolor" val="tx"/>
                    </a:ext>
                  </a:extLst>
                </a:hlinkClick>
              </a:rPr>
              <a:t>Ffynhonnell</a:t>
            </a:r>
            <a:r>
              <a:rPr lang="en-GB" sz="1600" dirty="0">
                <a:hlinkClick r:id="rId3">
                  <a:extLst>
                    <a:ext uri="{A12FA001-AC4F-418D-AE19-62706E023703}">
                      <ahyp:hlinkClr xmlns:ahyp="http://schemas.microsoft.com/office/drawing/2018/hyperlinkcolor" val="tx"/>
                    </a:ext>
                  </a:extLst>
                </a:hlinkClick>
              </a:rPr>
              <a:t>: </a:t>
            </a:r>
            <a:r>
              <a:rPr lang="en-GB" sz="1600" dirty="0" err="1">
                <a:hlinkClick r:id="rId3">
                  <a:extLst>
                    <a:ext uri="{A12FA001-AC4F-418D-AE19-62706E023703}">
                      <ahyp:hlinkClr xmlns:ahyp="http://schemas.microsoft.com/office/drawing/2018/hyperlinkcolor" val="tx"/>
                    </a:ext>
                  </a:extLst>
                </a:hlinkClick>
              </a:rPr>
              <a:t>Llywodraeth</a:t>
            </a:r>
            <a:r>
              <a:rPr lang="en-GB" sz="1600" dirty="0">
                <a:hlinkClick r:id="rId3">
                  <a:extLst>
                    <a:ext uri="{A12FA001-AC4F-418D-AE19-62706E023703}">
                      <ahyp:hlinkClr xmlns:ahyp="http://schemas.microsoft.com/office/drawing/2018/hyperlinkcolor" val="tx"/>
                    </a:ext>
                  </a:extLst>
                </a:hlinkClick>
              </a:rPr>
              <a:t> Cymru, (2017). https://www.bbc.co.uk/news/uk-wales-39513853</a:t>
            </a:r>
            <a:r>
              <a:rPr lang="en-GB" sz="1600" dirty="0"/>
              <a:t> </a:t>
            </a:r>
          </a:p>
        </p:txBody>
      </p:sp>
    </p:spTree>
    <p:extLst>
      <p:ext uri="{BB962C8B-B14F-4D97-AF65-F5344CB8AC3E}">
        <p14:creationId xmlns:p14="http://schemas.microsoft.com/office/powerpoint/2010/main" val="312171838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60E10-0AF4-4F79-8BAF-4EDFD26F9B88}"/>
              </a:ext>
            </a:extLst>
          </p:cNvPr>
          <p:cNvSpPr>
            <a:spLocks noGrp="1"/>
          </p:cNvSpPr>
          <p:nvPr>
            <p:ph type="title"/>
          </p:nvPr>
        </p:nvSpPr>
        <p:spPr>
          <a:xfrm>
            <a:off x="1046019" y="942108"/>
            <a:ext cx="3256550" cy="4969113"/>
          </a:xfrm>
        </p:spPr>
        <p:txBody>
          <a:bodyPr anchor="ctr">
            <a:normAutofit/>
          </a:bodyPr>
          <a:lstStyle/>
          <a:p>
            <a:r>
              <a:rPr lang="en-GB">
                <a:solidFill>
                  <a:schemeClr val="tx2">
                    <a:lumMod val="75000"/>
                  </a:schemeClr>
                </a:solidFill>
              </a:rPr>
              <a:t>Sgiliau a’I pwysigrwydd o fewn swydd cwnsela I blant a phobl ifanc.</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7DCACAC2-70F2-445E-8C92-23F9CA3A82FE}"/>
              </a:ext>
            </a:extLst>
          </p:cNvPr>
          <p:cNvSpPr>
            <a:spLocks noGrp="1"/>
          </p:cNvSpPr>
          <p:nvPr>
            <p:ph idx="1"/>
          </p:nvPr>
        </p:nvSpPr>
        <p:spPr>
          <a:xfrm>
            <a:off x="5049062" y="942108"/>
            <a:ext cx="6455549" cy="4969114"/>
          </a:xfrm>
        </p:spPr>
        <p:txBody>
          <a:bodyPr anchor="ctr">
            <a:normAutofit/>
          </a:bodyPr>
          <a:lstStyle/>
          <a:p>
            <a:r>
              <a:rPr lang="en-GB">
                <a:solidFill>
                  <a:schemeClr val="tx2">
                    <a:lumMod val="75000"/>
                  </a:schemeClr>
                </a:solidFill>
              </a:rPr>
              <a:t>Mae’n bwysig I adnabod eich sgiliiau personol ac I gadw ati I ddatblygu eich sgiliau er mwyn cyrraedd eich potensial orau.</a:t>
            </a:r>
          </a:p>
          <a:p>
            <a:r>
              <a:rPr lang="en-GB">
                <a:solidFill>
                  <a:schemeClr val="tx2">
                    <a:lumMod val="75000"/>
                  </a:schemeClr>
                </a:solidFill>
              </a:rPr>
              <a:t>Pwysigrwydd sgiliau personol a nodweddion personoliaeth, “You’ll need the right mix of personol skills and personality traits” Smith, J (2018).  </a:t>
            </a:r>
          </a:p>
          <a:p>
            <a:r>
              <a:rPr lang="en-GB">
                <a:solidFill>
                  <a:schemeClr val="tx2">
                    <a:lumMod val="75000"/>
                  </a:schemeClr>
                </a:solidFill>
              </a:rPr>
              <a:t>Nodwyd Smith, J (2018) bod yna pump sgil sy’n bwysig o fewn y maes a rhain yw: Excellent listening and communication skills, The ability to develop a non-judgmental approach, An understanding of confidentiality and professional boundaries, Resilience, patience and Humility, A genuine interest in others. </a:t>
            </a:r>
          </a:p>
        </p:txBody>
      </p:sp>
    </p:spTree>
    <p:extLst>
      <p:ext uri="{BB962C8B-B14F-4D97-AF65-F5344CB8AC3E}">
        <p14:creationId xmlns:p14="http://schemas.microsoft.com/office/powerpoint/2010/main" val="2176558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CBD12-41E8-46CD-971F-F2DBA7B0C120}"/>
              </a:ext>
            </a:extLst>
          </p:cNvPr>
          <p:cNvSpPr>
            <a:spLocks noGrp="1"/>
          </p:cNvSpPr>
          <p:nvPr>
            <p:ph type="title"/>
          </p:nvPr>
        </p:nvSpPr>
        <p:spPr>
          <a:xfrm>
            <a:off x="649224" y="645106"/>
            <a:ext cx="3650279" cy="1259894"/>
          </a:xfrm>
        </p:spPr>
        <p:txBody>
          <a:bodyPr>
            <a:normAutofit/>
          </a:bodyPr>
          <a:lstStyle/>
          <a:p>
            <a:pPr>
              <a:lnSpc>
                <a:spcPct val="90000"/>
              </a:lnSpc>
            </a:pPr>
            <a:r>
              <a:rPr lang="en-GB" sz="2500" err="1">
                <a:solidFill>
                  <a:srgbClr val="3E523B"/>
                </a:solidFill>
              </a:rPr>
              <a:t>Sgil</a:t>
            </a:r>
            <a:r>
              <a:rPr lang="en-GB" sz="2500">
                <a:solidFill>
                  <a:srgbClr val="3E523B"/>
                </a:solidFill>
              </a:rPr>
              <a:t> un: </a:t>
            </a:r>
            <a:r>
              <a:rPr lang="en-GB" sz="2500" err="1">
                <a:solidFill>
                  <a:srgbClr val="3E523B"/>
                </a:solidFill>
              </a:rPr>
              <a:t>Sgiliau</a:t>
            </a:r>
            <a:r>
              <a:rPr lang="en-GB" sz="2500">
                <a:solidFill>
                  <a:srgbClr val="3E523B"/>
                </a:solidFill>
              </a:rPr>
              <a:t> </a:t>
            </a:r>
            <a:r>
              <a:rPr lang="en-GB" sz="2500" err="1">
                <a:solidFill>
                  <a:srgbClr val="3E523B"/>
                </a:solidFill>
              </a:rPr>
              <a:t>gwrando</a:t>
            </a:r>
            <a:r>
              <a:rPr lang="en-GB" sz="2500">
                <a:solidFill>
                  <a:srgbClr val="3E523B"/>
                </a:solidFill>
              </a:rPr>
              <a:t> a </a:t>
            </a:r>
            <a:r>
              <a:rPr lang="en-GB" sz="2500" err="1">
                <a:solidFill>
                  <a:srgbClr val="3E523B"/>
                </a:solidFill>
              </a:rPr>
              <a:t>chyfathrebu</a:t>
            </a:r>
            <a:r>
              <a:rPr lang="en-GB" sz="2500">
                <a:solidFill>
                  <a:srgbClr val="3E523B"/>
                </a:solidFill>
              </a:rPr>
              <a:t> </a:t>
            </a:r>
            <a:r>
              <a:rPr lang="en-GB" sz="2500" err="1">
                <a:solidFill>
                  <a:srgbClr val="3E523B"/>
                </a:solidFill>
              </a:rPr>
              <a:t>rhagorol</a:t>
            </a:r>
            <a:endParaRPr lang="en-GB" sz="2500">
              <a:solidFill>
                <a:srgbClr val="3E523B"/>
              </a:solidFill>
            </a:endParaRPr>
          </a:p>
        </p:txBody>
      </p:sp>
      <p:sp>
        <p:nvSpPr>
          <p:cNvPr id="11" name="Rectangle 10">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E523B"/>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715381F-09E5-4F3E-B614-AF25DE03324C}"/>
              </a:ext>
            </a:extLst>
          </p:cNvPr>
          <p:cNvSpPr>
            <a:spLocks noGrp="1"/>
          </p:cNvSpPr>
          <p:nvPr>
            <p:ph idx="1"/>
          </p:nvPr>
        </p:nvSpPr>
        <p:spPr>
          <a:xfrm>
            <a:off x="649225" y="2133600"/>
            <a:ext cx="3650278" cy="3759253"/>
          </a:xfrm>
        </p:spPr>
        <p:txBody>
          <a:bodyPr>
            <a:normAutofit/>
          </a:bodyPr>
          <a:lstStyle/>
          <a:p>
            <a:pPr>
              <a:lnSpc>
                <a:spcPct val="90000"/>
              </a:lnSpc>
              <a:buClr>
                <a:srgbClr val="D59F47"/>
              </a:buClr>
            </a:pPr>
            <a:r>
              <a:rPr lang="en-GB" dirty="0"/>
              <a:t>“An effective counsellor can communicate empathetic understanding as well as being able to listen carefully.”  Smith, J (2018). </a:t>
            </a:r>
          </a:p>
          <a:p>
            <a:pPr>
              <a:lnSpc>
                <a:spcPct val="90000"/>
              </a:lnSpc>
              <a:buClr>
                <a:srgbClr val="D59F47"/>
              </a:buClr>
            </a:pPr>
            <a:r>
              <a:rPr lang="en-GB" dirty="0" err="1"/>
              <a:t>Wrth</a:t>
            </a:r>
            <a:r>
              <a:rPr lang="en-GB" dirty="0"/>
              <a:t> </a:t>
            </a:r>
            <a:r>
              <a:rPr lang="en-GB" dirty="0" err="1"/>
              <a:t>weithio’n</a:t>
            </a:r>
            <a:r>
              <a:rPr lang="en-GB" dirty="0"/>
              <a:t> un </a:t>
            </a:r>
            <a:r>
              <a:rPr lang="en-GB" dirty="0" err="1"/>
              <a:t>i</a:t>
            </a:r>
            <a:r>
              <a:rPr lang="en-GB" dirty="0"/>
              <a:t> un ac </a:t>
            </a:r>
            <a:r>
              <a:rPr lang="en-GB" dirty="0" err="1"/>
              <a:t>mewn</a:t>
            </a:r>
            <a:r>
              <a:rPr lang="en-GB" dirty="0"/>
              <a:t> </a:t>
            </a:r>
            <a:r>
              <a:rPr lang="en-GB" dirty="0" err="1"/>
              <a:t>grwpiau</a:t>
            </a:r>
            <a:r>
              <a:rPr lang="en-GB" dirty="0"/>
              <a:t> </a:t>
            </a:r>
            <a:r>
              <a:rPr lang="en-GB" dirty="0" err="1"/>
              <a:t>bach</a:t>
            </a:r>
            <a:r>
              <a:rPr lang="en-GB" dirty="0"/>
              <a:t> a plant o </a:t>
            </a:r>
            <a:r>
              <a:rPr lang="en-GB" dirty="0" err="1"/>
              <a:t>fewn</a:t>
            </a:r>
            <a:r>
              <a:rPr lang="en-GB" dirty="0"/>
              <a:t> y </a:t>
            </a:r>
            <a:r>
              <a:rPr lang="en-GB" dirty="0" err="1"/>
              <a:t>dosbarth</a:t>
            </a:r>
            <a:r>
              <a:rPr lang="en-GB" dirty="0"/>
              <a:t> </a:t>
            </a:r>
            <a:r>
              <a:rPr lang="en-GB" dirty="0" err="1"/>
              <a:t>dysgu</a:t>
            </a:r>
            <a:r>
              <a:rPr lang="en-GB" dirty="0"/>
              <a:t>, </a:t>
            </a:r>
            <a:r>
              <a:rPr lang="en-GB" dirty="0" err="1"/>
              <a:t>roedd</a:t>
            </a:r>
            <a:r>
              <a:rPr lang="en-GB" dirty="0"/>
              <a:t> </a:t>
            </a:r>
            <a:r>
              <a:rPr lang="en-GB" dirty="0" err="1"/>
              <a:t>hyn</a:t>
            </a:r>
            <a:r>
              <a:rPr lang="en-GB" dirty="0"/>
              <a:t> </a:t>
            </a:r>
            <a:r>
              <a:rPr lang="en-GB" dirty="0" err="1"/>
              <a:t>wedi</a:t>
            </a:r>
            <a:r>
              <a:rPr lang="en-GB" dirty="0"/>
              <a:t> </a:t>
            </a:r>
            <a:r>
              <a:rPr lang="en-GB" dirty="0" err="1"/>
              <a:t>hybu</a:t>
            </a:r>
            <a:r>
              <a:rPr lang="en-GB" dirty="0"/>
              <a:t> mi </a:t>
            </a:r>
            <a:r>
              <a:rPr lang="en-GB" dirty="0" err="1"/>
              <a:t>i</a:t>
            </a:r>
            <a:r>
              <a:rPr lang="en-GB" dirty="0"/>
              <a:t> </a:t>
            </a:r>
            <a:r>
              <a:rPr lang="en-GB" dirty="0" err="1"/>
              <a:t>wrando</a:t>
            </a:r>
            <a:r>
              <a:rPr lang="en-GB" dirty="0"/>
              <a:t> </a:t>
            </a:r>
            <a:r>
              <a:rPr lang="en-GB" dirty="0" err="1"/>
              <a:t>ar</a:t>
            </a:r>
            <a:r>
              <a:rPr lang="en-GB" dirty="0"/>
              <a:t> </a:t>
            </a:r>
            <a:r>
              <a:rPr lang="en-GB" dirty="0" err="1"/>
              <a:t>eu</a:t>
            </a:r>
            <a:r>
              <a:rPr lang="en-GB" dirty="0"/>
              <a:t> </a:t>
            </a:r>
            <a:r>
              <a:rPr lang="en-GB" dirty="0" err="1"/>
              <a:t>problemau</a:t>
            </a:r>
            <a:r>
              <a:rPr lang="en-GB" dirty="0"/>
              <a:t> a </a:t>
            </a:r>
            <a:r>
              <a:rPr lang="en-GB" dirty="0" err="1"/>
              <a:t>chyfathrebu</a:t>
            </a:r>
            <a:r>
              <a:rPr lang="en-GB" dirty="0"/>
              <a:t> a </a:t>
            </a:r>
            <a:r>
              <a:rPr lang="en-GB" dirty="0" err="1"/>
              <a:t>nhw</a:t>
            </a:r>
            <a:r>
              <a:rPr lang="en-GB" dirty="0"/>
              <a:t> </a:t>
            </a:r>
            <a:r>
              <a:rPr lang="en-GB" dirty="0" err="1"/>
              <a:t>er</a:t>
            </a:r>
            <a:r>
              <a:rPr lang="en-GB" dirty="0"/>
              <a:t> </a:t>
            </a:r>
            <a:r>
              <a:rPr lang="en-GB" dirty="0" err="1"/>
              <a:t>mwyn</a:t>
            </a:r>
            <a:r>
              <a:rPr lang="en-GB" dirty="0"/>
              <a:t> </a:t>
            </a:r>
            <a:r>
              <a:rPr lang="en-GB" dirty="0" err="1"/>
              <a:t>iddynt</a:t>
            </a:r>
            <a:r>
              <a:rPr lang="en-GB" dirty="0"/>
              <a:t> </a:t>
            </a:r>
            <a:r>
              <a:rPr lang="en-GB" dirty="0" err="1"/>
              <a:t>gyrraedd</a:t>
            </a:r>
            <a:r>
              <a:rPr lang="en-GB" dirty="0"/>
              <a:t> </a:t>
            </a:r>
            <a:r>
              <a:rPr lang="en-GB" dirty="0" err="1"/>
              <a:t>eu</a:t>
            </a:r>
            <a:r>
              <a:rPr lang="en-GB" dirty="0"/>
              <a:t> </a:t>
            </a:r>
            <a:r>
              <a:rPr lang="en-GB" dirty="0" err="1"/>
              <a:t>potensial</a:t>
            </a:r>
            <a:r>
              <a:rPr lang="en-GB" dirty="0"/>
              <a:t> </a:t>
            </a:r>
            <a:r>
              <a:rPr lang="en-GB" dirty="0" err="1"/>
              <a:t>orau</a:t>
            </a:r>
            <a:r>
              <a:rPr lang="en-GB" dirty="0"/>
              <a:t>.</a:t>
            </a:r>
          </a:p>
          <a:p>
            <a:pPr>
              <a:lnSpc>
                <a:spcPct val="90000"/>
              </a:lnSpc>
              <a:buClr>
                <a:srgbClr val="D59F47"/>
              </a:buClr>
            </a:pPr>
            <a:endParaRPr lang="en-GB" dirty="0"/>
          </a:p>
        </p:txBody>
      </p:sp>
      <p:sp>
        <p:nvSpPr>
          <p:cNvPr id="13"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21C104D-C8D6-494C-84FB-C121C8E036BD}"/>
              </a:ext>
            </a:extLst>
          </p:cNvPr>
          <p:cNvPicPr>
            <a:picLocks noChangeAspect="1"/>
          </p:cNvPicPr>
          <p:nvPr/>
        </p:nvPicPr>
        <p:blipFill rotWithShape="1">
          <a:blip r:embed="rId2"/>
          <a:srcRect l="8302" r="18219"/>
          <a:stretch/>
        </p:blipFill>
        <p:spPr>
          <a:xfrm>
            <a:off x="4512195" y="173118"/>
            <a:ext cx="7030580" cy="5888105"/>
          </a:xfrm>
          <a:prstGeom prst="rect">
            <a:avLst/>
          </a:prstGeom>
        </p:spPr>
      </p:pic>
      <p:sp>
        <p:nvSpPr>
          <p:cNvPr id="5" name="TextBox 4">
            <a:extLst>
              <a:ext uri="{FF2B5EF4-FFF2-40B4-BE49-F238E27FC236}">
                <a16:creationId xmlns:a16="http://schemas.microsoft.com/office/drawing/2014/main" id="{256D74DF-CB66-44B0-A87B-47F3447C70BD}"/>
              </a:ext>
            </a:extLst>
          </p:cNvPr>
          <p:cNvSpPr txBox="1"/>
          <p:nvPr/>
        </p:nvSpPr>
        <p:spPr>
          <a:xfrm>
            <a:off x="6096000" y="6055407"/>
            <a:ext cx="5005483" cy="800219"/>
          </a:xfrm>
          <a:prstGeom prst="rect">
            <a:avLst/>
          </a:prstGeom>
          <a:noFill/>
        </p:spPr>
        <p:txBody>
          <a:bodyPr wrap="square" rtlCol="0">
            <a:spAutoFit/>
          </a:bodyPr>
          <a:lstStyle/>
          <a:p>
            <a:r>
              <a:rPr lang="en-GB" dirty="0" err="1">
                <a:hlinkClick r:id="rId3">
                  <a:extLst>
                    <a:ext uri="{A12FA001-AC4F-418D-AE19-62706E023703}">
                      <ahyp:hlinkClr xmlns:ahyp="http://schemas.microsoft.com/office/drawing/2018/hyperlinkcolor" val="tx"/>
                    </a:ext>
                  </a:extLst>
                </a:hlinkClick>
              </a:rPr>
              <a:t>Ffynhonnell</a:t>
            </a:r>
            <a:r>
              <a:rPr lang="en-GB" dirty="0">
                <a:hlinkClick r:id="rId3">
                  <a:extLst>
                    <a:ext uri="{A12FA001-AC4F-418D-AE19-62706E023703}">
                      <ahyp:hlinkClr xmlns:ahyp="http://schemas.microsoft.com/office/drawing/2018/hyperlinkcolor" val="tx"/>
                    </a:ext>
                  </a:extLst>
                </a:hlinkClick>
              </a:rPr>
              <a:t>: </a:t>
            </a:r>
            <a:r>
              <a:rPr lang="en-GB" dirty="0" err="1">
                <a:hlinkClick r:id="rId3">
                  <a:extLst>
                    <a:ext uri="{A12FA001-AC4F-418D-AE19-62706E023703}">
                      <ahyp:hlinkClr xmlns:ahyp="http://schemas.microsoft.com/office/drawing/2018/hyperlinkcolor" val="tx"/>
                    </a:ext>
                  </a:extLst>
                </a:hlinkClick>
              </a:rPr>
              <a:t>DimDyddiad</a:t>
            </a:r>
            <a:endParaRPr lang="en-GB" dirty="0">
              <a:hlinkClick r:id="rId3">
                <a:extLst>
                  <a:ext uri="{A12FA001-AC4F-418D-AE19-62706E023703}">
                    <ahyp:hlinkClr xmlns:ahyp="http://schemas.microsoft.com/office/drawing/2018/hyperlinkcolor" val="tx"/>
                  </a:ext>
                </a:extLst>
              </a:hlinkClick>
            </a:endParaRPr>
          </a:p>
          <a:p>
            <a:r>
              <a:rPr lang="en-GB" sz="1400" dirty="0">
                <a:hlinkClick r:id="rId3">
                  <a:extLst>
                    <a:ext uri="{A12FA001-AC4F-418D-AE19-62706E023703}">
                      <ahyp:hlinkClr xmlns:ahyp="http://schemas.microsoft.com/office/drawing/2018/hyperlinkcolor" val="tx"/>
                    </a:ext>
                  </a:extLst>
                </a:hlinkClick>
              </a:rPr>
              <a:t>https://img.aws.livestrongcdn.com/ls-article-image-673/ds-photo/getty/article/117/112/86481554.jpg</a:t>
            </a:r>
            <a:r>
              <a:rPr lang="en-GB" sz="1400" dirty="0"/>
              <a:t> </a:t>
            </a:r>
          </a:p>
        </p:txBody>
      </p:sp>
    </p:spTree>
    <p:extLst>
      <p:ext uri="{BB962C8B-B14F-4D97-AF65-F5344CB8AC3E}">
        <p14:creationId xmlns:p14="http://schemas.microsoft.com/office/powerpoint/2010/main" val="2574702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E58C8766-4DE8-4DB6-A4A6-6D5750763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9D522E-2FCC-4D17-B328-F2418372D1C7}"/>
              </a:ext>
            </a:extLst>
          </p:cNvPr>
          <p:cNvSpPr>
            <a:spLocks noGrp="1"/>
          </p:cNvSpPr>
          <p:nvPr>
            <p:ph type="title"/>
          </p:nvPr>
        </p:nvSpPr>
        <p:spPr>
          <a:xfrm>
            <a:off x="649224" y="645106"/>
            <a:ext cx="6574536" cy="1259894"/>
          </a:xfrm>
        </p:spPr>
        <p:txBody>
          <a:bodyPr>
            <a:normAutofit/>
          </a:bodyPr>
          <a:lstStyle/>
          <a:p>
            <a:r>
              <a:rPr lang="en-GB"/>
              <a:t>Sgil dau: Y gallu i ddatblygu dull anfeirniadol. </a:t>
            </a:r>
            <a:endParaRPr lang="en-GB" dirty="0"/>
          </a:p>
        </p:txBody>
      </p:sp>
      <p:sp>
        <p:nvSpPr>
          <p:cNvPr id="17" name="Rectangle 11">
            <a:extLst>
              <a:ext uri="{FF2B5EF4-FFF2-40B4-BE49-F238E27FC236}">
                <a16:creationId xmlns:a16="http://schemas.microsoft.com/office/drawing/2014/main" id="{FB8C794E-3CC5-4FA5-9A46-B9702575C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0FD28E5-A5D8-4F6A-AA9F-951FD879D0D9}"/>
              </a:ext>
            </a:extLst>
          </p:cNvPr>
          <p:cNvSpPr>
            <a:spLocks noGrp="1"/>
          </p:cNvSpPr>
          <p:nvPr>
            <p:ph idx="1"/>
          </p:nvPr>
        </p:nvSpPr>
        <p:spPr>
          <a:xfrm>
            <a:off x="649224" y="2133600"/>
            <a:ext cx="6574535" cy="3759253"/>
          </a:xfrm>
        </p:spPr>
        <p:txBody>
          <a:bodyPr>
            <a:normAutofit/>
          </a:bodyPr>
          <a:lstStyle/>
          <a:p>
            <a:pPr>
              <a:buClr>
                <a:srgbClr val="1590BF"/>
              </a:buClr>
            </a:pPr>
            <a:r>
              <a:rPr lang="en-GB"/>
              <a:t>“As a councellor you need to contain and manage your own reactions in a supportive and professional manner.”  Kate Mahoney, (dim dyddiad).</a:t>
            </a:r>
          </a:p>
          <a:p>
            <a:pPr>
              <a:buClr>
                <a:srgbClr val="1590BF"/>
              </a:buClr>
            </a:pPr>
            <a:r>
              <a:rPr lang="en-GB"/>
              <a:t>Beidio gwahaniaethu yn ôl rhyw, oedran neu alluoedd.</a:t>
            </a:r>
          </a:p>
          <a:p>
            <a:pPr>
              <a:buClr>
                <a:srgbClr val="1590BF"/>
              </a:buClr>
            </a:pPr>
            <a:r>
              <a:rPr lang="en-GB"/>
              <a:t>Gefnogi pobl a phlant sut y dylai, gan gofio bod pawb yn wahanol ond bod hefyd pawb yn bwysig. </a:t>
            </a:r>
          </a:p>
          <a:p>
            <a:pPr>
              <a:buClr>
                <a:srgbClr val="1590BF"/>
              </a:buClr>
            </a:pPr>
            <a:endParaRPr lang="en-GB"/>
          </a:p>
        </p:txBody>
      </p:sp>
      <p:pic>
        <p:nvPicPr>
          <p:cNvPr id="5" name="Picture 4">
            <a:extLst>
              <a:ext uri="{FF2B5EF4-FFF2-40B4-BE49-F238E27FC236}">
                <a16:creationId xmlns:a16="http://schemas.microsoft.com/office/drawing/2014/main" id="{A7AA49B8-4CC6-4D08-896B-019C8F550AE5}"/>
              </a:ext>
            </a:extLst>
          </p:cNvPr>
          <p:cNvPicPr>
            <a:picLocks noChangeAspect="1"/>
          </p:cNvPicPr>
          <p:nvPr/>
        </p:nvPicPr>
        <p:blipFill>
          <a:blip r:embed="rId2"/>
          <a:stretch>
            <a:fillRect/>
          </a:stretch>
        </p:blipFill>
        <p:spPr>
          <a:xfrm>
            <a:off x="6461182" y="4443414"/>
            <a:ext cx="5434147" cy="2297930"/>
          </a:xfrm>
          <a:prstGeom prst="rect">
            <a:avLst/>
          </a:prstGeom>
        </p:spPr>
      </p:pic>
      <p:pic>
        <p:nvPicPr>
          <p:cNvPr id="4" name="Picture 3">
            <a:extLst>
              <a:ext uri="{FF2B5EF4-FFF2-40B4-BE49-F238E27FC236}">
                <a16:creationId xmlns:a16="http://schemas.microsoft.com/office/drawing/2014/main" id="{17D5844D-3230-44D1-A181-1AF9DB57DA1F}"/>
              </a:ext>
            </a:extLst>
          </p:cNvPr>
          <p:cNvPicPr>
            <a:picLocks noChangeAspect="1"/>
          </p:cNvPicPr>
          <p:nvPr/>
        </p:nvPicPr>
        <p:blipFill>
          <a:blip r:embed="rId3"/>
          <a:stretch>
            <a:fillRect/>
          </a:stretch>
        </p:blipFill>
        <p:spPr>
          <a:xfrm>
            <a:off x="6889809" y="3781276"/>
            <a:ext cx="3981455" cy="657390"/>
          </a:xfrm>
          <a:prstGeom prst="rect">
            <a:avLst/>
          </a:prstGeom>
        </p:spPr>
      </p:pic>
      <p:sp>
        <p:nvSpPr>
          <p:cNvPr id="18" name="Freeform 11">
            <a:extLst>
              <a:ext uri="{FF2B5EF4-FFF2-40B4-BE49-F238E27FC236}">
                <a16:creationId xmlns:a16="http://schemas.microsoft.com/office/drawing/2014/main" id="{DCA9D2DF-B9C7-4D7E-A14E-830BAEE6F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5555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AC7E3-26A3-4ACA-BB9D-BA1064D0EE3B}"/>
              </a:ext>
            </a:extLst>
          </p:cNvPr>
          <p:cNvSpPr>
            <a:spLocks noGrp="1"/>
          </p:cNvSpPr>
          <p:nvPr>
            <p:ph type="title"/>
          </p:nvPr>
        </p:nvSpPr>
        <p:spPr>
          <a:xfrm>
            <a:off x="1687669" y="624110"/>
            <a:ext cx="4137059" cy="1280890"/>
          </a:xfrm>
        </p:spPr>
        <p:txBody>
          <a:bodyPr>
            <a:normAutofit/>
          </a:bodyPr>
          <a:lstStyle/>
          <a:p>
            <a:pPr>
              <a:lnSpc>
                <a:spcPct val="90000"/>
              </a:lnSpc>
            </a:pPr>
            <a:r>
              <a:rPr lang="en-GB" sz="2700"/>
              <a:t>Sgil pedward: Gwytnwch, amynedd a gostyngeiddrwydd.</a:t>
            </a:r>
          </a:p>
        </p:txBody>
      </p:sp>
      <p:sp>
        <p:nvSpPr>
          <p:cNvPr id="3" name="Content Placeholder 2">
            <a:extLst>
              <a:ext uri="{FF2B5EF4-FFF2-40B4-BE49-F238E27FC236}">
                <a16:creationId xmlns:a16="http://schemas.microsoft.com/office/drawing/2014/main" id="{171DFC13-41EF-4BB9-B19A-2F237082B801}"/>
              </a:ext>
            </a:extLst>
          </p:cNvPr>
          <p:cNvSpPr>
            <a:spLocks noGrp="1"/>
          </p:cNvSpPr>
          <p:nvPr>
            <p:ph idx="1"/>
          </p:nvPr>
        </p:nvSpPr>
        <p:spPr>
          <a:xfrm>
            <a:off x="1683956" y="2133600"/>
            <a:ext cx="4140772" cy="3777622"/>
          </a:xfrm>
        </p:spPr>
        <p:txBody>
          <a:bodyPr>
            <a:normAutofit/>
          </a:bodyPr>
          <a:lstStyle/>
          <a:p>
            <a:pPr>
              <a:lnSpc>
                <a:spcPct val="90000"/>
              </a:lnSpc>
            </a:pPr>
            <a:r>
              <a:rPr lang="en-GB" sz="1400" dirty="0">
                <a:solidFill>
                  <a:srgbClr val="000000"/>
                </a:solidFill>
              </a:rPr>
              <a:t>Kate Mahoney, “You will also need a capacity for self-care and willingness to recognize your own limitations.” </a:t>
            </a:r>
          </a:p>
          <a:p>
            <a:pPr>
              <a:lnSpc>
                <a:spcPct val="90000"/>
              </a:lnSpc>
            </a:pPr>
            <a:r>
              <a:rPr lang="en-GB" sz="1400" dirty="0">
                <a:solidFill>
                  <a:srgbClr val="000000"/>
                </a:solidFill>
              </a:rPr>
              <a:t>Gerald et al., 2017, “Another aspect of professional competence is that of self-care…. Being self-reflective about your capacity to provide support is important; as is being able to identify when you may be close to burning out.” </a:t>
            </a:r>
          </a:p>
          <a:p>
            <a:pPr>
              <a:lnSpc>
                <a:spcPct val="90000"/>
              </a:lnSpc>
            </a:pPr>
            <a:r>
              <a:rPr lang="en-GB" sz="1400" dirty="0" err="1">
                <a:solidFill>
                  <a:srgbClr val="000000"/>
                </a:solidFill>
              </a:rPr>
              <a:t>Rwyf</a:t>
            </a:r>
            <a:r>
              <a:rPr lang="en-GB" sz="1400" dirty="0">
                <a:solidFill>
                  <a:srgbClr val="000000"/>
                </a:solidFill>
              </a:rPr>
              <a:t> </a:t>
            </a:r>
            <a:r>
              <a:rPr lang="en-GB" sz="1400" dirty="0" err="1">
                <a:solidFill>
                  <a:srgbClr val="000000"/>
                </a:solidFill>
              </a:rPr>
              <a:t>yn</a:t>
            </a:r>
            <a:r>
              <a:rPr lang="en-GB" sz="1400" dirty="0">
                <a:solidFill>
                  <a:srgbClr val="000000"/>
                </a:solidFill>
              </a:rPr>
              <a:t> </a:t>
            </a:r>
            <a:r>
              <a:rPr lang="en-GB" sz="1400" dirty="0" err="1">
                <a:solidFill>
                  <a:srgbClr val="000000"/>
                </a:solidFill>
              </a:rPr>
              <a:t>berson</a:t>
            </a:r>
            <a:r>
              <a:rPr lang="en-GB" sz="1400" dirty="0">
                <a:solidFill>
                  <a:srgbClr val="000000"/>
                </a:solidFill>
              </a:rPr>
              <a:t> </a:t>
            </a:r>
            <a:r>
              <a:rPr lang="en-GB" sz="1400" dirty="0" err="1">
                <a:solidFill>
                  <a:srgbClr val="000000"/>
                </a:solidFill>
              </a:rPr>
              <a:t>sydd</a:t>
            </a:r>
            <a:r>
              <a:rPr lang="en-GB" sz="1400" dirty="0">
                <a:solidFill>
                  <a:srgbClr val="000000"/>
                </a:solidFill>
              </a:rPr>
              <a:t> â </a:t>
            </a:r>
            <a:r>
              <a:rPr lang="en-GB" sz="1400" dirty="0" err="1">
                <a:solidFill>
                  <a:srgbClr val="000000"/>
                </a:solidFill>
              </a:rPr>
              <a:t>llawer</a:t>
            </a:r>
            <a:r>
              <a:rPr lang="en-GB" sz="1400" dirty="0">
                <a:solidFill>
                  <a:srgbClr val="000000"/>
                </a:solidFill>
              </a:rPr>
              <a:t> o </a:t>
            </a:r>
            <a:r>
              <a:rPr lang="en-GB" sz="1400" dirty="0" err="1">
                <a:solidFill>
                  <a:srgbClr val="000000"/>
                </a:solidFill>
              </a:rPr>
              <a:t>amynedd</a:t>
            </a:r>
            <a:r>
              <a:rPr lang="en-GB" sz="1400" dirty="0">
                <a:solidFill>
                  <a:srgbClr val="000000"/>
                </a:solidFill>
              </a:rPr>
              <a:t> ac </a:t>
            </a:r>
            <a:r>
              <a:rPr lang="en-GB" sz="1400" dirty="0" err="1">
                <a:solidFill>
                  <a:srgbClr val="000000"/>
                </a:solidFill>
              </a:rPr>
              <a:t>sy’n</a:t>
            </a:r>
            <a:r>
              <a:rPr lang="en-GB" sz="1400" dirty="0">
                <a:solidFill>
                  <a:srgbClr val="000000"/>
                </a:solidFill>
              </a:rPr>
              <a:t> </a:t>
            </a:r>
            <a:r>
              <a:rPr lang="en-GB" sz="1400" dirty="0" err="1">
                <a:solidFill>
                  <a:srgbClr val="000000"/>
                </a:solidFill>
              </a:rPr>
              <a:t>gallu</a:t>
            </a:r>
            <a:r>
              <a:rPr lang="en-GB" sz="1400" dirty="0">
                <a:solidFill>
                  <a:srgbClr val="000000"/>
                </a:solidFill>
              </a:rPr>
              <a:t> </a:t>
            </a:r>
            <a:r>
              <a:rPr lang="en-GB" sz="1400" dirty="0" err="1">
                <a:solidFill>
                  <a:srgbClr val="000000"/>
                </a:solidFill>
              </a:rPr>
              <a:t>delio</a:t>
            </a:r>
            <a:r>
              <a:rPr lang="en-GB" sz="1400" dirty="0">
                <a:solidFill>
                  <a:srgbClr val="000000"/>
                </a:solidFill>
              </a:rPr>
              <a:t> a </a:t>
            </a:r>
            <a:r>
              <a:rPr lang="en-GB" sz="1400" dirty="0" err="1">
                <a:solidFill>
                  <a:srgbClr val="000000"/>
                </a:solidFill>
              </a:rPr>
              <a:t>sefyllfaoedd</a:t>
            </a:r>
            <a:r>
              <a:rPr lang="en-GB" sz="1400" dirty="0">
                <a:solidFill>
                  <a:srgbClr val="000000"/>
                </a:solidFill>
              </a:rPr>
              <a:t> </a:t>
            </a:r>
            <a:r>
              <a:rPr lang="en-GB" sz="1400" dirty="0" err="1">
                <a:solidFill>
                  <a:srgbClr val="000000"/>
                </a:solidFill>
              </a:rPr>
              <a:t>lletwyth</a:t>
            </a:r>
            <a:r>
              <a:rPr lang="en-GB" sz="1400" dirty="0">
                <a:solidFill>
                  <a:srgbClr val="000000"/>
                </a:solidFill>
              </a:rPr>
              <a:t> ac </a:t>
            </a:r>
            <a:r>
              <a:rPr lang="en-GB" sz="1400" dirty="0" err="1">
                <a:solidFill>
                  <a:srgbClr val="000000"/>
                </a:solidFill>
              </a:rPr>
              <a:t>anodd</a:t>
            </a:r>
            <a:r>
              <a:rPr lang="en-GB" sz="1400" dirty="0">
                <a:solidFill>
                  <a:srgbClr val="000000"/>
                </a:solidFill>
              </a:rPr>
              <a:t>. </a:t>
            </a:r>
          </a:p>
          <a:p>
            <a:pPr>
              <a:lnSpc>
                <a:spcPct val="90000"/>
              </a:lnSpc>
            </a:pPr>
            <a:r>
              <a:rPr lang="en-GB" sz="1400" dirty="0" err="1">
                <a:solidFill>
                  <a:srgbClr val="000000"/>
                </a:solidFill>
              </a:rPr>
              <a:t>Hoffwn</a:t>
            </a:r>
            <a:r>
              <a:rPr lang="en-GB" sz="1400" dirty="0">
                <a:solidFill>
                  <a:srgbClr val="000000"/>
                </a:solidFill>
              </a:rPr>
              <a:t> </a:t>
            </a:r>
            <a:r>
              <a:rPr lang="en-GB" sz="1400" dirty="0" err="1">
                <a:solidFill>
                  <a:srgbClr val="000000"/>
                </a:solidFill>
              </a:rPr>
              <a:t>datblygu’r</a:t>
            </a:r>
            <a:r>
              <a:rPr lang="en-GB" sz="1400" dirty="0">
                <a:solidFill>
                  <a:srgbClr val="000000"/>
                </a:solidFill>
              </a:rPr>
              <a:t> </a:t>
            </a:r>
            <a:r>
              <a:rPr lang="en-GB" sz="1400" dirty="0" err="1">
                <a:solidFill>
                  <a:srgbClr val="000000"/>
                </a:solidFill>
              </a:rPr>
              <a:t>sgil</a:t>
            </a:r>
            <a:r>
              <a:rPr lang="en-GB" sz="1400" dirty="0">
                <a:solidFill>
                  <a:srgbClr val="000000"/>
                </a:solidFill>
              </a:rPr>
              <a:t> </a:t>
            </a:r>
            <a:r>
              <a:rPr lang="en-GB" sz="1400" dirty="0" err="1">
                <a:solidFill>
                  <a:srgbClr val="000000"/>
                </a:solidFill>
              </a:rPr>
              <a:t>yma</a:t>
            </a:r>
            <a:r>
              <a:rPr lang="en-GB" sz="1400" dirty="0">
                <a:solidFill>
                  <a:srgbClr val="000000"/>
                </a:solidFill>
              </a:rPr>
              <a:t> </a:t>
            </a:r>
            <a:r>
              <a:rPr lang="en-GB" sz="1400" dirty="0" err="1">
                <a:solidFill>
                  <a:srgbClr val="000000"/>
                </a:solidFill>
              </a:rPr>
              <a:t>ymhellach</a:t>
            </a:r>
            <a:r>
              <a:rPr lang="en-GB" sz="1400" dirty="0">
                <a:solidFill>
                  <a:srgbClr val="000000"/>
                </a:solidFill>
              </a:rPr>
              <a:t> a </a:t>
            </a:r>
            <a:r>
              <a:rPr lang="en-GB" sz="1400" dirty="0" err="1">
                <a:solidFill>
                  <a:srgbClr val="000000"/>
                </a:solidFill>
              </a:rPr>
              <a:t>ddelio</a:t>
            </a:r>
            <a:r>
              <a:rPr lang="en-GB" sz="1400" dirty="0">
                <a:solidFill>
                  <a:srgbClr val="000000"/>
                </a:solidFill>
              </a:rPr>
              <a:t> </a:t>
            </a:r>
            <a:r>
              <a:rPr lang="en-GB" sz="1400" dirty="0">
                <a:solidFill>
                  <a:srgbClr val="000000"/>
                </a:solidFill>
                <a:latin typeface="Century Gothic" panose="020B0502020202020204" pitchFamily="34" charset="0"/>
              </a:rPr>
              <a:t>â</a:t>
            </a:r>
            <a:r>
              <a:rPr lang="en-GB" sz="1400" dirty="0">
                <a:solidFill>
                  <a:srgbClr val="000000"/>
                </a:solidFill>
              </a:rPr>
              <a:t> </a:t>
            </a:r>
            <a:r>
              <a:rPr lang="en-GB" sz="1400" dirty="0" err="1">
                <a:solidFill>
                  <a:srgbClr val="000000"/>
                </a:solidFill>
              </a:rPr>
              <a:t>sut</a:t>
            </a:r>
            <a:r>
              <a:rPr lang="en-GB" sz="1400" dirty="0">
                <a:solidFill>
                  <a:srgbClr val="000000"/>
                </a:solidFill>
              </a:rPr>
              <a:t> </a:t>
            </a:r>
            <a:r>
              <a:rPr lang="en-GB" sz="1400" dirty="0" err="1">
                <a:solidFill>
                  <a:srgbClr val="000000"/>
                </a:solidFill>
              </a:rPr>
              <a:t>i</a:t>
            </a:r>
            <a:r>
              <a:rPr lang="en-GB" sz="1400" dirty="0">
                <a:solidFill>
                  <a:srgbClr val="000000"/>
                </a:solidFill>
              </a:rPr>
              <a:t> </a:t>
            </a:r>
            <a:r>
              <a:rPr lang="en-GB" sz="1400" dirty="0" err="1">
                <a:solidFill>
                  <a:srgbClr val="000000"/>
                </a:solidFill>
              </a:rPr>
              <a:t>beidio</a:t>
            </a:r>
            <a:r>
              <a:rPr lang="en-GB" sz="1400" dirty="0">
                <a:solidFill>
                  <a:srgbClr val="000000"/>
                </a:solidFill>
              </a:rPr>
              <a:t> </a:t>
            </a:r>
            <a:r>
              <a:rPr lang="en-GB" sz="1400" dirty="0" err="1">
                <a:solidFill>
                  <a:srgbClr val="000000"/>
                </a:solidFill>
              </a:rPr>
              <a:t>cymryd</a:t>
            </a:r>
            <a:r>
              <a:rPr lang="en-GB" sz="1400" dirty="0">
                <a:solidFill>
                  <a:srgbClr val="000000"/>
                </a:solidFill>
              </a:rPr>
              <a:t> </a:t>
            </a:r>
            <a:r>
              <a:rPr lang="en-GB" sz="1400" dirty="0" err="1">
                <a:solidFill>
                  <a:srgbClr val="000000"/>
                </a:solidFill>
              </a:rPr>
              <a:t>gormod</a:t>
            </a:r>
            <a:r>
              <a:rPr lang="en-GB" sz="1400" dirty="0">
                <a:solidFill>
                  <a:srgbClr val="000000"/>
                </a:solidFill>
              </a:rPr>
              <a:t> o </a:t>
            </a:r>
            <a:r>
              <a:rPr lang="en-GB" sz="1400" dirty="0" err="1">
                <a:solidFill>
                  <a:srgbClr val="000000"/>
                </a:solidFill>
              </a:rPr>
              <a:t>straen</a:t>
            </a:r>
            <a:r>
              <a:rPr lang="en-GB" sz="1400" dirty="0">
                <a:solidFill>
                  <a:srgbClr val="000000"/>
                </a:solidFill>
              </a:rPr>
              <a:t> </a:t>
            </a:r>
            <a:r>
              <a:rPr lang="en-GB" sz="1400" dirty="0" err="1">
                <a:solidFill>
                  <a:srgbClr val="000000"/>
                </a:solidFill>
              </a:rPr>
              <a:t>ar</a:t>
            </a:r>
            <a:r>
              <a:rPr lang="en-GB" sz="1400" dirty="0">
                <a:solidFill>
                  <a:srgbClr val="000000"/>
                </a:solidFill>
              </a:rPr>
              <a:t> </a:t>
            </a:r>
            <a:r>
              <a:rPr lang="en-GB" sz="1400" dirty="0" err="1">
                <a:solidFill>
                  <a:srgbClr val="000000"/>
                </a:solidFill>
              </a:rPr>
              <a:t>fy</a:t>
            </a:r>
            <a:r>
              <a:rPr lang="en-GB" sz="1400" dirty="0">
                <a:solidFill>
                  <a:srgbClr val="000000"/>
                </a:solidFill>
              </a:rPr>
              <a:t> </a:t>
            </a:r>
            <a:r>
              <a:rPr lang="en-GB" sz="1400" dirty="0" err="1">
                <a:solidFill>
                  <a:srgbClr val="000000"/>
                </a:solidFill>
              </a:rPr>
              <a:t>hun</a:t>
            </a:r>
            <a:r>
              <a:rPr lang="en-GB" sz="1400" dirty="0">
                <a:solidFill>
                  <a:srgbClr val="000000"/>
                </a:solidFill>
              </a:rPr>
              <a:t> ac </a:t>
            </a:r>
            <a:r>
              <a:rPr lang="en-GB" sz="1400" dirty="0" err="1">
                <a:solidFill>
                  <a:srgbClr val="000000"/>
                </a:solidFill>
              </a:rPr>
              <a:t>i</a:t>
            </a:r>
            <a:r>
              <a:rPr lang="en-GB" sz="1400" dirty="0">
                <a:solidFill>
                  <a:srgbClr val="000000"/>
                </a:solidFill>
              </a:rPr>
              <a:t> </a:t>
            </a:r>
            <a:r>
              <a:rPr lang="en-GB" sz="1400" dirty="0" err="1">
                <a:solidFill>
                  <a:srgbClr val="000000"/>
                </a:solidFill>
              </a:rPr>
              <a:t>beidio</a:t>
            </a:r>
            <a:r>
              <a:rPr lang="en-GB" sz="1400" dirty="0">
                <a:solidFill>
                  <a:srgbClr val="000000"/>
                </a:solidFill>
              </a:rPr>
              <a:t> or-</a:t>
            </a:r>
            <a:r>
              <a:rPr lang="en-GB" sz="1400" dirty="0" err="1">
                <a:solidFill>
                  <a:srgbClr val="000000"/>
                </a:solidFill>
              </a:rPr>
              <a:t>becso</a:t>
            </a:r>
            <a:r>
              <a:rPr lang="en-GB" sz="1400" dirty="0">
                <a:solidFill>
                  <a:srgbClr val="000000"/>
                </a:solidFill>
              </a:rPr>
              <a:t> am </a:t>
            </a:r>
            <a:r>
              <a:rPr lang="en-GB" sz="1400" dirty="0" err="1">
                <a:solidFill>
                  <a:srgbClr val="000000"/>
                </a:solidFill>
              </a:rPr>
              <a:t>sefyllfaoedd</a:t>
            </a:r>
            <a:r>
              <a:rPr lang="en-GB" sz="1400" dirty="0">
                <a:solidFill>
                  <a:srgbClr val="000000"/>
                </a:solidFill>
              </a:rPr>
              <a:t> </a:t>
            </a:r>
            <a:r>
              <a:rPr lang="en-GB" sz="1400" dirty="0" err="1">
                <a:solidFill>
                  <a:srgbClr val="000000"/>
                </a:solidFill>
              </a:rPr>
              <a:t>ni</a:t>
            </a:r>
            <a:r>
              <a:rPr lang="en-GB" sz="1400" dirty="0">
                <a:solidFill>
                  <a:srgbClr val="000000"/>
                </a:solidFill>
              </a:rPr>
              <a:t> </a:t>
            </a:r>
            <a:r>
              <a:rPr lang="en-GB" sz="1400" dirty="0" err="1">
                <a:solidFill>
                  <a:srgbClr val="000000"/>
                </a:solidFill>
              </a:rPr>
              <a:t>allaf</a:t>
            </a:r>
            <a:r>
              <a:rPr lang="en-GB" sz="1400" dirty="0">
                <a:solidFill>
                  <a:srgbClr val="000000"/>
                </a:solidFill>
              </a:rPr>
              <a:t> </a:t>
            </a:r>
            <a:r>
              <a:rPr lang="en-GB" sz="1400" dirty="0" err="1">
                <a:solidFill>
                  <a:srgbClr val="000000"/>
                </a:solidFill>
              </a:rPr>
              <a:t>newid</a:t>
            </a:r>
            <a:r>
              <a:rPr lang="en-GB" sz="1400" dirty="0">
                <a:solidFill>
                  <a:srgbClr val="000000"/>
                </a:solidFill>
              </a:rPr>
              <a:t> </a:t>
            </a:r>
            <a:r>
              <a:rPr lang="en-GB" sz="1400" dirty="0" err="1">
                <a:solidFill>
                  <a:srgbClr val="000000"/>
                </a:solidFill>
              </a:rPr>
              <a:t>e.e.</a:t>
            </a:r>
            <a:r>
              <a:rPr lang="en-GB" sz="1400" dirty="0">
                <a:solidFill>
                  <a:srgbClr val="000000"/>
                </a:solidFill>
              </a:rPr>
              <a:t> </a:t>
            </a:r>
            <a:r>
              <a:rPr lang="en-GB" sz="1400" dirty="0" err="1">
                <a:solidFill>
                  <a:srgbClr val="000000"/>
                </a:solidFill>
              </a:rPr>
              <a:t>salwch</a:t>
            </a:r>
            <a:r>
              <a:rPr lang="en-GB" sz="1400" dirty="0">
                <a:solidFill>
                  <a:srgbClr val="000000"/>
                </a:solidFill>
              </a:rPr>
              <a:t> </a:t>
            </a:r>
            <a:r>
              <a:rPr lang="en-GB" sz="1400" dirty="0" err="1">
                <a:solidFill>
                  <a:srgbClr val="000000"/>
                </a:solidFill>
              </a:rPr>
              <a:t>hirdymor</a:t>
            </a:r>
            <a:r>
              <a:rPr lang="en-GB" sz="1400" dirty="0">
                <a:solidFill>
                  <a:srgbClr val="000000"/>
                </a:solidFill>
              </a:rPr>
              <a:t> </a:t>
            </a:r>
            <a:r>
              <a:rPr lang="en-GB" sz="1400" dirty="0" err="1">
                <a:solidFill>
                  <a:srgbClr val="000000"/>
                </a:solidFill>
              </a:rPr>
              <a:t>cwsmer</a:t>
            </a:r>
            <a:r>
              <a:rPr lang="en-GB" sz="1400" dirty="0">
                <a:solidFill>
                  <a:srgbClr val="000000"/>
                </a:solidFill>
              </a:rPr>
              <a:t>.</a:t>
            </a:r>
          </a:p>
          <a:p>
            <a:pPr>
              <a:lnSpc>
                <a:spcPct val="90000"/>
              </a:lnSpc>
            </a:pPr>
            <a:endParaRPr lang="en-GB" sz="1400" dirty="0">
              <a:solidFill>
                <a:srgbClr val="000000"/>
              </a:solidFill>
            </a:endParaRPr>
          </a:p>
        </p:txBody>
      </p:sp>
      <p:pic>
        <p:nvPicPr>
          <p:cNvPr id="5" name="Picture 4">
            <a:extLst>
              <a:ext uri="{FF2B5EF4-FFF2-40B4-BE49-F238E27FC236}">
                <a16:creationId xmlns:a16="http://schemas.microsoft.com/office/drawing/2014/main" id="{4C170F20-AF7D-4131-90FE-7FC24BDC5729}"/>
              </a:ext>
            </a:extLst>
          </p:cNvPr>
          <p:cNvPicPr>
            <a:picLocks noChangeAspect="1"/>
          </p:cNvPicPr>
          <p:nvPr/>
        </p:nvPicPr>
        <p:blipFill>
          <a:blip r:embed="rId2"/>
          <a:stretch>
            <a:fillRect/>
          </a:stretch>
        </p:blipFill>
        <p:spPr>
          <a:xfrm>
            <a:off x="5595598" y="1264555"/>
            <a:ext cx="6876634" cy="2092451"/>
          </a:xfrm>
          <a:prstGeom prst="rect">
            <a:avLst/>
          </a:prstGeom>
        </p:spPr>
      </p:pic>
      <p:pic>
        <p:nvPicPr>
          <p:cNvPr id="4" name="Picture 3">
            <a:extLst>
              <a:ext uri="{FF2B5EF4-FFF2-40B4-BE49-F238E27FC236}">
                <a16:creationId xmlns:a16="http://schemas.microsoft.com/office/drawing/2014/main" id="{BB8AA73E-FC8B-43AF-BB3F-637F16C49BF2}"/>
              </a:ext>
            </a:extLst>
          </p:cNvPr>
          <p:cNvPicPr>
            <a:picLocks noChangeAspect="1"/>
          </p:cNvPicPr>
          <p:nvPr/>
        </p:nvPicPr>
        <p:blipFill>
          <a:blip r:embed="rId3"/>
          <a:stretch>
            <a:fillRect/>
          </a:stretch>
        </p:blipFill>
        <p:spPr>
          <a:xfrm>
            <a:off x="5943165" y="624110"/>
            <a:ext cx="5451627" cy="693731"/>
          </a:xfrm>
          <a:prstGeom prst="rect">
            <a:avLst/>
          </a:prstGeom>
        </p:spPr>
      </p:pic>
      <p:pic>
        <p:nvPicPr>
          <p:cNvPr id="6" name="Picture 5">
            <a:extLst>
              <a:ext uri="{FF2B5EF4-FFF2-40B4-BE49-F238E27FC236}">
                <a16:creationId xmlns:a16="http://schemas.microsoft.com/office/drawing/2014/main" id="{6A9376D4-4ED7-477E-A238-6782C2F1A75B}"/>
              </a:ext>
            </a:extLst>
          </p:cNvPr>
          <p:cNvPicPr>
            <a:picLocks noChangeAspect="1"/>
          </p:cNvPicPr>
          <p:nvPr/>
        </p:nvPicPr>
        <p:blipFill>
          <a:blip r:embed="rId4"/>
          <a:stretch>
            <a:fillRect/>
          </a:stretch>
        </p:blipFill>
        <p:spPr>
          <a:xfrm>
            <a:off x="5911490" y="2699558"/>
            <a:ext cx="5514975" cy="2990850"/>
          </a:xfrm>
          <a:prstGeom prst="rect">
            <a:avLst/>
          </a:prstGeom>
        </p:spPr>
      </p:pic>
      <p:sp>
        <p:nvSpPr>
          <p:cNvPr id="7" name="TextBox 6">
            <a:extLst>
              <a:ext uri="{FF2B5EF4-FFF2-40B4-BE49-F238E27FC236}">
                <a16:creationId xmlns:a16="http://schemas.microsoft.com/office/drawing/2014/main" id="{95668A03-6671-44E5-848F-E81EAA05C0C8}"/>
              </a:ext>
            </a:extLst>
          </p:cNvPr>
          <p:cNvSpPr txBox="1"/>
          <p:nvPr/>
        </p:nvSpPr>
        <p:spPr>
          <a:xfrm>
            <a:off x="5943165" y="5911222"/>
            <a:ext cx="5828840" cy="646331"/>
          </a:xfrm>
          <a:prstGeom prst="rect">
            <a:avLst/>
          </a:prstGeom>
          <a:noFill/>
        </p:spPr>
        <p:txBody>
          <a:bodyPr wrap="none" rtlCol="0">
            <a:spAutoFit/>
          </a:bodyPr>
          <a:lstStyle/>
          <a:p>
            <a:r>
              <a:rPr lang="en-GB" dirty="0" err="1">
                <a:hlinkClick r:id="rId5">
                  <a:extLst>
                    <a:ext uri="{A12FA001-AC4F-418D-AE19-62706E023703}">
                      <ahyp:hlinkClr xmlns:ahyp="http://schemas.microsoft.com/office/drawing/2018/hyperlinkcolor" val="tx"/>
                    </a:ext>
                  </a:extLst>
                </a:hlinkClick>
              </a:rPr>
              <a:t>Ffynhonnell</a:t>
            </a:r>
            <a:r>
              <a:rPr lang="en-GB" dirty="0">
                <a:hlinkClick r:id="rId5">
                  <a:extLst>
                    <a:ext uri="{A12FA001-AC4F-418D-AE19-62706E023703}">
                      <ahyp:hlinkClr xmlns:ahyp="http://schemas.microsoft.com/office/drawing/2018/hyperlinkcolor" val="tx"/>
                    </a:ext>
                  </a:extLst>
                </a:hlinkClick>
              </a:rPr>
              <a:t>: Dim </a:t>
            </a:r>
            <a:r>
              <a:rPr lang="en-GB" dirty="0" err="1">
                <a:hlinkClick r:id="rId5">
                  <a:extLst>
                    <a:ext uri="{A12FA001-AC4F-418D-AE19-62706E023703}">
                      <ahyp:hlinkClr xmlns:ahyp="http://schemas.microsoft.com/office/drawing/2018/hyperlinkcolor" val="tx"/>
                    </a:ext>
                  </a:extLst>
                </a:hlinkClick>
              </a:rPr>
              <a:t>Dyddiad</a:t>
            </a:r>
            <a:r>
              <a:rPr lang="en-GB" dirty="0">
                <a:hlinkClick r:id="rId5">
                  <a:extLst>
                    <a:ext uri="{A12FA001-AC4F-418D-AE19-62706E023703}">
                      <ahyp:hlinkClr xmlns:ahyp="http://schemas.microsoft.com/office/drawing/2018/hyperlinkcolor" val="tx"/>
                    </a:ext>
                  </a:extLst>
                </a:hlinkClick>
              </a:rPr>
              <a:t>.</a:t>
            </a:r>
          </a:p>
          <a:p>
            <a:r>
              <a:rPr lang="en-GB" dirty="0">
                <a:hlinkClick r:id="rId5">
                  <a:extLst>
                    <a:ext uri="{A12FA001-AC4F-418D-AE19-62706E023703}">
                      <ahyp:hlinkClr xmlns:ahyp="http://schemas.microsoft.com/office/drawing/2018/hyperlinkcolor" val="tx"/>
                    </a:ext>
                  </a:extLst>
                </a:hlinkClick>
              </a:rPr>
              <a:t>https://www.tmc.ac.uk/sites/default/files/2_44.jpg</a:t>
            </a:r>
            <a:r>
              <a:rPr lang="en-GB" dirty="0"/>
              <a:t> </a:t>
            </a:r>
          </a:p>
        </p:txBody>
      </p:sp>
    </p:spTree>
    <p:extLst>
      <p:ext uri="{BB962C8B-B14F-4D97-AF65-F5344CB8AC3E}">
        <p14:creationId xmlns:p14="http://schemas.microsoft.com/office/powerpoint/2010/main" val="152465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DBE429-8660-4D88-BC47-B159B7251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B7DF222-98CD-4513-8AEA-F83CF2A11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B6364C4-4745-475A-A6EF-215F0EA02EB2}"/>
              </a:ext>
            </a:extLst>
          </p:cNvPr>
          <p:cNvSpPr>
            <a:spLocks noGrp="1"/>
          </p:cNvSpPr>
          <p:nvPr>
            <p:ph type="title"/>
          </p:nvPr>
        </p:nvSpPr>
        <p:spPr>
          <a:xfrm>
            <a:off x="1843391" y="624110"/>
            <a:ext cx="9383408" cy="1280890"/>
          </a:xfrm>
        </p:spPr>
        <p:txBody>
          <a:bodyPr>
            <a:normAutofit/>
          </a:bodyPr>
          <a:lstStyle/>
          <a:p>
            <a:r>
              <a:rPr lang="en-GB">
                <a:solidFill>
                  <a:schemeClr val="bg1"/>
                </a:solidFill>
              </a:rPr>
              <a:t>Sgiliau ymhellach</a:t>
            </a:r>
          </a:p>
        </p:txBody>
      </p:sp>
      <p:sp>
        <p:nvSpPr>
          <p:cNvPr id="14" name="Freeform 11">
            <a:extLst>
              <a:ext uri="{FF2B5EF4-FFF2-40B4-BE49-F238E27FC236}">
                <a16:creationId xmlns:a16="http://schemas.microsoft.com/office/drawing/2014/main" id="{92C98781-DD9B-44BA-B873-BD5060A9C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BCFA31F2-21A1-46F7-9250-4A3B2A411001}"/>
              </a:ext>
            </a:extLst>
          </p:cNvPr>
          <p:cNvGraphicFramePr>
            <a:graphicFrameLocks noGrp="1"/>
          </p:cNvGraphicFramePr>
          <p:nvPr>
            <p:ph idx="1"/>
            <p:extLst>
              <p:ext uri="{D42A27DB-BD31-4B8C-83A1-F6EECF244321}">
                <p14:modId xmlns:p14="http://schemas.microsoft.com/office/powerpoint/2010/main" val="1575509932"/>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2681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8" name="Rectangle 7">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04ACD-D303-4C17-8D27-DE64DB36DD02}"/>
              </a:ext>
            </a:extLst>
          </p:cNvPr>
          <p:cNvSpPr>
            <a:spLocks noGrp="1"/>
          </p:cNvSpPr>
          <p:nvPr>
            <p:ph type="title"/>
          </p:nvPr>
        </p:nvSpPr>
        <p:spPr>
          <a:xfrm>
            <a:off x="1433889" y="1059872"/>
            <a:ext cx="3012216" cy="4851349"/>
          </a:xfrm>
        </p:spPr>
        <p:txBody>
          <a:bodyPr>
            <a:normAutofit/>
          </a:bodyPr>
          <a:lstStyle/>
          <a:p>
            <a:r>
              <a:rPr lang="en-GB" dirty="0" err="1"/>
              <a:t>Cyfeirnodi</a:t>
            </a:r>
            <a:r>
              <a:rPr lang="en-GB" dirty="0"/>
              <a:t>.</a:t>
            </a:r>
          </a:p>
        </p:txBody>
      </p:sp>
      <p:sp>
        <p:nvSpPr>
          <p:cNvPr id="29"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284CE6B8-F09C-40EF-A667-EB0FDA24E74D}"/>
              </a:ext>
            </a:extLst>
          </p:cNvPr>
          <p:cNvSpPr>
            <a:spLocks noGrp="1"/>
          </p:cNvSpPr>
          <p:nvPr>
            <p:ph idx="1"/>
          </p:nvPr>
        </p:nvSpPr>
        <p:spPr>
          <a:xfrm>
            <a:off x="4990150" y="385763"/>
            <a:ext cx="6514462" cy="6215062"/>
          </a:xfrm>
        </p:spPr>
        <p:txBody>
          <a:bodyPr>
            <a:normAutofit fontScale="85000" lnSpcReduction="20000"/>
          </a:bodyPr>
          <a:lstStyle/>
          <a:p>
            <a:pPr lvl="0">
              <a:lnSpc>
                <a:spcPct val="90000"/>
              </a:lnSpc>
            </a:pPr>
            <a:r>
              <a:rPr lang="en-GB" sz="1500" i="1" dirty="0"/>
              <a:t>ClickView., (2003-2019). ‘Build Employability Skills’. [</a:t>
            </a:r>
            <a:r>
              <a:rPr lang="en-GB" sz="1500" i="1" dirty="0" err="1"/>
              <a:t>Ar-lein</a:t>
            </a:r>
            <a:r>
              <a:rPr lang="en-GB" sz="1500" i="1" dirty="0"/>
              <a:t>]. </a:t>
            </a:r>
            <a:r>
              <a:rPr lang="en-GB" sz="1500" i="1" dirty="0" err="1"/>
              <a:t>Ar</a:t>
            </a:r>
            <a:r>
              <a:rPr lang="en-GB" sz="1500" i="1" dirty="0"/>
              <a:t> </a:t>
            </a:r>
            <a:r>
              <a:rPr lang="en-GB" sz="1500" i="1" dirty="0" err="1"/>
              <a:t>gael</a:t>
            </a:r>
            <a:r>
              <a:rPr lang="en-GB" sz="1500" i="1" dirty="0"/>
              <a:t> o:https://online.clickview.co.uk/share?sharecode=5618a9c8 [</a:t>
            </a:r>
            <a:r>
              <a:rPr lang="en-GB" sz="1500" i="1" dirty="0" err="1"/>
              <a:t>Gwelwyd</a:t>
            </a:r>
            <a:r>
              <a:rPr lang="en-GB" sz="1500" i="1" dirty="0"/>
              <a:t>: </a:t>
            </a:r>
            <a:r>
              <a:rPr lang="en-GB" sz="1500" i="1" dirty="0" err="1"/>
              <a:t>Tachwedd</a:t>
            </a:r>
            <a:r>
              <a:rPr lang="en-GB" sz="1500" i="1" dirty="0"/>
              <a:t>, 2019].</a:t>
            </a:r>
            <a:endParaRPr lang="en-GB" sz="1500" dirty="0"/>
          </a:p>
          <a:p>
            <a:pPr lvl="0">
              <a:lnSpc>
                <a:spcPct val="90000"/>
              </a:lnSpc>
            </a:pPr>
            <a:r>
              <a:rPr lang="en-GB" sz="1500" dirty="0"/>
              <a:t>Gerald, K., Gerald, D a Foo, R., (2017). ‘</a:t>
            </a:r>
            <a:r>
              <a:rPr lang="en-GB" sz="1500" dirty="0" err="1"/>
              <a:t>Councelling</a:t>
            </a:r>
            <a:r>
              <a:rPr lang="en-GB" sz="1500" dirty="0"/>
              <a:t> Children a practical introduction’. [</a:t>
            </a:r>
            <a:r>
              <a:rPr lang="en-GB" sz="1500" dirty="0" err="1"/>
              <a:t>Ar-lein</a:t>
            </a:r>
            <a:r>
              <a:rPr lang="en-GB" sz="1500" dirty="0"/>
              <a:t>] </a:t>
            </a:r>
            <a:r>
              <a:rPr lang="en-GB" sz="1500" dirty="0" err="1"/>
              <a:t>Ar</a:t>
            </a:r>
            <a:r>
              <a:rPr lang="en-GB" sz="1500" dirty="0"/>
              <a:t> </a:t>
            </a:r>
            <a:r>
              <a:rPr lang="en-GB" sz="1500" dirty="0" err="1"/>
              <a:t>gael</a:t>
            </a:r>
            <a:r>
              <a:rPr lang="en-GB" sz="1500" dirty="0"/>
              <a:t> o:  </a:t>
            </a:r>
            <a:r>
              <a:rPr lang="en-GB" sz="1500" u="sng" dirty="0">
                <a:hlinkClick r:id="rId2"/>
              </a:rPr>
              <a:t>https://pdfs.semanticscholar.org/e1bb/3de4b54058f137b18605fae437e0f62d01e2.pdf</a:t>
            </a:r>
            <a:r>
              <a:rPr lang="en-GB" sz="1500" dirty="0"/>
              <a:t> [</a:t>
            </a:r>
            <a:r>
              <a:rPr lang="en-GB" sz="1500" dirty="0" err="1"/>
              <a:t>Darllenwyd</a:t>
            </a:r>
            <a:r>
              <a:rPr lang="en-GB" sz="1500" dirty="0"/>
              <a:t>: </a:t>
            </a:r>
            <a:r>
              <a:rPr lang="en-GB" sz="1500" dirty="0" err="1"/>
              <a:t>Tachwedd</a:t>
            </a:r>
            <a:r>
              <a:rPr lang="en-GB" sz="1500" dirty="0"/>
              <a:t>, 2019].</a:t>
            </a:r>
          </a:p>
          <a:p>
            <a:pPr lvl="0">
              <a:lnSpc>
                <a:spcPct val="90000"/>
              </a:lnSpc>
            </a:pPr>
            <a:r>
              <a:rPr lang="en-GB" sz="1500" dirty="0"/>
              <a:t>Lewis, A., (2017). ‘Child counselling for suicide rises by 25% in Wales’. [</a:t>
            </a:r>
            <a:r>
              <a:rPr lang="en-GB" sz="1500" dirty="0" err="1"/>
              <a:t>Ar-lein</a:t>
            </a:r>
            <a:r>
              <a:rPr lang="en-GB" sz="1500" dirty="0"/>
              <a:t>]. </a:t>
            </a:r>
            <a:r>
              <a:rPr lang="en-GB" sz="1500" dirty="0" err="1"/>
              <a:t>Ar</a:t>
            </a:r>
            <a:r>
              <a:rPr lang="en-GB" sz="1500" dirty="0"/>
              <a:t> </a:t>
            </a:r>
            <a:r>
              <a:rPr lang="en-GB" sz="1500" dirty="0" err="1"/>
              <a:t>gael</a:t>
            </a:r>
            <a:r>
              <a:rPr lang="en-GB" sz="1500" dirty="0"/>
              <a:t> o: </a:t>
            </a:r>
            <a:r>
              <a:rPr lang="en-GB" sz="1500" u="sng" dirty="0">
                <a:hlinkClick r:id="rId3"/>
              </a:rPr>
              <a:t>https://www.bbc.co.uk/news/uk-wales-39513853</a:t>
            </a:r>
            <a:r>
              <a:rPr lang="en-GB" sz="1500" dirty="0"/>
              <a:t> [</a:t>
            </a:r>
            <a:r>
              <a:rPr lang="en-GB" sz="1500" dirty="0" err="1"/>
              <a:t>Darllenwyd</a:t>
            </a:r>
            <a:r>
              <a:rPr lang="en-GB" sz="1500" dirty="0"/>
              <a:t>: </a:t>
            </a:r>
            <a:r>
              <a:rPr lang="en-GB" sz="1500" dirty="0" err="1"/>
              <a:t>Tachwedd</a:t>
            </a:r>
            <a:r>
              <a:rPr lang="en-GB" sz="1500" dirty="0"/>
              <a:t>, 2019].</a:t>
            </a:r>
          </a:p>
          <a:p>
            <a:pPr lvl="0">
              <a:lnSpc>
                <a:spcPct val="90000"/>
              </a:lnSpc>
            </a:pPr>
            <a:r>
              <a:rPr lang="en-GB" sz="1500" dirty="0" err="1"/>
              <a:t>Llywodraeth</a:t>
            </a:r>
            <a:r>
              <a:rPr lang="en-GB" sz="1500" dirty="0"/>
              <a:t> Cymru., (2019). ‘Counselling for children and young people: September 2017 to August 2018’. [</a:t>
            </a:r>
            <a:r>
              <a:rPr lang="en-GB" sz="1500" dirty="0" err="1"/>
              <a:t>Ar-lein</a:t>
            </a:r>
            <a:r>
              <a:rPr lang="en-GB" sz="1500" dirty="0"/>
              <a:t>]. </a:t>
            </a:r>
            <a:r>
              <a:rPr lang="en-GB" sz="1500" dirty="0" err="1"/>
              <a:t>Ar</a:t>
            </a:r>
            <a:r>
              <a:rPr lang="en-GB" sz="1500" dirty="0"/>
              <a:t> </a:t>
            </a:r>
            <a:r>
              <a:rPr lang="en-GB" sz="1500" dirty="0" err="1"/>
              <a:t>gael</a:t>
            </a:r>
            <a:r>
              <a:rPr lang="en-GB" sz="1500" dirty="0"/>
              <a:t> o: </a:t>
            </a:r>
            <a:r>
              <a:rPr lang="en-GB" sz="1500" u="sng" dirty="0">
                <a:hlinkClick r:id="rId4"/>
              </a:rPr>
              <a:t>https://gov.wales/counselling-children-and-young-people-september-2017-august-2018</a:t>
            </a:r>
            <a:r>
              <a:rPr lang="en-GB" sz="1500" dirty="0"/>
              <a:t> [</a:t>
            </a:r>
            <a:r>
              <a:rPr lang="en-GB" sz="1500" dirty="0" err="1"/>
              <a:t>Darllenwyd</a:t>
            </a:r>
            <a:r>
              <a:rPr lang="en-GB" sz="1500" dirty="0"/>
              <a:t>: </a:t>
            </a:r>
            <a:r>
              <a:rPr lang="en-GB" sz="1500" dirty="0" err="1"/>
              <a:t>Tachwedd</a:t>
            </a:r>
            <a:r>
              <a:rPr lang="en-GB" sz="1500" dirty="0"/>
              <a:t>, 2019].</a:t>
            </a:r>
          </a:p>
          <a:p>
            <a:pPr lvl="0">
              <a:lnSpc>
                <a:spcPct val="90000"/>
              </a:lnSpc>
            </a:pPr>
            <a:r>
              <a:rPr lang="en-GB" sz="1500" dirty="0"/>
              <a:t>McLaughlin, C., Holliday, C., Clarke, B.,  a </a:t>
            </a:r>
            <a:r>
              <a:rPr lang="en-GB" sz="1500" dirty="0" err="1"/>
              <a:t>Ilie</a:t>
            </a:r>
            <a:r>
              <a:rPr lang="en-GB" sz="1500" dirty="0"/>
              <a:t>, S., (2013). ‘Research on counselling and psychotherapy with children and young people: a systematic scoping review of the evidence for its effectiveness from 2003-2011’. [</a:t>
            </a:r>
            <a:r>
              <a:rPr lang="en-GB" sz="1500" dirty="0" err="1"/>
              <a:t>Ar-lein</a:t>
            </a:r>
            <a:r>
              <a:rPr lang="en-GB" sz="1500" dirty="0"/>
              <a:t>]. </a:t>
            </a:r>
            <a:r>
              <a:rPr lang="en-GB" sz="1500" dirty="0" err="1"/>
              <a:t>Ar</a:t>
            </a:r>
            <a:r>
              <a:rPr lang="en-GB" sz="1500" dirty="0"/>
              <a:t> </a:t>
            </a:r>
            <a:r>
              <a:rPr lang="en-GB" sz="1500" dirty="0" err="1"/>
              <a:t>gael</a:t>
            </a:r>
            <a:r>
              <a:rPr lang="en-GB" sz="1500" dirty="0"/>
              <a:t> o: </a:t>
            </a:r>
            <a:r>
              <a:rPr lang="en-GB" sz="1500" u="sng" dirty="0">
                <a:hlinkClick r:id="rId5"/>
              </a:rPr>
              <a:t>https://www.bacp.co.uk/media/1978/bacp-research-on-counselling-psychotherapy-with-children-young-people-systematic-review-2013.pdf</a:t>
            </a:r>
            <a:r>
              <a:rPr lang="en-GB" sz="1500" dirty="0"/>
              <a:t> [</a:t>
            </a:r>
            <a:r>
              <a:rPr lang="en-GB" sz="1500" dirty="0" err="1"/>
              <a:t>Darllenwyd</a:t>
            </a:r>
            <a:r>
              <a:rPr lang="en-GB" sz="1500" dirty="0"/>
              <a:t>: </a:t>
            </a:r>
            <a:r>
              <a:rPr lang="en-GB" sz="1500" dirty="0" err="1"/>
              <a:t>Tachwedd</a:t>
            </a:r>
            <a:r>
              <a:rPr lang="en-GB" sz="1500" dirty="0"/>
              <a:t>, 2019].</a:t>
            </a:r>
          </a:p>
          <a:p>
            <a:pPr lvl="0">
              <a:lnSpc>
                <a:spcPct val="90000"/>
              </a:lnSpc>
            </a:pPr>
            <a:r>
              <a:rPr lang="en-GB" sz="1500" dirty="0" err="1"/>
              <a:t>Prifysgol</a:t>
            </a:r>
            <a:r>
              <a:rPr lang="en-GB" sz="1500" dirty="0"/>
              <a:t> De Cymru., (Dim </a:t>
            </a:r>
            <a:r>
              <a:rPr lang="en-GB" sz="1500" dirty="0" err="1"/>
              <a:t>dyddiad</a:t>
            </a:r>
            <a:r>
              <a:rPr lang="en-GB" sz="1500" dirty="0"/>
              <a:t>). ‘Children and young persons' counselling’. [</a:t>
            </a:r>
            <a:r>
              <a:rPr lang="en-GB" sz="1500" dirty="0" err="1"/>
              <a:t>Ar-lein</a:t>
            </a:r>
            <a:r>
              <a:rPr lang="en-GB" sz="1500" dirty="0"/>
              <a:t>]. </a:t>
            </a:r>
            <a:r>
              <a:rPr lang="en-GB" sz="1500" dirty="0" err="1"/>
              <a:t>Ar</a:t>
            </a:r>
            <a:r>
              <a:rPr lang="en-GB" sz="1500" dirty="0"/>
              <a:t> </a:t>
            </a:r>
            <a:r>
              <a:rPr lang="en-GB" sz="1500" dirty="0" err="1"/>
              <a:t>gael</a:t>
            </a:r>
            <a:r>
              <a:rPr lang="en-GB" sz="1500" dirty="0"/>
              <a:t> o: </a:t>
            </a:r>
            <a:r>
              <a:rPr lang="en-GB" sz="1500" u="sng" dirty="0">
                <a:hlinkClick r:id="rId6"/>
              </a:rPr>
              <a:t>https://www.southwales.ac.uk/therapies/available-therapies/children-and-young-persons-counselling/</a:t>
            </a:r>
            <a:r>
              <a:rPr lang="en-GB" sz="1500" dirty="0"/>
              <a:t> [</a:t>
            </a:r>
            <a:r>
              <a:rPr lang="en-GB" sz="1500" dirty="0" err="1"/>
              <a:t>Darllenwyd</a:t>
            </a:r>
            <a:r>
              <a:rPr lang="en-GB" sz="1500" dirty="0"/>
              <a:t>: </a:t>
            </a:r>
            <a:r>
              <a:rPr lang="en-GB" sz="1500" dirty="0" err="1"/>
              <a:t>Tachwedd</a:t>
            </a:r>
            <a:r>
              <a:rPr lang="en-GB" sz="1500" dirty="0"/>
              <a:t>, 2019].</a:t>
            </a:r>
          </a:p>
          <a:p>
            <a:pPr lvl="0">
              <a:lnSpc>
                <a:spcPct val="90000"/>
              </a:lnSpc>
            </a:pPr>
            <a:r>
              <a:rPr lang="en-GB" sz="1500" dirty="0"/>
              <a:t>Reed, J a Stoltz, P., (2011). ‘Put Your Mindset to Work’. [</a:t>
            </a:r>
            <a:r>
              <a:rPr lang="en-GB" sz="1500" dirty="0" err="1"/>
              <a:t>Ar-lein</a:t>
            </a:r>
            <a:r>
              <a:rPr lang="en-GB" sz="1500" dirty="0"/>
              <a:t>]. </a:t>
            </a:r>
            <a:r>
              <a:rPr lang="en-GB" sz="1500" i="1" dirty="0"/>
              <a:t>Google books. </a:t>
            </a:r>
            <a:r>
              <a:rPr lang="en-GB" sz="1500" dirty="0" err="1"/>
              <a:t>Ar</a:t>
            </a:r>
            <a:r>
              <a:rPr lang="en-GB" sz="1500" dirty="0"/>
              <a:t> </a:t>
            </a:r>
            <a:r>
              <a:rPr lang="en-GB" sz="1500" dirty="0" err="1"/>
              <a:t>gael</a:t>
            </a:r>
            <a:r>
              <a:rPr lang="en-GB" sz="1500" dirty="0"/>
              <a:t> o: </a:t>
            </a:r>
            <a:r>
              <a:rPr lang="en-GB" sz="1500" u="sng" dirty="0">
                <a:hlinkClick r:id="rId7"/>
              </a:rPr>
              <a:t>https://books.google.co.uk/books?hl=en&amp;lr=&amp;id=p0GAJAgVdjAC&amp;oi=fnd&amp;pg=PT9&amp;dq=reed+and+stoltz+put+your+mindset+to+work&amp;ots=VSuILTSn1V&amp;sig=AFKpB8bus79q5bv5cCMBFz2aGb4#v=onepage&amp;q&amp;f=false</a:t>
            </a:r>
            <a:r>
              <a:rPr lang="en-GB" sz="1500" dirty="0"/>
              <a:t> [</a:t>
            </a:r>
            <a:r>
              <a:rPr lang="en-GB" sz="1500" dirty="0" err="1"/>
              <a:t>Darllenwyd</a:t>
            </a:r>
            <a:r>
              <a:rPr lang="en-GB" sz="1500" dirty="0"/>
              <a:t>: </a:t>
            </a:r>
            <a:r>
              <a:rPr lang="en-GB" sz="1500" dirty="0" err="1"/>
              <a:t>Tachwedd</a:t>
            </a:r>
            <a:r>
              <a:rPr lang="en-GB" sz="1500" dirty="0"/>
              <a:t>, 2019].</a:t>
            </a:r>
          </a:p>
          <a:p>
            <a:pPr lvl="0">
              <a:lnSpc>
                <a:spcPct val="90000"/>
              </a:lnSpc>
            </a:pPr>
            <a:r>
              <a:rPr lang="en-GB" sz="1500" dirty="0"/>
              <a:t>Smith, J., (2018). ‘Essential skills for a career in counselling’. [</a:t>
            </a:r>
            <a:r>
              <a:rPr lang="en-GB" sz="1500" dirty="0" err="1"/>
              <a:t>Ar-lein</a:t>
            </a:r>
            <a:r>
              <a:rPr lang="en-GB" sz="1500" dirty="0"/>
              <a:t>] </a:t>
            </a:r>
            <a:r>
              <a:rPr lang="en-GB" sz="1500" dirty="0" err="1"/>
              <a:t>Ar</a:t>
            </a:r>
            <a:r>
              <a:rPr lang="en-GB" sz="1500" dirty="0"/>
              <a:t> </a:t>
            </a:r>
            <a:r>
              <a:rPr lang="en-GB" sz="1500" dirty="0" err="1"/>
              <a:t>gael</a:t>
            </a:r>
            <a:r>
              <a:rPr lang="en-GB" sz="1500" dirty="0"/>
              <a:t> o: </a:t>
            </a:r>
            <a:r>
              <a:rPr lang="en-GB" sz="1500" u="sng" dirty="0">
                <a:hlinkClick r:id="rId8"/>
              </a:rPr>
              <a:t>https://www.prospects.ac.uk/jobs-and-work-experience/job-sectors/social-care/essential-skills-for-a-career-in-counselling</a:t>
            </a:r>
            <a:r>
              <a:rPr lang="en-GB" sz="1500" dirty="0"/>
              <a:t> [</a:t>
            </a:r>
            <a:r>
              <a:rPr lang="en-GB" sz="1500" dirty="0" err="1"/>
              <a:t>Darllenwyd</a:t>
            </a:r>
            <a:r>
              <a:rPr lang="en-GB" sz="1500" dirty="0"/>
              <a:t>: </a:t>
            </a:r>
            <a:r>
              <a:rPr lang="en-GB" sz="1500" dirty="0" err="1"/>
              <a:t>Tachwedd</a:t>
            </a:r>
            <a:r>
              <a:rPr lang="en-GB" sz="1500" dirty="0"/>
              <a:t>, 2019].</a:t>
            </a:r>
          </a:p>
          <a:p>
            <a:pPr>
              <a:lnSpc>
                <a:spcPct val="90000"/>
              </a:lnSpc>
            </a:pPr>
            <a:endParaRPr lang="en-GB" sz="1000" dirty="0"/>
          </a:p>
          <a:p>
            <a:pPr>
              <a:lnSpc>
                <a:spcPct val="90000"/>
              </a:lnSpc>
            </a:pPr>
            <a:endParaRPr lang="en-GB" sz="1000" dirty="0"/>
          </a:p>
        </p:txBody>
      </p:sp>
    </p:spTree>
    <p:extLst>
      <p:ext uri="{BB962C8B-B14F-4D97-AF65-F5344CB8AC3E}">
        <p14:creationId xmlns:p14="http://schemas.microsoft.com/office/powerpoint/2010/main" val="298577557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19</TotalTime>
  <Words>1182</Words>
  <Application>Microsoft Office PowerPoint</Application>
  <PresentationFormat>Widescreen</PresentationFormat>
  <Paragraphs>58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Wisp</vt:lpstr>
      <vt:lpstr>PowerPoint Presentation</vt:lpstr>
      <vt:lpstr>Pwysigrwydd Cwnselydd plant a phobl ifanc.</vt:lpstr>
      <vt:lpstr>Sgiliau a’I pwysigrwydd o fewn swydd cwnsela I blant a phobl ifanc.</vt:lpstr>
      <vt:lpstr>Sgil un: Sgiliau gwrando a chyfathrebu rhagorol</vt:lpstr>
      <vt:lpstr>Sgil dau: Y gallu i ddatblygu dull anfeirniadol. </vt:lpstr>
      <vt:lpstr>Sgil pedward: Gwytnwch, amynedd a gostyngeiddrwydd.</vt:lpstr>
      <vt:lpstr>Sgiliau ymhellach</vt:lpstr>
      <vt:lpstr>Cyfeirnodi.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Siwan Davies</dc:creator>
  <cp:lastModifiedBy>Siwan Davies</cp:lastModifiedBy>
  <cp:revision>4</cp:revision>
  <dcterms:created xsi:type="dcterms:W3CDTF">2019-10-16T22:05:27Z</dcterms:created>
  <dcterms:modified xsi:type="dcterms:W3CDTF">2019-10-16T22:25:07Z</dcterms:modified>
</cp:coreProperties>
</file>