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2" r:id="rId1"/>
  </p:sldMasterIdLst>
  <p:notesMasterIdLst>
    <p:notesMasterId r:id="rId10"/>
  </p:notesMasterIdLst>
  <p:sldIdLst>
    <p:sldId id="256" r:id="rId2"/>
    <p:sldId id="264" r:id="rId3"/>
    <p:sldId id="258" r:id="rId4"/>
    <p:sldId id="265" r:id="rId5"/>
    <p:sldId id="259" r:id="rId6"/>
    <p:sldId id="260" r:id="rId7"/>
    <p:sldId id="261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472" autoAdjust="0"/>
    <p:restoredTop sz="78338" autoAdjust="0"/>
  </p:normalViewPr>
  <p:slideViewPr>
    <p:cSldViewPr snapToGrid="0">
      <p:cViewPr varScale="1">
        <p:scale>
          <a:sx n="67" d="100"/>
          <a:sy n="67" d="100"/>
        </p:scale>
        <p:origin x="1320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208B7C-0C12-48D8-8F7B-85E6E4F5D20A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84BDCD3-C74B-446F-AAC8-37926383B9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63989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BDCD3-C74B-446F-AAC8-37926383B94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98496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We have been tasked by Ben, the CEO of BRD Sports, to create him a new, fresh website for his business to replace his current one which is 11 years old.</a:t>
            </a:r>
          </a:p>
          <a:p>
            <a:endParaRPr lang="en-US" dirty="0"/>
          </a:p>
          <a:p>
            <a:r>
              <a:rPr lang="en-US" dirty="0"/>
              <a:t>We want to make this website engaging to customers and viewers who use it, as well as making it accessible to everyone and anyone.</a:t>
            </a:r>
          </a:p>
          <a:p>
            <a:endParaRPr lang="en-US" dirty="0"/>
          </a:p>
          <a:p>
            <a:r>
              <a:rPr lang="en-US" dirty="0"/>
              <a:t>As a part of this, we aim to make the website responsive so that is it viewable on any device required.</a:t>
            </a:r>
          </a:p>
          <a:p>
            <a:endParaRPr lang="en-US" dirty="0"/>
          </a:p>
          <a:p>
            <a:r>
              <a:rPr lang="en-US" dirty="0"/>
              <a:t>With this website, we also need to make it innovative, so that it includes new features and technologies available</a:t>
            </a:r>
          </a:p>
          <a:p>
            <a:r>
              <a:rPr lang="en-US" dirty="0"/>
              <a:t>to us today.</a:t>
            </a:r>
          </a:p>
          <a:p>
            <a:endParaRPr lang="en-US" dirty="0"/>
          </a:p>
          <a:p>
            <a:r>
              <a:rPr lang="en-US" dirty="0"/>
              <a:t>With our website, we aim to take away the "traditional" look of a website, and make it look and work more as an app! On top of this, we also would like to make it accessible in VR, but not just open in a window/tab that can only be seen when looking at it, but we want to make this website a 360degree website, and have you feel like you are actually INSIDE the website.</a:t>
            </a:r>
          </a:p>
          <a:p>
            <a:r>
              <a:rPr lang="en-US" dirty="0"/>
              <a:t>But wait, there is more, we're also planning to make the website fully controllable via voice controls.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BDCD3-C74B-446F-AAC8-37926383B94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58575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Quotes likes these show us that responsiveness is a key element into web development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BDCD3-C74B-446F-AAC8-37926383B94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77545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design process at first took a while, because we weren't sure on how we wanted to the site to look.</a:t>
            </a:r>
          </a:p>
          <a:p>
            <a:r>
              <a:rPr lang="en-US" dirty="0"/>
              <a:t>We eventually ended up choosing to go with a One Page website design, and began sketching rough ideas on how it</a:t>
            </a:r>
          </a:p>
          <a:p>
            <a:r>
              <a:rPr lang="en-US" dirty="0"/>
              <a:t>was going to look.</a:t>
            </a:r>
          </a:p>
          <a:p>
            <a:endParaRPr lang="en-US" dirty="0"/>
          </a:p>
          <a:p>
            <a:r>
              <a:rPr lang="en-US" dirty="0"/>
              <a:t>We also set about trimming down the amount of pages Ben has on his current website, and we found a lot of them</a:t>
            </a:r>
          </a:p>
          <a:p>
            <a:r>
              <a:rPr lang="en-US" dirty="0"/>
              <a:t>can be put into similar categories as others.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BDCD3-C74B-446F-AAC8-37926383B94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913512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New websites are being made everyday, which means the market for websites is always changing. To have a top website</a:t>
            </a:r>
          </a:p>
          <a:p>
            <a:r>
              <a:rPr lang="en-US" dirty="0"/>
              <a:t>you need to bring something new to it to make it unique and make it memorable. With the innovations we want to</a:t>
            </a:r>
          </a:p>
          <a:p>
            <a:r>
              <a:rPr lang="en-US" dirty="0"/>
              <a:t>include, we are doing this. Through research, which Mark will go into more detail later on, we have found a very </a:t>
            </a:r>
          </a:p>
          <a:p>
            <a:r>
              <a:rPr lang="en-US" dirty="0"/>
              <a:t>small amount of websites and businesses who are doing what we plan on doing, and the ones we have seen, we believe</a:t>
            </a:r>
          </a:p>
          <a:p>
            <a:r>
              <a:rPr lang="en-US" dirty="0"/>
              <a:t>they aren't doing it the best possible way.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BDCD3-C74B-446F-AAC8-37926383B94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975166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Ben we had a conversation with Ben, and we spent the time asking him questions about how he wanted the website to</a:t>
            </a:r>
          </a:p>
          <a:p>
            <a:r>
              <a:rPr lang="en-US" dirty="0"/>
              <a:t>look, and what he required on the website. He told us the main </a:t>
            </a:r>
            <a:r>
              <a:rPr lang="en-US" dirty="0" err="1"/>
              <a:t>colour</a:t>
            </a:r>
            <a:r>
              <a:rPr lang="en-US" dirty="0"/>
              <a:t> scheme that his company follows being red,</a:t>
            </a:r>
          </a:p>
          <a:p>
            <a:r>
              <a:rPr lang="en-US" dirty="0"/>
              <a:t>white and black, as well as that he wants a good selection of photos on each page showing of what the company does.</a:t>
            </a:r>
          </a:p>
          <a:p>
            <a:r>
              <a:rPr lang="en-US" dirty="0"/>
              <a:t>He also wants an ecommerce system to sell merch, and for it to tie into a members area to organize online bookings.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BDCD3-C74B-446F-AAC8-37926383B94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91601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5759" y="2166364"/>
            <a:ext cx="11471565" cy="1739347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0000"/>
              </a:lnSpc>
              <a:defRPr sz="6000" spc="15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996250"/>
            <a:ext cx="9144000" cy="1309255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12/3/2019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67981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12/3/2019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763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191" y="2208879"/>
            <a:ext cx="10515600" cy="1676400"/>
          </a:xfrm>
        </p:spPr>
        <p:txBody>
          <a:bodyPr anchor="ctr">
            <a:noAutofit/>
          </a:bodyPr>
          <a:lstStyle>
            <a:lvl1pPr algn="ctr">
              <a:lnSpc>
                <a:spcPct val="80000"/>
              </a:lnSpc>
              <a:defRPr sz="6000" b="0" spc="15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3191" y="4010334"/>
            <a:ext cx="10515600" cy="1174639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7669AF7-7BEB-44E4-9852-375E34362B5B}" type="datetime1">
              <a:rPr lang="en-US" smtClean="0"/>
              <a:t>12/3/2019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94982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05344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30391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12/3/2019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08228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7008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07008" y="2656566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31230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31230" y="2656564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12/3/2019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02837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12/3/2019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71719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12/3/2019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97611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7008" y="2120054"/>
            <a:ext cx="6126480" cy="41148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89023" y="2147486"/>
            <a:ext cx="3200400" cy="3432319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BEA474-078D-4E9B-9B14-09A87B19DC46}" type="datetime1">
              <a:rPr lang="en-US" smtClean="0"/>
              <a:t>12/3/2019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76108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80160" y="2211494"/>
            <a:ext cx="6126480" cy="3931920"/>
          </a:xfrm>
          <a:solidFill>
            <a:schemeClr val="tx2">
              <a:lumMod val="60000"/>
              <a:lumOff val="40000"/>
            </a:schemeClr>
          </a:solidFill>
        </p:spPr>
        <p:txBody>
          <a:bodyPr tIns="365760" anchor="t"/>
          <a:lstStyle>
            <a:lvl1pPr marL="0" indent="0" algn="ctr">
              <a:buNone/>
              <a:defRPr sz="320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90688" y="2150621"/>
            <a:ext cx="3200400" cy="3429000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7D986-8816-4272-A432-0437A28A9828}" type="datetime1">
              <a:rPr lang="en-US" smtClean="0"/>
              <a:t>12/3/2019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85033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12/3/2019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1154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019312" y="0"/>
            <a:ext cx="27432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0624" y="274638"/>
            <a:ext cx="240238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199" y="274638"/>
            <a:ext cx="7973291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422854"/>
            <a:ext cx="2743196" cy="365125"/>
          </a:xfrm>
        </p:spPr>
        <p:txBody>
          <a:bodyPr/>
          <a:lstStyle/>
          <a:p>
            <a:fld id="{6587DA83-5663-4C9C-B9AA-0B40A3DAFF81}" type="datetime1">
              <a:rPr lang="en-US" smtClean="0"/>
              <a:t>12/3/2019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776135" y="6422854"/>
            <a:ext cx="427966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3048" y="6422854"/>
            <a:ext cx="879759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1829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83" y="176109"/>
            <a:ext cx="12188952" cy="16459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2919" y="2011680"/>
            <a:ext cx="9784080" cy="4206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02266" y="6422854"/>
            <a:ext cx="3000894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fld id="{62D6E202-B606-4609-B914-27C9371A1F6D}" type="datetime1">
              <a:rPr lang="en-US" smtClean="0"/>
              <a:t>12/3/2019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596471" y="6422854"/>
            <a:ext cx="50444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58927" y="6422854"/>
            <a:ext cx="946264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 b="0">
                <a:solidFill>
                  <a:schemeClr val="tx1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873093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63" r:id="rId1"/>
    <p:sldLayoutId id="2147483864" r:id="rId2"/>
    <p:sldLayoutId id="2147483865" r:id="rId3"/>
    <p:sldLayoutId id="2147483866" r:id="rId4"/>
    <p:sldLayoutId id="2147483867" r:id="rId5"/>
    <p:sldLayoutId id="2147483868" r:id="rId6"/>
    <p:sldLayoutId id="2147483869" r:id="rId7"/>
    <p:sldLayoutId id="2147483870" r:id="rId8"/>
    <p:sldLayoutId id="2147483871" r:id="rId9"/>
    <p:sldLayoutId id="2147483872" r:id="rId10"/>
    <p:sldLayoutId id="2147483873" r:id="rId11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000" kern="1200" cap="all" baseline="0">
          <a:solidFill>
            <a:schemeClr val="bg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tx1"/>
        </a:buClr>
        <a:buFont typeface="Wingdings" pitchFamily="2" charset="2"/>
        <a:buChar char="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400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2846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718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29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8062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sv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inc.com/peter-economy/37-earl-nightingale-quotes-that-will-empower-you-to-soar-high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E57D070-1671-42BE-B854-8F03F83A452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8607" b="7123"/>
          <a:stretch/>
        </p:blipFill>
        <p:spPr>
          <a:xfrm>
            <a:off x="-1" y="10"/>
            <a:ext cx="1219199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3ED9C56-3910-49C0-855F-632738356E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5791" y="3331444"/>
            <a:ext cx="6470692" cy="1229306"/>
          </a:xfrm>
        </p:spPr>
        <p:txBody>
          <a:bodyPr>
            <a:normAutofit/>
          </a:bodyPr>
          <a:lstStyle/>
          <a:p>
            <a:r>
              <a:rPr lang="en-GB" sz="5400" dirty="0">
                <a:solidFill>
                  <a:schemeClr val="tx1"/>
                </a:solidFill>
                <a:latin typeface="Consolas" panose="020B0609020204030204" pitchFamily="49" charset="0"/>
              </a:rPr>
              <a:t>&lt;</a:t>
            </a:r>
            <a:r>
              <a:rPr lang="en-GB" sz="5400" dirty="0" err="1">
                <a:solidFill>
                  <a:schemeClr val="tx1"/>
                </a:solidFill>
                <a:latin typeface="Consolas" panose="020B0609020204030204" pitchFamily="49" charset="0"/>
              </a:rPr>
              <a:t>Div</a:t>
            </a:r>
            <a:r>
              <a:rPr lang="en-GB" sz="5400" dirty="0">
                <a:solidFill>
                  <a:schemeClr val="tx1"/>
                </a:solidFill>
                <a:latin typeface="Consolas" panose="020B0609020204030204" pitchFamily="49" charset="0"/>
              </a:rPr>
              <a:t>&gt; </a:t>
            </a:r>
            <a:r>
              <a:rPr lang="en-GB" sz="5400" dirty="0">
                <a:solidFill>
                  <a:schemeClr val="tx1"/>
                </a:solidFill>
                <a:latin typeface="Cooper Black" panose="020B0604020202020204" pitchFamily="18" charset="0"/>
              </a:rPr>
              <a:t>Digital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4EE2FC-A55B-4B37-BDE2-C077D940A0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5791" y="4735798"/>
            <a:ext cx="6693709" cy="922051"/>
          </a:xfrm>
        </p:spPr>
        <p:txBody>
          <a:bodyPr>
            <a:normAutofit/>
          </a:bodyPr>
          <a:lstStyle/>
          <a:p>
            <a:r>
              <a:rPr lang="en-GB" dirty="0"/>
              <a:t>Connor Ellement 1803452 – </a:t>
            </a:r>
          </a:p>
          <a:p>
            <a:r>
              <a:rPr lang="en-GB" dirty="0"/>
              <a:t>Initial team pitch contribution</a:t>
            </a:r>
          </a:p>
        </p:txBody>
      </p:sp>
    </p:spTree>
    <p:extLst>
      <p:ext uri="{BB962C8B-B14F-4D97-AF65-F5344CB8AC3E}">
        <p14:creationId xmlns:p14="http://schemas.microsoft.com/office/powerpoint/2010/main" val="17274467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4C0E0AC-4623-447D-BE7A-3798B5FF13AC}"/>
              </a:ext>
            </a:extLst>
          </p:cNvPr>
          <p:cNvSpPr/>
          <p:nvPr/>
        </p:nvSpPr>
        <p:spPr>
          <a:xfrm>
            <a:off x="431474" y="875645"/>
            <a:ext cx="771717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“Everything starts with…</a:t>
            </a:r>
            <a:endParaRPr lang="en-US" sz="5400" b="1" cap="none" spc="0" dirty="0">
              <a:ln w="12700">
                <a:solidFill>
                  <a:schemeClr val="accent5"/>
                </a:solidFill>
                <a:prstDash val="solid"/>
              </a:ln>
              <a:pattFill prst="ltDnDiag">
                <a:fgClr>
                  <a:schemeClr val="accent5">
                    <a:lumMod val="60000"/>
                    <a:lumOff val="40000"/>
                  </a:schemeClr>
                </a:fgClr>
                <a:bgClr>
                  <a:schemeClr val="bg1"/>
                </a:bgClr>
              </a:pattFill>
              <a:effectLst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80D723F-BF1E-4429-A500-1E5F1F67C3D6}"/>
              </a:ext>
            </a:extLst>
          </p:cNvPr>
          <p:cNvSpPr/>
          <p:nvPr/>
        </p:nvSpPr>
        <p:spPr>
          <a:xfrm>
            <a:off x="2676995" y="1810405"/>
            <a:ext cx="883447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… an idea” [1] Earl Nightingale</a:t>
            </a:r>
          </a:p>
        </p:txBody>
      </p:sp>
    </p:spTree>
    <p:extLst>
      <p:ext uri="{BB962C8B-B14F-4D97-AF65-F5344CB8AC3E}">
        <p14:creationId xmlns:p14="http://schemas.microsoft.com/office/powerpoint/2010/main" val="5813800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18CE7A-7657-44B5-918C-B5199CE4CF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</p:spPr>
        <p:txBody>
          <a:bodyPr>
            <a:normAutofit/>
          </a:bodyPr>
          <a:lstStyle/>
          <a:p>
            <a:r>
              <a:rPr lang="en-GB"/>
              <a:t>Our product Idea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9B4B9D-58D3-48AA-8515-60A80D404A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2920" y="2011680"/>
            <a:ext cx="4557800" cy="420624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000"/>
              <a:t>An up to date website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/>
              <a:t>Engaging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/>
              <a:t>Accessible to anyone and everyone!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/>
              <a:t>Responsive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/>
              <a:t>Innovation…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/>
              <a:t>Application feel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/>
              <a:t>VR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/>
              <a:t>VOICE CONTROL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000"/>
          </a:p>
          <a:p>
            <a:pPr>
              <a:buFont typeface="Wingdings" panose="05000000000000000000" pitchFamily="2" charset="2"/>
              <a:buChar char="§"/>
            </a:pPr>
            <a:endParaRPr lang="en-GB" sz="2000"/>
          </a:p>
          <a:p>
            <a:pPr>
              <a:buFont typeface="Wingdings" panose="05000000000000000000" pitchFamily="2" charset="2"/>
              <a:buChar char="§"/>
            </a:pPr>
            <a:endParaRPr lang="en-GB" sz="2000"/>
          </a:p>
          <a:p>
            <a:pPr marL="0" indent="0">
              <a:buNone/>
            </a:pPr>
            <a:endParaRPr lang="en-GB" sz="2000"/>
          </a:p>
        </p:txBody>
      </p:sp>
      <p:pic>
        <p:nvPicPr>
          <p:cNvPr id="9" name="Graphic 6" descr="CRM Customer Insights App">
            <a:extLst>
              <a:ext uri="{FF2B5EF4-FFF2-40B4-BE49-F238E27FC236}">
                <a16:creationId xmlns:a16="http://schemas.microsoft.com/office/drawing/2014/main" id="{A4ABEC96-101C-418A-BD8A-EE3F6EB8EFF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583112" y="2121962"/>
            <a:ext cx="3768724" cy="37687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17548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5337DE6-2E9E-4991-9A95-BE6707DE63C9}"/>
              </a:ext>
            </a:extLst>
          </p:cNvPr>
          <p:cNvSpPr/>
          <p:nvPr/>
        </p:nvSpPr>
        <p:spPr>
          <a:xfrm>
            <a:off x="411480" y="525780"/>
            <a:ext cx="6240780" cy="2137410"/>
          </a:xfrm>
          <a:prstGeom prst="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>
                <a:latin typeface="Consolas" panose="020B0609020204030204" pitchFamily="49" charset="0"/>
              </a:rPr>
              <a:t>Nearly 8 in 10 of consumers would stop engaging with content that doesn’t display well on their device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64D0F40-A0E4-45B2-B300-2EA33B51DBED}"/>
              </a:ext>
            </a:extLst>
          </p:cNvPr>
          <p:cNvSpPr/>
          <p:nvPr/>
        </p:nvSpPr>
        <p:spPr>
          <a:xfrm>
            <a:off x="387419" y="525780"/>
            <a:ext cx="628890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nsolas" panose="020B0609020204030204" pitchFamily="49" charset="0"/>
              </a:rPr>
              <a:t>“              ”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546BE3D-18A6-4F76-AD68-4693A1DB3932}"/>
              </a:ext>
            </a:extLst>
          </p:cNvPr>
          <p:cNvSpPr/>
          <p:nvPr/>
        </p:nvSpPr>
        <p:spPr>
          <a:xfrm>
            <a:off x="3531870" y="2201525"/>
            <a:ext cx="4651511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- Adobe [2]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2FC38F3-D708-4883-8933-920D4BDFFFE8}"/>
              </a:ext>
            </a:extLst>
          </p:cNvPr>
          <p:cNvSpPr/>
          <p:nvPr/>
        </p:nvSpPr>
        <p:spPr>
          <a:xfrm>
            <a:off x="4872990" y="3672840"/>
            <a:ext cx="6240780" cy="2137410"/>
          </a:xfrm>
          <a:prstGeom prst="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>
                <a:latin typeface="Consolas" panose="020B0609020204030204" pitchFamily="49" charset="0"/>
              </a:rPr>
              <a:t>Just one second of added page load speed can see sales drop by 27%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49A5E97-F7B6-4535-BB8D-85CB58E443B3}"/>
              </a:ext>
            </a:extLst>
          </p:cNvPr>
          <p:cNvSpPr/>
          <p:nvPr/>
        </p:nvSpPr>
        <p:spPr>
          <a:xfrm>
            <a:off x="4824868" y="3672840"/>
            <a:ext cx="628890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nsolas" panose="020B0609020204030204" pitchFamily="49" charset="0"/>
              </a:rPr>
              <a:t>“              ”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8F622E8-49AB-4AAF-9030-9303EC0E84D7}"/>
              </a:ext>
            </a:extLst>
          </p:cNvPr>
          <p:cNvSpPr/>
          <p:nvPr/>
        </p:nvSpPr>
        <p:spPr>
          <a:xfrm>
            <a:off x="7969319" y="5333940"/>
            <a:ext cx="4651511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- </a:t>
            </a:r>
            <a:r>
              <a:rPr lang="en-US" sz="2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Soasta</a:t>
            </a:r>
            <a:r>
              <a:rPr lang="en-US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[3]</a:t>
            </a:r>
          </a:p>
        </p:txBody>
      </p:sp>
    </p:spTree>
    <p:extLst>
      <p:ext uri="{BB962C8B-B14F-4D97-AF65-F5344CB8AC3E}">
        <p14:creationId xmlns:p14="http://schemas.microsoft.com/office/powerpoint/2010/main" val="38738757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4FC7F4-9CF7-42A2-A7A4-B26E617755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277" y="284176"/>
            <a:ext cx="3670874" cy="1508760"/>
          </a:xfrm>
        </p:spPr>
        <p:txBody>
          <a:bodyPr>
            <a:normAutofit/>
          </a:bodyPr>
          <a:lstStyle/>
          <a:p>
            <a:r>
              <a:rPr lang="en-GB"/>
              <a:t>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5F15D0-4265-498B-98D7-58C994D98E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277" y="2011680"/>
            <a:ext cx="3676678" cy="4206240"/>
          </a:xfrm>
        </p:spPr>
        <p:txBody>
          <a:bodyPr>
            <a:normAutofit/>
          </a:bodyPr>
          <a:lstStyle/>
          <a:p>
            <a:r>
              <a:rPr lang="en-GB" sz="2400" dirty="0"/>
              <a:t>One Page design</a:t>
            </a:r>
          </a:p>
          <a:p>
            <a:r>
              <a:rPr lang="en-GB" sz="2400" dirty="0"/>
              <a:t>Rough Sketches</a:t>
            </a:r>
          </a:p>
          <a:p>
            <a:r>
              <a:rPr lang="en-GB" sz="2400" dirty="0"/>
              <a:t>Trimming current pages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6015CF2-DAA8-4BED-ADE7-0B5097E43EC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5118" r="41178" b="-1"/>
          <a:stretch/>
        </p:blipFill>
        <p:spPr>
          <a:xfrm>
            <a:off x="5097115" y="496400"/>
            <a:ext cx="3528391" cy="5888736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507117C8-7531-44E1-B189-EF8BA6788C4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3698" r="-2" b="31347"/>
          <a:stretch/>
        </p:blipFill>
        <p:spPr>
          <a:xfrm>
            <a:off x="8786373" y="496401"/>
            <a:ext cx="3197985" cy="312429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BF2C35A-DF0D-42D5-897C-3E7E5CB8C73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6539" r="-2" b="39195"/>
          <a:stretch/>
        </p:blipFill>
        <p:spPr>
          <a:xfrm>
            <a:off x="8786372" y="3844968"/>
            <a:ext cx="3197986" cy="2516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24203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13E75778-8865-451E-A418-58B337FE5B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B3A732-BD30-43B3-B22F-86F9419075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B5978F0-8D3C-4B12-B071-F1254173E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371600"/>
            <a:ext cx="12192000" cy="41148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861877-318D-449F-8D8D-3881CDC978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59" y="1693334"/>
            <a:ext cx="8821199" cy="347133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80000"/>
              </a:lnSpc>
            </a:pPr>
            <a:r>
              <a:rPr lang="en-US" sz="8000" spc="150"/>
              <a:t>The unique selling point</a:t>
            </a:r>
          </a:p>
        </p:txBody>
      </p:sp>
    </p:spTree>
    <p:extLst>
      <p:ext uri="{BB962C8B-B14F-4D97-AF65-F5344CB8AC3E}">
        <p14:creationId xmlns:p14="http://schemas.microsoft.com/office/powerpoint/2010/main" val="19019614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1A0FCD-4657-4463-AA7F-C58C6441C4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6" y="5304675"/>
            <a:ext cx="10905065" cy="66267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80000"/>
              </a:lnSpc>
            </a:pPr>
            <a:r>
              <a:rPr lang="en-US" sz="2800" spc="150">
                <a:solidFill>
                  <a:schemeClr val="tx2"/>
                </a:solidFill>
              </a:rPr>
              <a:t>Requirements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3729E5B-BE75-44CF-BFF0-7934BB1BF52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514" t="19080" r="389" b="14649"/>
          <a:stretch/>
        </p:blipFill>
        <p:spPr>
          <a:xfrm>
            <a:off x="1386294" y="494988"/>
            <a:ext cx="9517926" cy="4720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97408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11F0C2-ED57-4155-A5C0-3A9FE27C22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D24E34-D3B8-4A2F-ABF1-21F6ABB2AC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[1] Earl Nightingale – A quote found on a website from Peter Economy on Inc.com - </a:t>
            </a:r>
            <a:r>
              <a:rPr lang="en-GB" dirty="0">
                <a:hlinkClick r:id="rId2"/>
              </a:rPr>
              <a:t>https://www.inc.com/peter-economy/37-earl-nightingale-quotes-that-will-empower-you-to-soar-high.html</a:t>
            </a:r>
            <a:endParaRPr lang="en-GB" dirty="0"/>
          </a:p>
          <a:p>
            <a:r>
              <a:rPr lang="en-US" dirty="0"/>
              <a:t>[2][3]Anon, Web Design Statistics for 2017, </a:t>
            </a:r>
            <a:r>
              <a:rPr lang="en-US" dirty="0" err="1"/>
              <a:t>IronPaper</a:t>
            </a:r>
            <a:r>
              <a:rPr lang="en-US" dirty="0"/>
              <a:t>, January 8</a:t>
            </a:r>
            <a:r>
              <a:rPr lang="en-US" baseline="30000" dirty="0"/>
              <a:t>th</a:t>
            </a:r>
            <a:r>
              <a:rPr lang="en-US" dirty="0"/>
              <a:t> 2017 Accessed on November 30</a:t>
            </a:r>
            <a:r>
              <a:rPr lang="en-US" baseline="30000" dirty="0"/>
              <a:t>th</a:t>
            </a:r>
            <a:r>
              <a:rPr lang="en-US" dirty="0"/>
              <a:t> 2019. [Online]. Available at: https://www.ironpaper.com/webintel/articles/web-design-statistics-2017/</a:t>
            </a:r>
          </a:p>
        </p:txBody>
      </p:sp>
    </p:spTree>
    <p:extLst>
      <p:ext uri="{BB962C8B-B14F-4D97-AF65-F5344CB8AC3E}">
        <p14:creationId xmlns:p14="http://schemas.microsoft.com/office/powerpoint/2010/main" val="314262205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anded">
  <a:themeElements>
    <a:clrScheme name="Banded">
      <a:dk1>
        <a:srgbClr val="2C2C2C"/>
      </a:dk1>
      <a:lt1>
        <a:srgbClr val="FFFFFF"/>
      </a:lt1>
      <a:dk2>
        <a:srgbClr val="099BDD"/>
      </a:dk2>
      <a:lt2>
        <a:srgbClr val="F2F2F2"/>
      </a:lt2>
      <a:accent1>
        <a:srgbClr val="FFC000"/>
      </a:accent1>
      <a:accent2>
        <a:srgbClr val="A5D028"/>
      </a:accent2>
      <a:accent3>
        <a:srgbClr val="08CC78"/>
      </a:accent3>
      <a:accent4>
        <a:srgbClr val="F24099"/>
      </a:accent4>
      <a:accent5>
        <a:srgbClr val="828288"/>
      </a:accent5>
      <a:accent6>
        <a:srgbClr val="F56617"/>
      </a:accent6>
      <a:hlink>
        <a:srgbClr val="005DBA"/>
      </a:hlink>
      <a:folHlink>
        <a:srgbClr val="6C606A"/>
      </a:folHlink>
    </a:clrScheme>
    <a:fontScheme name="Banded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nded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120000"/>
                <a:lumMod val="107000"/>
              </a:schemeClr>
            </a:gs>
            <a:gs pos="50000">
              <a:schemeClr val="phClr">
                <a:tint val="70000"/>
                <a:satMod val="124000"/>
                <a:lumMod val="103000"/>
              </a:schemeClr>
            </a:gs>
            <a:gs pos="100000">
              <a:schemeClr val="phClr">
                <a:tint val="85000"/>
                <a:satMod val="12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5000"/>
                <a:shade val="98000"/>
                <a:satMod val="110000"/>
                <a:lumMod val="103000"/>
              </a:schemeClr>
            </a:gs>
            <a:gs pos="50000">
              <a:schemeClr val="phClr">
                <a:shade val="85000"/>
                <a:satMod val="105000"/>
                <a:lumMod val="100000"/>
              </a:schemeClr>
            </a:gs>
            <a:gs pos="100000">
              <a:schemeClr val="phClr">
                <a:shade val="60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875" dir="5400000" algn="ctr" rotWithShape="0">
              <a:srgbClr val="000000">
                <a:alpha val="68000"/>
              </a:srgbClr>
            </a:outerShdw>
          </a:effectLst>
        </a:effectStyle>
        <a:effectStyle>
          <a:effectLst>
            <a:outerShdw blurRad="88900" dist="2794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/>
              <a:schemeClr val="phClr">
                <a:shade val="91000"/>
                <a:satMod val="105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100000"/>
                <a:shade val="0"/>
                <a:satMod val="100000"/>
              </a:schemeClr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nded" id="{98DFF888-2449-4D28-977C-6306C017633E}" vid="{9792607F-9579-4224-82FF-9C88C3E1E53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90</TotalTime>
  <Words>706</Words>
  <Application>Microsoft Office PowerPoint</Application>
  <PresentationFormat>Widescreen</PresentationFormat>
  <Paragraphs>64</Paragraphs>
  <Slides>8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Calibri</vt:lpstr>
      <vt:lpstr>Consolas</vt:lpstr>
      <vt:lpstr>Cooper Black</vt:lpstr>
      <vt:lpstr>Corbel</vt:lpstr>
      <vt:lpstr>Wingdings</vt:lpstr>
      <vt:lpstr>Banded</vt:lpstr>
      <vt:lpstr>&lt;Div&gt; Digital</vt:lpstr>
      <vt:lpstr>PowerPoint Presentation</vt:lpstr>
      <vt:lpstr>Our product Idea</vt:lpstr>
      <vt:lpstr>PowerPoint Presentation</vt:lpstr>
      <vt:lpstr>Design</vt:lpstr>
      <vt:lpstr>The unique selling point</vt:lpstr>
      <vt:lpstr>Requirements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&lt;Div&gt; Digital</dc:title>
  <dc:creator>Connor Ellement (1803452)</dc:creator>
  <cp:lastModifiedBy>Connor Ellement (1803452)</cp:lastModifiedBy>
  <cp:revision>4</cp:revision>
  <dcterms:created xsi:type="dcterms:W3CDTF">2019-11-30T21:54:53Z</dcterms:created>
  <dcterms:modified xsi:type="dcterms:W3CDTF">2019-12-03T16:59:56Z</dcterms:modified>
</cp:coreProperties>
</file>