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349" r:id="rId2"/>
    <p:sldId id="398" r:id="rId3"/>
    <p:sldId id="350" r:id="rId4"/>
    <p:sldId id="351" r:id="rId5"/>
    <p:sldId id="359" r:id="rId6"/>
    <p:sldId id="361" r:id="rId7"/>
    <p:sldId id="376" r:id="rId8"/>
    <p:sldId id="377" r:id="rId9"/>
    <p:sldId id="378" r:id="rId10"/>
    <p:sldId id="399" r:id="rId11"/>
    <p:sldId id="379" r:id="rId12"/>
    <p:sldId id="380" r:id="rId13"/>
    <p:sldId id="381" r:id="rId14"/>
    <p:sldId id="382" r:id="rId15"/>
    <p:sldId id="400" r:id="rId16"/>
    <p:sldId id="383" r:id="rId17"/>
    <p:sldId id="401" r:id="rId18"/>
    <p:sldId id="384" r:id="rId19"/>
    <p:sldId id="402" r:id="rId20"/>
    <p:sldId id="403" r:id="rId21"/>
    <p:sldId id="385" r:id="rId22"/>
    <p:sldId id="386" r:id="rId23"/>
    <p:sldId id="404" r:id="rId24"/>
    <p:sldId id="387" r:id="rId25"/>
    <p:sldId id="405" r:id="rId26"/>
    <p:sldId id="388" r:id="rId27"/>
    <p:sldId id="389" r:id="rId28"/>
    <p:sldId id="368" r:id="rId29"/>
    <p:sldId id="390" r:id="rId30"/>
    <p:sldId id="363" r:id="rId31"/>
    <p:sldId id="39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D3655572-6577-4163-89A0-32A98D01AC4E}"/>
    <pc:docChg chg="undo custSel modSld">
      <pc:chgData name="Glenda Tinney" userId="56b889b2-370d-4cf5-add0-fc776a2ba020" providerId="ADAL" clId="{D3655572-6577-4163-89A0-32A98D01AC4E}" dt="2022-09-02T13:25:59.708" v="246" actId="20577"/>
      <pc:docMkLst>
        <pc:docMk/>
      </pc:docMkLst>
      <pc:sldChg chg="modSp mod">
        <pc:chgData name="Glenda Tinney" userId="56b889b2-370d-4cf5-add0-fc776a2ba020" providerId="ADAL" clId="{D3655572-6577-4163-89A0-32A98D01AC4E}" dt="2022-09-02T13:21:20.908" v="84" actId="5793"/>
        <pc:sldMkLst>
          <pc:docMk/>
          <pc:sldMk cId="3305053979" sldId="350"/>
        </pc:sldMkLst>
        <pc:spChg chg="mod">
          <ac:chgData name="Glenda Tinney" userId="56b889b2-370d-4cf5-add0-fc776a2ba020" providerId="ADAL" clId="{D3655572-6577-4163-89A0-32A98D01AC4E}" dt="2022-09-02T13:21:18.895" v="83" actId="5793"/>
          <ac:spMkLst>
            <pc:docMk/>
            <pc:sldMk cId="3305053979" sldId="350"/>
            <ac:spMk id="4" creationId="{00000000-0000-0000-0000-000000000000}"/>
          </ac:spMkLst>
        </pc:spChg>
        <pc:spChg chg="mod">
          <ac:chgData name="Glenda Tinney" userId="56b889b2-370d-4cf5-add0-fc776a2ba020" providerId="ADAL" clId="{D3655572-6577-4163-89A0-32A98D01AC4E}" dt="2022-09-02T13:21:20.908" v="84" actId="5793"/>
          <ac:spMkLst>
            <pc:docMk/>
            <pc:sldMk cId="3305053979" sldId="350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D3655572-6577-4163-89A0-32A98D01AC4E}" dt="2022-09-02T13:22:56.261" v="210" actId="1076"/>
        <pc:sldMkLst>
          <pc:docMk/>
          <pc:sldMk cId="1383504227" sldId="377"/>
        </pc:sldMkLst>
        <pc:spChg chg="mod">
          <ac:chgData name="Glenda Tinney" userId="56b889b2-370d-4cf5-add0-fc776a2ba020" providerId="ADAL" clId="{D3655572-6577-4163-89A0-32A98D01AC4E}" dt="2022-09-02T13:22:52.558" v="209" actId="14100"/>
          <ac:spMkLst>
            <pc:docMk/>
            <pc:sldMk cId="1383504227" sldId="377"/>
            <ac:spMk id="3" creationId="{00000000-0000-0000-0000-000000000000}"/>
          </ac:spMkLst>
        </pc:spChg>
        <pc:spChg chg="mod">
          <ac:chgData name="Glenda Tinney" userId="56b889b2-370d-4cf5-add0-fc776a2ba020" providerId="ADAL" clId="{D3655572-6577-4163-89A0-32A98D01AC4E}" dt="2022-09-02T13:22:56.261" v="210" actId="1076"/>
          <ac:spMkLst>
            <pc:docMk/>
            <pc:sldMk cId="1383504227" sldId="377"/>
            <ac:spMk id="4" creationId="{00000000-0000-0000-0000-000000000000}"/>
          </ac:spMkLst>
        </pc:spChg>
        <pc:spChg chg="mod">
          <ac:chgData name="Glenda Tinney" userId="56b889b2-370d-4cf5-add0-fc776a2ba020" providerId="ADAL" clId="{D3655572-6577-4163-89A0-32A98D01AC4E}" dt="2022-09-02T13:22:50.289" v="208" actId="1076"/>
          <ac:spMkLst>
            <pc:docMk/>
            <pc:sldMk cId="1383504227" sldId="377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D3655572-6577-4163-89A0-32A98D01AC4E}" dt="2022-08-28T15:56:56.716" v="51" actId="962"/>
        <pc:sldMkLst>
          <pc:docMk/>
          <pc:sldMk cId="24028416" sldId="379"/>
        </pc:sldMkLst>
        <pc:picChg chg="mod">
          <ac:chgData name="Glenda Tinney" userId="56b889b2-370d-4cf5-add0-fc776a2ba020" providerId="ADAL" clId="{D3655572-6577-4163-89A0-32A98D01AC4E}" dt="2022-08-28T15:56:37.207" v="45" actId="962"/>
          <ac:picMkLst>
            <pc:docMk/>
            <pc:sldMk cId="24028416" sldId="379"/>
            <ac:picMk id="6" creationId="{00000000-0000-0000-0000-000000000000}"/>
          </ac:picMkLst>
        </pc:picChg>
        <pc:picChg chg="mod">
          <ac:chgData name="Glenda Tinney" userId="56b889b2-370d-4cf5-add0-fc776a2ba020" providerId="ADAL" clId="{D3655572-6577-4163-89A0-32A98D01AC4E}" dt="2022-08-28T15:56:56.716" v="51" actId="962"/>
          <ac:picMkLst>
            <pc:docMk/>
            <pc:sldMk cId="24028416" sldId="379"/>
            <ac:picMk id="7" creationId="{00000000-0000-0000-0000-000000000000}"/>
          </ac:picMkLst>
        </pc:picChg>
        <pc:picChg chg="mod">
          <ac:chgData name="Glenda Tinney" userId="56b889b2-370d-4cf5-add0-fc776a2ba020" providerId="ADAL" clId="{D3655572-6577-4163-89A0-32A98D01AC4E}" dt="2022-08-28T15:56:47.806" v="47" actId="962"/>
          <ac:picMkLst>
            <pc:docMk/>
            <pc:sldMk cId="24028416" sldId="379"/>
            <ac:picMk id="8" creationId="{00000000-0000-0000-0000-000000000000}"/>
          </ac:picMkLst>
        </pc:picChg>
        <pc:picChg chg="mod">
          <ac:chgData name="Glenda Tinney" userId="56b889b2-370d-4cf5-add0-fc776a2ba020" providerId="ADAL" clId="{D3655572-6577-4163-89A0-32A98D01AC4E}" dt="2022-08-28T15:56:53.058" v="49" actId="962"/>
          <ac:picMkLst>
            <pc:docMk/>
            <pc:sldMk cId="24028416" sldId="379"/>
            <ac:picMk id="9" creationId="{00000000-0000-0000-0000-000000000000}"/>
          </ac:picMkLst>
        </pc:picChg>
      </pc:sldChg>
      <pc:sldChg chg="modSp mod">
        <pc:chgData name="Glenda Tinney" userId="56b889b2-370d-4cf5-add0-fc776a2ba020" providerId="ADAL" clId="{D3655572-6577-4163-89A0-32A98D01AC4E}" dt="2022-09-02T13:25:59.708" v="246" actId="20577"/>
        <pc:sldMkLst>
          <pc:docMk/>
          <pc:sldMk cId="1952326119" sldId="400"/>
        </pc:sldMkLst>
        <pc:spChg chg="mod">
          <ac:chgData name="Glenda Tinney" userId="56b889b2-370d-4cf5-add0-fc776a2ba020" providerId="ADAL" clId="{D3655572-6577-4163-89A0-32A98D01AC4E}" dt="2022-09-02T13:23:58.968" v="214" actId="1076"/>
          <ac:spMkLst>
            <pc:docMk/>
            <pc:sldMk cId="1952326119" sldId="400"/>
            <ac:spMk id="2" creationId="{755EA41A-FD57-74B5-594F-3DAF1F4A023E}"/>
          </ac:spMkLst>
        </pc:spChg>
        <pc:spChg chg="mod">
          <ac:chgData name="Glenda Tinney" userId="56b889b2-370d-4cf5-add0-fc776a2ba020" providerId="ADAL" clId="{D3655572-6577-4163-89A0-32A98D01AC4E}" dt="2022-09-02T13:25:42.858" v="238" actId="1076"/>
          <ac:spMkLst>
            <pc:docMk/>
            <pc:sldMk cId="1952326119" sldId="400"/>
            <ac:spMk id="3" creationId="{9D5346B3-7E31-BCA9-B199-6152CAA61C86}"/>
          </ac:spMkLst>
        </pc:spChg>
        <pc:spChg chg="mod">
          <ac:chgData name="Glenda Tinney" userId="56b889b2-370d-4cf5-add0-fc776a2ba020" providerId="ADAL" clId="{D3655572-6577-4163-89A0-32A98D01AC4E}" dt="2022-09-02T13:25:59.708" v="246" actId="20577"/>
          <ac:spMkLst>
            <pc:docMk/>
            <pc:sldMk cId="1952326119" sldId="400"/>
            <ac:spMk id="4" creationId="{F1C2A8A4-7B4B-9576-FFE4-C846D2686D7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762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  <a:p>
            <a:r>
              <a:rPr lang="cy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3369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1221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26160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5864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01907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6323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30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77465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28065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16882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24075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54074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72396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51520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87544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96871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06063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43130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39657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54781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75326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44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3940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37653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84911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5213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56451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869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341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ECGE4005PC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ECGE4005P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Canllawiau</a:t>
            </a:r>
            <a:r>
              <a:rPr lang="en-GB" sz="4400" dirty="0">
                <a:latin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</a:rPr>
              <a:t>Aseiniad</a:t>
            </a:r>
            <a:r>
              <a:rPr lang="en-GB" sz="4400" dirty="0">
                <a:latin typeface="Arial" panose="020B0604020202020204" pitchFamily="34" charset="0"/>
              </a:rPr>
              <a:t> 1</a:t>
            </a:r>
          </a:p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Porffolio</a:t>
            </a:r>
            <a:endParaRPr lang="en-GB" sz="4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Guidance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Assignment 1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Portfolio</a:t>
            </a:r>
          </a:p>
          <a:p>
            <a:pPr marL="0" indent="0">
              <a:buNone/>
            </a:pPr>
            <a:endParaRPr lang="en-GB" sz="4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790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0FED7-87E7-7572-6FFA-D5B7BCECE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Portffolio</a:t>
            </a:r>
            <a:r>
              <a:rPr lang="en-GB" dirty="0"/>
              <a:t> / </a:t>
            </a:r>
            <a:r>
              <a:rPr lang="en-GB" dirty="0">
                <a:solidFill>
                  <a:srgbClr val="00B0F0"/>
                </a:solidFill>
              </a:rPr>
              <a:t>Portfolio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05DA-4C9C-2A7D-21DD-A95082FBE3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 </a:t>
            </a:r>
            <a:r>
              <a:rPr lang="en-GB" dirty="0" err="1"/>
              <a:t>rhan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cyfateb</a:t>
            </a:r>
            <a:r>
              <a:rPr lang="en-GB" dirty="0"/>
              <a:t> </a:t>
            </a:r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2000 air</a:t>
            </a:r>
          </a:p>
          <a:p>
            <a:endParaRPr lang="en-GB" dirty="0"/>
          </a:p>
          <a:p>
            <a:pPr marL="514350" indent="-514350">
              <a:buAutoNum type="arabicPeriod"/>
            </a:pP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arlein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Poster a </a:t>
            </a:r>
            <a:r>
              <a:rPr lang="en-GB" dirty="0" err="1"/>
              <a:t>chyflwyniad</a:t>
            </a:r>
            <a:r>
              <a:rPr lang="en-GB" dirty="0"/>
              <a:t> </a:t>
            </a:r>
            <a:r>
              <a:rPr lang="en-GB" dirty="0" err="1"/>
              <a:t>llafar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17B23-0206-AF8E-5167-346924749A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3 components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Together equivalent to 2000 words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F0"/>
                </a:solidFill>
              </a:rPr>
              <a:t>Online quiz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F0"/>
                </a:solidFill>
              </a:rPr>
              <a:t>Poster and oral presentation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F0"/>
                </a:solidFill>
              </a:rPr>
              <a:t>Referencing list</a:t>
            </a:r>
          </a:p>
        </p:txBody>
      </p:sp>
    </p:spTree>
    <p:extLst>
      <p:ext uri="{BB962C8B-B14F-4D97-AF65-F5344CB8AC3E}">
        <p14:creationId xmlns:p14="http://schemas.microsoft.com/office/powerpoint/2010/main" val="2192396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25266" y="681038"/>
            <a:ext cx="7183710" cy="803747"/>
          </a:xfrm>
        </p:spPr>
        <p:txBody>
          <a:bodyPr>
            <a:normAutofit fontScale="90000"/>
          </a:bodyPr>
          <a:lstStyle/>
          <a:p>
            <a:b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Rhan 1        </a:t>
            </a:r>
            <a:r>
              <a:rPr lang="cy-GB" altLang="cy-GB" sz="5300" kern="0" dirty="0" err="1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Component</a:t>
            </a:r>
            <a:r>
              <a:rPr lang="cy-GB" altLang="cy-GB" sz="53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 1</a:t>
            </a:r>
            <a:b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Cwis ar-lein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50 cwestiwn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2 awr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Dolen ar </a:t>
            </a:r>
            <a:r>
              <a:rPr lang="cy-GB" sz="3000" dirty="0" err="1">
                <a:solidFill>
                  <a:prstClr val="black"/>
                </a:solidFill>
                <a:latin typeface="Arial" panose="020B0604020202020204" pitchFamily="34" charset="0"/>
              </a:rPr>
              <a:t>Moodle</a:t>
            </a:r>
            <a:endParaRPr lang="cy-GB" sz="3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Dyddiad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7pm-9pm, 22.09.2022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cy-GB" sz="30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598424" cy="4351338"/>
          </a:xfrm>
        </p:spPr>
        <p:txBody>
          <a:bodyPr>
            <a:norm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Online quiz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50 questions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2 hours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Link on Moodle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Date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32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7pm-9pm, 22.09.2022</a:t>
            </a:r>
            <a:endParaRPr lang="en-GB" sz="2000" dirty="0">
              <a:solidFill>
                <a:srgbClr val="00B0F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US" sz="30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053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91544" y="1690689"/>
            <a:ext cx="4047306" cy="4486274"/>
          </a:xfrm>
        </p:spPr>
        <p:txBody>
          <a:bodyPr>
            <a:no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Cyfeirnodi a llunio rhestr cyfeiriadau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Ymchwil academaidd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Ysgrifennu academaidd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Aralleirio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Llên-ladrad</a:t>
            </a:r>
            <a:endParaRPr lang="en-GB" sz="36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690689"/>
            <a:ext cx="4047306" cy="4486274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Referencing and formatting a reference list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Academic reading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Academic writing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Paraphrasing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Plagiarism</a:t>
            </a:r>
          </a:p>
        </p:txBody>
      </p:sp>
    </p:spTree>
    <p:extLst>
      <p:ext uri="{BB962C8B-B14F-4D97-AF65-F5344CB8AC3E}">
        <p14:creationId xmlns:p14="http://schemas.microsoft.com/office/powerpoint/2010/main" val="2024125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19367" y="116633"/>
            <a:ext cx="8928992" cy="1191665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</a:t>
            </a: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Assessment Criteria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19536" y="1412777"/>
            <a:ext cx="4392488" cy="4764187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Bob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cwestiwn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werth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2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farc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Aseiniad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hunan-farcio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Bydd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eich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marc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cael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ei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rhyddhau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gynted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i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gyflwyno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eich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atebion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Mae’r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cwis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werth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40% of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Aseiniad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1 (20% of overall module mark)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40016" y="1412776"/>
            <a:ext cx="4392487" cy="4764188"/>
          </a:xfrm>
        </p:spPr>
        <p:txBody>
          <a:bodyPr>
            <a:no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Each question is worth 2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Self-marking assignment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Your mark will be released as soon as you submit your answers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The quiz mark is worth 40% of Assessment 1 (20% of overall module mark</a:t>
            </a:r>
          </a:p>
        </p:txBody>
      </p:sp>
    </p:spTree>
    <p:extLst>
      <p:ext uri="{BB962C8B-B14F-4D97-AF65-F5344CB8AC3E}">
        <p14:creationId xmlns:p14="http://schemas.microsoft.com/office/powerpoint/2010/main" val="173057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8"/>
            <a:ext cx="7903790" cy="615601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  <a:t>Rhestr </a:t>
            </a:r>
            <a:r>
              <a:rPr lang="en-GB" sz="4800" dirty="0" err="1">
                <a:solidFill>
                  <a:prstClr val="black"/>
                </a:solidFill>
                <a:latin typeface="Arial" panose="020B0604020202020204" pitchFamily="34" charset="0"/>
              </a:rPr>
              <a:t>wirio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Checklist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356851"/>
            <a:ext cx="4608512" cy="4520419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Nodwch y dyddiad a’r amser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Darllen ac adolygu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Mynychu/ailymweld â’r darlithoedd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Gwirio eich gallu i fynd ar Moodle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Manteisio ar y cyfle i neud y cwis ymarfer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Gofod tawel – </a:t>
            </a:r>
            <a:r>
              <a:rPr lang="cy-GB" sz="3400" b="1" dirty="0">
                <a:latin typeface="Arial" panose="020B0604020202020204" pitchFamily="34" charset="0"/>
              </a:rPr>
              <a:t>Dim Gwrthdyniadau!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Darllen bob cwestiwn yn ofalus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Gwneud defnydd da o’r amser sydd ar gael i chi</a:t>
            </a:r>
          </a:p>
          <a:p>
            <a:pPr>
              <a:defRPr/>
            </a:pPr>
            <a:endParaRPr lang="cy-GB" dirty="0">
              <a:latin typeface="Arial" panose="020B0604020202020204" pitchFamily="34" charset="0"/>
            </a:endParaRPr>
          </a:p>
          <a:p>
            <a:pPr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096000" y="1356852"/>
            <a:ext cx="4464496" cy="4952468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Note the date and time of the quiz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Read and revise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Attend/revisit lectures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Check access to Moodle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Take advantage of the practice quiz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Quiet space – </a:t>
            </a:r>
            <a:r>
              <a:rPr lang="en-GB" sz="3400" b="1" dirty="0">
                <a:solidFill>
                  <a:srgbClr val="00B0F0"/>
                </a:solidFill>
                <a:latin typeface="Arial" panose="020B0604020202020204" pitchFamily="34" charset="0"/>
              </a:rPr>
              <a:t>No Distractions!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Read each question carefully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Make good use of the time available </a:t>
            </a:r>
          </a:p>
          <a:p>
            <a:pPr marL="0" indent="0">
              <a:buNone/>
              <a:defRPr/>
            </a:pPr>
            <a:endParaRPr lang="en-US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887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>
                <a:latin typeface="Arial" panose="020B0604020202020204" pitchFamily="34" charset="0"/>
              </a:rPr>
              <a:t>Rhan</a:t>
            </a:r>
            <a:r>
              <a:rPr lang="en-GB" sz="4800" dirty="0">
                <a:latin typeface="Arial" panose="020B0604020202020204" pitchFamily="34" charset="0"/>
              </a:rPr>
              <a:t> 2           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Component 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</a:rPr>
              <a:t>Canllawiau</a:t>
            </a:r>
            <a:endParaRPr lang="en-GB" sz="4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</a:rPr>
              <a:t>Cyflwyno</a:t>
            </a:r>
            <a:r>
              <a:rPr lang="en-GB" sz="4000" dirty="0">
                <a:latin typeface="Arial" panose="020B0604020202020204" pitchFamily="34" charset="0"/>
              </a:rPr>
              <a:t> poster </a:t>
            </a:r>
            <a:r>
              <a:rPr lang="en-GB" sz="4000" dirty="0" err="1">
                <a:latin typeface="Arial" panose="020B0604020202020204" pitchFamily="34" charset="0"/>
              </a:rPr>
              <a:t>academaidd</a:t>
            </a:r>
            <a:endParaRPr lang="en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rgbClr val="00B0F0"/>
                </a:solidFill>
                <a:latin typeface="Arial" panose="020B0604020202020204" pitchFamily="34" charset="0"/>
              </a:rPr>
              <a:t>Guidance</a:t>
            </a:r>
          </a:p>
          <a:p>
            <a:pPr marL="0" indent="0">
              <a:buNone/>
            </a:pPr>
            <a:endParaRPr lang="en-GB" sz="4000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B0F0"/>
                </a:solidFill>
                <a:latin typeface="Arial" panose="020B0604020202020204" pitchFamily="34" charset="0"/>
              </a:rPr>
              <a:t>Presenting academic poster</a:t>
            </a:r>
          </a:p>
        </p:txBody>
      </p:sp>
    </p:spTree>
    <p:extLst>
      <p:ext uri="{BB962C8B-B14F-4D97-AF65-F5344CB8AC3E}">
        <p14:creationId xmlns:p14="http://schemas.microsoft.com/office/powerpoint/2010/main" val="3358656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80217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Disgrifiad o’r dasg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Task description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76686" y="1690688"/>
            <a:ext cx="4119314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sz="3000" dirty="0">
                <a:latin typeface="Arial" panose="020B0604020202020204" pitchFamily="34" charset="0"/>
              </a:rPr>
              <a:t>Cyflwynwch boster academaidd sy’n trafod yr ystod o sgiliau a rhinweddau personol sydd yn dylanwadu ar ddatblygiad </a:t>
            </a:r>
            <a:r>
              <a:rPr lang="cy-GB" sz="3000" b="1" dirty="0">
                <a:latin typeface="Arial" panose="020B0604020202020204" pitchFamily="34" charset="0"/>
              </a:rPr>
              <a:t>meddwl beirniadol</a:t>
            </a:r>
          </a:p>
          <a:p>
            <a:pPr marL="0" indent="0">
              <a:buNone/>
            </a:pPr>
            <a:r>
              <a:rPr lang="cy-GB" sz="3000" b="1" dirty="0">
                <a:latin typeface="Arial" panose="020B0604020202020204" pitchFamily="34" charset="0"/>
              </a:rPr>
              <a:t>Dyddiad i’w bwcio-</a:t>
            </a:r>
          </a:p>
          <a:p>
            <a:pPr marL="0" indent="0">
              <a:buNone/>
            </a:pPr>
            <a:r>
              <a:rPr lang="cy-GB" sz="3000" b="1" dirty="0">
                <a:latin typeface="Arial" panose="020B0604020202020204" pitchFamily="34" charset="0"/>
              </a:rPr>
              <a:t>Erbyn 23.59pm 01.10.2022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684091" y="1690688"/>
            <a:ext cx="4996632" cy="4351338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altLang="cy-GB" sz="30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Present an academic poster which discusses the range of skills and personal qualities that influence the development of </a:t>
            </a:r>
            <a:r>
              <a:rPr lang="en-GB" altLang="cy-GB" sz="3000" b="1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critical thinking</a:t>
            </a:r>
          </a:p>
          <a:p>
            <a:pPr marL="0" indent="0">
              <a:buNone/>
              <a:defRPr/>
            </a:pPr>
            <a:r>
              <a:rPr lang="en-GB" sz="3000" b="1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Date to be booked</a:t>
            </a:r>
          </a:p>
          <a:p>
            <a:pPr marL="0" indent="0">
              <a:buNone/>
              <a:defRPr/>
            </a:pPr>
            <a:r>
              <a:rPr lang="en-GB" sz="3000" b="1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Before 23.59pm 01.10.2022</a:t>
            </a:r>
            <a:endParaRPr lang="en-GB" sz="30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504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96666" y="238522"/>
            <a:ext cx="7886700" cy="759618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</a:rPr>
              <a:t>Canllawiau </a:t>
            </a:r>
            <a:r>
              <a:rPr lang="en-GB" sz="4800" dirty="0" err="1">
                <a:latin typeface="Arial" panose="020B0604020202020204" pitchFamily="34" charset="0"/>
              </a:rPr>
              <a:t>cyffredinol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General guidelines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340769"/>
            <a:ext cx="4536504" cy="417646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Cyflwyniad unigol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7 munud (+/- 10%)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Crëwch poster academaidd (electroneg – dim angen argraffu)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Defnyddiwch un sleid PP ar gyfer eich poster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Defnyddiwch sleid/iau PP ar gyfer eich rhestr cyfeirnodi (Rhan 3)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12777"/>
            <a:ext cx="4514850" cy="4897906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Individual presentation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7 minutes (+/- 10%)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Create academic poster (electronic – no need to print)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Use one PP slide for your poster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Use PP slide/s for your reference list (Component 3)</a:t>
            </a:r>
          </a:p>
        </p:txBody>
      </p:sp>
    </p:spTree>
    <p:extLst>
      <p:ext uri="{BB962C8B-B14F-4D97-AF65-F5344CB8AC3E}">
        <p14:creationId xmlns:p14="http://schemas.microsoft.com/office/powerpoint/2010/main" val="2358415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96666" y="238522"/>
            <a:ext cx="7886700" cy="759618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</a:rPr>
              <a:t>Canllawiau </a:t>
            </a:r>
            <a:r>
              <a:rPr lang="en-GB" sz="4800" dirty="0" err="1">
                <a:latin typeface="Arial" panose="020B0604020202020204" pitchFamily="34" charset="0"/>
              </a:rPr>
              <a:t>cyffredinol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General guidelines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340769"/>
            <a:ext cx="4536504" cy="417646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Lanlwythwch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ar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Turnitin</a:t>
            </a: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Crëwch gwahoddiad MS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Teams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ar gyfer eich tiwtor asesu a chyflwynwch eich ymchwil, gan ddefnyddio’r poster fel prop ar y ddolen grëwyd ar MS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Team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 Bydd angen i chi recordio eich cyflwyniad.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12777"/>
            <a:ext cx="4514850" cy="4897906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Upload onto Turnitin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Create a MS teams invitation and invite your assessment tutor. Then present your research, using the poster as  a prop on the MS Teams link you created. You will need to record your presentation</a:t>
            </a:r>
            <a:endParaRPr lang="en-GB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607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2567608" y="365125"/>
            <a:ext cx="6843092" cy="831850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Posteri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Academic</a:t>
            </a:r>
            <a:r>
              <a:rPr lang="cy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posters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5" descr="Academic poster imag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9" y="1412776"/>
            <a:ext cx="2466975" cy="1847850"/>
          </a:xfrm>
          <a:prstGeom prst="rect">
            <a:avLst/>
          </a:prstGeom>
        </p:spPr>
      </p:pic>
      <p:pic>
        <p:nvPicPr>
          <p:cNvPr id="7" name="Content Placeholder 5" descr="Academic poster imag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1625" y="3501009"/>
            <a:ext cx="2543175" cy="1800225"/>
          </a:xfrm>
          <a:prstGeom prst="rect">
            <a:avLst/>
          </a:prstGeom>
        </p:spPr>
      </p:pic>
      <p:pic>
        <p:nvPicPr>
          <p:cNvPr id="8" name="Picture 7" descr="Academic poster image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3742" y="1355626"/>
            <a:ext cx="2324100" cy="1962150"/>
          </a:xfrm>
          <a:prstGeom prst="rect">
            <a:avLst/>
          </a:prstGeom>
        </p:spPr>
      </p:pic>
      <p:pic>
        <p:nvPicPr>
          <p:cNvPr id="9" name="Picture 8" descr="Academic poster image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3840" y="2231901"/>
            <a:ext cx="1800225" cy="25431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989154" y="5131956"/>
            <a:ext cx="4472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(All from Google Images, 2017)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8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Strwythur y gyflwyniad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19537" y="1920735"/>
            <a:ext cx="4119314" cy="462017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Cyflwyniad</a:t>
            </a:r>
          </a:p>
          <a:p>
            <a:pPr>
              <a:defRPr/>
            </a:pPr>
            <a:r>
              <a:rPr lang="en-GB" dirty="0" err="1">
                <a:latin typeface="Arial" panose="020B0604020202020204" pitchFamily="34" charset="0"/>
              </a:rPr>
              <a:t>Cyflwynwch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hunan</a:t>
            </a:r>
            <a:endParaRPr lang="en-GB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dirty="0" err="1">
                <a:latin typeface="Arial" panose="020B0604020202020204" pitchFamily="34" charset="0"/>
              </a:rPr>
              <a:t>Rhowch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amlinelliad</a:t>
            </a:r>
            <a:r>
              <a:rPr lang="en-GB" dirty="0">
                <a:latin typeface="Arial" panose="020B0604020202020204" pitchFamily="34" charset="0"/>
              </a:rPr>
              <a:t> o nod a </a:t>
            </a:r>
            <a:r>
              <a:rPr lang="en-GB" dirty="0" err="1">
                <a:latin typeface="Arial" panose="020B0604020202020204" pitchFamily="34" charset="0"/>
              </a:rPr>
              <a:t>chynnwys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cyflwyniad</a:t>
            </a:r>
            <a:endParaRPr lang="en-GB" dirty="0"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1" y="1871587"/>
            <a:ext cx="4191322" cy="462017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</a:rPr>
              <a:t>Introduction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Introduce yourself 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Give an outline of aim and content of your presentation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636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Strwythur y gyflwyniad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5" y="1648705"/>
            <a:ext cx="4407346" cy="4836196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latin typeface="Arial" panose="020B0604020202020204" pitchFamily="34" charset="0"/>
              </a:rPr>
              <a:t>Prif </a:t>
            </a:r>
            <a:r>
              <a:rPr lang="en-GB" sz="2400" b="1" dirty="0" err="1">
                <a:latin typeface="Arial" panose="020B0604020202020204" pitchFamily="34" charset="0"/>
              </a:rPr>
              <a:t>Gorff</a:t>
            </a:r>
            <a:endParaRPr lang="en-GB" sz="2400" b="1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Trafodwch</a:t>
            </a:r>
            <a:r>
              <a:rPr lang="en-GB" sz="2400" dirty="0">
                <a:latin typeface="Arial" panose="020B0604020202020204" pitchFamily="34" charset="0"/>
              </a:rPr>
              <a:t> 2-3 </a:t>
            </a:r>
            <a:r>
              <a:rPr lang="en-GB" sz="2400" dirty="0" err="1">
                <a:latin typeface="Arial" panose="020B0604020202020204" pitchFamily="34" charset="0"/>
              </a:rPr>
              <a:t>sgil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rhinwedd</a:t>
            </a:r>
            <a:r>
              <a:rPr lang="en-GB" sz="2400" dirty="0">
                <a:latin typeface="Arial" panose="020B0604020202020204" pitchFamily="34" charset="0"/>
              </a:rPr>
              <a:t>/ </a:t>
            </a:r>
            <a:r>
              <a:rPr lang="en-GB" sz="2400" dirty="0" err="1">
                <a:latin typeface="Arial" panose="020B0604020202020204" pitchFamily="34" charset="0"/>
              </a:rPr>
              <a:t>ffordd</a:t>
            </a:r>
            <a:r>
              <a:rPr lang="en-GB" sz="2400" dirty="0">
                <a:latin typeface="Arial" panose="020B0604020202020204" pitchFamily="34" charset="0"/>
              </a:rPr>
              <a:t> o </a:t>
            </a:r>
            <a:r>
              <a:rPr lang="en-GB" sz="2400" dirty="0" err="1">
                <a:latin typeface="Arial" panose="020B0604020202020204" pitchFamily="34" charset="0"/>
              </a:rPr>
              <a:t>weithio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allai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cefnogi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meddwl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beirniadol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Cynnwys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enghreifftiau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Adfyfyriwch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sgiliau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rhinweddau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cyfredol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Cefnogwch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cynnwys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gyda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chyfeiriadau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lafar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1" y="1527552"/>
            <a:ext cx="4191322" cy="483619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</a:rPr>
              <a:t>Main Body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Discuss 2-3 skills/qualities/ways of working that could support critical thinking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Include examples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Reflect on current skills/qualities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Support content with verbal references</a:t>
            </a:r>
          </a:p>
        </p:txBody>
      </p:sp>
    </p:spTree>
    <p:extLst>
      <p:ext uri="{BB962C8B-B14F-4D97-AF65-F5344CB8AC3E}">
        <p14:creationId xmlns:p14="http://schemas.microsoft.com/office/powerpoint/2010/main" val="4254973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Strwythur y gyflwyniad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75520" y="1556792"/>
            <a:ext cx="4263330" cy="462017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 err="1">
                <a:latin typeface="Arial" panose="020B0604020202020204" pitchFamily="34" charset="0"/>
              </a:rPr>
              <a:t>Casgliad</a:t>
            </a:r>
            <a:endParaRPr lang="en-GB" sz="2400" b="1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Crynhowch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prif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bwyntiau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Diolchwch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gynulleidfa</a:t>
            </a:r>
            <a:r>
              <a:rPr lang="en-GB" sz="2400" dirty="0">
                <a:latin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</a:rPr>
              <a:t>wrando</a:t>
            </a:r>
            <a:endParaRPr lang="en-GB" sz="2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84785"/>
            <a:ext cx="4191322" cy="469217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</a:rPr>
              <a:t>Conclusion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Summarise key points 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Thank audience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2132278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A41A-FD57-74B5-594F-3DAF1F4A0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888205"/>
          </a:xfrm>
        </p:spPr>
        <p:txBody>
          <a:bodyPr>
            <a:normAutofit fontScale="90000"/>
          </a:bodyPr>
          <a:lstStyle/>
          <a:p>
            <a:r>
              <a:rPr lang="en-GB" sz="4800" dirty="0" err="1"/>
              <a:t>Rhan</a:t>
            </a:r>
            <a:r>
              <a:rPr lang="en-GB" sz="4800" dirty="0"/>
              <a:t> 3               </a:t>
            </a:r>
            <a:r>
              <a:rPr lang="en-GB" sz="4800" dirty="0">
                <a:solidFill>
                  <a:srgbClr val="00B0F0"/>
                </a:solidFill>
              </a:rPr>
              <a:t>Component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46B3-7E31-BCA9-B199-6152CAA61C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35010" y="888205"/>
            <a:ext cx="4351389" cy="4716464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Darparwch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restr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dilys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gyd-fynd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â'ch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poster (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2).</a:t>
            </a: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canllaiwau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Harvard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a’ch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chi.</a:t>
            </a: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adnodd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nodi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nhestun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y poster,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3400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Erbyn 23.59pm 01.10.2022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C2A8A4-7B4B-9576-FFE4-C846D2686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149" y="888205"/>
            <a:ext cx="4351389" cy="4848918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Reference List</a:t>
            </a:r>
          </a:p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Provide an accurate and valid reference list to accompany your poster (on the last slide of your poster completed in Component 2). </a:t>
            </a:r>
          </a:p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Use your Harvard referencing guide and your lessons to support you</a:t>
            </a:r>
          </a:p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Every resource you have noted orally or int eh text of poster must be included in the reference list</a:t>
            </a:r>
            <a:r>
              <a:rPr lang="en-GB" sz="3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4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Before </a:t>
            </a:r>
            <a:r>
              <a:rPr kumimoji="0" lang="cy-GB" sz="3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23.59pm 01.10.2022 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326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365128"/>
            <a:ext cx="9108504" cy="1479697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1 - </a:t>
            </a:r>
            <a:r>
              <a:rPr lang="cy-GB" sz="5300" dirty="0">
                <a:latin typeface="Arial" panose="020B0604020202020204" pitchFamily="34" charset="0"/>
              </a:rPr>
              <a:t>Ymgysylltu â Llenyddiaeth</a:t>
            </a:r>
            <a:br>
              <a:rPr lang="cy-GB" sz="5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</a:b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2060849"/>
            <a:ext cx="8568952" cy="4116115"/>
          </a:xfrm>
        </p:spPr>
        <p:txBody>
          <a:bodyPr>
            <a:norm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dirty="0">
                <a:latin typeface="Arial" panose="020B0604020202020204" pitchFamily="34" charset="0"/>
              </a:rPr>
              <a:t>= </a:t>
            </a:r>
            <a:r>
              <a:rPr lang="en-GB" sz="2400" b="1" dirty="0">
                <a:latin typeface="Arial" panose="020B0604020202020204" pitchFamily="34" charset="0"/>
              </a:rPr>
              <a:t>20 marc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cy-GB" sz="2400" dirty="0">
                <a:latin typeface="Arial" panose="020B0604020202020204" pitchFamily="34" charset="0"/>
              </a:rPr>
              <a:t>Rhan 3-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Rhestr cyfeirnodi cywir a dilys i fynd gyda’r poster  - 10 marc</a:t>
            </a:r>
          </a:p>
          <a:p>
            <a:pPr lvl="0"/>
            <a:r>
              <a:rPr lang="cy-GB" sz="2400" dirty="0">
                <a:latin typeface="Arial" panose="020B0604020202020204" pitchFamily="34" charset="0"/>
              </a:rPr>
              <a:t>Rhan 2-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Cyfeirnodi o fewn y testun ac ar lafar. -  10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345168" y="2060849"/>
            <a:ext cx="4215328" cy="34563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4249113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65128"/>
            <a:ext cx="9433048" cy="1479697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1 – Engagement with Literature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91544" y="2132857"/>
            <a:ext cx="8640960" cy="3384375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200" b="1" dirty="0">
                <a:solidFill>
                  <a:srgbClr val="002060"/>
                </a:solidFill>
                <a:latin typeface="Arial" panose="020B0604020202020204" pitchFamily="34" charset="0"/>
              </a:rPr>
              <a:t>= </a:t>
            </a:r>
            <a:r>
              <a:rPr lang="en-GB" sz="2200" b="1" dirty="0">
                <a:latin typeface="Arial" panose="020B0604020202020204" pitchFamily="34" charset="0"/>
              </a:rPr>
              <a:t>20 marks</a:t>
            </a:r>
            <a:endParaRPr lang="en-GB" sz="2200" dirty="0">
              <a:latin typeface="Arial" panose="020B0604020202020204" pitchFamily="34" charset="0"/>
            </a:endParaRPr>
          </a:p>
          <a:p>
            <a:pPr lvl="0"/>
            <a:r>
              <a:rPr lang="en-GB" sz="2200" dirty="0">
                <a:latin typeface="Arial" panose="020B0604020202020204" pitchFamily="34" charset="0"/>
              </a:rPr>
              <a:t>Component 3-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</a:rPr>
              <a:t>Accurate and valid reference list to accompany your poster.- 10 marks</a:t>
            </a:r>
          </a:p>
          <a:p>
            <a:pPr lvl="0"/>
            <a:r>
              <a:rPr lang="en-GB" sz="2200" dirty="0">
                <a:latin typeface="Arial" panose="020B0604020202020204" pitchFamily="34" charset="0"/>
              </a:rPr>
              <a:t>Component 2-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</a:rPr>
              <a:t>In text and oral referencing – 10 marks</a:t>
            </a:r>
          </a:p>
        </p:txBody>
      </p:sp>
    </p:spTree>
    <p:extLst>
      <p:ext uri="{BB962C8B-B14F-4D97-AF65-F5344CB8AC3E}">
        <p14:creationId xmlns:p14="http://schemas.microsoft.com/office/powerpoint/2010/main" val="8700917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2 -</a:t>
            </a:r>
            <a:r>
              <a:rPr lang="cy-GB" sz="5300" dirty="0">
                <a:latin typeface="Arial" panose="020B0604020202020204" pitchFamily="34" charset="0"/>
              </a:rPr>
              <a:t> Gwybodaeth a Dealltwriaeth</a:t>
            </a:r>
            <a:br>
              <a:rPr lang="cy-GB" sz="53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55540" y="1844824"/>
            <a:ext cx="82809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40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</a:rPr>
              <a:t> 1-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Cwis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sgiliau</a:t>
            </a: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6332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288032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2 – Knowledge and Understanding</a:t>
            </a:r>
            <a:br>
              <a:rPr lang="en-GB" dirty="0"/>
            </a:br>
            <a:br>
              <a:rPr lang="en-GB" altLang="cy-GB" sz="2800" kern="0" dirty="0"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556793"/>
            <a:ext cx="46805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883532" y="2132858"/>
            <a:ext cx="8424936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40 marks</a:t>
            </a:r>
            <a:endParaRPr lang="en-GB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Component 1-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Skills Quiz</a:t>
            </a:r>
          </a:p>
        </p:txBody>
      </p:sp>
    </p:spTree>
    <p:extLst>
      <p:ext uri="{BB962C8B-B14F-4D97-AF65-F5344CB8AC3E}">
        <p14:creationId xmlns:p14="http://schemas.microsoft.com/office/powerpoint/2010/main" val="1612208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836713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3 –</a:t>
            </a:r>
            <a:r>
              <a:rPr lang="cy-GB" sz="5300" dirty="0">
                <a:latin typeface="Arial" panose="020B0604020202020204" pitchFamily="34" charset="0"/>
              </a:rPr>
              <a:t> Sgiliau Gwybyddol a Deallusol</a:t>
            </a:r>
            <a:br>
              <a:rPr lang="cy-GB" sz="5300" dirty="0">
                <a:latin typeface="Arial" panose="020B0604020202020204" pitchFamily="34" charset="0"/>
              </a:rPr>
            </a:b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556793"/>
            <a:ext cx="46805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15 marc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 err="1">
                <a:latin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</a:rPr>
              <a:t> 2-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Poster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Turnitin-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40016" y="1556793"/>
            <a:ext cx="4392488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75245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32656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3 – Cognitive and Intellectual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14992" y="1916833"/>
            <a:ext cx="8640960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= 15 marks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Component 2- 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Academic Poster on Turnitin</a:t>
            </a:r>
          </a:p>
          <a:p>
            <a:endParaRPr lang="en-GB" sz="24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5705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9516" y="1304763"/>
            <a:ext cx="8928992" cy="360040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4 </a:t>
            </a:r>
            <a:b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sz="5300" dirty="0">
                <a:latin typeface="Arial" panose="020B0604020202020204" pitchFamily="34" charset="0"/>
              </a:rPr>
              <a:t> Sgiliau Ymarferol</a:t>
            </a:r>
            <a:br>
              <a:rPr lang="cy-GB" sz="5300" dirty="0">
                <a:latin typeface="Arial" panose="020B0604020202020204" pitchFamily="34" charset="0"/>
              </a:rPr>
            </a:br>
            <a:br>
              <a:rPr lang="en-GB" sz="5300" dirty="0"/>
            </a:br>
            <a:br>
              <a:rPr lang="en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664803"/>
            <a:ext cx="4680520" cy="370841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15 marc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 err="1">
                <a:latin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</a:rPr>
              <a:t>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cyflwyniad</a:t>
            </a: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6709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836713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4 – Practical Skills  </a:t>
            </a:r>
            <a:br>
              <a:rPr lang="en-GB" sz="5300" dirty="0"/>
            </a:br>
            <a:br>
              <a:rPr lang="en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524000" y="1556793"/>
            <a:ext cx="882047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15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Component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Content of Presentation</a:t>
            </a:r>
          </a:p>
        </p:txBody>
      </p:sp>
    </p:spTree>
    <p:extLst>
      <p:ext uri="{BB962C8B-B14F-4D97-AF65-F5344CB8AC3E}">
        <p14:creationId xmlns:p14="http://schemas.microsoft.com/office/powerpoint/2010/main" val="22602544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96108" y="332656"/>
            <a:ext cx="8928992" cy="1412756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5 –</a:t>
            </a:r>
            <a:r>
              <a:rPr lang="cy-GB" sz="5300" dirty="0">
                <a:latin typeface="Arial" panose="020B0604020202020204" pitchFamily="34" charset="0"/>
              </a:rPr>
              <a:t> </a:t>
            </a:r>
            <a:br>
              <a:rPr lang="cy-GB" sz="5300" dirty="0">
                <a:latin typeface="Arial" panose="020B0604020202020204" pitchFamily="34" charset="0"/>
              </a:rPr>
            </a:br>
            <a:r>
              <a:rPr lang="cy-GB" sz="5300" dirty="0">
                <a:latin typeface="Arial" panose="020B0604020202020204" pitchFamily="34" charset="0"/>
              </a:rPr>
              <a:t>Sgiliau Trosglwyddadwy 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00164" y="1844824"/>
            <a:ext cx="792088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10 marc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 err="1">
                <a:latin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</a:rPr>
              <a:t>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Cywirdeb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</a:rPr>
              <a:t>arddull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197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5 – Transferable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631504" y="1556793"/>
            <a:ext cx="892899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10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Component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Language Accuracy and Academic Style</a:t>
            </a:r>
          </a:p>
        </p:txBody>
      </p:sp>
    </p:spTree>
    <p:extLst>
      <p:ext uri="{BB962C8B-B14F-4D97-AF65-F5344CB8AC3E}">
        <p14:creationId xmlns:p14="http://schemas.microsoft.com/office/powerpoint/2010/main" val="102861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  <a:t>Rhestr </a:t>
            </a:r>
            <a:r>
              <a:rPr lang="en-GB" sz="4800" dirty="0" err="1">
                <a:solidFill>
                  <a:prstClr val="black"/>
                </a:solidFill>
                <a:latin typeface="Arial" panose="020B0604020202020204" pitchFamily="34" charset="0"/>
              </a:rPr>
              <a:t>wirio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Checklist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700808"/>
            <a:ext cx="4536504" cy="447615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Dyddiad ac amser cwis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Poster academaidd</a:t>
            </a:r>
          </a:p>
          <a:p>
            <a:pPr>
              <a:defRPr/>
            </a:pPr>
            <a:r>
              <a:rPr lang="cy-GB" dirty="0" err="1">
                <a:latin typeface="Arial" panose="020B0604020202020204" pitchFamily="34" charset="0"/>
              </a:rPr>
              <a:t>Turnitin</a:t>
            </a:r>
            <a:endParaRPr lang="cy-GB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Amserlen asesu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Dyddiad ac amser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Cardiau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Propiau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628801"/>
            <a:ext cx="4407346" cy="4548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Quiz date and time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Academic poster</a:t>
            </a:r>
          </a:p>
          <a:p>
            <a:pPr>
              <a:defRPr/>
            </a:pPr>
            <a:r>
              <a:rPr lang="en-GB" dirty="0" err="1">
                <a:solidFill>
                  <a:srgbClr val="00B0F0"/>
                </a:solidFill>
                <a:latin typeface="Arial" panose="020B0604020202020204" pitchFamily="34" charset="0"/>
              </a:rPr>
              <a:t>Turnitin</a:t>
            </a:r>
            <a:endParaRPr lang="en-GB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Assessment timetable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Date and time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Cue cards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Props</a:t>
            </a:r>
          </a:p>
        </p:txBody>
      </p:sp>
    </p:spTree>
    <p:extLst>
      <p:ext uri="{BB962C8B-B14F-4D97-AF65-F5344CB8AC3E}">
        <p14:creationId xmlns:p14="http://schemas.microsoft.com/office/powerpoint/2010/main" val="1173381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Pwysig!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Important!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340768"/>
            <a:ext cx="4536504" cy="483619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err="1">
                <a:latin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cytuno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gyda’r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darlithydd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medru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yngynt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oblegid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salwch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gallwch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rhoi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cais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</a:rPr>
              <a:t>estyniad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</a:rPr>
              <a:t>gofyn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ffrind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cymar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arddwyo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amserlen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rhan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340769"/>
            <a:ext cx="4407346" cy="4836195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Presenting day and time </a:t>
            </a:r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</a:rPr>
              <a:t>have 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to</a:t>
            </a:r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be agreed with lecturer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If unable to present on submission date, you must present earlier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If unable to present due to ill health, you can apply for an extension 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Do not ask friend/peer to sign assessment timetable on your behalf</a:t>
            </a:r>
          </a:p>
        </p:txBody>
      </p:sp>
    </p:spTree>
    <p:extLst>
      <p:ext uri="{BB962C8B-B14F-4D97-AF65-F5344CB8AC3E}">
        <p14:creationId xmlns:p14="http://schemas.microsoft.com/office/powerpoint/2010/main" val="14978512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365127"/>
            <a:ext cx="9036496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SC01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(Hwb@uwtsd.ac.uk)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84785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Events out of your control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Official procedure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Evidence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Complete form SC01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Liaise with Academic Office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(Hwb@uwtsd.ac.uk)</a:t>
            </a:r>
          </a:p>
        </p:txBody>
      </p:sp>
    </p:spTree>
    <p:extLst>
      <p:ext uri="{BB962C8B-B14F-4D97-AF65-F5344CB8AC3E}">
        <p14:creationId xmlns:p14="http://schemas.microsoft.com/office/powerpoint/2010/main" val="5907122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800" dirty="0">
                <a:latin typeface="Arial" panose="020B0604020202020204" pitchFamily="34" charset="0"/>
              </a:rPr>
              <a:t>Cyflwyniadau Hwyr</a:t>
            </a:r>
            <a:br>
              <a:rPr lang="cy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Late Submissions</a:t>
            </a:r>
            <a:endParaRPr lang="en-GB" sz="4800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68143" y="1700808"/>
            <a:ext cx="4370708" cy="4417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40%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1" y="1700809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 within 7 working days – no EC – capped at 40%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 after 7 working days – no EC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73171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7923" y="365126"/>
            <a:ext cx="9851922" cy="975642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>
                <a:latin typeface="Arial" panose="020B0604020202020204" pitchFamily="34" charset="0"/>
              </a:rPr>
              <a:t>Cwestiynau</a:t>
            </a:r>
            <a:r>
              <a:rPr lang="en-GB" sz="4800" dirty="0">
                <a:latin typeface="Arial" panose="020B0604020202020204" pitchFamily="34" charset="0"/>
              </a:rPr>
              <a:t> am </a:t>
            </a:r>
            <a:r>
              <a:rPr lang="en-GB" sz="4800" dirty="0" err="1">
                <a:latin typeface="Arial" panose="020B0604020202020204" pitchFamily="34" charset="0"/>
              </a:rPr>
              <a:t>yr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aseiniad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778557"/>
            <a:ext cx="4407346" cy="4692179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</a:rPr>
              <a:t>Panopto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Llawlyfr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Nodiadau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Recordiadau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darlithydd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Cydlynydd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</a:t>
            </a:r>
            <a:r>
              <a:rPr lang="en-GB" sz="2400" dirty="0" err="1">
                <a:latin typeface="Arial" panose="020B0604020202020204" pitchFamily="34" charset="0"/>
              </a:rPr>
              <a:t>dibynnu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ffrindiau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cyfoedion</a:t>
            </a:r>
            <a:endParaRPr lang="en-GB" sz="2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778557"/>
            <a:ext cx="3886200" cy="4476155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rgbClr val="00B0F0"/>
                </a:solidFill>
                <a:latin typeface="Arial" panose="020B0604020202020204" pitchFamily="34" charset="0"/>
              </a:rPr>
              <a:t>Panopto</a:t>
            </a:r>
            <a:endParaRPr lang="en-GB" sz="2400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Module handbook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Notes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Recordings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Your lecturer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Module coordinator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Do not rely on friends / peers,</a:t>
            </a:r>
          </a:p>
        </p:txBody>
      </p:sp>
    </p:spTree>
    <p:extLst>
      <p:ext uri="{BB962C8B-B14F-4D97-AF65-F5344CB8AC3E}">
        <p14:creationId xmlns:p14="http://schemas.microsoft.com/office/powerpoint/2010/main" val="19826835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latin typeface="Arial" panose="020B0604020202020204" pitchFamily="34" charset="0"/>
              </a:rPr>
              <a:t>Materion </a:t>
            </a:r>
            <a:r>
              <a:rPr lang="en-GB" sz="4800" dirty="0" err="1">
                <a:latin typeface="Arial" panose="020B0604020202020204" pitchFamily="34" charset="0"/>
              </a:rPr>
              <a:t>TGCh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00201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3"/>
              </a:rPr>
              <a:t>ITServiceDesk@uwtsd.ac.uk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dirty="0">
                <a:solidFill>
                  <a:srgbClr val="00B0F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ITServiceDesk@uwtsd.ac.uk</a:t>
            </a:r>
            <a:endParaRPr lang="en-US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B0F0"/>
                </a:solidFill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moodle@uwtsd.ac.uk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endParaRPr lang="en-US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403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1406</Words>
  <Application>Microsoft Office PowerPoint</Application>
  <PresentationFormat>Widescreen</PresentationFormat>
  <Paragraphs>286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Myriad Pro</vt:lpstr>
      <vt:lpstr>Arial</vt:lpstr>
      <vt:lpstr>Calibri</vt:lpstr>
      <vt:lpstr>Office Theme</vt:lpstr>
      <vt:lpstr>ECGE4005PC ECGE4005P</vt:lpstr>
      <vt:lpstr>Portffolio / Portfolio</vt:lpstr>
      <vt:lpstr> Rhan 1        Component 1 </vt:lpstr>
      <vt:lpstr>Cwestiynau Questions</vt:lpstr>
      <vt:lpstr>  Meini Prawf Assessment Criteria  </vt:lpstr>
      <vt:lpstr>Rhestr wirio Checklist</vt:lpstr>
      <vt:lpstr>Rhan 2           Component 2</vt:lpstr>
      <vt:lpstr>Disgrifiad o’r dasg Task description</vt:lpstr>
      <vt:lpstr>Canllawiau cyffredinol General guidelines</vt:lpstr>
      <vt:lpstr>Canllawiau cyffredinol General guidelines</vt:lpstr>
      <vt:lpstr>Posteri academaidd Academic posters</vt:lpstr>
      <vt:lpstr>Strwythur y gyflwyniad Structure of presentation</vt:lpstr>
      <vt:lpstr>Strwythur y gyflwyniad Structure of presentation</vt:lpstr>
      <vt:lpstr>Strwythur y gyflwyniad Structure of presentation</vt:lpstr>
      <vt:lpstr>Rhan 3               Component 3</vt:lpstr>
      <vt:lpstr>  Meini Prawf Asesu 1 - Ymgysylltu â Llenyddiaeth   </vt:lpstr>
      <vt:lpstr>  Assessment Criteria 1 – Engagement with Literature  </vt:lpstr>
      <vt:lpstr>  Meini Prawf Asesu 2 - Gwybodaeth a Dealltwriaeth </vt:lpstr>
      <vt:lpstr>   Assessment Criteria 2 – Knowledge and Understanding  </vt:lpstr>
      <vt:lpstr>  Meini Prawf Asesu 3 – Sgiliau Gwybyddol a Deallusol   </vt:lpstr>
      <vt:lpstr>   Assessment Criteria 3 – Cognitive and Intellectual Skills  </vt:lpstr>
      <vt:lpstr>  Meini Prawf Asesu 4   Sgiliau Ymarferol   </vt:lpstr>
      <vt:lpstr> Assessment Criteria 4 – Practical Skills    </vt:lpstr>
      <vt:lpstr>  Meini Prawf Asesu 5 –  Sgiliau Trosglwyddadwy   </vt:lpstr>
      <vt:lpstr>  Assessment Criteria 5 – Transferable Skills  </vt:lpstr>
      <vt:lpstr>Rhestr wirio Checklist</vt:lpstr>
      <vt:lpstr>Pwysig! Important!</vt:lpstr>
      <vt:lpstr>Amgylchiadau Esgusodol (EC) Extenuating Circumstances (EC)</vt:lpstr>
      <vt:lpstr>Cyflwyniadau Hwyr  Late Submissions</vt:lpstr>
      <vt:lpstr>Cwestiynau am yr aseiniad? Questions about the assignment?</vt:lpstr>
      <vt:lpstr>Materion TGCh? ICT issues?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2022-09-02T13:26:01Z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