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38D"/>
    <a:srgbClr val="547BCB"/>
    <a:srgbClr val="C6FB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9A29DA-ED87-3542-8290-3D751E88DF08}" type="doc">
      <dgm:prSet loTypeId="urn:microsoft.com/office/officeart/2005/8/layout/hProcess6" loCatId="process" qsTypeId="urn:microsoft.com/office/officeart/2005/8/quickstyle/simple1" qsCatId="simple" csTypeId="urn:microsoft.com/office/officeart/2005/8/colors/colorful2" csCatId="colorful" phldr="1"/>
      <dgm:spPr/>
      <dgm:t>
        <a:bodyPr/>
        <a:lstStyle/>
        <a:p>
          <a:endParaRPr lang="en-GB"/>
        </a:p>
      </dgm:t>
    </dgm:pt>
    <dgm:pt modelId="{20A572D0-AA21-D44E-86AF-E37B9AF21006}">
      <dgm:prSet phldrT="[Text]" phldr="0"/>
      <dgm:spPr/>
      <dgm:t>
        <a:bodyPr/>
        <a:lstStyle/>
        <a:p>
          <a:r>
            <a:rPr lang="en-GB" dirty="0"/>
            <a:t>1700s-1800s</a:t>
          </a:r>
        </a:p>
      </dgm:t>
    </dgm:pt>
    <dgm:pt modelId="{C94BB8E1-2959-7E48-BDE0-C4FF80FE98C6}" type="parTrans" cxnId="{347E3137-FE51-5D4F-AB71-7DB088B7EE59}">
      <dgm:prSet/>
      <dgm:spPr/>
      <dgm:t>
        <a:bodyPr/>
        <a:lstStyle/>
        <a:p>
          <a:endParaRPr lang="en-GB"/>
        </a:p>
      </dgm:t>
    </dgm:pt>
    <dgm:pt modelId="{53BA0C53-9E19-F340-8863-C6F36C54657C}" type="sibTrans" cxnId="{347E3137-FE51-5D4F-AB71-7DB088B7EE59}">
      <dgm:prSet/>
      <dgm:spPr/>
      <dgm:t>
        <a:bodyPr/>
        <a:lstStyle/>
        <a:p>
          <a:endParaRPr lang="en-GB"/>
        </a:p>
      </dgm:t>
    </dgm:pt>
    <dgm:pt modelId="{1C1B532E-09A5-F54F-AB3B-11AB31AC41CB}">
      <dgm:prSet phldrT="[Text]" phldr="0" custT="1"/>
      <dgm:spPr/>
      <dgm:t>
        <a:bodyPr/>
        <a:lstStyle/>
        <a:p>
          <a:r>
            <a:rPr lang="en-GB" sz="700" b="1" dirty="0"/>
            <a:t>Large psychiatric asylums</a:t>
          </a:r>
        </a:p>
        <a:p>
          <a:r>
            <a:rPr lang="en-GB" sz="700" b="1" dirty="0"/>
            <a:t>Isolation and containment </a:t>
          </a:r>
        </a:p>
      </dgm:t>
    </dgm:pt>
    <dgm:pt modelId="{2DCA5BBA-1257-D74E-B117-47303AB2AABF}" type="parTrans" cxnId="{90C095F9-201C-B642-ADCB-76DBA44435CD}">
      <dgm:prSet/>
      <dgm:spPr/>
      <dgm:t>
        <a:bodyPr/>
        <a:lstStyle/>
        <a:p>
          <a:endParaRPr lang="en-GB"/>
        </a:p>
      </dgm:t>
    </dgm:pt>
    <dgm:pt modelId="{13EB734A-97FF-C741-AB71-7FD0CF99F95D}" type="sibTrans" cxnId="{90C095F9-201C-B642-ADCB-76DBA44435CD}">
      <dgm:prSet/>
      <dgm:spPr/>
      <dgm:t>
        <a:bodyPr/>
        <a:lstStyle/>
        <a:p>
          <a:endParaRPr lang="en-GB"/>
        </a:p>
      </dgm:t>
    </dgm:pt>
    <dgm:pt modelId="{2FFEA7AC-4B1A-5949-AB84-4B63DEE7FC99}">
      <dgm:prSet phldrT="[Text]" phldr="0"/>
      <dgm:spPr/>
      <dgm:t>
        <a:bodyPr/>
        <a:lstStyle/>
        <a:p>
          <a:r>
            <a:rPr lang="en-GB" dirty="0"/>
            <a:t>1930s-1940s</a:t>
          </a:r>
        </a:p>
      </dgm:t>
    </dgm:pt>
    <dgm:pt modelId="{E0BE14B7-1365-7D42-947C-187A806C237C}" type="parTrans" cxnId="{F952EF23-BFFC-C04F-ABC8-CD4DFA0344A9}">
      <dgm:prSet/>
      <dgm:spPr/>
      <dgm:t>
        <a:bodyPr/>
        <a:lstStyle/>
        <a:p>
          <a:endParaRPr lang="en-GB"/>
        </a:p>
      </dgm:t>
    </dgm:pt>
    <dgm:pt modelId="{B0DBE411-80BB-D644-8C01-79F6EDF413E0}" type="sibTrans" cxnId="{F952EF23-BFFC-C04F-ABC8-CD4DFA0344A9}">
      <dgm:prSet/>
      <dgm:spPr/>
      <dgm:t>
        <a:bodyPr/>
        <a:lstStyle/>
        <a:p>
          <a:endParaRPr lang="en-GB"/>
        </a:p>
      </dgm:t>
    </dgm:pt>
    <dgm:pt modelId="{0EE49FC3-0139-E341-AA53-6ECFB4D22B59}">
      <dgm:prSet phldrT="[Text]" phldr="0" custT="1"/>
      <dgm:spPr/>
      <dgm:t>
        <a:bodyPr/>
        <a:lstStyle/>
        <a:p>
          <a:r>
            <a:rPr lang="en-GB" sz="700" b="1" dirty="0"/>
            <a:t>Insulin coma therapy </a:t>
          </a:r>
        </a:p>
      </dgm:t>
    </dgm:pt>
    <dgm:pt modelId="{DCE5E699-C157-7A48-932F-629D2E5BA6B7}" type="parTrans" cxnId="{B7125190-5387-DD43-869B-FCE4A8D9CB01}">
      <dgm:prSet/>
      <dgm:spPr/>
      <dgm:t>
        <a:bodyPr/>
        <a:lstStyle/>
        <a:p>
          <a:endParaRPr lang="en-GB"/>
        </a:p>
      </dgm:t>
    </dgm:pt>
    <dgm:pt modelId="{D6313E17-E7C2-D349-A0BE-E25C5151C469}" type="sibTrans" cxnId="{B7125190-5387-DD43-869B-FCE4A8D9CB01}">
      <dgm:prSet/>
      <dgm:spPr/>
      <dgm:t>
        <a:bodyPr/>
        <a:lstStyle/>
        <a:p>
          <a:endParaRPr lang="en-GB"/>
        </a:p>
      </dgm:t>
    </dgm:pt>
    <dgm:pt modelId="{2B31A669-A760-234D-83FC-B03A9A0C995C}">
      <dgm:prSet phldrT="[Text]" phldr="0" custT="1"/>
      <dgm:spPr/>
      <dgm:t>
        <a:bodyPr/>
        <a:lstStyle/>
        <a:p>
          <a:r>
            <a:rPr lang="en-GB" sz="700" b="1" dirty="0"/>
            <a:t>Psychosurgery </a:t>
          </a:r>
        </a:p>
      </dgm:t>
    </dgm:pt>
    <dgm:pt modelId="{0EC516FD-9182-B34C-A9DC-368DC85FFA01}" type="parTrans" cxnId="{95F32147-8864-FC49-8C53-7DD8A4A08794}">
      <dgm:prSet/>
      <dgm:spPr/>
      <dgm:t>
        <a:bodyPr/>
        <a:lstStyle/>
        <a:p>
          <a:endParaRPr lang="en-GB"/>
        </a:p>
      </dgm:t>
    </dgm:pt>
    <dgm:pt modelId="{9695B828-E88A-BD49-8B3C-BDB012D81B29}" type="sibTrans" cxnId="{95F32147-8864-FC49-8C53-7DD8A4A08794}">
      <dgm:prSet/>
      <dgm:spPr/>
      <dgm:t>
        <a:bodyPr/>
        <a:lstStyle/>
        <a:p>
          <a:endParaRPr lang="en-GB"/>
        </a:p>
      </dgm:t>
    </dgm:pt>
    <dgm:pt modelId="{91DBC2CB-6A69-964E-A29B-1E7B19A56DA7}">
      <dgm:prSet phldrT="[Text]" phldr="0"/>
      <dgm:spPr/>
      <dgm:t>
        <a:bodyPr/>
        <a:lstStyle/>
        <a:p>
          <a:r>
            <a:rPr lang="en-GB" dirty="0"/>
            <a:t>1952</a:t>
          </a:r>
        </a:p>
      </dgm:t>
    </dgm:pt>
    <dgm:pt modelId="{6A3344AE-6C85-EE42-A7E4-A86BF140AE3F}" type="parTrans" cxnId="{C89BC0D1-FA67-AA43-8090-66094A55B5E4}">
      <dgm:prSet/>
      <dgm:spPr/>
      <dgm:t>
        <a:bodyPr/>
        <a:lstStyle/>
        <a:p>
          <a:endParaRPr lang="en-GB"/>
        </a:p>
      </dgm:t>
    </dgm:pt>
    <dgm:pt modelId="{0CFEA3CA-27CC-6144-8174-90D4F911754D}" type="sibTrans" cxnId="{C89BC0D1-FA67-AA43-8090-66094A55B5E4}">
      <dgm:prSet/>
      <dgm:spPr/>
      <dgm:t>
        <a:bodyPr/>
        <a:lstStyle/>
        <a:p>
          <a:endParaRPr lang="en-GB"/>
        </a:p>
      </dgm:t>
    </dgm:pt>
    <dgm:pt modelId="{607469D4-DD94-F749-8132-57BD1DF5AC56}">
      <dgm:prSet phldrT="[Text]" phldr="0"/>
      <dgm:spPr/>
      <dgm:t>
        <a:bodyPr/>
        <a:lstStyle/>
        <a:p>
          <a:r>
            <a:rPr lang="en-GB" dirty="0"/>
            <a:t>1980-1990</a:t>
          </a:r>
        </a:p>
      </dgm:t>
    </dgm:pt>
    <dgm:pt modelId="{50FD860C-E5F3-2A43-95B7-A75689EE9014}" type="parTrans" cxnId="{EA79A894-2410-5C4F-B1DC-733497F4AC8A}">
      <dgm:prSet/>
      <dgm:spPr/>
      <dgm:t>
        <a:bodyPr/>
        <a:lstStyle/>
        <a:p>
          <a:endParaRPr lang="en-GB"/>
        </a:p>
      </dgm:t>
    </dgm:pt>
    <dgm:pt modelId="{E1393395-D909-F443-BD10-17CAA071933D}" type="sibTrans" cxnId="{EA79A894-2410-5C4F-B1DC-733497F4AC8A}">
      <dgm:prSet/>
      <dgm:spPr/>
      <dgm:t>
        <a:bodyPr/>
        <a:lstStyle/>
        <a:p>
          <a:endParaRPr lang="en-GB"/>
        </a:p>
      </dgm:t>
    </dgm:pt>
    <dgm:pt modelId="{52F40789-0E0F-8F42-A475-340F6967B4D0}">
      <dgm:prSet custT="1"/>
      <dgm:spPr/>
      <dgm:t>
        <a:bodyPr/>
        <a:lstStyle/>
        <a:p>
          <a:pPr>
            <a:buFont typeface="Arial" panose="020B0604020202020204" pitchFamily="34" charset="0"/>
            <a:buChar char="•"/>
          </a:pPr>
          <a:r>
            <a:rPr lang="en-GB" sz="700" b="0" dirty="0">
              <a:latin typeface="Arial" panose="020B0604020202020204" pitchFamily="34" charset="0"/>
              <a:cs typeface="Arial" panose="020B0604020202020204" pitchFamily="34" charset="0"/>
            </a:rPr>
            <a:t>Introduction of chlorpromazine</a:t>
          </a:r>
          <a:endParaRPr lang="en-GB" sz="700" b="0" dirty="0"/>
        </a:p>
      </dgm:t>
    </dgm:pt>
    <dgm:pt modelId="{952049B0-8DC0-5246-89ED-45BBC9D6E26D}" type="parTrans" cxnId="{7BF08815-3A89-534D-BCC4-CAAEB300417C}">
      <dgm:prSet/>
      <dgm:spPr/>
      <dgm:t>
        <a:bodyPr/>
        <a:lstStyle/>
        <a:p>
          <a:endParaRPr lang="en-GB"/>
        </a:p>
      </dgm:t>
    </dgm:pt>
    <dgm:pt modelId="{52D17A17-1154-9545-8D9B-EFFC787CBD5C}" type="sibTrans" cxnId="{7BF08815-3A89-534D-BCC4-CAAEB300417C}">
      <dgm:prSet/>
      <dgm:spPr/>
      <dgm:t>
        <a:bodyPr/>
        <a:lstStyle/>
        <a:p>
          <a:endParaRPr lang="en-GB"/>
        </a:p>
      </dgm:t>
    </dgm:pt>
    <dgm:pt modelId="{43B9C44C-41DA-3B43-AAB0-320B169D31CE}">
      <dgm:prSet/>
      <dgm:spPr/>
      <dgm:t>
        <a:bodyPr/>
        <a:lstStyle/>
        <a:p>
          <a:r>
            <a:rPr lang="en-GB" dirty="0"/>
            <a:t>Today </a:t>
          </a:r>
        </a:p>
      </dgm:t>
    </dgm:pt>
    <dgm:pt modelId="{9A541F2C-BE42-714E-A8E6-667C35432CB7}" type="parTrans" cxnId="{47360331-8412-5445-A677-29EED8046062}">
      <dgm:prSet/>
      <dgm:spPr/>
      <dgm:t>
        <a:bodyPr/>
        <a:lstStyle/>
        <a:p>
          <a:endParaRPr lang="en-GB"/>
        </a:p>
      </dgm:t>
    </dgm:pt>
    <dgm:pt modelId="{5A06F324-1CCC-3847-A281-1C8CE96D2F0D}" type="sibTrans" cxnId="{47360331-8412-5445-A677-29EED8046062}">
      <dgm:prSet/>
      <dgm:spPr/>
      <dgm:t>
        <a:bodyPr/>
        <a:lstStyle/>
        <a:p>
          <a:endParaRPr lang="en-GB"/>
        </a:p>
      </dgm:t>
    </dgm:pt>
    <dgm:pt modelId="{6592A2E6-AA80-1344-B438-05C2B8D10A86}">
      <dgm:prSet phldrT="[Text]" phldr="0" custT="1"/>
      <dgm:spPr/>
      <dgm:t>
        <a:bodyPr/>
        <a:lstStyle/>
        <a:p>
          <a:r>
            <a:rPr lang="en-GB" sz="700" b="1" dirty="0"/>
            <a:t>No effective treatment </a:t>
          </a:r>
        </a:p>
      </dgm:t>
    </dgm:pt>
    <dgm:pt modelId="{39D67257-7E3C-7E4E-AF25-269763C989D4}" type="parTrans" cxnId="{B7030E94-6DDC-4746-B5AD-DF6C76018418}">
      <dgm:prSet/>
      <dgm:spPr/>
      <dgm:t>
        <a:bodyPr/>
        <a:lstStyle/>
        <a:p>
          <a:endParaRPr lang="en-GB"/>
        </a:p>
      </dgm:t>
    </dgm:pt>
    <dgm:pt modelId="{7CF03575-8D29-0F4D-906F-6C239BF36394}" type="sibTrans" cxnId="{B7030E94-6DDC-4746-B5AD-DF6C76018418}">
      <dgm:prSet/>
      <dgm:spPr/>
      <dgm:t>
        <a:bodyPr/>
        <a:lstStyle/>
        <a:p>
          <a:endParaRPr lang="en-GB"/>
        </a:p>
      </dgm:t>
    </dgm:pt>
    <dgm:pt modelId="{2579EAFF-BB50-9740-9FB6-3291B08969DC}">
      <dgm:prSet custT="1"/>
      <dgm:spPr/>
      <dgm:t>
        <a:bodyPr/>
        <a:lstStyle/>
        <a:p>
          <a:r>
            <a:rPr lang="en-GB" sz="700" b="0" dirty="0">
              <a:latin typeface="Arial" panose="020B0604020202020204" pitchFamily="34" charset="0"/>
              <a:cs typeface="Arial" panose="020B0604020202020204" pitchFamily="34" charset="0"/>
            </a:rPr>
            <a:t>Reduced positive symptoms</a:t>
          </a:r>
        </a:p>
      </dgm:t>
    </dgm:pt>
    <dgm:pt modelId="{FE1641BE-A6E3-8345-95C4-C3471F82EF62}" type="parTrans" cxnId="{341B456C-BA37-B44A-B2B9-DE95B74D77CB}">
      <dgm:prSet/>
      <dgm:spPr/>
      <dgm:t>
        <a:bodyPr/>
        <a:lstStyle/>
        <a:p>
          <a:endParaRPr lang="en-GB"/>
        </a:p>
      </dgm:t>
    </dgm:pt>
    <dgm:pt modelId="{2329C582-ED35-4F4A-A4FD-8DCACD8CC957}" type="sibTrans" cxnId="{341B456C-BA37-B44A-B2B9-DE95B74D77CB}">
      <dgm:prSet/>
      <dgm:spPr/>
      <dgm:t>
        <a:bodyPr/>
        <a:lstStyle/>
        <a:p>
          <a:endParaRPr lang="en-GB"/>
        </a:p>
      </dgm:t>
    </dgm:pt>
    <dgm:pt modelId="{C2B90215-8A99-DC48-BC91-0B53DF77A9DB}">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Closure of long-stay hospitals</a:t>
          </a:r>
          <a:endParaRPr lang="en-GB" dirty="0"/>
        </a:p>
      </dgm:t>
    </dgm:pt>
    <dgm:pt modelId="{807EDA66-420E-A044-A72A-9B40A6D6560B}" type="parTrans" cxnId="{857AD366-027A-FC49-8E55-5148B2CE3AC7}">
      <dgm:prSet/>
      <dgm:spPr/>
      <dgm:t>
        <a:bodyPr/>
        <a:lstStyle/>
        <a:p>
          <a:endParaRPr lang="en-GB"/>
        </a:p>
      </dgm:t>
    </dgm:pt>
    <dgm:pt modelId="{D95CA144-C8F3-5B47-B61C-0CEF6735F6B8}" type="sibTrans" cxnId="{857AD366-027A-FC49-8E55-5148B2CE3AC7}">
      <dgm:prSet/>
      <dgm:spPr/>
      <dgm:t>
        <a:bodyPr/>
        <a:lstStyle/>
        <a:p>
          <a:endParaRPr lang="en-GB"/>
        </a:p>
      </dgm:t>
    </dgm:pt>
    <dgm:pt modelId="{A8C431F1-1099-C541-B291-FF5EAB312985}">
      <dgm:prSet/>
      <dgm:spPr/>
      <dgm:t>
        <a:bodyPr/>
        <a:lstStyle/>
        <a:p>
          <a:r>
            <a:rPr lang="en-GB" dirty="0">
              <a:latin typeface="Arial" panose="020B0604020202020204" pitchFamily="34" charset="0"/>
              <a:cs typeface="Arial" panose="020B0604020202020204" pitchFamily="34" charset="0"/>
            </a:rPr>
            <a:t>Community Mental Health Teams (CMHTs)</a:t>
          </a:r>
        </a:p>
      </dgm:t>
    </dgm:pt>
    <dgm:pt modelId="{B4D040E0-8AAD-6948-AA8E-9EC646087C40}" type="parTrans" cxnId="{BBDB1997-D391-454C-AF38-1B92F050D1BA}">
      <dgm:prSet/>
      <dgm:spPr/>
      <dgm:t>
        <a:bodyPr/>
        <a:lstStyle/>
        <a:p>
          <a:endParaRPr lang="en-GB"/>
        </a:p>
      </dgm:t>
    </dgm:pt>
    <dgm:pt modelId="{3186836D-F49E-D54B-90FA-42546F8590C3}" type="sibTrans" cxnId="{BBDB1997-D391-454C-AF38-1B92F050D1BA}">
      <dgm:prSet/>
      <dgm:spPr/>
      <dgm:t>
        <a:bodyPr/>
        <a:lstStyle/>
        <a:p>
          <a:endParaRPr lang="en-GB"/>
        </a:p>
      </dgm:t>
    </dgm:pt>
    <dgm:pt modelId="{80436421-316D-0241-8559-D12BE5398B3C}">
      <dgm:prSet/>
      <dgm:spPr/>
      <dgm:t>
        <a:bodyPr/>
        <a:lstStyle/>
        <a:p>
          <a:r>
            <a:rPr lang="en-GB">
              <a:latin typeface="Arial" panose="020B0604020202020204" pitchFamily="34" charset="0"/>
              <a:cs typeface="Arial" panose="020B0604020202020204" pitchFamily="34" charset="0"/>
            </a:rPr>
            <a:t>Greater social inclusion</a:t>
          </a:r>
          <a:endParaRPr lang="en-US"/>
        </a:p>
      </dgm:t>
    </dgm:pt>
    <dgm:pt modelId="{238B7C30-642C-3A40-8719-365DF9744D5C}" type="parTrans" cxnId="{1871218C-7456-0046-9D6D-26646BE505FA}">
      <dgm:prSet/>
      <dgm:spPr/>
      <dgm:t>
        <a:bodyPr/>
        <a:lstStyle/>
        <a:p>
          <a:endParaRPr lang="en-GB"/>
        </a:p>
      </dgm:t>
    </dgm:pt>
    <dgm:pt modelId="{A7B64E41-5C62-D343-B0F0-BF9DEE11D0DB}" type="sibTrans" cxnId="{1871218C-7456-0046-9D6D-26646BE505FA}">
      <dgm:prSet/>
      <dgm:spPr/>
      <dgm:t>
        <a:bodyPr/>
        <a:lstStyle/>
        <a:p>
          <a:endParaRPr lang="en-GB"/>
        </a:p>
      </dgm:t>
    </dgm:pt>
    <dgm:pt modelId="{5911CA68-1905-4A44-98BF-C10FEFD51978}">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Early Intervention in Psychosis (EIP)</a:t>
          </a:r>
          <a:endParaRPr lang="en-GB" dirty="0"/>
        </a:p>
      </dgm:t>
    </dgm:pt>
    <dgm:pt modelId="{77148521-AB33-944D-94F5-F4810B68837B}" type="parTrans" cxnId="{BD9F13DD-B418-A04E-BDEA-8349A3D9FEE0}">
      <dgm:prSet/>
      <dgm:spPr/>
      <dgm:t>
        <a:bodyPr/>
        <a:lstStyle/>
        <a:p>
          <a:endParaRPr lang="en-GB"/>
        </a:p>
      </dgm:t>
    </dgm:pt>
    <dgm:pt modelId="{3536DB32-2AD7-0641-8612-0636E3CC68EE}" type="sibTrans" cxnId="{BD9F13DD-B418-A04E-BDEA-8349A3D9FEE0}">
      <dgm:prSet/>
      <dgm:spPr/>
      <dgm:t>
        <a:bodyPr/>
        <a:lstStyle/>
        <a:p>
          <a:endParaRPr lang="en-GB"/>
        </a:p>
      </dgm:t>
    </dgm:pt>
    <dgm:pt modelId="{EBE1EF75-9634-EB4B-A19C-897102115CC9}">
      <dgm:prSet/>
      <dgm:spPr/>
      <dgm:t>
        <a:bodyPr/>
        <a:lstStyle/>
        <a:p>
          <a:r>
            <a:rPr lang="en-GB">
              <a:latin typeface="Arial" panose="020B0604020202020204" pitchFamily="34" charset="0"/>
              <a:cs typeface="Arial" panose="020B0604020202020204" pitchFamily="34" charset="0"/>
            </a:rPr>
            <a:t>Psychological therapies (CBT)</a:t>
          </a:r>
          <a:endParaRPr lang="en-GB" dirty="0">
            <a:latin typeface="Arial" panose="020B0604020202020204" pitchFamily="34" charset="0"/>
            <a:cs typeface="Arial" panose="020B0604020202020204" pitchFamily="34" charset="0"/>
          </a:endParaRPr>
        </a:p>
      </dgm:t>
    </dgm:pt>
    <dgm:pt modelId="{8B5AB202-2A4D-2940-969F-12C4AF360ADB}" type="parTrans" cxnId="{908C8475-260F-1F41-8DD3-FE232308646E}">
      <dgm:prSet/>
      <dgm:spPr/>
      <dgm:t>
        <a:bodyPr/>
        <a:lstStyle/>
        <a:p>
          <a:endParaRPr lang="en-GB"/>
        </a:p>
      </dgm:t>
    </dgm:pt>
    <dgm:pt modelId="{E7F09F67-B047-194D-A609-5C140D29EC47}" type="sibTrans" cxnId="{908C8475-260F-1F41-8DD3-FE232308646E}">
      <dgm:prSet/>
      <dgm:spPr/>
      <dgm:t>
        <a:bodyPr/>
        <a:lstStyle/>
        <a:p>
          <a:endParaRPr lang="en-GB"/>
        </a:p>
      </dgm:t>
    </dgm:pt>
    <dgm:pt modelId="{F84386DE-F4AC-074C-A9ED-09DB90F1177A}">
      <dgm:prSet/>
      <dgm:spPr/>
      <dgm:t>
        <a:bodyPr/>
        <a:lstStyle/>
        <a:p>
          <a:r>
            <a:rPr lang="en-GB">
              <a:latin typeface="Arial" panose="020B0604020202020204" pitchFamily="34" charset="0"/>
              <a:cs typeface="Arial" panose="020B0604020202020204" pitchFamily="34" charset="0"/>
            </a:rPr>
            <a:t>Person-centred, multidisciplinary care</a:t>
          </a:r>
          <a:endParaRPr lang="en-US"/>
        </a:p>
      </dgm:t>
    </dgm:pt>
    <dgm:pt modelId="{EFF86CE7-430C-5746-BC68-4FFC27A1D65C}" type="parTrans" cxnId="{91EE272B-54CF-C34F-AF12-32312941941F}">
      <dgm:prSet/>
      <dgm:spPr/>
      <dgm:t>
        <a:bodyPr/>
        <a:lstStyle/>
        <a:p>
          <a:endParaRPr lang="en-GB"/>
        </a:p>
      </dgm:t>
    </dgm:pt>
    <dgm:pt modelId="{10B367A9-7DD4-8C4E-B188-045DF70183DB}" type="sibTrans" cxnId="{91EE272B-54CF-C34F-AF12-32312941941F}">
      <dgm:prSet/>
      <dgm:spPr/>
      <dgm:t>
        <a:bodyPr/>
        <a:lstStyle/>
        <a:p>
          <a:endParaRPr lang="en-GB"/>
        </a:p>
      </dgm:t>
    </dgm:pt>
    <dgm:pt modelId="{4CADA1A0-73D8-3E4D-BDE4-10B1DC406584}" type="pres">
      <dgm:prSet presAssocID="{849A29DA-ED87-3542-8290-3D751E88DF08}" presName="theList" presStyleCnt="0">
        <dgm:presLayoutVars>
          <dgm:dir/>
          <dgm:animLvl val="lvl"/>
          <dgm:resizeHandles val="exact"/>
        </dgm:presLayoutVars>
      </dgm:prSet>
      <dgm:spPr/>
    </dgm:pt>
    <dgm:pt modelId="{FAE6B01D-AB8B-5A4F-A2CC-82B835E93F0C}" type="pres">
      <dgm:prSet presAssocID="{20A572D0-AA21-D44E-86AF-E37B9AF21006}" presName="compNode" presStyleCnt="0"/>
      <dgm:spPr/>
    </dgm:pt>
    <dgm:pt modelId="{081041C0-B3B3-0041-BC25-F41693DE3A76}" type="pres">
      <dgm:prSet presAssocID="{20A572D0-AA21-D44E-86AF-E37B9AF21006}" presName="noGeometry" presStyleCnt="0"/>
      <dgm:spPr/>
    </dgm:pt>
    <dgm:pt modelId="{5E40A083-8DBC-E444-8A8B-06206BD675E0}" type="pres">
      <dgm:prSet presAssocID="{20A572D0-AA21-D44E-86AF-E37B9AF21006}" presName="childTextVisible" presStyleLbl="bgAccFollowNode1" presStyleIdx="0" presStyleCnt="5">
        <dgm:presLayoutVars>
          <dgm:bulletEnabled val="1"/>
        </dgm:presLayoutVars>
      </dgm:prSet>
      <dgm:spPr/>
    </dgm:pt>
    <dgm:pt modelId="{F93C6E76-DCC1-844A-9F37-1504A648378D}" type="pres">
      <dgm:prSet presAssocID="{20A572D0-AA21-D44E-86AF-E37B9AF21006}" presName="childTextHidden" presStyleLbl="bgAccFollowNode1" presStyleIdx="0" presStyleCnt="5"/>
      <dgm:spPr/>
    </dgm:pt>
    <dgm:pt modelId="{682D1499-0FB9-9641-BFFE-26B6F0CEF30E}" type="pres">
      <dgm:prSet presAssocID="{20A572D0-AA21-D44E-86AF-E37B9AF21006}" presName="parentText" presStyleLbl="node1" presStyleIdx="0" presStyleCnt="5">
        <dgm:presLayoutVars>
          <dgm:chMax val="1"/>
          <dgm:bulletEnabled val="1"/>
        </dgm:presLayoutVars>
      </dgm:prSet>
      <dgm:spPr/>
    </dgm:pt>
    <dgm:pt modelId="{FD6EC375-3FF0-494A-B563-A4239FB90F08}" type="pres">
      <dgm:prSet presAssocID="{20A572D0-AA21-D44E-86AF-E37B9AF21006}" presName="aSpace" presStyleCnt="0"/>
      <dgm:spPr/>
    </dgm:pt>
    <dgm:pt modelId="{9D990ACC-B7CC-D740-AFB8-C349A1B1AE5A}" type="pres">
      <dgm:prSet presAssocID="{2FFEA7AC-4B1A-5949-AB84-4B63DEE7FC99}" presName="compNode" presStyleCnt="0"/>
      <dgm:spPr/>
    </dgm:pt>
    <dgm:pt modelId="{3B0ECBD3-8AF7-CC4B-B6E0-7A3FD4319971}" type="pres">
      <dgm:prSet presAssocID="{2FFEA7AC-4B1A-5949-AB84-4B63DEE7FC99}" presName="noGeometry" presStyleCnt="0"/>
      <dgm:spPr/>
    </dgm:pt>
    <dgm:pt modelId="{724F72A7-2E20-E941-9DCA-649D7F50F99D}" type="pres">
      <dgm:prSet presAssocID="{2FFEA7AC-4B1A-5949-AB84-4B63DEE7FC99}" presName="childTextVisible" presStyleLbl="bgAccFollowNode1" presStyleIdx="1" presStyleCnt="5">
        <dgm:presLayoutVars>
          <dgm:bulletEnabled val="1"/>
        </dgm:presLayoutVars>
      </dgm:prSet>
      <dgm:spPr/>
    </dgm:pt>
    <dgm:pt modelId="{E7FD4F8D-80AE-1B49-ABFE-6F43FF7E3EC6}" type="pres">
      <dgm:prSet presAssocID="{2FFEA7AC-4B1A-5949-AB84-4B63DEE7FC99}" presName="childTextHidden" presStyleLbl="bgAccFollowNode1" presStyleIdx="1" presStyleCnt="5"/>
      <dgm:spPr/>
    </dgm:pt>
    <dgm:pt modelId="{2F6B3495-23CF-4E45-8A8B-5C47033EF3D6}" type="pres">
      <dgm:prSet presAssocID="{2FFEA7AC-4B1A-5949-AB84-4B63DEE7FC99}" presName="parentText" presStyleLbl="node1" presStyleIdx="1" presStyleCnt="5">
        <dgm:presLayoutVars>
          <dgm:chMax val="1"/>
          <dgm:bulletEnabled val="1"/>
        </dgm:presLayoutVars>
      </dgm:prSet>
      <dgm:spPr/>
    </dgm:pt>
    <dgm:pt modelId="{91793F66-3F9D-3645-AED2-23A15F266929}" type="pres">
      <dgm:prSet presAssocID="{2FFEA7AC-4B1A-5949-AB84-4B63DEE7FC99}" presName="aSpace" presStyleCnt="0"/>
      <dgm:spPr/>
    </dgm:pt>
    <dgm:pt modelId="{7AF5508F-143B-4444-B4A8-F68810118FA9}" type="pres">
      <dgm:prSet presAssocID="{91DBC2CB-6A69-964E-A29B-1E7B19A56DA7}" presName="compNode" presStyleCnt="0"/>
      <dgm:spPr/>
    </dgm:pt>
    <dgm:pt modelId="{C543F67A-8FFC-FB46-911F-206DFF556A84}" type="pres">
      <dgm:prSet presAssocID="{91DBC2CB-6A69-964E-A29B-1E7B19A56DA7}" presName="noGeometry" presStyleCnt="0"/>
      <dgm:spPr/>
    </dgm:pt>
    <dgm:pt modelId="{E888C75F-3CC0-1141-B348-48A6679E54DB}" type="pres">
      <dgm:prSet presAssocID="{91DBC2CB-6A69-964E-A29B-1E7B19A56DA7}" presName="childTextVisible" presStyleLbl="bgAccFollowNode1" presStyleIdx="2" presStyleCnt="5">
        <dgm:presLayoutVars>
          <dgm:bulletEnabled val="1"/>
        </dgm:presLayoutVars>
      </dgm:prSet>
      <dgm:spPr/>
    </dgm:pt>
    <dgm:pt modelId="{9B13F3E0-AB55-AC4F-8A95-F75D17835049}" type="pres">
      <dgm:prSet presAssocID="{91DBC2CB-6A69-964E-A29B-1E7B19A56DA7}" presName="childTextHidden" presStyleLbl="bgAccFollowNode1" presStyleIdx="2" presStyleCnt="5"/>
      <dgm:spPr/>
    </dgm:pt>
    <dgm:pt modelId="{3E8A58E5-0A10-F349-9A32-4A693CF61441}" type="pres">
      <dgm:prSet presAssocID="{91DBC2CB-6A69-964E-A29B-1E7B19A56DA7}" presName="parentText" presStyleLbl="node1" presStyleIdx="2" presStyleCnt="5">
        <dgm:presLayoutVars>
          <dgm:chMax val="1"/>
          <dgm:bulletEnabled val="1"/>
        </dgm:presLayoutVars>
      </dgm:prSet>
      <dgm:spPr/>
    </dgm:pt>
    <dgm:pt modelId="{54FBCC14-3009-C549-8169-1EF5E2F4DB28}" type="pres">
      <dgm:prSet presAssocID="{91DBC2CB-6A69-964E-A29B-1E7B19A56DA7}" presName="aSpace" presStyleCnt="0"/>
      <dgm:spPr/>
    </dgm:pt>
    <dgm:pt modelId="{34F9DD4C-340A-3B4C-9647-B060C4BF006E}" type="pres">
      <dgm:prSet presAssocID="{607469D4-DD94-F749-8132-57BD1DF5AC56}" presName="compNode" presStyleCnt="0"/>
      <dgm:spPr/>
    </dgm:pt>
    <dgm:pt modelId="{BB906671-279F-F846-913A-71DF128A3878}" type="pres">
      <dgm:prSet presAssocID="{607469D4-DD94-F749-8132-57BD1DF5AC56}" presName="noGeometry" presStyleCnt="0"/>
      <dgm:spPr/>
    </dgm:pt>
    <dgm:pt modelId="{BCEF01B4-2976-8B43-A798-9BA546BDFA29}" type="pres">
      <dgm:prSet presAssocID="{607469D4-DD94-F749-8132-57BD1DF5AC56}" presName="childTextVisible" presStyleLbl="bgAccFollowNode1" presStyleIdx="3" presStyleCnt="5">
        <dgm:presLayoutVars>
          <dgm:bulletEnabled val="1"/>
        </dgm:presLayoutVars>
      </dgm:prSet>
      <dgm:spPr/>
    </dgm:pt>
    <dgm:pt modelId="{8A4113D8-33DA-D64C-AFCC-B71E5596D533}" type="pres">
      <dgm:prSet presAssocID="{607469D4-DD94-F749-8132-57BD1DF5AC56}" presName="childTextHidden" presStyleLbl="bgAccFollowNode1" presStyleIdx="3" presStyleCnt="5"/>
      <dgm:spPr/>
    </dgm:pt>
    <dgm:pt modelId="{46B2AEC7-9224-784C-A184-C5A3F1B5CB1E}" type="pres">
      <dgm:prSet presAssocID="{607469D4-DD94-F749-8132-57BD1DF5AC56}" presName="parentText" presStyleLbl="node1" presStyleIdx="3" presStyleCnt="5">
        <dgm:presLayoutVars>
          <dgm:chMax val="1"/>
          <dgm:bulletEnabled val="1"/>
        </dgm:presLayoutVars>
      </dgm:prSet>
      <dgm:spPr/>
    </dgm:pt>
    <dgm:pt modelId="{B734EF3B-8608-434D-8190-6485B55CFB8B}" type="pres">
      <dgm:prSet presAssocID="{607469D4-DD94-F749-8132-57BD1DF5AC56}" presName="aSpace" presStyleCnt="0"/>
      <dgm:spPr/>
    </dgm:pt>
    <dgm:pt modelId="{9B52932F-92A1-FD40-9E90-4C261C0B25BD}" type="pres">
      <dgm:prSet presAssocID="{43B9C44C-41DA-3B43-AAB0-320B169D31CE}" presName="compNode" presStyleCnt="0"/>
      <dgm:spPr/>
    </dgm:pt>
    <dgm:pt modelId="{8BED4C23-B415-E545-8892-1A25843B63CD}" type="pres">
      <dgm:prSet presAssocID="{43B9C44C-41DA-3B43-AAB0-320B169D31CE}" presName="noGeometry" presStyleCnt="0"/>
      <dgm:spPr/>
    </dgm:pt>
    <dgm:pt modelId="{48F334BF-B84A-2745-B72D-25FF712BD3FA}" type="pres">
      <dgm:prSet presAssocID="{43B9C44C-41DA-3B43-AAB0-320B169D31CE}" presName="childTextVisible" presStyleLbl="bgAccFollowNode1" presStyleIdx="4" presStyleCnt="5">
        <dgm:presLayoutVars>
          <dgm:bulletEnabled val="1"/>
        </dgm:presLayoutVars>
      </dgm:prSet>
      <dgm:spPr/>
    </dgm:pt>
    <dgm:pt modelId="{8C1F571F-D7D5-F04B-9A52-8A4E3B674081}" type="pres">
      <dgm:prSet presAssocID="{43B9C44C-41DA-3B43-AAB0-320B169D31CE}" presName="childTextHidden" presStyleLbl="bgAccFollowNode1" presStyleIdx="4" presStyleCnt="5"/>
      <dgm:spPr/>
    </dgm:pt>
    <dgm:pt modelId="{496BDC42-C98A-D147-A7FB-370F94A04569}" type="pres">
      <dgm:prSet presAssocID="{43B9C44C-41DA-3B43-AAB0-320B169D31CE}" presName="parentText" presStyleLbl="node1" presStyleIdx="4" presStyleCnt="5">
        <dgm:presLayoutVars>
          <dgm:chMax val="1"/>
          <dgm:bulletEnabled val="1"/>
        </dgm:presLayoutVars>
      </dgm:prSet>
      <dgm:spPr/>
    </dgm:pt>
  </dgm:ptLst>
  <dgm:cxnLst>
    <dgm:cxn modelId="{EEF3C909-3E49-2347-9EDB-6DA3FE422DCC}" type="presOf" srcId="{5911CA68-1905-4A44-98BF-C10FEFD51978}" destId="{8C1F571F-D7D5-F04B-9A52-8A4E3B674081}" srcOrd="1" destOrd="0" presId="urn:microsoft.com/office/officeart/2005/8/layout/hProcess6"/>
    <dgm:cxn modelId="{9A7F9E11-73E2-5143-9D9C-D43B4A0617AC}" type="presOf" srcId="{1C1B532E-09A5-F54F-AB3B-11AB31AC41CB}" destId="{5E40A083-8DBC-E444-8A8B-06206BD675E0}" srcOrd="0" destOrd="0" presId="urn:microsoft.com/office/officeart/2005/8/layout/hProcess6"/>
    <dgm:cxn modelId="{7BF08815-3A89-534D-BCC4-CAAEB300417C}" srcId="{91DBC2CB-6A69-964E-A29B-1E7B19A56DA7}" destId="{52F40789-0E0F-8F42-A475-340F6967B4D0}" srcOrd="0" destOrd="0" parTransId="{952049B0-8DC0-5246-89ED-45BBC9D6E26D}" sibTransId="{52D17A17-1154-9545-8D9B-EFFC787CBD5C}"/>
    <dgm:cxn modelId="{F952EF23-BFFC-C04F-ABC8-CD4DFA0344A9}" srcId="{849A29DA-ED87-3542-8290-3D751E88DF08}" destId="{2FFEA7AC-4B1A-5949-AB84-4B63DEE7FC99}" srcOrd="1" destOrd="0" parTransId="{E0BE14B7-1365-7D42-947C-187A806C237C}" sibTransId="{B0DBE411-80BB-D644-8C01-79F6EDF413E0}"/>
    <dgm:cxn modelId="{91EE272B-54CF-C34F-AF12-32312941941F}" srcId="{43B9C44C-41DA-3B43-AAB0-320B169D31CE}" destId="{F84386DE-F4AC-074C-A9ED-09DB90F1177A}" srcOrd="2" destOrd="0" parTransId="{EFF86CE7-430C-5746-BC68-4FFC27A1D65C}" sibTransId="{10B367A9-7DD4-8C4E-B188-045DF70183DB}"/>
    <dgm:cxn modelId="{47360331-8412-5445-A677-29EED8046062}" srcId="{849A29DA-ED87-3542-8290-3D751E88DF08}" destId="{43B9C44C-41DA-3B43-AAB0-320B169D31CE}" srcOrd="4" destOrd="0" parTransId="{9A541F2C-BE42-714E-A8E6-667C35432CB7}" sibTransId="{5A06F324-1CCC-3847-A281-1C8CE96D2F0D}"/>
    <dgm:cxn modelId="{DA521533-2963-6140-BA02-456006BD34D9}" type="presOf" srcId="{0EE49FC3-0139-E341-AA53-6ECFB4D22B59}" destId="{724F72A7-2E20-E941-9DCA-649D7F50F99D}" srcOrd="0" destOrd="0" presId="urn:microsoft.com/office/officeart/2005/8/layout/hProcess6"/>
    <dgm:cxn modelId="{CAB32836-6485-5D41-86DC-EE2A9B847D98}" type="presOf" srcId="{80436421-316D-0241-8559-D12BE5398B3C}" destId="{8A4113D8-33DA-D64C-AFCC-B71E5596D533}" srcOrd="1" destOrd="2" presId="urn:microsoft.com/office/officeart/2005/8/layout/hProcess6"/>
    <dgm:cxn modelId="{347E3137-FE51-5D4F-AB71-7DB088B7EE59}" srcId="{849A29DA-ED87-3542-8290-3D751E88DF08}" destId="{20A572D0-AA21-D44E-86AF-E37B9AF21006}" srcOrd="0" destOrd="0" parTransId="{C94BB8E1-2959-7E48-BDE0-C4FF80FE98C6}" sibTransId="{53BA0C53-9E19-F340-8863-C6F36C54657C}"/>
    <dgm:cxn modelId="{4642EE3E-0648-D84A-9862-C3D7127D2C08}" type="presOf" srcId="{0EE49FC3-0139-E341-AA53-6ECFB4D22B59}" destId="{E7FD4F8D-80AE-1B49-ABFE-6F43FF7E3EC6}" srcOrd="1" destOrd="0" presId="urn:microsoft.com/office/officeart/2005/8/layout/hProcess6"/>
    <dgm:cxn modelId="{64750343-AD45-5F44-8742-B3CC8816EED2}" type="presOf" srcId="{2B31A669-A760-234D-83FC-B03A9A0C995C}" destId="{E7FD4F8D-80AE-1B49-ABFE-6F43FF7E3EC6}" srcOrd="1" destOrd="1" presId="urn:microsoft.com/office/officeart/2005/8/layout/hProcess6"/>
    <dgm:cxn modelId="{B2728745-9767-A24B-AA71-6C8E9D983A54}" type="presOf" srcId="{EBE1EF75-9634-EB4B-A19C-897102115CC9}" destId="{48F334BF-B84A-2745-B72D-25FF712BD3FA}" srcOrd="0" destOrd="1" presId="urn:microsoft.com/office/officeart/2005/8/layout/hProcess6"/>
    <dgm:cxn modelId="{A343FE46-DA79-A44B-A1D7-9A5182B0A4A0}" type="presOf" srcId="{F84386DE-F4AC-074C-A9ED-09DB90F1177A}" destId="{48F334BF-B84A-2745-B72D-25FF712BD3FA}" srcOrd="0" destOrd="2" presId="urn:microsoft.com/office/officeart/2005/8/layout/hProcess6"/>
    <dgm:cxn modelId="{95F32147-8864-FC49-8C53-7DD8A4A08794}" srcId="{2FFEA7AC-4B1A-5949-AB84-4B63DEE7FC99}" destId="{2B31A669-A760-234D-83FC-B03A9A0C995C}" srcOrd="1" destOrd="0" parTransId="{0EC516FD-9182-B34C-A9DC-368DC85FFA01}" sibTransId="{9695B828-E88A-BD49-8B3C-BDB012D81B29}"/>
    <dgm:cxn modelId="{EE1AAF58-58AE-934A-BA42-5A2764776A93}" type="presOf" srcId="{607469D4-DD94-F749-8132-57BD1DF5AC56}" destId="{46B2AEC7-9224-784C-A184-C5A3F1B5CB1E}" srcOrd="0" destOrd="0" presId="urn:microsoft.com/office/officeart/2005/8/layout/hProcess6"/>
    <dgm:cxn modelId="{25AE5459-9C54-6F44-A5AF-235C66C7F4C4}" type="presOf" srcId="{EBE1EF75-9634-EB4B-A19C-897102115CC9}" destId="{8C1F571F-D7D5-F04B-9A52-8A4E3B674081}" srcOrd="1" destOrd="1" presId="urn:microsoft.com/office/officeart/2005/8/layout/hProcess6"/>
    <dgm:cxn modelId="{E209BC64-167D-1340-90DD-AF9B22FCC21D}" type="presOf" srcId="{C2B90215-8A99-DC48-BC91-0B53DF77A9DB}" destId="{BCEF01B4-2976-8B43-A798-9BA546BDFA29}" srcOrd="0" destOrd="0" presId="urn:microsoft.com/office/officeart/2005/8/layout/hProcess6"/>
    <dgm:cxn modelId="{EF4F3D66-2AE0-CF48-86B0-CA60A5B765DE}" type="presOf" srcId="{91DBC2CB-6A69-964E-A29B-1E7B19A56DA7}" destId="{3E8A58E5-0A10-F349-9A32-4A693CF61441}" srcOrd="0" destOrd="0" presId="urn:microsoft.com/office/officeart/2005/8/layout/hProcess6"/>
    <dgm:cxn modelId="{857AD366-027A-FC49-8E55-5148B2CE3AC7}" srcId="{607469D4-DD94-F749-8132-57BD1DF5AC56}" destId="{C2B90215-8A99-DC48-BC91-0B53DF77A9DB}" srcOrd="0" destOrd="0" parTransId="{807EDA66-420E-A044-A72A-9B40A6D6560B}" sibTransId="{D95CA144-C8F3-5B47-B61C-0CEF6735F6B8}"/>
    <dgm:cxn modelId="{801A7D69-3C7F-1F4E-85E5-C69B60C56DA8}" type="presOf" srcId="{6592A2E6-AA80-1344-B438-05C2B8D10A86}" destId="{F93C6E76-DCC1-844A-9F37-1504A648378D}" srcOrd="1" destOrd="1" presId="urn:microsoft.com/office/officeart/2005/8/layout/hProcess6"/>
    <dgm:cxn modelId="{341B456C-BA37-B44A-B2B9-DE95B74D77CB}" srcId="{91DBC2CB-6A69-964E-A29B-1E7B19A56DA7}" destId="{2579EAFF-BB50-9740-9FB6-3291B08969DC}" srcOrd="1" destOrd="0" parTransId="{FE1641BE-A6E3-8345-95C4-C3471F82EF62}" sibTransId="{2329C582-ED35-4F4A-A4FD-8DCACD8CC957}"/>
    <dgm:cxn modelId="{908C8475-260F-1F41-8DD3-FE232308646E}" srcId="{43B9C44C-41DA-3B43-AAB0-320B169D31CE}" destId="{EBE1EF75-9634-EB4B-A19C-897102115CC9}" srcOrd="1" destOrd="0" parTransId="{8B5AB202-2A4D-2940-969F-12C4AF360ADB}" sibTransId="{E7F09F67-B047-194D-A609-5C140D29EC47}"/>
    <dgm:cxn modelId="{F0DD3576-4BE3-584E-BC36-29CDCABD8BFA}" type="presOf" srcId="{6592A2E6-AA80-1344-B438-05C2B8D10A86}" destId="{5E40A083-8DBC-E444-8A8B-06206BD675E0}" srcOrd="0" destOrd="1" presId="urn:microsoft.com/office/officeart/2005/8/layout/hProcess6"/>
    <dgm:cxn modelId="{00925B76-97B7-5E41-9F5C-C4D088BF0768}" type="presOf" srcId="{2B31A669-A760-234D-83FC-B03A9A0C995C}" destId="{724F72A7-2E20-E941-9DCA-649D7F50F99D}" srcOrd="0" destOrd="1" presId="urn:microsoft.com/office/officeart/2005/8/layout/hProcess6"/>
    <dgm:cxn modelId="{4ADFB188-37F0-844A-A347-9CAD5DF95857}" type="presOf" srcId="{52F40789-0E0F-8F42-A475-340F6967B4D0}" destId="{9B13F3E0-AB55-AC4F-8A95-F75D17835049}" srcOrd="1" destOrd="0" presId="urn:microsoft.com/office/officeart/2005/8/layout/hProcess6"/>
    <dgm:cxn modelId="{BCF3598B-499A-5743-95C2-14BAD289754A}" type="presOf" srcId="{20A572D0-AA21-D44E-86AF-E37B9AF21006}" destId="{682D1499-0FB9-9641-BFFE-26B6F0CEF30E}" srcOrd="0" destOrd="0" presId="urn:microsoft.com/office/officeart/2005/8/layout/hProcess6"/>
    <dgm:cxn modelId="{8196D58B-BF57-2348-B796-91DC615D8FA2}" type="presOf" srcId="{A8C431F1-1099-C541-B291-FF5EAB312985}" destId="{8A4113D8-33DA-D64C-AFCC-B71E5596D533}" srcOrd="1" destOrd="1" presId="urn:microsoft.com/office/officeart/2005/8/layout/hProcess6"/>
    <dgm:cxn modelId="{1871218C-7456-0046-9D6D-26646BE505FA}" srcId="{607469D4-DD94-F749-8132-57BD1DF5AC56}" destId="{80436421-316D-0241-8559-D12BE5398B3C}" srcOrd="2" destOrd="0" parTransId="{238B7C30-642C-3A40-8719-365DF9744D5C}" sibTransId="{A7B64E41-5C62-D343-B0F0-BF9DEE11D0DB}"/>
    <dgm:cxn modelId="{B7125190-5387-DD43-869B-FCE4A8D9CB01}" srcId="{2FFEA7AC-4B1A-5949-AB84-4B63DEE7FC99}" destId="{0EE49FC3-0139-E341-AA53-6ECFB4D22B59}" srcOrd="0" destOrd="0" parTransId="{DCE5E699-C157-7A48-932F-629D2E5BA6B7}" sibTransId="{D6313E17-E7C2-D349-A0BE-E25C5151C469}"/>
    <dgm:cxn modelId="{B7030E94-6DDC-4746-B5AD-DF6C76018418}" srcId="{20A572D0-AA21-D44E-86AF-E37B9AF21006}" destId="{6592A2E6-AA80-1344-B438-05C2B8D10A86}" srcOrd="1" destOrd="0" parTransId="{39D67257-7E3C-7E4E-AF25-269763C989D4}" sibTransId="{7CF03575-8D29-0F4D-906F-6C239BF36394}"/>
    <dgm:cxn modelId="{EA79A894-2410-5C4F-B1DC-733497F4AC8A}" srcId="{849A29DA-ED87-3542-8290-3D751E88DF08}" destId="{607469D4-DD94-F749-8132-57BD1DF5AC56}" srcOrd="3" destOrd="0" parTransId="{50FD860C-E5F3-2A43-95B7-A75689EE9014}" sibTransId="{E1393395-D909-F443-BD10-17CAA071933D}"/>
    <dgm:cxn modelId="{BBDB1997-D391-454C-AF38-1B92F050D1BA}" srcId="{607469D4-DD94-F749-8132-57BD1DF5AC56}" destId="{A8C431F1-1099-C541-B291-FF5EAB312985}" srcOrd="1" destOrd="0" parTransId="{B4D040E0-8AAD-6948-AA8E-9EC646087C40}" sibTransId="{3186836D-F49E-D54B-90FA-42546F8590C3}"/>
    <dgm:cxn modelId="{57D4EAA9-8689-5641-B9CE-9877F592B880}" type="presOf" srcId="{52F40789-0E0F-8F42-A475-340F6967B4D0}" destId="{E888C75F-3CC0-1141-B348-48A6679E54DB}" srcOrd="0" destOrd="0" presId="urn:microsoft.com/office/officeart/2005/8/layout/hProcess6"/>
    <dgm:cxn modelId="{2F1401B1-FE2E-194A-878E-2FCB9FB73B93}" type="presOf" srcId="{F84386DE-F4AC-074C-A9ED-09DB90F1177A}" destId="{8C1F571F-D7D5-F04B-9A52-8A4E3B674081}" srcOrd="1" destOrd="2" presId="urn:microsoft.com/office/officeart/2005/8/layout/hProcess6"/>
    <dgm:cxn modelId="{3CFA24B2-5617-994F-8502-637D313D10D5}" type="presOf" srcId="{A8C431F1-1099-C541-B291-FF5EAB312985}" destId="{BCEF01B4-2976-8B43-A798-9BA546BDFA29}" srcOrd="0" destOrd="1" presId="urn:microsoft.com/office/officeart/2005/8/layout/hProcess6"/>
    <dgm:cxn modelId="{C35DE5B4-BE39-C546-A317-D756C12251BE}" type="presOf" srcId="{2579EAFF-BB50-9740-9FB6-3291B08969DC}" destId="{E888C75F-3CC0-1141-B348-48A6679E54DB}" srcOrd="0" destOrd="1" presId="urn:microsoft.com/office/officeart/2005/8/layout/hProcess6"/>
    <dgm:cxn modelId="{6999C0BE-6389-A34A-8B88-381165C85F8F}" type="presOf" srcId="{80436421-316D-0241-8559-D12BE5398B3C}" destId="{BCEF01B4-2976-8B43-A798-9BA546BDFA29}" srcOrd="0" destOrd="2" presId="urn:microsoft.com/office/officeart/2005/8/layout/hProcess6"/>
    <dgm:cxn modelId="{7F5D0EBF-E940-2241-BD26-D102B61F91B2}" type="presOf" srcId="{849A29DA-ED87-3542-8290-3D751E88DF08}" destId="{4CADA1A0-73D8-3E4D-BDE4-10B1DC406584}" srcOrd="0" destOrd="0" presId="urn:microsoft.com/office/officeart/2005/8/layout/hProcess6"/>
    <dgm:cxn modelId="{AAF9BABF-F184-0C42-A749-07185983C0A5}" type="presOf" srcId="{2579EAFF-BB50-9740-9FB6-3291B08969DC}" destId="{9B13F3E0-AB55-AC4F-8A95-F75D17835049}" srcOrd="1" destOrd="1" presId="urn:microsoft.com/office/officeart/2005/8/layout/hProcess6"/>
    <dgm:cxn modelId="{B1AF4AC5-238D-3F4B-9B31-0CDDE4C0B28B}" type="presOf" srcId="{1C1B532E-09A5-F54F-AB3B-11AB31AC41CB}" destId="{F93C6E76-DCC1-844A-9F37-1504A648378D}" srcOrd="1" destOrd="0" presId="urn:microsoft.com/office/officeart/2005/8/layout/hProcess6"/>
    <dgm:cxn modelId="{4F1D50C5-D679-2940-823E-F9DB8D7A5924}" type="presOf" srcId="{5911CA68-1905-4A44-98BF-C10FEFD51978}" destId="{48F334BF-B84A-2745-B72D-25FF712BD3FA}" srcOrd="0" destOrd="0" presId="urn:microsoft.com/office/officeart/2005/8/layout/hProcess6"/>
    <dgm:cxn modelId="{C89BC0D1-FA67-AA43-8090-66094A55B5E4}" srcId="{849A29DA-ED87-3542-8290-3D751E88DF08}" destId="{91DBC2CB-6A69-964E-A29B-1E7B19A56DA7}" srcOrd="2" destOrd="0" parTransId="{6A3344AE-6C85-EE42-A7E4-A86BF140AE3F}" sibTransId="{0CFEA3CA-27CC-6144-8174-90D4F911754D}"/>
    <dgm:cxn modelId="{12307AD4-A6C1-9E4A-813B-6640BF1B93FA}" type="presOf" srcId="{2FFEA7AC-4B1A-5949-AB84-4B63DEE7FC99}" destId="{2F6B3495-23CF-4E45-8A8B-5C47033EF3D6}" srcOrd="0" destOrd="0" presId="urn:microsoft.com/office/officeart/2005/8/layout/hProcess6"/>
    <dgm:cxn modelId="{DD4D04D8-9022-CB46-B1B5-2B6E4C67AB09}" type="presOf" srcId="{43B9C44C-41DA-3B43-AAB0-320B169D31CE}" destId="{496BDC42-C98A-D147-A7FB-370F94A04569}" srcOrd="0" destOrd="0" presId="urn:microsoft.com/office/officeart/2005/8/layout/hProcess6"/>
    <dgm:cxn modelId="{BD9F13DD-B418-A04E-BDEA-8349A3D9FEE0}" srcId="{43B9C44C-41DA-3B43-AAB0-320B169D31CE}" destId="{5911CA68-1905-4A44-98BF-C10FEFD51978}" srcOrd="0" destOrd="0" parTransId="{77148521-AB33-944D-94F5-F4810B68837B}" sibTransId="{3536DB32-2AD7-0641-8612-0636E3CC68EE}"/>
    <dgm:cxn modelId="{085AA2F2-C58C-8342-85F7-94A0B8208B5A}" type="presOf" srcId="{C2B90215-8A99-DC48-BC91-0B53DF77A9DB}" destId="{8A4113D8-33DA-D64C-AFCC-B71E5596D533}" srcOrd="1" destOrd="0" presId="urn:microsoft.com/office/officeart/2005/8/layout/hProcess6"/>
    <dgm:cxn modelId="{90C095F9-201C-B642-ADCB-76DBA44435CD}" srcId="{20A572D0-AA21-D44E-86AF-E37B9AF21006}" destId="{1C1B532E-09A5-F54F-AB3B-11AB31AC41CB}" srcOrd="0" destOrd="0" parTransId="{2DCA5BBA-1257-D74E-B117-47303AB2AABF}" sibTransId="{13EB734A-97FF-C741-AB71-7FD0CF99F95D}"/>
    <dgm:cxn modelId="{D1595A68-ACBA-6C41-A296-47A7DC86E7BE}" type="presParOf" srcId="{4CADA1A0-73D8-3E4D-BDE4-10B1DC406584}" destId="{FAE6B01D-AB8B-5A4F-A2CC-82B835E93F0C}" srcOrd="0" destOrd="0" presId="urn:microsoft.com/office/officeart/2005/8/layout/hProcess6"/>
    <dgm:cxn modelId="{8118C74A-1302-F94C-941D-B295166891DE}" type="presParOf" srcId="{FAE6B01D-AB8B-5A4F-A2CC-82B835E93F0C}" destId="{081041C0-B3B3-0041-BC25-F41693DE3A76}" srcOrd="0" destOrd="0" presId="urn:microsoft.com/office/officeart/2005/8/layout/hProcess6"/>
    <dgm:cxn modelId="{43EB1D00-FF44-7847-94EE-305787525070}" type="presParOf" srcId="{FAE6B01D-AB8B-5A4F-A2CC-82B835E93F0C}" destId="{5E40A083-8DBC-E444-8A8B-06206BD675E0}" srcOrd="1" destOrd="0" presId="urn:microsoft.com/office/officeart/2005/8/layout/hProcess6"/>
    <dgm:cxn modelId="{E3A7BCC9-C1B7-8243-A99B-BBEA2AF4A063}" type="presParOf" srcId="{FAE6B01D-AB8B-5A4F-A2CC-82B835E93F0C}" destId="{F93C6E76-DCC1-844A-9F37-1504A648378D}" srcOrd="2" destOrd="0" presId="urn:microsoft.com/office/officeart/2005/8/layout/hProcess6"/>
    <dgm:cxn modelId="{5F9336AA-FC08-E844-AD5B-1323F148B9B0}" type="presParOf" srcId="{FAE6B01D-AB8B-5A4F-A2CC-82B835E93F0C}" destId="{682D1499-0FB9-9641-BFFE-26B6F0CEF30E}" srcOrd="3" destOrd="0" presId="urn:microsoft.com/office/officeart/2005/8/layout/hProcess6"/>
    <dgm:cxn modelId="{42B6B415-9C0F-F44B-97BE-8DD0CAA3826A}" type="presParOf" srcId="{4CADA1A0-73D8-3E4D-BDE4-10B1DC406584}" destId="{FD6EC375-3FF0-494A-B563-A4239FB90F08}" srcOrd="1" destOrd="0" presId="urn:microsoft.com/office/officeart/2005/8/layout/hProcess6"/>
    <dgm:cxn modelId="{B18A3B16-9B8F-F84B-97F3-206E94A0919C}" type="presParOf" srcId="{4CADA1A0-73D8-3E4D-BDE4-10B1DC406584}" destId="{9D990ACC-B7CC-D740-AFB8-C349A1B1AE5A}" srcOrd="2" destOrd="0" presId="urn:microsoft.com/office/officeart/2005/8/layout/hProcess6"/>
    <dgm:cxn modelId="{D966BBEA-C25D-E441-B93C-39574FA72EF6}" type="presParOf" srcId="{9D990ACC-B7CC-D740-AFB8-C349A1B1AE5A}" destId="{3B0ECBD3-8AF7-CC4B-B6E0-7A3FD4319971}" srcOrd="0" destOrd="0" presId="urn:microsoft.com/office/officeart/2005/8/layout/hProcess6"/>
    <dgm:cxn modelId="{E373AE96-ADEC-054D-8F3E-C187A029AB35}" type="presParOf" srcId="{9D990ACC-B7CC-D740-AFB8-C349A1B1AE5A}" destId="{724F72A7-2E20-E941-9DCA-649D7F50F99D}" srcOrd="1" destOrd="0" presId="urn:microsoft.com/office/officeart/2005/8/layout/hProcess6"/>
    <dgm:cxn modelId="{1BF54F19-8B2C-8E40-A140-3534CEF71616}" type="presParOf" srcId="{9D990ACC-B7CC-D740-AFB8-C349A1B1AE5A}" destId="{E7FD4F8D-80AE-1B49-ABFE-6F43FF7E3EC6}" srcOrd="2" destOrd="0" presId="urn:microsoft.com/office/officeart/2005/8/layout/hProcess6"/>
    <dgm:cxn modelId="{F689FBB5-1643-AC42-8E2E-48161069603F}" type="presParOf" srcId="{9D990ACC-B7CC-D740-AFB8-C349A1B1AE5A}" destId="{2F6B3495-23CF-4E45-8A8B-5C47033EF3D6}" srcOrd="3" destOrd="0" presId="urn:microsoft.com/office/officeart/2005/8/layout/hProcess6"/>
    <dgm:cxn modelId="{4B84B98E-5F12-9049-A199-C43C6B3AEB09}" type="presParOf" srcId="{4CADA1A0-73D8-3E4D-BDE4-10B1DC406584}" destId="{91793F66-3F9D-3645-AED2-23A15F266929}" srcOrd="3" destOrd="0" presId="urn:microsoft.com/office/officeart/2005/8/layout/hProcess6"/>
    <dgm:cxn modelId="{C7AF6F3B-A685-434D-AA93-C6732E17F343}" type="presParOf" srcId="{4CADA1A0-73D8-3E4D-BDE4-10B1DC406584}" destId="{7AF5508F-143B-4444-B4A8-F68810118FA9}" srcOrd="4" destOrd="0" presId="urn:microsoft.com/office/officeart/2005/8/layout/hProcess6"/>
    <dgm:cxn modelId="{160FA526-D381-C949-A3CD-A13A8B9C1D4C}" type="presParOf" srcId="{7AF5508F-143B-4444-B4A8-F68810118FA9}" destId="{C543F67A-8FFC-FB46-911F-206DFF556A84}" srcOrd="0" destOrd="0" presId="urn:microsoft.com/office/officeart/2005/8/layout/hProcess6"/>
    <dgm:cxn modelId="{34CB2583-6E99-7F43-B210-69B98F4FAF5E}" type="presParOf" srcId="{7AF5508F-143B-4444-B4A8-F68810118FA9}" destId="{E888C75F-3CC0-1141-B348-48A6679E54DB}" srcOrd="1" destOrd="0" presId="urn:microsoft.com/office/officeart/2005/8/layout/hProcess6"/>
    <dgm:cxn modelId="{194D7A91-F921-6A4C-A1F6-AE86BEA1AF0B}" type="presParOf" srcId="{7AF5508F-143B-4444-B4A8-F68810118FA9}" destId="{9B13F3E0-AB55-AC4F-8A95-F75D17835049}" srcOrd="2" destOrd="0" presId="urn:microsoft.com/office/officeart/2005/8/layout/hProcess6"/>
    <dgm:cxn modelId="{5BAD019D-CB15-5146-A16B-804C7C203251}" type="presParOf" srcId="{7AF5508F-143B-4444-B4A8-F68810118FA9}" destId="{3E8A58E5-0A10-F349-9A32-4A693CF61441}" srcOrd="3" destOrd="0" presId="urn:microsoft.com/office/officeart/2005/8/layout/hProcess6"/>
    <dgm:cxn modelId="{00066CB8-8E3F-CC45-A5D5-4C5AAEA0A076}" type="presParOf" srcId="{4CADA1A0-73D8-3E4D-BDE4-10B1DC406584}" destId="{54FBCC14-3009-C549-8169-1EF5E2F4DB28}" srcOrd="5" destOrd="0" presId="urn:microsoft.com/office/officeart/2005/8/layout/hProcess6"/>
    <dgm:cxn modelId="{DFA84BC2-BF77-0F49-860A-AB34A83CEF13}" type="presParOf" srcId="{4CADA1A0-73D8-3E4D-BDE4-10B1DC406584}" destId="{34F9DD4C-340A-3B4C-9647-B060C4BF006E}" srcOrd="6" destOrd="0" presId="urn:microsoft.com/office/officeart/2005/8/layout/hProcess6"/>
    <dgm:cxn modelId="{56244317-12B2-E740-A62A-71F964C2B012}" type="presParOf" srcId="{34F9DD4C-340A-3B4C-9647-B060C4BF006E}" destId="{BB906671-279F-F846-913A-71DF128A3878}" srcOrd="0" destOrd="0" presId="urn:microsoft.com/office/officeart/2005/8/layout/hProcess6"/>
    <dgm:cxn modelId="{376CF83D-6868-AC4B-8FD7-49D9C2D9A118}" type="presParOf" srcId="{34F9DD4C-340A-3B4C-9647-B060C4BF006E}" destId="{BCEF01B4-2976-8B43-A798-9BA546BDFA29}" srcOrd="1" destOrd="0" presId="urn:microsoft.com/office/officeart/2005/8/layout/hProcess6"/>
    <dgm:cxn modelId="{E0B5708C-EA1A-9B4C-A6C4-EF43F0D08379}" type="presParOf" srcId="{34F9DD4C-340A-3B4C-9647-B060C4BF006E}" destId="{8A4113D8-33DA-D64C-AFCC-B71E5596D533}" srcOrd="2" destOrd="0" presId="urn:microsoft.com/office/officeart/2005/8/layout/hProcess6"/>
    <dgm:cxn modelId="{F499440F-4481-CF4D-A881-C52BB94406C3}" type="presParOf" srcId="{34F9DD4C-340A-3B4C-9647-B060C4BF006E}" destId="{46B2AEC7-9224-784C-A184-C5A3F1B5CB1E}" srcOrd="3" destOrd="0" presId="urn:microsoft.com/office/officeart/2005/8/layout/hProcess6"/>
    <dgm:cxn modelId="{8D353A9B-C150-0E4E-BC94-77F0BD0B05DC}" type="presParOf" srcId="{4CADA1A0-73D8-3E4D-BDE4-10B1DC406584}" destId="{B734EF3B-8608-434D-8190-6485B55CFB8B}" srcOrd="7" destOrd="0" presId="urn:microsoft.com/office/officeart/2005/8/layout/hProcess6"/>
    <dgm:cxn modelId="{FBEB8ED6-A825-4447-A90A-AF4CF0C90D49}" type="presParOf" srcId="{4CADA1A0-73D8-3E4D-BDE4-10B1DC406584}" destId="{9B52932F-92A1-FD40-9E90-4C261C0B25BD}" srcOrd="8" destOrd="0" presId="urn:microsoft.com/office/officeart/2005/8/layout/hProcess6"/>
    <dgm:cxn modelId="{AFD41E87-6495-FE4A-B9CF-FD219A470482}" type="presParOf" srcId="{9B52932F-92A1-FD40-9E90-4C261C0B25BD}" destId="{8BED4C23-B415-E545-8892-1A25843B63CD}" srcOrd="0" destOrd="0" presId="urn:microsoft.com/office/officeart/2005/8/layout/hProcess6"/>
    <dgm:cxn modelId="{69601ECF-B60E-0948-81EF-C1E2857C7236}" type="presParOf" srcId="{9B52932F-92A1-FD40-9E90-4C261C0B25BD}" destId="{48F334BF-B84A-2745-B72D-25FF712BD3FA}" srcOrd="1" destOrd="0" presId="urn:microsoft.com/office/officeart/2005/8/layout/hProcess6"/>
    <dgm:cxn modelId="{9FE7A3E5-A6FB-414B-AB94-D8723D3A8D8C}" type="presParOf" srcId="{9B52932F-92A1-FD40-9E90-4C261C0B25BD}" destId="{8C1F571F-D7D5-F04B-9A52-8A4E3B674081}" srcOrd="2" destOrd="0" presId="urn:microsoft.com/office/officeart/2005/8/layout/hProcess6"/>
    <dgm:cxn modelId="{A54074ED-8981-B94A-8660-B6027BBACF5A}" type="presParOf" srcId="{9B52932F-92A1-FD40-9E90-4C261C0B25BD}" destId="{496BDC42-C98A-D147-A7FB-370F94A04569}" srcOrd="3" destOrd="0" presId="urn:microsoft.com/office/officeart/2005/8/layout/hProcess6"/>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0A083-8DBC-E444-8A8B-06206BD675E0}">
      <dsp:nvSpPr>
        <dsp:cNvPr id="0" name=""/>
        <dsp:cNvSpPr/>
      </dsp:nvSpPr>
      <dsp:spPr>
        <a:xfrm>
          <a:off x="384376" y="232798"/>
          <a:ext cx="1520123" cy="1328779"/>
        </a:xfrm>
        <a:prstGeom prst="rightArrow">
          <a:avLst>
            <a:gd name="adj1" fmla="val 70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4445" rIns="8890" bIns="4445" numCol="1" spcCol="1270" anchor="ctr" anchorCtr="0">
          <a:noAutofit/>
        </a:bodyPr>
        <a:lstStyle/>
        <a:p>
          <a:pPr marL="57150" lvl="1" indent="-57150" algn="l" defTabSz="311150">
            <a:lnSpc>
              <a:spcPct val="90000"/>
            </a:lnSpc>
            <a:spcBef>
              <a:spcPct val="0"/>
            </a:spcBef>
            <a:spcAft>
              <a:spcPct val="15000"/>
            </a:spcAft>
            <a:buChar char="•"/>
          </a:pPr>
          <a:r>
            <a:rPr lang="en-GB" sz="700" b="1" kern="1200" dirty="0"/>
            <a:t>Large psychiatric asylums</a:t>
          </a:r>
        </a:p>
        <a:p>
          <a:pPr marL="57150" lvl="1" indent="-57150" algn="l" defTabSz="311150">
            <a:lnSpc>
              <a:spcPct val="90000"/>
            </a:lnSpc>
            <a:spcBef>
              <a:spcPct val="0"/>
            </a:spcBef>
            <a:spcAft>
              <a:spcPct val="15000"/>
            </a:spcAft>
            <a:buChar char="•"/>
          </a:pPr>
          <a:r>
            <a:rPr lang="en-GB" sz="700" b="1" kern="1200" dirty="0"/>
            <a:t>Isolation and containment </a:t>
          </a:r>
        </a:p>
        <a:p>
          <a:pPr marL="57150" lvl="1" indent="-57150" algn="l" defTabSz="311150">
            <a:lnSpc>
              <a:spcPct val="90000"/>
            </a:lnSpc>
            <a:spcBef>
              <a:spcPct val="0"/>
            </a:spcBef>
            <a:spcAft>
              <a:spcPct val="15000"/>
            </a:spcAft>
            <a:buChar char="•"/>
          </a:pPr>
          <a:r>
            <a:rPr lang="en-GB" sz="700" b="1" kern="1200" dirty="0"/>
            <a:t>No effective treatment </a:t>
          </a:r>
        </a:p>
      </dsp:txBody>
      <dsp:txXfrm>
        <a:off x="764407" y="432115"/>
        <a:ext cx="741060" cy="930145"/>
      </dsp:txXfrm>
    </dsp:sp>
    <dsp:sp modelId="{682D1499-0FB9-9641-BFFE-26B6F0CEF30E}">
      <dsp:nvSpPr>
        <dsp:cNvPr id="0" name=""/>
        <dsp:cNvSpPr/>
      </dsp:nvSpPr>
      <dsp:spPr>
        <a:xfrm>
          <a:off x="4345" y="517157"/>
          <a:ext cx="760061" cy="760061"/>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1700s-1800s</a:t>
          </a:r>
        </a:p>
      </dsp:txBody>
      <dsp:txXfrm>
        <a:off x="115653" y="628465"/>
        <a:ext cx="537445" cy="537445"/>
      </dsp:txXfrm>
    </dsp:sp>
    <dsp:sp modelId="{724F72A7-2E20-E941-9DCA-649D7F50F99D}">
      <dsp:nvSpPr>
        <dsp:cNvPr id="0" name=""/>
        <dsp:cNvSpPr/>
      </dsp:nvSpPr>
      <dsp:spPr>
        <a:xfrm>
          <a:off x="2379539" y="232798"/>
          <a:ext cx="1520123" cy="1328779"/>
        </a:xfrm>
        <a:prstGeom prst="rightArrow">
          <a:avLst>
            <a:gd name="adj1" fmla="val 70000"/>
            <a:gd name="adj2" fmla="val 50000"/>
          </a:avLst>
        </a:prstGeom>
        <a:solidFill>
          <a:schemeClr val="accent2">
            <a:tint val="40000"/>
            <a:alpha val="90000"/>
            <a:hueOff val="1683681"/>
            <a:satOff val="-15558"/>
            <a:lumOff val="-1754"/>
            <a:alphaOff val="0"/>
          </a:schemeClr>
        </a:solidFill>
        <a:ln w="19050" cap="flat" cmpd="sng" algn="ctr">
          <a:solidFill>
            <a:schemeClr val="accent2">
              <a:tint val="40000"/>
              <a:alpha val="90000"/>
              <a:hueOff val="1683681"/>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4445" rIns="8890" bIns="4445" numCol="1" spcCol="1270" anchor="ctr" anchorCtr="0">
          <a:noAutofit/>
        </a:bodyPr>
        <a:lstStyle/>
        <a:p>
          <a:pPr marL="57150" lvl="1" indent="-57150" algn="l" defTabSz="311150">
            <a:lnSpc>
              <a:spcPct val="90000"/>
            </a:lnSpc>
            <a:spcBef>
              <a:spcPct val="0"/>
            </a:spcBef>
            <a:spcAft>
              <a:spcPct val="15000"/>
            </a:spcAft>
            <a:buChar char="•"/>
          </a:pPr>
          <a:r>
            <a:rPr lang="en-GB" sz="700" b="1" kern="1200" dirty="0"/>
            <a:t>Insulin coma therapy </a:t>
          </a:r>
        </a:p>
        <a:p>
          <a:pPr marL="57150" lvl="1" indent="-57150" algn="l" defTabSz="311150">
            <a:lnSpc>
              <a:spcPct val="90000"/>
            </a:lnSpc>
            <a:spcBef>
              <a:spcPct val="0"/>
            </a:spcBef>
            <a:spcAft>
              <a:spcPct val="15000"/>
            </a:spcAft>
            <a:buChar char="•"/>
          </a:pPr>
          <a:r>
            <a:rPr lang="en-GB" sz="700" b="1" kern="1200" dirty="0"/>
            <a:t>Psychosurgery </a:t>
          </a:r>
        </a:p>
      </dsp:txBody>
      <dsp:txXfrm>
        <a:off x="2759570" y="432115"/>
        <a:ext cx="741060" cy="930145"/>
      </dsp:txXfrm>
    </dsp:sp>
    <dsp:sp modelId="{2F6B3495-23CF-4E45-8A8B-5C47033EF3D6}">
      <dsp:nvSpPr>
        <dsp:cNvPr id="0" name=""/>
        <dsp:cNvSpPr/>
      </dsp:nvSpPr>
      <dsp:spPr>
        <a:xfrm>
          <a:off x="1999508" y="517157"/>
          <a:ext cx="760061" cy="760061"/>
        </a:xfrm>
        <a:prstGeom prst="ellipse">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1930s-1940s</a:t>
          </a:r>
        </a:p>
      </dsp:txBody>
      <dsp:txXfrm>
        <a:off x="2110816" y="628465"/>
        <a:ext cx="537445" cy="537445"/>
      </dsp:txXfrm>
    </dsp:sp>
    <dsp:sp modelId="{E888C75F-3CC0-1141-B348-48A6679E54DB}">
      <dsp:nvSpPr>
        <dsp:cNvPr id="0" name=""/>
        <dsp:cNvSpPr/>
      </dsp:nvSpPr>
      <dsp:spPr>
        <a:xfrm>
          <a:off x="4374702" y="232798"/>
          <a:ext cx="1520123" cy="1328779"/>
        </a:xfrm>
        <a:prstGeom prst="rightArrow">
          <a:avLst>
            <a:gd name="adj1" fmla="val 70000"/>
            <a:gd name="adj2" fmla="val 50000"/>
          </a:avLst>
        </a:prstGeom>
        <a:solidFill>
          <a:schemeClr val="accent2">
            <a:tint val="40000"/>
            <a:alpha val="90000"/>
            <a:hueOff val="3367362"/>
            <a:satOff val="-31116"/>
            <a:lumOff val="-3508"/>
            <a:alphaOff val="0"/>
          </a:schemeClr>
        </a:solidFill>
        <a:ln w="19050" cap="flat" cmpd="sng" algn="ctr">
          <a:solidFill>
            <a:schemeClr val="accent2">
              <a:tint val="40000"/>
              <a:alpha val="90000"/>
              <a:hueOff val="3367362"/>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4445" rIns="8890" bIns="4445" numCol="1" spcCol="1270" anchor="ctr" anchorCtr="0">
          <a:noAutofit/>
        </a:bodyPr>
        <a:lstStyle/>
        <a:p>
          <a:pPr marL="57150" lvl="1" indent="-57150" algn="l" defTabSz="311150">
            <a:lnSpc>
              <a:spcPct val="90000"/>
            </a:lnSpc>
            <a:spcBef>
              <a:spcPct val="0"/>
            </a:spcBef>
            <a:spcAft>
              <a:spcPct val="15000"/>
            </a:spcAft>
            <a:buFont typeface="Arial" panose="020B0604020202020204" pitchFamily="34" charset="0"/>
            <a:buChar char="•"/>
          </a:pPr>
          <a:r>
            <a:rPr lang="en-GB" sz="700" b="0" kern="1200" dirty="0">
              <a:latin typeface="Arial" panose="020B0604020202020204" pitchFamily="34" charset="0"/>
              <a:cs typeface="Arial" panose="020B0604020202020204" pitchFamily="34" charset="0"/>
            </a:rPr>
            <a:t>Introduction of chlorpromazine</a:t>
          </a:r>
          <a:endParaRPr lang="en-GB" sz="700" b="0" kern="1200" dirty="0"/>
        </a:p>
        <a:p>
          <a:pPr marL="57150" lvl="1" indent="-57150" algn="l" defTabSz="311150">
            <a:lnSpc>
              <a:spcPct val="90000"/>
            </a:lnSpc>
            <a:spcBef>
              <a:spcPct val="0"/>
            </a:spcBef>
            <a:spcAft>
              <a:spcPct val="15000"/>
            </a:spcAft>
            <a:buChar char="•"/>
          </a:pPr>
          <a:r>
            <a:rPr lang="en-GB" sz="700" b="0" kern="1200" dirty="0">
              <a:latin typeface="Arial" panose="020B0604020202020204" pitchFamily="34" charset="0"/>
              <a:cs typeface="Arial" panose="020B0604020202020204" pitchFamily="34" charset="0"/>
            </a:rPr>
            <a:t>Reduced positive symptoms</a:t>
          </a:r>
        </a:p>
      </dsp:txBody>
      <dsp:txXfrm>
        <a:off x="4754733" y="432115"/>
        <a:ext cx="741060" cy="930145"/>
      </dsp:txXfrm>
    </dsp:sp>
    <dsp:sp modelId="{3E8A58E5-0A10-F349-9A32-4A693CF61441}">
      <dsp:nvSpPr>
        <dsp:cNvPr id="0" name=""/>
        <dsp:cNvSpPr/>
      </dsp:nvSpPr>
      <dsp:spPr>
        <a:xfrm>
          <a:off x="3994671" y="517157"/>
          <a:ext cx="760061" cy="760061"/>
        </a:xfrm>
        <a:prstGeom prst="ellipse">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1952</a:t>
          </a:r>
        </a:p>
      </dsp:txBody>
      <dsp:txXfrm>
        <a:off x="4105979" y="628465"/>
        <a:ext cx="537445" cy="537445"/>
      </dsp:txXfrm>
    </dsp:sp>
    <dsp:sp modelId="{BCEF01B4-2976-8B43-A798-9BA546BDFA29}">
      <dsp:nvSpPr>
        <dsp:cNvPr id="0" name=""/>
        <dsp:cNvSpPr/>
      </dsp:nvSpPr>
      <dsp:spPr>
        <a:xfrm>
          <a:off x="6369864" y="232798"/>
          <a:ext cx="1520123" cy="1328779"/>
        </a:xfrm>
        <a:prstGeom prst="rightArrow">
          <a:avLst>
            <a:gd name="adj1" fmla="val 70000"/>
            <a:gd name="adj2" fmla="val 50000"/>
          </a:avLst>
        </a:prstGeom>
        <a:solidFill>
          <a:schemeClr val="accent2">
            <a:tint val="40000"/>
            <a:alpha val="90000"/>
            <a:hueOff val="5051043"/>
            <a:satOff val="-46674"/>
            <a:lumOff val="-5261"/>
            <a:alphaOff val="0"/>
          </a:schemeClr>
        </a:solidFill>
        <a:ln w="19050" cap="flat" cmpd="sng" algn="ctr">
          <a:solidFill>
            <a:schemeClr val="accent2">
              <a:tint val="40000"/>
              <a:alpha val="90000"/>
              <a:hueOff val="5051043"/>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4445" rIns="8890" bIns="4445" numCol="1" spcCol="1270" anchor="ctr" anchorCtr="0">
          <a:noAutofit/>
        </a:bodyPr>
        <a:lstStyle/>
        <a:p>
          <a:pPr marL="57150" lvl="1" indent="-57150" algn="l" defTabSz="311150">
            <a:lnSpc>
              <a:spcPct val="90000"/>
            </a:lnSpc>
            <a:spcBef>
              <a:spcPct val="0"/>
            </a:spcBef>
            <a:spcAft>
              <a:spcPct val="15000"/>
            </a:spcAft>
            <a:buFont typeface="Arial" panose="020B0604020202020204" pitchFamily="34" charset="0"/>
            <a:buChar char="•"/>
          </a:pPr>
          <a:r>
            <a:rPr lang="en-GB" sz="700" kern="1200" dirty="0">
              <a:latin typeface="Arial" panose="020B0604020202020204" pitchFamily="34" charset="0"/>
              <a:cs typeface="Arial" panose="020B0604020202020204" pitchFamily="34" charset="0"/>
            </a:rPr>
            <a:t>Closure of long-stay hospitals</a:t>
          </a:r>
          <a:endParaRPr lang="en-GB" sz="700" kern="1200" dirty="0"/>
        </a:p>
        <a:p>
          <a:pPr marL="57150" lvl="1" indent="-57150" algn="l" defTabSz="311150">
            <a:lnSpc>
              <a:spcPct val="90000"/>
            </a:lnSpc>
            <a:spcBef>
              <a:spcPct val="0"/>
            </a:spcBef>
            <a:spcAft>
              <a:spcPct val="15000"/>
            </a:spcAft>
            <a:buChar char="•"/>
          </a:pPr>
          <a:r>
            <a:rPr lang="en-GB" sz="700" kern="1200" dirty="0">
              <a:latin typeface="Arial" panose="020B0604020202020204" pitchFamily="34" charset="0"/>
              <a:cs typeface="Arial" panose="020B0604020202020204" pitchFamily="34" charset="0"/>
            </a:rPr>
            <a:t>Community Mental Health Teams (CMHTs)</a:t>
          </a:r>
        </a:p>
        <a:p>
          <a:pPr marL="57150" lvl="1" indent="-57150" algn="l" defTabSz="311150">
            <a:lnSpc>
              <a:spcPct val="90000"/>
            </a:lnSpc>
            <a:spcBef>
              <a:spcPct val="0"/>
            </a:spcBef>
            <a:spcAft>
              <a:spcPct val="15000"/>
            </a:spcAft>
            <a:buChar char="•"/>
          </a:pPr>
          <a:r>
            <a:rPr lang="en-GB" sz="700" kern="1200">
              <a:latin typeface="Arial" panose="020B0604020202020204" pitchFamily="34" charset="0"/>
              <a:cs typeface="Arial" panose="020B0604020202020204" pitchFamily="34" charset="0"/>
            </a:rPr>
            <a:t>Greater social inclusion</a:t>
          </a:r>
          <a:endParaRPr lang="en-US" sz="700" kern="1200"/>
        </a:p>
      </dsp:txBody>
      <dsp:txXfrm>
        <a:off x="6749895" y="432115"/>
        <a:ext cx="741060" cy="930145"/>
      </dsp:txXfrm>
    </dsp:sp>
    <dsp:sp modelId="{46B2AEC7-9224-784C-A184-C5A3F1B5CB1E}">
      <dsp:nvSpPr>
        <dsp:cNvPr id="0" name=""/>
        <dsp:cNvSpPr/>
      </dsp:nvSpPr>
      <dsp:spPr>
        <a:xfrm>
          <a:off x="5989833" y="517157"/>
          <a:ext cx="760061" cy="760061"/>
        </a:xfrm>
        <a:prstGeom prst="ellipse">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1980-1990</a:t>
          </a:r>
        </a:p>
      </dsp:txBody>
      <dsp:txXfrm>
        <a:off x="6101141" y="628465"/>
        <a:ext cx="537445" cy="537445"/>
      </dsp:txXfrm>
    </dsp:sp>
    <dsp:sp modelId="{48F334BF-B84A-2745-B72D-25FF712BD3FA}">
      <dsp:nvSpPr>
        <dsp:cNvPr id="0" name=""/>
        <dsp:cNvSpPr/>
      </dsp:nvSpPr>
      <dsp:spPr>
        <a:xfrm>
          <a:off x="8365027" y="232798"/>
          <a:ext cx="1520123" cy="1328779"/>
        </a:xfrm>
        <a:prstGeom prst="rightArrow">
          <a:avLst>
            <a:gd name="adj1" fmla="val 70000"/>
            <a:gd name="adj2" fmla="val 50000"/>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4445" rIns="8890" bIns="4445" numCol="1" spcCol="1270" anchor="ctr" anchorCtr="0">
          <a:noAutofit/>
        </a:bodyPr>
        <a:lstStyle/>
        <a:p>
          <a:pPr marL="57150" lvl="1" indent="-57150" algn="l" defTabSz="311150">
            <a:lnSpc>
              <a:spcPct val="90000"/>
            </a:lnSpc>
            <a:spcBef>
              <a:spcPct val="0"/>
            </a:spcBef>
            <a:spcAft>
              <a:spcPct val="15000"/>
            </a:spcAft>
            <a:buFont typeface="Arial" panose="020B0604020202020204" pitchFamily="34" charset="0"/>
            <a:buChar char="•"/>
          </a:pPr>
          <a:r>
            <a:rPr lang="en-GB" sz="700" kern="1200" dirty="0">
              <a:latin typeface="Arial" panose="020B0604020202020204" pitchFamily="34" charset="0"/>
              <a:cs typeface="Arial" panose="020B0604020202020204" pitchFamily="34" charset="0"/>
            </a:rPr>
            <a:t>Early Intervention in Psychosis (EIP)</a:t>
          </a:r>
          <a:endParaRPr lang="en-GB" sz="700" kern="1200" dirty="0"/>
        </a:p>
        <a:p>
          <a:pPr marL="57150" lvl="1" indent="-57150" algn="l" defTabSz="311150">
            <a:lnSpc>
              <a:spcPct val="90000"/>
            </a:lnSpc>
            <a:spcBef>
              <a:spcPct val="0"/>
            </a:spcBef>
            <a:spcAft>
              <a:spcPct val="15000"/>
            </a:spcAft>
            <a:buChar char="•"/>
          </a:pPr>
          <a:r>
            <a:rPr lang="en-GB" sz="700" kern="1200">
              <a:latin typeface="Arial" panose="020B0604020202020204" pitchFamily="34" charset="0"/>
              <a:cs typeface="Arial" panose="020B0604020202020204" pitchFamily="34" charset="0"/>
            </a:rPr>
            <a:t>Psychological therapies (CBT)</a:t>
          </a:r>
          <a:endParaRPr lang="en-GB" sz="700" kern="1200" dirty="0">
            <a:latin typeface="Arial" panose="020B0604020202020204" pitchFamily="34" charset="0"/>
            <a:cs typeface="Arial" panose="020B0604020202020204" pitchFamily="34" charset="0"/>
          </a:endParaRPr>
        </a:p>
        <a:p>
          <a:pPr marL="57150" lvl="1" indent="-57150" algn="l" defTabSz="311150">
            <a:lnSpc>
              <a:spcPct val="90000"/>
            </a:lnSpc>
            <a:spcBef>
              <a:spcPct val="0"/>
            </a:spcBef>
            <a:spcAft>
              <a:spcPct val="15000"/>
            </a:spcAft>
            <a:buChar char="•"/>
          </a:pPr>
          <a:r>
            <a:rPr lang="en-GB" sz="700" kern="1200">
              <a:latin typeface="Arial" panose="020B0604020202020204" pitchFamily="34" charset="0"/>
              <a:cs typeface="Arial" panose="020B0604020202020204" pitchFamily="34" charset="0"/>
            </a:rPr>
            <a:t>Person-centred, multidisciplinary care</a:t>
          </a:r>
          <a:endParaRPr lang="en-US" sz="700" kern="1200"/>
        </a:p>
      </dsp:txBody>
      <dsp:txXfrm>
        <a:off x="8745058" y="432115"/>
        <a:ext cx="741060" cy="930145"/>
      </dsp:txXfrm>
    </dsp:sp>
    <dsp:sp modelId="{496BDC42-C98A-D147-A7FB-370F94A04569}">
      <dsp:nvSpPr>
        <dsp:cNvPr id="0" name=""/>
        <dsp:cNvSpPr/>
      </dsp:nvSpPr>
      <dsp:spPr>
        <a:xfrm>
          <a:off x="7984996" y="517157"/>
          <a:ext cx="760061" cy="760061"/>
        </a:xfrm>
        <a:prstGeom prst="ellipse">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Today </a:t>
          </a:r>
        </a:p>
      </dsp:txBody>
      <dsp:txXfrm>
        <a:off x="8096304" y="628465"/>
        <a:ext cx="537445" cy="53744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3402A4-CA12-394F-BEBF-2F6148C35874}" type="datetimeFigureOut">
              <a:rPr lang="en-US" smtClean="0"/>
              <a:t>8/1/26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9EEA3B-2D93-7249-8B13-7372F6BE5A12}" type="slidenum">
              <a:rPr lang="en-US" smtClean="0"/>
              <a:t>‹#›</a:t>
            </a:fld>
            <a:endParaRPr lang="en-US"/>
          </a:p>
        </p:txBody>
      </p:sp>
    </p:spTree>
    <p:extLst>
      <p:ext uri="{BB962C8B-B14F-4D97-AF65-F5344CB8AC3E}">
        <p14:creationId xmlns:p14="http://schemas.microsoft.com/office/powerpoint/2010/main" val="2120550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dirty="0">
                <a:solidFill>
                  <a:schemeClr val="tx1"/>
                </a:solidFill>
                <a:latin typeface="Arial" panose="020B0604020202020204" pitchFamily="34" charset="0"/>
                <a:cs typeface="Arial" panose="020B0604020202020204" pitchFamily="34" charset="0"/>
              </a:rPr>
              <a:t>Approximately </a:t>
            </a:r>
            <a:r>
              <a:rPr lang="en-GB" sz="1200" b="1" dirty="0">
                <a:solidFill>
                  <a:schemeClr val="tx1"/>
                </a:solidFill>
                <a:latin typeface="Arial" panose="020B0604020202020204" pitchFamily="34" charset="0"/>
                <a:cs typeface="Arial" panose="020B0604020202020204" pitchFamily="34" charset="0"/>
              </a:rPr>
              <a:t>24 million people worldwide</a:t>
            </a:r>
            <a:r>
              <a:rPr lang="en-GB" sz="1200" dirty="0">
                <a:solidFill>
                  <a:schemeClr val="tx1"/>
                </a:solidFill>
                <a:latin typeface="Arial" panose="020B0604020202020204" pitchFamily="34" charset="0"/>
                <a:cs typeface="Arial" panose="020B0604020202020204" pitchFamily="34" charset="0"/>
              </a:rPr>
              <a:t> live with schizophrenia, experiencing poorer physical health, social exclusion and reduced life expectancy (World Health </a:t>
            </a:r>
            <a:r>
              <a:rPr lang="en-GB" sz="1200" dirty="0" err="1">
                <a:solidFill>
                  <a:schemeClr val="tx1"/>
                </a:solidFill>
                <a:latin typeface="Arial" panose="020B0604020202020204" pitchFamily="34" charset="0"/>
                <a:cs typeface="Arial" panose="020B0604020202020204" pitchFamily="34" charset="0"/>
              </a:rPr>
              <a:t>Organization</a:t>
            </a:r>
            <a:r>
              <a:rPr lang="en-GB" sz="1200" dirty="0">
                <a:solidFill>
                  <a:schemeClr val="tx1"/>
                </a:solidFill>
                <a:latin typeface="Arial" panose="020B0604020202020204" pitchFamily="34" charset="0"/>
                <a:cs typeface="Arial" panose="020B0604020202020204" pitchFamily="34" charset="0"/>
              </a:rPr>
              <a:t>, 2022). Current practice adopts a </a:t>
            </a:r>
            <a:r>
              <a:rPr lang="en-GB" sz="1200" b="1" dirty="0" err="1">
                <a:solidFill>
                  <a:schemeClr val="tx1"/>
                </a:solidFill>
                <a:latin typeface="Arial" panose="020B0604020202020204" pitchFamily="34" charset="0"/>
                <a:cs typeface="Arial" panose="020B0604020202020204" pitchFamily="34" charset="0"/>
              </a:rPr>
              <a:t>biopsychosocial</a:t>
            </a:r>
            <a:r>
              <a:rPr lang="en-GB" sz="1200" b="1" dirty="0">
                <a:solidFill>
                  <a:schemeClr val="tx1"/>
                </a:solidFill>
                <a:latin typeface="Arial" panose="020B0604020202020204" pitchFamily="34" charset="0"/>
                <a:cs typeface="Arial" panose="020B0604020202020204" pitchFamily="34" charset="0"/>
              </a:rPr>
              <a:t> approach</a:t>
            </a:r>
            <a:r>
              <a:rPr lang="en-GB" sz="1200" dirty="0">
                <a:solidFill>
                  <a:schemeClr val="tx1"/>
                </a:solidFill>
                <a:latin typeface="Arial" panose="020B0604020202020204" pitchFamily="34" charset="0"/>
                <a:cs typeface="Arial" panose="020B0604020202020204" pitchFamily="34" charset="0"/>
              </a:rPr>
              <a:t>, recognising that recovery depends on biological, psychological and social factors. </a:t>
            </a:r>
            <a:endParaRPr lang="en-US" dirty="0"/>
          </a:p>
        </p:txBody>
      </p:sp>
      <p:sp>
        <p:nvSpPr>
          <p:cNvPr id="4" name="Slide Number Placeholder 3"/>
          <p:cNvSpPr>
            <a:spLocks noGrp="1"/>
          </p:cNvSpPr>
          <p:nvPr>
            <p:ph type="sldNum" sz="quarter" idx="5"/>
          </p:nvPr>
        </p:nvSpPr>
        <p:spPr/>
        <p:txBody>
          <a:bodyPr/>
          <a:lstStyle/>
          <a:p>
            <a:fld id="{FB9EEA3B-2D93-7249-8B13-7372F6BE5A12}" type="slidenum">
              <a:rPr lang="en-US" smtClean="0"/>
              <a:t>2</a:t>
            </a:fld>
            <a:endParaRPr lang="en-US"/>
          </a:p>
        </p:txBody>
      </p:sp>
    </p:spTree>
    <p:extLst>
      <p:ext uri="{BB962C8B-B14F-4D97-AF65-F5344CB8AC3E}">
        <p14:creationId xmlns:p14="http://schemas.microsoft.com/office/powerpoint/2010/main" val="4121081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2783-D405-6093-41F4-0774914808E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D084441-5E3B-00F4-0A4D-71C883D41879}"/>
              </a:ext>
            </a:extLst>
          </p:cNvPr>
          <p:cNvSpPr>
            <a:spLocks noGrp="1"/>
          </p:cNvSpPr>
          <p:nvPr>
            <p:ph type="subTitle" idx="1"/>
          </p:nvPr>
        </p:nvSpPr>
        <p:spPr>
          <a:xfrm>
            <a:off x="1524000" y="3602038"/>
            <a:ext cx="9144000" cy="1655762"/>
          </a:xfrm>
        </p:spPr>
        <p:txBody>
          <a:bodyPr/>
          <a:lstStyle>
            <a:lvl1pPr marL="0" indent="0" algn="ctr">
              <a:buNone/>
              <a:defRPr sz="2400"/>
            </a:lvl1pPr>
            <a:lvl2pPr marL="457206" indent="0" algn="ctr">
              <a:buNone/>
              <a:defRPr sz="2000"/>
            </a:lvl2pPr>
            <a:lvl3pPr marL="914411" indent="0" algn="ctr">
              <a:buNone/>
              <a:defRPr sz="1801"/>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13589AB-8106-8D21-2CF5-50FAB3846162}"/>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5" name="Footer Placeholder 4">
            <a:extLst>
              <a:ext uri="{FF2B5EF4-FFF2-40B4-BE49-F238E27FC236}">
                <a16:creationId xmlns:a16="http://schemas.microsoft.com/office/drawing/2014/main" id="{5A1E2CDF-92C5-34BD-7C86-DD7FE73640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09AA1E-25EA-3F3B-D3E5-163435BA6C74}"/>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4065184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848C1-7218-7A30-26FD-F8C2459BC22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86F328-0DB5-DC25-7AC4-133CD43639F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634B147-7C15-F02C-872D-862CD860667C}"/>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5" name="Footer Placeholder 4">
            <a:extLst>
              <a:ext uri="{FF2B5EF4-FFF2-40B4-BE49-F238E27FC236}">
                <a16:creationId xmlns:a16="http://schemas.microsoft.com/office/drawing/2014/main" id="{E679FEF5-16DC-02EB-D4B2-4DF54E6CC1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3F0676-3A4D-5B92-05FB-152E1E03CCF2}"/>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2415839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DFB55-08A1-9420-5B68-5CD2AD05BE91}"/>
              </a:ext>
            </a:extLst>
          </p:cNvPr>
          <p:cNvSpPr>
            <a:spLocks noGrp="1"/>
          </p:cNvSpPr>
          <p:nvPr>
            <p:ph type="title"/>
          </p:nvPr>
        </p:nvSpPr>
        <p:spPr>
          <a:xfrm>
            <a:off x="831852"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3F454D-AC80-2538-C60D-A28BB0C57FCE}"/>
              </a:ext>
            </a:extLst>
          </p:cNvPr>
          <p:cNvSpPr>
            <a:spLocks noGrp="1"/>
          </p:cNvSpPr>
          <p:nvPr>
            <p:ph type="body" idx="1"/>
          </p:nvPr>
        </p:nvSpPr>
        <p:spPr>
          <a:xfrm>
            <a:off x="831852" y="4589464"/>
            <a:ext cx="10515600" cy="1500187"/>
          </a:xfrm>
        </p:spPr>
        <p:txBody>
          <a:bodyPr/>
          <a:lstStyle>
            <a:lvl1pPr marL="0" indent="0">
              <a:buNone/>
              <a:defRPr sz="2400">
                <a:solidFill>
                  <a:schemeClr val="tx1">
                    <a:tint val="82000"/>
                  </a:schemeClr>
                </a:solidFill>
              </a:defRPr>
            </a:lvl1pPr>
            <a:lvl2pPr marL="457206" indent="0">
              <a:buNone/>
              <a:defRPr sz="2000">
                <a:solidFill>
                  <a:schemeClr val="tx1">
                    <a:tint val="82000"/>
                  </a:schemeClr>
                </a:solidFill>
              </a:defRPr>
            </a:lvl2pPr>
            <a:lvl3pPr marL="914411" indent="0">
              <a:buNone/>
              <a:defRPr sz="1801">
                <a:solidFill>
                  <a:schemeClr val="tx1">
                    <a:tint val="82000"/>
                  </a:schemeClr>
                </a:solidFill>
              </a:defRPr>
            </a:lvl3pPr>
            <a:lvl4pPr marL="1371617" indent="0">
              <a:buNone/>
              <a:defRPr sz="1600">
                <a:solidFill>
                  <a:schemeClr val="tx1">
                    <a:tint val="82000"/>
                  </a:schemeClr>
                </a:solidFill>
              </a:defRPr>
            </a:lvl4pPr>
            <a:lvl5pPr marL="1828823" indent="0">
              <a:buNone/>
              <a:defRPr sz="1600">
                <a:solidFill>
                  <a:schemeClr val="tx1">
                    <a:tint val="82000"/>
                  </a:schemeClr>
                </a:solidFill>
              </a:defRPr>
            </a:lvl5pPr>
            <a:lvl6pPr marL="2286029" indent="0">
              <a:buNone/>
              <a:defRPr sz="1600">
                <a:solidFill>
                  <a:schemeClr val="tx1">
                    <a:tint val="82000"/>
                  </a:schemeClr>
                </a:solidFill>
              </a:defRPr>
            </a:lvl6pPr>
            <a:lvl7pPr marL="2743234" indent="0">
              <a:buNone/>
              <a:defRPr sz="1600">
                <a:solidFill>
                  <a:schemeClr val="tx1">
                    <a:tint val="82000"/>
                  </a:schemeClr>
                </a:solidFill>
              </a:defRPr>
            </a:lvl7pPr>
            <a:lvl8pPr marL="3200440" indent="0">
              <a:buNone/>
              <a:defRPr sz="1600">
                <a:solidFill>
                  <a:schemeClr val="tx1">
                    <a:tint val="82000"/>
                  </a:schemeClr>
                </a:solidFill>
              </a:defRPr>
            </a:lvl8pPr>
            <a:lvl9pPr marL="3657646"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C01AFF0-1CBD-D5C1-C857-D5F833D6B48E}"/>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5" name="Footer Placeholder 4">
            <a:extLst>
              <a:ext uri="{FF2B5EF4-FFF2-40B4-BE49-F238E27FC236}">
                <a16:creationId xmlns:a16="http://schemas.microsoft.com/office/drawing/2014/main" id="{BA4DAB28-7DB6-A259-121A-D8791D2FDC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7854E5-9724-DCBF-D6B9-A698F155598F}"/>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2637571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E0F13-4AA1-4E44-81F0-4EFCE0520E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849EEA-7290-DD75-0022-67DBABE3434A}"/>
              </a:ext>
            </a:extLst>
          </p:cNvPr>
          <p:cNvSpPr>
            <a:spLocks noGrp="1"/>
          </p:cNvSpPr>
          <p:nvPr>
            <p:ph sz="half" idx="1"/>
          </p:nvPr>
        </p:nvSpPr>
        <p:spPr>
          <a:xfrm>
            <a:off x="838201"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2B3A3D-6290-B3CE-4222-34CDFF146246}"/>
              </a:ext>
            </a:extLst>
          </p:cNvPr>
          <p:cNvSpPr>
            <a:spLocks noGrp="1"/>
          </p:cNvSpPr>
          <p:nvPr>
            <p:ph sz="half" idx="2"/>
          </p:nvPr>
        </p:nvSpPr>
        <p:spPr>
          <a:xfrm>
            <a:off x="6172201"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2790FE1-75D2-EC05-9553-98801DB388DD}"/>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6" name="Footer Placeholder 5">
            <a:extLst>
              <a:ext uri="{FF2B5EF4-FFF2-40B4-BE49-F238E27FC236}">
                <a16:creationId xmlns:a16="http://schemas.microsoft.com/office/drawing/2014/main" id="{291BAB62-C058-2FE9-C68B-B0F1261F79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B7F99D-43ED-76B6-5726-AEE6768CDCEC}"/>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849328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18915-647A-5AC8-8751-CB63738A351A}"/>
              </a:ext>
            </a:extLst>
          </p:cNvPr>
          <p:cNvSpPr>
            <a:spLocks noGrp="1"/>
          </p:cNvSpPr>
          <p:nvPr>
            <p:ph type="title"/>
          </p:nvPr>
        </p:nvSpPr>
        <p:spPr>
          <a:xfrm>
            <a:off x="839789"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7EC34AD-1B5B-88D7-878E-DE74A34BC2AC}"/>
              </a:ext>
            </a:extLst>
          </p:cNvPr>
          <p:cNvSpPr>
            <a:spLocks noGrp="1"/>
          </p:cNvSpPr>
          <p:nvPr>
            <p:ph type="body" idx="1"/>
          </p:nvPr>
        </p:nvSpPr>
        <p:spPr>
          <a:xfrm>
            <a:off x="839789" y="1681163"/>
            <a:ext cx="5157787"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CAAB126-0B9B-3FDA-5435-085C22861A37}"/>
              </a:ext>
            </a:extLst>
          </p:cNvPr>
          <p:cNvSpPr>
            <a:spLocks noGrp="1"/>
          </p:cNvSpPr>
          <p:nvPr>
            <p:ph sz="half" idx="2"/>
          </p:nvPr>
        </p:nvSpPr>
        <p:spPr>
          <a:xfrm>
            <a:off x="839789" y="2505076"/>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56A75D0-7F4E-D456-3616-0A1318909018}"/>
              </a:ext>
            </a:extLst>
          </p:cNvPr>
          <p:cNvSpPr>
            <a:spLocks noGrp="1"/>
          </p:cNvSpPr>
          <p:nvPr>
            <p:ph type="body" sz="quarter" idx="3"/>
          </p:nvPr>
        </p:nvSpPr>
        <p:spPr>
          <a:xfrm>
            <a:off x="6172202" y="1681163"/>
            <a:ext cx="5183188"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957EDF-2A35-3838-5F62-F5A820D04067}"/>
              </a:ext>
            </a:extLst>
          </p:cNvPr>
          <p:cNvSpPr>
            <a:spLocks noGrp="1"/>
          </p:cNvSpPr>
          <p:nvPr>
            <p:ph sz="quarter" idx="4"/>
          </p:nvPr>
        </p:nvSpPr>
        <p:spPr>
          <a:xfrm>
            <a:off x="6172202" y="2505076"/>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0B9A20-F838-CBDC-574A-0B4AF343792E}"/>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8" name="Footer Placeholder 7">
            <a:extLst>
              <a:ext uri="{FF2B5EF4-FFF2-40B4-BE49-F238E27FC236}">
                <a16:creationId xmlns:a16="http://schemas.microsoft.com/office/drawing/2014/main" id="{1E21DB51-C9F6-47D7-BCEF-B700EB1D08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8F20BE8-39A5-A5D2-679A-9D1FED724163}"/>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1498137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6F1D-59ED-58F6-BFFD-0551197C287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5E2D03D-7984-8916-2D88-FB9D6C167009}"/>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4" name="Footer Placeholder 3">
            <a:extLst>
              <a:ext uri="{FF2B5EF4-FFF2-40B4-BE49-F238E27FC236}">
                <a16:creationId xmlns:a16="http://schemas.microsoft.com/office/drawing/2014/main" id="{9325AD4C-AE09-2F53-011F-6F77550169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BA1B9A9-FB54-AF28-29D1-CD20A31C1B41}"/>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3576367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33383-C6D3-6F49-D31E-E5C4C3D08C0A}"/>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3" name="Footer Placeholder 2">
            <a:extLst>
              <a:ext uri="{FF2B5EF4-FFF2-40B4-BE49-F238E27FC236}">
                <a16:creationId xmlns:a16="http://schemas.microsoft.com/office/drawing/2014/main" id="{6164F0A9-5BE2-88FE-449C-BE7095DD3C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955960-A119-CEA0-D5D7-5C036FCD9A17}"/>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1101891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F94CC-18CB-EF56-84B2-4856F71290EE}"/>
              </a:ext>
            </a:extLst>
          </p:cNvPr>
          <p:cNvSpPr>
            <a:spLocks noGrp="1"/>
          </p:cNvSpPr>
          <p:nvPr>
            <p:ph type="title"/>
          </p:nvPr>
        </p:nvSpPr>
        <p:spPr>
          <a:xfrm>
            <a:off x="839790" y="457200"/>
            <a:ext cx="3932236"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88B9E44-FE50-04E7-6078-4B2B7B8E65C0}"/>
              </a:ext>
            </a:extLst>
          </p:cNvPr>
          <p:cNvSpPr>
            <a:spLocks noGrp="1"/>
          </p:cNvSpPr>
          <p:nvPr>
            <p:ph idx="1"/>
          </p:nvPr>
        </p:nvSpPr>
        <p:spPr>
          <a:xfrm>
            <a:off x="5183188"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D9B7085-4052-B9BA-A027-EB532056EB98}"/>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GB"/>
              <a:t>Click to edit Master text styles</a:t>
            </a:r>
          </a:p>
        </p:txBody>
      </p:sp>
      <p:sp>
        <p:nvSpPr>
          <p:cNvPr id="5" name="Date Placeholder 4">
            <a:extLst>
              <a:ext uri="{FF2B5EF4-FFF2-40B4-BE49-F238E27FC236}">
                <a16:creationId xmlns:a16="http://schemas.microsoft.com/office/drawing/2014/main" id="{5E33F0DF-A097-47DC-A098-98B7ABA397AE}"/>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6" name="Footer Placeholder 5">
            <a:extLst>
              <a:ext uri="{FF2B5EF4-FFF2-40B4-BE49-F238E27FC236}">
                <a16:creationId xmlns:a16="http://schemas.microsoft.com/office/drawing/2014/main" id="{C39D97F3-6154-15E5-05CB-E534807A6A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2F9D55-5D93-028A-EE99-6BF29C624940}"/>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681178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26604-EAAA-B135-B5E3-64F2F5061CC8}"/>
              </a:ext>
            </a:extLst>
          </p:cNvPr>
          <p:cNvSpPr>
            <a:spLocks noGrp="1"/>
          </p:cNvSpPr>
          <p:nvPr>
            <p:ph type="title"/>
          </p:nvPr>
        </p:nvSpPr>
        <p:spPr>
          <a:xfrm>
            <a:off x="839790" y="457200"/>
            <a:ext cx="3932236"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847B5B8-D30A-F960-3DAA-F45EED1079CD}"/>
              </a:ext>
            </a:extLst>
          </p:cNvPr>
          <p:cNvSpPr>
            <a:spLocks noGrp="1"/>
          </p:cNvSpPr>
          <p:nvPr>
            <p:ph type="pic" idx="1"/>
          </p:nvPr>
        </p:nvSpPr>
        <p:spPr>
          <a:xfrm>
            <a:off x="5183188" y="987425"/>
            <a:ext cx="6172201" cy="4873625"/>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endParaRPr lang="en-US"/>
          </a:p>
        </p:txBody>
      </p:sp>
      <p:sp>
        <p:nvSpPr>
          <p:cNvPr id="4" name="Text Placeholder 3">
            <a:extLst>
              <a:ext uri="{FF2B5EF4-FFF2-40B4-BE49-F238E27FC236}">
                <a16:creationId xmlns:a16="http://schemas.microsoft.com/office/drawing/2014/main" id="{F1D12699-DF95-F761-C3D9-74CFDDED6CED}"/>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GB"/>
              <a:t>Click to edit Master text styles</a:t>
            </a:r>
          </a:p>
        </p:txBody>
      </p:sp>
      <p:sp>
        <p:nvSpPr>
          <p:cNvPr id="5" name="Date Placeholder 4">
            <a:extLst>
              <a:ext uri="{FF2B5EF4-FFF2-40B4-BE49-F238E27FC236}">
                <a16:creationId xmlns:a16="http://schemas.microsoft.com/office/drawing/2014/main" id="{98961347-1DEE-DE8C-C36C-E2B0562AC1DE}"/>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6" name="Footer Placeholder 5">
            <a:extLst>
              <a:ext uri="{FF2B5EF4-FFF2-40B4-BE49-F238E27FC236}">
                <a16:creationId xmlns:a16="http://schemas.microsoft.com/office/drawing/2014/main" id="{728D9A6B-B3FF-041B-885B-B6B3B778A1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90EF8F-CCEC-C470-1B15-9F7F8058A070}"/>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4217593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2D08B-E806-5026-F76C-D9E32A57899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E2E55B-B9BA-6914-54A5-C6D2356F5A0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1F6D92-4B29-FC55-1F54-CB8373B2C0C3}"/>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5" name="Footer Placeholder 4">
            <a:extLst>
              <a:ext uri="{FF2B5EF4-FFF2-40B4-BE49-F238E27FC236}">
                <a16:creationId xmlns:a16="http://schemas.microsoft.com/office/drawing/2014/main" id="{9808EB34-00B4-DED2-39F6-EC17869F73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C5F35E-5D45-2771-A153-54A2572955C1}"/>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3997718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F47D5F-2626-21AA-B1FC-EE90376AD12D}"/>
              </a:ext>
            </a:extLst>
          </p:cNvPr>
          <p:cNvSpPr>
            <a:spLocks noGrp="1"/>
          </p:cNvSpPr>
          <p:nvPr>
            <p:ph type="title" orient="vert"/>
          </p:nvPr>
        </p:nvSpPr>
        <p:spPr>
          <a:xfrm>
            <a:off x="8724899"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5B3646B-E51D-4E56-78C5-8939421826D9}"/>
              </a:ext>
            </a:extLst>
          </p:cNvPr>
          <p:cNvSpPr>
            <a:spLocks noGrp="1"/>
          </p:cNvSpPr>
          <p:nvPr>
            <p:ph type="body" orient="vert" idx="1"/>
          </p:nvPr>
        </p:nvSpPr>
        <p:spPr>
          <a:xfrm>
            <a:off x="838199"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B9EA3D-AF5E-F171-6C2C-ED5CEF40ABFC}"/>
              </a:ext>
            </a:extLst>
          </p:cNvPr>
          <p:cNvSpPr>
            <a:spLocks noGrp="1"/>
          </p:cNvSpPr>
          <p:nvPr>
            <p:ph type="dt" sz="half" idx="10"/>
          </p:nvPr>
        </p:nvSpPr>
        <p:spPr/>
        <p:txBody>
          <a:bodyPr/>
          <a:lstStyle/>
          <a:p>
            <a:fld id="{88191B23-8AA6-7B4B-8EED-728466537E9F}" type="datetimeFigureOut">
              <a:rPr lang="en-US" smtClean="0"/>
              <a:t>8/1/26</a:t>
            </a:fld>
            <a:endParaRPr lang="en-US"/>
          </a:p>
        </p:txBody>
      </p:sp>
      <p:sp>
        <p:nvSpPr>
          <p:cNvPr id="5" name="Footer Placeholder 4">
            <a:extLst>
              <a:ext uri="{FF2B5EF4-FFF2-40B4-BE49-F238E27FC236}">
                <a16:creationId xmlns:a16="http://schemas.microsoft.com/office/drawing/2014/main" id="{74851293-7D5D-B36F-E507-B22161EFA3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88D2F6-B1B1-4942-579F-F9DE040C0865}"/>
              </a:ext>
            </a:extLst>
          </p:cNvPr>
          <p:cNvSpPr>
            <a:spLocks noGrp="1"/>
          </p:cNvSpPr>
          <p:nvPr>
            <p:ph type="sldNum" sz="quarter" idx="12"/>
          </p:nvPr>
        </p:nvSpPr>
        <p:spPr/>
        <p:txBody>
          <a:bodyPr/>
          <a:lstStyle/>
          <a:p>
            <a:fld id="{A5DC74CC-8D5D-1A48-BCDC-E6F19F39906F}" type="slidenum">
              <a:rPr lang="en-US" smtClean="0"/>
              <a:t>‹#›</a:t>
            </a:fld>
            <a:endParaRPr lang="en-US"/>
          </a:p>
        </p:txBody>
      </p:sp>
    </p:spTree>
    <p:extLst>
      <p:ext uri="{BB962C8B-B14F-4D97-AF65-F5344CB8AC3E}">
        <p14:creationId xmlns:p14="http://schemas.microsoft.com/office/powerpoint/2010/main" val="1048590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302A3E-23BC-1355-0B95-5BE2D9A28D79}"/>
              </a:ext>
            </a:extLst>
          </p:cNvPr>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992784F-7AF5-0E0E-734D-EE252A13294F}"/>
              </a:ext>
            </a:extLst>
          </p:cNvPr>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93755D-FB67-2918-9F5E-3FAA800F3195}"/>
              </a:ext>
            </a:extLst>
          </p:cNvPr>
          <p:cNvSpPr>
            <a:spLocks noGrp="1"/>
          </p:cNvSpPr>
          <p:nvPr>
            <p:ph type="dt" sz="half" idx="2"/>
          </p:nvPr>
        </p:nvSpPr>
        <p:spPr>
          <a:xfrm>
            <a:off x="838199" y="6356351"/>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8191B23-8AA6-7B4B-8EED-728466537E9F}" type="datetimeFigureOut">
              <a:rPr lang="en-US" smtClean="0"/>
              <a:t>8/1/26</a:t>
            </a:fld>
            <a:endParaRPr lang="en-US"/>
          </a:p>
        </p:txBody>
      </p:sp>
      <p:sp>
        <p:nvSpPr>
          <p:cNvPr id="5" name="Footer Placeholder 4">
            <a:extLst>
              <a:ext uri="{FF2B5EF4-FFF2-40B4-BE49-F238E27FC236}">
                <a16:creationId xmlns:a16="http://schemas.microsoft.com/office/drawing/2014/main" id="{12873BE5-3225-8EF2-BDD5-7A49D3DAE3BF}"/>
              </a:ext>
            </a:extLst>
          </p:cNvPr>
          <p:cNvSpPr>
            <a:spLocks noGrp="1"/>
          </p:cNvSpPr>
          <p:nvPr>
            <p:ph type="ftr" sz="quarter" idx="3"/>
          </p:nvPr>
        </p:nvSpPr>
        <p:spPr>
          <a:xfrm>
            <a:off x="4038602" y="6356351"/>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F1C8521-54EC-2972-5ECE-BD539273F01E}"/>
              </a:ext>
            </a:extLst>
          </p:cNvPr>
          <p:cNvSpPr>
            <a:spLocks noGrp="1"/>
          </p:cNvSpPr>
          <p:nvPr>
            <p:ph type="sldNum" sz="quarter" idx="4"/>
          </p:nvPr>
        </p:nvSpPr>
        <p:spPr>
          <a:xfrm>
            <a:off x="8610601" y="6356351"/>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5DC74CC-8D5D-1A48-BCDC-E6F19F39906F}" type="slidenum">
              <a:rPr lang="en-US" smtClean="0"/>
              <a:t>‹#›</a:t>
            </a:fld>
            <a:endParaRPr lang="en-US"/>
          </a:p>
        </p:txBody>
      </p:sp>
    </p:spTree>
    <p:extLst>
      <p:ext uri="{BB962C8B-B14F-4D97-AF65-F5344CB8AC3E}">
        <p14:creationId xmlns:p14="http://schemas.microsoft.com/office/powerpoint/2010/main" val="4053278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who.int/news-room/fact-sheets/detail/schizophrenia" TargetMode="External"/><Relationship Id="rId13" Type="http://schemas.openxmlformats.org/officeDocument/2006/relationships/diagramLayout" Target="../diagrams/layout1.xml"/><Relationship Id="rId18" Type="http://schemas.openxmlformats.org/officeDocument/2006/relationships/image" Target="../media/image6.jpeg"/><Relationship Id="rId3" Type="http://schemas.openxmlformats.org/officeDocument/2006/relationships/hyperlink" Target="https://app-nea.com" TargetMode="External"/><Relationship Id="rId7" Type="http://schemas.openxmlformats.org/officeDocument/2006/relationships/hyperlink" Target="https://www.who.int/news-room/fact-sheets/detail/mental-disorders" TargetMode="External"/><Relationship Id="rId12" Type="http://schemas.openxmlformats.org/officeDocument/2006/relationships/diagramData" Target="../diagrams/data1.xml"/><Relationship Id="rId17" Type="http://schemas.openxmlformats.org/officeDocument/2006/relationships/image" Target="../media/image5.png"/><Relationship Id="rId2" Type="http://schemas.openxmlformats.org/officeDocument/2006/relationships/notesSlide" Target="../notesSlides/notesSlide1.xml"/><Relationship Id="rId16" Type="http://schemas.microsoft.com/office/2007/relationships/diagramDrawing" Target="../diagrams/drawing1.xml"/><Relationship Id="rId1" Type="http://schemas.openxmlformats.org/officeDocument/2006/relationships/slideLayout" Target="../slideLayouts/slideLayout2.xml"/><Relationship Id="rId6" Type="http://schemas.openxmlformats.org/officeDocument/2006/relationships/hyperlink" Target="https://icd.who.int" TargetMode="External"/><Relationship Id="rId11" Type="http://schemas.openxmlformats.org/officeDocument/2006/relationships/image" Target="../media/image4.png"/><Relationship Id="rId5" Type="http://schemas.openxmlformats.org/officeDocument/2006/relationships/hyperlink" Target="https://www.rcpsych.ac.uk" TargetMode="External"/><Relationship Id="rId15" Type="http://schemas.openxmlformats.org/officeDocument/2006/relationships/diagramColors" Target="../diagrams/colors1.xml"/><Relationship Id="rId10" Type="http://schemas.openxmlformats.org/officeDocument/2006/relationships/image" Target="../media/image3.png"/><Relationship Id="rId4" Type="http://schemas.openxmlformats.org/officeDocument/2006/relationships/hyperlink" Target="https://www.nice.org.uk/guidance/cg178" TargetMode="External"/><Relationship Id="rId9" Type="http://schemas.openxmlformats.org/officeDocument/2006/relationships/hyperlink" Target="https://icd.who.int/browse/2024-01/mms/en" TargetMode="External"/><Relationship Id="rId1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65C47A0E-B184-1648-A188-CD7CC5EE3A08}"/>
              </a:ext>
            </a:extLst>
          </p:cNvPr>
          <p:cNvPicPr>
            <a:picLocks noChangeAspect="1"/>
          </p:cNvPicPr>
          <p:nvPr/>
        </p:nvPicPr>
        <p:blipFill>
          <a:blip r:embed="rId2"/>
          <a:stretch>
            <a:fillRect/>
          </a:stretch>
        </p:blipFill>
        <p:spPr>
          <a:xfrm>
            <a:off x="0" y="0"/>
            <a:ext cx="1760321" cy="892772"/>
          </a:xfrm>
          <a:prstGeom prst="ellipse">
            <a:avLst/>
          </a:prstGeom>
        </p:spPr>
      </p:pic>
      <p:sp>
        <p:nvSpPr>
          <p:cNvPr id="31" name="TextBox 30">
            <a:extLst>
              <a:ext uri="{FF2B5EF4-FFF2-40B4-BE49-F238E27FC236}">
                <a16:creationId xmlns:a16="http://schemas.microsoft.com/office/drawing/2014/main" id="{9B5EB98F-F6F3-D008-3457-F69A13F2BD75}"/>
              </a:ext>
            </a:extLst>
          </p:cNvPr>
          <p:cNvSpPr txBox="1"/>
          <p:nvPr/>
        </p:nvSpPr>
        <p:spPr>
          <a:xfrm>
            <a:off x="0" y="566222"/>
            <a:ext cx="8287384" cy="6334106"/>
          </a:xfrm>
          <a:prstGeom prst="rect">
            <a:avLst/>
          </a:prstGeom>
          <a:noFill/>
        </p:spPr>
        <p:txBody>
          <a:bodyPr wrap="square">
            <a:spAutoFit/>
          </a:bodyPr>
          <a:lstStyle/>
          <a:p>
            <a:pPr algn="ctr">
              <a:lnSpc>
                <a:spcPct val="115000"/>
              </a:lnSpc>
              <a:spcAft>
                <a:spcPts val="1067"/>
              </a:spcAft>
              <a:buNone/>
            </a:pPr>
            <a:r>
              <a:rPr lang="en-US" b="1" kern="0" dirty="0">
                <a:solidFill>
                  <a:srgbClr val="0B2D4D"/>
                </a:solidFill>
                <a:effectLst/>
                <a:latin typeface="Arial" panose="020B0604020202020204" pitchFamily="34" charset="0"/>
                <a:ea typeface="Arial" panose="020B0604020202020204" pitchFamily="34" charset="0"/>
                <a:cs typeface="Times New Roman" panose="02020603050405020304" pitchFamily="18" charset="0"/>
              </a:rPr>
              <a:t>SCHIZOPHRENIA (ICD-11 6A20)</a:t>
            </a:r>
            <a:r>
              <a:rPr lang="en-US" kern="100" dirty="0">
                <a:effectLst/>
                <a:ea typeface="Times New Roman" panose="02020603050405020304" pitchFamily="18" charset="0"/>
                <a:cs typeface="Times New Roman" panose="02020603050405020304" pitchFamily="18" charset="0"/>
              </a:rPr>
              <a:t> </a:t>
            </a:r>
            <a:endParaRPr lang="en-GB" kern="100" dirty="0">
              <a:effectLst/>
              <a:ea typeface="Times New Roman" panose="02020603050405020304" pitchFamily="18" charset="0"/>
              <a:cs typeface="Times New Roman" panose="02020603050405020304" pitchFamily="18" charset="0"/>
            </a:endParaRPr>
          </a:p>
          <a:p>
            <a:pPr algn="ctr">
              <a:lnSpc>
                <a:spcPct val="115000"/>
              </a:lnSpc>
              <a:spcAft>
                <a:spcPts val="1778"/>
              </a:spcAft>
              <a:buNone/>
            </a:pPr>
            <a:r>
              <a:rPr lang="en-US" b="1" kern="0" dirty="0">
                <a:solidFill>
                  <a:srgbClr val="0E7C86"/>
                </a:solidFill>
                <a:effectLst/>
                <a:latin typeface="Arial" panose="020B0604020202020204" pitchFamily="34" charset="0"/>
                <a:ea typeface="Arial" panose="020B0604020202020204" pitchFamily="34" charset="0"/>
                <a:cs typeface="Times New Roman" panose="02020603050405020304" pitchFamily="18" charset="0"/>
              </a:rPr>
              <a:t>A Critical Examination of the Historical Evolution and Contemporary Treatment and Provision of Care</a:t>
            </a:r>
            <a:endParaRPr lang="en-GB" kern="100" dirty="0">
              <a:effectLst/>
              <a:ea typeface="Times New Roman" panose="02020603050405020304" pitchFamily="18" charset="0"/>
              <a:cs typeface="Times New Roman" panose="02020603050405020304" pitchFamily="18" charset="0"/>
            </a:endParaRPr>
          </a:p>
          <a:p>
            <a:pPr algn="ctr">
              <a:lnSpc>
                <a:spcPct val="115000"/>
              </a:lnSpc>
              <a:spcAft>
                <a:spcPts val="1422"/>
              </a:spcAft>
              <a:buNone/>
            </a:pPr>
            <a:r>
              <a:rPr lang="en-GB" sz="17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Student Name: Margaret Landim</a:t>
            </a:r>
            <a:endParaRPr lang="en-GB" sz="1700" kern="100" dirty="0">
              <a:effectLst/>
              <a:ea typeface="Times New Roman" panose="02020603050405020304" pitchFamily="18" charset="0"/>
              <a:cs typeface="Times New Roman" panose="02020603050405020304" pitchFamily="18" charset="0"/>
            </a:endParaRPr>
          </a:p>
          <a:p>
            <a:pPr algn="ctr">
              <a:lnSpc>
                <a:spcPct val="115000"/>
              </a:lnSpc>
              <a:spcAft>
                <a:spcPts val="1422"/>
              </a:spcAft>
              <a:buNone/>
            </a:pPr>
            <a:r>
              <a:rPr lang="en-GB" sz="17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Student Number: 2335559</a:t>
            </a:r>
            <a:endParaRPr lang="en-GB" sz="1700" kern="100" dirty="0">
              <a:effectLst/>
              <a:ea typeface="Times New Roman" panose="02020603050405020304" pitchFamily="18" charset="0"/>
              <a:cs typeface="Times New Roman" panose="02020603050405020304" pitchFamily="18" charset="0"/>
            </a:endParaRPr>
          </a:p>
          <a:p>
            <a:pPr algn="ctr">
              <a:lnSpc>
                <a:spcPct val="115000"/>
              </a:lnSpc>
              <a:spcAft>
                <a:spcPts val="1422"/>
              </a:spcAft>
              <a:buNone/>
            </a:pPr>
            <a:r>
              <a:rPr lang="en-GB" sz="17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Module: Psychopathological Classification and Provisions</a:t>
            </a:r>
            <a:endParaRPr lang="en-GB" sz="1700" kern="100" dirty="0">
              <a:effectLst/>
              <a:ea typeface="Times New Roman" panose="02020603050405020304" pitchFamily="18" charset="0"/>
              <a:cs typeface="Times New Roman" panose="02020603050405020304" pitchFamily="18" charset="0"/>
            </a:endParaRPr>
          </a:p>
          <a:p>
            <a:pPr algn="ctr">
              <a:lnSpc>
                <a:spcPct val="115000"/>
              </a:lnSpc>
              <a:spcAft>
                <a:spcPts val="1422"/>
              </a:spcAft>
              <a:buNone/>
            </a:pPr>
            <a:r>
              <a:rPr lang="en-GB" sz="17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Module Code: BMHP6029</a:t>
            </a:r>
            <a:endParaRPr lang="en-GB" sz="1700" kern="100" dirty="0">
              <a:effectLst/>
              <a:ea typeface="Times New Roman" panose="02020603050405020304" pitchFamily="18" charset="0"/>
              <a:cs typeface="Times New Roman" panose="02020603050405020304" pitchFamily="18" charset="0"/>
            </a:endParaRPr>
          </a:p>
          <a:p>
            <a:pPr algn="ctr">
              <a:lnSpc>
                <a:spcPct val="115000"/>
              </a:lnSpc>
              <a:spcAft>
                <a:spcPts val="1422"/>
              </a:spcAft>
              <a:buNone/>
            </a:pPr>
            <a:r>
              <a:rPr lang="en-GB" sz="17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Lecturer:</a:t>
            </a:r>
            <a:r>
              <a:rPr lang="en-GB" sz="1700" b="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700" b="1"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Oluwadamilola</a:t>
            </a:r>
            <a:r>
              <a:rPr lang="en-GB" sz="17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700" b="1"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Tayo</a:t>
            </a:r>
            <a:endParaRPr lang="en-GB" sz="1700" kern="100" dirty="0">
              <a:effectLst/>
              <a:ea typeface="Times New Roman" panose="02020603050405020304" pitchFamily="18" charset="0"/>
              <a:cs typeface="Times New Roman" panose="02020603050405020304" pitchFamily="18" charset="0"/>
            </a:endParaRPr>
          </a:p>
          <a:p>
            <a:pPr algn="ctr">
              <a:lnSpc>
                <a:spcPct val="115000"/>
              </a:lnSpc>
              <a:spcAft>
                <a:spcPts val="1422"/>
              </a:spcAft>
              <a:buNone/>
            </a:pPr>
            <a:r>
              <a:rPr lang="en-GB" sz="17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Title:</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7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Schizophrenia (ICD-11 6A20): A Critical Examination of the Historical Evolution and Contemporary Treatment and Provision of Care</a:t>
            </a:r>
          </a:p>
          <a:p>
            <a:pPr algn="ctr">
              <a:lnSpc>
                <a:spcPct val="115000"/>
              </a:lnSpc>
              <a:spcAft>
                <a:spcPts val="1422"/>
              </a:spcAft>
              <a:buNone/>
            </a:pPr>
            <a:endParaRPr lang="en-GB" kern="100" dirty="0">
              <a:effectLst/>
              <a:ea typeface="Times New Roman" panose="02020603050405020304" pitchFamily="18" charset="0"/>
              <a:cs typeface="Times New Roman" panose="02020603050405020304" pitchFamily="18" charset="0"/>
            </a:endParaRPr>
          </a:p>
          <a:p>
            <a:pPr>
              <a:lnSpc>
                <a:spcPct val="150000"/>
              </a:lnSpc>
              <a:spcAft>
                <a:spcPts val="1422"/>
              </a:spcAft>
              <a:buNone/>
            </a:pPr>
            <a:r>
              <a:rPr lang="en-GB" sz="1400" b="1" kern="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Acknowledgement of the use of the AI Tools </a:t>
            </a:r>
            <a:endParaRPr lang="en-GB" sz="1400" b="1" kern="1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1422"/>
              </a:spcAft>
              <a:buNone/>
            </a:pPr>
            <a:r>
              <a:rPr lang="en-GB" sz="1400" kern="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 confirm that I have not used any AI tools in the research and creation of this assignment. I confirm that I have not presented any AI generated materials as my own work. </a:t>
            </a:r>
            <a:r>
              <a:rPr lang="en-GB" sz="1400" kern="100" dirty="0">
                <a:effectLst/>
                <a:latin typeface="Arial" panose="020B0604020202020204" pitchFamily="34" charset="0"/>
                <a:ea typeface="Times New Roman" panose="02020603050405020304" pitchFamily="18"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p:txBody>
      </p:sp>
      <p:pic>
        <p:nvPicPr>
          <p:cNvPr id="32" name="Picture 31">
            <a:extLst>
              <a:ext uri="{FF2B5EF4-FFF2-40B4-BE49-F238E27FC236}">
                <a16:creationId xmlns:a16="http://schemas.microsoft.com/office/drawing/2014/main" id="{8BEE4335-FBE5-DB16-FE0B-C2E73F55A51A}"/>
              </a:ext>
            </a:extLst>
          </p:cNvPr>
          <p:cNvPicPr>
            <a:picLocks noChangeAspect="1"/>
          </p:cNvPicPr>
          <p:nvPr/>
        </p:nvPicPr>
        <p:blipFill>
          <a:blip r:embed="rId3">
            <a:extLst>
              <a:ext uri="{28A0092B-C50C-407E-A947-70E740481C1C}">
                <a14:useLocalDpi xmlns:a14="http://schemas.microsoft.com/office/drawing/2010/main" val="0"/>
              </a:ext>
            </a:extLst>
          </a:blip>
          <a:srcRect l="24474" r="22541"/>
          <a:stretch>
            <a:fillRect/>
          </a:stretch>
        </p:blipFill>
        <p:spPr>
          <a:xfrm>
            <a:off x="8287384" y="608550"/>
            <a:ext cx="3904616" cy="6249450"/>
          </a:xfrm>
          <a:prstGeom prst="rect">
            <a:avLst/>
          </a:prstGeom>
        </p:spPr>
      </p:pic>
    </p:spTree>
    <p:extLst>
      <p:ext uri="{BB962C8B-B14F-4D97-AF65-F5344CB8AC3E}">
        <p14:creationId xmlns:p14="http://schemas.microsoft.com/office/powerpoint/2010/main" val="2873898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BD1EE9-3F75-ABD2-EA55-F7AD59A4E597}"/>
              </a:ext>
            </a:extLst>
          </p:cNvPr>
          <p:cNvSpPr/>
          <p:nvPr/>
        </p:nvSpPr>
        <p:spPr>
          <a:xfrm>
            <a:off x="17250" y="1216437"/>
            <a:ext cx="3102012" cy="3150922"/>
          </a:xfrm>
          <a:prstGeom prst="rect">
            <a:avLst/>
          </a:prstGeom>
          <a:solidFill>
            <a:schemeClr val="accent2">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latin typeface="Arial" panose="020B0604020202020204" pitchFamily="34" charset="0"/>
                <a:cs typeface="Arial" panose="020B0604020202020204" pitchFamily="34" charset="0"/>
              </a:rPr>
              <a:t>Schizophrenia is a severe mental disorder classified within </a:t>
            </a:r>
            <a:r>
              <a:rPr lang="en-GB" sz="1200" b="1" dirty="0">
                <a:solidFill>
                  <a:schemeClr val="tx1"/>
                </a:solidFill>
                <a:latin typeface="Arial" panose="020B0604020202020204" pitchFamily="34" charset="0"/>
                <a:cs typeface="Arial" panose="020B0604020202020204" pitchFamily="34" charset="0"/>
              </a:rPr>
              <a:t>ICD-11 code 6A20</a:t>
            </a:r>
            <a:r>
              <a:rPr lang="en-GB" sz="1200" dirty="0">
                <a:solidFill>
                  <a:schemeClr val="tx1"/>
                </a:solidFill>
                <a:latin typeface="Arial" panose="020B0604020202020204" pitchFamily="34" charset="0"/>
                <a:cs typeface="Arial" panose="020B0604020202020204" pitchFamily="34" charset="0"/>
              </a:rPr>
              <a:t> under schizophrenia and other primary psychotic disorders. It is characterised by persistent disturbances in thinking, perception, emotion, behaviour and cognition. Core symptoms include delusions, hallucinations, disorganised thinking and negative symptoms that significantly impair social and occupational functioning. According to ICD-11, symptoms must persist for </a:t>
            </a:r>
            <a:r>
              <a:rPr lang="en-GB" sz="1200" b="1" dirty="0">
                <a:solidFill>
                  <a:schemeClr val="tx1"/>
                </a:solidFill>
                <a:latin typeface="Arial" panose="020B0604020202020204" pitchFamily="34" charset="0"/>
                <a:cs typeface="Arial" panose="020B0604020202020204" pitchFamily="34" charset="0"/>
              </a:rPr>
              <a:t>at least one month</a:t>
            </a:r>
            <a:r>
              <a:rPr lang="en-GB" sz="1200" dirty="0">
                <a:solidFill>
                  <a:schemeClr val="tx1"/>
                </a:solidFill>
                <a:latin typeface="Arial" panose="020B0604020202020204" pitchFamily="34" charset="0"/>
                <a:cs typeface="Arial" panose="020B0604020202020204" pitchFamily="34" charset="0"/>
              </a:rPr>
              <a:t>, and alternative medical or substance-related causes must be excluded before diagnosis (WHO, 2024). </a:t>
            </a:r>
          </a:p>
          <a:p>
            <a:endParaRPr lang="en-GB" sz="1200" dirty="0">
              <a:solidFill>
                <a:schemeClr val="tx1"/>
              </a:solidFill>
              <a:latin typeface="Arial" panose="020B0604020202020204" pitchFamily="34" charset="0"/>
              <a:cs typeface="Arial" panose="020B0604020202020204" pitchFamily="34" charset="0"/>
            </a:endParaRPr>
          </a:p>
        </p:txBody>
      </p:sp>
      <p:sp>
        <p:nvSpPr>
          <p:cNvPr id="28" name="Rectangle: Rounded Corners 27">
            <a:extLst>
              <a:ext uri="{FF2B5EF4-FFF2-40B4-BE49-F238E27FC236}">
                <a16:creationId xmlns:a16="http://schemas.microsoft.com/office/drawing/2014/main" id="{B5921E58-2DF9-7401-07C5-9FCA3E616493}"/>
              </a:ext>
            </a:extLst>
          </p:cNvPr>
          <p:cNvSpPr/>
          <p:nvPr/>
        </p:nvSpPr>
        <p:spPr>
          <a:xfrm rot="10800000" flipV="1">
            <a:off x="-15305" y="940567"/>
            <a:ext cx="3244093" cy="286557"/>
          </a:xfrm>
          <a:prstGeom prst="roundRect">
            <a:avLst>
              <a:gd name="adj" fmla="val 0"/>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1" rIns="91440" bIns="45721" numCol="1" spcCol="0" rtlCol="0" fromWordArt="0" anchor="ctr" anchorCtr="0" forceAA="0" compatLnSpc="1">
            <a:prstTxWarp prst="textNoShape">
              <a:avLst/>
            </a:prstTxWarp>
            <a:noAutofit/>
          </a:bodyPr>
          <a:lstStyle/>
          <a:p>
            <a:pPr>
              <a:lnSpc>
                <a:spcPct val="115000"/>
              </a:lnSpc>
              <a:spcAft>
                <a:spcPts val="800"/>
              </a:spcAft>
              <a:buNone/>
            </a:pPr>
            <a:r>
              <a:rPr lang="en-GB" sz="1400" b="1" kern="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 &amp; ICD-11 CRITERIA </a:t>
            </a:r>
            <a:endParaRPr lang="en-GB" sz="1400"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Rectangle 2">
            <a:extLst>
              <a:ext uri="{FF2B5EF4-FFF2-40B4-BE49-F238E27FC236}">
                <a16:creationId xmlns:a16="http://schemas.microsoft.com/office/drawing/2014/main" id="{2BB45295-CC6B-5AE4-279A-AF528B4A0CEB}"/>
              </a:ext>
            </a:extLst>
          </p:cNvPr>
          <p:cNvSpPr/>
          <p:nvPr/>
        </p:nvSpPr>
        <p:spPr>
          <a:xfrm>
            <a:off x="9676264" y="3507303"/>
            <a:ext cx="2498486" cy="3350697"/>
          </a:xfrm>
          <a:prstGeom prst="rect">
            <a:avLst/>
          </a:prstGeom>
          <a:solidFill>
            <a:schemeClr val="accent6">
              <a:lumMod val="20000"/>
              <a:lumOff val="80000"/>
            </a:schemeClr>
          </a:solidFill>
        </p:spPr>
        <p:style>
          <a:lnRef idx="1">
            <a:schemeClr val="dk1"/>
          </a:lnRef>
          <a:fillRef idx="2">
            <a:schemeClr val="dk1"/>
          </a:fillRef>
          <a:effectRef idx="1">
            <a:schemeClr val="dk1"/>
          </a:effectRef>
          <a:fontRef idx="minor">
            <a:schemeClr val="dk1"/>
          </a:fontRef>
        </p:style>
        <p:txBody>
          <a:bodyPr rtlCol="0" anchor="ctr"/>
          <a:lstStyle/>
          <a:p>
            <a:r>
              <a:rPr lang="en-GB" sz="600" dirty="0">
                <a:latin typeface="Arial" panose="020B0604020202020204" pitchFamily="34" charset="0"/>
                <a:cs typeface="Arial" panose="020B0604020202020204" pitchFamily="34" charset="0"/>
              </a:rPr>
              <a:t>References </a:t>
            </a:r>
          </a:p>
          <a:p>
            <a:r>
              <a:rPr lang="en-GB" sz="600" dirty="0">
                <a:latin typeface="Arial" panose="020B0604020202020204" pitchFamily="34" charset="0"/>
                <a:cs typeface="Arial" panose="020B0604020202020204" pitchFamily="34" charset="0"/>
              </a:rPr>
              <a:t>APP-NEA (n.d.) </a:t>
            </a:r>
            <a:r>
              <a:rPr lang="en-GB" sz="600" i="1" dirty="0">
                <a:latin typeface="Arial" panose="020B0604020202020204" pitchFamily="34" charset="0"/>
                <a:cs typeface="Arial" panose="020B0604020202020204" pitchFamily="34" charset="0"/>
              </a:rPr>
              <a:t>Schizophrenia</a:t>
            </a:r>
            <a:r>
              <a:rPr lang="en-GB" sz="600" dirty="0">
                <a:latin typeface="Arial" panose="020B0604020202020204" pitchFamily="34" charset="0"/>
                <a:cs typeface="Arial" panose="020B0604020202020204" pitchFamily="34" charset="0"/>
              </a:rPr>
              <a:t>. Available at: </a:t>
            </a:r>
            <a:r>
              <a:rPr lang="en-GB" sz="600" dirty="0">
                <a:latin typeface="Arial" panose="020B0604020202020204" pitchFamily="34" charset="0"/>
                <a:cs typeface="Arial" panose="020B0604020202020204" pitchFamily="34" charset="0"/>
                <a:hlinkClick r:id="rId3"/>
              </a:rPr>
              <a:t>https://</a:t>
            </a:r>
            <a:r>
              <a:rPr lang="en-GB" sz="600" dirty="0" err="1">
                <a:latin typeface="Arial" panose="020B0604020202020204" pitchFamily="34" charset="0"/>
                <a:cs typeface="Arial" panose="020B0604020202020204" pitchFamily="34" charset="0"/>
                <a:hlinkClick r:id="rId3"/>
              </a:rPr>
              <a:t>app-nea.com</a:t>
            </a:r>
            <a:r>
              <a:rPr lang="en-GB" sz="600" dirty="0">
                <a:latin typeface="Arial" panose="020B0604020202020204" pitchFamily="34" charset="0"/>
                <a:cs typeface="Arial" panose="020B0604020202020204" pitchFamily="34" charset="0"/>
              </a:rPr>
              <a:t> (Accessed: 27 July 2026). </a:t>
            </a:r>
          </a:p>
          <a:p>
            <a:r>
              <a:rPr lang="en-GB" sz="600" dirty="0" err="1">
                <a:latin typeface="Arial" panose="020B0604020202020204" pitchFamily="34" charset="0"/>
                <a:cs typeface="Arial" panose="020B0604020202020204" pitchFamily="34" charset="0"/>
              </a:rPr>
              <a:t>Correll</a:t>
            </a:r>
            <a:r>
              <a:rPr lang="en-GB" sz="600" dirty="0">
                <a:latin typeface="Arial" panose="020B0604020202020204" pitchFamily="34" charset="0"/>
                <a:cs typeface="Arial" panose="020B0604020202020204" pitchFamily="34" charset="0"/>
              </a:rPr>
              <a:t>, C.U. and Schooler, N.R. (2020) ‘Negative symptoms in schizophrenia: A review and clinical guide for recognition, assessment, and treatment’, </a:t>
            </a:r>
            <a:r>
              <a:rPr lang="en-GB" sz="600" i="1" dirty="0">
                <a:latin typeface="Arial" panose="020B0604020202020204" pitchFamily="34" charset="0"/>
                <a:cs typeface="Arial" panose="020B0604020202020204" pitchFamily="34" charset="0"/>
              </a:rPr>
              <a:t>Neuropsychiatric Disease and Treatment</a:t>
            </a:r>
            <a:r>
              <a:rPr lang="en-GB" sz="600" dirty="0">
                <a:latin typeface="Arial" panose="020B0604020202020204" pitchFamily="34" charset="0"/>
                <a:cs typeface="Arial" panose="020B0604020202020204" pitchFamily="34" charset="0"/>
              </a:rPr>
              <a:t>, 16, pp. 519–534. </a:t>
            </a:r>
          </a:p>
          <a:p>
            <a:r>
              <a:rPr lang="en-GB" sz="600" dirty="0" err="1">
                <a:latin typeface="Arial" panose="020B0604020202020204" pitchFamily="34" charset="0"/>
                <a:cs typeface="Arial" panose="020B0604020202020204" pitchFamily="34" charset="0"/>
              </a:rPr>
              <a:t>Gaebel</a:t>
            </a:r>
            <a:r>
              <a:rPr lang="en-GB" sz="600" dirty="0">
                <a:latin typeface="Arial" panose="020B0604020202020204" pitchFamily="34" charset="0"/>
                <a:cs typeface="Arial" panose="020B0604020202020204" pitchFamily="34" charset="0"/>
              </a:rPr>
              <a:t>, W., </a:t>
            </a:r>
            <a:r>
              <a:rPr lang="en-GB" sz="600" dirty="0" err="1">
                <a:latin typeface="Arial" panose="020B0604020202020204" pitchFamily="34" charset="0"/>
                <a:cs typeface="Arial" panose="020B0604020202020204" pitchFamily="34" charset="0"/>
              </a:rPr>
              <a:t>Stricker</a:t>
            </a:r>
            <a:r>
              <a:rPr lang="en-GB" sz="600" dirty="0">
                <a:latin typeface="Arial" panose="020B0604020202020204" pitchFamily="34" charset="0"/>
                <a:cs typeface="Arial" panose="020B0604020202020204" pitchFamily="34" charset="0"/>
              </a:rPr>
              <a:t>, J. and </a:t>
            </a:r>
            <a:r>
              <a:rPr lang="en-GB" sz="600" dirty="0" err="1">
                <a:latin typeface="Arial" panose="020B0604020202020204" pitchFamily="34" charset="0"/>
                <a:cs typeface="Arial" panose="020B0604020202020204" pitchFamily="34" charset="0"/>
              </a:rPr>
              <a:t>Kerst</a:t>
            </a:r>
            <a:r>
              <a:rPr lang="en-GB" sz="600" dirty="0">
                <a:latin typeface="Arial" panose="020B0604020202020204" pitchFamily="34" charset="0"/>
                <a:cs typeface="Arial" panose="020B0604020202020204" pitchFamily="34" charset="0"/>
              </a:rPr>
              <a:t>, A. (2020) ‘Changes from ICD-10 to ICD-11 and future directions in psychiatric classification’, </a:t>
            </a:r>
            <a:r>
              <a:rPr lang="en-GB" sz="600" i="1" dirty="0">
                <a:latin typeface="Arial" panose="020B0604020202020204" pitchFamily="34" charset="0"/>
                <a:cs typeface="Arial" panose="020B0604020202020204" pitchFamily="34" charset="0"/>
              </a:rPr>
              <a:t>Dialogues in Clinical Neuroscience</a:t>
            </a:r>
            <a:r>
              <a:rPr lang="en-GB" sz="600" dirty="0">
                <a:latin typeface="Arial" panose="020B0604020202020204" pitchFamily="34" charset="0"/>
                <a:cs typeface="Arial" panose="020B0604020202020204" pitchFamily="34" charset="0"/>
              </a:rPr>
              <a:t>, 22(1), pp. 7–15. </a:t>
            </a:r>
          </a:p>
          <a:p>
            <a:r>
              <a:rPr lang="en-GB" sz="600" dirty="0">
                <a:latin typeface="Arial" panose="020B0604020202020204" pitchFamily="34" charset="0"/>
                <a:cs typeface="Arial" panose="020B0604020202020204" pitchFamily="34" charset="0"/>
              </a:rPr>
              <a:t>McCutcheon, R.A., Reis Marques, T. and Howes, O.D. (2020) ‘Schizophrenia—An Overview’, </a:t>
            </a:r>
            <a:r>
              <a:rPr lang="en-GB" sz="600" i="1" dirty="0">
                <a:latin typeface="Arial" panose="020B0604020202020204" pitchFamily="34" charset="0"/>
                <a:cs typeface="Arial" panose="020B0604020202020204" pitchFamily="34" charset="0"/>
              </a:rPr>
              <a:t>JAMA Psychiatry</a:t>
            </a:r>
            <a:r>
              <a:rPr lang="en-GB" sz="600" dirty="0">
                <a:latin typeface="Arial" panose="020B0604020202020204" pitchFamily="34" charset="0"/>
                <a:cs typeface="Arial" panose="020B0604020202020204" pitchFamily="34" charset="0"/>
              </a:rPr>
              <a:t>, 77(2), pp. 201–210. </a:t>
            </a:r>
          </a:p>
          <a:p>
            <a:r>
              <a:rPr lang="en-GB" sz="600" dirty="0">
                <a:latin typeface="Arial" panose="020B0604020202020204" pitchFamily="34" charset="0"/>
                <a:cs typeface="Arial" panose="020B0604020202020204" pitchFamily="34" charset="0"/>
              </a:rPr>
              <a:t>National Institute for Health and Care Excellence (2023) </a:t>
            </a:r>
            <a:r>
              <a:rPr lang="en-GB" sz="600" i="1" dirty="0">
                <a:latin typeface="Arial" panose="020B0604020202020204" pitchFamily="34" charset="0"/>
                <a:cs typeface="Arial" panose="020B0604020202020204" pitchFamily="34" charset="0"/>
              </a:rPr>
              <a:t>Psychosis and schizophrenia in adults: prevention and management (CG178).</a:t>
            </a:r>
            <a:r>
              <a:rPr lang="en-GB" sz="600" dirty="0">
                <a:latin typeface="Arial" panose="020B0604020202020204" pitchFamily="34" charset="0"/>
                <a:cs typeface="Arial" panose="020B0604020202020204" pitchFamily="34" charset="0"/>
              </a:rPr>
              <a:t> Available at: </a:t>
            </a:r>
            <a:r>
              <a:rPr lang="en-GB" sz="600" dirty="0">
                <a:latin typeface="Arial" panose="020B0604020202020204" pitchFamily="34" charset="0"/>
                <a:cs typeface="Arial" panose="020B0604020202020204" pitchFamily="34" charset="0"/>
                <a:hlinkClick r:id="rId4"/>
              </a:rPr>
              <a:t>https://www.nice.org.uk/guidance/cg178</a:t>
            </a:r>
            <a:r>
              <a:rPr lang="en-GB" sz="600" dirty="0">
                <a:latin typeface="Arial" panose="020B0604020202020204" pitchFamily="34" charset="0"/>
                <a:cs typeface="Arial" panose="020B0604020202020204" pitchFamily="34" charset="0"/>
              </a:rPr>
              <a:t> (Accessed: 27 July 2026). </a:t>
            </a:r>
          </a:p>
          <a:p>
            <a:r>
              <a:rPr lang="en-GB" sz="600" dirty="0">
                <a:latin typeface="Arial" panose="020B0604020202020204" pitchFamily="34" charset="0"/>
                <a:cs typeface="Arial" panose="020B0604020202020204" pitchFamily="34" charset="0"/>
              </a:rPr>
              <a:t>Reed, G.M., First, M.B., Kogan, C.S., Hyman, S.E., </a:t>
            </a:r>
            <a:r>
              <a:rPr lang="en-GB" sz="600" dirty="0" err="1">
                <a:latin typeface="Arial" panose="020B0604020202020204" pitchFamily="34" charset="0"/>
                <a:cs typeface="Arial" panose="020B0604020202020204" pitchFamily="34" charset="0"/>
              </a:rPr>
              <a:t>Gureje</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Gaebel</a:t>
            </a:r>
            <a:r>
              <a:rPr lang="en-GB" sz="600" dirty="0">
                <a:latin typeface="Arial" panose="020B0604020202020204" pitchFamily="34" charset="0"/>
                <a:cs typeface="Arial" panose="020B0604020202020204" pitchFamily="34" charset="0"/>
              </a:rPr>
              <a:t>, W., </a:t>
            </a:r>
            <a:r>
              <a:rPr lang="en-GB" sz="600" dirty="0" err="1">
                <a:latin typeface="Arial" panose="020B0604020202020204" pitchFamily="34" charset="0"/>
                <a:cs typeface="Arial" panose="020B0604020202020204" pitchFamily="34" charset="0"/>
              </a:rPr>
              <a:t>Maj</a:t>
            </a:r>
            <a:r>
              <a:rPr lang="en-GB" sz="600" dirty="0">
                <a:latin typeface="Arial" panose="020B0604020202020204" pitchFamily="34" charset="0"/>
                <a:cs typeface="Arial" panose="020B0604020202020204" pitchFamily="34" charset="0"/>
              </a:rPr>
              <a:t>, M., Stein, D.J., </a:t>
            </a:r>
            <a:r>
              <a:rPr lang="en-GB" sz="600" dirty="0" err="1">
                <a:latin typeface="Arial" panose="020B0604020202020204" pitchFamily="34" charset="0"/>
                <a:cs typeface="Arial" panose="020B0604020202020204" pitchFamily="34" charset="0"/>
              </a:rPr>
              <a:t>Maercker</a:t>
            </a:r>
            <a:r>
              <a:rPr lang="en-GB" sz="600" dirty="0">
                <a:latin typeface="Arial" panose="020B0604020202020204" pitchFamily="34" charset="0"/>
                <a:cs typeface="Arial" panose="020B0604020202020204" pitchFamily="34" charset="0"/>
              </a:rPr>
              <a:t>, A. and </a:t>
            </a:r>
            <a:r>
              <a:rPr lang="en-GB" sz="600" dirty="0" err="1">
                <a:latin typeface="Arial" panose="020B0604020202020204" pitchFamily="34" charset="0"/>
                <a:cs typeface="Arial" panose="020B0604020202020204" pitchFamily="34" charset="0"/>
              </a:rPr>
              <a:t>Tyrer</a:t>
            </a:r>
            <a:r>
              <a:rPr lang="en-GB" sz="600" dirty="0">
                <a:latin typeface="Arial" panose="020B0604020202020204" pitchFamily="34" charset="0"/>
                <a:cs typeface="Arial" panose="020B0604020202020204" pitchFamily="34" charset="0"/>
              </a:rPr>
              <a:t>, P. (2019) ‘Innovations and changes in the ICD-11 classification of mental, behavioural and </a:t>
            </a:r>
            <a:r>
              <a:rPr lang="en-GB" sz="600" dirty="0" err="1">
                <a:latin typeface="Arial" panose="020B0604020202020204" pitchFamily="34" charset="0"/>
                <a:cs typeface="Arial" panose="020B0604020202020204" pitchFamily="34" charset="0"/>
              </a:rPr>
              <a:t>neurodevelopmental</a:t>
            </a:r>
            <a:r>
              <a:rPr lang="en-GB" sz="600" dirty="0">
                <a:latin typeface="Arial" panose="020B0604020202020204" pitchFamily="34" charset="0"/>
                <a:cs typeface="Arial" panose="020B0604020202020204" pitchFamily="34" charset="0"/>
              </a:rPr>
              <a:t> disorders’, </a:t>
            </a:r>
            <a:r>
              <a:rPr lang="en-GB" sz="600" i="1" dirty="0">
                <a:latin typeface="Arial" panose="020B0604020202020204" pitchFamily="34" charset="0"/>
                <a:cs typeface="Arial" panose="020B0604020202020204" pitchFamily="34" charset="0"/>
              </a:rPr>
              <a:t>World Psychiatry</a:t>
            </a:r>
            <a:r>
              <a:rPr lang="en-GB" sz="600" dirty="0">
                <a:latin typeface="Arial" panose="020B0604020202020204" pitchFamily="34" charset="0"/>
                <a:cs typeface="Arial" panose="020B0604020202020204" pitchFamily="34" charset="0"/>
              </a:rPr>
              <a:t>, 18(1), pp. 3–19. </a:t>
            </a:r>
          </a:p>
          <a:p>
            <a:r>
              <a:rPr lang="en-GB" sz="600" dirty="0">
                <a:latin typeface="Arial" panose="020B0604020202020204" pitchFamily="34" charset="0"/>
                <a:cs typeface="Arial" panose="020B0604020202020204" pitchFamily="34" charset="0"/>
              </a:rPr>
              <a:t>Royal College of Psychiatrists (2023) </a:t>
            </a:r>
            <a:r>
              <a:rPr lang="en-GB" sz="600" i="1" dirty="0">
                <a:latin typeface="Arial" panose="020B0604020202020204" pitchFamily="34" charset="0"/>
                <a:cs typeface="Arial" panose="020B0604020202020204" pitchFamily="34" charset="0"/>
              </a:rPr>
              <a:t>Schizophrenia</a:t>
            </a:r>
            <a:r>
              <a:rPr lang="en-GB" sz="600" dirty="0">
                <a:latin typeface="Arial" panose="020B0604020202020204" pitchFamily="34" charset="0"/>
                <a:cs typeface="Arial" panose="020B0604020202020204" pitchFamily="34" charset="0"/>
              </a:rPr>
              <a:t>. Available at: </a:t>
            </a:r>
            <a:r>
              <a:rPr lang="en-GB" sz="600" dirty="0">
                <a:latin typeface="Arial" panose="020B0604020202020204" pitchFamily="34" charset="0"/>
                <a:cs typeface="Arial" panose="020B0604020202020204" pitchFamily="34" charset="0"/>
                <a:hlinkClick r:id="rId5"/>
              </a:rPr>
              <a:t>https://</a:t>
            </a:r>
            <a:r>
              <a:rPr lang="en-GB" sz="600" dirty="0" err="1">
                <a:latin typeface="Arial" panose="020B0604020202020204" pitchFamily="34" charset="0"/>
                <a:cs typeface="Arial" panose="020B0604020202020204" pitchFamily="34" charset="0"/>
                <a:hlinkClick r:id="rId5"/>
              </a:rPr>
              <a:t>www.rcpsych.ac.uk</a:t>
            </a:r>
            <a:r>
              <a:rPr lang="en-GB" sz="600" dirty="0">
                <a:latin typeface="Arial" panose="020B0604020202020204" pitchFamily="34" charset="0"/>
                <a:cs typeface="Arial" panose="020B0604020202020204" pitchFamily="34" charset="0"/>
              </a:rPr>
              <a:t> (Accessed: 27 July 2026). </a:t>
            </a:r>
          </a:p>
          <a:p>
            <a:r>
              <a:rPr lang="en-GB" sz="600" dirty="0">
                <a:latin typeface="Arial" panose="020B0604020202020204" pitchFamily="34" charset="0"/>
                <a:cs typeface="Arial" panose="020B0604020202020204" pitchFamily="34" charset="0"/>
              </a:rPr>
              <a:t>World Health </a:t>
            </a:r>
            <a:r>
              <a:rPr lang="en-GB" sz="600" dirty="0" err="1">
                <a:latin typeface="Arial" panose="020B0604020202020204" pitchFamily="34" charset="0"/>
                <a:cs typeface="Arial" panose="020B0604020202020204" pitchFamily="34" charset="0"/>
              </a:rPr>
              <a:t>Organization</a:t>
            </a:r>
            <a:r>
              <a:rPr lang="en-GB" sz="600" dirty="0">
                <a:latin typeface="Arial" panose="020B0604020202020204" pitchFamily="34" charset="0"/>
                <a:cs typeface="Arial" panose="020B0604020202020204" pitchFamily="34" charset="0"/>
              </a:rPr>
              <a:t> (2024) </a:t>
            </a:r>
            <a:r>
              <a:rPr lang="en-GB" sz="600" i="1" dirty="0">
                <a:latin typeface="Arial" panose="020B0604020202020204" pitchFamily="34" charset="0"/>
                <a:cs typeface="Arial" panose="020B0604020202020204" pitchFamily="34" charset="0"/>
              </a:rPr>
              <a:t>International Classification of Diseases 11th Revision (ICD-11) for Mortality and Morbidity Statistics</a:t>
            </a:r>
            <a:r>
              <a:rPr lang="en-GB" sz="600" dirty="0">
                <a:latin typeface="Arial" panose="020B0604020202020204" pitchFamily="34" charset="0"/>
                <a:cs typeface="Arial" panose="020B0604020202020204" pitchFamily="34" charset="0"/>
              </a:rPr>
              <a:t>. Available at: </a:t>
            </a:r>
            <a:r>
              <a:rPr lang="en-GB" sz="600" dirty="0">
                <a:latin typeface="Arial" panose="020B0604020202020204" pitchFamily="34" charset="0"/>
                <a:cs typeface="Arial" panose="020B0604020202020204" pitchFamily="34" charset="0"/>
                <a:hlinkClick r:id="rId6"/>
              </a:rPr>
              <a:t>https://icd.who.int</a:t>
            </a:r>
            <a:r>
              <a:rPr lang="en-GB" sz="600" dirty="0">
                <a:latin typeface="Arial" panose="020B0604020202020204" pitchFamily="34" charset="0"/>
                <a:cs typeface="Arial" panose="020B0604020202020204" pitchFamily="34" charset="0"/>
              </a:rPr>
              <a:t> (Accessed: 27 July 2026). </a:t>
            </a:r>
          </a:p>
          <a:p>
            <a:r>
              <a:rPr lang="en-GB" sz="600" dirty="0">
                <a:latin typeface="Arial" panose="020B0604020202020204" pitchFamily="34" charset="0"/>
                <a:cs typeface="Arial" panose="020B0604020202020204" pitchFamily="34" charset="0"/>
              </a:rPr>
              <a:t>World Health </a:t>
            </a:r>
            <a:r>
              <a:rPr lang="en-GB" sz="600" dirty="0" err="1">
                <a:latin typeface="Arial" panose="020B0604020202020204" pitchFamily="34" charset="0"/>
                <a:cs typeface="Arial" panose="020B0604020202020204" pitchFamily="34" charset="0"/>
              </a:rPr>
              <a:t>Organization</a:t>
            </a:r>
            <a:r>
              <a:rPr lang="en-GB" sz="600" dirty="0">
                <a:latin typeface="Arial" panose="020B0604020202020204" pitchFamily="34" charset="0"/>
                <a:cs typeface="Arial" panose="020B0604020202020204" pitchFamily="34" charset="0"/>
              </a:rPr>
              <a:t> (2025) </a:t>
            </a:r>
            <a:r>
              <a:rPr lang="en-GB" sz="600" i="1" dirty="0">
                <a:latin typeface="Arial" panose="020B0604020202020204" pitchFamily="34" charset="0"/>
                <a:cs typeface="Arial" panose="020B0604020202020204" pitchFamily="34" charset="0"/>
              </a:rPr>
              <a:t>Mental disorders</a:t>
            </a:r>
            <a:r>
              <a:rPr lang="en-GB" sz="600" dirty="0">
                <a:latin typeface="Arial" panose="020B0604020202020204" pitchFamily="34" charset="0"/>
                <a:cs typeface="Arial" panose="020B0604020202020204" pitchFamily="34" charset="0"/>
              </a:rPr>
              <a:t>. Available at: </a:t>
            </a:r>
            <a:r>
              <a:rPr lang="en-GB" sz="600" dirty="0">
                <a:latin typeface="Arial" panose="020B0604020202020204" pitchFamily="34" charset="0"/>
                <a:cs typeface="Arial" panose="020B0604020202020204" pitchFamily="34" charset="0"/>
                <a:hlinkClick r:id="rId7"/>
              </a:rPr>
              <a:t>https://www.who.int/news-room/fact-sheets/detail/mental-disorders</a:t>
            </a:r>
            <a:r>
              <a:rPr lang="en-GB" sz="600" dirty="0">
                <a:latin typeface="Arial" panose="020B0604020202020204" pitchFamily="34" charset="0"/>
                <a:cs typeface="Arial" panose="020B0604020202020204" pitchFamily="34" charset="0"/>
              </a:rPr>
              <a:t> (Accessed: 27 July 2026). </a:t>
            </a:r>
          </a:p>
          <a:p>
            <a:r>
              <a:rPr lang="en-GB" sz="600" dirty="0">
                <a:latin typeface="Arial" panose="020B0604020202020204" pitchFamily="34" charset="0"/>
                <a:cs typeface="Arial" panose="020B0604020202020204" pitchFamily="34" charset="0"/>
              </a:rPr>
              <a:t>World Health </a:t>
            </a:r>
            <a:r>
              <a:rPr lang="en-GB" sz="600" dirty="0" err="1">
                <a:latin typeface="Arial" panose="020B0604020202020204" pitchFamily="34" charset="0"/>
                <a:cs typeface="Arial" panose="020B0604020202020204" pitchFamily="34" charset="0"/>
              </a:rPr>
              <a:t>Organization</a:t>
            </a:r>
            <a:r>
              <a:rPr lang="en-GB" sz="600" dirty="0">
                <a:latin typeface="Arial" panose="020B0604020202020204" pitchFamily="34" charset="0"/>
                <a:cs typeface="Arial" panose="020B0604020202020204" pitchFamily="34" charset="0"/>
              </a:rPr>
              <a:t> (2025) </a:t>
            </a:r>
            <a:r>
              <a:rPr lang="en-GB" sz="600" i="1" dirty="0">
                <a:latin typeface="Arial" panose="020B0604020202020204" pitchFamily="34" charset="0"/>
                <a:cs typeface="Arial" panose="020B0604020202020204" pitchFamily="34" charset="0"/>
              </a:rPr>
              <a:t>Schizophrenia</a:t>
            </a:r>
            <a:r>
              <a:rPr lang="en-GB" sz="600" dirty="0">
                <a:latin typeface="Arial" panose="020B0604020202020204" pitchFamily="34" charset="0"/>
                <a:cs typeface="Arial" panose="020B0604020202020204" pitchFamily="34" charset="0"/>
              </a:rPr>
              <a:t>. Available at: </a:t>
            </a:r>
            <a:r>
              <a:rPr lang="en-GB" sz="600" dirty="0">
                <a:latin typeface="Arial" panose="020B0604020202020204" pitchFamily="34" charset="0"/>
                <a:cs typeface="Arial" panose="020B0604020202020204" pitchFamily="34" charset="0"/>
                <a:hlinkClick r:id="rId8"/>
              </a:rPr>
              <a:t>https://www.who.int/news-room/fact-sheets/detail/schizophrenia</a:t>
            </a:r>
            <a:r>
              <a:rPr lang="en-GB" sz="600" dirty="0">
                <a:latin typeface="Arial" panose="020B0604020202020204" pitchFamily="34" charset="0"/>
                <a:cs typeface="Arial" panose="020B0604020202020204" pitchFamily="34" charset="0"/>
              </a:rPr>
              <a:t> (Accessed: 27 July 2026). </a:t>
            </a:r>
          </a:p>
          <a:p>
            <a:pPr>
              <a:buFont typeface="Arial" panose="020B0604020202020204" pitchFamily="34" charset="0"/>
              <a:buChar char="•"/>
            </a:pPr>
            <a:r>
              <a:rPr lang="en-GB" sz="600" b="1" dirty="0">
                <a:latin typeface="+mj-lt"/>
              </a:rPr>
              <a:t>World Health </a:t>
            </a:r>
            <a:r>
              <a:rPr lang="en-GB" sz="600" b="1" dirty="0" err="1">
                <a:latin typeface="+mj-lt"/>
              </a:rPr>
              <a:t>Organization</a:t>
            </a:r>
            <a:r>
              <a:rPr lang="en-GB" sz="600" b="1" dirty="0">
                <a:latin typeface="+mj-lt"/>
              </a:rPr>
              <a:t> (2024)</a:t>
            </a:r>
            <a:r>
              <a:rPr lang="en-GB" sz="600" dirty="0">
                <a:latin typeface="+mj-lt"/>
              </a:rPr>
              <a:t> </a:t>
            </a:r>
            <a:r>
              <a:rPr lang="en-GB" sz="600" i="1" dirty="0">
                <a:latin typeface="+mj-lt"/>
              </a:rPr>
              <a:t>ICD-11 for Mortality and Morbidity Statistics</a:t>
            </a:r>
            <a:r>
              <a:rPr lang="en-GB" sz="600" dirty="0">
                <a:latin typeface="+mj-lt"/>
              </a:rPr>
              <a:t>. Available at: </a:t>
            </a:r>
            <a:r>
              <a:rPr lang="en-GB" sz="600" dirty="0">
                <a:latin typeface="+mj-lt"/>
                <a:hlinkClick r:id="rId9"/>
              </a:rPr>
              <a:t>https://icd.who.int/browse/2024-01/mms/en</a:t>
            </a:r>
            <a:r>
              <a:rPr lang="en-GB" sz="600" dirty="0">
                <a:latin typeface="+mj-lt"/>
              </a:rPr>
              <a:t> (Accessed: 27 July 2026). </a:t>
            </a:r>
          </a:p>
          <a:p>
            <a:pPr>
              <a:buFont typeface="Arial" panose="020B0604020202020204" pitchFamily="34" charset="0"/>
              <a:buChar char="•"/>
            </a:pPr>
            <a:endParaRPr lang="en-GB" sz="600" dirty="0">
              <a:solidFill>
                <a:schemeClr val="tx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80D40A8-7A22-9B76-8F41-E6A0D0AE35E8}"/>
              </a:ext>
            </a:extLst>
          </p:cNvPr>
          <p:cNvPicPr>
            <a:picLocks noChangeAspect="1"/>
          </p:cNvPicPr>
          <p:nvPr/>
        </p:nvPicPr>
        <p:blipFill>
          <a:blip r:embed="rId10">
            <a:extLst>
              <a:ext uri="{28A0092B-C50C-407E-A947-70E740481C1C}">
                <a14:useLocalDpi xmlns:a14="http://schemas.microsoft.com/office/drawing/2010/main" val="0"/>
              </a:ext>
            </a:extLst>
          </a:blip>
          <a:srcRect t="50092" r="43681" b="4371"/>
          <a:stretch>
            <a:fillRect/>
          </a:stretch>
        </p:blipFill>
        <p:spPr>
          <a:xfrm>
            <a:off x="0" y="1"/>
            <a:ext cx="7020224" cy="945770"/>
          </a:xfrm>
          <a:prstGeom prst="rect">
            <a:avLst/>
          </a:prstGeom>
        </p:spPr>
      </p:pic>
      <p:pic>
        <p:nvPicPr>
          <p:cNvPr id="16" name="Picture 15">
            <a:extLst>
              <a:ext uri="{FF2B5EF4-FFF2-40B4-BE49-F238E27FC236}">
                <a16:creationId xmlns:a16="http://schemas.microsoft.com/office/drawing/2014/main" id="{9F781785-EF3E-A9FD-A37C-248D62F3EA9F}"/>
              </a:ext>
            </a:extLst>
          </p:cNvPr>
          <p:cNvPicPr>
            <a:picLocks noChangeAspect="1"/>
          </p:cNvPicPr>
          <p:nvPr/>
        </p:nvPicPr>
        <p:blipFill>
          <a:blip r:embed="rId11">
            <a:extLst>
              <a:ext uri="{28A0092B-C50C-407E-A947-70E740481C1C}">
                <a14:useLocalDpi xmlns:a14="http://schemas.microsoft.com/office/drawing/2010/main" val="0"/>
              </a:ext>
            </a:extLst>
          </a:blip>
          <a:srcRect l="6967" t="14738" r="-6967" b="-14738"/>
          <a:stretch>
            <a:fillRect/>
          </a:stretch>
        </p:blipFill>
        <p:spPr>
          <a:xfrm>
            <a:off x="122831" y="27600"/>
            <a:ext cx="1608900" cy="1161237"/>
          </a:xfrm>
          <a:prstGeom prst="roundRect">
            <a:avLst>
              <a:gd name="adj" fmla="val 33310"/>
            </a:avLst>
          </a:prstGeom>
          <a:ln>
            <a:solidFill>
              <a:schemeClr val="accent2">
                <a:lumMod val="40000"/>
                <a:lumOff val="60000"/>
              </a:schemeClr>
            </a:solidFill>
          </a:ln>
          <a:effectLst>
            <a:softEdge rad="112500"/>
          </a:effectLst>
        </p:spPr>
      </p:pic>
      <p:graphicFrame>
        <p:nvGraphicFramePr>
          <p:cNvPr id="5" name="Diagram 4">
            <a:extLst>
              <a:ext uri="{FF2B5EF4-FFF2-40B4-BE49-F238E27FC236}">
                <a16:creationId xmlns:a16="http://schemas.microsoft.com/office/drawing/2014/main" id="{AD2F07FF-1F2C-126F-46A9-CA8B264DC2EF}"/>
              </a:ext>
            </a:extLst>
          </p:cNvPr>
          <p:cNvGraphicFramePr/>
          <p:nvPr>
            <p:extLst>
              <p:ext uri="{D42A27DB-BD31-4B8C-83A1-F6EECF244321}">
                <p14:modId xmlns:p14="http://schemas.microsoft.com/office/powerpoint/2010/main" val="2024277846"/>
              </p:ext>
            </p:extLst>
          </p:nvPr>
        </p:nvGraphicFramePr>
        <p:xfrm>
          <a:off x="-70692" y="5288236"/>
          <a:ext cx="9889497" cy="179437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9" name="Picture 8">
            <a:extLst>
              <a:ext uri="{FF2B5EF4-FFF2-40B4-BE49-F238E27FC236}">
                <a16:creationId xmlns:a16="http://schemas.microsoft.com/office/drawing/2014/main" id="{267FD375-B4FB-0C5C-96D6-BD87ECE6A1D8}"/>
              </a:ext>
            </a:extLst>
          </p:cNvPr>
          <p:cNvPicPr>
            <a:picLocks noChangeAspect="1"/>
          </p:cNvPicPr>
          <p:nvPr/>
        </p:nvPicPr>
        <p:blipFill>
          <a:blip r:embed="rId10">
            <a:extLst>
              <a:ext uri="{28A0092B-C50C-407E-A947-70E740481C1C}">
                <a14:useLocalDpi xmlns:a14="http://schemas.microsoft.com/office/drawing/2010/main" val="0"/>
              </a:ext>
            </a:extLst>
          </a:blip>
          <a:srcRect l="56714" t="50094" r="1963" b="5025"/>
          <a:stretch>
            <a:fillRect/>
          </a:stretch>
        </p:blipFill>
        <p:spPr>
          <a:xfrm>
            <a:off x="6999799" y="-5161"/>
            <a:ext cx="5192201" cy="945771"/>
          </a:xfrm>
          <a:prstGeom prst="rect">
            <a:avLst/>
          </a:prstGeom>
        </p:spPr>
      </p:pic>
      <p:sp>
        <p:nvSpPr>
          <p:cNvPr id="2" name="TextBox 1">
            <a:extLst>
              <a:ext uri="{FF2B5EF4-FFF2-40B4-BE49-F238E27FC236}">
                <a16:creationId xmlns:a16="http://schemas.microsoft.com/office/drawing/2014/main" id="{6216CB9B-3510-D237-25FB-B15C62305302}"/>
              </a:ext>
            </a:extLst>
          </p:cNvPr>
          <p:cNvSpPr txBox="1"/>
          <p:nvPr/>
        </p:nvSpPr>
        <p:spPr>
          <a:xfrm>
            <a:off x="-15305" y="4379093"/>
            <a:ext cx="3102013" cy="646331"/>
          </a:xfrm>
          <a:prstGeom prst="rect">
            <a:avLst/>
          </a:prstGeom>
          <a:solidFill>
            <a:schemeClr val="accent5">
              <a:lumMod val="20000"/>
              <a:lumOff val="80000"/>
            </a:schemeClr>
          </a:solidFill>
        </p:spPr>
        <p:txBody>
          <a:bodyPr wrap="square" rtlCol="0">
            <a:spAutoFit/>
          </a:bodyPr>
          <a:lstStyle/>
          <a:p>
            <a:pPr algn="l"/>
            <a:r>
              <a:rPr lang="en-GB" b="1" dirty="0">
                <a:solidFill>
                  <a:srgbClr val="FF0000"/>
                </a:solidFill>
              </a:rPr>
              <a:t>HISTORICAL EVOLUTION OF CARE </a:t>
            </a:r>
            <a:endParaRPr lang="en-US" dirty="0"/>
          </a:p>
        </p:txBody>
      </p:sp>
      <p:sp>
        <p:nvSpPr>
          <p:cNvPr id="4" name="TextBox 3">
            <a:extLst>
              <a:ext uri="{FF2B5EF4-FFF2-40B4-BE49-F238E27FC236}">
                <a16:creationId xmlns:a16="http://schemas.microsoft.com/office/drawing/2014/main" id="{7923C811-BC38-AAAB-0042-E7C9C2EB39FD}"/>
              </a:ext>
            </a:extLst>
          </p:cNvPr>
          <p:cNvSpPr txBox="1"/>
          <p:nvPr/>
        </p:nvSpPr>
        <p:spPr>
          <a:xfrm>
            <a:off x="122831" y="5283087"/>
            <a:ext cx="1483911" cy="538609"/>
          </a:xfrm>
          <a:prstGeom prst="rect">
            <a:avLst/>
          </a:prstGeom>
          <a:noFill/>
        </p:spPr>
        <p:txBody>
          <a:bodyPr wrap="square" rtlCol="0">
            <a:spAutoFit/>
          </a:bodyPr>
          <a:lstStyle/>
          <a:p>
            <a:r>
              <a:rPr lang="en-GB" sz="1100" b="1" i="0" dirty="0">
                <a:effectLst/>
                <a:latin typeface="Helvetica" pitchFamily="2" charset="0"/>
              </a:rPr>
              <a:t>Institutional Care          </a:t>
            </a:r>
            <a:r>
              <a:rPr lang="en-GB" sz="1100" b="0" i="0" dirty="0">
                <a:effectLst/>
                <a:latin typeface="Helvetica" pitchFamily="2" charset="0"/>
              </a:rPr>
              <a:t>         </a:t>
            </a:r>
            <a:endParaRPr lang="en-GB" sz="1100" dirty="0">
              <a:effectLst/>
              <a:latin typeface="Helvetica" pitchFamily="2" charset="0"/>
            </a:endParaRPr>
          </a:p>
          <a:p>
            <a:pPr algn="l"/>
            <a:endParaRPr lang="en-US" dirty="0"/>
          </a:p>
        </p:txBody>
      </p:sp>
      <p:sp>
        <p:nvSpPr>
          <p:cNvPr id="8" name="TextBox 7">
            <a:extLst>
              <a:ext uri="{FF2B5EF4-FFF2-40B4-BE49-F238E27FC236}">
                <a16:creationId xmlns:a16="http://schemas.microsoft.com/office/drawing/2014/main" id="{2D2E2791-C51D-A97C-E35F-5417AE542FD8}"/>
              </a:ext>
            </a:extLst>
          </p:cNvPr>
          <p:cNvSpPr txBox="1"/>
          <p:nvPr/>
        </p:nvSpPr>
        <p:spPr>
          <a:xfrm>
            <a:off x="1731731" y="5291784"/>
            <a:ext cx="2646447" cy="253916"/>
          </a:xfrm>
          <a:prstGeom prst="rect">
            <a:avLst/>
          </a:prstGeom>
          <a:noFill/>
        </p:spPr>
        <p:txBody>
          <a:bodyPr wrap="square">
            <a:spAutoFit/>
          </a:bodyPr>
          <a:lstStyle/>
          <a:p>
            <a:pPr>
              <a:buNone/>
            </a:pPr>
            <a:r>
              <a:rPr lang="en-GB" sz="1050" b="1" i="0" dirty="0">
                <a:effectLst/>
                <a:latin typeface="Helvetica" pitchFamily="2" charset="0"/>
              </a:rPr>
              <a:t>Biological Experiments</a:t>
            </a:r>
            <a:endParaRPr lang="en-GB" sz="1050" b="1" dirty="0">
              <a:effectLst/>
              <a:latin typeface="Helvetica" pitchFamily="2" charset="0"/>
            </a:endParaRPr>
          </a:p>
        </p:txBody>
      </p:sp>
      <p:sp>
        <p:nvSpPr>
          <p:cNvPr id="11" name="TextBox 10">
            <a:extLst>
              <a:ext uri="{FF2B5EF4-FFF2-40B4-BE49-F238E27FC236}">
                <a16:creationId xmlns:a16="http://schemas.microsoft.com/office/drawing/2014/main" id="{6FDA68DC-E723-33E5-D72B-3BBEFD7E4148}"/>
              </a:ext>
            </a:extLst>
          </p:cNvPr>
          <p:cNvSpPr txBox="1"/>
          <p:nvPr/>
        </p:nvSpPr>
        <p:spPr>
          <a:xfrm>
            <a:off x="3997764" y="5225643"/>
            <a:ext cx="1394039" cy="415498"/>
          </a:xfrm>
          <a:prstGeom prst="rect">
            <a:avLst/>
          </a:prstGeom>
          <a:noFill/>
        </p:spPr>
        <p:txBody>
          <a:bodyPr wrap="square">
            <a:spAutoFit/>
          </a:bodyPr>
          <a:lstStyle/>
          <a:p>
            <a:pPr>
              <a:buNone/>
            </a:pPr>
            <a:r>
              <a:rPr lang="en-GB" sz="1050" b="1" i="0" dirty="0">
                <a:effectLst/>
                <a:latin typeface="Helvetica" pitchFamily="2" charset="0"/>
              </a:rPr>
              <a:t>Pharmacological </a:t>
            </a:r>
          </a:p>
          <a:p>
            <a:pPr>
              <a:buNone/>
            </a:pPr>
            <a:r>
              <a:rPr lang="en-GB" sz="1050" b="1" i="0" dirty="0">
                <a:effectLst/>
                <a:latin typeface="Helvetica" pitchFamily="2" charset="0"/>
              </a:rPr>
              <a:t>Revolution</a:t>
            </a:r>
            <a:endParaRPr lang="en-GB" sz="1050" b="1" dirty="0">
              <a:effectLst/>
              <a:latin typeface="Helvetica" pitchFamily="2" charset="0"/>
            </a:endParaRPr>
          </a:p>
        </p:txBody>
      </p:sp>
      <p:sp>
        <p:nvSpPr>
          <p:cNvPr id="13" name="TextBox 12">
            <a:extLst>
              <a:ext uri="{FF2B5EF4-FFF2-40B4-BE49-F238E27FC236}">
                <a16:creationId xmlns:a16="http://schemas.microsoft.com/office/drawing/2014/main" id="{3C22314E-003A-EFAB-3AF6-8CD80295106B}"/>
              </a:ext>
            </a:extLst>
          </p:cNvPr>
          <p:cNvSpPr txBox="1"/>
          <p:nvPr/>
        </p:nvSpPr>
        <p:spPr>
          <a:xfrm>
            <a:off x="5690854" y="5373637"/>
            <a:ext cx="1761315" cy="307777"/>
          </a:xfrm>
          <a:prstGeom prst="rect">
            <a:avLst/>
          </a:prstGeom>
          <a:noFill/>
        </p:spPr>
        <p:txBody>
          <a:bodyPr wrap="square">
            <a:spAutoFit/>
          </a:bodyPr>
          <a:lstStyle/>
          <a:p>
            <a:r>
              <a:rPr lang="en-GB" sz="1400" b="1" dirty="0">
                <a:latin typeface="Arial" panose="020B0604020202020204" pitchFamily="34" charset="0"/>
                <a:cs typeface="Arial" panose="020B0604020202020204" pitchFamily="34" charset="0"/>
              </a:rPr>
              <a:t>Community care</a:t>
            </a:r>
            <a:endParaRPr lang="en-US" sz="1400" dirty="0"/>
          </a:p>
        </p:txBody>
      </p:sp>
      <p:sp>
        <p:nvSpPr>
          <p:cNvPr id="15" name="TextBox 14">
            <a:extLst>
              <a:ext uri="{FF2B5EF4-FFF2-40B4-BE49-F238E27FC236}">
                <a16:creationId xmlns:a16="http://schemas.microsoft.com/office/drawing/2014/main" id="{C3C080DA-89A7-7A2A-484B-98A54C6752F0}"/>
              </a:ext>
            </a:extLst>
          </p:cNvPr>
          <p:cNvSpPr txBox="1"/>
          <p:nvPr/>
        </p:nvSpPr>
        <p:spPr>
          <a:xfrm>
            <a:off x="8012777" y="5199066"/>
            <a:ext cx="1664168" cy="461665"/>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Recovery-focused</a:t>
            </a:r>
          </a:p>
          <a:p>
            <a:r>
              <a:rPr lang="en-GB" sz="1200" b="1" dirty="0">
                <a:latin typeface="Arial" panose="020B0604020202020204" pitchFamily="34" charset="0"/>
                <a:cs typeface="Arial" panose="020B0604020202020204" pitchFamily="34" charset="0"/>
              </a:rPr>
              <a:t> care</a:t>
            </a:r>
            <a:endParaRPr lang="en-US" sz="1200" dirty="0"/>
          </a:p>
        </p:txBody>
      </p:sp>
      <p:sp>
        <p:nvSpPr>
          <p:cNvPr id="10" name="TextBox 9">
            <a:extLst>
              <a:ext uri="{FF2B5EF4-FFF2-40B4-BE49-F238E27FC236}">
                <a16:creationId xmlns:a16="http://schemas.microsoft.com/office/drawing/2014/main" id="{F5EFA209-04C5-F596-878B-B2B4BFCB02EF}"/>
              </a:ext>
            </a:extLst>
          </p:cNvPr>
          <p:cNvSpPr txBox="1"/>
          <p:nvPr/>
        </p:nvSpPr>
        <p:spPr>
          <a:xfrm>
            <a:off x="6116782" y="940567"/>
            <a:ext cx="2640228" cy="2677656"/>
          </a:xfrm>
          <a:prstGeom prst="rect">
            <a:avLst/>
          </a:prstGeom>
          <a:solidFill>
            <a:schemeClr val="accent5">
              <a:lumMod val="20000"/>
              <a:lumOff val="80000"/>
            </a:schemeClr>
          </a:solidFill>
          <a:ln>
            <a:solidFill>
              <a:schemeClr val="tx1"/>
            </a:solidFill>
          </a:ln>
        </p:spPr>
        <p:txBody>
          <a:bodyPr wrap="square">
            <a:spAutoFit/>
          </a:bodyPr>
          <a:lstStyle/>
          <a:p>
            <a:pPr>
              <a:buNone/>
            </a:pPr>
            <a:r>
              <a:rPr lang="en-GB" sz="1200" b="1" dirty="0">
                <a:latin typeface="Arial" panose="020B0604020202020204" pitchFamily="34" charset="0"/>
                <a:cs typeface="Arial" panose="020B0604020202020204" pitchFamily="34" charset="0"/>
              </a:rPr>
              <a:t>Current Debates </a:t>
            </a: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Misdiagnosis may occur because symptoms overlap with other mental disorders.</a:t>
            </a:r>
          </a:p>
          <a:p>
            <a:pPr marL="171450" indent="-171450">
              <a:buFont typeface="Arial" panose="020B0604020202020204" pitchFamily="34" charset="0"/>
              <a:buChar char="•"/>
            </a:pPr>
            <a:r>
              <a:rPr lang="en-GB" sz="1200" dirty="0"/>
              <a:t>Long-term antipsychotic use remains debated due to metabolic side effects and the balance between relapse prevention and quality of life.</a:t>
            </a: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Recovery-focused care increasingly prioritises patient autonomy, social inclusion and quality of life over symptom control alone.</a:t>
            </a:r>
          </a:p>
        </p:txBody>
      </p:sp>
      <p:sp>
        <p:nvSpPr>
          <p:cNvPr id="18" name="TextBox 17">
            <a:extLst>
              <a:ext uri="{FF2B5EF4-FFF2-40B4-BE49-F238E27FC236}">
                <a16:creationId xmlns:a16="http://schemas.microsoft.com/office/drawing/2014/main" id="{564060C8-4987-9B5D-A22A-EF7FA59B53D8}"/>
              </a:ext>
            </a:extLst>
          </p:cNvPr>
          <p:cNvSpPr txBox="1"/>
          <p:nvPr/>
        </p:nvSpPr>
        <p:spPr>
          <a:xfrm>
            <a:off x="3119262" y="3572367"/>
            <a:ext cx="6557683" cy="1631216"/>
          </a:xfrm>
          <a:prstGeom prst="rect">
            <a:avLst/>
          </a:prstGeom>
          <a:solidFill>
            <a:srgbClr val="FFE38D"/>
          </a:solidFill>
          <a:ln>
            <a:solidFill>
              <a:schemeClr val="tx2">
                <a:lumMod val="25000"/>
                <a:lumOff val="75000"/>
              </a:schemeClr>
            </a:solidFill>
          </a:ln>
        </p:spPr>
        <p:txBody>
          <a:bodyPr wrap="square">
            <a:spAutoFit/>
          </a:bodyPr>
          <a:lstStyle/>
          <a:p>
            <a:pPr>
              <a:buNone/>
            </a:pPr>
            <a:r>
              <a:rPr lang="en-GB" sz="1000" b="1" dirty="0">
                <a:latin typeface="Arial" panose="020B0604020202020204" pitchFamily="34" charset="0"/>
                <a:cs typeface="Arial" panose="020B0604020202020204" pitchFamily="34" charset="0"/>
              </a:rPr>
              <a:t>Treatment &amp; Rehabilitation 💊 </a:t>
            </a:r>
          </a:p>
          <a:p>
            <a:r>
              <a:rPr lang="en-GB" sz="1000" b="1" dirty="0"/>
              <a:t>Antipsychotic medication</a:t>
            </a:r>
            <a:r>
              <a:rPr lang="en-GB" sz="1000" dirty="0"/>
              <a:t> is the first-line treatment and reduces positive symptoms such as hallucinations and delusions.</a:t>
            </a:r>
          </a:p>
          <a:p>
            <a:r>
              <a:rPr lang="en-GB" sz="1000" b="1" dirty="0"/>
              <a:t>CBT for psychosis (CBTp)</a:t>
            </a:r>
            <a:r>
              <a:rPr lang="en-GB" sz="1000" dirty="0"/>
              <a:t> and family intervention improve coping, reduce relapse and support recovery.</a:t>
            </a:r>
          </a:p>
          <a:p>
            <a:r>
              <a:rPr lang="en-GB" sz="1000" b="1" dirty="0"/>
              <a:t>Critical point:</a:t>
            </a:r>
            <a:r>
              <a:rPr lang="en-GB" sz="1000" dirty="0"/>
              <a:t> Medication alone is insufficient; psychological and social interventions are essential for long-term outcomes (NICE, 2023).</a:t>
            </a:r>
          </a:p>
          <a:p>
            <a:r>
              <a:rPr lang="en-GB" sz="1000" b="1" dirty="0"/>
              <a:t>Rehabilitation</a:t>
            </a:r>
          </a:p>
          <a:p>
            <a:r>
              <a:rPr lang="en-GB" sz="1000" b="1" dirty="0"/>
              <a:t>Early Intervention in Psychosis (EIP)</a:t>
            </a:r>
            <a:r>
              <a:rPr lang="en-GB" sz="1000" dirty="0"/>
              <a:t> services improve long-term recovery.</a:t>
            </a:r>
          </a:p>
          <a:p>
            <a:r>
              <a:rPr lang="en-GB" sz="1000" b="1" dirty="0"/>
              <a:t>Community Mental Health Teams (CMHTs)</a:t>
            </a:r>
            <a:r>
              <a:rPr lang="en-GB" sz="1000" dirty="0"/>
              <a:t> provide ongoing multidisciplinary support.</a:t>
            </a:r>
          </a:p>
          <a:p>
            <a:r>
              <a:rPr lang="en-GB" sz="1000" dirty="0"/>
              <a:t>Recovery-focused, person-centred care promotes independence and social inclusion (WHO, 2024).</a:t>
            </a:r>
          </a:p>
        </p:txBody>
      </p:sp>
      <p:pic>
        <p:nvPicPr>
          <p:cNvPr id="19" name="Picture 18">
            <a:extLst>
              <a:ext uri="{FF2B5EF4-FFF2-40B4-BE49-F238E27FC236}">
                <a16:creationId xmlns:a16="http://schemas.microsoft.com/office/drawing/2014/main" id="{785BD0C6-9F80-978B-366B-D0310D009061}"/>
              </a:ext>
            </a:extLst>
          </p:cNvPr>
          <p:cNvPicPr>
            <a:picLocks noChangeAspect="1"/>
          </p:cNvPicPr>
          <p:nvPr/>
        </p:nvPicPr>
        <p:blipFill>
          <a:blip r:embed="rId17">
            <a:extLst>
              <a:ext uri="{28A0092B-C50C-407E-A947-70E740481C1C}">
                <a14:useLocalDpi xmlns:a14="http://schemas.microsoft.com/office/drawing/2010/main" val="0"/>
              </a:ext>
            </a:extLst>
          </a:blip>
          <a:srcRect l="13960" r="9103"/>
          <a:stretch>
            <a:fillRect/>
          </a:stretch>
        </p:blipFill>
        <p:spPr>
          <a:xfrm>
            <a:off x="3151817" y="959767"/>
            <a:ext cx="2944183" cy="2582808"/>
          </a:xfrm>
          <a:prstGeom prst="rect">
            <a:avLst/>
          </a:prstGeom>
          <a:ln>
            <a:solidFill>
              <a:schemeClr val="tx1"/>
            </a:solidFill>
          </a:ln>
        </p:spPr>
      </p:pic>
      <p:pic>
        <p:nvPicPr>
          <p:cNvPr id="21" name="Picture 20">
            <a:extLst>
              <a:ext uri="{FF2B5EF4-FFF2-40B4-BE49-F238E27FC236}">
                <a16:creationId xmlns:a16="http://schemas.microsoft.com/office/drawing/2014/main" id="{DE8669E7-7D9E-C678-FC15-515DC7672607}"/>
              </a:ext>
            </a:extLst>
          </p:cNvPr>
          <p:cNvPicPr>
            <a:picLocks noChangeAspect="1"/>
          </p:cNvPicPr>
          <p:nvPr/>
        </p:nvPicPr>
        <p:blipFill>
          <a:blip r:embed="rId18"/>
          <a:stretch>
            <a:fillRect/>
          </a:stretch>
        </p:blipFill>
        <p:spPr>
          <a:xfrm>
            <a:off x="8744270" y="932547"/>
            <a:ext cx="3460470" cy="1690888"/>
          </a:xfrm>
          <a:prstGeom prst="rect">
            <a:avLst/>
          </a:prstGeom>
        </p:spPr>
      </p:pic>
      <p:sp>
        <p:nvSpPr>
          <p:cNvPr id="23" name="TextBox 22">
            <a:extLst>
              <a:ext uri="{FF2B5EF4-FFF2-40B4-BE49-F238E27FC236}">
                <a16:creationId xmlns:a16="http://schemas.microsoft.com/office/drawing/2014/main" id="{FE01003B-1C5A-3D3E-1E99-9D950D2B72E5}"/>
              </a:ext>
            </a:extLst>
          </p:cNvPr>
          <p:cNvSpPr txBox="1"/>
          <p:nvPr/>
        </p:nvSpPr>
        <p:spPr>
          <a:xfrm>
            <a:off x="8733879" y="2602560"/>
            <a:ext cx="3481252" cy="1015663"/>
          </a:xfrm>
          <a:prstGeom prst="rect">
            <a:avLst/>
          </a:prstGeom>
          <a:solidFill>
            <a:schemeClr val="accent2">
              <a:lumMod val="40000"/>
              <a:lumOff val="60000"/>
            </a:schemeClr>
          </a:solidFill>
          <a:ln>
            <a:solidFill>
              <a:schemeClr val="tx1"/>
            </a:solidFill>
          </a:ln>
        </p:spPr>
        <p:txBody>
          <a:bodyPr wrap="square">
            <a:spAutoFit/>
          </a:bodyPr>
          <a:lstStyle/>
          <a:p>
            <a:r>
              <a:rPr lang="en-GB" sz="1200" b="1" dirty="0"/>
              <a:t>Figure 1.</a:t>
            </a:r>
            <a:r>
              <a:rPr lang="en-GB" sz="1200" dirty="0"/>
              <a:t> Brain imaging demonstrates structural differences between healthy brains and those of individuals with schizophrenia, including changes in grey and white matter that may affect cognition and information processing (APP-NEA, n.d.). </a:t>
            </a:r>
          </a:p>
        </p:txBody>
      </p:sp>
    </p:spTree>
    <p:extLst>
      <p:ext uri="{BB962C8B-B14F-4D97-AF65-F5344CB8AC3E}">
        <p14:creationId xmlns:p14="http://schemas.microsoft.com/office/powerpoint/2010/main" val="2458360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Margaret Fernandes Varela Landim (2335559)</dc:creator>
  <cp:lastModifiedBy>Margaret Fernandes Varela Landim (2335559)</cp:lastModifiedBy>
  <cp:revision>9</cp:revision>
  <dcterms:created xsi:type="dcterms:W3CDTF">2026-07-13T12:20:13Z</dcterms:created>
  <dcterms:modified xsi:type="dcterms:W3CDTF">2026-08-01T17:52:53Z</dcterms:modified>
</cp:coreProperties>
</file>