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embeddedFontLst>
    <p:embeddedFont>
      <p:font typeface="Constantia" panose="02030602050306030303" pitchFamily="18"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AFB614D-D8A3-472B-9257-488B64DA0907}">
  <a:tblStyle styleId="{EAFB614D-D8A3-472B-9257-488B64DA0907}" styleName="Table_0">
    <a:wholeTbl>
      <a:tcTxStyle b="off" i="off">
        <a:font>
          <a:latin typeface="Constantia"/>
          <a:ea typeface="Constantia"/>
          <a:cs typeface="Constantia"/>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6EBF5"/>
          </a:solidFill>
        </a:fill>
      </a:tcStyle>
    </a:wholeTbl>
    <a:band1H>
      <a:tcTxStyle/>
      <a:tcStyle>
        <a:tcBdr/>
        <a:fill>
          <a:solidFill>
            <a:srgbClr val="CAD4EA"/>
          </a:solidFill>
        </a:fill>
      </a:tcStyle>
    </a:band1H>
    <a:band2H>
      <a:tcTxStyle/>
      <a:tcStyle>
        <a:tcBdr/>
      </a:tcStyle>
    </a:band2H>
    <a:band1V>
      <a:tcTxStyle/>
      <a:tcStyle>
        <a:tcBdr/>
        <a:fill>
          <a:solidFill>
            <a:srgbClr val="CAD4EA"/>
          </a:solidFill>
        </a:fill>
      </a:tcStyle>
    </a:band1V>
    <a:band2V>
      <a:tcTxStyle/>
      <a:tcStyle>
        <a:tcBdr/>
      </a:tcStyle>
    </a:band2V>
    <a:lastCol>
      <a:tcTxStyle b="on" i="off">
        <a:font>
          <a:latin typeface="Constantia"/>
          <a:ea typeface="Constantia"/>
          <a:cs typeface="Constantia"/>
        </a:font>
        <a:schemeClr val="lt1"/>
      </a:tcTxStyle>
      <a:tcStyle>
        <a:tcBdr/>
        <a:fill>
          <a:solidFill>
            <a:schemeClr val="accent1"/>
          </a:solidFill>
        </a:fill>
      </a:tcStyle>
    </a:lastCol>
    <a:firstCol>
      <a:tcTxStyle b="on" i="off">
        <a:font>
          <a:latin typeface="Constantia"/>
          <a:ea typeface="Constantia"/>
          <a:cs typeface="Constantia"/>
        </a:font>
        <a:schemeClr val="lt1"/>
      </a:tcTxStyle>
      <a:tcStyle>
        <a:tcBdr/>
        <a:fill>
          <a:solidFill>
            <a:schemeClr val="accent1"/>
          </a:solidFill>
        </a:fill>
      </a:tcStyle>
    </a:firstCol>
    <a:lastRow>
      <a:tcTxStyle b="on" i="off">
        <a:font>
          <a:latin typeface="Constantia"/>
          <a:ea typeface="Constantia"/>
          <a:cs typeface="Constantia"/>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onstantia"/>
          <a:ea typeface="Constantia"/>
          <a:cs typeface="Constantia"/>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0DD62FC9-4272-42E9-9450-52BAC4F54E84}" styleName="Table_1">
    <a:wholeTbl>
      <a:tcTxStyle b="off" i="off">
        <a:font>
          <a:latin typeface="Constantia"/>
          <a:ea typeface="Constantia"/>
          <a:cs typeface="Constantia"/>
        </a:font>
        <a:schemeClr val="dk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chemeClr val="accent5"/>
              </a:solidFill>
              <a:prstDash val="solid"/>
              <a:round/>
              <a:headEnd type="none" w="sm" len="sm"/>
              <a:tailEnd type="none" w="sm" len="sm"/>
            </a:ln>
          </a:insideV>
        </a:tcBdr>
        <a:fill>
          <a:solidFill>
            <a:srgbClr val="FFFFFF">
              <a:alpha val="0"/>
            </a:srgbClr>
          </a:solidFill>
        </a:fill>
      </a:tcStyle>
    </a:wholeTbl>
    <a:band1H>
      <a:tcTxStyle/>
      <a:tcStyle>
        <a:tcBdr/>
        <a:fill>
          <a:solidFill>
            <a:schemeClr val="accent5">
              <a:alpha val="40000"/>
            </a:schemeClr>
          </a:solidFill>
        </a:fill>
      </a:tcStyle>
    </a:band1H>
    <a:band2H>
      <a:tcTxStyle/>
      <a:tcStyle>
        <a:tcBdr/>
      </a:tcStyle>
    </a:band2H>
    <a:band1V>
      <a:tcTxStyle/>
      <a:tcStyle>
        <a:tcBdr>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tcBdr>
        <a:fill>
          <a:solidFill>
            <a:schemeClr val="accent5">
              <a:alpha val="40000"/>
            </a:schemeClr>
          </a:solidFill>
        </a:fill>
      </a:tcStyle>
    </a:band1V>
    <a:band2V>
      <a:tcTxStyle/>
      <a:tcStyle>
        <a:tcBdr/>
      </a:tcStyle>
    </a:band2V>
    <a:la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Constantia"/>
          <a:ea typeface="Constantia"/>
          <a:cs typeface="Constantia"/>
        </a:font>
        <a:schemeClr val="lt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5"/>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140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5" name="Google Shape;95;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slide proposes quality assurance as a fundamental patient safety mechanism and the Lucy Letby case as an important system failure. It sets the academic priorities regarding the governance, safety, and service enhancement in accordance with Level 7 requirements.</a:t>
            </a:r>
            <a:endParaRPr/>
          </a:p>
          <a:p>
            <a:pPr marL="0" lvl="0" indent="0" algn="l" rtl="0">
              <a:spcBef>
                <a:spcPts val="0"/>
              </a:spcBef>
              <a:spcAft>
                <a:spcPts val="0"/>
              </a:spcAft>
              <a:buNone/>
            </a:pPr>
            <a:endParaRPr/>
          </a:p>
        </p:txBody>
      </p:sp>
      <p:sp>
        <p:nvSpPr>
          <p:cNvPr id="101" name="Google Shape;101;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slide summarises facts about the case, focusing on the extent of damage and overlooked warning indicators. It shuns emotive consideration but shows how promptness in response could lead to the failure of quality assurance, which is deep-rooted.</a:t>
            </a:r>
            <a:endParaRPr/>
          </a:p>
          <a:p>
            <a:pPr marL="0" lvl="0" indent="0" algn="l" rtl="0">
              <a:spcBef>
                <a:spcPts val="0"/>
              </a:spcBef>
              <a:spcAft>
                <a:spcPts val="0"/>
              </a:spcAft>
              <a:buNone/>
            </a:pPr>
            <a:endParaRPr/>
          </a:p>
        </p:txBody>
      </p:sp>
      <p:sp>
        <p:nvSpPr>
          <p:cNvPr id="110" name="Google Shape;110;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slide specifically connects the case to the quality assurance systems through the aspects of governance, reporting and culture. It shows that systemic weaknesses have a direct impact on patient safety and service reliability.</a:t>
            </a:r>
            <a:endParaRPr/>
          </a:p>
          <a:p>
            <a:pPr marL="0" lvl="0" indent="0" algn="l" rtl="0">
              <a:spcBef>
                <a:spcPts val="0"/>
              </a:spcBef>
              <a:spcAft>
                <a:spcPts val="0"/>
              </a:spcAft>
              <a:buNone/>
            </a:pPr>
            <a:endParaRPr/>
          </a:p>
        </p:txBody>
      </p:sp>
      <p:sp>
        <p:nvSpPr>
          <p:cNvPr id="119" name="Google Shape;119;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slide describes how system failures cannot be stopped through the interconnected nature of the failures. It focuses more on workforce stress, communication failure, and leadership failure, and shows systems thinking instead of blaming a specific professional.</a:t>
            </a:r>
            <a:endParaRPr/>
          </a:p>
          <a:p>
            <a:pPr marL="0" lvl="0" indent="0" algn="l" rtl="0">
              <a:spcBef>
                <a:spcPts val="0"/>
              </a:spcBef>
              <a:spcAft>
                <a:spcPts val="0"/>
              </a:spcAft>
              <a:buNone/>
            </a:pPr>
            <a:endParaRPr/>
          </a:p>
        </p:txBody>
      </p:sp>
      <p:sp>
        <p:nvSpPr>
          <p:cNvPr id="128" name="Google Shape;128;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failures of more than one defensive layer can be demonstrated with the help of this table. In line with the Swiss Cheese Model, the harm to patients was caused by the combination of systemic weaknesses, which demonstrated organisational failure rather than a single error committed by an individual (Wiegmann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2022).</a:t>
            </a:r>
            <a:endParaRPr/>
          </a:p>
          <a:p>
            <a:pPr marL="0" lvl="0" indent="0" algn="l" rtl="0">
              <a:spcBef>
                <a:spcPts val="0"/>
              </a:spcBef>
              <a:spcAft>
                <a:spcPts val="0"/>
              </a:spcAft>
              <a:buNone/>
            </a:pPr>
            <a:endParaRPr/>
          </a:p>
        </p:txBody>
      </p:sp>
      <p:sp>
        <p:nvSpPr>
          <p:cNvPr id="137" name="Google Shape;137;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slide is used to assess the performance of organisations as compared to established standards. It points out that breaking the set safety and governance standards directly affects the quality of the services provided and the safety of the patients.</a:t>
            </a:r>
            <a:endParaRPr/>
          </a:p>
          <a:p>
            <a:pPr marL="0" lvl="0" indent="0" algn="l" rtl="0">
              <a:spcBef>
                <a:spcPts val="0"/>
              </a:spcBef>
              <a:spcAft>
                <a:spcPts val="0"/>
              </a:spcAft>
              <a:buNone/>
            </a:pPr>
            <a:endParaRPr/>
          </a:p>
        </p:txBody>
      </p:sp>
      <p:sp>
        <p:nvSpPr>
          <p:cNvPr id="146" name="Google Shape;146;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slide illustrates that the failure of quality assurance has real-life outcomes. It connects theory with practise through demonstrating the difference in patient outcomes, the well-being of the staff, the trust of the population, and the equity of the vulnerable populations.</a:t>
            </a:r>
            <a:endParaRPr/>
          </a:p>
          <a:p>
            <a:pPr marL="0" lvl="0" indent="0" algn="l" rtl="0">
              <a:spcBef>
                <a:spcPts val="0"/>
              </a:spcBef>
              <a:spcAft>
                <a:spcPts val="0"/>
              </a:spcAft>
              <a:buNone/>
            </a:pPr>
            <a:endParaRPr/>
          </a:p>
        </p:txBody>
      </p:sp>
      <p:sp>
        <p:nvSpPr>
          <p:cNvPr id="157" name="Google Shape;157;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slide explains the fact that the presentation leads straight to the written report. It states that Component 2 is purposely held in reserve to conduct deeper analysis, evaluation of policy, and recommendations.</a:t>
            </a:r>
            <a:endParaRPr/>
          </a:p>
          <a:p>
            <a:pPr marL="0" lvl="0" indent="0" algn="l" rtl="0">
              <a:spcBef>
                <a:spcPts val="0"/>
              </a:spcBef>
              <a:spcAft>
                <a:spcPts val="0"/>
              </a:spcAft>
              <a:buNone/>
            </a:pPr>
            <a:endParaRPr/>
          </a:p>
        </p:txBody>
      </p:sp>
      <p:sp>
        <p:nvSpPr>
          <p:cNvPr id="166" name="Google Shape;166;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 this slide, the academic credibility is emphasised as it shows a strict work with high-quality literature. It supports the role of evidence-based decision-making in quality assurance and improving services.</a:t>
            </a:r>
            <a:endParaRPr/>
          </a:p>
          <a:p>
            <a:pPr marL="0" lvl="0" indent="0" algn="l" rtl="0">
              <a:spcBef>
                <a:spcPts val="0"/>
              </a:spcBef>
              <a:spcAft>
                <a:spcPts val="0"/>
              </a:spcAft>
              <a:buNone/>
            </a:pPr>
            <a:endParaRPr/>
          </a:p>
        </p:txBody>
      </p:sp>
      <p:sp>
        <p:nvSpPr>
          <p:cNvPr id="173" name="Google Shape;173;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9" name="Google Shape;179;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3bef5d9620d_0_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 name="Google Shape;185;g3bef5d9620d_0_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 name="Google Shape;191;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2"/>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2"/>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4"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23" name="Google Shape;23;p2"/>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2"/>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gradFill>
          <a:gsLst>
            <a:gs pos="0">
              <a:srgbClr val="439FD7"/>
            </a:gs>
            <a:gs pos="25000">
              <a:srgbClr val="4397CA"/>
            </a:gs>
            <a:gs pos="100000">
              <a:srgbClr val="00466A"/>
            </a:gs>
          </a:gsLst>
          <a:path path="circle">
            <a:fillToRect l="50000" t="50000" r="50000" b="50000"/>
          </a:path>
          <a:tileRect/>
        </a:gradFill>
        <a:effectLst/>
      </p:bgPr>
    </p:bg>
    <p:spTree>
      <p:nvGrpSpPr>
        <p:cNvPr id="1" name="Shape 26"/>
        <p:cNvGrpSpPr/>
        <p:nvPr/>
      </p:nvGrpSpPr>
      <p:grpSpPr>
        <a:xfrm>
          <a:off x="0" y="0"/>
          <a:ext cx="0" cy="0"/>
          <a:chOff x="0" y="0"/>
          <a:chExt cx="0" cy="0"/>
        </a:xfrm>
      </p:grpSpPr>
      <p:sp>
        <p:nvSpPr>
          <p:cNvPr id="27" name="Google Shape;27;p3"/>
          <p:cNvSpPr txBox="1">
            <a:spLocks noGrp="1"/>
          </p:cNvSpPr>
          <p:nvPr>
            <p:ph type="ctrTitle"/>
          </p:nvPr>
        </p:nvSpPr>
        <p:spPr>
          <a:xfrm>
            <a:off x="533400" y="1371600"/>
            <a:ext cx="7851648" cy="1828800"/>
          </a:xfrm>
          <a:prstGeom prst="rect">
            <a:avLst/>
          </a:prstGeom>
          <a:noFill/>
          <a:ln>
            <a:noFill/>
          </a:ln>
        </p:spPr>
        <p:txBody>
          <a:bodyPr spcFirstLastPara="1" wrap="square" lIns="0" tIns="0" rIns="18275" bIns="0" anchor="b" anchorCtr="0">
            <a:normAutofit/>
          </a:bodyPr>
          <a:lstStyle>
            <a:lvl1pPr lvl="0" algn="r">
              <a:spcBef>
                <a:spcPts val="0"/>
              </a:spcBef>
              <a:spcAft>
                <a:spcPts val="0"/>
              </a:spcAft>
              <a:buClr>
                <a:srgbClr val="4CE0EA"/>
              </a:buClr>
              <a:buSzPts val="5600"/>
              <a:buFont typeface="Calibri"/>
              <a:buNone/>
              <a:defRPr sz="5600" b="1">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3"/>
          <p:cNvSpPr txBox="1">
            <a:spLocks noGrp="1"/>
          </p:cNvSpPr>
          <p:nvPr>
            <p:ph type="subTitle" idx="1"/>
          </p:nvPr>
        </p:nvSpPr>
        <p:spPr>
          <a:xfrm>
            <a:off x="533400" y="3228536"/>
            <a:ext cx="7854696" cy="1752600"/>
          </a:xfrm>
          <a:prstGeom prst="rect">
            <a:avLst/>
          </a:prstGeom>
          <a:noFill/>
          <a:ln>
            <a:noFill/>
          </a:ln>
        </p:spPr>
        <p:txBody>
          <a:bodyPr spcFirstLastPara="1" wrap="square" lIns="0" tIns="45700" rIns="18275" bIns="45700" anchor="t" anchorCtr="0">
            <a:normAutofit/>
          </a:bodyPr>
          <a:lstStyle>
            <a:lvl1pPr marR="45720" lvl="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a:endParaRPr/>
          </a:p>
        </p:txBody>
      </p:sp>
      <p:sp>
        <p:nvSpPr>
          <p:cNvPr id="29" name="Google Shape;29;p3"/>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3"/>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439FD7"/>
            </a:gs>
            <a:gs pos="25000">
              <a:srgbClr val="4397CA"/>
            </a:gs>
            <a:gs pos="100000">
              <a:srgbClr val="00466A"/>
            </a:gs>
          </a:gsLst>
          <a:path path="circle">
            <a:fillToRect l="50000" t="50000" r="50000" b="50000"/>
          </a:path>
          <a:tileRect/>
        </a:gradFill>
        <a:effectLst/>
      </p:bgPr>
    </p:bg>
    <p:spTree>
      <p:nvGrpSpPr>
        <p:cNvPr id="1" name="Shape 32"/>
        <p:cNvGrpSpPr/>
        <p:nvPr/>
      </p:nvGrpSpPr>
      <p:grpSpPr>
        <a:xfrm>
          <a:off x="0" y="0"/>
          <a:ext cx="0" cy="0"/>
          <a:chOff x="0" y="0"/>
          <a:chExt cx="0" cy="0"/>
        </a:xfrm>
      </p:grpSpPr>
      <p:sp>
        <p:nvSpPr>
          <p:cNvPr id="33" name="Google Shape;33;p4"/>
          <p:cNvSpPr txBox="1">
            <a:spLocks noGrp="1"/>
          </p:cNvSpPr>
          <p:nvPr>
            <p:ph type="title"/>
          </p:nvPr>
        </p:nvSpPr>
        <p:spPr>
          <a:xfrm>
            <a:off x="530352" y="1316736"/>
            <a:ext cx="7772400" cy="1362456"/>
          </a:xfrm>
          <a:prstGeom prst="rect">
            <a:avLst/>
          </a:prstGeom>
          <a:noFill/>
          <a:ln>
            <a:noFill/>
          </a:ln>
        </p:spPr>
        <p:txBody>
          <a:bodyPr spcFirstLastPara="1" wrap="square" lIns="0" tIns="0" rIns="0" bIns="0" anchor="b" anchorCtr="0">
            <a:noAutofit/>
          </a:bodyPr>
          <a:lstStyle>
            <a:lvl1pPr lvl="0" algn="l">
              <a:spcBef>
                <a:spcPts val="0"/>
              </a:spcBef>
              <a:spcAft>
                <a:spcPts val="0"/>
              </a:spcAft>
              <a:buClr>
                <a:srgbClr val="4AE3AC"/>
              </a:buClr>
              <a:buSzPts val="5600"/>
              <a:buFont typeface="Calibri"/>
              <a:buNone/>
              <a:defRPr sz="5600" b="1" cap="none">
                <a:solidFill>
                  <a:srgbClr val="4AE3AC"/>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4"/>
          <p:cNvSpPr txBox="1">
            <a:spLocks noGrp="1"/>
          </p:cNvSpPr>
          <p:nvPr>
            <p:ph type="body" idx="1"/>
          </p:nvPr>
        </p:nvSpPr>
        <p:spPr>
          <a:xfrm>
            <a:off x="530352" y="2704664"/>
            <a:ext cx="7772400" cy="1509712"/>
          </a:xfrm>
          <a:prstGeom prst="rect">
            <a:avLst/>
          </a:prstGeom>
          <a:noFill/>
          <a:ln>
            <a:noFill/>
          </a:ln>
        </p:spPr>
        <p:txBody>
          <a:bodyPr spcFirstLastPara="1" wrap="square" lIns="45700" tIns="45700" rIns="45700" bIns="45700" anchor="t" anchorCtr="0">
            <a:normAutofit/>
          </a:bodyPr>
          <a:lstStyle>
            <a:lvl1pPr marL="457200" lvl="0" indent="-228600" algn="l">
              <a:spcBef>
                <a:spcPts val="440"/>
              </a:spcBef>
              <a:spcAft>
                <a:spcPts val="0"/>
              </a:spcAft>
              <a:buSzPts val="2090"/>
              <a:buNone/>
              <a:defRPr sz="2200">
                <a:solidFill>
                  <a:schemeClr val="lt1"/>
                </a:solidFill>
              </a:defRPr>
            </a:lvl1pPr>
            <a:lvl2pPr marL="914400" lvl="1" indent="-228600" algn="l">
              <a:spcBef>
                <a:spcPts val="360"/>
              </a:spcBef>
              <a:spcAft>
                <a:spcPts val="0"/>
              </a:spcAft>
              <a:buSzPts val="1530"/>
              <a:buNone/>
              <a:defRPr sz="1800">
                <a:solidFill>
                  <a:schemeClr val="lt1"/>
                </a:solidFill>
              </a:defRPr>
            </a:lvl2pPr>
            <a:lvl3pPr marL="1371600" lvl="2" indent="-228600" algn="l">
              <a:spcBef>
                <a:spcPts val="320"/>
              </a:spcBef>
              <a:spcAft>
                <a:spcPts val="0"/>
              </a:spcAft>
              <a:buSzPts val="1120"/>
              <a:buNone/>
              <a:defRPr sz="1600">
                <a:solidFill>
                  <a:schemeClr val="lt1"/>
                </a:solidFill>
              </a:defRPr>
            </a:lvl3pPr>
            <a:lvl4pPr marL="1828800" lvl="3" indent="-228600" algn="l">
              <a:spcBef>
                <a:spcPts val="280"/>
              </a:spcBef>
              <a:spcAft>
                <a:spcPts val="0"/>
              </a:spcAft>
              <a:buSzPts val="910"/>
              <a:buNone/>
              <a:defRPr sz="1400">
                <a:solidFill>
                  <a:schemeClr val="lt1"/>
                </a:solidFill>
              </a:defRPr>
            </a:lvl4pPr>
            <a:lvl5pPr marL="2286000" lvl="4" indent="-228600" algn="l">
              <a:spcBef>
                <a:spcPts val="280"/>
              </a:spcBef>
              <a:spcAft>
                <a:spcPts val="0"/>
              </a:spcAft>
              <a:buSzPts val="910"/>
              <a:buNone/>
              <a:defRPr sz="1400">
                <a:solidFill>
                  <a:schemeClr val="lt1"/>
                </a:solidFill>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35" name="Google Shape;35;p4"/>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4"/>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4"/>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
          <p:cNvSpPr txBox="1">
            <a:spLocks noGrp="1"/>
          </p:cNvSpPr>
          <p:nvPr>
            <p:ph type="body" idx="1"/>
          </p:nvPr>
        </p:nvSpPr>
        <p:spPr>
          <a:xfrm>
            <a:off x="457200" y="1920085"/>
            <a:ext cx="4038600" cy="4434840"/>
          </a:xfrm>
          <a:prstGeom prst="rect">
            <a:avLst/>
          </a:prstGeom>
          <a:noFill/>
          <a:ln>
            <a:noFill/>
          </a:ln>
        </p:spPr>
        <p:txBody>
          <a:bodyPr spcFirstLastPara="1" wrap="square" lIns="91425" tIns="45700" rIns="91425" bIns="45700" anchor="t" anchorCtr="0">
            <a:normAutofit/>
          </a:bodyPr>
          <a:lstStyle>
            <a:lvl1pPr marL="457200" lvl="0" indent="-385445" algn="l">
              <a:spcBef>
                <a:spcPts val="520"/>
              </a:spcBef>
              <a:spcAft>
                <a:spcPts val="0"/>
              </a:spcAft>
              <a:buSzPts val="2470"/>
              <a:buChar char="⚫"/>
              <a:defRPr sz="2600"/>
            </a:lvl1pPr>
            <a:lvl2pPr marL="914400" lvl="1" indent="-358140" algn="l">
              <a:spcBef>
                <a:spcPts val="480"/>
              </a:spcBef>
              <a:spcAft>
                <a:spcPts val="0"/>
              </a:spcAft>
              <a:buSzPts val="2040"/>
              <a:buChar char="⚫"/>
              <a:defRPr sz="2400"/>
            </a:lvl2pPr>
            <a:lvl3pPr marL="1371600" lvl="2" indent="-317500" algn="l">
              <a:spcBef>
                <a:spcPts val="400"/>
              </a:spcBef>
              <a:spcAft>
                <a:spcPts val="0"/>
              </a:spcAft>
              <a:buSzPts val="1400"/>
              <a:buChar char="⚫"/>
              <a:defRPr sz="2000"/>
            </a:lvl3pPr>
            <a:lvl4pPr marL="1828800" lvl="3" indent="-302894" algn="l">
              <a:spcBef>
                <a:spcPts val="360"/>
              </a:spcBef>
              <a:spcAft>
                <a:spcPts val="0"/>
              </a:spcAft>
              <a:buSzPts val="1170"/>
              <a:buChar char="⚫"/>
              <a:defRPr sz="1800"/>
            </a:lvl4pPr>
            <a:lvl5pPr marL="2286000" lvl="4" indent="-302895" algn="l">
              <a:spcBef>
                <a:spcPts val="360"/>
              </a:spcBef>
              <a:spcAft>
                <a:spcPts val="0"/>
              </a:spcAft>
              <a:buSzPts val="1170"/>
              <a:buChar char="⚫"/>
              <a:defRPr sz="18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1" name="Google Shape;41;p5"/>
          <p:cNvSpPr txBox="1">
            <a:spLocks noGrp="1"/>
          </p:cNvSpPr>
          <p:nvPr>
            <p:ph type="body" idx="2"/>
          </p:nvPr>
        </p:nvSpPr>
        <p:spPr>
          <a:xfrm>
            <a:off x="4648200" y="1920085"/>
            <a:ext cx="4038600" cy="4434840"/>
          </a:xfrm>
          <a:prstGeom prst="rect">
            <a:avLst/>
          </a:prstGeom>
          <a:noFill/>
          <a:ln>
            <a:noFill/>
          </a:ln>
        </p:spPr>
        <p:txBody>
          <a:bodyPr spcFirstLastPara="1" wrap="square" lIns="91425" tIns="45700" rIns="91425" bIns="45700" anchor="t" anchorCtr="0">
            <a:normAutofit/>
          </a:bodyPr>
          <a:lstStyle>
            <a:lvl1pPr marL="457200" lvl="0" indent="-385445" algn="l">
              <a:spcBef>
                <a:spcPts val="520"/>
              </a:spcBef>
              <a:spcAft>
                <a:spcPts val="0"/>
              </a:spcAft>
              <a:buSzPts val="2470"/>
              <a:buChar char="⚫"/>
              <a:defRPr sz="2600"/>
            </a:lvl1pPr>
            <a:lvl2pPr marL="914400" lvl="1" indent="-358140" algn="l">
              <a:spcBef>
                <a:spcPts val="480"/>
              </a:spcBef>
              <a:spcAft>
                <a:spcPts val="0"/>
              </a:spcAft>
              <a:buSzPts val="2040"/>
              <a:buChar char="⚫"/>
              <a:defRPr sz="2400"/>
            </a:lvl2pPr>
            <a:lvl3pPr marL="1371600" lvl="2" indent="-317500" algn="l">
              <a:spcBef>
                <a:spcPts val="400"/>
              </a:spcBef>
              <a:spcAft>
                <a:spcPts val="0"/>
              </a:spcAft>
              <a:buSzPts val="1400"/>
              <a:buChar char="⚫"/>
              <a:defRPr sz="2000"/>
            </a:lvl3pPr>
            <a:lvl4pPr marL="1828800" lvl="3" indent="-302894" algn="l">
              <a:spcBef>
                <a:spcPts val="360"/>
              </a:spcBef>
              <a:spcAft>
                <a:spcPts val="0"/>
              </a:spcAft>
              <a:buSzPts val="1170"/>
              <a:buChar char="⚫"/>
              <a:defRPr sz="1800"/>
            </a:lvl4pPr>
            <a:lvl5pPr marL="2286000" lvl="4" indent="-302895" algn="l">
              <a:spcBef>
                <a:spcPts val="360"/>
              </a:spcBef>
              <a:spcAft>
                <a:spcPts val="0"/>
              </a:spcAft>
              <a:buSzPts val="1170"/>
              <a:buChar char="⚫"/>
              <a:defRPr sz="18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2" name="Google Shape;42;p5"/>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5"/>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5"/>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5"/>
        <p:cNvGrpSpPr/>
        <p:nvPr/>
      </p:nvGrpSpPr>
      <p:grpSpPr>
        <a:xfrm>
          <a:off x="0" y="0"/>
          <a:ext cx="0" cy="0"/>
          <a:chOff x="0" y="0"/>
          <a:chExt cx="0" cy="0"/>
        </a:xfrm>
      </p:grpSpPr>
      <p:sp>
        <p:nvSpPr>
          <p:cNvPr id="46" name="Google Shape;46;p6"/>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50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6"/>
          <p:cNvSpPr txBox="1">
            <a:spLocks noGrp="1"/>
          </p:cNvSpPr>
          <p:nvPr>
            <p:ph type="body" idx="1"/>
          </p:nvPr>
        </p:nvSpPr>
        <p:spPr>
          <a:xfrm>
            <a:off x="457200" y="1855248"/>
            <a:ext cx="4040188" cy="659352"/>
          </a:xfrm>
          <a:prstGeom prst="rect">
            <a:avLst/>
          </a:prstGeom>
          <a:noFill/>
          <a:ln>
            <a:noFill/>
          </a:ln>
        </p:spPr>
        <p:txBody>
          <a:bodyPr spcFirstLastPara="1" wrap="square" lIns="45700" tIns="0" rIns="45700" bIns="0" anchor="ctr" anchorCtr="0">
            <a:noAutofit/>
          </a:bodyPr>
          <a:lstStyle>
            <a:lvl1pPr marL="457200" lvl="0" indent="-228600" algn="l">
              <a:spcBef>
                <a:spcPts val="480"/>
              </a:spcBef>
              <a:spcAft>
                <a:spcPts val="0"/>
              </a:spcAft>
              <a:buSzPts val="2280"/>
              <a:buNone/>
              <a:defRPr sz="2400" b="1" cap="none">
                <a:solidFill>
                  <a:schemeClr val="dk2"/>
                </a:solidFill>
              </a:defRPr>
            </a:lvl1pPr>
            <a:lvl2pPr marL="914400" lvl="1" indent="-228600" algn="l">
              <a:spcBef>
                <a:spcPts val="400"/>
              </a:spcBef>
              <a:spcAft>
                <a:spcPts val="0"/>
              </a:spcAft>
              <a:buSzPts val="1700"/>
              <a:buNone/>
              <a:defRPr sz="2000" b="1"/>
            </a:lvl2pPr>
            <a:lvl3pPr marL="1371600" lvl="2" indent="-228600" algn="l">
              <a:spcBef>
                <a:spcPts val="360"/>
              </a:spcBef>
              <a:spcAft>
                <a:spcPts val="0"/>
              </a:spcAft>
              <a:buSzPts val="1260"/>
              <a:buNone/>
              <a:defRPr sz="1800" b="1"/>
            </a:lvl3pPr>
            <a:lvl4pPr marL="1828800" lvl="3" indent="-228600" algn="l">
              <a:spcBef>
                <a:spcPts val="320"/>
              </a:spcBef>
              <a:spcAft>
                <a:spcPts val="0"/>
              </a:spcAft>
              <a:buSzPts val="1040"/>
              <a:buNone/>
              <a:defRPr sz="1600" b="1"/>
            </a:lvl4pPr>
            <a:lvl5pPr marL="2286000" lvl="4" indent="-228600" algn="l">
              <a:spcBef>
                <a:spcPts val="320"/>
              </a:spcBef>
              <a:spcAft>
                <a:spcPts val="0"/>
              </a:spcAft>
              <a:buSzPts val="1040"/>
              <a:buNone/>
              <a:defRPr sz="1600" b="1"/>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8" name="Google Shape;48;p6"/>
          <p:cNvSpPr txBox="1">
            <a:spLocks noGrp="1"/>
          </p:cNvSpPr>
          <p:nvPr>
            <p:ph type="body" idx="2"/>
          </p:nvPr>
        </p:nvSpPr>
        <p:spPr>
          <a:xfrm>
            <a:off x="4645025" y="1859757"/>
            <a:ext cx="4041775" cy="654843"/>
          </a:xfrm>
          <a:prstGeom prst="rect">
            <a:avLst/>
          </a:prstGeom>
          <a:noFill/>
          <a:ln>
            <a:noFill/>
          </a:ln>
        </p:spPr>
        <p:txBody>
          <a:bodyPr spcFirstLastPara="1" wrap="square" lIns="45700" tIns="0" rIns="45700" bIns="0" anchor="ctr" anchorCtr="0">
            <a:normAutofit/>
          </a:bodyPr>
          <a:lstStyle>
            <a:lvl1pPr marL="457200" lvl="0" indent="-228600" algn="l">
              <a:spcBef>
                <a:spcPts val="480"/>
              </a:spcBef>
              <a:spcAft>
                <a:spcPts val="0"/>
              </a:spcAft>
              <a:buSzPts val="2280"/>
              <a:buNone/>
              <a:defRPr sz="2400" b="1" cap="none">
                <a:solidFill>
                  <a:schemeClr val="dk2"/>
                </a:solidFill>
              </a:defRPr>
            </a:lvl1pPr>
            <a:lvl2pPr marL="914400" lvl="1" indent="-228600" algn="l">
              <a:spcBef>
                <a:spcPts val="400"/>
              </a:spcBef>
              <a:spcAft>
                <a:spcPts val="0"/>
              </a:spcAft>
              <a:buSzPts val="1700"/>
              <a:buNone/>
              <a:defRPr sz="2000" b="1"/>
            </a:lvl2pPr>
            <a:lvl3pPr marL="1371600" lvl="2" indent="-228600" algn="l">
              <a:spcBef>
                <a:spcPts val="360"/>
              </a:spcBef>
              <a:spcAft>
                <a:spcPts val="0"/>
              </a:spcAft>
              <a:buSzPts val="1260"/>
              <a:buNone/>
              <a:defRPr sz="1800" b="1"/>
            </a:lvl3pPr>
            <a:lvl4pPr marL="1828800" lvl="3" indent="-228600" algn="l">
              <a:spcBef>
                <a:spcPts val="320"/>
              </a:spcBef>
              <a:spcAft>
                <a:spcPts val="0"/>
              </a:spcAft>
              <a:buSzPts val="1040"/>
              <a:buNone/>
              <a:defRPr sz="1600" b="1"/>
            </a:lvl4pPr>
            <a:lvl5pPr marL="2286000" lvl="4" indent="-228600" algn="l">
              <a:spcBef>
                <a:spcPts val="320"/>
              </a:spcBef>
              <a:spcAft>
                <a:spcPts val="0"/>
              </a:spcAft>
              <a:buSzPts val="1040"/>
              <a:buNone/>
              <a:defRPr sz="1600" b="1"/>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9" name="Google Shape;49;p6"/>
          <p:cNvSpPr txBox="1">
            <a:spLocks noGrp="1"/>
          </p:cNvSpPr>
          <p:nvPr>
            <p:ph type="body" idx="3"/>
          </p:nvPr>
        </p:nvSpPr>
        <p:spPr>
          <a:xfrm>
            <a:off x="457200" y="2514600"/>
            <a:ext cx="4040188" cy="3845720"/>
          </a:xfrm>
          <a:prstGeom prst="rect">
            <a:avLst/>
          </a:prstGeom>
          <a:noFill/>
          <a:ln>
            <a:noFill/>
          </a:ln>
        </p:spPr>
        <p:txBody>
          <a:bodyPr spcFirstLastPara="1" wrap="square" lIns="91425" tIns="0" rIns="91425" bIns="45700" anchor="t" anchorCtr="0">
            <a:normAutofit/>
          </a:bodyPr>
          <a:lstStyle>
            <a:lvl1pPr marL="457200" lvl="0" indent="-361315" algn="l">
              <a:spcBef>
                <a:spcPts val="440"/>
              </a:spcBef>
              <a:spcAft>
                <a:spcPts val="0"/>
              </a:spcAft>
              <a:buSzPts val="2090"/>
              <a:buChar char="⚫"/>
              <a:defRPr sz="2200"/>
            </a:lvl1pPr>
            <a:lvl2pPr marL="914400" lvl="1" indent="-336550" algn="l">
              <a:spcBef>
                <a:spcPts val="400"/>
              </a:spcBef>
              <a:spcAft>
                <a:spcPts val="0"/>
              </a:spcAft>
              <a:buSzPts val="1700"/>
              <a:buChar char="⚫"/>
              <a:defRPr sz="2000"/>
            </a:lvl2pPr>
            <a:lvl3pPr marL="1371600" lvl="2" indent="-308610" algn="l">
              <a:spcBef>
                <a:spcPts val="360"/>
              </a:spcBef>
              <a:spcAft>
                <a:spcPts val="0"/>
              </a:spcAft>
              <a:buSzPts val="1260"/>
              <a:buChar char="⚫"/>
              <a:defRPr sz="1800"/>
            </a:lvl3pPr>
            <a:lvl4pPr marL="1828800" lvl="3" indent="-294639" algn="l">
              <a:spcBef>
                <a:spcPts val="320"/>
              </a:spcBef>
              <a:spcAft>
                <a:spcPts val="0"/>
              </a:spcAft>
              <a:buSzPts val="1040"/>
              <a:buChar char="⚫"/>
              <a:defRPr sz="1600"/>
            </a:lvl4pPr>
            <a:lvl5pPr marL="2286000" lvl="4" indent="-294639" algn="l">
              <a:spcBef>
                <a:spcPts val="320"/>
              </a:spcBef>
              <a:spcAft>
                <a:spcPts val="0"/>
              </a:spcAft>
              <a:buSzPts val="1040"/>
              <a:buChar char="⚫"/>
              <a:defRPr sz="16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0" name="Google Shape;50;p6"/>
          <p:cNvSpPr txBox="1">
            <a:spLocks noGrp="1"/>
          </p:cNvSpPr>
          <p:nvPr>
            <p:ph type="body" idx="4"/>
          </p:nvPr>
        </p:nvSpPr>
        <p:spPr>
          <a:xfrm>
            <a:off x="4645025" y="2514600"/>
            <a:ext cx="4041775" cy="3845720"/>
          </a:xfrm>
          <a:prstGeom prst="rect">
            <a:avLst/>
          </a:prstGeom>
          <a:noFill/>
          <a:ln>
            <a:noFill/>
          </a:ln>
        </p:spPr>
        <p:txBody>
          <a:bodyPr spcFirstLastPara="1" wrap="square" lIns="91425" tIns="0" rIns="91425" bIns="45700" anchor="t" anchorCtr="0">
            <a:normAutofit/>
          </a:bodyPr>
          <a:lstStyle>
            <a:lvl1pPr marL="457200" lvl="0" indent="-361315" algn="l">
              <a:spcBef>
                <a:spcPts val="440"/>
              </a:spcBef>
              <a:spcAft>
                <a:spcPts val="0"/>
              </a:spcAft>
              <a:buSzPts val="2090"/>
              <a:buChar char="⚫"/>
              <a:defRPr sz="2200"/>
            </a:lvl1pPr>
            <a:lvl2pPr marL="914400" lvl="1" indent="-336550" algn="l">
              <a:spcBef>
                <a:spcPts val="400"/>
              </a:spcBef>
              <a:spcAft>
                <a:spcPts val="0"/>
              </a:spcAft>
              <a:buSzPts val="1700"/>
              <a:buChar char="⚫"/>
              <a:defRPr sz="2000"/>
            </a:lvl2pPr>
            <a:lvl3pPr marL="1371600" lvl="2" indent="-308610" algn="l">
              <a:spcBef>
                <a:spcPts val="360"/>
              </a:spcBef>
              <a:spcAft>
                <a:spcPts val="0"/>
              </a:spcAft>
              <a:buSzPts val="1260"/>
              <a:buChar char="⚫"/>
              <a:defRPr sz="1800"/>
            </a:lvl3pPr>
            <a:lvl4pPr marL="1828800" lvl="3" indent="-294639" algn="l">
              <a:spcBef>
                <a:spcPts val="320"/>
              </a:spcBef>
              <a:spcAft>
                <a:spcPts val="0"/>
              </a:spcAft>
              <a:buSzPts val="1040"/>
              <a:buChar char="⚫"/>
              <a:defRPr sz="1600"/>
            </a:lvl4pPr>
            <a:lvl5pPr marL="2286000" lvl="4" indent="-294639" algn="l">
              <a:spcBef>
                <a:spcPts val="320"/>
              </a:spcBef>
              <a:spcAft>
                <a:spcPts val="0"/>
              </a:spcAft>
              <a:buSzPts val="1040"/>
              <a:buChar char="⚫"/>
              <a:defRPr sz="16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1" name="Google Shape;51;p6"/>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6"/>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6"/>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4"/>
        <p:cNvGrpSpPr/>
        <p:nvPr/>
      </p:nvGrpSpPr>
      <p:grpSpPr>
        <a:xfrm>
          <a:off x="0" y="0"/>
          <a:ext cx="0" cy="0"/>
          <a:chOff x="0" y="0"/>
          <a:chExt cx="0" cy="0"/>
        </a:xfrm>
      </p:grpSpPr>
      <p:sp>
        <p:nvSpPr>
          <p:cNvPr id="55" name="Google Shape;55;p7"/>
          <p:cNvSpPr txBox="1">
            <a:spLocks noGrp="1"/>
          </p:cNvSpPr>
          <p:nvPr>
            <p:ph type="title"/>
          </p:nvPr>
        </p:nvSpPr>
        <p:spPr>
          <a:xfrm>
            <a:off x="457200" y="704088"/>
            <a:ext cx="83058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5000"/>
              <a:buFont typeface="Calibri"/>
              <a:buNone/>
              <a:defRPr sz="5000" b="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7"/>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7"/>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7"/>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9"/>
        <p:cNvGrpSpPr/>
        <p:nvPr/>
      </p:nvGrpSpPr>
      <p:grpSpPr>
        <a:xfrm>
          <a:off x="0" y="0"/>
          <a:ext cx="0" cy="0"/>
          <a:chOff x="0" y="0"/>
          <a:chExt cx="0" cy="0"/>
        </a:xfrm>
      </p:grpSpPr>
      <p:sp>
        <p:nvSpPr>
          <p:cNvPr id="60" name="Google Shape;60;p8"/>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8"/>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8"/>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3"/>
        <p:cNvGrpSpPr/>
        <p:nvPr/>
      </p:nvGrpSpPr>
      <p:grpSpPr>
        <a:xfrm>
          <a:off x="0" y="0"/>
          <a:ext cx="0" cy="0"/>
          <a:chOff x="0" y="0"/>
          <a:chExt cx="0" cy="0"/>
        </a:xfrm>
      </p:grpSpPr>
      <p:sp>
        <p:nvSpPr>
          <p:cNvPr id="64" name="Google Shape;64;p9"/>
          <p:cNvSpPr txBox="1">
            <a:spLocks noGrp="1"/>
          </p:cNvSpPr>
          <p:nvPr>
            <p:ph type="title"/>
          </p:nvPr>
        </p:nvSpPr>
        <p:spPr>
          <a:xfrm>
            <a:off x="685800" y="514352"/>
            <a:ext cx="2743200" cy="1162050"/>
          </a:xfrm>
          <a:prstGeom prst="rect">
            <a:avLst/>
          </a:prstGeom>
          <a:noFill/>
          <a:ln>
            <a:noFill/>
          </a:ln>
        </p:spPr>
        <p:txBody>
          <a:bodyPr spcFirstLastPara="1" wrap="square" lIns="0" tIns="45700" rIns="0" bIns="0" anchor="b" anchorCtr="0">
            <a:noAutofit/>
          </a:bodyPr>
          <a:lstStyle>
            <a:lvl1pPr lvl="0" algn="l">
              <a:spcBef>
                <a:spcPts val="0"/>
              </a:spcBef>
              <a:spcAft>
                <a:spcPts val="0"/>
              </a:spcAft>
              <a:buClr>
                <a:schemeClr val="dk2"/>
              </a:buClr>
              <a:buSzPts val="2600"/>
              <a:buFont typeface="Calibri"/>
              <a:buNone/>
              <a:defRPr sz="2600" b="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9"/>
          <p:cNvSpPr txBox="1">
            <a:spLocks noGrp="1"/>
          </p:cNvSpPr>
          <p:nvPr>
            <p:ph type="body" idx="1"/>
          </p:nvPr>
        </p:nvSpPr>
        <p:spPr>
          <a:xfrm>
            <a:off x="685800" y="1676400"/>
            <a:ext cx="2743200" cy="4572000"/>
          </a:xfrm>
          <a:prstGeom prst="rect">
            <a:avLst/>
          </a:prstGeom>
          <a:noFill/>
          <a:ln>
            <a:noFill/>
          </a:ln>
        </p:spPr>
        <p:txBody>
          <a:bodyPr spcFirstLastPara="1" wrap="square" lIns="18275" tIns="45700" rIns="18275" bIns="45700" anchor="t" anchorCtr="0">
            <a:normAutofit/>
          </a:bodyPr>
          <a:lstStyle>
            <a:lvl1pPr marL="457200" lvl="0" indent="-228600" algn="l">
              <a:spcBef>
                <a:spcPts val="280"/>
              </a:spcBef>
              <a:spcAft>
                <a:spcPts val="0"/>
              </a:spcAft>
              <a:buSzPts val="1330"/>
              <a:buNone/>
              <a:defRPr sz="1400"/>
            </a:lvl1pPr>
            <a:lvl2pPr marL="914400" lvl="1" indent="-228600" algn="l">
              <a:spcBef>
                <a:spcPts val="240"/>
              </a:spcBef>
              <a:spcAft>
                <a:spcPts val="0"/>
              </a:spcAft>
              <a:buSzPts val="1020"/>
              <a:buNone/>
              <a:defRPr sz="1200"/>
            </a:lvl2pPr>
            <a:lvl3pPr marL="1371600" lvl="2" indent="-228600" algn="l">
              <a:spcBef>
                <a:spcPts val="200"/>
              </a:spcBef>
              <a:spcAft>
                <a:spcPts val="0"/>
              </a:spcAft>
              <a:buSzPts val="700"/>
              <a:buNone/>
              <a:defRPr sz="1000"/>
            </a:lvl3pPr>
            <a:lvl4pPr marL="1828800" lvl="3" indent="-228600" algn="l">
              <a:spcBef>
                <a:spcPts val="180"/>
              </a:spcBef>
              <a:spcAft>
                <a:spcPts val="0"/>
              </a:spcAft>
              <a:buSzPts val="585"/>
              <a:buNone/>
              <a:defRPr sz="900"/>
            </a:lvl4pPr>
            <a:lvl5pPr marL="2286000" lvl="4" indent="-228600" algn="l">
              <a:spcBef>
                <a:spcPts val="180"/>
              </a:spcBef>
              <a:spcAft>
                <a:spcPts val="0"/>
              </a:spcAft>
              <a:buSzPts val="585"/>
              <a:buNone/>
              <a:defRPr sz="9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6" name="Google Shape;66;p9"/>
          <p:cNvSpPr txBox="1">
            <a:spLocks noGrp="1"/>
          </p:cNvSpPr>
          <p:nvPr>
            <p:ph type="body" idx="2"/>
          </p:nvPr>
        </p:nvSpPr>
        <p:spPr>
          <a:xfrm>
            <a:off x="3575050" y="1676400"/>
            <a:ext cx="5111750" cy="4572000"/>
          </a:xfrm>
          <a:prstGeom prst="rect">
            <a:avLst/>
          </a:prstGeom>
          <a:noFill/>
          <a:ln>
            <a:noFill/>
          </a:ln>
        </p:spPr>
        <p:txBody>
          <a:bodyPr spcFirstLastPara="1" wrap="square" lIns="91425" tIns="0" rIns="91425" bIns="45700" anchor="t" anchorCtr="0">
            <a:normAutofit/>
          </a:bodyPr>
          <a:lstStyle>
            <a:lvl1pPr marL="457200" lvl="0" indent="-397510" algn="l">
              <a:spcBef>
                <a:spcPts val="560"/>
              </a:spcBef>
              <a:spcAft>
                <a:spcPts val="0"/>
              </a:spcAft>
              <a:buSzPts val="2660"/>
              <a:buChar char="⚫"/>
              <a:defRPr sz="2800"/>
            </a:lvl1pPr>
            <a:lvl2pPr marL="914400" lvl="1" indent="-368935" algn="l">
              <a:spcBef>
                <a:spcPts val="520"/>
              </a:spcBef>
              <a:spcAft>
                <a:spcPts val="0"/>
              </a:spcAft>
              <a:buSzPts val="2210"/>
              <a:buChar char="⚫"/>
              <a:defRPr sz="2600"/>
            </a:lvl2pPr>
            <a:lvl3pPr marL="1371600" lvl="2" indent="-335280" algn="l">
              <a:spcBef>
                <a:spcPts val="480"/>
              </a:spcBef>
              <a:spcAft>
                <a:spcPts val="0"/>
              </a:spcAft>
              <a:buSzPts val="1680"/>
              <a:buChar char="⚫"/>
              <a:defRPr sz="2400"/>
            </a:lvl3pPr>
            <a:lvl4pPr marL="1828800" lvl="3" indent="-311150" algn="l">
              <a:spcBef>
                <a:spcPts val="400"/>
              </a:spcBef>
              <a:spcAft>
                <a:spcPts val="0"/>
              </a:spcAft>
              <a:buSzPts val="1300"/>
              <a:buChar char="⚫"/>
              <a:defRPr sz="2000"/>
            </a:lvl4pPr>
            <a:lvl5pPr marL="2286000" lvl="4" indent="-302895" algn="l">
              <a:spcBef>
                <a:spcPts val="360"/>
              </a:spcBef>
              <a:spcAft>
                <a:spcPts val="0"/>
              </a:spcAft>
              <a:buSzPts val="1170"/>
              <a:buChar char="⚫"/>
              <a:defRPr sz="18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7" name="Google Shape;67;p9"/>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9"/>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9"/>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0"/>
        <p:cNvGrpSpPr/>
        <p:nvPr/>
      </p:nvGrpSpPr>
      <p:grpSpPr>
        <a:xfrm>
          <a:off x="0" y="0"/>
          <a:ext cx="0" cy="0"/>
          <a:chOff x="0" y="0"/>
          <a:chExt cx="0" cy="0"/>
        </a:xfrm>
      </p:grpSpPr>
      <p:sp>
        <p:nvSpPr>
          <p:cNvPr id="71" name="Google Shape;71;p10"/>
          <p:cNvSpPr/>
          <p:nvPr/>
        </p:nvSpPr>
        <p:spPr>
          <a:xfrm rot="-10380000" flipH="1">
            <a:off x="3165753" y="1108077"/>
            <a:ext cx="5257800" cy="4114800"/>
          </a:xfrm>
          <a:prstGeom prst="snipRoundRect">
            <a:avLst>
              <a:gd name="adj1" fmla="val 0"/>
              <a:gd name="adj2" fmla="val 3646"/>
            </a:avLst>
          </a:prstGeom>
          <a:solidFill>
            <a:srgbClr val="FFFFFF"/>
          </a:solidFill>
          <a:ln w="9525" cap="rnd" cmpd="sng">
            <a:solidFill>
              <a:srgbClr val="C0C0C0"/>
            </a:solidFill>
            <a:prstDash val="solid"/>
            <a:round/>
            <a:headEnd type="none" w="sm" len="sm"/>
            <a:tailEnd type="none" w="sm" len="sm"/>
          </a:ln>
          <a:effectLst>
            <a:outerShdw blurRad="63500" dist="38500" dir="7500000" sx="98500" sy="100080" kx="100000" algn="tl" rotWithShape="0">
              <a:srgbClr val="000000">
                <a:alpha val="25098"/>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tantia"/>
              <a:ea typeface="Constantia"/>
              <a:cs typeface="Constantia"/>
              <a:sym typeface="Constantia"/>
            </a:endParaRPr>
          </a:p>
        </p:txBody>
      </p:sp>
      <p:sp>
        <p:nvSpPr>
          <p:cNvPr id="72" name="Google Shape;72;p10"/>
          <p:cNvSpPr/>
          <p:nvPr/>
        </p:nvSpPr>
        <p:spPr>
          <a:xfrm rot="-10380000" flipH="1">
            <a:off x="8004134" y="5359769"/>
            <a:ext cx="155448" cy="155448"/>
          </a:xfrm>
          <a:prstGeom prst="rtTriangle">
            <a:avLst/>
          </a:prstGeom>
          <a:solidFill>
            <a:srgbClr val="FFFFFF"/>
          </a:solidFill>
          <a:ln w="12700" cap="flat" cmpd="sng">
            <a:solidFill>
              <a:srgbClr val="FFFFFF"/>
            </a:solidFill>
            <a:prstDash val="solid"/>
            <a:bevel/>
            <a:headEnd type="none" w="sm" len="sm"/>
            <a:tailEnd type="none" w="sm" len="sm"/>
          </a:ln>
          <a:effectLst>
            <a:outerShdw blurRad="19685" dist="6350" dir="12900000" algn="tl" rotWithShape="0">
              <a:srgbClr val="000000">
                <a:alpha val="47058"/>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tantia"/>
              <a:ea typeface="Constantia"/>
              <a:cs typeface="Constantia"/>
              <a:sym typeface="Constantia"/>
            </a:endParaRPr>
          </a:p>
        </p:txBody>
      </p:sp>
      <p:sp>
        <p:nvSpPr>
          <p:cNvPr id="73" name="Google Shape;73;p10"/>
          <p:cNvSpPr txBox="1">
            <a:spLocks noGrp="1"/>
          </p:cNvSpPr>
          <p:nvPr>
            <p:ph type="title"/>
          </p:nvPr>
        </p:nvSpPr>
        <p:spPr>
          <a:xfrm>
            <a:off x="609600" y="1176996"/>
            <a:ext cx="2212848" cy="1582621"/>
          </a:xfrm>
          <a:prstGeom prst="rect">
            <a:avLst/>
          </a:prstGeom>
          <a:noFill/>
          <a:ln>
            <a:noFill/>
          </a:ln>
        </p:spPr>
        <p:txBody>
          <a:bodyPr spcFirstLastPara="1" wrap="square" lIns="45700" tIns="45700" rIns="45700" bIns="45700" anchor="b" anchorCtr="0">
            <a:normAutofit/>
          </a:bodyPr>
          <a:lstStyle>
            <a:lvl1pPr lvl="0" algn="l">
              <a:spcBef>
                <a:spcPts val="0"/>
              </a:spcBef>
              <a:spcAft>
                <a:spcPts val="0"/>
              </a:spcAft>
              <a:buClr>
                <a:schemeClr val="dk2"/>
              </a:buClr>
              <a:buSzPts val="2000"/>
              <a:buFont typeface="Calibri"/>
              <a:buNone/>
              <a:defRPr sz="2000" b="1">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0"/>
          <p:cNvSpPr txBox="1">
            <a:spLocks noGrp="1"/>
          </p:cNvSpPr>
          <p:nvPr>
            <p:ph type="body" idx="1"/>
          </p:nvPr>
        </p:nvSpPr>
        <p:spPr>
          <a:xfrm>
            <a:off x="609600" y="2828785"/>
            <a:ext cx="2209800" cy="2179320"/>
          </a:xfrm>
          <a:prstGeom prst="rect">
            <a:avLst/>
          </a:prstGeom>
          <a:noFill/>
          <a:ln>
            <a:noFill/>
          </a:ln>
        </p:spPr>
        <p:txBody>
          <a:bodyPr spcFirstLastPara="1" wrap="square" lIns="64000" tIns="45700" rIns="45700" bIns="45700" anchor="t" anchorCtr="0">
            <a:normAutofit/>
          </a:bodyPr>
          <a:lstStyle>
            <a:lvl1pPr marL="457200" lvl="0" indent="-228600" algn="l">
              <a:spcBef>
                <a:spcPts val="250"/>
              </a:spcBef>
              <a:spcAft>
                <a:spcPts val="0"/>
              </a:spcAft>
              <a:buSzPts val="1235"/>
              <a:buFont typeface="Constantia"/>
              <a:buNone/>
              <a:defRPr sz="1300"/>
            </a:lvl1pPr>
            <a:lvl2pPr marL="914400" lvl="1" indent="-293369" algn="l">
              <a:spcBef>
                <a:spcPts val="240"/>
              </a:spcBef>
              <a:spcAft>
                <a:spcPts val="0"/>
              </a:spcAft>
              <a:buSzPts val="1020"/>
              <a:buChar char="⚫"/>
              <a:defRPr sz="1200"/>
            </a:lvl2pPr>
            <a:lvl3pPr marL="1371600" lvl="2" indent="-273050" algn="l">
              <a:spcBef>
                <a:spcPts val="200"/>
              </a:spcBef>
              <a:spcAft>
                <a:spcPts val="0"/>
              </a:spcAft>
              <a:buSzPts val="700"/>
              <a:buChar char="⚫"/>
              <a:defRPr sz="1000"/>
            </a:lvl3pPr>
            <a:lvl4pPr marL="1828800" lvl="3" indent="-265747" algn="l">
              <a:spcBef>
                <a:spcPts val="180"/>
              </a:spcBef>
              <a:spcAft>
                <a:spcPts val="0"/>
              </a:spcAft>
              <a:buSzPts val="585"/>
              <a:buChar char="⚫"/>
              <a:defRPr sz="900"/>
            </a:lvl4pPr>
            <a:lvl5pPr marL="2286000" lvl="4" indent="-265747" algn="l">
              <a:spcBef>
                <a:spcPts val="180"/>
              </a:spcBef>
              <a:spcAft>
                <a:spcPts val="0"/>
              </a:spcAft>
              <a:buSzPts val="585"/>
              <a:buChar char="⚫"/>
              <a:defRPr sz="9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75" name="Google Shape;75;p10"/>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0"/>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0"/>
          <p:cNvSpPr txBox="1">
            <a:spLocks noGrp="1"/>
          </p:cNvSpPr>
          <p:nvPr>
            <p:ph type="sldNum" idx="12"/>
          </p:nvPr>
        </p:nvSpPr>
        <p:spPr>
          <a:xfrm>
            <a:off x="8077200" y="6356350"/>
            <a:ext cx="6096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78" name="Google Shape;78;p10"/>
          <p:cNvSpPr>
            <a:spLocks noGrp="1"/>
          </p:cNvSpPr>
          <p:nvPr>
            <p:ph type="pic" idx="2"/>
          </p:nvPr>
        </p:nvSpPr>
        <p:spPr>
          <a:xfrm rot="420000">
            <a:off x="3485793" y="1199517"/>
            <a:ext cx="4617720" cy="3931920"/>
          </a:xfrm>
          <a:prstGeom prst="rect">
            <a:avLst/>
          </a:prstGeom>
          <a:solidFill>
            <a:schemeClr val="lt2"/>
          </a:solidFill>
          <a:ln w="9525" cap="rnd" cmpd="sng">
            <a:solidFill>
              <a:srgbClr val="C0C0C0"/>
            </a:solidFill>
            <a:prstDash val="solid"/>
            <a:round/>
            <a:headEnd type="none" w="sm" len="sm"/>
            <a:tailEnd type="none" w="sm" len="sm"/>
          </a:ln>
        </p:spPr>
      </p:sp>
      <p:sp>
        <p:nvSpPr>
          <p:cNvPr id="79" name="Google Shape;79;p10"/>
          <p:cNvSpPr/>
          <p:nvPr/>
        </p:nvSpPr>
        <p:spPr>
          <a:xfrm rot="10800000" flipH="1">
            <a:off x="-9525" y="5816600"/>
            <a:ext cx="9163050" cy="1041400"/>
          </a:xfrm>
          <a:custGeom>
            <a:avLst/>
            <a:gdLst/>
            <a:ahLst/>
            <a:cxnLst/>
            <a:rect l="l" t="t" r="r" b="b"/>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5098"/>
                </a:srgbClr>
              </a:gs>
              <a:gs pos="100000">
                <a:srgbClr val="00E9F7">
                  <a:alpha val="54901"/>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80" name="Google Shape;80;p10"/>
          <p:cNvSpPr/>
          <p:nvPr/>
        </p:nvSpPr>
        <p:spPr>
          <a:xfrm rot="10800000" flipH="1">
            <a:off x="4381500" y="6219825"/>
            <a:ext cx="4762500" cy="638175"/>
          </a:xfrm>
          <a:custGeom>
            <a:avLst/>
            <a:gdLst/>
            <a:ahLst/>
            <a:cxnLst/>
            <a:rect l="l" t="t" r="r" b="b"/>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30196"/>
                </a:srgbClr>
              </a:gs>
              <a:gs pos="80000">
                <a:srgbClr val="0099E4">
                  <a:alpha val="45098"/>
                </a:srgbClr>
              </a:gs>
              <a:gs pos="100000">
                <a:srgbClr val="0099E4">
                  <a:alpha val="45098"/>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1"/>
        <p:cNvGrpSpPr/>
        <p:nvPr/>
      </p:nvGrpSpPr>
      <p:grpSpPr>
        <a:xfrm>
          <a:off x="0" y="0"/>
          <a:ext cx="0" cy="0"/>
          <a:chOff x="0" y="0"/>
          <a:chExt cx="0" cy="0"/>
        </a:xfrm>
      </p:grpSpPr>
      <p:sp>
        <p:nvSpPr>
          <p:cNvPr id="82" name="Google Shape;82;p11"/>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11"/>
          <p:cNvSpPr txBox="1">
            <a:spLocks noGrp="1"/>
          </p:cNvSpPr>
          <p:nvPr>
            <p:ph type="body" idx="1"/>
          </p:nvPr>
        </p:nvSpPr>
        <p:spPr>
          <a:xfrm rot="5400000">
            <a:off x="2377440" y="15240"/>
            <a:ext cx="4389120" cy="822960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4"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4" name="Google Shape;84;p11"/>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1"/>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1"/>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7"/>
        <p:cNvGrpSpPr/>
        <p:nvPr/>
      </p:nvGrpSpPr>
      <p:grpSpPr>
        <a:xfrm>
          <a:off x="0" y="0"/>
          <a:ext cx="0" cy="0"/>
          <a:chOff x="0" y="0"/>
          <a:chExt cx="0" cy="0"/>
        </a:xfrm>
      </p:grpSpPr>
      <p:sp>
        <p:nvSpPr>
          <p:cNvPr id="88" name="Google Shape;88;p12"/>
          <p:cNvSpPr txBox="1">
            <a:spLocks noGrp="1"/>
          </p:cNvSpPr>
          <p:nvPr>
            <p:ph type="title"/>
          </p:nvPr>
        </p:nvSpPr>
        <p:spPr>
          <a:xfrm rot="5400000">
            <a:off x="5052219" y="2491582"/>
            <a:ext cx="5211763" cy="20574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12"/>
          <p:cNvSpPr txBox="1">
            <a:spLocks noGrp="1"/>
          </p:cNvSpPr>
          <p:nvPr>
            <p:ph type="body" idx="1"/>
          </p:nvPr>
        </p:nvSpPr>
        <p:spPr>
          <a:xfrm rot="5400000">
            <a:off x="861219" y="510382"/>
            <a:ext cx="5211763" cy="601980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4"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90" name="Google Shape;90;p12"/>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2"/>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2"/>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3">
            <a:alphaModFix/>
          </a:blip>
          <a:tile tx="0" ty="0" sx="65000" sy="65000" flip="none" algn="tl"/>
        </a:blipFill>
        <a:effectLst/>
      </p:bgPr>
    </p:bg>
    <p:spTree>
      <p:nvGrpSpPr>
        <p:cNvPr id="1" name="Shape 9"/>
        <p:cNvGrpSpPr/>
        <p:nvPr/>
      </p:nvGrpSpPr>
      <p:grpSpPr>
        <a:xfrm>
          <a:off x="0" y="0"/>
          <a:ext cx="0" cy="0"/>
          <a:chOff x="0" y="0"/>
          <a:chExt cx="0" cy="0"/>
        </a:xfrm>
      </p:grpSpPr>
      <p:sp>
        <p:nvSpPr>
          <p:cNvPr id="10" name="Google Shape;10;p1"/>
          <p:cNvSpPr/>
          <p:nvPr/>
        </p:nvSpPr>
        <p:spPr>
          <a:xfrm>
            <a:off x="-9525" y="-7144"/>
            <a:ext cx="9163050" cy="1041400"/>
          </a:xfrm>
          <a:custGeom>
            <a:avLst/>
            <a:gdLst/>
            <a:ahLst/>
            <a:cxnLst/>
            <a:rect l="l" t="t" r="r" b="b"/>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5098"/>
                </a:srgbClr>
              </a:gs>
              <a:gs pos="100000">
                <a:srgbClr val="00E9F7">
                  <a:alpha val="54901"/>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Constantia"/>
              <a:ea typeface="Constantia"/>
              <a:cs typeface="Constantia"/>
              <a:sym typeface="Constantia"/>
            </a:endParaRPr>
          </a:p>
        </p:txBody>
      </p:sp>
      <p:sp>
        <p:nvSpPr>
          <p:cNvPr id="11" name="Google Shape;11;p1"/>
          <p:cNvSpPr/>
          <p:nvPr/>
        </p:nvSpPr>
        <p:spPr>
          <a:xfrm>
            <a:off x="4381500" y="-7144"/>
            <a:ext cx="4762500" cy="638175"/>
          </a:xfrm>
          <a:custGeom>
            <a:avLst/>
            <a:gdLst/>
            <a:ahLst/>
            <a:cxnLst/>
            <a:rect l="l" t="t" r="r" b="b"/>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30196"/>
                </a:srgbClr>
              </a:gs>
              <a:gs pos="80000">
                <a:srgbClr val="0099E4">
                  <a:alpha val="45098"/>
                </a:srgbClr>
              </a:gs>
              <a:gs pos="100000">
                <a:srgbClr val="0099E4">
                  <a:alpha val="45098"/>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Constantia"/>
              <a:ea typeface="Constantia"/>
              <a:cs typeface="Constantia"/>
              <a:sym typeface="Constantia"/>
            </a:endParaRPr>
          </a:p>
        </p:txBody>
      </p:sp>
      <p:sp>
        <p:nvSpPr>
          <p:cNvPr id="12" name="Google Shape;12;p1"/>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marR="0" lvl="0" algn="l" rtl="0">
              <a:spcBef>
                <a:spcPts val="0"/>
              </a:spcBef>
              <a:spcAft>
                <a:spcPts val="0"/>
              </a:spcAft>
              <a:buClr>
                <a:schemeClr val="dk2"/>
              </a:buClr>
              <a:buSzPts val="5000"/>
              <a:buFont typeface="Calibri"/>
              <a:buNone/>
              <a:defRPr sz="5000" b="0" i="0" u="none" strike="noStrike" cap="none">
                <a:solidFill>
                  <a:schemeClr val="dk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lvl1pPr marL="457200" marR="0" lvl="0" indent="-385445" algn="l" rtl="0">
              <a:spcBef>
                <a:spcPts val="520"/>
              </a:spcBef>
              <a:spcAft>
                <a:spcPts val="0"/>
              </a:spcAft>
              <a:buClr>
                <a:schemeClr val="accent3"/>
              </a:buClr>
              <a:buSzPts val="2470"/>
              <a:buFont typeface="Noto Sans Symbols"/>
              <a:buChar char="⚫"/>
              <a:defRPr sz="2600" b="0" i="0" u="none" strike="noStrike" cap="none">
                <a:solidFill>
                  <a:schemeClr val="dk1"/>
                </a:solidFill>
                <a:latin typeface="Constantia"/>
                <a:ea typeface="Constantia"/>
                <a:cs typeface="Constantia"/>
                <a:sym typeface="Constantia"/>
              </a:defRPr>
            </a:lvl1pPr>
            <a:lvl2pPr marL="914400" marR="0" lvl="1" indent="-358140" algn="l" rtl="0">
              <a:spcBef>
                <a:spcPts val="480"/>
              </a:spcBef>
              <a:spcAft>
                <a:spcPts val="0"/>
              </a:spcAft>
              <a:buClr>
                <a:schemeClr val="accent1"/>
              </a:buClr>
              <a:buSzPts val="2040"/>
              <a:buFont typeface="Noto Sans Symbols"/>
              <a:buChar char="⚫"/>
              <a:defRPr sz="2400" b="0" i="0" u="none" strike="noStrike" cap="none">
                <a:solidFill>
                  <a:schemeClr val="dk1"/>
                </a:solidFill>
                <a:latin typeface="Constantia"/>
                <a:ea typeface="Constantia"/>
                <a:cs typeface="Constantia"/>
                <a:sym typeface="Constantia"/>
              </a:defRPr>
            </a:lvl2pPr>
            <a:lvl3pPr marL="1371600" marR="0" lvl="2" indent="-321944" algn="l" rtl="0">
              <a:spcBef>
                <a:spcPts val="420"/>
              </a:spcBef>
              <a:spcAft>
                <a:spcPts val="0"/>
              </a:spcAft>
              <a:buClr>
                <a:schemeClr val="accent2"/>
              </a:buClr>
              <a:buSzPts val="1470"/>
              <a:buFont typeface="Noto Sans Symbols"/>
              <a:buChar char="⚫"/>
              <a:defRPr sz="2100" b="0" i="0" u="none" strike="noStrike" cap="none">
                <a:solidFill>
                  <a:schemeClr val="dk1"/>
                </a:solidFill>
                <a:latin typeface="Constantia"/>
                <a:ea typeface="Constantia"/>
                <a:cs typeface="Constantia"/>
                <a:sym typeface="Constantia"/>
              </a:defRPr>
            </a:lvl3pPr>
            <a:lvl4pPr marL="1828800" marR="0" lvl="3" indent="-311150" algn="l" rtl="0">
              <a:spcBef>
                <a:spcPts val="400"/>
              </a:spcBef>
              <a:spcAft>
                <a:spcPts val="0"/>
              </a:spcAft>
              <a:buClr>
                <a:schemeClr val="accent3"/>
              </a:buClr>
              <a:buSzPts val="1300"/>
              <a:buFont typeface="Noto Sans Symbols"/>
              <a:buChar char="⚫"/>
              <a:defRPr sz="2000" b="0" i="0" u="none" strike="noStrike" cap="none">
                <a:solidFill>
                  <a:schemeClr val="dk1"/>
                </a:solidFill>
                <a:latin typeface="Constantia"/>
                <a:ea typeface="Constantia"/>
                <a:cs typeface="Constantia"/>
                <a:sym typeface="Constantia"/>
              </a:defRPr>
            </a:lvl4pPr>
            <a:lvl5pPr marL="2286000" marR="0" lvl="4" indent="-311150" algn="l" rtl="0">
              <a:spcBef>
                <a:spcPts val="400"/>
              </a:spcBef>
              <a:spcAft>
                <a:spcPts val="0"/>
              </a:spcAft>
              <a:buClr>
                <a:schemeClr val="accent4"/>
              </a:buClr>
              <a:buSzPts val="1300"/>
              <a:buFont typeface="Noto Sans Symbols"/>
              <a:buChar char="⚫"/>
              <a:defRPr sz="2000" b="0" i="0" u="none" strike="noStrike" cap="none">
                <a:solidFill>
                  <a:schemeClr val="dk1"/>
                </a:solidFill>
                <a:latin typeface="Constantia"/>
                <a:ea typeface="Constantia"/>
                <a:cs typeface="Constantia"/>
                <a:sym typeface="Constantia"/>
              </a:defRPr>
            </a:lvl5pPr>
            <a:lvl6pPr marL="2743200" marR="0" lvl="5" indent="-320039" algn="l" rtl="0">
              <a:spcBef>
                <a:spcPts val="360"/>
              </a:spcBef>
              <a:spcAft>
                <a:spcPts val="0"/>
              </a:spcAft>
              <a:buClr>
                <a:schemeClr val="accent5"/>
              </a:buClr>
              <a:buSzPts val="1440"/>
              <a:buFont typeface="Noto Sans Symbols"/>
              <a:buChar char="⚫"/>
              <a:defRPr sz="1800" b="0" i="0" u="none" strike="noStrike" cap="none">
                <a:solidFill>
                  <a:schemeClr val="dk1"/>
                </a:solidFill>
                <a:latin typeface="Constantia"/>
                <a:ea typeface="Constantia"/>
                <a:cs typeface="Constantia"/>
                <a:sym typeface="Constantia"/>
              </a:defRPr>
            </a:lvl6pPr>
            <a:lvl7pPr marL="3200400" marR="0" lvl="6" indent="-309879" algn="l" rtl="0">
              <a:spcBef>
                <a:spcPts val="320"/>
              </a:spcBef>
              <a:spcAft>
                <a:spcPts val="0"/>
              </a:spcAft>
              <a:buClr>
                <a:schemeClr val="accent6"/>
              </a:buClr>
              <a:buSzPts val="1280"/>
              <a:buFont typeface="Noto Sans Symbols"/>
              <a:buChar char="⚫"/>
              <a:defRPr sz="1600" b="0" i="0" u="none" strike="noStrike" cap="none">
                <a:solidFill>
                  <a:schemeClr val="dk1"/>
                </a:solidFill>
                <a:latin typeface="Constantia"/>
                <a:ea typeface="Constantia"/>
                <a:cs typeface="Constantia"/>
                <a:sym typeface="Constantia"/>
              </a:defRPr>
            </a:lvl7pPr>
            <a:lvl8pPr marL="3657600" marR="0" lvl="7" indent="-330200" algn="l" rtl="0">
              <a:spcBef>
                <a:spcPts val="320"/>
              </a:spcBef>
              <a:spcAft>
                <a:spcPts val="0"/>
              </a:spcAft>
              <a:buClr>
                <a:schemeClr val="dk2"/>
              </a:buClr>
              <a:buSzPts val="1600"/>
              <a:buFont typeface="Constantia"/>
              <a:buChar char="•"/>
              <a:defRPr sz="1600" b="0" i="0" u="none" strike="noStrike" cap="none">
                <a:solidFill>
                  <a:schemeClr val="dk1"/>
                </a:solidFill>
                <a:latin typeface="Constantia"/>
                <a:ea typeface="Constantia"/>
                <a:cs typeface="Constantia"/>
                <a:sym typeface="Constantia"/>
              </a:defRPr>
            </a:lvl8pPr>
            <a:lvl9pPr marL="4114800" marR="0" lvl="8" indent="-317500" algn="l" rtl="0">
              <a:spcBef>
                <a:spcPts val="280"/>
              </a:spcBef>
              <a:spcAft>
                <a:spcPts val="0"/>
              </a:spcAft>
              <a:buClr>
                <a:schemeClr val="dk2"/>
              </a:buClr>
              <a:buSzPts val="1400"/>
              <a:buFont typeface="Constantia"/>
              <a:buChar char="•"/>
              <a:defRPr sz="1400" b="0" i="0" u="none" strike="noStrike" cap="none">
                <a:solidFill>
                  <a:schemeClr val="dk1"/>
                </a:solidFill>
                <a:latin typeface="Constantia"/>
                <a:ea typeface="Constantia"/>
                <a:cs typeface="Constantia"/>
                <a:sym typeface="Constantia"/>
              </a:defRPr>
            </a:lvl9pPr>
          </a:lstStyle>
          <a:p>
            <a:endParaRPr/>
          </a:p>
        </p:txBody>
      </p:sp>
      <p:sp>
        <p:nvSpPr>
          <p:cNvPr id="14" name="Google Shape;14;p1"/>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SzPts val="1400"/>
              <a:buNone/>
              <a:defRPr sz="1200" b="0" i="0" u="none" strike="noStrike" cap="none">
                <a:solidFill>
                  <a:srgbClr val="035C75"/>
                </a:solidFill>
                <a:latin typeface="Constantia"/>
                <a:ea typeface="Constantia"/>
                <a:cs typeface="Constantia"/>
                <a:sym typeface="Constantia"/>
              </a:defRPr>
            </a:lvl1pPr>
            <a:lvl2pPr marR="0" lvl="1"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2pPr>
            <a:lvl3pPr marR="0" lvl="2"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3pPr>
            <a:lvl4pPr marR="0" lvl="3"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4pPr>
            <a:lvl5pPr marR="0" lvl="4"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5pPr>
            <a:lvl6pPr marR="0" lvl="5"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6pPr>
            <a:lvl7pPr marR="0" lvl="6"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7pPr>
            <a:lvl8pPr marR="0" lvl="7"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8pPr>
            <a:lvl9pPr marR="0" lvl="8"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9pPr>
          </a:lstStyle>
          <a:p>
            <a:endParaRPr/>
          </a:p>
        </p:txBody>
      </p:sp>
      <p:sp>
        <p:nvSpPr>
          <p:cNvPr id="15" name="Google Shape;15;p1"/>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SzPts val="1400"/>
              <a:buNone/>
              <a:defRPr sz="1200" b="0" i="0" u="none" strike="noStrike" cap="none">
                <a:solidFill>
                  <a:srgbClr val="035C75"/>
                </a:solidFill>
                <a:latin typeface="Constantia"/>
                <a:ea typeface="Constantia"/>
                <a:cs typeface="Constantia"/>
                <a:sym typeface="Constantia"/>
              </a:defRPr>
            </a:lvl1pPr>
            <a:lvl2pPr marR="0" lvl="1"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2pPr>
            <a:lvl3pPr marR="0" lvl="2"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3pPr>
            <a:lvl4pPr marR="0" lvl="3"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4pPr>
            <a:lvl5pPr marR="0" lvl="4"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5pPr>
            <a:lvl6pPr marR="0" lvl="5"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6pPr>
            <a:lvl7pPr marR="0" lvl="6"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7pPr>
            <a:lvl8pPr marR="0" lvl="7"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8pPr>
            <a:lvl9pPr marR="0" lvl="8"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9pPr>
          </a:lstStyle>
          <a:p>
            <a:endParaRPr/>
          </a:p>
        </p:txBody>
      </p:sp>
      <p:sp>
        <p:nvSpPr>
          <p:cNvPr id="16" name="Google Shape;16;p1"/>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marR="0" lvl="0" indent="0" algn="r" rtl="0">
              <a:spcBef>
                <a:spcPts val="0"/>
              </a:spcBef>
              <a:buNone/>
              <a:defRPr sz="1200" b="0" i="0" u="none" strike="noStrike" cap="none">
                <a:solidFill>
                  <a:srgbClr val="035C75"/>
                </a:solidFill>
                <a:latin typeface="Constantia"/>
                <a:ea typeface="Constantia"/>
                <a:cs typeface="Constantia"/>
                <a:sym typeface="Constantia"/>
              </a:defRPr>
            </a:lvl1pPr>
            <a:lvl2pPr marL="0" marR="0" lvl="1" indent="0" algn="r" rtl="0">
              <a:spcBef>
                <a:spcPts val="0"/>
              </a:spcBef>
              <a:buNone/>
              <a:defRPr sz="1200" b="0" i="0" u="none" strike="noStrike" cap="none">
                <a:solidFill>
                  <a:srgbClr val="035C75"/>
                </a:solidFill>
                <a:latin typeface="Constantia"/>
                <a:ea typeface="Constantia"/>
                <a:cs typeface="Constantia"/>
                <a:sym typeface="Constantia"/>
              </a:defRPr>
            </a:lvl2pPr>
            <a:lvl3pPr marL="0" marR="0" lvl="2" indent="0" algn="r" rtl="0">
              <a:spcBef>
                <a:spcPts val="0"/>
              </a:spcBef>
              <a:buNone/>
              <a:defRPr sz="1200" b="0" i="0" u="none" strike="noStrike" cap="none">
                <a:solidFill>
                  <a:srgbClr val="035C75"/>
                </a:solidFill>
                <a:latin typeface="Constantia"/>
                <a:ea typeface="Constantia"/>
                <a:cs typeface="Constantia"/>
                <a:sym typeface="Constantia"/>
              </a:defRPr>
            </a:lvl3pPr>
            <a:lvl4pPr marL="0" marR="0" lvl="3" indent="0" algn="r" rtl="0">
              <a:spcBef>
                <a:spcPts val="0"/>
              </a:spcBef>
              <a:buNone/>
              <a:defRPr sz="1200" b="0" i="0" u="none" strike="noStrike" cap="none">
                <a:solidFill>
                  <a:srgbClr val="035C75"/>
                </a:solidFill>
                <a:latin typeface="Constantia"/>
                <a:ea typeface="Constantia"/>
                <a:cs typeface="Constantia"/>
                <a:sym typeface="Constantia"/>
              </a:defRPr>
            </a:lvl4pPr>
            <a:lvl5pPr marL="0" marR="0" lvl="4" indent="0" algn="r" rtl="0">
              <a:spcBef>
                <a:spcPts val="0"/>
              </a:spcBef>
              <a:buNone/>
              <a:defRPr sz="1200" b="0" i="0" u="none" strike="noStrike" cap="none">
                <a:solidFill>
                  <a:srgbClr val="035C75"/>
                </a:solidFill>
                <a:latin typeface="Constantia"/>
                <a:ea typeface="Constantia"/>
                <a:cs typeface="Constantia"/>
                <a:sym typeface="Constantia"/>
              </a:defRPr>
            </a:lvl5pPr>
            <a:lvl6pPr marL="0" marR="0" lvl="5" indent="0" algn="r" rtl="0">
              <a:spcBef>
                <a:spcPts val="0"/>
              </a:spcBef>
              <a:buNone/>
              <a:defRPr sz="1200" b="0" i="0" u="none" strike="noStrike" cap="none">
                <a:solidFill>
                  <a:srgbClr val="035C75"/>
                </a:solidFill>
                <a:latin typeface="Constantia"/>
                <a:ea typeface="Constantia"/>
                <a:cs typeface="Constantia"/>
                <a:sym typeface="Constantia"/>
              </a:defRPr>
            </a:lvl6pPr>
            <a:lvl7pPr marL="0" marR="0" lvl="6" indent="0" algn="r" rtl="0">
              <a:spcBef>
                <a:spcPts val="0"/>
              </a:spcBef>
              <a:buNone/>
              <a:defRPr sz="1200" b="0" i="0" u="none" strike="noStrike" cap="none">
                <a:solidFill>
                  <a:srgbClr val="035C75"/>
                </a:solidFill>
                <a:latin typeface="Constantia"/>
                <a:ea typeface="Constantia"/>
                <a:cs typeface="Constantia"/>
                <a:sym typeface="Constantia"/>
              </a:defRPr>
            </a:lvl7pPr>
            <a:lvl8pPr marL="0" marR="0" lvl="7" indent="0" algn="r" rtl="0">
              <a:spcBef>
                <a:spcPts val="0"/>
              </a:spcBef>
              <a:buNone/>
              <a:defRPr sz="1200" b="0" i="0" u="none" strike="noStrike" cap="none">
                <a:solidFill>
                  <a:srgbClr val="035C75"/>
                </a:solidFill>
                <a:latin typeface="Constantia"/>
                <a:ea typeface="Constantia"/>
                <a:cs typeface="Constantia"/>
                <a:sym typeface="Constantia"/>
              </a:defRPr>
            </a:lvl8pPr>
            <a:lvl9pPr marL="0" marR="0" lvl="8" indent="0" algn="r" rtl="0">
              <a:spcBef>
                <a:spcPts val="0"/>
              </a:spcBef>
              <a:buNone/>
              <a:defRPr sz="1200" b="0" i="0" u="none" strike="noStrike" cap="none">
                <a:solidFill>
                  <a:srgbClr val="035C75"/>
                </a:solidFill>
                <a:latin typeface="Constantia"/>
                <a:ea typeface="Constantia"/>
                <a:cs typeface="Constantia"/>
                <a:sym typeface="Constantia"/>
              </a:defRPr>
            </a:lvl9pPr>
          </a:lstStyle>
          <a:p>
            <a:pPr marL="0" lvl="0" indent="0" algn="r" rtl="0">
              <a:spcBef>
                <a:spcPts val="0"/>
              </a:spcBef>
              <a:spcAft>
                <a:spcPts val="0"/>
              </a:spcAft>
              <a:buNone/>
            </a:pPr>
            <a:fld id="{00000000-1234-1234-1234-123412341234}" type="slidenum">
              <a:rPr lang="en-IN"/>
              <a:t>‹#›</a:t>
            </a:fld>
            <a:endParaRPr/>
          </a:p>
        </p:txBody>
      </p:sp>
      <p:grpSp>
        <p:nvGrpSpPr>
          <p:cNvPr id="17" name="Google Shape;17;p1"/>
          <p:cNvGrpSpPr/>
          <p:nvPr/>
        </p:nvGrpSpPr>
        <p:grpSpPr>
          <a:xfrm>
            <a:off x="-29294" y="-16113"/>
            <a:ext cx="9198255" cy="1086266"/>
            <a:chOff x="-29322" y="-1971"/>
            <a:chExt cx="9198255" cy="1086266"/>
          </a:xfrm>
        </p:grpSpPr>
        <p:sp>
          <p:nvSpPr>
            <p:cNvPr id="18" name="Google Shape;18;p1"/>
            <p:cNvSpPr/>
            <p:nvPr/>
          </p:nvSpPr>
          <p:spPr>
            <a:xfrm rot="-164308">
              <a:off x="-19045" y="216550"/>
              <a:ext cx="9163050" cy="649224"/>
            </a:xfrm>
            <a:custGeom>
              <a:avLst/>
              <a:gdLst/>
              <a:ahLst/>
              <a:cxnLst/>
              <a:rect l="l" t="t" r="r" b="b"/>
              <a:pathLst>
                <a:path w="5772" h="1055" extrusionOk="0">
                  <a:moveTo>
                    <a:pt x="0" y="966"/>
                  </a:moveTo>
                  <a:cubicBezTo>
                    <a:pt x="282" y="738"/>
                    <a:pt x="923" y="275"/>
                    <a:pt x="1608" y="282"/>
                  </a:cubicBezTo>
                  <a:cubicBezTo>
                    <a:pt x="2293" y="289"/>
                    <a:pt x="3416" y="1055"/>
                    <a:pt x="4110" y="1008"/>
                  </a:cubicBezTo>
                  <a:cubicBezTo>
                    <a:pt x="4804" y="961"/>
                    <a:pt x="5426" y="210"/>
                    <a:pt x="5772" y="0"/>
                  </a:cubicBezTo>
                </a:path>
              </a:pathLst>
            </a:custGeom>
            <a:noFill/>
            <a:ln w="10775" cap="flat" cmpd="sng">
              <a:solidFill>
                <a:srgbClr val="09B6BE"/>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19" name="Google Shape;19;p1"/>
            <p:cNvSpPr/>
            <p:nvPr/>
          </p:nvSpPr>
          <p:spPr>
            <a:xfrm rot="-164308">
              <a:off x="-14309" y="290003"/>
              <a:ext cx="9175812" cy="530352"/>
            </a:xfrm>
            <a:custGeom>
              <a:avLst/>
              <a:gdLst/>
              <a:ahLst/>
              <a:cxnLst/>
              <a:rect l="l" t="t" r="r" b="b"/>
              <a:pathLst>
                <a:path w="5766" h="854" extrusionOk="0">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gr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8" Type="http://schemas.openxmlformats.org/officeDocument/2006/relationships/hyperlink" Target="https://journals.sagepub.com/doi/pdf/10.1177/20552076231174307" TargetMode="External" /><Relationship Id="rId13" Type="http://schemas.openxmlformats.org/officeDocument/2006/relationships/hyperlink" Target="https://iris.who.int/bitstream/handle/10665/334323/9789240010338-eng.pdf" TargetMode="External" /><Relationship Id="rId3" Type="http://schemas.openxmlformats.org/officeDocument/2006/relationships/hyperlink" Target="https://library.oapen.org/bitstream/handle/20.500.12657/77092/how-did-britain-come-to-this.pdf?sequence=1#page=20" TargetMode="External" /><Relationship Id="rId7" Type="http://schemas.openxmlformats.org/officeDocument/2006/relationships/hyperlink" Target="https://books.google.com/books?hl=en&amp;lr=&amp;id=fm7fEAAAQBAJ&amp;oi=fnd&amp;pg=PA1&amp;dq=Clinical+Governance+Failures+in+NHS+Hospitals&amp;ots=BDoNaHoEos&amp;sig=KZfHrt-aKKEmuWrhsaklN1J8vmU" TargetMode="External" /><Relationship Id="rId12" Type="http://schemas.openxmlformats.org/officeDocument/2006/relationships/hyperlink" Target="https://link.springer.com/content/pdf/10.1186/s12913-022-07467-8.pdf" TargetMode="External" /><Relationship Id="rId2" Type="http://schemas.openxmlformats.org/officeDocument/2006/relationships/notesSlide" Target="../notesSlides/notesSlide11.xml" /><Relationship Id="rId1" Type="http://schemas.openxmlformats.org/officeDocument/2006/relationships/slideLayout" Target="../slideLayouts/slideLayout1.xml" /><Relationship Id="rId6" Type="http://schemas.openxmlformats.org/officeDocument/2006/relationships/hyperlink" Target="https://www.theguardian.com/uk-news/article/2024/sep/08/a-superbug-doctor-shortages-and-a-neonatal-unit-out-of-its-depth-failures-at-lucy-letby-hospital-revealed" TargetMode="External" /><Relationship Id="rId11" Type="http://schemas.openxmlformats.org/officeDocument/2006/relationships/hyperlink" Target="https://pmc.ncbi.nlm.nih.gov/articles/PMC8514562/pdf/nihms-1651282.pdf" TargetMode="External" /><Relationship Id="rId5" Type="http://schemas.openxmlformats.org/officeDocument/2006/relationships/hyperlink" Target="https://gh.bmj.com/content/bmjgh/5/8/e003181.full.pdf" TargetMode="External" /><Relationship Id="rId10" Type="http://schemas.openxmlformats.org/officeDocument/2006/relationships/hyperlink" Target="https://onlinelibrary.wiley.com/doi/pdf/10.1111/ijcp.13560" TargetMode="External" /><Relationship Id="rId4" Type="http://schemas.openxmlformats.org/officeDocument/2006/relationships/hyperlink" Target="https://journals.ekb.eg/article_202418_6a5cf709a39dd1f5065c792f158349ee.pdf" TargetMode="External" /><Relationship Id="rId9" Type="http://schemas.openxmlformats.org/officeDocument/2006/relationships/hyperlink" Target="http://www.scielo.org.co/scielo.php?pid=S1657-59972021000202123&amp;script=sci_arttext&amp;tlng=en" TargetMode="External" /></Relationships>
</file>

<file path=ppt/slides/_rels/slide12.xml.rels><?xml version="1.0" encoding="UTF-8" standalone="yes"?>
<Relationships xmlns="http://schemas.openxmlformats.org/package/2006/relationships"><Relationship Id="rId8" Type="http://schemas.openxmlformats.org/officeDocument/2006/relationships/hyperlink" Target="https://m22drf.org/blog-details/7" TargetMode="External" /><Relationship Id="rId3" Type="http://schemas.openxmlformats.org/officeDocument/2006/relationships/hyperlink" Target="https://www.theguardian.com/uk-news/article/2024/sep/08/a-superbug-doctor-shortages-and-a-neonatal-unit-out-of-its-depth-failures-at-lucy-letby-hospital-revealed" TargetMode="External" /><Relationship Id="rId7" Type="http://schemas.openxmlformats.org/officeDocument/2006/relationships/hyperlink" Target="https://www.collidu.com/presentation-sales-maturity-model" TargetMode="External" /><Relationship Id="rId2" Type="http://schemas.openxmlformats.org/officeDocument/2006/relationships/notesSlide" Target="../notesSlides/notesSlide12.xml" /><Relationship Id="rId1" Type="http://schemas.openxmlformats.org/officeDocument/2006/relationships/slideLayout" Target="../slideLayouts/slideLayout1.xml" /><Relationship Id="rId6" Type="http://schemas.openxmlformats.org/officeDocument/2006/relationships/hyperlink" Target="https://www.aisafetybook.com/textbook/component-failure-accident-models" TargetMode="External" /><Relationship Id="rId5" Type="http://schemas.openxmlformats.org/officeDocument/2006/relationships/hyperlink" Target="https://www.mbaskool.com/business-concepts/human-resources-hr-terms/17909-weak-culture.html" TargetMode="External" /><Relationship Id="rId4" Type="http://schemas.openxmlformats.org/officeDocument/2006/relationships/hyperlink" Target="https://www.theguardian.com/uk-news/2025/aug/08/emergency-care-lucy-letby-countess-chester-hospital-falling-short-legal-standards" TargetMode="External" /></Relationships>
</file>

<file path=ppt/slides/_rels/slide1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3"/>
          <p:cNvSpPr txBox="1">
            <a:spLocks noGrp="1"/>
          </p:cNvSpPr>
          <p:nvPr>
            <p:ph type="title"/>
          </p:nvPr>
        </p:nvSpPr>
        <p:spPr>
          <a:xfrm>
            <a:off x="1763688" y="1068512"/>
            <a:ext cx="5726173" cy="3411021"/>
          </a:xfrm>
          <a:prstGeom prst="rect">
            <a:avLst/>
          </a:prstGeom>
          <a:noFill/>
          <a:ln>
            <a:noFill/>
          </a:ln>
        </p:spPr>
        <p:txBody>
          <a:bodyPr spcFirstLastPara="1" wrap="square" lIns="0" tIns="45700" rIns="0" bIns="0" anchor="b" anchorCtr="0">
            <a:noAutofit/>
          </a:bodyPr>
          <a:lstStyle/>
          <a:p>
            <a:pPr marL="0" lvl="0" indent="0" algn="ctr" rtl="0">
              <a:spcBef>
                <a:spcPts val="0"/>
              </a:spcBef>
              <a:spcAft>
                <a:spcPts val="0"/>
              </a:spcAft>
              <a:buClr>
                <a:schemeClr val="dk2"/>
              </a:buClr>
              <a:buSzPts val="1800"/>
              <a:buFont typeface="Calibri"/>
              <a:buNone/>
            </a:pPr>
            <a:r>
              <a:rPr lang="en-IN" sz="1800" b="1" dirty="0">
                <a:latin typeface="+mn-lt"/>
              </a:rPr>
              <a:t>LCHS7006 – QUALITY ASSURANCE AND SERVICE IMPROVEMENTS</a:t>
            </a:r>
            <a:br>
              <a:rPr lang="en-IN" sz="1800" dirty="0">
                <a:latin typeface="+mn-lt"/>
              </a:rPr>
            </a:br>
            <a:r>
              <a:rPr lang="en-IN" sz="1800" b="1" dirty="0">
                <a:latin typeface="+mn-lt"/>
              </a:rPr>
              <a:t>QUALITY ASSURANCE FAILURES AND SYSTEMIC RISK IN HEALTHCARE:</a:t>
            </a:r>
            <a:br>
              <a:rPr lang="en-IN" sz="1800" dirty="0">
                <a:latin typeface="+mn-lt"/>
              </a:rPr>
            </a:br>
            <a:r>
              <a:rPr lang="en-IN" sz="1800" b="1" dirty="0">
                <a:latin typeface="+mn-lt"/>
              </a:rPr>
              <a:t>AN ANALYSIS OF THE LUCY LETBY CASE USING THE SWISS CHEESE MODEL</a:t>
            </a:r>
            <a:br>
              <a:rPr lang="en-IN" sz="1800" b="1" dirty="0">
                <a:latin typeface="+mn-lt"/>
              </a:rPr>
            </a:br>
            <a:r>
              <a:rPr lang="en-IN" sz="1800" b="1" dirty="0">
                <a:latin typeface="+mn-lt"/>
              </a:rPr>
              <a:t>STUDENT NAME: PATI ASHA</a:t>
            </a:r>
            <a:br>
              <a:rPr lang="en-IN" sz="1800" b="1" dirty="0">
                <a:latin typeface="+mn-lt"/>
              </a:rPr>
            </a:br>
            <a:r>
              <a:rPr lang="en-IN" sz="1800" b="1" dirty="0">
                <a:latin typeface="+mn-lt"/>
              </a:rPr>
              <a:t>STUDENT ID:2513192</a:t>
            </a:r>
            <a:br>
              <a:rPr lang="en-IN" sz="1800" b="1" dirty="0">
                <a:latin typeface="+mn-lt"/>
              </a:rPr>
            </a:br>
            <a:endParaRPr sz="1800"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4"/>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ctr" rtl="0">
              <a:spcBef>
                <a:spcPts val="0"/>
              </a:spcBef>
              <a:spcAft>
                <a:spcPts val="0"/>
              </a:spcAft>
              <a:buClr>
                <a:schemeClr val="dk2"/>
              </a:buClr>
              <a:buSzPts val="2400"/>
              <a:buFont typeface="Calibri"/>
              <a:buNone/>
            </a:pPr>
            <a:r>
              <a:rPr lang="en-IN" sz="2400" b="1"/>
              <a:t>Introduction &amp; Case Study Overview</a:t>
            </a:r>
            <a:endParaRPr/>
          </a:p>
        </p:txBody>
      </p:sp>
      <p:sp>
        <p:nvSpPr>
          <p:cNvPr id="104" name="Google Shape;104;p14"/>
          <p:cNvSpPr txBox="1">
            <a:spLocks noGrp="1"/>
          </p:cNvSpPr>
          <p:nvPr>
            <p:ph type="body" idx="1"/>
          </p:nvPr>
        </p:nvSpPr>
        <p:spPr>
          <a:xfrm>
            <a:off x="457200" y="1935480"/>
            <a:ext cx="4186808" cy="43891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Quality assurance in healthcare is centred on the protection of patient safety by the governance, monitoring, and a continuous improvement in service, especially in clinical settings that are at high risk settings (Bevan, 2023).</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Lucy Letby case in Countess of Chester Hospital is one of the most egregious patient safety lapses in the United Kingdom that revealed the system vulnerabilities in the neonatal care services (Lawrence and Conn, 2024).</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case is very applicable to quality assurance because it emphasises the lapses in leadership, the reporting system and the organisational culture that tolerated injuries without being detected.</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As a result, the case offers a critical background on analysing the role of failures within systems in terms of their deterioration of service improvements and erosion of trust in healthcare provision by the people.</a:t>
            </a:r>
            <a:endParaRPr dirty="0">
              <a:latin typeface="Arial" panose="020B0604020202020204" pitchFamily="34" charset="0"/>
              <a:cs typeface="Arial" panose="020B0604020202020204" pitchFamily="34" charset="0"/>
            </a:endParaRPr>
          </a:p>
        </p:txBody>
      </p:sp>
      <p:pic>
        <p:nvPicPr>
          <p:cNvPr id="105" name="Google Shape;105;p14"/>
          <p:cNvPicPr preferRelativeResize="0"/>
          <p:nvPr/>
        </p:nvPicPr>
        <p:blipFill rotWithShape="1">
          <a:blip r:embed="rId3">
            <a:alphaModFix/>
          </a:blip>
          <a:srcRect/>
          <a:stretch/>
        </p:blipFill>
        <p:spPr>
          <a:xfrm>
            <a:off x="4860032" y="2210619"/>
            <a:ext cx="4006610" cy="2880320"/>
          </a:xfrm>
          <a:prstGeom prst="rect">
            <a:avLst/>
          </a:prstGeom>
          <a:noFill/>
          <a:ln>
            <a:noFill/>
          </a:ln>
        </p:spPr>
      </p:pic>
      <p:sp>
        <p:nvSpPr>
          <p:cNvPr id="106" name="Google Shape;106;p14"/>
          <p:cNvSpPr txBox="1"/>
          <p:nvPr/>
        </p:nvSpPr>
        <p:spPr>
          <a:xfrm>
            <a:off x="5554950" y="517780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1200">
                <a:latin typeface="Times New Roman"/>
                <a:ea typeface="Times New Roman"/>
                <a:cs typeface="Times New Roman"/>
                <a:sym typeface="Times New Roman"/>
              </a:rPr>
              <a:t>(Source: David, 2025)</a:t>
            </a:r>
            <a:endParaRPr sz="12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5"/>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Case Study Overview (Incident Summary)</a:t>
            </a:r>
            <a:endParaRPr dirty="0">
              <a:latin typeface="Arial" panose="020B0604020202020204" pitchFamily="34" charset="0"/>
              <a:cs typeface="Arial" panose="020B0604020202020204" pitchFamily="34" charset="0"/>
            </a:endParaRPr>
          </a:p>
        </p:txBody>
      </p:sp>
      <p:sp>
        <p:nvSpPr>
          <p:cNvPr id="113" name="Google Shape;113;p15"/>
          <p:cNvSpPr txBox="1">
            <a:spLocks noGrp="1"/>
          </p:cNvSpPr>
          <p:nvPr>
            <p:ph type="body" idx="1"/>
          </p:nvPr>
        </p:nvSpPr>
        <p:spPr>
          <a:xfrm>
            <a:off x="4644008" y="1935480"/>
            <a:ext cx="4042792" cy="43891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They took place in 2015-2016 in the neonatal unit of the Countess of Chester Hospital, which was a facility that was supposed to offer specialised treatment to fragile newborns (Lawrence and Conn, 2024).</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Severe injuries in several infants were reported, with this showing disastrous outcomes on patients, families, and the entire healthcare system in the event that protection malfunctions.</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Risks were not addressed because little was done to address clinical concerns raised by senior staff members when some of them were raised, and the issues were not properly addressed.</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Hence, the case is identified as a significant quality assurance failure because of a long period of taking no action, poor monitoring, and a lack of timely intervening mechanisms.</a:t>
            </a:r>
            <a:endParaRPr dirty="0">
              <a:latin typeface="Arial" panose="020B0604020202020204" pitchFamily="34" charset="0"/>
              <a:cs typeface="Arial" panose="020B0604020202020204" pitchFamily="34" charset="0"/>
            </a:endParaRPr>
          </a:p>
        </p:txBody>
      </p:sp>
      <p:pic>
        <p:nvPicPr>
          <p:cNvPr id="114" name="Google Shape;114;p15"/>
          <p:cNvPicPr preferRelativeResize="0"/>
          <p:nvPr/>
        </p:nvPicPr>
        <p:blipFill rotWithShape="1">
          <a:blip r:embed="rId3">
            <a:alphaModFix/>
          </a:blip>
          <a:srcRect/>
          <a:stretch/>
        </p:blipFill>
        <p:spPr>
          <a:xfrm>
            <a:off x="755576" y="2276872"/>
            <a:ext cx="3168985" cy="2535188"/>
          </a:xfrm>
          <a:prstGeom prst="rect">
            <a:avLst/>
          </a:prstGeom>
          <a:noFill/>
          <a:ln>
            <a:noFill/>
          </a:ln>
        </p:spPr>
      </p:pic>
      <p:sp>
        <p:nvSpPr>
          <p:cNvPr id="115" name="Google Shape;115;p15"/>
          <p:cNvSpPr txBox="1"/>
          <p:nvPr/>
        </p:nvSpPr>
        <p:spPr>
          <a:xfrm>
            <a:off x="924550" y="506350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1200" dirty="0">
                <a:latin typeface="Arial" panose="020B0604020202020204" pitchFamily="34" charset="0"/>
                <a:ea typeface="Times New Roman"/>
                <a:cs typeface="Arial" panose="020B0604020202020204" pitchFamily="34" charset="0"/>
                <a:sym typeface="Times New Roman"/>
              </a:rPr>
              <a:t>(Source: Josh, 2025)</a:t>
            </a:r>
            <a:endParaRPr sz="120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6"/>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Quality Assurance Relevance</a:t>
            </a:r>
            <a:endParaRPr dirty="0">
              <a:latin typeface="Arial" panose="020B0604020202020204" pitchFamily="34" charset="0"/>
              <a:cs typeface="Arial" panose="020B0604020202020204" pitchFamily="34" charset="0"/>
            </a:endParaRPr>
          </a:p>
        </p:txBody>
      </p:sp>
      <p:sp>
        <p:nvSpPr>
          <p:cNvPr id="122" name="Google Shape;122;p16"/>
          <p:cNvSpPr txBox="1">
            <a:spLocks noGrp="1"/>
          </p:cNvSpPr>
          <p:nvPr>
            <p:ph type="body" idx="1"/>
          </p:nvPr>
        </p:nvSpPr>
        <p:spPr>
          <a:xfrm>
            <a:off x="457200" y="1935480"/>
            <a:ext cx="4258816" cy="438912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The systems of clinical governance did not provide accountability, learning, and oversight, which proved deficiencies in the leadership structures whose functions involve the maintenance of the standards of care (Bevan, 2023).</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reporting and levels of escalation of incidents proved ineffective, so the engaged organisational learning was restricted, and timely detection of patient safety hazards was impossible (World Health Organisation, 2020).</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It had a poor organisational culture that discouraged challenge and transparency, which compromised professional responsibility and trust in the multidisciplinary team.</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These interrelated failures as a result of these violated patient safety, undermined the people's trust, and led to the revelations of major flaws in the quality assurance procedures in healthcare services.</a:t>
            </a:r>
            <a:endParaRPr dirty="0">
              <a:latin typeface="Arial" panose="020B0604020202020204" pitchFamily="34" charset="0"/>
              <a:cs typeface="Arial" panose="020B0604020202020204" pitchFamily="34" charset="0"/>
            </a:endParaRPr>
          </a:p>
        </p:txBody>
      </p:sp>
      <p:pic>
        <p:nvPicPr>
          <p:cNvPr id="123" name="Google Shape;123;p16"/>
          <p:cNvPicPr preferRelativeResize="0"/>
          <p:nvPr/>
        </p:nvPicPr>
        <p:blipFill rotWithShape="1">
          <a:blip r:embed="rId3">
            <a:alphaModFix/>
          </a:blip>
          <a:srcRect/>
          <a:stretch/>
        </p:blipFill>
        <p:spPr>
          <a:xfrm>
            <a:off x="5508104" y="2276872"/>
            <a:ext cx="2844244" cy="2837706"/>
          </a:xfrm>
          <a:prstGeom prst="rect">
            <a:avLst/>
          </a:prstGeom>
          <a:noFill/>
          <a:ln>
            <a:noFill/>
          </a:ln>
        </p:spPr>
      </p:pic>
      <p:sp>
        <p:nvSpPr>
          <p:cNvPr id="124" name="Google Shape;124;p16"/>
          <p:cNvSpPr txBox="1"/>
          <p:nvPr/>
        </p:nvSpPr>
        <p:spPr>
          <a:xfrm>
            <a:off x="5430225" y="5425425"/>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1200" dirty="0">
                <a:latin typeface="Times New Roman"/>
                <a:ea typeface="Times New Roman"/>
                <a:cs typeface="Times New Roman"/>
                <a:sym typeface="Times New Roman"/>
              </a:rPr>
              <a:t>(</a:t>
            </a:r>
            <a:r>
              <a:rPr lang="en-IN" sz="1200" dirty="0">
                <a:latin typeface="Arial" panose="020B0604020202020204" pitchFamily="34" charset="0"/>
                <a:ea typeface="Times New Roman"/>
                <a:cs typeface="Arial" panose="020B0604020202020204" pitchFamily="34" charset="0"/>
                <a:sym typeface="Times New Roman"/>
              </a:rPr>
              <a:t>Source: Michael, 2024)</a:t>
            </a:r>
            <a:endParaRPr sz="120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7"/>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Why the System Failed (Root Cause Focus)</a:t>
            </a:r>
            <a:endParaRPr dirty="0">
              <a:latin typeface="Arial" panose="020B0604020202020204" pitchFamily="34" charset="0"/>
              <a:cs typeface="Arial" panose="020B0604020202020204" pitchFamily="34" charset="0"/>
            </a:endParaRPr>
          </a:p>
        </p:txBody>
      </p:sp>
      <p:sp>
        <p:nvSpPr>
          <p:cNvPr id="131" name="Google Shape;131;p17"/>
          <p:cNvSpPr txBox="1">
            <a:spLocks noGrp="1"/>
          </p:cNvSpPr>
          <p:nvPr>
            <p:ph type="body" idx="1"/>
          </p:nvPr>
        </p:nvSpPr>
        <p:spPr>
          <a:xfrm>
            <a:off x="4427984" y="1935480"/>
            <a:ext cx="4258816" cy="43891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Staffing shortages and improper skills mix in the neonatal unit contributed to a persistent lack of clinical supervision and made the unit more vulnerable in a high-risk care environment (Lawrence and Conn, 2024).</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Lack of effective communication between clinicians and senior management diluted the channels of escalation, and hence issues could not be translated into an urgent organisational response.</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There were systemic failures of leadership by senior leaders to react vigorously to multiple clinician warnings, and this is contrary to individual professional malpractices (Bevan, 2023).</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As a result, an organisational culture of defence put the reputation of the organisation ahead of patient safety, enabling the continued damage by governance weaknesses.</a:t>
            </a:r>
            <a:endParaRPr dirty="0">
              <a:latin typeface="Arial" panose="020B0604020202020204" pitchFamily="34" charset="0"/>
              <a:cs typeface="Arial" panose="020B0604020202020204" pitchFamily="34" charset="0"/>
            </a:endParaRPr>
          </a:p>
        </p:txBody>
      </p:sp>
      <p:pic>
        <p:nvPicPr>
          <p:cNvPr id="132" name="Google Shape;132;p17"/>
          <p:cNvPicPr preferRelativeResize="0"/>
          <p:nvPr/>
        </p:nvPicPr>
        <p:blipFill rotWithShape="1">
          <a:blip r:embed="rId3">
            <a:alphaModFix/>
          </a:blip>
          <a:srcRect/>
          <a:stretch/>
        </p:blipFill>
        <p:spPr>
          <a:xfrm>
            <a:off x="323528" y="2348880"/>
            <a:ext cx="3698776" cy="2157619"/>
          </a:xfrm>
          <a:prstGeom prst="rect">
            <a:avLst/>
          </a:prstGeom>
          <a:noFill/>
          <a:ln>
            <a:noFill/>
          </a:ln>
        </p:spPr>
      </p:pic>
      <p:sp>
        <p:nvSpPr>
          <p:cNvPr id="133" name="Google Shape;133;p17"/>
          <p:cNvSpPr txBox="1"/>
          <p:nvPr/>
        </p:nvSpPr>
        <p:spPr>
          <a:xfrm>
            <a:off x="457200" y="4823641"/>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1200" dirty="0">
                <a:latin typeface="Times New Roman"/>
                <a:ea typeface="Times New Roman"/>
                <a:cs typeface="Times New Roman"/>
                <a:sym typeface="Times New Roman"/>
              </a:rPr>
              <a:t>(</a:t>
            </a:r>
            <a:r>
              <a:rPr lang="en-IN" sz="1200" dirty="0">
                <a:latin typeface="Arial" panose="020B0604020202020204" pitchFamily="34" charset="0"/>
                <a:ea typeface="Times New Roman"/>
                <a:cs typeface="Arial" panose="020B0604020202020204" pitchFamily="34" charset="0"/>
                <a:sym typeface="Times New Roman"/>
              </a:rPr>
              <a:t>Source: Jens, 2023)</a:t>
            </a:r>
            <a:endParaRPr sz="120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8"/>
          <p:cNvSpPr txBox="1">
            <a:spLocks noGrp="1"/>
          </p:cNvSpPr>
          <p:nvPr>
            <p:ph type="title"/>
          </p:nvPr>
        </p:nvSpPr>
        <p:spPr>
          <a:xfrm>
            <a:off x="539552" y="33477"/>
            <a:ext cx="8229600" cy="1143000"/>
          </a:xfrm>
          <a:prstGeom prst="rect">
            <a:avLst/>
          </a:prstGeom>
          <a:noFill/>
          <a:ln>
            <a:noFill/>
          </a:ln>
        </p:spPr>
        <p:txBody>
          <a:bodyPr spcFirstLastPara="1" wrap="square" lIns="0" tIns="45700" rIns="0" bIns="0" anchor="b" anchorCtr="0">
            <a:norm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Swiss Cheese Model</a:t>
            </a:r>
            <a:endParaRPr dirty="0">
              <a:latin typeface="Arial" panose="020B0604020202020204" pitchFamily="34" charset="0"/>
              <a:cs typeface="Arial" panose="020B0604020202020204" pitchFamily="34" charset="0"/>
            </a:endParaRPr>
          </a:p>
        </p:txBody>
      </p:sp>
      <p:graphicFrame>
        <p:nvGraphicFramePr>
          <p:cNvPr id="140" name="Google Shape;140;p18"/>
          <p:cNvGraphicFramePr/>
          <p:nvPr/>
        </p:nvGraphicFramePr>
        <p:xfrm>
          <a:off x="179512" y="1916832"/>
          <a:ext cx="4969700" cy="4171392"/>
        </p:xfrm>
        <a:graphic>
          <a:graphicData uri="http://schemas.openxmlformats.org/drawingml/2006/table">
            <a:tbl>
              <a:tblPr firstRow="1" firstCol="1" bandRow="1">
                <a:noFill/>
                <a:tableStyleId>{EAFB614D-D8A3-472B-9257-488B64DA0907}</a:tableStyleId>
              </a:tblPr>
              <a:tblGrid>
                <a:gridCol w="1242425">
                  <a:extLst>
                    <a:ext uri="{9D8B030D-6E8A-4147-A177-3AD203B41FA5}">
                      <a16:colId xmlns:a16="http://schemas.microsoft.com/office/drawing/2014/main" val="20000"/>
                    </a:ext>
                  </a:extLst>
                </a:gridCol>
                <a:gridCol w="1242425">
                  <a:extLst>
                    <a:ext uri="{9D8B030D-6E8A-4147-A177-3AD203B41FA5}">
                      <a16:colId xmlns:a16="http://schemas.microsoft.com/office/drawing/2014/main" val="20001"/>
                    </a:ext>
                  </a:extLst>
                </a:gridCol>
                <a:gridCol w="1242425">
                  <a:extLst>
                    <a:ext uri="{9D8B030D-6E8A-4147-A177-3AD203B41FA5}">
                      <a16:colId xmlns:a16="http://schemas.microsoft.com/office/drawing/2014/main" val="20002"/>
                    </a:ext>
                  </a:extLst>
                </a:gridCol>
                <a:gridCol w="1242425">
                  <a:extLst>
                    <a:ext uri="{9D8B030D-6E8A-4147-A177-3AD203B41FA5}">
                      <a16:colId xmlns:a16="http://schemas.microsoft.com/office/drawing/2014/main" val="20003"/>
                    </a:ext>
                  </a:extLst>
                </a:gridCol>
              </a:tblGrid>
              <a:tr h="382575">
                <a:tc>
                  <a:txBody>
                    <a:bodyPr/>
                    <a:lstStyle/>
                    <a:p>
                      <a:pPr marL="0" marR="0" lvl="0" indent="0" algn="just" rtl="0">
                        <a:lnSpc>
                          <a:spcPct val="150000"/>
                        </a:lnSpc>
                        <a:spcBef>
                          <a:spcPts val="0"/>
                        </a:spcBef>
                        <a:spcAft>
                          <a:spcPts val="0"/>
                        </a:spcAft>
                        <a:buNone/>
                      </a:pPr>
                      <a:r>
                        <a:rPr lang="en-IN" sz="800" u="none" strike="noStrike" cap="none"/>
                        <a:t>Defensive Layer</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Intended Function</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Identified Failure (“Hole”)</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Impact on Patient Safety</a:t>
                      </a:r>
                      <a:endParaRPr sz="800" u="none" strike="noStrike" cap="none">
                        <a:latin typeface="Times New Roman"/>
                        <a:ea typeface="Times New Roman"/>
                        <a:cs typeface="Times New Roman"/>
                        <a:sym typeface="Times New Roman"/>
                      </a:endParaRPr>
                    </a:p>
                  </a:txBody>
                  <a:tcPr marL="59425" marR="59425" marT="59425" marB="59425"/>
                </a:tc>
                <a:extLst>
                  <a:ext uri="{0D108BD9-81ED-4DB2-BD59-A6C34878D82A}">
                    <a16:rowId xmlns:a16="http://schemas.microsoft.com/office/drawing/2014/main" val="10000"/>
                  </a:ext>
                </a:extLst>
              </a:tr>
              <a:tr h="833000">
                <a:tc>
                  <a:txBody>
                    <a:bodyPr/>
                    <a:lstStyle/>
                    <a:p>
                      <a:pPr marL="0" marR="0" lvl="0" indent="0" algn="just" rtl="0">
                        <a:lnSpc>
                          <a:spcPct val="150000"/>
                        </a:lnSpc>
                        <a:spcBef>
                          <a:spcPts val="0"/>
                        </a:spcBef>
                        <a:spcAft>
                          <a:spcPts val="0"/>
                        </a:spcAft>
                        <a:buNone/>
                      </a:pPr>
                      <a:r>
                        <a:rPr lang="en-IN" sz="800" u="none" strike="noStrike" cap="none"/>
                        <a:t>Leadership &amp; Governance</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Ensure oversight, accountability, and timely action</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Senior management failed to act decisively on repeated clinician concerns</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Allowed unsafe conditions to persist without intervention</a:t>
                      </a:r>
                      <a:endParaRPr sz="800" u="none" strike="noStrike" cap="none">
                        <a:latin typeface="Times New Roman"/>
                        <a:ea typeface="Times New Roman"/>
                        <a:cs typeface="Times New Roman"/>
                        <a:sym typeface="Times New Roman"/>
                      </a:endParaRPr>
                    </a:p>
                  </a:txBody>
                  <a:tcPr marL="59425" marR="59425" marT="59425" marB="59425"/>
                </a:tc>
                <a:extLst>
                  <a:ext uri="{0D108BD9-81ED-4DB2-BD59-A6C34878D82A}">
                    <a16:rowId xmlns:a16="http://schemas.microsoft.com/office/drawing/2014/main" val="10001"/>
                  </a:ext>
                </a:extLst>
              </a:tr>
              <a:tr h="680800">
                <a:tc>
                  <a:txBody>
                    <a:bodyPr/>
                    <a:lstStyle/>
                    <a:p>
                      <a:pPr marL="0" marR="0" lvl="0" indent="0" algn="just" rtl="0">
                        <a:lnSpc>
                          <a:spcPct val="150000"/>
                        </a:lnSpc>
                        <a:spcBef>
                          <a:spcPts val="0"/>
                        </a:spcBef>
                        <a:spcAft>
                          <a:spcPts val="0"/>
                        </a:spcAft>
                        <a:buNone/>
                      </a:pPr>
                      <a:r>
                        <a:rPr lang="en-IN" sz="800" u="none" strike="noStrike" cap="none"/>
                        <a:t>Staffing &amp; Skill Mix</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Maintain safe staffing levels and clinical competence</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Staff shortages and an inappropriate skill mix weakened supervision</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Increased risk exposure within a high-dependency neonatal unit</a:t>
                      </a:r>
                      <a:endParaRPr sz="800" u="none" strike="noStrike" cap="none">
                        <a:latin typeface="Times New Roman"/>
                        <a:ea typeface="Times New Roman"/>
                        <a:cs typeface="Times New Roman"/>
                        <a:sym typeface="Times New Roman"/>
                      </a:endParaRPr>
                    </a:p>
                  </a:txBody>
                  <a:tcPr marL="59425" marR="59425" marT="59425" marB="59425"/>
                </a:tc>
                <a:extLst>
                  <a:ext uri="{0D108BD9-81ED-4DB2-BD59-A6C34878D82A}">
                    <a16:rowId xmlns:a16="http://schemas.microsoft.com/office/drawing/2014/main" val="10002"/>
                  </a:ext>
                </a:extLst>
              </a:tr>
              <a:tr h="680800">
                <a:tc>
                  <a:txBody>
                    <a:bodyPr/>
                    <a:lstStyle/>
                    <a:p>
                      <a:pPr marL="0" marR="0" lvl="0" indent="0" algn="just" rtl="0">
                        <a:lnSpc>
                          <a:spcPct val="150000"/>
                        </a:lnSpc>
                        <a:spcBef>
                          <a:spcPts val="0"/>
                        </a:spcBef>
                        <a:spcAft>
                          <a:spcPts val="0"/>
                        </a:spcAft>
                        <a:buNone/>
                      </a:pPr>
                      <a:r>
                        <a:rPr lang="en-IN" sz="800" u="none" strike="noStrike" cap="none"/>
                        <a:t>Clinical Processes</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Support safe escalation and standardised care delivery</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Weak escalation pathways and unclear clinical protocols</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Delayed recognition and response to emerging safety risks</a:t>
                      </a:r>
                      <a:endParaRPr sz="800" u="none" strike="noStrike" cap="none">
                        <a:latin typeface="Times New Roman"/>
                        <a:ea typeface="Times New Roman"/>
                        <a:cs typeface="Times New Roman"/>
                        <a:sym typeface="Times New Roman"/>
                      </a:endParaRPr>
                    </a:p>
                  </a:txBody>
                  <a:tcPr marL="59425" marR="59425" marT="59425" marB="59425"/>
                </a:tc>
                <a:extLst>
                  <a:ext uri="{0D108BD9-81ED-4DB2-BD59-A6C34878D82A}">
                    <a16:rowId xmlns:a16="http://schemas.microsoft.com/office/drawing/2014/main" val="10003"/>
                  </a:ext>
                </a:extLst>
              </a:tr>
              <a:tr h="680800">
                <a:tc>
                  <a:txBody>
                    <a:bodyPr/>
                    <a:lstStyle/>
                    <a:p>
                      <a:pPr marL="0" marR="0" lvl="0" indent="0" algn="just" rtl="0">
                        <a:lnSpc>
                          <a:spcPct val="150000"/>
                        </a:lnSpc>
                        <a:spcBef>
                          <a:spcPts val="0"/>
                        </a:spcBef>
                        <a:spcAft>
                          <a:spcPts val="0"/>
                        </a:spcAft>
                        <a:buNone/>
                      </a:pPr>
                      <a:r>
                        <a:rPr lang="en-IN" sz="800" u="none" strike="noStrike" cap="none"/>
                        <a:t>Monitoring &amp; Regulation</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Detect risks through audits, reviews, and regulations</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Ineffective monitoring and delayed external scrutiny</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Systemic failures remained unchallenged</a:t>
                      </a:r>
                      <a:endParaRPr sz="800" u="none" strike="noStrike" cap="none">
                        <a:latin typeface="Times New Roman"/>
                        <a:ea typeface="Times New Roman"/>
                        <a:cs typeface="Times New Roman"/>
                        <a:sym typeface="Times New Roman"/>
                      </a:endParaRPr>
                    </a:p>
                  </a:txBody>
                  <a:tcPr marL="59425" marR="59425" marT="59425" marB="59425"/>
                </a:tc>
                <a:extLst>
                  <a:ext uri="{0D108BD9-81ED-4DB2-BD59-A6C34878D82A}">
                    <a16:rowId xmlns:a16="http://schemas.microsoft.com/office/drawing/2014/main" val="10004"/>
                  </a:ext>
                </a:extLst>
              </a:tr>
              <a:tr h="680800">
                <a:tc>
                  <a:txBody>
                    <a:bodyPr/>
                    <a:lstStyle/>
                    <a:p>
                      <a:pPr marL="0" marR="0" lvl="0" indent="0" algn="just" rtl="0">
                        <a:lnSpc>
                          <a:spcPct val="150000"/>
                        </a:lnSpc>
                        <a:spcBef>
                          <a:spcPts val="0"/>
                        </a:spcBef>
                        <a:spcAft>
                          <a:spcPts val="0"/>
                        </a:spcAft>
                        <a:buNone/>
                      </a:pPr>
                      <a:r>
                        <a:rPr lang="en-IN" sz="800" u="none" strike="noStrike" cap="none"/>
                        <a:t>Response to Concerns</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Enable learning from incidents and staff reporting</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Clinician and patient concerns were ignored or minimised</a:t>
                      </a:r>
                      <a:endParaRPr sz="800" u="none" strike="noStrike" cap="none">
                        <a:latin typeface="Times New Roman"/>
                        <a:ea typeface="Times New Roman"/>
                        <a:cs typeface="Times New Roman"/>
                        <a:sym typeface="Times New Roman"/>
                      </a:endParaRPr>
                    </a:p>
                  </a:txBody>
                  <a:tcPr marL="59425" marR="59425" marT="59425" marB="59425"/>
                </a:tc>
                <a:tc>
                  <a:txBody>
                    <a:bodyPr/>
                    <a:lstStyle/>
                    <a:p>
                      <a:pPr marL="0" marR="0" lvl="0" indent="0" algn="just" rtl="0">
                        <a:lnSpc>
                          <a:spcPct val="150000"/>
                        </a:lnSpc>
                        <a:spcBef>
                          <a:spcPts val="0"/>
                        </a:spcBef>
                        <a:spcAft>
                          <a:spcPts val="0"/>
                        </a:spcAft>
                        <a:buNone/>
                      </a:pPr>
                      <a:r>
                        <a:rPr lang="en-IN" sz="800" u="none" strike="noStrike" cap="none"/>
                        <a:t>Final barrier failed, resulting in sustained patient harm</a:t>
                      </a:r>
                      <a:endParaRPr sz="800" u="none" strike="noStrike" cap="none">
                        <a:latin typeface="Times New Roman"/>
                        <a:ea typeface="Times New Roman"/>
                        <a:cs typeface="Times New Roman"/>
                        <a:sym typeface="Times New Roman"/>
                      </a:endParaRPr>
                    </a:p>
                  </a:txBody>
                  <a:tcPr marL="59425" marR="59425" marT="59425" marB="59425"/>
                </a:tc>
                <a:extLst>
                  <a:ext uri="{0D108BD9-81ED-4DB2-BD59-A6C34878D82A}">
                    <a16:rowId xmlns:a16="http://schemas.microsoft.com/office/drawing/2014/main" val="10005"/>
                  </a:ext>
                </a:extLst>
              </a:tr>
            </a:tbl>
          </a:graphicData>
        </a:graphic>
      </p:graphicFrame>
      <p:sp>
        <p:nvSpPr>
          <p:cNvPr id="141" name="Google Shape;141;p18"/>
          <p:cNvSpPr txBox="1"/>
          <p:nvPr/>
        </p:nvSpPr>
        <p:spPr>
          <a:xfrm>
            <a:off x="5950025" y="4134975"/>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1200" dirty="0">
                <a:latin typeface="Times New Roman"/>
                <a:ea typeface="Times New Roman"/>
                <a:cs typeface="Times New Roman"/>
                <a:sym typeface="Times New Roman"/>
              </a:rPr>
              <a:t>(</a:t>
            </a:r>
            <a:r>
              <a:rPr lang="en-IN" sz="1200" dirty="0">
                <a:latin typeface="Arial" panose="020B0604020202020204" pitchFamily="34" charset="0"/>
                <a:ea typeface="Times New Roman"/>
                <a:cs typeface="Arial" panose="020B0604020202020204" pitchFamily="34" charset="0"/>
                <a:sym typeface="Times New Roman"/>
              </a:rPr>
              <a:t>Source: Nirali, 2024)</a:t>
            </a:r>
            <a:endParaRPr sz="1200" dirty="0">
              <a:latin typeface="Arial" panose="020B0604020202020204" pitchFamily="34" charset="0"/>
              <a:ea typeface="Times New Roman"/>
              <a:cs typeface="Arial" panose="020B0604020202020204" pitchFamily="34" charset="0"/>
              <a:sym typeface="Times New Roman"/>
            </a:endParaRPr>
          </a:p>
        </p:txBody>
      </p:sp>
      <p:pic>
        <p:nvPicPr>
          <p:cNvPr id="142" name="Google Shape;142;p18"/>
          <p:cNvPicPr preferRelativeResize="0"/>
          <p:nvPr/>
        </p:nvPicPr>
        <p:blipFill>
          <a:blip r:embed="rId3">
            <a:alphaModFix/>
          </a:blip>
          <a:stretch>
            <a:fillRect/>
          </a:stretch>
        </p:blipFill>
        <p:spPr>
          <a:xfrm>
            <a:off x="5336449" y="2340477"/>
            <a:ext cx="3534177" cy="12906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9"/>
          <p:cNvSpPr txBox="1">
            <a:spLocks noGrp="1"/>
          </p:cNvSpPr>
          <p:nvPr>
            <p:ph type="title"/>
          </p:nvPr>
        </p:nvSpPr>
        <p:spPr>
          <a:xfrm>
            <a:off x="662880" y="179102"/>
            <a:ext cx="8229600" cy="755845"/>
          </a:xfrm>
          <a:prstGeom prst="rect">
            <a:avLst/>
          </a:prstGeom>
          <a:noFill/>
          <a:ln>
            <a:noFill/>
          </a:ln>
        </p:spPr>
        <p:txBody>
          <a:bodyPr spcFirstLastPara="1" wrap="square" lIns="0" tIns="45700" rIns="0" bIns="0" anchor="b" anchorCtr="0">
            <a:normAutofit/>
          </a:bodyPr>
          <a:lstStyle/>
          <a:p>
            <a:pPr marL="0" lvl="0" indent="0" algn="ctr" rtl="0">
              <a:spcBef>
                <a:spcPts val="0"/>
              </a:spcBef>
              <a:spcAft>
                <a:spcPts val="0"/>
              </a:spcAft>
              <a:buClr>
                <a:schemeClr val="dk2"/>
              </a:buClr>
              <a:buSzPct val="100000"/>
              <a:buFont typeface="Calibri"/>
              <a:buNone/>
            </a:pPr>
            <a:r>
              <a:rPr lang="en-IN" sz="2400" b="1" dirty="0">
                <a:latin typeface="+mn-lt"/>
              </a:rPr>
              <a:t>Benchmarking Gap Analysis</a:t>
            </a:r>
            <a:endParaRPr dirty="0">
              <a:latin typeface="+mn-lt"/>
            </a:endParaRPr>
          </a:p>
        </p:txBody>
      </p:sp>
      <p:sp>
        <p:nvSpPr>
          <p:cNvPr id="149" name="Google Shape;149;p19"/>
          <p:cNvSpPr txBox="1">
            <a:spLocks noGrp="1"/>
          </p:cNvSpPr>
          <p:nvPr>
            <p:ph type="body" idx="1"/>
          </p:nvPr>
        </p:nvSpPr>
        <p:spPr>
          <a:xfrm>
            <a:off x="193219" y="1093882"/>
            <a:ext cx="4320600" cy="438900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National and international organisations provide a set of best practise guidelines that define the expectations in the field of neonatal safety, governance, and protection in healthcare organisations (World Health Organisation, 2020).</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comparison with the practises established by the NHS regulators and safety models shows that there is a great loophole in management, progression, and quality inspection.</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organisation was not as efficient in terms of proactive risk management, staff support, and learning due to safety incidents as anticipated.</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Therefore, the failure to comply with the set benchmarks had a direct impact on the diminished quality of the provided services, poor safety, and the failure of the regulatory purposes.</a:t>
            </a:r>
            <a:endParaRPr dirty="0">
              <a:latin typeface="Arial" panose="020B0604020202020204" pitchFamily="34" charset="0"/>
              <a:cs typeface="Arial" panose="020B0604020202020204" pitchFamily="34" charset="0"/>
            </a:endParaRPr>
          </a:p>
        </p:txBody>
      </p:sp>
      <p:graphicFrame>
        <p:nvGraphicFramePr>
          <p:cNvPr id="150" name="Google Shape;150;p19"/>
          <p:cNvGraphicFramePr/>
          <p:nvPr>
            <p:extLst>
              <p:ext uri="{D42A27DB-BD31-4B8C-83A1-F6EECF244321}">
                <p14:modId xmlns:p14="http://schemas.microsoft.com/office/powerpoint/2010/main" val="667170428"/>
              </p:ext>
            </p:extLst>
          </p:nvPr>
        </p:nvGraphicFramePr>
        <p:xfrm>
          <a:off x="4987262" y="1982650"/>
          <a:ext cx="3775737" cy="4389425"/>
        </p:xfrm>
        <a:graphic>
          <a:graphicData uri="http://schemas.openxmlformats.org/drawingml/2006/table">
            <a:tbl>
              <a:tblPr>
                <a:gradFill>
                  <a:gsLst>
                    <a:gs pos="0">
                      <a:srgbClr val="ABE49C"/>
                    </a:gs>
                    <a:gs pos="43000">
                      <a:srgbClr val="CCF2C2"/>
                    </a:gs>
                    <a:gs pos="93000">
                      <a:srgbClr val="EFFAEC"/>
                    </a:gs>
                    <a:gs pos="100000">
                      <a:srgbClr val="F7FFF7"/>
                    </a:gs>
                  </a:gsLst>
                  <a:path path="circle">
                    <a:fillToRect l="50000" t="50000" r="50000" b="50000"/>
                  </a:path>
                  <a:tileRect/>
                </a:gradFill>
                <a:tableStyleId>{0DD62FC9-4272-42E9-9450-52BAC4F54E84}</a:tableStyleId>
              </a:tblPr>
              <a:tblGrid>
                <a:gridCol w="1258579">
                  <a:extLst>
                    <a:ext uri="{9D8B030D-6E8A-4147-A177-3AD203B41FA5}">
                      <a16:colId xmlns:a16="http://schemas.microsoft.com/office/drawing/2014/main" val="20000"/>
                    </a:ext>
                  </a:extLst>
                </a:gridCol>
                <a:gridCol w="1258579">
                  <a:extLst>
                    <a:ext uri="{9D8B030D-6E8A-4147-A177-3AD203B41FA5}">
                      <a16:colId xmlns:a16="http://schemas.microsoft.com/office/drawing/2014/main" val="20001"/>
                    </a:ext>
                  </a:extLst>
                </a:gridCol>
                <a:gridCol w="1258579">
                  <a:extLst>
                    <a:ext uri="{9D8B030D-6E8A-4147-A177-3AD203B41FA5}">
                      <a16:colId xmlns:a16="http://schemas.microsoft.com/office/drawing/2014/main" val="20002"/>
                    </a:ext>
                  </a:extLst>
                </a:gridCol>
              </a:tblGrid>
              <a:tr h="380425">
                <a:tc>
                  <a:txBody>
                    <a:bodyPr/>
                    <a:lstStyle/>
                    <a:p>
                      <a:pPr marL="0" marR="0" lvl="0" indent="0" algn="l" rtl="0">
                        <a:spcBef>
                          <a:spcPts val="0"/>
                        </a:spcBef>
                        <a:spcAft>
                          <a:spcPts val="0"/>
                        </a:spcAft>
                        <a:buClr>
                          <a:schemeClr val="dk1"/>
                        </a:buClr>
                        <a:buSzPts val="600"/>
                        <a:buFont typeface="Constantia"/>
                        <a:buNone/>
                      </a:pPr>
                      <a:r>
                        <a:rPr lang="en-IN" sz="600" b="1" u="none" strike="noStrike" cap="none"/>
                        <a:t>Quality Domain</a:t>
                      </a:r>
                      <a:endParaRPr sz="600" b="1"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b="1" u="none" strike="noStrike" cap="none"/>
                        <a:t>Benchmark Standard (WHO / NHS / Best Practice)</a:t>
                      </a:r>
                      <a:endParaRPr sz="600" b="1"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b="1" u="none" strike="noStrike" cap="none"/>
                        <a:t>Hospital Performance (Countess of Chester Case)</a:t>
                      </a:r>
                      <a:endParaRPr sz="600" b="1"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0"/>
                  </a:ext>
                </a:extLst>
              </a:tr>
              <a:tr h="556000">
                <a:tc>
                  <a:txBody>
                    <a:bodyPr/>
                    <a:lstStyle/>
                    <a:p>
                      <a:pPr marL="0" marR="0" lvl="0" indent="0" algn="l" rtl="0">
                        <a:spcBef>
                          <a:spcPts val="0"/>
                        </a:spcBef>
                        <a:spcAft>
                          <a:spcPts val="0"/>
                        </a:spcAft>
                        <a:buClr>
                          <a:schemeClr val="dk1"/>
                        </a:buClr>
                        <a:buSzPts val="600"/>
                        <a:buFont typeface="Constantia"/>
                        <a:buNone/>
                      </a:pPr>
                      <a:r>
                        <a:rPr lang="en-IN" sz="600" u="none" strike="noStrike" cap="none"/>
                        <a:t>Clinical Governance</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dirty="0"/>
                        <a:t>Strong oversight systems, clear accountability, and continuous monitoring of patient safety</a:t>
                      </a:r>
                      <a:endParaRPr sz="600" u="none" strike="noStrike" cap="none" dirty="0">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Weak leadership oversight and delayed action despite clinical warnings</a:t>
                      </a:r>
                      <a:endParaRPr sz="600"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1"/>
                  </a:ext>
                </a:extLst>
              </a:tr>
              <a:tr h="468200">
                <a:tc>
                  <a:txBody>
                    <a:bodyPr/>
                    <a:lstStyle/>
                    <a:p>
                      <a:pPr marL="0" marR="0" lvl="0" indent="0" algn="l" rtl="0">
                        <a:spcBef>
                          <a:spcPts val="0"/>
                        </a:spcBef>
                        <a:spcAft>
                          <a:spcPts val="0"/>
                        </a:spcAft>
                        <a:buClr>
                          <a:schemeClr val="dk1"/>
                        </a:buClr>
                        <a:buSzPts val="600"/>
                        <a:buFont typeface="Constantia"/>
                        <a:buNone/>
                      </a:pPr>
                      <a:r>
                        <a:rPr lang="en-IN" sz="600" u="none" strike="noStrike" cap="none"/>
                        <a:t>Incident Reporting</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Open, transparent reporting culture with rapid escalation and learning systems</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Concerns raised by clinicians were not escalated effectively</a:t>
                      </a:r>
                      <a:endParaRPr sz="600"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2"/>
                  </a:ext>
                </a:extLst>
              </a:tr>
              <a:tr h="556000">
                <a:tc>
                  <a:txBody>
                    <a:bodyPr/>
                    <a:lstStyle/>
                    <a:p>
                      <a:pPr marL="0" marR="0" lvl="0" indent="0" algn="l" rtl="0">
                        <a:spcBef>
                          <a:spcPts val="0"/>
                        </a:spcBef>
                        <a:spcAft>
                          <a:spcPts val="0"/>
                        </a:spcAft>
                        <a:buClr>
                          <a:schemeClr val="dk1"/>
                        </a:buClr>
                        <a:buSzPts val="600"/>
                        <a:buFont typeface="Constantia"/>
                        <a:buNone/>
                      </a:pPr>
                      <a:r>
                        <a:rPr lang="en-IN" sz="600" u="none" strike="noStrike" cap="none"/>
                        <a:t>Risk Management</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Proactive identification and management of clinical risks in high-risk units like neonatal care</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Reactive approach with risks addressed only after harm occurred</a:t>
                      </a:r>
                      <a:endParaRPr sz="600"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3"/>
                  </a:ext>
                </a:extLst>
              </a:tr>
              <a:tr h="468200">
                <a:tc>
                  <a:txBody>
                    <a:bodyPr/>
                    <a:lstStyle/>
                    <a:p>
                      <a:pPr marL="0" marR="0" lvl="0" indent="0" algn="l" rtl="0">
                        <a:spcBef>
                          <a:spcPts val="0"/>
                        </a:spcBef>
                        <a:spcAft>
                          <a:spcPts val="0"/>
                        </a:spcAft>
                        <a:buClr>
                          <a:schemeClr val="dk1"/>
                        </a:buClr>
                        <a:buSzPts val="600"/>
                        <a:buFont typeface="Constantia"/>
                        <a:buNone/>
                      </a:pPr>
                      <a:r>
                        <a:rPr lang="en-IN" sz="600" u="none" strike="noStrike" cap="none"/>
                        <a:t>Staffing and Skill Mix</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Adequate staffing levels with appropriate neonatal specialist skill mix</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Staff shortages and inappropriate skill mix reported in neonatal unit</a:t>
                      </a:r>
                      <a:endParaRPr sz="600"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4"/>
                  </a:ext>
                </a:extLst>
              </a:tr>
              <a:tr h="556000">
                <a:tc>
                  <a:txBody>
                    <a:bodyPr/>
                    <a:lstStyle/>
                    <a:p>
                      <a:pPr marL="0" marR="0" lvl="0" indent="0" algn="l" rtl="0">
                        <a:spcBef>
                          <a:spcPts val="0"/>
                        </a:spcBef>
                        <a:spcAft>
                          <a:spcPts val="0"/>
                        </a:spcAft>
                        <a:buClr>
                          <a:schemeClr val="dk1"/>
                        </a:buClr>
                        <a:buSzPts val="600"/>
                        <a:buFont typeface="Constantia"/>
                        <a:buNone/>
                      </a:pPr>
                      <a:r>
                        <a:rPr lang="en-IN" sz="600" u="none" strike="noStrike" cap="none"/>
                        <a:t>Patient Safety Culture</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Culture encouraging speaking up, transparency, and shared responsibility</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Defensive organisational culture discouraging challenge</a:t>
                      </a:r>
                      <a:endParaRPr sz="600"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5"/>
                  </a:ext>
                </a:extLst>
              </a:tr>
              <a:tr h="468200">
                <a:tc>
                  <a:txBody>
                    <a:bodyPr/>
                    <a:lstStyle/>
                    <a:p>
                      <a:pPr marL="0" marR="0" lvl="0" indent="0" algn="l" rtl="0">
                        <a:spcBef>
                          <a:spcPts val="0"/>
                        </a:spcBef>
                        <a:spcAft>
                          <a:spcPts val="0"/>
                        </a:spcAft>
                        <a:buClr>
                          <a:schemeClr val="dk1"/>
                        </a:buClr>
                        <a:buSzPts val="600"/>
                        <a:buFont typeface="Constantia"/>
                        <a:buNone/>
                      </a:pPr>
                      <a:r>
                        <a:rPr lang="en-IN" sz="600" u="none" strike="noStrike" cap="none"/>
                        <a:t>Monitoring and Surveillance</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Continuous monitoring of patient outcomes and early warning systems</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Monitoring systems failed to detect abnormal incident patterns early</a:t>
                      </a:r>
                      <a:endParaRPr sz="600"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6"/>
                  </a:ext>
                </a:extLst>
              </a:tr>
              <a:tr h="468200">
                <a:tc>
                  <a:txBody>
                    <a:bodyPr/>
                    <a:lstStyle/>
                    <a:p>
                      <a:pPr marL="0" marR="0" lvl="0" indent="0" algn="l" rtl="0">
                        <a:spcBef>
                          <a:spcPts val="0"/>
                        </a:spcBef>
                        <a:spcAft>
                          <a:spcPts val="0"/>
                        </a:spcAft>
                        <a:buClr>
                          <a:schemeClr val="dk1"/>
                        </a:buClr>
                        <a:buSzPts val="600"/>
                        <a:buFont typeface="Constantia"/>
                        <a:buNone/>
                      </a:pPr>
                      <a:r>
                        <a:rPr lang="en-IN" sz="600" u="none" strike="noStrike" cap="none"/>
                        <a:t>Leadership Response</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Immediate investigation and action following repeated safety concerns</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Senior leadership failed to act promptly on repeated clinician warnings</a:t>
                      </a:r>
                      <a:endParaRPr sz="600" u="none" strike="noStrike" cap="none">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7"/>
                  </a:ext>
                </a:extLst>
              </a:tr>
              <a:tr h="468200">
                <a:tc>
                  <a:txBody>
                    <a:bodyPr/>
                    <a:lstStyle/>
                    <a:p>
                      <a:pPr marL="0" marR="0" lvl="0" indent="0" algn="l" rtl="0">
                        <a:spcBef>
                          <a:spcPts val="0"/>
                        </a:spcBef>
                        <a:spcAft>
                          <a:spcPts val="0"/>
                        </a:spcAft>
                        <a:buClr>
                          <a:schemeClr val="dk1"/>
                        </a:buClr>
                        <a:buSzPts val="600"/>
                        <a:buFont typeface="Constantia"/>
                        <a:buNone/>
                      </a:pPr>
                      <a:r>
                        <a:rPr lang="en-IN" sz="600" u="none" strike="noStrike" cap="none"/>
                        <a:t>Regulatory Compliance</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a:t>Full compliance with national safety frameworks and neonatal care standards</a:t>
                      </a:r>
                      <a:endParaRPr sz="600" u="none" strike="noStrike" cap="none">
                        <a:latin typeface="Times New Roman"/>
                        <a:ea typeface="Times New Roman"/>
                        <a:cs typeface="Times New Roman"/>
                        <a:sym typeface="Times New Roman"/>
                      </a:endParaRPr>
                    </a:p>
                  </a:txBody>
                  <a:tcPr marL="29275" marR="29275" marT="14625" marB="14625" anchor="ctr"/>
                </a:tc>
                <a:tc>
                  <a:txBody>
                    <a:bodyPr/>
                    <a:lstStyle/>
                    <a:p>
                      <a:pPr marL="0" marR="0" lvl="0" indent="0" algn="l" rtl="0">
                        <a:spcBef>
                          <a:spcPts val="0"/>
                        </a:spcBef>
                        <a:spcAft>
                          <a:spcPts val="0"/>
                        </a:spcAft>
                        <a:buClr>
                          <a:schemeClr val="dk1"/>
                        </a:buClr>
                        <a:buSzPts val="600"/>
                        <a:buFont typeface="Constantia"/>
                        <a:buNone/>
                      </a:pPr>
                      <a:r>
                        <a:rPr lang="en-IN" sz="600" u="none" strike="noStrike" cap="none" dirty="0"/>
                        <a:t>Evidence suggests failure to meet expected safety and governance benchmarks</a:t>
                      </a:r>
                      <a:endParaRPr sz="600" u="none" strike="noStrike" cap="none" dirty="0">
                        <a:latin typeface="Times New Roman"/>
                        <a:ea typeface="Times New Roman"/>
                        <a:cs typeface="Times New Roman"/>
                        <a:sym typeface="Times New Roman"/>
                      </a:endParaRPr>
                    </a:p>
                  </a:txBody>
                  <a:tcPr marL="29275" marR="29275" marT="14625" marB="14625" anchor="ctr"/>
                </a:tc>
                <a:extLst>
                  <a:ext uri="{0D108BD9-81ED-4DB2-BD59-A6C34878D82A}">
                    <a16:rowId xmlns:a16="http://schemas.microsoft.com/office/drawing/2014/main" val="10008"/>
                  </a:ext>
                </a:extLst>
              </a:tr>
            </a:tbl>
          </a:graphicData>
        </a:graphic>
      </p:graphicFrame>
      <p:sp>
        <p:nvSpPr>
          <p:cNvPr id="151" name="Google Shape;151;p19"/>
          <p:cNvSpPr/>
          <p:nvPr/>
        </p:nvSpPr>
        <p:spPr>
          <a:xfrm>
            <a:off x="5152538" y="1662916"/>
            <a:ext cx="3775735" cy="507831"/>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900"/>
              <a:buFont typeface="Times New Roman"/>
              <a:buNone/>
            </a:pPr>
            <a:r>
              <a:rPr lang="en-IN" sz="900" b="1" i="0" u="none" strike="noStrike" cap="none" dirty="0">
                <a:solidFill>
                  <a:schemeClr val="dk1"/>
                </a:solidFill>
                <a:latin typeface="Times New Roman"/>
                <a:ea typeface="Times New Roman"/>
                <a:cs typeface="Times New Roman"/>
                <a:sym typeface="Times New Roman"/>
              </a:rPr>
              <a:t>Benchmarking Gap Analysis (Standards vs Hospital Performance)</a:t>
            </a:r>
            <a:endParaRPr dirty="0"/>
          </a:p>
          <a:p>
            <a:pPr marL="0" marR="0" lvl="0" indent="0" algn="ctr" rtl="0">
              <a:lnSpc>
                <a:spcPct val="100000"/>
              </a:lnSpc>
              <a:spcBef>
                <a:spcPts val="0"/>
              </a:spcBef>
              <a:spcAft>
                <a:spcPts val="0"/>
              </a:spcAft>
              <a:buClr>
                <a:schemeClr val="dk1"/>
              </a:buClr>
              <a:buSzPts val="1800"/>
              <a:buFont typeface="Constantia"/>
              <a:buNone/>
            </a:pPr>
            <a:endParaRPr sz="1800" b="0" i="0" u="none" strike="noStrike" cap="none" dirty="0">
              <a:solidFill>
                <a:schemeClr val="dk1"/>
              </a:solidFill>
              <a:latin typeface="Times New Roman"/>
              <a:ea typeface="Times New Roman"/>
              <a:cs typeface="Times New Roman"/>
              <a:sym typeface="Times New Roman"/>
            </a:endParaRPr>
          </a:p>
        </p:txBody>
      </p:sp>
      <p:sp>
        <p:nvSpPr>
          <p:cNvPr id="152" name="Google Shape;152;p19"/>
          <p:cNvSpPr txBox="1"/>
          <p:nvPr/>
        </p:nvSpPr>
        <p:spPr>
          <a:xfrm>
            <a:off x="797550" y="6372075"/>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1200" dirty="0">
                <a:latin typeface="Arial" panose="020B0604020202020204" pitchFamily="34" charset="0"/>
                <a:ea typeface="Times New Roman"/>
                <a:cs typeface="Arial" panose="020B0604020202020204" pitchFamily="34" charset="0"/>
                <a:sym typeface="Times New Roman"/>
              </a:rPr>
              <a:t>(Source: Viraj, 2024)</a:t>
            </a:r>
            <a:endParaRPr sz="1200" dirty="0">
              <a:latin typeface="Arial" panose="020B0604020202020204" pitchFamily="34" charset="0"/>
              <a:ea typeface="Times New Roman"/>
              <a:cs typeface="Arial" panose="020B0604020202020204" pitchFamily="34" charset="0"/>
              <a:sym typeface="Times New Roman"/>
            </a:endParaRPr>
          </a:p>
        </p:txBody>
      </p:sp>
      <p:pic>
        <p:nvPicPr>
          <p:cNvPr id="153" name="Google Shape;153;p19"/>
          <p:cNvPicPr preferRelativeResize="0"/>
          <p:nvPr/>
        </p:nvPicPr>
        <p:blipFill>
          <a:blip r:embed="rId3">
            <a:alphaModFix/>
          </a:blip>
          <a:stretch>
            <a:fillRect/>
          </a:stretch>
        </p:blipFill>
        <p:spPr>
          <a:xfrm>
            <a:off x="455150" y="4299378"/>
            <a:ext cx="3684799" cy="207269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0"/>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Impact on Service Provision</a:t>
            </a:r>
            <a:endParaRPr sz="2400" dirty="0">
              <a:latin typeface="Arial" panose="020B0604020202020204" pitchFamily="34" charset="0"/>
              <a:cs typeface="Arial" panose="020B0604020202020204" pitchFamily="34" charset="0"/>
            </a:endParaRPr>
          </a:p>
        </p:txBody>
      </p:sp>
      <p:sp>
        <p:nvSpPr>
          <p:cNvPr id="160" name="Google Shape;160;p20"/>
          <p:cNvSpPr txBox="1">
            <a:spLocks noGrp="1"/>
          </p:cNvSpPr>
          <p:nvPr>
            <p:ph type="body" idx="1"/>
          </p:nvPr>
        </p:nvSpPr>
        <p:spPr>
          <a:xfrm>
            <a:off x="4283968" y="1935480"/>
            <a:ext cx="4402832" cy="43891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It is a direct impact of the failure of quality assurance because the quality of care was lowered due to the continuation of unsafe practises and the significant harm to patients and preventable adverse outcomes in neonatal services (Silva </a:t>
            </a:r>
            <a:r>
              <a:rPr lang="en-IN" sz="1200" i="1" dirty="0">
                <a:latin typeface="Arial" panose="020B0604020202020204" pitchFamily="34" charset="0"/>
                <a:cs typeface="Arial" panose="020B0604020202020204" pitchFamily="34" charset="0"/>
              </a:rPr>
              <a:t>et al.</a:t>
            </a:r>
            <a:r>
              <a:rPr lang="en-IN" sz="1200" dirty="0">
                <a:latin typeface="Arial" panose="020B0604020202020204" pitchFamily="34" charset="0"/>
                <a:cs typeface="Arial" panose="020B0604020202020204" pitchFamily="34" charset="0"/>
              </a:rPr>
              <a:t> 2021).</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Constant safety failures caused a serious loss of confidence and a reputational blow in the long-term, undermining trust in organisational responsibility and control.</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It took place due to the lack of a professional accountability system and the rising of emotional load, the fear of being blamed, and detached clinical staff, which led to a decrease in morale (Stewart </a:t>
            </a:r>
            <a:r>
              <a:rPr lang="en-IN" sz="1200" i="1" dirty="0">
                <a:latin typeface="Arial" panose="020B0604020202020204" pitchFamily="34" charset="0"/>
                <a:cs typeface="Arial" panose="020B0604020202020204" pitchFamily="34" charset="0"/>
              </a:rPr>
              <a:t>et al.</a:t>
            </a:r>
            <a:r>
              <a:rPr lang="en-IN" sz="1200" dirty="0">
                <a:latin typeface="Arial" panose="020B0604020202020204" pitchFamily="34" charset="0"/>
                <a:cs typeface="Arial" panose="020B0604020202020204" pitchFamily="34" charset="0"/>
              </a:rPr>
              <a:t> 2020).</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As a result, vulnerable service users were overrepresented, and that poses a significant issue of equity in terms of protection, safeguarding, and adequate access to safe care.</a:t>
            </a:r>
            <a:endParaRPr dirty="0">
              <a:latin typeface="Arial" panose="020B0604020202020204" pitchFamily="34" charset="0"/>
              <a:cs typeface="Arial" panose="020B0604020202020204" pitchFamily="34" charset="0"/>
            </a:endParaRPr>
          </a:p>
        </p:txBody>
      </p:sp>
      <p:pic>
        <p:nvPicPr>
          <p:cNvPr id="161" name="Google Shape;161;p20"/>
          <p:cNvPicPr preferRelativeResize="0"/>
          <p:nvPr/>
        </p:nvPicPr>
        <p:blipFill rotWithShape="1">
          <a:blip r:embed="rId3">
            <a:alphaModFix/>
          </a:blip>
          <a:srcRect/>
          <a:stretch/>
        </p:blipFill>
        <p:spPr>
          <a:xfrm>
            <a:off x="539552" y="2132856"/>
            <a:ext cx="3121392" cy="3052639"/>
          </a:xfrm>
          <a:prstGeom prst="rect">
            <a:avLst/>
          </a:prstGeom>
          <a:noFill/>
          <a:ln>
            <a:noFill/>
          </a:ln>
        </p:spPr>
      </p:pic>
      <p:sp>
        <p:nvSpPr>
          <p:cNvPr id="162" name="Google Shape;162;p20"/>
          <p:cNvSpPr txBox="1"/>
          <p:nvPr/>
        </p:nvSpPr>
        <p:spPr>
          <a:xfrm>
            <a:off x="660950" y="563500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1200" dirty="0">
                <a:latin typeface="Arial" panose="020B0604020202020204" pitchFamily="34" charset="0"/>
                <a:ea typeface="Times New Roman"/>
                <a:cs typeface="Arial" panose="020B0604020202020204" pitchFamily="34" charset="0"/>
                <a:sym typeface="Times New Roman"/>
              </a:rPr>
              <a:t>(Source: </a:t>
            </a:r>
            <a:r>
              <a:rPr lang="en-IN" sz="1200" dirty="0" err="1">
                <a:latin typeface="Arial" panose="020B0604020202020204" pitchFamily="34" charset="0"/>
                <a:ea typeface="Times New Roman"/>
                <a:cs typeface="Arial" panose="020B0604020202020204" pitchFamily="34" charset="0"/>
                <a:sym typeface="Times New Roman"/>
              </a:rPr>
              <a:t>Bibisha</a:t>
            </a:r>
            <a:r>
              <a:rPr lang="en-IN" sz="1200" dirty="0">
                <a:latin typeface="Arial" panose="020B0604020202020204" pitchFamily="34" charset="0"/>
                <a:ea typeface="Times New Roman"/>
                <a:cs typeface="Arial" panose="020B0604020202020204" pitchFamily="34" charset="0"/>
                <a:sym typeface="Times New Roman"/>
              </a:rPr>
              <a:t>, 2024)</a:t>
            </a:r>
            <a:endParaRPr sz="120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1"/>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Component 2 Overview (Continuation)</a:t>
            </a:r>
            <a:endParaRPr dirty="0">
              <a:latin typeface="Arial" panose="020B0604020202020204" pitchFamily="34" charset="0"/>
              <a:cs typeface="Arial" panose="020B0604020202020204" pitchFamily="34" charset="0"/>
            </a:endParaRPr>
          </a:p>
        </p:txBody>
      </p:sp>
      <p:sp>
        <p:nvSpPr>
          <p:cNvPr id="169" name="Google Shape;169;p21"/>
          <p:cNvSpPr txBox="1">
            <a:spLocks noGrp="1"/>
          </p:cNvSpPr>
          <p:nvPr>
            <p:ph type="body" idx="1"/>
          </p:nvPr>
        </p:nvSpPr>
        <p:spPr>
          <a:xfrm>
            <a:off x="457200" y="1935480"/>
            <a:ext cx="7499176" cy="43891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Component 2 will take the analysis further by performing a deeper study of root causes, which will follow on system-level failures noted in this presentation.</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application of other analytical principles, such as the description of structural, process, and outcomes analysis, such as the Root Cause Analysis, the Fishbone Diagram, and the Donabedian Model, will be used to further assess the trio of elements.</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policy analysis will involve a focused approach to evaluate the effects of governance, regulation and oversight mechanisms amid failures to the services, as well as the risk to patient safety.</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As such, the continuity and analytical flow of Component 2 will be guaranteed through the presentation of evidence-based suggestions and the final conclusion.</a:t>
            </a:r>
            <a:endParaRPr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2"/>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Autofit/>
          </a:bodyPr>
          <a:lstStyle/>
          <a:p>
            <a:pPr marL="0" lvl="0" indent="0" algn="ctr" rtl="0">
              <a:spcBef>
                <a:spcPts val="0"/>
              </a:spcBef>
              <a:spcAft>
                <a:spcPts val="0"/>
              </a:spcAft>
              <a:buClr>
                <a:schemeClr val="dk2"/>
              </a:buClr>
              <a:buSzPts val="2400"/>
              <a:buFont typeface="Calibri"/>
              <a:buNone/>
            </a:pPr>
            <a:r>
              <a:rPr lang="en-IN" sz="2400" b="1" dirty="0">
                <a:latin typeface="+mn-lt"/>
              </a:rPr>
              <a:t>Academic Integrity and Use of Evidence</a:t>
            </a:r>
            <a:endParaRPr dirty="0">
              <a:latin typeface="+mn-lt"/>
            </a:endParaRPr>
          </a:p>
        </p:txBody>
      </p:sp>
      <p:sp>
        <p:nvSpPr>
          <p:cNvPr id="176" name="Google Shape;176;p22"/>
          <p:cNvSpPr txBox="1">
            <a:spLocks noGrp="1"/>
          </p:cNvSpPr>
          <p:nvPr>
            <p:ph type="body" idx="1"/>
          </p:nvPr>
        </p:nvSpPr>
        <p:spPr>
          <a:xfrm>
            <a:off x="827584" y="1935480"/>
            <a:ext cx="7859216" cy="4389120"/>
          </a:xfrm>
          <a:prstGeom prst="rect">
            <a:avLst/>
          </a:prstGeom>
          <a:noFill/>
          <a:ln>
            <a:noFill/>
          </a:ln>
        </p:spPr>
        <p:txBody>
          <a:bodyPr spcFirstLastPara="1" wrap="square" lIns="91425" tIns="45700" rIns="91425" bIns="45700" anchor="t" anchorCtr="0">
            <a:normAutofit/>
          </a:bodyPr>
          <a:lstStyle/>
          <a:p>
            <a:pPr marL="274320" lvl="0" indent="-274320" algn="just" rtl="0">
              <a:spcBef>
                <a:spcPts val="0"/>
              </a:spcBef>
              <a:spcAft>
                <a:spcPts val="0"/>
              </a:spcAft>
              <a:buSzPts val="1140"/>
              <a:buChar char="⚫"/>
            </a:pPr>
            <a:r>
              <a:rPr lang="en-IN" sz="1200" dirty="0">
                <a:latin typeface="Arial" panose="020B0604020202020204" pitchFamily="34" charset="0"/>
                <a:cs typeface="Arial" panose="020B0604020202020204" pitchFamily="34" charset="0"/>
              </a:rPr>
              <a:t>Such an evaluation is informed by a broad collection of peer-reviewed journals, policy documents, and authoritative reports concerning both quality assurance and patient safety.</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 focus is put on current and reputable materials to guarantee the correspondence with the current debate on healthcare governance and enhancement (</a:t>
            </a:r>
            <a:r>
              <a:rPr lang="en-IN" sz="1200" dirty="0" err="1">
                <a:latin typeface="Arial" panose="020B0604020202020204" pitchFamily="34" charset="0"/>
                <a:cs typeface="Arial" panose="020B0604020202020204" pitchFamily="34" charset="0"/>
              </a:rPr>
              <a:t>Willmington</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et al.</a:t>
            </a:r>
            <a:r>
              <a:rPr lang="en-IN" sz="1200" dirty="0">
                <a:latin typeface="Arial" panose="020B0604020202020204" pitchFamily="34" charset="0"/>
                <a:cs typeface="Arial" panose="020B0604020202020204" pitchFamily="34" charset="0"/>
              </a:rPr>
              <a:t> 2022).</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Gathering of evidence is essential to provide support for analytical arguments as opposed to descriptive telling to support academic rigour at Level 7.</a:t>
            </a:r>
            <a:endParaRPr dirty="0">
              <a:latin typeface="Arial" panose="020B0604020202020204" pitchFamily="34" charset="0"/>
              <a:cs typeface="Arial" panose="020B0604020202020204" pitchFamily="34" charset="0"/>
            </a:endParaRPr>
          </a:p>
          <a:p>
            <a:pPr marL="274320" lvl="0" indent="-274320" algn="just" rtl="0">
              <a:spcBef>
                <a:spcPts val="240"/>
              </a:spcBef>
              <a:spcAft>
                <a:spcPts val="0"/>
              </a:spcAft>
              <a:buSzPts val="1140"/>
              <a:buChar char="⚫"/>
            </a:pPr>
            <a:r>
              <a:rPr lang="en-IN" sz="1200" dirty="0">
                <a:latin typeface="Arial" panose="020B0604020202020204" pitchFamily="34" charset="0"/>
                <a:cs typeface="Arial" panose="020B0604020202020204" pitchFamily="34" charset="0"/>
              </a:rPr>
              <a:t>Therefore, evidence-based practise enhances evidence validity and promotes sustainable quality enhancement in healthcare systems.</a:t>
            </a:r>
            <a:endParaRPr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3"/>
          <p:cNvSpPr txBox="1">
            <a:spLocks noGrp="1"/>
          </p:cNvSpPr>
          <p:nvPr>
            <p:ph type="title"/>
          </p:nvPr>
        </p:nvSpPr>
        <p:spPr>
          <a:xfrm>
            <a:off x="457200" y="704088"/>
            <a:ext cx="8229600" cy="724020"/>
          </a:xfrm>
          <a:prstGeom prst="rect">
            <a:avLst/>
          </a:prstGeom>
          <a:noFill/>
          <a:ln>
            <a:noFill/>
          </a:ln>
        </p:spPr>
        <p:txBody>
          <a:bodyPr spcFirstLastPara="1" wrap="square" lIns="0" tIns="45700" rIns="0" bIns="0" anchor="b" anchorCtr="0">
            <a:norm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Reference List</a:t>
            </a:r>
            <a:endParaRPr dirty="0">
              <a:latin typeface="Arial" panose="020B0604020202020204" pitchFamily="34" charset="0"/>
              <a:cs typeface="Arial" panose="020B0604020202020204" pitchFamily="34" charset="0"/>
            </a:endParaRPr>
          </a:p>
        </p:txBody>
      </p:sp>
      <p:sp>
        <p:nvSpPr>
          <p:cNvPr id="182" name="Google Shape;182;p23"/>
          <p:cNvSpPr txBox="1">
            <a:spLocks noGrp="1"/>
          </p:cNvSpPr>
          <p:nvPr>
            <p:ph type="body" idx="1"/>
          </p:nvPr>
        </p:nvSpPr>
        <p:spPr>
          <a:xfrm>
            <a:off x="457200" y="1428108"/>
            <a:ext cx="8229600" cy="4896492"/>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ct val="95000"/>
              <a:buChar char="⚫"/>
            </a:pPr>
            <a:r>
              <a:rPr lang="en-IN" sz="1050" dirty="0">
                <a:latin typeface="Arial" panose="020B0604020202020204" pitchFamily="34" charset="0"/>
                <a:cs typeface="Arial" panose="020B0604020202020204" pitchFamily="34" charset="0"/>
              </a:rPr>
              <a:t>Bevan, G., 2023. Why governance matters–analysing systemic failures in the NHS. </a:t>
            </a:r>
            <a:r>
              <a:rPr lang="en-IN" sz="1050" u="sng" dirty="0">
                <a:solidFill>
                  <a:schemeClr val="hlink"/>
                </a:solidFill>
                <a:latin typeface="Arial" panose="020B0604020202020204" pitchFamily="34" charset="0"/>
                <a:cs typeface="Arial" panose="020B0604020202020204" pitchFamily="34" charset="0"/>
                <a:hlinkClick r:id="rId3"/>
              </a:rPr>
              <a:t>https://library.oapen.org/bitstream/handle/20.500.12657/77092/how-did-britain-come-to-this.pdf?sequence=1#page=20</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err="1">
                <a:latin typeface="Arial" panose="020B0604020202020204" pitchFamily="34" charset="0"/>
                <a:cs typeface="Arial" panose="020B0604020202020204" pitchFamily="34" charset="0"/>
              </a:rPr>
              <a:t>Elsehrawy</a:t>
            </a:r>
            <a:r>
              <a:rPr lang="en-IN" sz="1050" dirty="0">
                <a:latin typeface="Arial" panose="020B0604020202020204" pitchFamily="34" charset="0"/>
                <a:cs typeface="Arial" panose="020B0604020202020204" pitchFamily="34" charset="0"/>
              </a:rPr>
              <a:t>, M.G., Mohamed Abd Elhady, T.R. and Othman, W.N., 2021. Effect of Modified Swiss Cheese Model on Patient Safety, Patient Safety Culture, and Medication Errors among Nursing Students. Assiut Scientific Nursing Journal, 9(27), pp.1-10. </a:t>
            </a:r>
            <a:r>
              <a:rPr lang="en-IN" sz="1050" u="sng" dirty="0">
                <a:solidFill>
                  <a:schemeClr val="hlink"/>
                </a:solidFill>
                <a:latin typeface="Arial" panose="020B0604020202020204" pitchFamily="34" charset="0"/>
                <a:cs typeface="Arial" panose="020B0604020202020204" pitchFamily="34" charset="0"/>
                <a:hlinkClick r:id="rId4"/>
              </a:rPr>
              <a:t>https://journals.ekb.eg/article_202418_6a5cf709a39dd1f5065c792f158349ee.pdf</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Guzman, J., Erin, O., </a:t>
            </a:r>
            <a:r>
              <a:rPr lang="en-IN" sz="1050" dirty="0" err="1">
                <a:latin typeface="Arial" panose="020B0604020202020204" pitchFamily="34" charset="0"/>
                <a:cs typeface="Arial" panose="020B0604020202020204" pitchFamily="34" charset="0"/>
              </a:rPr>
              <a:t>Kikule</a:t>
            </a:r>
            <a:r>
              <a:rPr lang="en-IN" sz="1050" dirty="0">
                <a:latin typeface="Arial" panose="020B0604020202020204" pitchFamily="34" charset="0"/>
                <a:cs typeface="Arial" panose="020B0604020202020204" pitchFamily="34" charset="0"/>
              </a:rPr>
              <a:t>, K. and Hafner, T., 2020. The WHO Global Benchmarking Tool: a game changer for strengthening national regulatory capacity. BMJ global health, 5(8). </a:t>
            </a:r>
            <a:r>
              <a:rPr lang="en-IN" sz="1050" u="sng" dirty="0">
                <a:solidFill>
                  <a:schemeClr val="hlink"/>
                </a:solidFill>
                <a:latin typeface="Arial" panose="020B0604020202020204" pitchFamily="34" charset="0"/>
                <a:cs typeface="Arial" panose="020B0604020202020204" pitchFamily="34" charset="0"/>
                <a:hlinkClick r:id="rId5"/>
              </a:rPr>
              <a:t>https://gh.bmj.com/content/bmjgh/5/8/e003181.full.pdf</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Lawrence, F. and Conn, D., 2024. A superbug, doctor shortages and a neonatal unit ‘out of its depth’: failures at Lucy Letby hospital revealed. [online] the Guardian. Available at: </a:t>
            </a:r>
            <a:r>
              <a:rPr lang="en-IN" sz="1050" u="sng" dirty="0">
                <a:solidFill>
                  <a:schemeClr val="hlink"/>
                </a:solidFill>
                <a:latin typeface="Arial" panose="020B0604020202020204" pitchFamily="34" charset="0"/>
                <a:cs typeface="Arial" panose="020B0604020202020204" pitchFamily="34" charset="0"/>
                <a:hlinkClick r:id="rId6"/>
              </a:rPr>
              <a:t>https://www.theguardian.com/uk-news/article/2024/sep/08/a-superbug-doctor-shortages-and-a-neonatal-unit-out-of-its-depth-failures-at-lucy-letby-hospital-revealed</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Nightingale, F., 2023. 1. Why governance matters–analysing systemic failures in the NHS. How Did Britain Come to This?: A century of systemic failures of governance, p.1. </a:t>
            </a:r>
            <a:r>
              <a:rPr lang="en-IN" sz="1050" u="sng" dirty="0">
                <a:solidFill>
                  <a:schemeClr val="hlink"/>
                </a:solidFill>
                <a:latin typeface="Arial" panose="020B0604020202020204" pitchFamily="34" charset="0"/>
                <a:cs typeface="Arial" panose="020B0604020202020204" pitchFamily="34" charset="0"/>
                <a:hlinkClick r:id="rId7"/>
              </a:rPr>
              <a:t>https://books.google.com/books?hl=en&amp;lr=&amp;id=fm7fEAAAQBAJ&amp;oi=fnd&amp;pg=PA1&amp;dq=Clinical+Governance+Failures+in+NHS+Hospitals&amp;ots=BDoNaHoEos&amp;sig=KZfHrt-aKKEmuWrhsaklN1J8vmU</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Rahman Jabin, M.S., Steen, M., Wepa, D. and Bergman, P., 2023. Assessing the healthcare quality issues for digital incident reporting in Sweden: incident reports analysis. Digital Health, 9, p.20552076231174307. </a:t>
            </a:r>
            <a:r>
              <a:rPr lang="en-IN" sz="1050" u="sng" dirty="0">
                <a:solidFill>
                  <a:schemeClr val="hlink"/>
                </a:solidFill>
                <a:latin typeface="Arial" panose="020B0604020202020204" pitchFamily="34" charset="0"/>
                <a:cs typeface="Arial" panose="020B0604020202020204" pitchFamily="34" charset="0"/>
                <a:hlinkClick r:id="rId8"/>
              </a:rPr>
              <a:t>https://journals.sagepub.com/doi/pdf/10.1177/20552076231174307</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Silva, L.C.D., Caldas, C.P., Fassarella, C.S. and Souza, P.S.D., 2021. Effect of the organizational culture for patient safety in the hospital setting: A systematic review. </a:t>
            </a:r>
            <a:r>
              <a:rPr lang="en-IN" sz="1050" dirty="0" err="1">
                <a:latin typeface="Arial" panose="020B0604020202020204" pitchFamily="34" charset="0"/>
                <a:cs typeface="Arial" panose="020B0604020202020204" pitchFamily="34" charset="0"/>
              </a:rPr>
              <a:t>Aquichan</a:t>
            </a:r>
            <a:r>
              <a:rPr lang="en-IN" sz="1050" dirty="0">
                <a:latin typeface="Arial" panose="020B0604020202020204" pitchFamily="34" charset="0"/>
                <a:cs typeface="Arial" panose="020B0604020202020204" pitchFamily="34" charset="0"/>
              </a:rPr>
              <a:t>, 21(2). </a:t>
            </a:r>
            <a:r>
              <a:rPr lang="en-IN" sz="1050" u="sng" dirty="0">
                <a:solidFill>
                  <a:schemeClr val="hlink"/>
                </a:solidFill>
                <a:latin typeface="Arial" panose="020B0604020202020204" pitchFamily="34" charset="0"/>
                <a:cs typeface="Arial" panose="020B0604020202020204" pitchFamily="34" charset="0"/>
                <a:hlinkClick r:id="rId9"/>
              </a:rPr>
              <a:t>http://www.scielo.org.co/scielo.php?pid=S1657-59972021000202123&amp;script=sci_arttext&amp;tlng=en</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Stewart, D., </a:t>
            </a:r>
            <a:r>
              <a:rPr lang="en-IN" sz="1050" dirty="0" err="1">
                <a:latin typeface="Arial" panose="020B0604020202020204" pitchFamily="34" charset="0"/>
                <a:cs typeface="Arial" panose="020B0604020202020204" pitchFamily="34" charset="0"/>
              </a:rPr>
              <a:t>MacLure</a:t>
            </a:r>
            <a:r>
              <a:rPr lang="en-IN" sz="1050" dirty="0">
                <a:latin typeface="Arial" panose="020B0604020202020204" pitchFamily="34" charset="0"/>
                <a:cs typeface="Arial" panose="020B0604020202020204" pitchFamily="34" charset="0"/>
              </a:rPr>
              <a:t>, K., </a:t>
            </a:r>
            <a:r>
              <a:rPr lang="en-IN" sz="1050" dirty="0" err="1">
                <a:latin typeface="Arial" panose="020B0604020202020204" pitchFamily="34" charset="0"/>
                <a:cs typeface="Arial" panose="020B0604020202020204" pitchFamily="34" charset="0"/>
              </a:rPr>
              <a:t>Pallivalapila</a:t>
            </a:r>
            <a:r>
              <a:rPr lang="en-IN" sz="1050" dirty="0">
                <a:latin typeface="Arial" panose="020B0604020202020204" pitchFamily="34" charset="0"/>
                <a:cs typeface="Arial" panose="020B0604020202020204" pitchFamily="34" charset="0"/>
              </a:rPr>
              <a:t>, A., Dijkstra, A., Wilbur, K., Wilby, K., </a:t>
            </a:r>
            <a:r>
              <a:rPr lang="en-IN" sz="1050" dirty="0" err="1">
                <a:latin typeface="Arial" panose="020B0604020202020204" pitchFamily="34" charset="0"/>
                <a:cs typeface="Arial" panose="020B0604020202020204" pitchFamily="34" charset="0"/>
              </a:rPr>
              <a:t>Awaisu</a:t>
            </a:r>
            <a:r>
              <a:rPr lang="en-IN" sz="1050" dirty="0">
                <a:latin typeface="Arial" panose="020B0604020202020204" pitchFamily="34" charset="0"/>
                <a:cs typeface="Arial" panose="020B0604020202020204" pitchFamily="34" charset="0"/>
              </a:rPr>
              <a:t>, A., McLay, J.S., Thomas, B., Ryan, C. and El Kassem, W., 2020. Views and experiences of decision‐makers on organisational safety culture and medication errors. International journal of clinical practice, 74(9), p.e13560. </a:t>
            </a:r>
            <a:r>
              <a:rPr lang="en-IN" sz="1050" u="sng" dirty="0">
                <a:solidFill>
                  <a:schemeClr val="hlink"/>
                </a:solidFill>
                <a:latin typeface="Arial" panose="020B0604020202020204" pitchFamily="34" charset="0"/>
                <a:cs typeface="Arial" panose="020B0604020202020204" pitchFamily="34" charset="0"/>
                <a:hlinkClick r:id="rId10"/>
              </a:rPr>
              <a:t>https://onlinelibrary.wiley.com/doi/pdf/10.1111/ijcp.13560</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Wiegmann, D.A., Wood, L.J., Cohen, T.N. and Shappell, S.A., 2022. Understanding the “Swiss cheese model” and its application to patient safety. Journal of patient safety, 18(2), pp.119-123. </a:t>
            </a:r>
            <a:r>
              <a:rPr lang="en-IN" sz="1050" u="sng" dirty="0">
                <a:solidFill>
                  <a:schemeClr val="hlink"/>
                </a:solidFill>
                <a:latin typeface="Arial" panose="020B0604020202020204" pitchFamily="34" charset="0"/>
                <a:cs typeface="Arial" panose="020B0604020202020204" pitchFamily="34" charset="0"/>
                <a:hlinkClick r:id="rId11"/>
              </a:rPr>
              <a:t>https://pmc.ncbi.nlm.nih.gov/articles/PMC8514562/pdf/nihms-1651282.pdf</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err="1">
                <a:latin typeface="Arial" panose="020B0604020202020204" pitchFamily="34" charset="0"/>
                <a:cs typeface="Arial" panose="020B0604020202020204" pitchFamily="34" charset="0"/>
              </a:rPr>
              <a:t>Willmington</a:t>
            </a:r>
            <a:r>
              <a:rPr lang="en-IN" sz="1050" dirty="0">
                <a:latin typeface="Arial" panose="020B0604020202020204" pitchFamily="34" charset="0"/>
                <a:cs typeface="Arial" panose="020B0604020202020204" pitchFamily="34" charset="0"/>
              </a:rPr>
              <a:t>, C., Belardi, P., Murante, A.M. and </a:t>
            </a:r>
            <a:r>
              <a:rPr lang="en-IN" sz="1050" dirty="0" err="1">
                <a:latin typeface="Arial" panose="020B0604020202020204" pitchFamily="34" charset="0"/>
                <a:cs typeface="Arial" panose="020B0604020202020204" pitchFamily="34" charset="0"/>
              </a:rPr>
              <a:t>Vainieri</a:t>
            </a:r>
            <a:r>
              <a:rPr lang="en-IN" sz="1050" dirty="0">
                <a:latin typeface="Arial" panose="020B0604020202020204" pitchFamily="34" charset="0"/>
                <a:cs typeface="Arial" panose="020B0604020202020204" pitchFamily="34" charset="0"/>
              </a:rPr>
              <a:t>, M., 2022. The contribution of benchmarking to quality improvement in healthcare. A systematic literature review. BMC health services research, 22(1), p.139. </a:t>
            </a:r>
            <a:r>
              <a:rPr lang="en-IN" sz="1050" u="sng" dirty="0">
                <a:solidFill>
                  <a:schemeClr val="hlink"/>
                </a:solidFill>
                <a:latin typeface="Arial" panose="020B0604020202020204" pitchFamily="34" charset="0"/>
                <a:cs typeface="Arial" panose="020B0604020202020204" pitchFamily="34" charset="0"/>
                <a:hlinkClick r:id="rId12"/>
              </a:rPr>
              <a:t>https://link.springer.com/content/pdf/10.1186/s12913-022-07467-8.pdf</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a:p>
            <a:pPr marL="274320" lvl="0" indent="-274320" algn="just" rtl="0">
              <a:spcBef>
                <a:spcPts val="208"/>
              </a:spcBef>
              <a:spcAft>
                <a:spcPts val="0"/>
              </a:spcAft>
              <a:buSzPct val="95000"/>
              <a:buChar char="⚫"/>
            </a:pPr>
            <a:r>
              <a:rPr lang="en-IN" sz="1050" dirty="0">
                <a:latin typeface="Arial" panose="020B0604020202020204" pitchFamily="34" charset="0"/>
                <a:cs typeface="Arial" panose="020B0604020202020204" pitchFamily="34" charset="0"/>
              </a:rPr>
              <a:t>World Health Organization, 2020. Patient safety incident reporting and learning systems: technical report and guidance. </a:t>
            </a:r>
            <a:r>
              <a:rPr lang="en-IN" sz="1050" u="sng" dirty="0">
                <a:solidFill>
                  <a:schemeClr val="hlink"/>
                </a:solidFill>
                <a:latin typeface="Arial" panose="020B0604020202020204" pitchFamily="34" charset="0"/>
                <a:cs typeface="Arial" panose="020B0604020202020204" pitchFamily="34" charset="0"/>
                <a:hlinkClick r:id="rId13"/>
              </a:rPr>
              <a:t>https://iris.who.int/bitstream/handle/10665/334323/9789240010338-eng.pdf</a:t>
            </a:r>
            <a:r>
              <a:rPr lang="en-IN" sz="1050" dirty="0">
                <a:latin typeface="Arial" panose="020B0604020202020204" pitchFamily="34" charset="0"/>
                <a:cs typeface="Arial" panose="020B0604020202020204" pitchFamily="34" charset="0"/>
              </a:rPr>
              <a:t> </a:t>
            </a:r>
            <a:endParaRPr sz="105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4"/>
          <p:cNvSpPr txBox="1">
            <a:spLocks noGrp="1"/>
          </p:cNvSpPr>
          <p:nvPr>
            <p:ph type="title"/>
          </p:nvPr>
        </p:nvSpPr>
        <p:spPr>
          <a:xfrm>
            <a:off x="2804850" y="102741"/>
            <a:ext cx="3534300" cy="1438383"/>
          </a:xfrm>
          <a:prstGeom prst="rect">
            <a:avLst/>
          </a:prstGeom>
          <a:noFill/>
          <a:ln>
            <a:noFill/>
          </a:ln>
        </p:spPr>
        <p:txBody>
          <a:bodyPr spcFirstLastPara="1" wrap="square" lIns="0" tIns="45700" rIns="0" bIns="0" anchor="b" anchorCtr="0">
            <a:normAutofit/>
          </a:bodyPr>
          <a:lstStyle/>
          <a:p>
            <a:pPr marL="0" lvl="0" indent="0" algn="ctr" rtl="0">
              <a:spcBef>
                <a:spcPts val="0"/>
              </a:spcBef>
              <a:spcAft>
                <a:spcPts val="0"/>
              </a:spcAft>
              <a:buClr>
                <a:schemeClr val="dk2"/>
              </a:buClr>
              <a:buSzPts val="2400"/>
              <a:buFont typeface="Calibri"/>
              <a:buNone/>
            </a:pPr>
            <a:r>
              <a:rPr lang="en-IN" sz="2400" b="1" dirty="0">
                <a:latin typeface="Arial" panose="020B0604020202020204" pitchFamily="34" charset="0"/>
                <a:cs typeface="Arial" panose="020B0604020202020204" pitchFamily="34" charset="0"/>
              </a:rPr>
              <a:t>Website Reference List</a:t>
            </a:r>
            <a:endParaRPr dirty="0">
              <a:latin typeface="Arial" panose="020B0604020202020204" pitchFamily="34" charset="0"/>
              <a:cs typeface="Arial" panose="020B0604020202020204" pitchFamily="34" charset="0"/>
            </a:endParaRPr>
          </a:p>
        </p:txBody>
      </p:sp>
      <p:sp>
        <p:nvSpPr>
          <p:cNvPr id="188" name="Google Shape;188;p24"/>
          <p:cNvSpPr txBox="1">
            <a:spLocks noGrp="1"/>
          </p:cNvSpPr>
          <p:nvPr>
            <p:ph type="body" idx="1"/>
          </p:nvPr>
        </p:nvSpPr>
        <p:spPr>
          <a:xfrm>
            <a:off x="226100" y="1910992"/>
            <a:ext cx="8660400" cy="3575407"/>
          </a:xfrm>
          <a:prstGeom prst="rect">
            <a:avLst/>
          </a:prstGeom>
          <a:noFill/>
          <a:ln>
            <a:noFill/>
          </a:ln>
        </p:spPr>
        <p:txBody>
          <a:bodyPr spcFirstLastPara="1" wrap="square" lIns="91425" tIns="45700" rIns="91425" bIns="45700" anchor="t" anchorCtr="0">
            <a:normAutofit fontScale="92500"/>
          </a:bodyPr>
          <a:lstStyle/>
          <a:p>
            <a:pPr marL="457200" lvl="0" indent="-304800" algn="just" rtl="0">
              <a:lnSpc>
                <a:spcPct val="150000"/>
              </a:lnSpc>
              <a:spcBef>
                <a:spcPts val="208"/>
              </a:spcBef>
              <a:spcAft>
                <a:spcPts val="0"/>
              </a:spcAft>
              <a:buSzPts val="1200"/>
              <a:buFont typeface="Times New Roman"/>
              <a:buChar char="⚫"/>
            </a:pPr>
            <a:r>
              <a:rPr lang="en-IN" sz="1200" dirty="0">
                <a:latin typeface="Arial" panose="020B0604020202020204" pitchFamily="34" charset="0"/>
                <a:ea typeface="Times New Roman"/>
                <a:cs typeface="Arial" panose="020B0604020202020204" pitchFamily="34" charset="0"/>
                <a:sym typeface="Times New Roman"/>
              </a:rPr>
              <a:t>David (2025). A superbug, doctor shortages and a neonatal unit ‘out of its depth’: failures at Lucy Letby hospital revealed. [online] the Guardian. Available at: </a:t>
            </a:r>
            <a:r>
              <a:rPr lang="en-IN" sz="1200" u="sng" dirty="0">
                <a:solidFill>
                  <a:schemeClr val="hlink"/>
                </a:solidFill>
                <a:latin typeface="Arial" panose="020B0604020202020204" pitchFamily="34" charset="0"/>
                <a:ea typeface="Times New Roman"/>
                <a:cs typeface="Arial" panose="020B0604020202020204" pitchFamily="34" charset="0"/>
                <a:sym typeface="Times New Roman"/>
                <a:hlinkClick r:id="rId3"/>
              </a:rPr>
              <a:t>https://www.theguardian.com/uk-news/article/2024/sep/08/a-superbug-doctor-shortages-and-a-neonatal-unit-out-of-its-depth-failures-at-lucy-letby-hospital-revealed</a:t>
            </a:r>
            <a:r>
              <a:rPr lang="en-IN" sz="1200" dirty="0">
                <a:latin typeface="Arial" panose="020B0604020202020204" pitchFamily="34" charset="0"/>
                <a:ea typeface="Times New Roman"/>
                <a:cs typeface="Arial" panose="020B0604020202020204" pitchFamily="34" charset="0"/>
                <a:sym typeface="Times New Roman"/>
              </a:rPr>
              <a:t>.</a:t>
            </a:r>
            <a:endParaRPr sz="1200" dirty="0">
              <a:latin typeface="Arial" panose="020B0604020202020204" pitchFamily="34" charset="0"/>
              <a:ea typeface="Times New Roman"/>
              <a:cs typeface="Arial" panose="020B0604020202020204" pitchFamily="34" charset="0"/>
              <a:sym typeface="Times New Roman"/>
            </a:endParaRPr>
          </a:p>
          <a:p>
            <a:pPr marL="457200" lvl="0" indent="-304800" algn="just" rtl="0">
              <a:lnSpc>
                <a:spcPct val="150000"/>
              </a:lnSpc>
              <a:spcBef>
                <a:spcPts val="0"/>
              </a:spcBef>
              <a:spcAft>
                <a:spcPts val="0"/>
              </a:spcAft>
              <a:buSzPts val="1200"/>
              <a:buFont typeface="Times New Roman"/>
              <a:buChar char="⚫"/>
            </a:pPr>
            <a:r>
              <a:rPr lang="en-IN" sz="1200" dirty="0">
                <a:latin typeface="Arial" panose="020B0604020202020204" pitchFamily="34" charset="0"/>
                <a:ea typeface="Times New Roman"/>
                <a:cs typeface="Arial" panose="020B0604020202020204" pitchFamily="34" charset="0"/>
                <a:sym typeface="Times New Roman"/>
              </a:rPr>
              <a:t>Josh (2025). Emergency care at Lucy Letby hospital falls short of legal standards, CQC finds. [online] the Guardian. Available at: </a:t>
            </a:r>
            <a:r>
              <a:rPr lang="en-IN" sz="1200" u="sng" dirty="0">
                <a:solidFill>
                  <a:schemeClr val="hlink"/>
                </a:solidFill>
                <a:latin typeface="Arial" panose="020B0604020202020204" pitchFamily="34" charset="0"/>
                <a:ea typeface="Times New Roman"/>
                <a:cs typeface="Arial" panose="020B0604020202020204" pitchFamily="34" charset="0"/>
                <a:sym typeface="Times New Roman"/>
                <a:hlinkClick r:id="rId4"/>
              </a:rPr>
              <a:t>https://www.theguardian.com/uk-news/2025/aug/08/emergency-care-lucy-letby-countess-chester-hospital-falling-short-legal-standards</a:t>
            </a:r>
            <a:r>
              <a:rPr lang="en-IN" sz="1200" dirty="0">
                <a:latin typeface="Arial" panose="020B0604020202020204" pitchFamily="34" charset="0"/>
                <a:ea typeface="Times New Roman"/>
                <a:cs typeface="Arial" panose="020B0604020202020204" pitchFamily="34" charset="0"/>
                <a:sym typeface="Times New Roman"/>
              </a:rPr>
              <a:t>.</a:t>
            </a:r>
            <a:endParaRPr sz="1200" dirty="0">
              <a:latin typeface="Arial" panose="020B0604020202020204" pitchFamily="34" charset="0"/>
              <a:ea typeface="Times New Roman"/>
              <a:cs typeface="Arial" panose="020B0604020202020204" pitchFamily="34" charset="0"/>
              <a:sym typeface="Times New Roman"/>
            </a:endParaRPr>
          </a:p>
          <a:p>
            <a:pPr marL="457200" lvl="0" indent="-304800" algn="just" rtl="0">
              <a:lnSpc>
                <a:spcPct val="150000"/>
              </a:lnSpc>
              <a:spcBef>
                <a:spcPts val="0"/>
              </a:spcBef>
              <a:spcAft>
                <a:spcPts val="0"/>
              </a:spcAft>
              <a:buSzPts val="1200"/>
              <a:buFont typeface="Times New Roman"/>
              <a:buChar char="⚫"/>
            </a:pPr>
            <a:r>
              <a:rPr lang="en-IN" sz="1200" dirty="0">
                <a:latin typeface="Arial" panose="020B0604020202020204" pitchFamily="34" charset="0"/>
                <a:ea typeface="Times New Roman"/>
                <a:cs typeface="Arial" panose="020B0604020202020204" pitchFamily="34" charset="0"/>
                <a:sym typeface="Times New Roman"/>
              </a:rPr>
              <a:t>Michael (2024). Weak Culture Definition, Importance &amp; Example | Human Resources (HR) Dictionary. [online] MBA </a:t>
            </a:r>
            <a:r>
              <a:rPr lang="en-IN" sz="1200" dirty="0" err="1">
                <a:latin typeface="Arial" panose="020B0604020202020204" pitchFamily="34" charset="0"/>
                <a:ea typeface="Times New Roman"/>
                <a:cs typeface="Arial" panose="020B0604020202020204" pitchFamily="34" charset="0"/>
                <a:sym typeface="Times New Roman"/>
              </a:rPr>
              <a:t>Skool-Study.Learn.Share</a:t>
            </a:r>
            <a:r>
              <a:rPr lang="en-IN" sz="1200" dirty="0">
                <a:latin typeface="Arial" panose="020B0604020202020204" pitchFamily="34" charset="0"/>
                <a:ea typeface="Times New Roman"/>
                <a:cs typeface="Arial" panose="020B0604020202020204" pitchFamily="34" charset="0"/>
                <a:sym typeface="Times New Roman"/>
              </a:rPr>
              <a:t>. Available at: </a:t>
            </a:r>
            <a:r>
              <a:rPr lang="en-IN" sz="1200" u="sng" dirty="0">
                <a:solidFill>
                  <a:schemeClr val="hlink"/>
                </a:solidFill>
                <a:latin typeface="Arial" panose="020B0604020202020204" pitchFamily="34" charset="0"/>
                <a:ea typeface="Times New Roman"/>
                <a:cs typeface="Arial" panose="020B0604020202020204" pitchFamily="34" charset="0"/>
                <a:sym typeface="Times New Roman"/>
                <a:hlinkClick r:id="rId5"/>
              </a:rPr>
              <a:t>https://www.mbaskool.com/business-concepts/human-resources-hr-terms/17909-weak-culture.html</a:t>
            </a:r>
            <a:r>
              <a:rPr lang="en-IN" sz="1200" dirty="0">
                <a:latin typeface="Arial" panose="020B0604020202020204" pitchFamily="34" charset="0"/>
                <a:ea typeface="Times New Roman"/>
                <a:cs typeface="Arial" panose="020B0604020202020204" pitchFamily="34" charset="0"/>
                <a:sym typeface="Times New Roman"/>
              </a:rPr>
              <a:t>.</a:t>
            </a:r>
            <a:endParaRPr sz="1200" dirty="0">
              <a:latin typeface="Arial" panose="020B0604020202020204" pitchFamily="34" charset="0"/>
              <a:ea typeface="Times New Roman"/>
              <a:cs typeface="Arial" panose="020B0604020202020204" pitchFamily="34" charset="0"/>
              <a:sym typeface="Times New Roman"/>
            </a:endParaRPr>
          </a:p>
          <a:p>
            <a:pPr marL="457200" lvl="0" indent="-304800" algn="just" rtl="0">
              <a:lnSpc>
                <a:spcPct val="150000"/>
              </a:lnSpc>
              <a:spcBef>
                <a:spcPts val="0"/>
              </a:spcBef>
              <a:spcAft>
                <a:spcPts val="0"/>
              </a:spcAft>
              <a:buSzPts val="1200"/>
              <a:buFont typeface="Times New Roman"/>
              <a:buChar char="⚫"/>
            </a:pPr>
            <a:r>
              <a:rPr lang="en-IN" sz="1200" dirty="0">
                <a:latin typeface="Arial" panose="020B0604020202020204" pitchFamily="34" charset="0"/>
                <a:ea typeface="Times New Roman"/>
                <a:cs typeface="Arial" panose="020B0604020202020204" pitchFamily="34" charset="0"/>
                <a:sym typeface="Times New Roman"/>
              </a:rPr>
              <a:t>Nirali (2024). 4.5: Component Failure Accident Models and Methods | AI Safety, Ethics, and Society Textbook. [online] Aisafetybook.com. Available at: </a:t>
            </a:r>
            <a:r>
              <a:rPr lang="en-IN" sz="1200" u="sng" dirty="0">
                <a:solidFill>
                  <a:schemeClr val="hlink"/>
                </a:solidFill>
                <a:latin typeface="Arial" panose="020B0604020202020204" pitchFamily="34" charset="0"/>
                <a:ea typeface="Times New Roman"/>
                <a:cs typeface="Arial" panose="020B0604020202020204" pitchFamily="34" charset="0"/>
                <a:sym typeface="Times New Roman"/>
                <a:hlinkClick r:id="rId6"/>
              </a:rPr>
              <a:t>https://www.aisafetybook.com/textbook/component-failure-accident-models</a:t>
            </a:r>
            <a:r>
              <a:rPr lang="en-IN" sz="1200" dirty="0">
                <a:latin typeface="Arial" panose="020B0604020202020204" pitchFamily="34" charset="0"/>
                <a:ea typeface="Times New Roman"/>
                <a:cs typeface="Arial" panose="020B0604020202020204" pitchFamily="34" charset="0"/>
                <a:sym typeface="Times New Roman"/>
              </a:rPr>
              <a:t>.</a:t>
            </a:r>
            <a:endParaRPr sz="1200" dirty="0">
              <a:latin typeface="Arial" panose="020B0604020202020204" pitchFamily="34" charset="0"/>
              <a:ea typeface="Times New Roman"/>
              <a:cs typeface="Arial" panose="020B0604020202020204" pitchFamily="34" charset="0"/>
              <a:sym typeface="Times New Roman"/>
            </a:endParaRPr>
          </a:p>
          <a:p>
            <a:pPr marL="457200" lvl="0" indent="-304800" algn="just" rtl="0">
              <a:lnSpc>
                <a:spcPct val="150000"/>
              </a:lnSpc>
              <a:spcBef>
                <a:spcPts val="0"/>
              </a:spcBef>
              <a:spcAft>
                <a:spcPts val="0"/>
              </a:spcAft>
              <a:buSzPts val="1200"/>
              <a:buFont typeface="Times New Roman"/>
              <a:buChar char="⚫"/>
            </a:pPr>
            <a:r>
              <a:rPr lang="en-IN" sz="1200" dirty="0">
                <a:latin typeface="Arial" panose="020B0604020202020204" pitchFamily="34" charset="0"/>
                <a:ea typeface="Times New Roman"/>
                <a:cs typeface="Arial" panose="020B0604020202020204" pitchFamily="34" charset="0"/>
                <a:sym typeface="Times New Roman"/>
              </a:rPr>
              <a:t>Viraj (2024). Sales Maturity Model. [online] Collidu.com. Available at: </a:t>
            </a:r>
            <a:r>
              <a:rPr lang="en-IN" sz="1200" u="sng" dirty="0">
                <a:solidFill>
                  <a:schemeClr val="hlink"/>
                </a:solidFill>
                <a:latin typeface="Arial" panose="020B0604020202020204" pitchFamily="34" charset="0"/>
                <a:ea typeface="Times New Roman"/>
                <a:cs typeface="Arial" panose="020B0604020202020204" pitchFamily="34" charset="0"/>
                <a:sym typeface="Times New Roman"/>
                <a:hlinkClick r:id="rId7"/>
              </a:rPr>
              <a:t>https://www.collidu.com/presentation-sales-maturity-model</a:t>
            </a:r>
            <a:r>
              <a:rPr lang="en-IN" sz="1200" dirty="0">
                <a:latin typeface="Arial" panose="020B0604020202020204" pitchFamily="34" charset="0"/>
                <a:ea typeface="Times New Roman"/>
                <a:cs typeface="Arial" panose="020B0604020202020204" pitchFamily="34" charset="0"/>
                <a:sym typeface="Times New Roman"/>
              </a:rPr>
              <a:t>.</a:t>
            </a:r>
            <a:endParaRPr sz="1200" dirty="0">
              <a:latin typeface="Arial" panose="020B0604020202020204" pitchFamily="34" charset="0"/>
              <a:ea typeface="Times New Roman"/>
              <a:cs typeface="Arial" panose="020B0604020202020204" pitchFamily="34" charset="0"/>
              <a:sym typeface="Times New Roman"/>
            </a:endParaRPr>
          </a:p>
          <a:p>
            <a:pPr marL="457200" lvl="0" indent="-304800" algn="just" rtl="0">
              <a:lnSpc>
                <a:spcPct val="150000"/>
              </a:lnSpc>
              <a:spcBef>
                <a:spcPts val="0"/>
              </a:spcBef>
              <a:spcAft>
                <a:spcPts val="0"/>
              </a:spcAft>
              <a:buSzPts val="1200"/>
              <a:buFont typeface="Times New Roman"/>
              <a:buChar char="⚫"/>
            </a:pPr>
            <a:r>
              <a:rPr lang="en-IN" sz="1200" dirty="0" err="1">
                <a:latin typeface="Arial" panose="020B0604020202020204" pitchFamily="34" charset="0"/>
                <a:ea typeface="Times New Roman"/>
                <a:cs typeface="Arial" panose="020B0604020202020204" pitchFamily="34" charset="0"/>
                <a:sym typeface="Times New Roman"/>
              </a:rPr>
              <a:t>Bibisha</a:t>
            </a:r>
            <a:r>
              <a:rPr lang="en-IN" sz="1200" dirty="0">
                <a:latin typeface="Arial" panose="020B0604020202020204" pitchFamily="34" charset="0"/>
                <a:ea typeface="Times New Roman"/>
                <a:cs typeface="Arial" panose="020B0604020202020204" pitchFamily="34" charset="0"/>
                <a:sym typeface="Times New Roman"/>
              </a:rPr>
              <a:t> (2024). M22 Doctors Foundation. [online] M22drf.org. Available at: </a:t>
            </a:r>
            <a:r>
              <a:rPr lang="en-IN" sz="1200" u="sng" dirty="0">
                <a:solidFill>
                  <a:schemeClr val="hlink"/>
                </a:solidFill>
                <a:latin typeface="Arial" panose="020B0604020202020204" pitchFamily="34" charset="0"/>
                <a:ea typeface="Times New Roman"/>
                <a:cs typeface="Arial" panose="020B0604020202020204" pitchFamily="34" charset="0"/>
                <a:sym typeface="Times New Roman"/>
                <a:hlinkClick r:id="rId8"/>
              </a:rPr>
              <a:t>https://m22drf.org/blog-details/7</a:t>
            </a:r>
            <a:r>
              <a:rPr lang="en-IN" sz="1200" dirty="0">
                <a:latin typeface="Arial" panose="020B0604020202020204" pitchFamily="34" charset="0"/>
                <a:ea typeface="Times New Roman"/>
                <a:cs typeface="Arial" panose="020B0604020202020204" pitchFamily="34" charset="0"/>
                <a:sym typeface="Times New Roman"/>
              </a:rPr>
              <a:t>.</a:t>
            </a:r>
            <a:endParaRPr sz="120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pic>
        <p:nvPicPr>
          <p:cNvPr id="193" name="Google Shape;193;p25"/>
          <p:cNvPicPr preferRelativeResize="0">
            <a:picLocks noGrp="1"/>
          </p:cNvPicPr>
          <p:nvPr>
            <p:ph type="body" idx="1"/>
          </p:nvPr>
        </p:nvPicPr>
        <p:blipFill rotWithShape="1">
          <a:blip r:embed="rId3">
            <a:alphaModFix/>
          </a:blip>
          <a:srcRect/>
          <a:stretch/>
        </p:blipFill>
        <p:spPr>
          <a:xfrm>
            <a:off x="1691680" y="1700808"/>
            <a:ext cx="5638800" cy="3992880"/>
          </a:xfrm>
          <a:prstGeom prst="rect">
            <a:avLst/>
          </a:prstGeom>
          <a:noFill/>
          <a:ln>
            <a:noFill/>
          </a:ln>
        </p:spPr>
      </p:pic>
    </p:spTree>
  </p:cSld>
  <p:clrMapOvr>
    <a:masterClrMapping/>
  </p:clrMapOvr>
</p:sld>
</file>

<file path=ppt/theme/theme1.xml><?xml version="1.0" encoding="utf-8"?>
<a:theme xmlns:a="http://schemas.openxmlformats.org/drawingml/2006/main"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2875</Words>
  <Application>Microsoft Office PowerPoint</Application>
  <PresentationFormat>On-screen Show (4:3)</PresentationFormat>
  <Paragraphs>138</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LCHS7006 – QUALITY ASSURANCE AND SERVICE IMPROVEMENTS QUALITY ASSURANCE FAILURES AND SYSTEMIC RISK IN HEALTHCARE: AN ANALYSIS OF THE LUCY LETBY CASE USING THE SWISS CHEESE MODEL STUDENT NAME: PATI ASHA STUDENT ID:2513192 </vt:lpstr>
      <vt:lpstr>Introduction &amp; Case Study Overview</vt:lpstr>
      <vt:lpstr>Case Study Overview (Incident Summary)</vt:lpstr>
      <vt:lpstr>Quality Assurance Relevance</vt:lpstr>
      <vt:lpstr>Why the System Failed (Root Cause Focus)</vt:lpstr>
      <vt:lpstr>Swiss Cheese Model</vt:lpstr>
      <vt:lpstr>Benchmarking Gap Analysis</vt:lpstr>
      <vt:lpstr>Impact on Service Provision</vt:lpstr>
      <vt:lpstr>Component 2 Overview (Continuation)</vt:lpstr>
      <vt:lpstr>Academic Integrity and Use of Evidence</vt:lpstr>
      <vt:lpstr>Reference List</vt:lpstr>
      <vt:lpstr>Website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LCHS7006 – QUALITY ASSURANCE AND SERVICE IMPROVEMENTS QUALITY ASSURANCE FAILURES AND SYSTEMIC RISK IN HEALTHCARE: AN ANALYSIS OF THE LUCY LETBY CASE USING THE SWISS CHEESE MODEL STUDENT NAME: PATI ASHA STUDENT ID:2513192 </dc:title>
  <dc:creator>asha Chowdary</dc:creator>
  <cp:lastModifiedBy>asha Chowdary</cp:lastModifiedBy>
  <cp:revision>2</cp:revision>
  <dcterms:modified xsi:type="dcterms:W3CDTF">2026-02-22T14:20:37Z</dcterms:modified>
</cp:coreProperties>
</file>