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81" r:id="rId5"/>
    <p:sldId id="260" r:id="rId6"/>
    <p:sldId id="261" r:id="rId7"/>
    <p:sldId id="262" r:id="rId8"/>
    <p:sldId id="263" r:id="rId9"/>
    <p:sldId id="282" r:id="rId10"/>
    <p:sldId id="278" r:id="rId11"/>
    <p:sldId id="277" r:id="rId12"/>
    <p:sldId id="267" r:id="rId13"/>
    <p:sldId id="268" r:id="rId14"/>
    <p:sldId id="269" r:id="rId15"/>
    <p:sldId id="270" r:id="rId16"/>
    <p:sldId id="279" r:id="rId17"/>
    <p:sldId id="272" r:id="rId18"/>
    <p:sldId id="280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CC48E6B-E19F-47CD-B85D-331183D78EF4}" type="datetimeFigureOut">
              <a:rPr lang="en-GB" smtClean="0"/>
              <a:t>05/09/2018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B6142C4-B8A2-4B9E-A893-8AE69E39B325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6709" y="359280"/>
            <a:ext cx="5161755" cy="60220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HPAR5010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b="1" dirty="0" smtClean="0"/>
              <a:t>Culture History</a:t>
            </a: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253502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smtClean="0"/>
              <a:t>19th </a:t>
            </a:r>
            <a:r>
              <a:rPr sz="6000" smtClean="0"/>
              <a:t>Century</a:t>
            </a:r>
            <a:r>
              <a:rPr smtClean="0"/>
              <a:t> Origins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00808"/>
            <a:ext cx="4258816" cy="4895424"/>
          </a:xfrm>
        </p:spPr>
        <p:txBody>
          <a:bodyPr>
            <a:noAutofit/>
          </a:bodyPr>
          <a:lstStyle/>
          <a:p>
            <a:pPr>
              <a:defRPr/>
            </a:pPr>
            <a:r>
              <a:rPr dirty="0"/>
              <a:t>Theoretical approach </a:t>
            </a:r>
            <a:r>
              <a:rPr dirty="0" smtClean="0"/>
              <a:t>which </a:t>
            </a:r>
            <a:r>
              <a:rPr lang="en-GB" dirty="0" smtClean="0"/>
              <a:t>developed </a:t>
            </a:r>
            <a:r>
              <a:rPr dirty="0" smtClean="0"/>
              <a:t>in </a:t>
            </a:r>
            <a:r>
              <a:rPr dirty="0"/>
              <a:t>Europe in late 19th century</a:t>
            </a:r>
          </a:p>
          <a:p>
            <a:pPr>
              <a:defRPr/>
            </a:pPr>
            <a:r>
              <a:rPr dirty="0"/>
              <a:t>Result of increasing </a:t>
            </a:r>
            <a:r>
              <a:rPr dirty="0">
                <a:solidFill>
                  <a:srgbClr val="FFC000"/>
                </a:solidFill>
              </a:rPr>
              <a:t>nationalism</a:t>
            </a:r>
            <a:r>
              <a:rPr dirty="0" smtClean="0"/>
              <a:t>...</a:t>
            </a:r>
            <a:endParaRPr dirty="0"/>
          </a:p>
          <a:p>
            <a:pPr>
              <a:defRPr/>
            </a:pPr>
            <a:r>
              <a:rPr dirty="0"/>
              <a:t>Archaeology used to promote a sense of </a:t>
            </a:r>
            <a:r>
              <a:rPr dirty="0">
                <a:solidFill>
                  <a:srgbClr val="FFC000"/>
                </a:solidFill>
              </a:rPr>
              <a:t>ethnic identity</a:t>
            </a:r>
          </a:p>
          <a:p>
            <a:pPr>
              <a:defRPr/>
            </a:pPr>
            <a:endParaRPr dirty="0"/>
          </a:p>
        </p:txBody>
      </p:sp>
      <p:pic>
        <p:nvPicPr>
          <p:cNvPr id="3076" name="Content Placeholder 5" descr="Europavolkerundsprachenkarte.jpg"/>
          <p:cNvPicPr>
            <a:picLocks noGrp="1" noChangeAspect="1"/>
          </p:cNvPicPr>
          <p:nvPr>
            <p:ph sz="half" idx="2"/>
          </p:nvPr>
        </p:nvPicPr>
        <p:blipFill>
          <a:blip r:embed="rId2">
            <a:lum bright="10000" contrast="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0720" y="2204864"/>
            <a:ext cx="4030800" cy="3240360"/>
          </a:xfrm>
        </p:spPr>
      </p:pic>
    </p:spTree>
    <p:extLst>
      <p:ext uri="{BB962C8B-B14F-4D97-AF65-F5344CB8AC3E}">
        <p14:creationId xmlns:p14="http://schemas.microsoft.com/office/powerpoint/2010/main" val="2185324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6000" smtClean="0"/>
              <a:t>19</a:t>
            </a:r>
            <a:r>
              <a:rPr lang="en-GB" sz="6000" baseline="30000" smtClean="0"/>
              <a:t>th</a:t>
            </a:r>
            <a:r>
              <a:rPr lang="en-GB" sz="6000" smtClean="0"/>
              <a:t> Century Origins</a:t>
            </a:r>
            <a:endParaRPr lang="en-GB" sz="6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Germany:</a:t>
            </a:r>
          </a:p>
          <a:p>
            <a:pPr lvl="1">
              <a:defRPr/>
            </a:pPr>
            <a:r>
              <a:rPr lang="en-GB" dirty="0"/>
              <a:t>reaction against classical heritage of southern &amp; western Europe</a:t>
            </a:r>
          </a:p>
          <a:p>
            <a:pPr lvl="1">
              <a:defRPr/>
            </a:pPr>
            <a:r>
              <a:rPr lang="en-GB" dirty="0"/>
              <a:t>emphasis on the achievements of Germany’s ancient &amp; medieval heritage</a:t>
            </a:r>
          </a:p>
          <a:p>
            <a:pPr>
              <a:defRPr/>
            </a:pPr>
            <a:r>
              <a:rPr lang="en-GB" dirty="0"/>
              <a:t>Central Europe:</a:t>
            </a:r>
          </a:p>
          <a:p>
            <a:pPr lvl="1">
              <a:defRPr/>
            </a:pPr>
            <a:r>
              <a:rPr lang="en-GB" dirty="0"/>
              <a:t>increasing quantities of archaeological material uncovered in 19</a:t>
            </a:r>
            <a:r>
              <a:rPr lang="en-GB" baseline="30000" dirty="0"/>
              <a:t>th</a:t>
            </a:r>
            <a:r>
              <a:rPr lang="en-GB" dirty="0"/>
              <a:t> century as a result of industrialisation</a:t>
            </a:r>
          </a:p>
          <a:p>
            <a:pPr>
              <a:defRPr/>
            </a:pPr>
            <a:r>
              <a:rPr lang="en-GB" dirty="0"/>
              <a:t>Prehistory:</a:t>
            </a:r>
          </a:p>
          <a:p>
            <a:pPr lvl="1">
              <a:defRPr/>
            </a:pPr>
            <a:r>
              <a:rPr lang="en-GB" dirty="0"/>
              <a:t>Shift in interest from sites &amp; monuments to artefacts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812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Artefacts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59748"/>
            <a:ext cx="4608512" cy="476559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Archaeological interpretation closely tied to </a:t>
            </a:r>
            <a:r>
              <a:rPr lang="en-GB" dirty="0" smtClean="0"/>
              <a:t>study </a:t>
            </a:r>
            <a:r>
              <a:rPr lang="en-GB" dirty="0"/>
              <a:t>of </a:t>
            </a:r>
            <a:r>
              <a:rPr lang="en-GB" dirty="0" smtClean="0"/>
              <a:t>national histories</a:t>
            </a:r>
          </a:p>
          <a:p>
            <a:r>
              <a:rPr lang="en-GB" dirty="0"/>
              <a:t>Tendency to concentrate on the Neolithic &amp; Bronze </a:t>
            </a:r>
            <a:r>
              <a:rPr lang="en-GB" dirty="0" smtClean="0"/>
              <a:t>Age</a:t>
            </a:r>
          </a:p>
          <a:p>
            <a:r>
              <a:rPr lang="en-GB" dirty="0"/>
              <a:t>Classification of archaeological </a:t>
            </a:r>
            <a:r>
              <a:rPr lang="en-GB" dirty="0" smtClean="0"/>
              <a:t>finds:</a:t>
            </a:r>
          </a:p>
          <a:p>
            <a:pPr lvl="1"/>
            <a:r>
              <a:rPr lang="en-GB" dirty="0"/>
              <a:t>to determine </a:t>
            </a:r>
            <a:r>
              <a:rPr lang="en-GB" dirty="0">
                <a:solidFill>
                  <a:srgbClr val="FFC000"/>
                </a:solidFill>
              </a:rPr>
              <a:t>ethnic groups </a:t>
            </a:r>
            <a:r>
              <a:rPr lang="en-GB" dirty="0"/>
              <a:t>to which different artefacts belonged</a:t>
            </a:r>
          </a:p>
          <a:p>
            <a:r>
              <a:rPr lang="en-GB" dirty="0"/>
              <a:t>Increasingly aware of </a:t>
            </a:r>
            <a:r>
              <a:rPr lang="en-GB" dirty="0">
                <a:solidFill>
                  <a:srgbClr val="FFC000"/>
                </a:solidFill>
              </a:rPr>
              <a:t>cultural variation </a:t>
            </a:r>
            <a:r>
              <a:rPr lang="en-GB" dirty="0"/>
              <a:t>&amp; spread of influences –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smtClean="0">
                <a:solidFill>
                  <a:srgbClr val="FFC000"/>
                </a:solidFill>
              </a:rPr>
              <a:t>diffusion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7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8919" y="1759748"/>
            <a:ext cx="3197881" cy="4624387"/>
          </a:xfrm>
        </p:spPr>
      </p:pic>
    </p:spTree>
    <p:extLst>
      <p:ext uri="{BB962C8B-B14F-4D97-AF65-F5344CB8AC3E}">
        <p14:creationId xmlns:p14="http://schemas.microsoft.com/office/powerpoint/2010/main" val="325103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 smtClean="0">
                <a:solidFill>
                  <a:srgbClr val="FFC000"/>
                </a:solidFill>
              </a:rPr>
              <a:t>Identification of Cultures</a:t>
            </a:r>
            <a:endParaRPr lang="en-GB" sz="4800" dirty="0">
              <a:solidFill>
                <a:srgbClr val="FFC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75140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Growing emphasis on the </a:t>
            </a:r>
            <a:r>
              <a:rPr lang="en-GB" dirty="0">
                <a:solidFill>
                  <a:srgbClr val="FFC000"/>
                </a:solidFill>
              </a:rPr>
              <a:t>geographical distribution </a:t>
            </a:r>
            <a:r>
              <a:rPr lang="en-GB" dirty="0"/>
              <a:t>&amp; </a:t>
            </a:r>
            <a:r>
              <a:rPr lang="en-GB" dirty="0">
                <a:solidFill>
                  <a:srgbClr val="FFC000"/>
                </a:solidFill>
              </a:rPr>
              <a:t>chronology</a:t>
            </a:r>
            <a:r>
              <a:rPr lang="en-GB" dirty="0"/>
              <a:t> of archaeological finds</a:t>
            </a:r>
          </a:p>
          <a:p>
            <a:pPr>
              <a:defRPr/>
            </a:pPr>
            <a:r>
              <a:rPr lang="en-GB" dirty="0"/>
              <a:t>La </a:t>
            </a:r>
            <a:r>
              <a:rPr lang="en-GB" dirty="0" err="1"/>
              <a:t>Tène</a:t>
            </a:r>
            <a:r>
              <a:rPr lang="en-GB" dirty="0"/>
              <a:t> finds identified with prehistoric Celtic groups</a:t>
            </a:r>
          </a:p>
          <a:p>
            <a:pPr>
              <a:defRPr/>
            </a:pPr>
            <a:r>
              <a:rPr lang="en-GB" dirty="0"/>
              <a:t>Gradual shift from evolutionary emphasis to </a:t>
            </a:r>
            <a:r>
              <a:rPr lang="en-GB" dirty="0">
                <a:solidFill>
                  <a:srgbClr val="FFC000"/>
                </a:solidFill>
              </a:rPr>
              <a:t>writing a history </a:t>
            </a:r>
            <a:r>
              <a:rPr lang="en-GB" dirty="0"/>
              <a:t>from the archaeology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4912" y="2420888"/>
            <a:ext cx="3181888" cy="2933303"/>
          </a:xfrm>
        </p:spPr>
      </p:pic>
      <p:sp>
        <p:nvSpPr>
          <p:cNvPr id="4" name="TextBox 3"/>
          <p:cNvSpPr txBox="1"/>
          <p:nvPr/>
        </p:nvSpPr>
        <p:spPr>
          <a:xfrm>
            <a:off x="6012160" y="5517232"/>
            <a:ext cx="2016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Wandsworth</a:t>
            </a:r>
            <a:r>
              <a:rPr lang="en-GB" dirty="0" smtClean="0"/>
              <a:t> shield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6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6000" err="1" smtClean="0"/>
              <a:t>Montelius</a:t>
            </a:r>
            <a:endParaRPr lang="en-GB" sz="600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</p:spPr>
        <p:txBody>
          <a:bodyPr/>
          <a:lstStyle/>
          <a:p>
            <a:pPr>
              <a:defRPr/>
            </a:pPr>
            <a:r>
              <a:rPr lang="en-GB" dirty="0"/>
              <a:t>Primary interest was a prehistoric chronology</a:t>
            </a:r>
          </a:p>
          <a:p>
            <a:pPr>
              <a:defRPr/>
            </a:pPr>
            <a:r>
              <a:rPr lang="en-GB" dirty="0"/>
              <a:t>Refined Thomsen’s typological approach: </a:t>
            </a:r>
          </a:p>
          <a:p>
            <a:pPr lvl="1">
              <a:defRPr/>
            </a:pPr>
            <a:r>
              <a:rPr lang="en-US" dirty="0" err="1" smtClean="0">
                <a:solidFill>
                  <a:srgbClr val="FFC000"/>
                </a:solidFill>
              </a:rPr>
              <a:t>Seriation</a:t>
            </a:r>
            <a:r>
              <a:rPr lang="en-US" dirty="0" smtClean="0">
                <a:solidFill>
                  <a:srgbClr val="FFC000"/>
                </a:solidFill>
              </a:rPr>
              <a:t>: </a:t>
            </a:r>
            <a:r>
              <a:rPr lang="en-US" dirty="0"/>
              <a:t>variations in form &amp; decoration of various classes of artifacts</a:t>
            </a:r>
          </a:p>
          <a:p>
            <a:pPr lvl="1">
              <a:defRPr/>
            </a:pPr>
            <a:r>
              <a:rPr lang="en-US" dirty="0"/>
              <a:t>Material from sealed contexts: graves &amp; hoards</a:t>
            </a:r>
          </a:p>
          <a:p>
            <a:pPr lvl="1">
              <a:defRPr/>
            </a:pPr>
            <a:r>
              <a:rPr lang="en-US" dirty="0"/>
              <a:t>Basis for regional chronologies</a:t>
            </a:r>
            <a:endParaRPr lang="en-GB" dirty="0"/>
          </a:p>
        </p:txBody>
      </p:sp>
      <p:pic>
        <p:nvPicPr>
          <p:cNvPr id="7172" name="Content Placeholder 6" descr="oscar%20montelius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204864"/>
            <a:ext cx="2912684" cy="3456384"/>
          </a:xfrm>
        </p:spPr>
      </p:pic>
    </p:spTree>
    <p:extLst>
      <p:ext uri="{BB962C8B-B14F-4D97-AF65-F5344CB8AC3E}">
        <p14:creationId xmlns:p14="http://schemas.microsoft.com/office/powerpoint/2010/main" val="3137198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err="1" smtClean="0"/>
              <a:t>Montelius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608512" cy="4752528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US" sz="3000" dirty="0"/>
              <a:t>Noted ‘evolutionary’ trends in the development  / sequence of </a:t>
            </a:r>
            <a:r>
              <a:rPr lang="en-US" sz="3000" dirty="0" err="1"/>
              <a:t>artefacts</a:t>
            </a:r>
            <a:endParaRPr lang="en-US" sz="3000" dirty="0"/>
          </a:p>
          <a:p>
            <a:pPr>
              <a:defRPr/>
            </a:pPr>
            <a:r>
              <a:rPr lang="en-US" sz="3000" dirty="0"/>
              <a:t>Noted regional variation &amp; created an objective cultural chronology for European prehistory</a:t>
            </a:r>
          </a:p>
          <a:p>
            <a:pPr>
              <a:defRPr/>
            </a:pPr>
            <a:r>
              <a:rPr lang="en-US" sz="3000" dirty="0"/>
              <a:t>Interested in </a:t>
            </a:r>
            <a:r>
              <a:rPr lang="en-US" sz="3000" dirty="0">
                <a:solidFill>
                  <a:srgbClr val="FFC000"/>
                </a:solidFill>
              </a:rPr>
              <a:t>historical factors </a:t>
            </a:r>
            <a:r>
              <a:rPr lang="en-US" sz="3000" dirty="0"/>
              <a:t>influencing the development of material culture</a:t>
            </a:r>
          </a:p>
          <a:p>
            <a:pPr>
              <a:defRPr/>
            </a:pPr>
            <a:r>
              <a:rPr lang="en-US" sz="3000" dirty="0"/>
              <a:t>Noted </a:t>
            </a:r>
            <a:r>
              <a:rPr lang="en-US" sz="3000" dirty="0">
                <a:solidFill>
                  <a:srgbClr val="FFC000"/>
                </a:solidFill>
              </a:rPr>
              <a:t>precedence of Near East</a:t>
            </a:r>
            <a:r>
              <a:rPr lang="en-US" sz="3000" dirty="0"/>
              <a:t> in cultural development</a:t>
            </a:r>
            <a:endParaRPr lang="en-GB" sz="3000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708920"/>
            <a:ext cx="3688215" cy="2520280"/>
          </a:xfrm>
        </p:spPr>
      </p:pic>
    </p:spTree>
    <p:extLst>
      <p:ext uri="{BB962C8B-B14F-4D97-AF65-F5344CB8AC3E}">
        <p14:creationId xmlns:p14="http://schemas.microsoft.com/office/powerpoint/2010/main" val="36875092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Concept of Culture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5976664" cy="496855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dirty="0">
                <a:solidFill>
                  <a:srgbClr val="FFC000"/>
                </a:solidFill>
              </a:rPr>
              <a:t>Culture:</a:t>
            </a:r>
            <a:r>
              <a:rPr lang="en-US" dirty="0"/>
              <a:t> </a:t>
            </a:r>
            <a:endParaRPr lang="en-US" dirty="0" smtClean="0"/>
          </a:p>
          <a:p>
            <a:pPr lvl="1">
              <a:defRPr/>
            </a:pPr>
            <a:r>
              <a:rPr lang="en-US" dirty="0"/>
              <a:t>O</a:t>
            </a:r>
            <a:r>
              <a:rPr lang="en-US" dirty="0" smtClean="0"/>
              <a:t>riginally </a:t>
            </a:r>
            <a:r>
              <a:rPr lang="en-US" dirty="0"/>
              <a:t>applied to agricultural </a:t>
            </a:r>
            <a:r>
              <a:rPr lang="en-US" dirty="0" smtClean="0"/>
              <a:t>activity</a:t>
            </a:r>
          </a:p>
          <a:p>
            <a:pPr lvl="1">
              <a:defRPr/>
            </a:pPr>
            <a:r>
              <a:rPr lang="en-US" dirty="0" smtClean="0"/>
              <a:t>Increasingly </a:t>
            </a:r>
            <a:r>
              <a:rPr lang="en-US" dirty="0"/>
              <a:t>applied to human progress (self-cultivation)</a:t>
            </a:r>
          </a:p>
          <a:p>
            <a:pPr>
              <a:defRPr/>
            </a:pPr>
            <a:r>
              <a:rPr lang="en-US" dirty="0"/>
              <a:t>Late 19</a:t>
            </a:r>
            <a:r>
              <a:rPr lang="en-US" baseline="30000" dirty="0"/>
              <a:t>th</a:t>
            </a:r>
            <a:r>
              <a:rPr lang="en-US" dirty="0"/>
              <a:t> century: development of concept of </a:t>
            </a:r>
            <a:r>
              <a:rPr lang="en-US" dirty="0">
                <a:solidFill>
                  <a:srgbClr val="FFC000"/>
                </a:solidFill>
              </a:rPr>
              <a:t>archaeological culture </a:t>
            </a:r>
            <a:r>
              <a:rPr lang="en-US" dirty="0"/>
              <a:t>– closely tied in with ethnicity</a:t>
            </a:r>
          </a:p>
          <a:p>
            <a:pPr>
              <a:defRPr/>
            </a:pPr>
            <a:r>
              <a:rPr lang="en-US" dirty="0"/>
              <a:t>Explicit analogy between geographically restricted remains of distinctive character &amp; ethnographic cultures</a:t>
            </a:r>
            <a:endParaRPr lang="en-GB" dirty="0"/>
          </a:p>
        </p:txBody>
      </p:sp>
      <p:pic>
        <p:nvPicPr>
          <p:cNvPr id="7" name="Picture 7" descr="culture.bmp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76872"/>
            <a:ext cx="2498950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287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Kossinna</a:t>
            </a:r>
            <a:r>
              <a:rPr lang="en-GB" dirty="0" smtClean="0"/>
              <a:t> and Culture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680520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1911:  </a:t>
            </a:r>
            <a:r>
              <a:rPr lang="en-US" i="1" dirty="0"/>
              <a:t>Die </a:t>
            </a:r>
            <a:r>
              <a:rPr lang="en-US" i="1" dirty="0" err="1"/>
              <a:t>Herkunft</a:t>
            </a:r>
            <a:r>
              <a:rPr lang="en-US" i="1" dirty="0"/>
              <a:t> der </a:t>
            </a:r>
            <a:r>
              <a:rPr lang="en-US" i="1" dirty="0" err="1" smtClean="0"/>
              <a:t>Germanen</a:t>
            </a:r>
            <a:r>
              <a:rPr lang="en-US" i="1" dirty="0" smtClean="0"/>
              <a:t>:</a:t>
            </a:r>
          </a:p>
          <a:p>
            <a:pPr lvl="1"/>
            <a:r>
              <a:rPr lang="en-US" dirty="0"/>
              <a:t>Origins of Indo-Europeans (</a:t>
            </a:r>
            <a:r>
              <a:rPr lang="en-US" dirty="0" smtClean="0"/>
              <a:t>Aryans/Germans)</a:t>
            </a:r>
            <a:endParaRPr lang="en-US" i="1" dirty="0"/>
          </a:p>
          <a:p>
            <a:r>
              <a:rPr lang="en-US" dirty="0"/>
              <a:t>Upper </a:t>
            </a:r>
            <a:r>
              <a:rPr lang="en-US" dirty="0" err="1"/>
              <a:t>Palaeolithic</a:t>
            </a:r>
            <a:r>
              <a:rPr lang="en-US" dirty="0"/>
              <a:t> Europe = mosaic of cultures</a:t>
            </a:r>
          </a:p>
          <a:p>
            <a:r>
              <a:rPr lang="en-US" dirty="0"/>
              <a:t>Similarities &amp; differences in material culture relate to </a:t>
            </a:r>
            <a:r>
              <a:rPr lang="en-US" dirty="0" smtClean="0"/>
              <a:t>ethnicity</a:t>
            </a:r>
          </a:p>
          <a:p>
            <a:r>
              <a:rPr lang="en-US" dirty="0"/>
              <a:t>Geographic areas: major ethnic groups</a:t>
            </a:r>
          </a:p>
          <a:p>
            <a:r>
              <a:rPr lang="en-US" dirty="0"/>
              <a:t>Cultural continuity = ethnic continuity</a:t>
            </a:r>
            <a:endParaRPr lang="en-GB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5" name="Content Placeholder 7" descr="kossina.bmp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52120" y="2276872"/>
            <a:ext cx="2602632" cy="3895273"/>
          </a:xfrm>
        </p:spPr>
      </p:pic>
    </p:spTree>
    <p:extLst>
      <p:ext uri="{BB962C8B-B14F-4D97-AF65-F5344CB8AC3E}">
        <p14:creationId xmlns:p14="http://schemas.microsoft.com/office/powerpoint/2010/main" val="367640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err="1"/>
              <a:t>Kossina</a:t>
            </a:r>
            <a:r>
              <a:rPr lang="en-US" sz="4400" dirty="0"/>
              <a:t> &amp; Culture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194920" cy="489542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/>
              <a:t>Distinction </a:t>
            </a:r>
            <a:r>
              <a:rPr lang="en-US" dirty="0"/>
              <a:t>between </a:t>
            </a:r>
            <a:r>
              <a:rPr lang="en-US" dirty="0" err="1"/>
              <a:t>Kulturvolker</a:t>
            </a:r>
            <a:r>
              <a:rPr lang="en-US" dirty="0"/>
              <a:t> (culturally creative peoples) &amp; </a:t>
            </a:r>
            <a:r>
              <a:rPr lang="en-US" dirty="0" err="1"/>
              <a:t>Naturvolker</a:t>
            </a:r>
            <a:r>
              <a:rPr lang="en-US" dirty="0"/>
              <a:t> (culturally passive peoples)</a:t>
            </a:r>
          </a:p>
          <a:p>
            <a:pPr lvl="1">
              <a:defRPr/>
            </a:pPr>
            <a:r>
              <a:rPr lang="en-US" dirty="0"/>
              <a:t>= distinction between Indo-Europeans (Germans) &amp; other peoples</a:t>
            </a:r>
          </a:p>
          <a:p>
            <a:pPr>
              <a:defRPr/>
            </a:pPr>
            <a:r>
              <a:rPr lang="en-US" dirty="0"/>
              <a:t>More advanced culture indicated </a:t>
            </a:r>
            <a:r>
              <a:rPr lang="en-US" dirty="0">
                <a:solidFill>
                  <a:srgbClr val="FFC000"/>
                </a:solidFill>
              </a:rPr>
              <a:t>biological superiority</a:t>
            </a:r>
            <a:r>
              <a:rPr lang="en-GB" dirty="0">
                <a:solidFill>
                  <a:srgbClr val="FFC000"/>
                </a:solidFill>
              </a:rPr>
              <a:t>: </a:t>
            </a:r>
            <a:r>
              <a:rPr lang="en-GB" dirty="0"/>
              <a:t>culture spread by migrations</a:t>
            </a:r>
          </a:p>
          <a:p>
            <a:pPr>
              <a:defRPr/>
            </a:pPr>
            <a:r>
              <a:rPr lang="en-US" dirty="0" err="1">
                <a:solidFill>
                  <a:srgbClr val="FFC000"/>
                </a:solidFill>
              </a:rPr>
              <a:t>Maglemosian</a:t>
            </a:r>
            <a:r>
              <a:rPr lang="en-US" dirty="0">
                <a:solidFill>
                  <a:srgbClr val="FFC000"/>
                </a:solidFill>
              </a:rPr>
              <a:t> culture </a:t>
            </a:r>
            <a:r>
              <a:rPr lang="en-US" dirty="0"/>
              <a:t>in northern </a:t>
            </a:r>
            <a:r>
              <a:rPr lang="en-US" dirty="0" smtClean="0"/>
              <a:t>Germany = origins </a:t>
            </a:r>
            <a:r>
              <a:rPr lang="en-US" dirty="0"/>
              <a:t>of Indo-Europeans (Germans) in Europe…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2398" y="2276872"/>
            <a:ext cx="3178018" cy="3456384"/>
          </a:xfrm>
        </p:spPr>
      </p:pic>
    </p:spTree>
    <p:extLst>
      <p:ext uri="{BB962C8B-B14F-4D97-AF65-F5344CB8AC3E}">
        <p14:creationId xmlns:p14="http://schemas.microsoft.com/office/powerpoint/2010/main" val="1362380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err="1"/>
              <a:t>Kossina</a:t>
            </a:r>
            <a:r>
              <a:rPr lang="en-US" sz="4400" dirty="0"/>
              <a:t> &amp; Culture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34880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US" dirty="0"/>
              <a:t>Cultures are more than </a:t>
            </a:r>
            <a:r>
              <a:rPr lang="en-US" dirty="0" err="1"/>
              <a:t>artefact</a:t>
            </a:r>
            <a:r>
              <a:rPr lang="en-US" dirty="0"/>
              <a:t> assemblages</a:t>
            </a:r>
          </a:p>
          <a:p>
            <a:pPr>
              <a:defRPr/>
            </a:pPr>
            <a:r>
              <a:rPr lang="en-US" dirty="0"/>
              <a:t>Need to explore prehistoric lifestyles:</a:t>
            </a:r>
          </a:p>
          <a:p>
            <a:pPr>
              <a:defRPr/>
            </a:pPr>
            <a:r>
              <a:rPr lang="en-US" dirty="0"/>
              <a:t>Interpretation of house types, burial customs, rituals</a:t>
            </a:r>
          </a:p>
          <a:p>
            <a:pPr lvl="1">
              <a:defRPr/>
            </a:pPr>
            <a:r>
              <a:rPr lang="en-US" dirty="0"/>
              <a:t>Mosaic of cultures allowed him to explore how different peoples in Europe lived at different periods</a:t>
            </a:r>
          </a:p>
          <a:p>
            <a:pPr lvl="1">
              <a:defRPr/>
            </a:pPr>
            <a:r>
              <a:rPr lang="en-US" dirty="0"/>
              <a:t>What happened to this group of people over time</a:t>
            </a:r>
            <a:r>
              <a:rPr lang="en-US" dirty="0" smtClean="0"/>
              <a:t>…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916832"/>
            <a:ext cx="3145532" cy="4194043"/>
          </a:xfrm>
        </p:spPr>
      </p:pic>
    </p:spTree>
    <p:extLst>
      <p:ext uri="{BB962C8B-B14F-4D97-AF65-F5344CB8AC3E}">
        <p14:creationId xmlns:p14="http://schemas.microsoft.com/office/powerpoint/2010/main" val="409388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US" sz="4800" dirty="0" smtClean="0"/>
              <a:t>Childe </a:t>
            </a:r>
            <a:r>
              <a:rPr lang="en-US" sz="4800" i="1" dirty="0"/>
              <a:t>The Danube in </a:t>
            </a:r>
            <a:r>
              <a:rPr lang="en-US" sz="4800" i="1" dirty="0" smtClean="0"/>
              <a:t>Prehistory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752528" cy="482341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US" i="1" dirty="0"/>
              <a:t>	“</a:t>
            </a:r>
            <a:r>
              <a:rPr lang="en-US" dirty="0"/>
              <a:t>We find certain types of remains – pots, implements, burials rites and house forms – constantly recurring together. </a:t>
            </a:r>
            <a:r>
              <a:rPr lang="en-US" dirty="0">
                <a:solidFill>
                  <a:srgbClr val="FFC000"/>
                </a:solidFill>
              </a:rPr>
              <a:t>Such a complex of associated traits we shall term a ‘cultural group’ or just a culture’. </a:t>
            </a:r>
            <a:r>
              <a:rPr lang="en-US" dirty="0"/>
              <a:t>We assume that such a complex is the material expression of what today would be called a ‘people</a:t>
            </a:r>
            <a:r>
              <a:rPr lang="en-US" dirty="0" smtClean="0"/>
              <a:t>’”</a:t>
            </a:r>
            <a:endParaRPr lang="en-US" dirty="0"/>
          </a:p>
          <a:p>
            <a:pPr>
              <a:buFont typeface="Wingdings" pitchFamily="2" charset="2"/>
              <a:buNone/>
              <a:defRPr/>
            </a:pPr>
            <a:r>
              <a:rPr lang="en-US" dirty="0"/>
              <a:t>	(Childe 1929: v-vi)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3200" y="1772817"/>
            <a:ext cx="3086442" cy="4320480"/>
          </a:xfrm>
        </p:spPr>
      </p:pic>
    </p:spTree>
    <p:extLst>
      <p:ext uri="{BB962C8B-B14F-4D97-AF65-F5344CB8AC3E}">
        <p14:creationId xmlns:p14="http://schemas.microsoft.com/office/powerpoint/2010/main" val="3281259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800" smtClean="0"/>
              <a:t>Childe &amp; Culture History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96544" cy="48965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400" dirty="0"/>
              <a:t>Culture: classificatory device for ordering archaeological data</a:t>
            </a:r>
          </a:p>
          <a:p>
            <a:pPr>
              <a:defRPr/>
            </a:pPr>
            <a:r>
              <a:rPr lang="en-US" sz="2400" dirty="0"/>
              <a:t>Assumption that an archaeological culture equates with an ancient people</a:t>
            </a:r>
          </a:p>
          <a:p>
            <a:pPr lvl="1">
              <a:defRPr/>
            </a:pPr>
            <a:r>
              <a:rPr lang="en-US" sz="2000" dirty="0"/>
              <a:t>An ancient people = a social grouping</a:t>
            </a:r>
          </a:p>
          <a:p>
            <a:pPr lvl="1">
              <a:defRPr/>
            </a:pPr>
            <a:r>
              <a:rPr lang="en-US" sz="2000" dirty="0"/>
              <a:t>Material culture = the physical expression of a people / social group</a:t>
            </a:r>
          </a:p>
          <a:p>
            <a:pPr>
              <a:defRPr/>
            </a:pPr>
            <a:r>
              <a:rPr lang="en-US" sz="2400" dirty="0"/>
              <a:t>Is Prehistory Practical (</a:t>
            </a:r>
            <a:r>
              <a:rPr lang="en-US" sz="2400" i="1" dirty="0"/>
              <a:t>Antiquity</a:t>
            </a:r>
            <a:r>
              <a:rPr lang="en-US" sz="2400" dirty="0"/>
              <a:t> 1933): argues for a ‘scientific’ definition of the these terms</a:t>
            </a:r>
            <a:endParaRPr lang="en-GB" sz="2400" dirty="0"/>
          </a:p>
        </p:txBody>
      </p:sp>
      <p:pic>
        <p:nvPicPr>
          <p:cNvPr id="6" name="Content Placeholder 5" descr="childe.bmp"/>
          <p:cNvPicPr>
            <a:picLocks noGrp="1" noChangeAspect="1"/>
          </p:cNvPicPr>
          <p:nvPr>
            <p:ph sz="half" idx="2"/>
          </p:nvPr>
        </p:nvPicPr>
        <p:blipFill>
          <a:blip r:embed="rId2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20888"/>
            <a:ext cx="3594641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094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800" smtClean="0"/>
              <a:t>Childe &amp; Culture History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dirty="0" smtClean="0"/>
              <a:t>Childe used </a:t>
            </a:r>
            <a:r>
              <a:rPr lang="en-US" dirty="0">
                <a:solidFill>
                  <a:srgbClr val="FFC000"/>
                </a:solidFill>
              </a:rPr>
              <a:t>culture </a:t>
            </a:r>
            <a:r>
              <a:rPr lang="en-US" dirty="0" smtClean="0"/>
              <a:t>interchangeably to </a:t>
            </a:r>
            <a:r>
              <a:rPr lang="en-US" dirty="0"/>
              <a:t>define different concepts:</a:t>
            </a:r>
          </a:p>
          <a:p>
            <a:pPr lvl="1">
              <a:defRPr/>
            </a:pPr>
            <a:r>
              <a:rPr lang="en-US" dirty="0"/>
              <a:t>“cultures are observed facts… specific types of tools, weapons and ornaments repeatedly associated together” (1935: 3)</a:t>
            </a:r>
          </a:p>
          <a:p>
            <a:pPr lvl="1">
              <a:defRPr/>
            </a:pPr>
            <a:r>
              <a:rPr lang="en-US" dirty="0"/>
              <a:t>“culture was…not a matter of biological heredity but of social tradition” (1933: 417)</a:t>
            </a:r>
          </a:p>
          <a:p>
            <a:pPr>
              <a:defRPr/>
            </a:pPr>
            <a:r>
              <a:rPr lang="en-US" dirty="0"/>
              <a:t>More in tune with an anthropological perspective: social acquired habits &amp; </a:t>
            </a:r>
            <a:r>
              <a:rPr lang="en-US" dirty="0" smtClean="0"/>
              <a:t>characteristics</a:t>
            </a:r>
            <a:endParaRPr lang="en-GB" dirty="0"/>
          </a:p>
          <a:p>
            <a:pPr lvl="1">
              <a:defRPr/>
            </a:pPr>
            <a:r>
              <a:rPr lang="en-US" dirty="0"/>
              <a:t>“We see material culture as an adaptation to an environment” (1935:10)</a:t>
            </a:r>
          </a:p>
        </p:txBody>
      </p:sp>
    </p:spTree>
    <p:extLst>
      <p:ext uri="{BB962C8B-B14F-4D97-AF65-F5344CB8AC3E}">
        <p14:creationId xmlns:p14="http://schemas.microsoft.com/office/powerpoint/2010/main" val="49368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800" smtClean="0"/>
              <a:t>Childe &amp; Culture History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i="1" dirty="0" smtClean="0"/>
              <a:t>Social Evolution </a:t>
            </a:r>
            <a:r>
              <a:rPr lang="en-US" dirty="0" smtClean="0"/>
              <a:t>1951: relationship </a:t>
            </a:r>
            <a:r>
              <a:rPr lang="en-US" dirty="0"/>
              <a:t>between archaeological &amp; anthropological definition of culture</a:t>
            </a:r>
          </a:p>
          <a:p>
            <a:pPr>
              <a:defRPr/>
            </a:pPr>
            <a:r>
              <a:rPr lang="en-US" dirty="0"/>
              <a:t>Archaeological culture: “an assemblage of associated traits that recur repeatedly” (1951: 30)</a:t>
            </a:r>
          </a:p>
          <a:p>
            <a:pPr lvl="1">
              <a:defRPr/>
            </a:pPr>
            <a:r>
              <a:rPr lang="en-US" dirty="0">
                <a:solidFill>
                  <a:srgbClr val="FFC000"/>
                </a:solidFill>
              </a:rPr>
              <a:t>Mostly material objects</a:t>
            </a:r>
          </a:p>
          <a:p>
            <a:pPr>
              <a:defRPr/>
            </a:pPr>
            <a:r>
              <a:rPr lang="en-US" dirty="0"/>
              <a:t>Anthropological definition: holistic concept of all aspects of human </a:t>
            </a:r>
            <a:r>
              <a:rPr lang="en-US" dirty="0" err="1"/>
              <a:t>behaviour</a:t>
            </a:r>
            <a:r>
              <a:rPr lang="en-US" dirty="0"/>
              <a:t> that are not innate instincts</a:t>
            </a:r>
          </a:p>
          <a:p>
            <a:pPr lvl="1">
              <a:defRPr/>
            </a:pPr>
            <a:r>
              <a:rPr lang="en-US" dirty="0">
                <a:solidFill>
                  <a:srgbClr val="FFC000"/>
                </a:solidFill>
              </a:rPr>
              <a:t>Includes language, religion as well as use of tools, clothes, houses; socially learnt habits…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854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800" smtClean="0"/>
              <a:t>Childe &amp; Culture History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i="1" dirty="0" smtClean="0"/>
              <a:t>Social Evolution</a:t>
            </a:r>
            <a:r>
              <a:rPr lang="en-US" dirty="0"/>
              <a:t> </a:t>
            </a:r>
            <a:r>
              <a:rPr lang="en-US" dirty="0" smtClean="0"/>
              <a:t>1951: social </a:t>
            </a:r>
            <a:r>
              <a:rPr lang="en-US" dirty="0"/>
              <a:t>traditions determining habits are ephemeral &amp; exist only as long as the society</a:t>
            </a:r>
            <a:endParaRPr lang="en-GB" dirty="0">
              <a:solidFill>
                <a:srgbClr val="FFFF00"/>
              </a:solidFill>
            </a:endParaRPr>
          </a:p>
          <a:p>
            <a:pPr lvl="1">
              <a:defRPr/>
            </a:pPr>
            <a:r>
              <a:rPr lang="en-US" dirty="0">
                <a:solidFill>
                  <a:srgbClr val="FFC000"/>
                </a:solidFill>
              </a:rPr>
              <a:t>“For all culture finds expression in action – action in the material world… </a:t>
            </a:r>
            <a:r>
              <a:rPr lang="en-US" dirty="0"/>
              <a:t>Some of the actions dictated by, &amp; expressive of, culture effect durable changes in the material world…It is indeed just these human actions that have provided the material out of which archaeological cultures are constructed” (1951: 33)</a:t>
            </a:r>
          </a:p>
          <a:p>
            <a:pPr>
              <a:defRPr/>
            </a:pPr>
            <a:r>
              <a:rPr lang="en-US" dirty="0"/>
              <a:t>Archaeology: information about modes of production &amp; other social action…</a:t>
            </a:r>
          </a:p>
        </p:txBody>
      </p:sp>
    </p:spTree>
    <p:extLst>
      <p:ext uri="{BB962C8B-B14F-4D97-AF65-F5344CB8AC3E}">
        <p14:creationId xmlns:p14="http://schemas.microsoft.com/office/powerpoint/2010/main" val="370568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800" smtClean="0"/>
              <a:t>Childe &amp; Culture History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762872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/>
              <a:t>Equated culture with social groupings </a:t>
            </a:r>
            <a:endParaRPr lang="en-US" dirty="0" smtClean="0"/>
          </a:p>
          <a:p>
            <a:pPr lvl="1">
              <a:defRPr/>
            </a:pPr>
            <a:r>
              <a:rPr lang="en-US" dirty="0" smtClean="0"/>
              <a:t>But these </a:t>
            </a:r>
            <a:r>
              <a:rPr lang="en-US" dirty="0"/>
              <a:t>need not equate seamlessly with ethnic, linguistic, political or other groupings</a:t>
            </a:r>
          </a:p>
          <a:p>
            <a:pPr>
              <a:defRPr/>
            </a:pPr>
            <a:r>
              <a:rPr lang="en-US" dirty="0"/>
              <a:t>Culture was fundamentally a spatial </a:t>
            </a:r>
            <a:r>
              <a:rPr lang="en-US" dirty="0" smtClean="0"/>
              <a:t>unit</a:t>
            </a:r>
          </a:p>
          <a:p>
            <a:pPr lvl="1">
              <a:defRPr/>
            </a:pPr>
            <a:r>
              <a:rPr lang="en-US" dirty="0"/>
              <a:t>C</a:t>
            </a:r>
            <a:r>
              <a:rPr lang="en-US" dirty="0" smtClean="0"/>
              <a:t>ultures </a:t>
            </a:r>
            <a:r>
              <a:rPr lang="en-US" dirty="0"/>
              <a:t>did not define periods of time but need themselves to be classified chronologically </a:t>
            </a:r>
            <a:endParaRPr lang="en-US" dirty="0" smtClean="0"/>
          </a:p>
          <a:p>
            <a:pPr lvl="1">
              <a:defRPr/>
            </a:pPr>
            <a:r>
              <a:rPr lang="en-US" dirty="0" smtClean="0"/>
              <a:t>Moving </a:t>
            </a:r>
            <a:r>
              <a:rPr lang="en-US" dirty="0"/>
              <a:t>away from 19</a:t>
            </a:r>
            <a:r>
              <a:rPr lang="en-US" baseline="30000" dirty="0"/>
              <a:t>th</a:t>
            </a:r>
            <a:r>
              <a:rPr lang="en-US" dirty="0"/>
              <a:t> century origins of culture </a:t>
            </a:r>
            <a:r>
              <a:rPr lang="en-US" dirty="0" smtClean="0"/>
              <a:t>history</a:t>
            </a:r>
            <a:endParaRPr lang="en-US" dirty="0"/>
          </a:p>
          <a:p>
            <a:pPr>
              <a:defRPr/>
            </a:pP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636912"/>
            <a:ext cx="3322440" cy="2548934"/>
          </a:xfrm>
        </p:spPr>
      </p:pic>
    </p:spTree>
    <p:extLst>
      <p:ext uri="{BB962C8B-B14F-4D97-AF65-F5344CB8AC3E}">
        <p14:creationId xmlns:p14="http://schemas.microsoft.com/office/powerpoint/2010/main" val="1917587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800" smtClean="0"/>
              <a:t>Childe &amp; Culture History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dirty="0"/>
              <a:t>Cultures should illustrate more than one aspect of human </a:t>
            </a:r>
            <a:r>
              <a:rPr lang="en-US" dirty="0" err="1"/>
              <a:t>behaviour</a:t>
            </a:r>
            <a:endParaRPr lang="en-US" dirty="0"/>
          </a:p>
          <a:p>
            <a:pPr>
              <a:defRPr/>
            </a:pPr>
            <a:r>
              <a:rPr lang="en-US" dirty="0"/>
              <a:t>If a type truly defines a culture its distribution should exhibit an intelligible geographical distribution pattern</a:t>
            </a:r>
          </a:p>
          <a:p>
            <a:pPr>
              <a:defRPr/>
            </a:pPr>
            <a:r>
              <a:rPr lang="en-US" dirty="0"/>
              <a:t>Cultures are not identified by a single type, but a repeated combination of diagnostic </a:t>
            </a:r>
            <a:r>
              <a:rPr lang="en-US" dirty="0" smtClean="0"/>
              <a:t>types</a:t>
            </a:r>
            <a:endParaRPr lang="en-US" dirty="0"/>
          </a:p>
        </p:txBody>
      </p:sp>
      <p:pic>
        <p:nvPicPr>
          <p:cNvPr id="6" name="Picture 6" descr="child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48880"/>
            <a:ext cx="2872730" cy="27348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9986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800" smtClean="0"/>
              <a:t>Childe &amp; Culture History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751408"/>
          </a:xfrm>
        </p:spPr>
        <p:txBody>
          <a:bodyPr/>
          <a:lstStyle/>
          <a:p>
            <a:pPr>
              <a:defRPr/>
            </a:pPr>
            <a:r>
              <a:rPr lang="en-US" dirty="0"/>
              <a:t>Tripartite division of an archaeological culture:</a:t>
            </a:r>
          </a:p>
          <a:p>
            <a:pPr lvl="1">
              <a:defRPr/>
            </a:pPr>
            <a:r>
              <a:rPr lang="en-US" dirty="0"/>
              <a:t>Economy (basis of a culture)</a:t>
            </a:r>
          </a:p>
          <a:p>
            <a:pPr lvl="1">
              <a:defRPr/>
            </a:pPr>
            <a:r>
              <a:rPr lang="en-US" dirty="0"/>
              <a:t>Sociology (social &amp; political </a:t>
            </a:r>
            <a:r>
              <a:rPr lang="en-US" dirty="0" err="1"/>
              <a:t>organisaiton</a:t>
            </a:r>
            <a:r>
              <a:rPr lang="en-US" dirty="0"/>
              <a:t>)</a:t>
            </a:r>
          </a:p>
          <a:p>
            <a:pPr lvl="1">
              <a:defRPr/>
            </a:pPr>
            <a:r>
              <a:rPr lang="en-US" dirty="0"/>
              <a:t>Ideological (religious systems)</a:t>
            </a:r>
          </a:p>
          <a:p>
            <a:pPr>
              <a:defRPr/>
            </a:pPr>
            <a:r>
              <a:rPr lang="en-US" dirty="0"/>
              <a:t>Culture was adaptive to the environment…</a:t>
            </a:r>
          </a:p>
        </p:txBody>
      </p:sp>
      <p:pic>
        <p:nvPicPr>
          <p:cNvPr id="6" name="Picture 4" descr="childe1.bmp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44824"/>
            <a:ext cx="2880320" cy="4298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1910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Summary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US" dirty="0"/>
              <a:t>Culture history develops from the organization of archaeological record</a:t>
            </a:r>
          </a:p>
          <a:p>
            <a:pPr>
              <a:defRPr/>
            </a:pPr>
            <a:r>
              <a:rPr lang="en-US" dirty="0"/>
              <a:t>Developed in Central Europe &amp; Germany as a response to changing political situation of 19</a:t>
            </a:r>
            <a:r>
              <a:rPr lang="en-US" baseline="30000" dirty="0"/>
              <a:t>th</a:t>
            </a:r>
            <a:r>
              <a:rPr lang="en-US" dirty="0"/>
              <a:t> century</a:t>
            </a:r>
          </a:p>
          <a:p>
            <a:pPr>
              <a:defRPr/>
            </a:pPr>
            <a:r>
              <a:rPr lang="en-US" dirty="0" err="1"/>
              <a:t>Kossina</a:t>
            </a:r>
            <a:r>
              <a:rPr lang="en-US" dirty="0"/>
              <a:t> played key role at beginning of 20</a:t>
            </a:r>
            <a:r>
              <a:rPr lang="en-US" baseline="30000" dirty="0"/>
              <a:t>th</a:t>
            </a:r>
            <a:r>
              <a:rPr lang="en-US" dirty="0"/>
              <a:t> century in articulating culture history</a:t>
            </a:r>
          </a:p>
          <a:p>
            <a:pPr>
              <a:defRPr/>
            </a:pPr>
            <a:r>
              <a:rPr lang="en-US" dirty="0"/>
              <a:t>Childe: developed sophisticated approach to definition of culture – leading to </a:t>
            </a:r>
            <a:r>
              <a:rPr lang="en-US" dirty="0" smtClean="0"/>
              <a:t>modern archaeological </a:t>
            </a:r>
            <a:r>
              <a:rPr lang="en-US" dirty="0"/>
              <a:t>interpretation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08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e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e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937</Words>
  <Application>Microsoft Office PowerPoint</Application>
  <PresentationFormat>On-screen Show (4:3)</PresentationFormat>
  <Paragraphs>106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Corbel</vt:lpstr>
      <vt:lpstr>Wingdings</vt:lpstr>
      <vt:lpstr>Wingdings 2</vt:lpstr>
      <vt:lpstr>Wingdings 3</vt:lpstr>
      <vt:lpstr>Module</vt:lpstr>
      <vt:lpstr>HPAR5010</vt:lpstr>
      <vt:lpstr>19th Century Origins</vt:lpstr>
      <vt:lpstr>19th Century Origins</vt:lpstr>
      <vt:lpstr>Artefacts</vt:lpstr>
      <vt:lpstr>Identification of Cultures</vt:lpstr>
      <vt:lpstr>Montelius</vt:lpstr>
      <vt:lpstr>Montelius</vt:lpstr>
      <vt:lpstr>Concept of Culture</vt:lpstr>
      <vt:lpstr>Kossinna and Culture History</vt:lpstr>
      <vt:lpstr>Kossina &amp; Culture History</vt:lpstr>
      <vt:lpstr>Kossina &amp; Culture History</vt:lpstr>
      <vt:lpstr>Childe The Danube in Prehistory</vt:lpstr>
      <vt:lpstr>Childe &amp; Culture History</vt:lpstr>
      <vt:lpstr>Childe &amp; Culture History</vt:lpstr>
      <vt:lpstr>Childe &amp; Culture History</vt:lpstr>
      <vt:lpstr>Childe &amp; Culture History</vt:lpstr>
      <vt:lpstr>Childe &amp; Culture History</vt:lpstr>
      <vt:lpstr>Childe &amp; Culture History</vt:lpstr>
      <vt:lpstr>Childe &amp; Culture History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AHSK5001</dc:title>
  <dc:creator>Louise Steel</dc:creator>
  <cp:lastModifiedBy>Louise Steel</cp:lastModifiedBy>
  <cp:revision>16</cp:revision>
  <dcterms:created xsi:type="dcterms:W3CDTF">2013-09-30T08:41:44Z</dcterms:created>
  <dcterms:modified xsi:type="dcterms:W3CDTF">2018-09-05T13:27:14Z</dcterms:modified>
</cp:coreProperties>
</file>