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9B3E9-25CF-A6F4-927A-3BE8537B8C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48AD83-BCA3-DA72-8ECC-7B26712784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6B021D-7BBB-0537-D14D-FEF27CF2B7CA}"/>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5" name="Footer Placeholder 4">
            <a:extLst>
              <a:ext uri="{FF2B5EF4-FFF2-40B4-BE49-F238E27FC236}">
                <a16:creationId xmlns:a16="http://schemas.microsoft.com/office/drawing/2014/main" id="{3263AB34-6B88-6B75-3DA6-3F4168AE2E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728AE-3B21-1188-8984-14352C9D6546}"/>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2124139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53895-A5BD-4C6A-B7CC-D77D424991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18B19-0AA0-5678-FE1E-AD786BFE5F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0F4C85-E09E-C979-2D1E-36858945B210}"/>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5" name="Footer Placeholder 4">
            <a:extLst>
              <a:ext uri="{FF2B5EF4-FFF2-40B4-BE49-F238E27FC236}">
                <a16:creationId xmlns:a16="http://schemas.microsoft.com/office/drawing/2014/main" id="{A624B00F-6AF6-0E5B-97CC-77F6B0ED5E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0D5C1D-A426-27BD-7290-B17985DA4CA4}"/>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1953773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4367D-CD2C-20BF-E3E3-5EC8512CF9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DB9FE4-81CB-DF73-A8D2-FF916668478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BDFF6B-1DB4-DD89-4EAC-4D4DE3A4329D}"/>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5" name="Footer Placeholder 4">
            <a:extLst>
              <a:ext uri="{FF2B5EF4-FFF2-40B4-BE49-F238E27FC236}">
                <a16:creationId xmlns:a16="http://schemas.microsoft.com/office/drawing/2014/main" id="{EE1B0B40-92A4-F988-C159-0D004393B3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421605-814C-9A9E-D5B4-270541983B7B}"/>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718041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080D-E4BA-1828-BB3E-4E14DEEC86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63127A-3A1E-A5AD-AFD6-6CBA4C68F7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0C64EB-426C-186F-1690-0790AE9D8B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FF8496-6FDE-ABAF-A6B0-B3DE287B2BAC}"/>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6" name="Footer Placeholder 5">
            <a:extLst>
              <a:ext uri="{FF2B5EF4-FFF2-40B4-BE49-F238E27FC236}">
                <a16:creationId xmlns:a16="http://schemas.microsoft.com/office/drawing/2014/main" id="{E3DBB498-C85C-4F95-343C-280DEE3CA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823CF6-FD14-8237-A81E-AA9430C47494}"/>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1934244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08893-6AA2-EEC9-3658-6A3E2998B9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ADD60-9BCF-8B1E-0DA3-2CE7BC3F55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B27CAD-8702-BC90-C4E4-27F18D6A76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EB1862-9B21-5413-AA6E-FEDF61CAFA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72A419-454B-AA83-9D12-C4F87E1FF3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69B002-E609-EEC9-AF00-633924F67711}"/>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8" name="Footer Placeholder 7">
            <a:extLst>
              <a:ext uri="{FF2B5EF4-FFF2-40B4-BE49-F238E27FC236}">
                <a16:creationId xmlns:a16="http://schemas.microsoft.com/office/drawing/2014/main" id="{7216781B-F4EE-8C03-2084-E1B27AA2C4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56594C-F517-EB95-DA2D-219AD07F04F0}"/>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130166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1329-A649-3AD2-2A5C-B579DA30C4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EC73D2-F25D-3CE1-25E9-8258A4717C0F}"/>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4" name="Footer Placeholder 3">
            <a:extLst>
              <a:ext uri="{FF2B5EF4-FFF2-40B4-BE49-F238E27FC236}">
                <a16:creationId xmlns:a16="http://schemas.microsoft.com/office/drawing/2014/main" id="{D4259367-1155-17D0-75C8-54B7A7D91F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4F18B8-FBCF-B7CD-4BB5-99B9E10D459E}"/>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2639110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4A7E3B-44F4-D9E2-AAE2-252C09B35709}"/>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3" name="Footer Placeholder 2">
            <a:extLst>
              <a:ext uri="{FF2B5EF4-FFF2-40B4-BE49-F238E27FC236}">
                <a16:creationId xmlns:a16="http://schemas.microsoft.com/office/drawing/2014/main" id="{8C97209A-45C0-A20E-43B0-6F4ABA8657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B7CCD0-E814-A733-1578-5F0F4EFDEC87}"/>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2447935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D503-3C7C-144F-38F5-A7782FA896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3417A8-7D79-FE28-BF99-A7495B8943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D94ACC-0AFE-D038-61D8-5DDDB9C9A2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D30B5-B202-B8AE-AE6F-08F3AEBBCA4D}"/>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6" name="Footer Placeholder 5">
            <a:extLst>
              <a:ext uri="{FF2B5EF4-FFF2-40B4-BE49-F238E27FC236}">
                <a16:creationId xmlns:a16="http://schemas.microsoft.com/office/drawing/2014/main" id="{23E72842-5977-5968-B79B-F7D616A0FC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A0CC3D-3D54-3D36-8F8F-8682C2FADA9B}"/>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2763079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356FA-CC97-7A80-C8C4-BF89AA0A8C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C46C4C-3292-4F1F-1337-18072D4A48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57B5B6-3628-BAC1-B08D-DDB4CAAF79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C76ABD-378E-FC08-5E3D-04427568C1AB}"/>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6" name="Footer Placeholder 5">
            <a:extLst>
              <a:ext uri="{FF2B5EF4-FFF2-40B4-BE49-F238E27FC236}">
                <a16:creationId xmlns:a16="http://schemas.microsoft.com/office/drawing/2014/main" id="{7FD8BC9A-9310-6393-77DE-1D4B6AFF4B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5BD8C-648A-50B7-67ED-BCAE500B0254}"/>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2245903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82A98-6628-C561-1C4B-04E4E81468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052AE5-6679-1929-F6EF-1109BBC7A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EBB1F-8A9D-5773-4B93-E60A8C0E84CA}"/>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5" name="Footer Placeholder 4">
            <a:extLst>
              <a:ext uri="{FF2B5EF4-FFF2-40B4-BE49-F238E27FC236}">
                <a16:creationId xmlns:a16="http://schemas.microsoft.com/office/drawing/2014/main" id="{2E9E52DA-D461-FC42-D408-4812D873A1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B5511-CD72-AA60-1942-041344AB89D9}"/>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2079368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3B7089-1B23-61B3-7037-A9F96EF56F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DE6A15-186F-BFB3-1896-DEC745017F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122ECD-F318-7B72-667C-2352A403CB12}"/>
              </a:ext>
            </a:extLst>
          </p:cNvPr>
          <p:cNvSpPr>
            <a:spLocks noGrp="1"/>
          </p:cNvSpPr>
          <p:nvPr>
            <p:ph type="dt" sz="half" idx="10"/>
          </p:nvPr>
        </p:nvSpPr>
        <p:spPr/>
        <p:txBody>
          <a:bodyPr/>
          <a:lstStyle/>
          <a:p>
            <a:fld id="{86BF502A-CA55-4CD7-9461-EE00EB8D74F1}" type="datetimeFigureOut">
              <a:rPr lang="en-GB" smtClean="0"/>
              <a:t>05/01/2026</a:t>
            </a:fld>
            <a:endParaRPr lang="en-GB"/>
          </a:p>
        </p:txBody>
      </p:sp>
      <p:sp>
        <p:nvSpPr>
          <p:cNvPr id="5" name="Footer Placeholder 4">
            <a:extLst>
              <a:ext uri="{FF2B5EF4-FFF2-40B4-BE49-F238E27FC236}">
                <a16:creationId xmlns:a16="http://schemas.microsoft.com/office/drawing/2014/main" id="{7E2B45CE-83D3-BACB-D18F-7DD2C90371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5190E4-642A-47E3-C66A-7B84EA52715B}"/>
              </a:ext>
            </a:extLst>
          </p:cNvPr>
          <p:cNvSpPr>
            <a:spLocks noGrp="1"/>
          </p:cNvSpPr>
          <p:nvPr>
            <p:ph type="sldNum" sz="quarter" idx="12"/>
          </p:nvPr>
        </p:nvSpPr>
        <p:spPr/>
        <p:txBody>
          <a:bodyPr/>
          <a:lstStyle/>
          <a:p>
            <a:fld id="{F65E7407-CE7B-44C1-ACEC-4B8D8ABE5DE9}" type="slidenum">
              <a:rPr lang="en-GB" smtClean="0"/>
              <a:t>‹#›</a:t>
            </a:fld>
            <a:endParaRPr lang="en-GB"/>
          </a:p>
        </p:txBody>
      </p:sp>
    </p:spTree>
    <p:extLst>
      <p:ext uri="{BB962C8B-B14F-4D97-AF65-F5344CB8AC3E}">
        <p14:creationId xmlns:p14="http://schemas.microsoft.com/office/powerpoint/2010/main" val="599674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4EBEE4-FF95-6C4C-F878-17B86BC63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D3DBE0-A8E1-B4B8-A3F3-21E8491F12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65284D-B3C5-AD11-8365-9556157C1C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BF502A-CA55-4CD7-9461-EE00EB8D74F1}" type="datetimeFigureOut">
              <a:rPr lang="en-GB" smtClean="0"/>
              <a:t>05/01/2026</a:t>
            </a:fld>
            <a:endParaRPr lang="en-GB"/>
          </a:p>
        </p:txBody>
      </p:sp>
      <p:sp>
        <p:nvSpPr>
          <p:cNvPr id="5" name="Footer Placeholder 4">
            <a:extLst>
              <a:ext uri="{FF2B5EF4-FFF2-40B4-BE49-F238E27FC236}">
                <a16:creationId xmlns:a16="http://schemas.microsoft.com/office/drawing/2014/main" id="{90B9B1FC-66EC-2430-9AD7-EBF7E1BE04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78B84C-5514-41D7-EAA6-3953605C61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5E7407-CE7B-44C1-ACEC-4B8D8ABE5DE9}" type="slidenum">
              <a:rPr lang="en-GB" smtClean="0"/>
              <a:t>‹#›</a:t>
            </a:fld>
            <a:endParaRPr lang="en-GB"/>
          </a:p>
        </p:txBody>
      </p:sp>
    </p:spTree>
    <p:extLst>
      <p:ext uri="{BB962C8B-B14F-4D97-AF65-F5344CB8AC3E}">
        <p14:creationId xmlns:p14="http://schemas.microsoft.com/office/powerpoint/2010/main" val="3173058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cadc.org/archbishop-marks-pastoral-message-for-st-davids-day/" TargetMode="External"/><Relationship Id="rId7" Type="http://schemas.openxmlformats.org/officeDocument/2006/relationships/hyperlink" Target="https://www.gov.wales/cultural-ambassadors-scheme-launched-promote-welsh-language-and-heritage" TargetMode="External"/><Relationship Id="rId2" Type="http://schemas.openxmlformats.org/officeDocument/2006/relationships/hyperlink" Target="https://historyoftheholiday.com/st-davids-day/" TargetMode="External"/><Relationship Id="rId1" Type="http://schemas.openxmlformats.org/officeDocument/2006/relationships/slideLayout" Target="../slideLayouts/slideLayout2.xml"/><Relationship Id="rId6" Type="http://schemas.openxmlformats.org/officeDocument/2006/relationships/hyperlink" Target="https://www.ourhistory.org.uk/st-davids-day-a-celebration-of-welsh-heritage-and-culture/" TargetMode="External"/><Relationship Id="rId5" Type="http://schemas.openxmlformats.org/officeDocument/2006/relationships/hyperlink" Target="https://rydalpenrhos.com/rydal-penrhos-celebrates-st-davids-day-welsh-week/" TargetMode="External"/><Relationship Id="rId4" Type="http://schemas.openxmlformats.org/officeDocument/2006/relationships/hyperlink" Target="https://www.southwalesmagazine.co.uk/post/what-is-the-history-and-meaning-of-st-david-s-d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1B738ECF-C964-93FC-59BD-0523C2312113}"/>
              </a:ext>
            </a:extLst>
          </p:cNvPr>
          <p:cNvPicPr>
            <a:picLocks noChangeAspect="1"/>
          </p:cNvPicPr>
          <p:nvPr/>
        </p:nvPicPr>
        <p:blipFill>
          <a:blip r:embed="rId2"/>
          <a:srcRect t="11617" b="4113"/>
          <a:stretch>
            <a:fillRect/>
          </a:stretch>
        </p:blipFill>
        <p:spPr>
          <a:xfrm>
            <a:off x="20" y="10"/>
            <a:ext cx="12191980" cy="6857990"/>
          </a:xfrm>
          <a:prstGeom prst="rect">
            <a:avLst/>
          </a:prstGeom>
        </p:spPr>
      </p:pic>
      <p:sp>
        <p:nvSpPr>
          <p:cNvPr id="17"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5C02B6E1-402B-6249-3A51-B534A33159E3}"/>
              </a:ext>
            </a:extLst>
          </p:cNvPr>
          <p:cNvSpPr>
            <a:spLocks noGrp="1"/>
          </p:cNvSpPr>
          <p:nvPr>
            <p:ph type="ctrTitle"/>
          </p:nvPr>
        </p:nvSpPr>
        <p:spPr>
          <a:xfrm>
            <a:off x="3325473" y="1924619"/>
            <a:ext cx="5541054" cy="1655378"/>
          </a:xfrm>
        </p:spPr>
        <p:txBody>
          <a:bodyPr>
            <a:normAutofit/>
          </a:bodyPr>
          <a:lstStyle/>
          <a:p>
            <a:r>
              <a:rPr lang="en-GB" sz="4400">
                <a:latin typeface="ADLaM Display" panose="02010000000000000000" pitchFamily="2" charset="0"/>
                <a:ea typeface="ADLaM Display" panose="02010000000000000000" pitchFamily="2" charset="0"/>
                <a:cs typeface="ADLaM Display" panose="02010000000000000000" pitchFamily="2" charset="0"/>
              </a:rPr>
              <a:t>St Davids day within education</a:t>
            </a:r>
          </a:p>
        </p:txBody>
      </p:sp>
      <p:sp>
        <p:nvSpPr>
          <p:cNvPr id="3" name="Subtitle 2">
            <a:extLst>
              <a:ext uri="{FF2B5EF4-FFF2-40B4-BE49-F238E27FC236}">
                <a16:creationId xmlns:a16="http://schemas.microsoft.com/office/drawing/2014/main" id="{C90C699F-527A-0217-9321-917C5508D229}"/>
              </a:ext>
            </a:extLst>
          </p:cNvPr>
          <p:cNvSpPr>
            <a:spLocks noGrp="1"/>
          </p:cNvSpPr>
          <p:nvPr>
            <p:ph type="subTitle" idx="1"/>
          </p:nvPr>
        </p:nvSpPr>
        <p:spPr>
          <a:xfrm>
            <a:off x="3880419" y="3668285"/>
            <a:ext cx="4431162" cy="1337967"/>
          </a:xfrm>
        </p:spPr>
        <p:txBody>
          <a:bodyPr>
            <a:normAutofit/>
          </a:bodyPr>
          <a:lstStyle/>
          <a:p>
            <a:r>
              <a:rPr lang="en-GB" dirty="0">
                <a:latin typeface="AngsanaUPC" panose="020B0502040204020203" pitchFamily="18" charset="-34"/>
                <a:cs typeface="AngsanaUPC" panose="020B0502040204020203" pitchFamily="18" charset="-34"/>
              </a:rPr>
              <a:t>Brogan Cole 2317370</a:t>
            </a:r>
          </a:p>
        </p:txBody>
      </p:sp>
    </p:spTree>
    <p:extLst>
      <p:ext uri="{BB962C8B-B14F-4D97-AF65-F5344CB8AC3E}">
        <p14:creationId xmlns:p14="http://schemas.microsoft.com/office/powerpoint/2010/main" val="132443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34DF1-4D88-F440-FE74-185A6647D878}"/>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Introduction</a:t>
            </a:r>
          </a:p>
        </p:txBody>
      </p:sp>
      <p:sp>
        <p:nvSpPr>
          <p:cNvPr id="3" name="Content Placeholder 2">
            <a:extLst>
              <a:ext uri="{FF2B5EF4-FFF2-40B4-BE49-F238E27FC236}">
                <a16:creationId xmlns:a16="http://schemas.microsoft.com/office/drawing/2014/main" id="{69A789DE-7D26-85A5-53C3-901940D57FEE}"/>
              </a:ext>
            </a:extLst>
          </p:cNvPr>
          <p:cNvSpPr>
            <a:spLocks noGrp="1"/>
          </p:cNvSpPr>
          <p:nvPr>
            <p:ph idx="1"/>
          </p:nvPr>
        </p:nvSpPr>
        <p:spPr/>
        <p:txBody>
          <a:bodyPr>
            <a:normAutofit/>
          </a:bodyPr>
          <a:lstStyle/>
          <a:p>
            <a:pPr marL="0" indent="0">
              <a:buNone/>
            </a:pPr>
            <a:r>
              <a:rPr lang="en-GB" sz="4000" dirty="0">
                <a:latin typeface="Angsana New" panose="02020603050405020304" pitchFamily="18" charset="-34"/>
                <a:cs typeface="Angsana New" panose="02020603050405020304" pitchFamily="18" charset="-34"/>
              </a:rPr>
              <a:t>In this presentation, I will outline St Davids Day and discuss the history behind St Davids Day, how it has impacted Welsh language within education and its role within the Welsh language.</a:t>
            </a:r>
          </a:p>
        </p:txBody>
      </p:sp>
    </p:spTree>
    <p:extLst>
      <p:ext uri="{BB962C8B-B14F-4D97-AF65-F5344CB8AC3E}">
        <p14:creationId xmlns:p14="http://schemas.microsoft.com/office/powerpoint/2010/main" val="1280379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D2C1D-F128-0EF2-C282-090B69E589DE}"/>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What is St Davids Day?</a:t>
            </a:r>
          </a:p>
        </p:txBody>
      </p:sp>
      <p:sp>
        <p:nvSpPr>
          <p:cNvPr id="3" name="Content Placeholder 2">
            <a:extLst>
              <a:ext uri="{FF2B5EF4-FFF2-40B4-BE49-F238E27FC236}">
                <a16:creationId xmlns:a16="http://schemas.microsoft.com/office/drawing/2014/main" id="{ED0902CC-5941-FC57-2B30-26D25198B7CD}"/>
              </a:ext>
            </a:extLst>
          </p:cNvPr>
          <p:cNvSpPr>
            <a:spLocks noGrp="1"/>
          </p:cNvSpPr>
          <p:nvPr>
            <p:ph idx="1"/>
          </p:nvPr>
        </p:nvSpPr>
        <p:spPr/>
        <p:txBody>
          <a:bodyPr>
            <a:normAutofit/>
          </a:bodyPr>
          <a:lstStyle/>
          <a:p>
            <a:pPr marL="0" indent="0">
              <a:buNone/>
            </a:pPr>
            <a:r>
              <a:rPr lang="en-GB" sz="3600" dirty="0">
                <a:latin typeface="Angsana New" panose="02020603050405020304" pitchFamily="18" charset="-34"/>
                <a:cs typeface="Angsana New" panose="02020603050405020304" pitchFamily="18" charset="-34"/>
              </a:rPr>
              <a:t>St Davids Day is a celebration of both the life of Saint David and the vibrant culture of Wales, March 1</a:t>
            </a:r>
            <a:r>
              <a:rPr lang="en-GB" sz="3600" baseline="30000" dirty="0">
                <a:latin typeface="Angsana New" panose="02020603050405020304" pitchFamily="18" charset="-34"/>
                <a:cs typeface="Angsana New" panose="02020603050405020304" pitchFamily="18" charset="-34"/>
              </a:rPr>
              <a:t>st</a:t>
            </a:r>
            <a:r>
              <a:rPr lang="en-GB" sz="3600" dirty="0">
                <a:latin typeface="Angsana New" panose="02020603050405020304" pitchFamily="18" charset="-34"/>
                <a:cs typeface="Angsana New" panose="02020603050405020304" pitchFamily="18" charset="-34"/>
              </a:rPr>
              <a:t> marks St Davids Day. St Davids day is known for its unique traditions and history. St David’s Day is a time when Welsh pride shines brightly. (John,2025)</a:t>
            </a:r>
          </a:p>
        </p:txBody>
      </p:sp>
    </p:spTree>
    <p:extLst>
      <p:ext uri="{BB962C8B-B14F-4D97-AF65-F5344CB8AC3E}">
        <p14:creationId xmlns:p14="http://schemas.microsoft.com/office/powerpoint/2010/main" val="3684382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3BB1F-C0C3-4BD0-353B-31B45514EAD7}"/>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What is the history behind St Davids Day?</a:t>
            </a:r>
          </a:p>
        </p:txBody>
      </p:sp>
      <p:sp>
        <p:nvSpPr>
          <p:cNvPr id="3" name="Content Placeholder 2">
            <a:extLst>
              <a:ext uri="{FF2B5EF4-FFF2-40B4-BE49-F238E27FC236}">
                <a16:creationId xmlns:a16="http://schemas.microsoft.com/office/drawing/2014/main" id="{06FB949A-51AC-EF3E-F1B9-D714C9A27193}"/>
              </a:ext>
            </a:extLst>
          </p:cNvPr>
          <p:cNvSpPr>
            <a:spLocks noGrp="1"/>
          </p:cNvSpPr>
          <p:nvPr>
            <p:ph idx="1"/>
          </p:nvPr>
        </p:nvSpPr>
        <p:spPr/>
        <p:txBody>
          <a:bodyPr/>
          <a:lstStyle/>
          <a:p>
            <a:pPr marL="0" indent="0">
              <a:buNone/>
            </a:pPr>
            <a:r>
              <a:rPr lang="en-GB" dirty="0">
                <a:latin typeface="Angsana New" panose="02020603050405020304" pitchFamily="18" charset="-34"/>
                <a:cs typeface="Angsana New" panose="02020603050405020304" pitchFamily="18" charset="-34"/>
              </a:rPr>
              <a:t>The history behind St Davids day is St Davids Day is celebrated on March 1</a:t>
            </a:r>
            <a:r>
              <a:rPr lang="en-GB" baseline="30000" dirty="0">
                <a:latin typeface="Angsana New" panose="02020603050405020304" pitchFamily="18" charset="-34"/>
                <a:cs typeface="Angsana New" panose="02020603050405020304" pitchFamily="18" charset="-34"/>
              </a:rPr>
              <a:t>st</a:t>
            </a:r>
            <a:r>
              <a:rPr lang="en-GB" dirty="0">
                <a:latin typeface="Angsana New" panose="02020603050405020304" pitchFamily="18" charset="-34"/>
                <a:cs typeface="Angsana New" panose="02020603050405020304" pitchFamily="18" charset="-34"/>
              </a:rPr>
              <a:t> and commemorates St David (Dewi Sant), the 6</a:t>
            </a:r>
            <a:r>
              <a:rPr lang="en-GB" baseline="30000" dirty="0">
                <a:latin typeface="Angsana New" panose="02020603050405020304" pitchFamily="18" charset="-34"/>
                <a:cs typeface="Angsana New" panose="02020603050405020304" pitchFamily="18" charset="-34"/>
              </a:rPr>
              <a:t>th</a:t>
            </a:r>
            <a:r>
              <a:rPr lang="en-GB" dirty="0">
                <a:latin typeface="Angsana New" panose="02020603050405020304" pitchFamily="18" charset="-34"/>
                <a:cs typeface="Angsana New" panose="02020603050405020304" pitchFamily="18" charset="-34"/>
              </a:rPr>
              <a:t> century patron saint of Wales, traditionally believed to have died on March 1</a:t>
            </a:r>
            <a:r>
              <a:rPr lang="en-GB" baseline="30000" dirty="0">
                <a:latin typeface="Angsana New" panose="02020603050405020304" pitchFamily="18" charset="-34"/>
                <a:cs typeface="Angsana New" panose="02020603050405020304" pitchFamily="18" charset="-34"/>
              </a:rPr>
              <a:t>st</a:t>
            </a:r>
            <a:r>
              <a:rPr lang="en-GB" dirty="0">
                <a:latin typeface="Angsana New" panose="02020603050405020304" pitchFamily="18" charset="-34"/>
                <a:cs typeface="Angsana New" panose="02020603050405020304" pitchFamily="18" charset="-34"/>
              </a:rPr>
              <a:t> in 589 AD. Saint David was a Christian bishop who established monastic communities throughout Wales and became associated with learning, spiritually and preaching the Welsh language. Saint David’s cult grew during the middle ages and later became a national celebration of Welsh identity and culture. (Becker, 2025)</a:t>
            </a:r>
          </a:p>
        </p:txBody>
      </p:sp>
    </p:spTree>
    <p:extLst>
      <p:ext uri="{BB962C8B-B14F-4D97-AF65-F5344CB8AC3E}">
        <p14:creationId xmlns:p14="http://schemas.microsoft.com/office/powerpoint/2010/main" val="2562933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B7F6C-A85E-DB9D-B01A-54C4EE89CB6F}"/>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Why is St Davids Day used in education?</a:t>
            </a:r>
          </a:p>
        </p:txBody>
      </p:sp>
      <p:sp>
        <p:nvSpPr>
          <p:cNvPr id="3" name="Content Placeholder 2">
            <a:extLst>
              <a:ext uri="{FF2B5EF4-FFF2-40B4-BE49-F238E27FC236}">
                <a16:creationId xmlns:a16="http://schemas.microsoft.com/office/drawing/2014/main" id="{FAFB13E9-16B6-3F42-7FCD-7BACD056050C}"/>
              </a:ext>
            </a:extLst>
          </p:cNvPr>
          <p:cNvSpPr>
            <a:spLocks noGrp="1"/>
          </p:cNvSpPr>
          <p:nvPr>
            <p:ph idx="1"/>
          </p:nvPr>
        </p:nvSpPr>
        <p:spPr/>
        <p:txBody>
          <a:bodyPr/>
          <a:lstStyle/>
          <a:p>
            <a:pPr marL="0" indent="0">
              <a:buNone/>
            </a:pPr>
            <a:r>
              <a:rPr lang="en-US" dirty="0">
                <a:latin typeface="Angsana New" panose="02020603050405020304" pitchFamily="18" charset="-34"/>
                <a:cs typeface="Angsana New" panose="02020603050405020304" pitchFamily="18" charset="-34"/>
              </a:rPr>
              <a:t>St David's Day is used in education to promote Welsh identity, culture, and language, which supports the Curriculum for Wales' goals of cynefin and bilingualism. It provides an accessible, inclusive context for teaching Welsh history and language, especially in English-medium schools, while also instilling cultural pride and national awareness in today's young learners.</a:t>
            </a:r>
          </a:p>
        </p:txBody>
      </p:sp>
    </p:spTree>
    <p:extLst>
      <p:ext uri="{BB962C8B-B14F-4D97-AF65-F5344CB8AC3E}">
        <p14:creationId xmlns:p14="http://schemas.microsoft.com/office/powerpoint/2010/main" val="1902569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24359-CC13-E9F0-8957-29158AB1DA30}"/>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How has St Davids Day impacted Welsh language in education?</a:t>
            </a:r>
          </a:p>
        </p:txBody>
      </p:sp>
      <p:sp>
        <p:nvSpPr>
          <p:cNvPr id="3" name="Content Placeholder 2">
            <a:extLst>
              <a:ext uri="{FF2B5EF4-FFF2-40B4-BE49-F238E27FC236}">
                <a16:creationId xmlns:a16="http://schemas.microsoft.com/office/drawing/2014/main" id="{FC4A8424-85ED-BEA3-66B2-127907F63E07}"/>
              </a:ext>
            </a:extLst>
          </p:cNvPr>
          <p:cNvSpPr>
            <a:spLocks noGrp="1"/>
          </p:cNvSpPr>
          <p:nvPr>
            <p:ph idx="1"/>
          </p:nvPr>
        </p:nvSpPr>
        <p:spPr/>
        <p:txBody>
          <a:bodyPr/>
          <a:lstStyle/>
          <a:p>
            <a:pPr marL="0" indent="0">
              <a:buNone/>
            </a:pPr>
            <a:r>
              <a:rPr lang="en-US" dirty="0">
                <a:latin typeface="Angsana New" panose="02020603050405020304" pitchFamily="18" charset="-34"/>
                <a:cs typeface="Angsana New" panose="02020603050405020304" pitchFamily="18" charset="-34"/>
              </a:rPr>
              <a:t>St David's Day has promoted the Welsh language in schools through songs, assemblies, and classroom activities. It encourages positive attitudes towards Welsh, particularly in English-medium schools, but its effects are often symbolic, necessitating consistent daily language use to support long-term linguistic development.</a:t>
            </a:r>
          </a:p>
        </p:txBody>
      </p:sp>
    </p:spTree>
    <p:extLst>
      <p:ext uri="{BB962C8B-B14F-4D97-AF65-F5344CB8AC3E}">
        <p14:creationId xmlns:p14="http://schemas.microsoft.com/office/powerpoint/2010/main" val="305057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796C1-06F3-AE9F-2E3B-CDFB5212B4B6}"/>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St Davids Day role in the Welsh language</a:t>
            </a:r>
          </a:p>
        </p:txBody>
      </p:sp>
      <p:sp>
        <p:nvSpPr>
          <p:cNvPr id="3" name="Content Placeholder 2">
            <a:extLst>
              <a:ext uri="{FF2B5EF4-FFF2-40B4-BE49-F238E27FC236}">
                <a16:creationId xmlns:a16="http://schemas.microsoft.com/office/drawing/2014/main" id="{4CE0449C-EC4D-8652-AB43-A6391C630DB3}"/>
              </a:ext>
            </a:extLst>
          </p:cNvPr>
          <p:cNvSpPr>
            <a:spLocks noGrp="1"/>
          </p:cNvSpPr>
          <p:nvPr>
            <p:ph idx="1"/>
          </p:nvPr>
        </p:nvSpPr>
        <p:spPr/>
        <p:txBody>
          <a:bodyPr/>
          <a:lstStyle/>
          <a:p>
            <a:pPr marL="0" indent="0">
              <a:buNone/>
            </a:pPr>
            <a:r>
              <a:rPr lang="en-US" dirty="0">
                <a:latin typeface="Angsana New" panose="02020603050405020304" pitchFamily="18" charset="-34"/>
                <a:cs typeface="Angsana New" panose="02020603050405020304" pitchFamily="18" charset="-34"/>
              </a:rPr>
              <a:t>St David's Day celebrates and promotes Welsh culture and traditions, language learning, and community engagement. Events on 1 March raise awareness of Welsh heritage and support initiatives that promote language use and pride in educational and social settings, therefore enhancing linguistic identity.</a:t>
            </a:r>
          </a:p>
        </p:txBody>
      </p:sp>
    </p:spTree>
    <p:extLst>
      <p:ext uri="{BB962C8B-B14F-4D97-AF65-F5344CB8AC3E}">
        <p14:creationId xmlns:p14="http://schemas.microsoft.com/office/powerpoint/2010/main" val="6629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6B542-438C-3684-14D0-9A63063A08BF}"/>
              </a:ext>
            </a:extLst>
          </p:cNvPr>
          <p:cNvSpPr>
            <a:spLocks noGrp="1"/>
          </p:cNvSpPr>
          <p:nvPr>
            <p:ph type="title"/>
          </p:nvPr>
        </p:nvSpPr>
        <p:spPr/>
        <p:txBody>
          <a:bodyPr>
            <a:normAutofit/>
          </a:bodyPr>
          <a:lstStyle/>
          <a:p>
            <a:r>
              <a:rPr lang="en-US" dirty="0">
                <a:latin typeface="ADLaM Display" panose="02010000000000000000" pitchFamily="2" charset="0"/>
                <a:ea typeface="ADLaM Display" panose="02010000000000000000" pitchFamily="2" charset="0"/>
                <a:cs typeface="ADLaM Display" panose="02010000000000000000" pitchFamily="2" charset="0"/>
              </a:rPr>
              <a:t>St David’s famous words,</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3" name="Content Placeholder 2">
            <a:extLst>
              <a:ext uri="{FF2B5EF4-FFF2-40B4-BE49-F238E27FC236}">
                <a16:creationId xmlns:a16="http://schemas.microsoft.com/office/drawing/2014/main" id="{53FA9CFD-9FE4-419C-D84B-362F87880435}"/>
              </a:ext>
            </a:extLst>
          </p:cNvPr>
          <p:cNvSpPr>
            <a:spLocks noGrp="1"/>
          </p:cNvSpPr>
          <p:nvPr>
            <p:ph idx="1"/>
          </p:nvPr>
        </p:nvSpPr>
        <p:spPr/>
        <p:txBody>
          <a:bodyPr>
            <a:normAutofit fontScale="92500"/>
          </a:bodyPr>
          <a:lstStyle/>
          <a:p>
            <a:pPr marL="0" indent="0" algn="ctr">
              <a:buNone/>
            </a:pPr>
            <a:r>
              <a:rPr lang="en-US" sz="8800" i="1" dirty="0">
                <a:latin typeface="Arial Rounded MT Bold" panose="020F0704030504030204" pitchFamily="34" charset="0"/>
              </a:rPr>
              <a:t>“</a:t>
            </a:r>
            <a:r>
              <a:rPr lang="en-US" sz="8800" i="1" dirty="0" err="1">
                <a:latin typeface="Arial Rounded MT Bold" panose="020F0704030504030204" pitchFamily="34" charset="0"/>
              </a:rPr>
              <a:t>Gwnewch</a:t>
            </a:r>
            <a:r>
              <a:rPr lang="en-US" sz="8800" i="1" dirty="0">
                <a:latin typeface="Arial Rounded MT Bold" panose="020F0704030504030204" pitchFamily="34" charset="0"/>
              </a:rPr>
              <a:t> y </a:t>
            </a:r>
            <a:r>
              <a:rPr lang="en-US" sz="8800" i="1" dirty="0" err="1">
                <a:latin typeface="Arial Rounded MT Bold" panose="020F0704030504030204" pitchFamily="34" charset="0"/>
              </a:rPr>
              <a:t>pethau</a:t>
            </a:r>
            <a:r>
              <a:rPr lang="en-US" sz="8800" i="1" dirty="0">
                <a:latin typeface="Arial Rounded MT Bold" panose="020F0704030504030204" pitchFamily="34" charset="0"/>
              </a:rPr>
              <a:t> </a:t>
            </a:r>
            <a:r>
              <a:rPr lang="en-US" sz="8800" i="1" dirty="0" err="1">
                <a:latin typeface="Arial Rounded MT Bold" panose="020F0704030504030204" pitchFamily="34" charset="0"/>
              </a:rPr>
              <a:t>bychain</a:t>
            </a:r>
            <a:r>
              <a:rPr lang="en-US" sz="8800" dirty="0">
                <a:latin typeface="Arial Rounded MT Bold" panose="020F0704030504030204" pitchFamily="34" charset="0"/>
              </a:rPr>
              <a:t> – </a:t>
            </a:r>
            <a:r>
              <a:rPr lang="en-US" sz="8800" i="1" dirty="0">
                <a:latin typeface="Arial Rounded MT Bold" panose="020F0704030504030204" pitchFamily="34" charset="0"/>
              </a:rPr>
              <a:t>Do the little things,”</a:t>
            </a:r>
            <a:endParaRPr lang="en-GB" sz="8800" dirty="0">
              <a:latin typeface="Arial Rounded MT Bold" panose="020F0704030504030204" pitchFamily="34" charset="0"/>
            </a:endParaRPr>
          </a:p>
        </p:txBody>
      </p:sp>
    </p:spTree>
    <p:extLst>
      <p:ext uri="{BB962C8B-B14F-4D97-AF65-F5344CB8AC3E}">
        <p14:creationId xmlns:p14="http://schemas.microsoft.com/office/powerpoint/2010/main" val="648290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270F9-3C2F-DEF5-450D-A141E937F876}"/>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Conclusion</a:t>
            </a:r>
          </a:p>
        </p:txBody>
      </p:sp>
      <p:sp>
        <p:nvSpPr>
          <p:cNvPr id="3" name="Content Placeholder 2">
            <a:extLst>
              <a:ext uri="{FF2B5EF4-FFF2-40B4-BE49-F238E27FC236}">
                <a16:creationId xmlns:a16="http://schemas.microsoft.com/office/drawing/2014/main" id="{C200C961-09FE-EA09-2C4B-3B8E5E0705C8}"/>
              </a:ext>
            </a:extLst>
          </p:cNvPr>
          <p:cNvSpPr>
            <a:spLocks noGrp="1"/>
          </p:cNvSpPr>
          <p:nvPr>
            <p:ph idx="1"/>
          </p:nvPr>
        </p:nvSpPr>
        <p:spPr/>
        <p:txBody>
          <a:bodyPr>
            <a:normAutofit/>
          </a:bodyPr>
          <a:lstStyle/>
          <a:p>
            <a:pPr marL="0" indent="0">
              <a:buNone/>
            </a:pPr>
            <a:r>
              <a:rPr lang="en-US" sz="4000" dirty="0">
                <a:latin typeface="Angsana New" panose="02020603050405020304" pitchFamily="18" charset="-34"/>
                <a:cs typeface="Angsana New" panose="02020603050405020304" pitchFamily="18" charset="-34"/>
              </a:rPr>
              <a:t>To conclude this presentation, I have provided extensive knowledge about St David's Day and the significance of incorporating cultural celebrations. St Davids has a long history rooted in Welsh culture. Its educational celebration is critical in promoting the Welsh language among young learners.</a:t>
            </a:r>
          </a:p>
        </p:txBody>
      </p:sp>
    </p:spTree>
    <p:extLst>
      <p:ext uri="{BB962C8B-B14F-4D97-AF65-F5344CB8AC3E}">
        <p14:creationId xmlns:p14="http://schemas.microsoft.com/office/powerpoint/2010/main" val="14896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2EADE-430B-666F-B371-B079C85D2D1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54B2365-A272-97D9-F969-1BD74E44A6B5}"/>
              </a:ext>
            </a:extLst>
          </p:cNvPr>
          <p:cNvSpPr>
            <a:spLocks noGrp="1"/>
          </p:cNvSpPr>
          <p:nvPr>
            <p:ph idx="1"/>
          </p:nvPr>
        </p:nvSpPr>
        <p:spPr>
          <a:xfrm>
            <a:off x="838200" y="1501160"/>
            <a:ext cx="10515600" cy="4351338"/>
          </a:xfrm>
        </p:spPr>
        <p:txBody>
          <a:bodyPr>
            <a:noAutofit/>
          </a:bodyPr>
          <a:lstStyle/>
          <a:p>
            <a:pPr lvl="0"/>
            <a:r>
              <a:rPr lang="en-US" sz="2000" dirty="0"/>
              <a:t>Becker, L. (2025). </a:t>
            </a:r>
            <a:r>
              <a:rPr lang="en-US" sz="2000" i="1" dirty="0"/>
              <a:t>St. David’s Day: Celebrating Welsh Heritage and Traditions </a:t>
            </a:r>
            <a:r>
              <a:rPr lang="en-US" sz="2000" u="sng" dirty="0">
                <a:hlinkClick r:id="rId2"/>
              </a:rPr>
              <a:t>https://historyoftheholiday.com/st-davids-day/</a:t>
            </a:r>
            <a:r>
              <a:rPr lang="en-US" sz="2000" dirty="0"/>
              <a:t> (Accessed 5 Jan. 2026).</a:t>
            </a:r>
            <a:endParaRPr lang="en-GB" sz="2000" dirty="0"/>
          </a:p>
          <a:p>
            <a:pPr lvl="0"/>
            <a:r>
              <a:rPr lang="en-US" sz="2000" dirty="0"/>
              <a:t>John, A. (2025). </a:t>
            </a:r>
            <a:r>
              <a:rPr lang="en-US" sz="2000" i="1" dirty="0"/>
              <a:t>Archbishop Mark‘s Pastoral Message for St David’s Day</a:t>
            </a:r>
            <a:r>
              <a:rPr lang="en-US" sz="2000" dirty="0"/>
              <a:t>. </a:t>
            </a:r>
            <a:r>
              <a:rPr lang="en-US" sz="2000" u="sng" dirty="0">
                <a:hlinkClick r:id="rId3"/>
              </a:rPr>
              <a:t>https://rcadc.org/archbishop-marks-pastoral-message-for-st-davids-day/</a:t>
            </a:r>
            <a:r>
              <a:rPr lang="en-US" sz="2000" dirty="0"/>
              <a:t> (Accessed 5 Jan. 2026).</a:t>
            </a:r>
            <a:endParaRPr lang="en-GB" sz="2000" dirty="0"/>
          </a:p>
          <a:p>
            <a:pPr lvl="0"/>
            <a:r>
              <a:rPr lang="en-US" sz="2000" dirty="0"/>
              <a:t>John, B. (2025). </a:t>
            </a:r>
            <a:r>
              <a:rPr lang="en-US" sz="2000" i="1" dirty="0"/>
              <a:t>What is the history and meaning of St. David’s Day</a:t>
            </a:r>
            <a:r>
              <a:rPr lang="en-US" sz="2000" dirty="0"/>
              <a:t>. </a:t>
            </a:r>
            <a:r>
              <a:rPr lang="en-US" sz="2000" u="sng" dirty="0">
                <a:hlinkClick r:id="rId4"/>
              </a:rPr>
              <a:t>https://www.southwalesmagazine.co.uk/post/what-is-the-history-and-meaning-of-st-david-s-day</a:t>
            </a:r>
            <a:r>
              <a:rPr lang="en-US" sz="2000" dirty="0"/>
              <a:t>. (Accessed 5 Jan. 2026).</a:t>
            </a:r>
            <a:endParaRPr lang="en-GB" sz="2000" dirty="0"/>
          </a:p>
          <a:p>
            <a:pPr lvl="0"/>
            <a:r>
              <a:rPr lang="en-US" sz="2000" dirty="0"/>
              <a:t>‌McLean, M. (2023). </a:t>
            </a:r>
            <a:r>
              <a:rPr lang="en-US" sz="2000" i="1" dirty="0"/>
              <a:t>All things Welsh at the fore as Rydal </a:t>
            </a:r>
            <a:r>
              <a:rPr lang="en-US" sz="2000" i="1" dirty="0" err="1"/>
              <a:t>Penrhos</a:t>
            </a:r>
            <a:r>
              <a:rPr lang="en-US" sz="2000" i="1" dirty="0"/>
              <a:t> celebrates St David’s Day with week of activities </a:t>
            </a:r>
            <a:r>
              <a:rPr lang="en-US" sz="2000" u="sng" dirty="0">
                <a:hlinkClick r:id="rId5"/>
              </a:rPr>
              <a:t>https://rydalpenrhos.com/rydal-penrhos-celebrates-st-davids-day-welsh-week/</a:t>
            </a:r>
            <a:r>
              <a:rPr lang="en-US" sz="2000" dirty="0"/>
              <a:t> (accessed 5 Jan. 2026).</a:t>
            </a:r>
            <a:endParaRPr lang="en-GB" sz="2000" dirty="0"/>
          </a:p>
          <a:p>
            <a:pPr lvl="0"/>
            <a:r>
              <a:rPr lang="en-US" sz="2000" dirty="0"/>
              <a:t>‌</a:t>
            </a:r>
            <a:r>
              <a:rPr lang="en-US" sz="2000" i="1" dirty="0"/>
              <a:t>St David’s Day: A Celebration of Welsh heritage and culture</a:t>
            </a:r>
            <a:r>
              <a:rPr lang="en-US" sz="2000" dirty="0"/>
              <a:t>. Our History. </a:t>
            </a:r>
            <a:r>
              <a:rPr lang="en-US" sz="2000" u="sng" dirty="0">
                <a:hlinkClick r:id="rId6"/>
              </a:rPr>
              <a:t>https://www.ourhistory.org.uk/st-davids-day-a-celebration-of-welsh-heritage-and-culture/</a:t>
            </a:r>
            <a:r>
              <a:rPr lang="en-US" sz="2000" dirty="0"/>
              <a:t>.</a:t>
            </a:r>
            <a:endParaRPr lang="en-GB" sz="2000" dirty="0"/>
          </a:p>
          <a:p>
            <a:pPr lvl="0"/>
            <a:r>
              <a:rPr lang="en-US" sz="2000" dirty="0"/>
              <a:t>www.gov.wales. (2024). </a:t>
            </a:r>
            <a:r>
              <a:rPr lang="en-US" sz="2000" i="1" dirty="0"/>
              <a:t>Cultural Ambassadors scheme launched to promote the Welsh language and heritage | GOV.WALES</a:t>
            </a:r>
            <a:r>
              <a:rPr lang="en-US" sz="2000" dirty="0"/>
              <a:t>. </a:t>
            </a:r>
            <a:r>
              <a:rPr lang="en-US" sz="2000" u="sng" dirty="0">
                <a:hlinkClick r:id="rId7"/>
              </a:rPr>
              <a:t>https://www.gov.wales/cultural-ambassadors-scheme-launched-promote-welsh-language-and-heritage</a:t>
            </a:r>
            <a:r>
              <a:rPr lang="en-US" sz="2000" dirty="0"/>
              <a:t> (Accessed 5 Jan. 2026).</a:t>
            </a:r>
            <a:endParaRPr lang="en-GB" sz="2000" dirty="0"/>
          </a:p>
        </p:txBody>
      </p:sp>
    </p:spTree>
    <p:extLst>
      <p:ext uri="{BB962C8B-B14F-4D97-AF65-F5344CB8AC3E}">
        <p14:creationId xmlns:p14="http://schemas.microsoft.com/office/powerpoint/2010/main" val="1700215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8888</TotalTime>
  <Words>671</Words>
  <Application>Microsoft Office PowerPoint</Application>
  <PresentationFormat>Widescreen</PresentationFormat>
  <Paragraphs>25</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ADLaM Display</vt:lpstr>
      <vt:lpstr>Angsana New</vt:lpstr>
      <vt:lpstr>AngsanaUPC</vt:lpstr>
      <vt:lpstr>Aptos</vt:lpstr>
      <vt:lpstr>Aptos Display</vt:lpstr>
      <vt:lpstr>Arial</vt:lpstr>
      <vt:lpstr>Arial Rounded MT Bold</vt:lpstr>
      <vt:lpstr>Office Theme</vt:lpstr>
      <vt:lpstr>St Davids day within education</vt:lpstr>
      <vt:lpstr>Introduction</vt:lpstr>
      <vt:lpstr>What is St Davids Day?</vt:lpstr>
      <vt:lpstr>What is the history behind St Davids Day?</vt:lpstr>
      <vt:lpstr>Why is St Davids Day used in education?</vt:lpstr>
      <vt:lpstr>How has St Davids Day impacted Welsh language in education?</vt:lpstr>
      <vt:lpstr>St Davids Day role in the Welsh language</vt:lpstr>
      <vt:lpstr>St David’s famous words,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Brogan Cole (2317370)</dc:creator>
  <cp:lastModifiedBy>Brogan Cole (2317370)</cp:lastModifiedBy>
  <cp:revision>2</cp:revision>
  <dcterms:created xsi:type="dcterms:W3CDTF">2026-01-05T18:22:00Z</dcterms:created>
  <dcterms:modified xsi:type="dcterms:W3CDTF">2026-01-11T22:30:03Z</dcterms:modified>
</cp:coreProperties>
</file>