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515" autoAdjust="0"/>
  </p:normalViewPr>
  <p:slideViewPr>
    <p:cSldViewPr snapToGrid="0">
      <p:cViewPr varScale="1">
        <p:scale>
          <a:sx n="66" d="100"/>
          <a:sy n="66" d="100"/>
        </p:scale>
        <p:origin x="4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6C7528-EBF1-4C15-AEEE-E89A09C9193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BFAC71E-8B4A-4C09-8327-F48AFC55DBC3}">
      <dgm:prSet/>
      <dgm:spPr/>
      <dgm:t>
        <a:bodyPr/>
        <a:lstStyle/>
        <a:p>
          <a:r>
            <a:rPr lang="en-GB"/>
            <a:t>Introduction to Marks &amp; Spencer and organisational transformation</a:t>
          </a:r>
          <a:endParaRPr lang="en-US"/>
        </a:p>
      </dgm:t>
    </dgm:pt>
    <dgm:pt modelId="{0957D012-ED0F-438D-8DA2-DF85FA02EC77}" type="parTrans" cxnId="{DB61151F-4165-4A93-9335-4F3A68011217}">
      <dgm:prSet/>
      <dgm:spPr/>
      <dgm:t>
        <a:bodyPr/>
        <a:lstStyle/>
        <a:p>
          <a:endParaRPr lang="en-US"/>
        </a:p>
      </dgm:t>
    </dgm:pt>
    <dgm:pt modelId="{AB88B4B6-FF45-40F7-ACBF-DEB564B2114A}" type="sibTrans" cxnId="{DB61151F-4165-4A93-9335-4F3A68011217}">
      <dgm:prSet/>
      <dgm:spPr/>
      <dgm:t>
        <a:bodyPr/>
        <a:lstStyle/>
        <a:p>
          <a:endParaRPr lang="en-US"/>
        </a:p>
      </dgm:t>
    </dgm:pt>
    <dgm:pt modelId="{A34DB19F-B2E3-4984-8A00-E02ABB389005}">
      <dgm:prSet/>
      <dgm:spPr/>
      <dgm:t>
        <a:bodyPr/>
        <a:lstStyle/>
        <a:p>
          <a:r>
            <a:rPr lang="en-GB"/>
            <a:t>Recruitment process during organisational transformation </a:t>
          </a:r>
          <a:endParaRPr lang="en-US"/>
        </a:p>
      </dgm:t>
    </dgm:pt>
    <dgm:pt modelId="{9B509000-AA6C-4AA4-94E9-0F62ABE1CA98}" type="parTrans" cxnId="{1C5FC903-71C1-4895-AD70-B9C521C74DDA}">
      <dgm:prSet/>
      <dgm:spPr/>
      <dgm:t>
        <a:bodyPr/>
        <a:lstStyle/>
        <a:p>
          <a:endParaRPr lang="en-US"/>
        </a:p>
      </dgm:t>
    </dgm:pt>
    <dgm:pt modelId="{47132B0E-87D7-4493-8116-088246D6A608}" type="sibTrans" cxnId="{1C5FC903-71C1-4895-AD70-B9C521C74DDA}">
      <dgm:prSet/>
      <dgm:spPr/>
      <dgm:t>
        <a:bodyPr/>
        <a:lstStyle/>
        <a:p>
          <a:endParaRPr lang="en-US"/>
        </a:p>
      </dgm:t>
    </dgm:pt>
    <dgm:pt modelId="{5C156166-396C-40CE-B3B3-807F072C7DA3}">
      <dgm:prSet/>
      <dgm:spPr/>
      <dgm:t>
        <a:bodyPr/>
        <a:lstStyle/>
        <a:p>
          <a:r>
            <a:rPr lang="en-GB"/>
            <a:t>Job analysis </a:t>
          </a:r>
          <a:endParaRPr lang="en-US"/>
        </a:p>
      </dgm:t>
    </dgm:pt>
    <dgm:pt modelId="{1F751236-D033-4FE5-BCB3-9C6BA6520958}" type="parTrans" cxnId="{F11BAB05-92CF-4FB1-A9FB-5F5E7FE7FB0C}">
      <dgm:prSet/>
      <dgm:spPr/>
      <dgm:t>
        <a:bodyPr/>
        <a:lstStyle/>
        <a:p>
          <a:endParaRPr lang="en-US"/>
        </a:p>
      </dgm:t>
    </dgm:pt>
    <dgm:pt modelId="{014E4BE2-8EAF-4EBB-9778-20F5D7ADE592}" type="sibTrans" cxnId="{F11BAB05-92CF-4FB1-A9FB-5F5E7FE7FB0C}">
      <dgm:prSet/>
      <dgm:spPr/>
      <dgm:t>
        <a:bodyPr/>
        <a:lstStyle/>
        <a:p>
          <a:endParaRPr lang="en-US"/>
        </a:p>
      </dgm:t>
    </dgm:pt>
    <dgm:pt modelId="{999339B6-5114-41CE-9285-91B7282C3F4A}">
      <dgm:prSet/>
      <dgm:spPr/>
      <dgm:t>
        <a:bodyPr/>
        <a:lstStyle/>
        <a:p>
          <a:r>
            <a:rPr lang="en-GB"/>
            <a:t>Job description and person specification </a:t>
          </a:r>
          <a:endParaRPr lang="en-US"/>
        </a:p>
      </dgm:t>
    </dgm:pt>
    <dgm:pt modelId="{9FBC7692-D968-4DCF-8731-9A5FED7A5ECF}" type="parTrans" cxnId="{3AB5CE52-75FC-409C-99B5-83EACABA2DE7}">
      <dgm:prSet/>
      <dgm:spPr/>
      <dgm:t>
        <a:bodyPr/>
        <a:lstStyle/>
        <a:p>
          <a:endParaRPr lang="en-US"/>
        </a:p>
      </dgm:t>
    </dgm:pt>
    <dgm:pt modelId="{E6BC0962-6BFA-4F76-AA23-CED8030CB3D7}" type="sibTrans" cxnId="{3AB5CE52-75FC-409C-99B5-83EACABA2DE7}">
      <dgm:prSet/>
      <dgm:spPr/>
      <dgm:t>
        <a:bodyPr/>
        <a:lstStyle/>
        <a:p>
          <a:endParaRPr lang="en-US"/>
        </a:p>
      </dgm:t>
    </dgm:pt>
    <dgm:pt modelId="{BC7488AA-5B30-4927-B22A-E2CB65D8F1C5}">
      <dgm:prSet/>
      <dgm:spPr/>
      <dgm:t>
        <a:bodyPr/>
        <a:lstStyle/>
        <a:p>
          <a:r>
            <a:rPr lang="en-GB"/>
            <a:t>Recruitment advertising platforms </a:t>
          </a:r>
          <a:endParaRPr lang="en-US"/>
        </a:p>
      </dgm:t>
    </dgm:pt>
    <dgm:pt modelId="{E611B99A-2F7C-45C5-A6DA-C3D1D12ED383}" type="parTrans" cxnId="{F278D925-3AEE-42A7-AAEA-AC6B7CF74F34}">
      <dgm:prSet/>
      <dgm:spPr/>
      <dgm:t>
        <a:bodyPr/>
        <a:lstStyle/>
        <a:p>
          <a:endParaRPr lang="en-US"/>
        </a:p>
      </dgm:t>
    </dgm:pt>
    <dgm:pt modelId="{CF7211D8-5E6A-46E5-910D-5CADB34DEDEE}" type="sibTrans" cxnId="{F278D925-3AEE-42A7-AAEA-AC6B7CF74F34}">
      <dgm:prSet/>
      <dgm:spPr/>
      <dgm:t>
        <a:bodyPr/>
        <a:lstStyle/>
        <a:p>
          <a:endParaRPr lang="en-US"/>
        </a:p>
      </dgm:t>
    </dgm:pt>
    <dgm:pt modelId="{4582E64B-DF52-49E7-A233-6B0B51A47747}">
      <dgm:prSet/>
      <dgm:spPr/>
      <dgm:t>
        <a:bodyPr/>
        <a:lstStyle/>
        <a:p>
          <a:r>
            <a:rPr lang="en-GB"/>
            <a:t>Structured interviews </a:t>
          </a:r>
          <a:endParaRPr lang="en-US"/>
        </a:p>
      </dgm:t>
    </dgm:pt>
    <dgm:pt modelId="{B1DDBCC4-76AC-40D3-B61F-65ADC21F5663}" type="parTrans" cxnId="{1D9F43B0-407D-427D-BB9D-D15DDF1E7C84}">
      <dgm:prSet/>
      <dgm:spPr/>
      <dgm:t>
        <a:bodyPr/>
        <a:lstStyle/>
        <a:p>
          <a:endParaRPr lang="en-US"/>
        </a:p>
      </dgm:t>
    </dgm:pt>
    <dgm:pt modelId="{685C9D09-A4FF-4BA9-ABAF-3CFF6C07D011}" type="sibTrans" cxnId="{1D9F43B0-407D-427D-BB9D-D15DDF1E7C84}">
      <dgm:prSet/>
      <dgm:spPr/>
      <dgm:t>
        <a:bodyPr/>
        <a:lstStyle/>
        <a:p>
          <a:endParaRPr lang="en-US"/>
        </a:p>
      </dgm:t>
    </dgm:pt>
    <dgm:pt modelId="{CB092E9D-4ABF-4A7F-AEE2-6FCDCDAE82A0}">
      <dgm:prSet/>
      <dgm:spPr/>
      <dgm:t>
        <a:bodyPr/>
        <a:lstStyle/>
        <a:p>
          <a:r>
            <a:rPr lang="en-GB"/>
            <a:t>Panel interviews </a:t>
          </a:r>
          <a:endParaRPr lang="en-US"/>
        </a:p>
      </dgm:t>
    </dgm:pt>
    <dgm:pt modelId="{4931E096-2F83-4344-B504-458A3577243E}" type="parTrans" cxnId="{1BAAEBFE-68F6-46E6-8C50-16E31B94C0DC}">
      <dgm:prSet/>
      <dgm:spPr/>
      <dgm:t>
        <a:bodyPr/>
        <a:lstStyle/>
        <a:p>
          <a:endParaRPr lang="en-US"/>
        </a:p>
      </dgm:t>
    </dgm:pt>
    <dgm:pt modelId="{89B36C3C-7F55-40B5-BE20-089C77C7A796}" type="sibTrans" cxnId="{1BAAEBFE-68F6-46E6-8C50-16E31B94C0DC}">
      <dgm:prSet/>
      <dgm:spPr/>
      <dgm:t>
        <a:bodyPr/>
        <a:lstStyle/>
        <a:p>
          <a:endParaRPr lang="en-US"/>
        </a:p>
      </dgm:t>
    </dgm:pt>
    <dgm:pt modelId="{75139F1B-BD12-4049-A58D-5E10A0BDEF31}">
      <dgm:prSet/>
      <dgm:spPr/>
      <dgm:t>
        <a:bodyPr/>
        <a:lstStyle/>
        <a:p>
          <a:r>
            <a:rPr lang="en-GB"/>
            <a:t>Competency-based interviews </a:t>
          </a:r>
          <a:endParaRPr lang="en-US"/>
        </a:p>
      </dgm:t>
    </dgm:pt>
    <dgm:pt modelId="{93D59C18-AFB1-4EBF-9DE9-B521C10DC7A3}" type="parTrans" cxnId="{BFD9DB3E-7C39-4102-8AF8-0E11D163E30F}">
      <dgm:prSet/>
      <dgm:spPr/>
      <dgm:t>
        <a:bodyPr/>
        <a:lstStyle/>
        <a:p>
          <a:endParaRPr lang="en-US"/>
        </a:p>
      </dgm:t>
    </dgm:pt>
    <dgm:pt modelId="{3CE1F411-DDD2-4C98-9570-0F66F12EBC26}" type="sibTrans" cxnId="{BFD9DB3E-7C39-4102-8AF8-0E11D163E30F}">
      <dgm:prSet/>
      <dgm:spPr/>
      <dgm:t>
        <a:bodyPr/>
        <a:lstStyle/>
        <a:p>
          <a:endParaRPr lang="en-US"/>
        </a:p>
      </dgm:t>
    </dgm:pt>
    <dgm:pt modelId="{69E3D36D-5673-4356-8492-B7BDB0FB2184}">
      <dgm:prSet/>
      <dgm:spPr/>
      <dgm:t>
        <a:bodyPr/>
        <a:lstStyle/>
        <a:p>
          <a:r>
            <a:rPr lang="en-GB"/>
            <a:t>Appropriate questioning techniques </a:t>
          </a:r>
          <a:endParaRPr lang="en-US"/>
        </a:p>
      </dgm:t>
    </dgm:pt>
    <dgm:pt modelId="{1E9AFC56-5DDC-44CE-8A94-0E6C60063708}" type="parTrans" cxnId="{0C5051A0-AE46-4F82-B6F9-9DE44E8B4512}">
      <dgm:prSet/>
      <dgm:spPr/>
      <dgm:t>
        <a:bodyPr/>
        <a:lstStyle/>
        <a:p>
          <a:endParaRPr lang="en-US"/>
        </a:p>
      </dgm:t>
    </dgm:pt>
    <dgm:pt modelId="{D7BE3D59-B50A-4AAC-8F6A-B28D9A57E647}" type="sibTrans" cxnId="{0C5051A0-AE46-4F82-B6F9-9DE44E8B4512}">
      <dgm:prSet/>
      <dgm:spPr/>
      <dgm:t>
        <a:bodyPr/>
        <a:lstStyle/>
        <a:p>
          <a:endParaRPr lang="en-US"/>
        </a:p>
      </dgm:t>
    </dgm:pt>
    <dgm:pt modelId="{3E2A7CEA-CA8E-473C-97B7-BDA8E39ED135}">
      <dgm:prSet/>
      <dgm:spPr/>
      <dgm:t>
        <a:bodyPr/>
        <a:lstStyle/>
        <a:p>
          <a:r>
            <a:rPr lang="en-GB"/>
            <a:t>Face-to-face versus virtual interviews </a:t>
          </a:r>
          <a:endParaRPr lang="en-US"/>
        </a:p>
      </dgm:t>
    </dgm:pt>
    <dgm:pt modelId="{1408BDC5-DB37-4500-A456-41C62DC7D456}" type="parTrans" cxnId="{5E45C77B-BF6E-4ABB-8ABC-0E3B2C99C588}">
      <dgm:prSet/>
      <dgm:spPr/>
      <dgm:t>
        <a:bodyPr/>
        <a:lstStyle/>
        <a:p>
          <a:endParaRPr lang="en-US"/>
        </a:p>
      </dgm:t>
    </dgm:pt>
    <dgm:pt modelId="{510AB605-2C9E-43D1-A660-54F9F882F31F}" type="sibTrans" cxnId="{5E45C77B-BF6E-4ABB-8ABC-0E3B2C99C588}">
      <dgm:prSet/>
      <dgm:spPr/>
      <dgm:t>
        <a:bodyPr/>
        <a:lstStyle/>
        <a:p>
          <a:endParaRPr lang="en-US"/>
        </a:p>
      </dgm:t>
    </dgm:pt>
    <dgm:pt modelId="{AF885334-1366-40F0-9001-FD9ECF3A83A5}">
      <dgm:prSet/>
      <dgm:spPr/>
      <dgm:t>
        <a:bodyPr/>
        <a:lstStyle/>
        <a:p>
          <a:r>
            <a:rPr lang="en-GB"/>
            <a:t>Conclusion and recommendations </a:t>
          </a:r>
          <a:endParaRPr lang="en-US"/>
        </a:p>
      </dgm:t>
    </dgm:pt>
    <dgm:pt modelId="{53FBA97E-45E5-4402-9B9D-890DADACF958}" type="parTrans" cxnId="{BDCD8F30-0476-4AAB-BE9A-6AE9706DC0C5}">
      <dgm:prSet/>
      <dgm:spPr/>
      <dgm:t>
        <a:bodyPr/>
        <a:lstStyle/>
        <a:p>
          <a:endParaRPr lang="en-US"/>
        </a:p>
      </dgm:t>
    </dgm:pt>
    <dgm:pt modelId="{DF01E370-20C8-461B-9009-79788E9370EF}" type="sibTrans" cxnId="{BDCD8F30-0476-4AAB-BE9A-6AE9706DC0C5}">
      <dgm:prSet/>
      <dgm:spPr/>
      <dgm:t>
        <a:bodyPr/>
        <a:lstStyle/>
        <a:p>
          <a:endParaRPr lang="en-US"/>
        </a:p>
      </dgm:t>
    </dgm:pt>
    <dgm:pt modelId="{A41E0B22-77AB-4D8D-8A32-1D4502ED0F18}">
      <dgm:prSet/>
      <dgm:spPr/>
      <dgm:t>
        <a:bodyPr/>
        <a:lstStyle/>
        <a:p>
          <a:r>
            <a:rPr lang="en-GB"/>
            <a:t>References</a:t>
          </a:r>
          <a:endParaRPr lang="en-US"/>
        </a:p>
      </dgm:t>
    </dgm:pt>
    <dgm:pt modelId="{CA996908-5CEF-45D5-91BE-55B154F41761}" type="parTrans" cxnId="{BBFF84E8-4BD6-454E-BA8C-BB883068BB03}">
      <dgm:prSet/>
      <dgm:spPr/>
      <dgm:t>
        <a:bodyPr/>
        <a:lstStyle/>
        <a:p>
          <a:endParaRPr lang="en-US"/>
        </a:p>
      </dgm:t>
    </dgm:pt>
    <dgm:pt modelId="{960AEE12-166A-4E33-8361-F8A85CF914BD}" type="sibTrans" cxnId="{BBFF84E8-4BD6-454E-BA8C-BB883068BB03}">
      <dgm:prSet/>
      <dgm:spPr/>
      <dgm:t>
        <a:bodyPr/>
        <a:lstStyle/>
        <a:p>
          <a:endParaRPr lang="en-US"/>
        </a:p>
      </dgm:t>
    </dgm:pt>
    <dgm:pt modelId="{08BBF1DD-2E38-4131-9101-B7DEC54181E2}" type="pres">
      <dgm:prSet presAssocID="{856C7528-EBF1-4C15-AEEE-E89A09C9193D}" presName="vert0" presStyleCnt="0">
        <dgm:presLayoutVars>
          <dgm:dir/>
          <dgm:animOne val="branch"/>
          <dgm:animLvl val="lvl"/>
        </dgm:presLayoutVars>
      </dgm:prSet>
      <dgm:spPr/>
    </dgm:pt>
    <dgm:pt modelId="{9E9C921A-0DD9-4DF8-B9E1-4E901CAC0C8D}" type="pres">
      <dgm:prSet presAssocID="{4BFAC71E-8B4A-4C09-8327-F48AFC55DBC3}" presName="thickLine" presStyleLbl="alignNode1" presStyleIdx="0" presStyleCnt="12"/>
      <dgm:spPr/>
    </dgm:pt>
    <dgm:pt modelId="{B0B3CAF9-3101-42B8-B1D4-99917BADAA3A}" type="pres">
      <dgm:prSet presAssocID="{4BFAC71E-8B4A-4C09-8327-F48AFC55DBC3}" presName="horz1" presStyleCnt="0"/>
      <dgm:spPr/>
    </dgm:pt>
    <dgm:pt modelId="{55D23E6D-D485-4450-BF47-AF277CDBC3AC}" type="pres">
      <dgm:prSet presAssocID="{4BFAC71E-8B4A-4C09-8327-F48AFC55DBC3}" presName="tx1" presStyleLbl="revTx" presStyleIdx="0" presStyleCnt="12"/>
      <dgm:spPr/>
    </dgm:pt>
    <dgm:pt modelId="{CFF9C18C-67F8-44CA-B5AC-3AD53817CCD7}" type="pres">
      <dgm:prSet presAssocID="{4BFAC71E-8B4A-4C09-8327-F48AFC55DBC3}" presName="vert1" presStyleCnt="0"/>
      <dgm:spPr/>
    </dgm:pt>
    <dgm:pt modelId="{074B7E52-B4AC-479C-AB7D-C6B32FC04E9E}" type="pres">
      <dgm:prSet presAssocID="{A34DB19F-B2E3-4984-8A00-E02ABB389005}" presName="thickLine" presStyleLbl="alignNode1" presStyleIdx="1" presStyleCnt="12"/>
      <dgm:spPr/>
    </dgm:pt>
    <dgm:pt modelId="{F62460B5-CEC5-447D-BAA5-A4D3598CBA68}" type="pres">
      <dgm:prSet presAssocID="{A34DB19F-B2E3-4984-8A00-E02ABB389005}" presName="horz1" presStyleCnt="0"/>
      <dgm:spPr/>
    </dgm:pt>
    <dgm:pt modelId="{C72364C5-B0D3-45FE-A417-CCD7A13FF9D4}" type="pres">
      <dgm:prSet presAssocID="{A34DB19F-B2E3-4984-8A00-E02ABB389005}" presName="tx1" presStyleLbl="revTx" presStyleIdx="1" presStyleCnt="12"/>
      <dgm:spPr/>
    </dgm:pt>
    <dgm:pt modelId="{3D1C1730-DDDB-4E4B-ADBB-6A61EBEA34F3}" type="pres">
      <dgm:prSet presAssocID="{A34DB19F-B2E3-4984-8A00-E02ABB389005}" presName="vert1" presStyleCnt="0"/>
      <dgm:spPr/>
    </dgm:pt>
    <dgm:pt modelId="{A14E75F8-CDC9-4E77-9613-46038BFFB985}" type="pres">
      <dgm:prSet presAssocID="{5C156166-396C-40CE-B3B3-807F072C7DA3}" presName="thickLine" presStyleLbl="alignNode1" presStyleIdx="2" presStyleCnt="12"/>
      <dgm:spPr/>
    </dgm:pt>
    <dgm:pt modelId="{F9AFE71D-BAB2-4385-8B20-D38D1942E3D5}" type="pres">
      <dgm:prSet presAssocID="{5C156166-396C-40CE-B3B3-807F072C7DA3}" presName="horz1" presStyleCnt="0"/>
      <dgm:spPr/>
    </dgm:pt>
    <dgm:pt modelId="{BE24582F-075E-4217-BC3A-ADFC74CD78B9}" type="pres">
      <dgm:prSet presAssocID="{5C156166-396C-40CE-B3B3-807F072C7DA3}" presName="tx1" presStyleLbl="revTx" presStyleIdx="2" presStyleCnt="12"/>
      <dgm:spPr/>
    </dgm:pt>
    <dgm:pt modelId="{67A7AA54-1AEE-4F42-AC41-398E42754126}" type="pres">
      <dgm:prSet presAssocID="{5C156166-396C-40CE-B3B3-807F072C7DA3}" presName="vert1" presStyleCnt="0"/>
      <dgm:spPr/>
    </dgm:pt>
    <dgm:pt modelId="{2D257659-1EEF-479D-8E06-831A9DBDC2BC}" type="pres">
      <dgm:prSet presAssocID="{999339B6-5114-41CE-9285-91B7282C3F4A}" presName="thickLine" presStyleLbl="alignNode1" presStyleIdx="3" presStyleCnt="12"/>
      <dgm:spPr/>
    </dgm:pt>
    <dgm:pt modelId="{58D6FD56-3A8B-4E47-BD36-C36D6E43E1CB}" type="pres">
      <dgm:prSet presAssocID="{999339B6-5114-41CE-9285-91B7282C3F4A}" presName="horz1" presStyleCnt="0"/>
      <dgm:spPr/>
    </dgm:pt>
    <dgm:pt modelId="{88C459AE-0FA8-429A-B755-AB437E14ED19}" type="pres">
      <dgm:prSet presAssocID="{999339B6-5114-41CE-9285-91B7282C3F4A}" presName="tx1" presStyleLbl="revTx" presStyleIdx="3" presStyleCnt="12"/>
      <dgm:spPr/>
    </dgm:pt>
    <dgm:pt modelId="{6FF055CA-54FF-476B-B39A-02EC6A53C43F}" type="pres">
      <dgm:prSet presAssocID="{999339B6-5114-41CE-9285-91B7282C3F4A}" presName="vert1" presStyleCnt="0"/>
      <dgm:spPr/>
    </dgm:pt>
    <dgm:pt modelId="{4BFD4111-C164-4A52-B19A-3D6F1C8B1165}" type="pres">
      <dgm:prSet presAssocID="{BC7488AA-5B30-4927-B22A-E2CB65D8F1C5}" presName="thickLine" presStyleLbl="alignNode1" presStyleIdx="4" presStyleCnt="12"/>
      <dgm:spPr/>
    </dgm:pt>
    <dgm:pt modelId="{04558B42-A486-4C99-814A-B62237328F20}" type="pres">
      <dgm:prSet presAssocID="{BC7488AA-5B30-4927-B22A-E2CB65D8F1C5}" presName="horz1" presStyleCnt="0"/>
      <dgm:spPr/>
    </dgm:pt>
    <dgm:pt modelId="{01372882-45F2-415C-B1A1-48B7B394015A}" type="pres">
      <dgm:prSet presAssocID="{BC7488AA-5B30-4927-B22A-E2CB65D8F1C5}" presName="tx1" presStyleLbl="revTx" presStyleIdx="4" presStyleCnt="12"/>
      <dgm:spPr/>
    </dgm:pt>
    <dgm:pt modelId="{072D34B6-DF2E-4D6F-80C4-826F67EEEF8F}" type="pres">
      <dgm:prSet presAssocID="{BC7488AA-5B30-4927-B22A-E2CB65D8F1C5}" presName="vert1" presStyleCnt="0"/>
      <dgm:spPr/>
    </dgm:pt>
    <dgm:pt modelId="{46F55A28-E86E-4FAD-9C1A-51818BFEE9BC}" type="pres">
      <dgm:prSet presAssocID="{4582E64B-DF52-49E7-A233-6B0B51A47747}" presName="thickLine" presStyleLbl="alignNode1" presStyleIdx="5" presStyleCnt="12"/>
      <dgm:spPr/>
    </dgm:pt>
    <dgm:pt modelId="{AA0D40EA-B09D-4D31-8341-849AFBBCE50E}" type="pres">
      <dgm:prSet presAssocID="{4582E64B-DF52-49E7-A233-6B0B51A47747}" presName="horz1" presStyleCnt="0"/>
      <dgm:spPr/>
    </dgm:pt>
    <dgm:pt modelId="{5CF9018E-8742-4797-99B9-7FEBD0063249}" type="pres">
      <dgm:prSet presAssocID="{4582E64B-DF52-49E7-A233-6B0B51A47747}" presName="tx1" presStyleLbl="revTx" presStyleIdx="5" presStyleCnt="12"/>
      <dgm:spPr/>
    </dgm:pt>
    <dgm:pt modelId="{150F9AF3-2EB8-4F7F-97B2-5B81B64C2889}" type="pres">
      <dgm:prSet presAssocID="{4582E64B-DF52-49E7-A233-6B0B51A47747}" presName="vert1" presStyleCnt="0"/>
      <dgm:spPr/>
    </dgm:pt>
    <dgm:pt modelId="{DED2B6CF-652D-4DDA-959C-40C6AB462B12}" type="pres">
      <dgm:prSet presAssocID="{CB092E9D-4ABF-4A7F-AEE2-6FCDCDAE82A0}" presName="thickLine" presStyleLbl="alignNode1" presStyleIdx="6" presStyleCnt="12"/>
      <dgm:spPr/>
    </dgm:pt>
    <dgm:pt modelId="{7168138D-6060-40AD-B2A3-F44604504F12}" type="pres">
      <dgm:prSet presAssocID="{CB092E9D-4ABF-4A7F-AEE2-6FCDCDAE82A0}" presName="horz1" presStyleCnt="0"/>
      <dgm:spPr/>
    </dgm:pt>
    <dgm:pt modelId="{6BDC17FF-8A52-4A79-9CA9-627B9B9BDE40}" type="pres">
      <dgm:prSet presAssocID="{CB092E9D-4ABF-4A7F-AEE2-6FCDCDAE82A0}" presName="tx1" presStyleLbl="revTx" presStyleIdx="6" presStyleCnt="12"/>
      <dgm:spPr/>
    </dgm:pt>
    <dgm:pt modelId="{9F37E598-045A-4EC8-8AE7-3AA6A43EC8A3}" type="pres">
      <dgm:prSet presAssocID="{CB092E9D-4ABF-4A7F-AEE2-6FCDCDAE82A0}" presName="vert1" presStyleCnt="0"/>
      <dgm:spPr/>
    </dgm:pt>
    <dgm:pt modelId="{002934C1-E784-48EB-9988-134A118FBBAC}" type="pres">
      <dgm:prSet presAssocID="{75139F1B-BD12-4049-A58D-5E10A0BDEF31}" presName="thickLine" presStyleLbl="alignNode1" presStyleIdx="7" presStyleCnt="12"/>
      <dgm:spPr/>
    </dgm:pt>
    <dgm:pt modelId="{E67BEC20-D247-433A-AC00-95CBA4844A92}" type="pres">
      <dgm:prSet presAssocID="{75139F1B-BD12-4049-A58D-5E10A0BDEF31}" presName="horz1" presStyleCnt="0"/>
      <dgm:spPr/>
    </dgm:pt>
    <dgm:pt modelId="{950BBF81-FAD5-4F32-A811-A44966FB9D9D}" type="pres">
      <dgm:prSet presAssocID="{75139F1B-BD12-4049-A58D-5E10A0BDEF31}" presName="tx1" presStyleLbl="revTx" presStyleIdx="7" presStyleCnt="12"/>
      <dgm:spPr/>
    </dgm:pt>
    <dgm:pt modelId="{23457656-C98C-4CD8-B318-3F73AB985DEE}" type="pres">
      <dgm:prSet presAssocID="{75139F1B-BD12-4049-A58D-5E10A0BDEF31}" presName="vert1" presStyleCnt="0"/>
      <dgm:spPr/>
    </dgm:pt>
    <dgm:pt modelId="{71C2D87C-E565-4C5D-ADC3-26FA34CFB407}" type="pres">
      <dgm:prSet presAssocID="{69E3D36D-5673-4356-8492-B7BDB0FB2184}" presName="thickLine" presStyleLbl="alignNode1" presStyleIdx="8" presStyleCnt="12"/>
      <dgm:spPr/>
    </dgm:pt>
    <dgm:pt modelId="{0A3F7C0C-644D-46E1-B815-3C97C706F7E0}" type="pres">
      <dgm:prSet presAssocID="{69E3D36D-5673-4356-8492-B7BDB0FB2184}" presName="horz1" presStyleCnt="0"/>
      <dgm:spPr/>
    </dgm:pt>
    <dgm:pt modelId="{7BBE42BE-145C-41BA-94C6-CE4249F396E0}" type="pres">
      <dgm:prSet presAssocID="{69E3D36D-5673-4356-8492-B7BDB0FB2184}" presName="tx1" presStyleLbl="revTx" presStyleIdx="8" presStyleCnt="12"/>
      <dgm:spPr/>
    </dgm:pt>
    <dgm:pt modelId="{C7A2AE7E-EDB9-4538-B16A-2876AB3E0E82}" type="pres">
      <dgm:prSet presAssocID="{69E3D36D-5673-4356-8492-B7BDB0FB2184}" presName="vert1" presStyleCnt="0"/>
      <dgm:spPr/>
    </dgm:pt>
    <dgm:pt modelId="{317672DC-0746-4D54-AB88-293C846FDD61}" type="pres">
      <dgm:prSet presAssocID="{3E2A7CEA-CA8E-473C-97B7-BDA8E39ED135}" presName="thickLine" presStyleLbl="alignNode1" presStyleIdx="9" presStyleCnt="12"/>
      <dgm:spPr/>
    </dgm:pt>
    <dgm:pt modelId="{34344B79-7C11-4C57-BD51-6721DBB78C16}" type="pres">
      <dgm:prSet presAssocID="{3E2A7CEA-CA8E-473C-97B7-BDA8E39ED135}" presName="horz1" presStyleCnt="0"/>
      <dgm:spPr/>
    </dgm:pt>
    <dgm:pt modelId="{42CA3C02-A776-4079-80FA-7ADAA6BA308F}" type="pres">
      <dgm:prSet presAssocID="{3E2A7CEA-CA8E-473C-97B7-BDA8E39ED135}" presName="tx1" presStyleLbl="revTx" presStyleIdx="9" presStyleCnt="12"/>
      <dgm:spPr/>
    </dgm:pt>
    <dgm:pt modelId="{B5583758-3DD6-4F4D-A039-E56A308D2B01}" type="pres">
      <dgm:prSet presAssocID="{3E2A7CEA-CA8E-473C-97B7-BDA8E39ED135}" presName="vert1" presStyleCnt="0"/>
      <dgm:spPr/>
    </dgm:pt>
    <dgm:pt modelId="{F06942ED-7350-4D63-AD69-56D32A74B983}" type="pres">
      <dgm:prSet presAssocID="{AF885334-1366-40F0-9001-FD9ECF3A83A5}" presName="thickLine" presStyleLbl="alignNode1" presStyleIdx="10" presStyleCnt="12"/>
      <dgm:spPr/>
    </dgm:pt>
    <dgm:pt modelId="{FBE5B8B9-2D35-4525-96C2-BC8C2FAFDBB4}" type="pres">
      <dgm:prSet presAssocID="{AF885334-1366-40F0-9001-FD9ECF3A83A5}" presName="horz1" presStyleCnt="0"/>
      <dgm:spPr/>
    </dgm:pt>
    <dgm:pt modelId="{FA975A7B-C8FF-4C41-B24D-50AB094FA101}" type="pres">
      <dgm:prSet presAssocID="{AF885334-1366-40F0-9001-FD9ECF3A83A5}" presName="tx1" presStyleLbl="revTx" presStyleIdx="10" presStyleCnt="12"/>
      <dgm:spPr/>
    </dgm:pt>
    <dgm:pt modelId="{87D172D8-F7D3-4F71-BFE9-8C2BF34FEAFA}" type="pres">
      <dgm:prSet presAssocID="{AF885334-1366-40F0-9001-FD9ECF3A83A5}" presName="vert1" presStyleCnt="0"/>
      <dgm:spPr/>
    </dgm:pt>
    <dgm:pt modelId="{A3F7F8F4-D6F8-4CF4-A011-E7D4DD676D67}" type="pres">
      <dgm:prSet presAssocID="{A41E0B22-77AB-4D8D-8A32-1D4502ED0F18}" presName="thickLine" presStyleLbl="alignNode1" presStyleIdx="11" presStyleCnt="12"/>
      <dgm:spPr/>
    </dgm:pt>
    <dgm:pt modelId="{DD2FFA4A-85A9-42AC-8B83-470A5A5940CF}" type="pres">
      <dgm:prSet presAssocID="{A41E0B22-77AB-4D8D-8A32-1D4502ED0F18}" presName="horz1" presStyleCnt="0"/>
      <dgm:spPr/>
    </dgm:pt>
    <dgm:pt modelId="{0AD438FA-5140-4063-B977-4510DD4F1037}" type="pres">
      <dgm:prSet presAssocID="{A41E0B22-77AB-4D8D-8A32-1D4502ED0F18}" presName="tx1" presStyleLbl="revTx" presStyleIdx="11" presStyleCnt="12"/>
      <dgm:spPr/>
    </dgm:pt>
    <dgm:pt modelId="{1B7A12ED-F763-4BFE-AA39-9CFE67F93734}" type="pres">
      <dgm:prSet presAssocID="{A41E0B22-77AB-4D8D-8A32-1D4502ED0F18}" presName="vert1" presStyleCnt="0"/>
      <dgm:spPr/>
    </dgm:pt>
  </dgm:ptLst>
  <dgm:cxnLst>
    <dgm:cxn modelId="{1C5FC903-71C1-4895-AD70-B9C521C74DDA}" srcId="{856C7528-EBF1-4C15-AEEE-E89A09C9193D}" destId="{A34DB19F-B2E3-4984-8A00-E02ABB389005}" srcOrd="1" destOrd="0" parTransId="{9B509000-AA6C-4AA4-94E9-0F62ABE1CA98}" sibTransId="{47132B0E-87D7-4493-8116-088246D6A608}"/>
    <dgm:cxn modelId="{4C30B804-000D-4DD1-B326-535E653C32E6}" type="presOf" srcId="{999339B6-5114-41CE-9285-91B7282C3F4A}" destId="{88C459AE-0FA8-429A-B755-AB437E14ED19}" srcOrd="0" destOrd="0" presId="urn:microsoft.com/office/officeart/2008/layout/LinedList"/>
    <dgm:cxn modelId="{F11BAB05-92CF-4FB1-A9FB-5F5E7FE7FB0C}" srcId="{856C7528-EBF1-4C15-AEEE-E89A09C9193D}" destId="{5C156166-396C-40CE-B3B3-807F072C7DA3}" srcOrd="2" destOrd="0" parTransId="{1F751236-D033-4FE5-BCB3-9C6BA6520958}" sibTransId="{014E4BE2-8EAF-4EBB-9778-20F5D7ADE592}"/>
    <dgm:cxn modelId="{DB61151F-4165-4A93-9335-4F3A68011217}" srcId="{856C7528-EBF1-4C15-AEEE-E89A09C9193D}" destId="{4BFAC71E-8B4A-4C09-8327-F48AFC55DBC3}" srcOrd="0" destOrd="0" parTransId="{0957D012-ED0F-438D-8DA2-DF85FA02EC77}" sibTransId="{AB88B4B6-FF45-40F7-ACBF-DEB564B2114A}"/>
    <dgm:cxn modelId="{A3BC3B21-C2CC-43F3-8C8C-2D50FCA11C36}" type="presOf" srcId="{BC7488AA-5B30-4927-B22A-E2CB65D8F1C5}" destId="{01372882-45F2-415C-B1A1-48B7B394015A}" srcOrd="0" destOrd="0" presId="urn:microsoft.com/office/officeart/2008/layout/LinedList"/>
    <dgm:cxn modelId="{F278D925-3AEE-42A7-AAEA-AC6B7CF74F34}" srcId="{856C7528-EBF1-4C15-AEEE-E89A09C9193D}" destId="{BC7488AA-5B30-4927-B22A-E2CB65D8F1C5}" srcOrd="4" destOrd="0" parTransId="{E611B99A-2F7C-45C5-A6DA-C3D1D12ED383}" sibTransId="{CF7211D8-5E6A-46E5-910D-5CADB34DEDEE}"/>
    <dgm:cxn modelId="{BDCD8F30-0476-4AAB-BE9A-6AE9706DC0C5}" srcId="{856C7528-EBF1-4C15-AEEE-E89A09C9193D}" destId="{AF885334-1366-40F0-9001-FD9ECF3A83A5}" srcOrd="10" destOrd="0" parTransId="{53FBA97E-45E5-4402-9B9D-890DADACF958}" sibTransId="{DF01E370-20C8-461B-9009-79788E9370EF}"/>
    <dgm:cxn modelId="{BFD9DB3E-7C39-4102-8AF8-0E11D163E30F}" srcId="{856C7528-EBF1-4C15-AEEE-E89A09C9193D}" destId="{75139F1B-BD12-4049-A58D-5E10A0BDEF31}" srcOrd="7" destOrd="0" parTransId="{93D59C18-AFB1-4EBF-9DE9-B521C10DC7A3}" sibTransId="{3CE1F411-DDD2-4C98-9570-0F66F12EBC26}"/>
    <dgm:cxn modelId="{3AB5CE52-75FC-409C-99B5-83EACABA2DE7}" srcId="{856C7528-EBF1-4C15-AEEE-E89A09C9193D}" destId="{999339B6-5114-41CE-9285-91B7282C3F4A}" srcOrd="3" destOrd="0" parTransId="{9FBC7692-D968-4DCF-8731-9A5FED7A5ECF}" sibTransId="{E6BC0962-6BFA-4F76-AA23-CED8030CB3D7}"/>
    <dgm:cxn modelId="{0503325A-4C13-470F-8A49-CAC850E3010E}" type="presOf" srcId="{CB092E9D-4ABF-4A7F-AEE2-6FCDCDAE82A0}" destId="{6BDC17FF-8A52-4A79-9CA9-627B9B9BDE40}" srcOrd="0" destOrd="0" presId="urn:microsoft.com/office/officeart/2008/layout/LinedList"/>
    <dgm:cxn modelId="{6C7EBE5C-0DB7-4574-9C3E-FE9138F8A2E3}" type="presOf" srcId="{75139F1B-BD12-4049-A58D-5E10A0BDEF31}" destId="{950BBF81-FAD5-4F32-A811-A44966FB9D9D}" srcOrd="0" destOrd="0" presId="urn:microsoft.com/office/officeart/2008/layout/LinedList"/>
    <dgm:cxn modelId="{12DCB273-BDE2-4E35-A78B-68E3DB3CB84A}" type="presOf" srcId="{AF885334-1366-40F0-9001-FD9ECF3A83A5}" destId="{FA975A7B-C8FF-4C41-B24D-50AB094FA101}" srcOrd="0" destOrd="0" presId="urn:microsoft.com/office/officeart/2008/layout/LinedList"/>
    <dgm:cxn modelId="{3C93B87A-614F-4D3A-8FFF-B79C69697971}" type="presOf" srcId="{69E3D36D-5673-4356-8492-B7BDB0FB2184}" destId="{7BBE42BE-145C-41BA-94C6-CE4249F396E0}" srcOrd="0" destOrd="0" presId="urn:microsoft.com/office/officeart/2008/layout/LinedList"/>
    <dgm:cxn modelId="{5E45C77B-BF6E-4ABB-8ABC-0E3B2C99C588}" srcId="{856C7528-EBF1-4C15-AEEE-E89A09C9193D}" destId="{3E2A7CEA-CA8E-473C-97B7-BDA8E39ED135}" srcOrd="9" destOrd="0" parTransId="{1408BDC5-DB37-4500-A456-41C62DC7D456}" sibTransId="{510AB605-2C9E-43D1-A660-54F9F882F31F}"/>
    <dgm:cxn modelId="{4486DD90-45D0-4786-9C92-828B0FDEB9CE}" type="presOf" srcId="{4582E64B-DF52-49E7-A233-6B0B51A47747}" destId="{5CF9018E-8742-4797-99B9-7FEBD0063249}" srcOrd="0" destOrd="0" presId="urn:microsoft.com/office/officeart/2008/layout/LinedList"/>
    <dgm:cxn modelId="{D1744F92-9321-4DC2-B363-4AFBBB19FB2B}" type="presOf" srcId="{A34DB19F-B2E3-4984-8A00-E02ABB389005}" destId="{C72364C5-B0D3-45FE-A417-CCD7A13FF9D4}" srcOrd="0" destOrd="0" presId="urn:microsoft.com/office/officeart/2008/layout/LinedList"/>
    <dgm:cxn modelId="{0C5051A0-AE46-4F82-B6F9-9DE44E8B4512}" srcId="{856C7528-EBF1-4C15-AEEE-E89A09C9193D}" destId="{69E3D36D-5673-4356-8492-B7BDB0FB2184}" srcOrd="8" destOrd="0" parTransId="{1E9AFC56-5DDC-44CE-8A94-0E6C60063708}" sibTransId="{D7BE3D59-B50A-4AAC-8F6A-B28D9A57E647}"/>
    <dgm:cxn modelId="{D3B49EA5-13CC-4E0C-AF78-4A25C7BC2FDB}" type="presOf" srcId="{856C7528-EBF1-4C15-AEEE-E89A09C9193D}" destId="{08BBF1DD-2E38-4131-9101-B7DEC54181E2}" srcOrd="0" destOrd="0" presId="urn:microsoft.com/office/officeart/2008/layout/LinedList"/>
    <dgm:cxn modelId="{1D9F43B0-407D-427D-BB9D-D15DDF1E7C84}" srcId="{856C7528-EBF1-4C15-AEEE-E89A09C9193D}" destId="{4582E64B-DF52-49E7-A233-6B0B51A47747}" srcOrd="5" destOrd="0" parTransId="{B1DDBCC4-76AC-40D3-B61F-65ADC21F5663}" sibTransId="{685C9D09-A4FF-4BA9-ABAF-3CFF6C07D011}"/>
    <dgm:cxn modelId="{B56FA1CB-B215-41D7-BE1E-A93C7BEDD736}" type="presOf" srcId="{4BFAC71E-8B4A-4C09-8327-F48AFC55DBC3}" destId="{55D23E6D-D485-4450-BF47-AF277CDBC3AC}" srcOrd="0" destOrd="0" presId="urn:microsoft.com/office/officeart/2008/layout/LinedList"/>
    <dgm:cxn modelId="{A68896CC-247B-43AC-827E-5B1C5AB04693}" type="presOf" srcId="{5C156166-396C-40CE-B3B3-807F072C7DA3}" destId="{BE24582F-075E-4217-BC3A-ADFC74CD78B9}" srcOrd="0" destOrd="0" presId="urn:microsoft.com/office/officeart/2008/layout/LinedList"/>
    <dgm:cxn modelId="{3B2E59CD-70EB-4ACD-804A-3B3742D48387}" type="presOf" srcId="{A41E0B22-77AB-4D8D-8A32-1D4502ED0F18}" destId="{0AD438FA-5140-4063-B977-4510DD4F1037}" srcOrd="0" destOrd="0" presId="urn:microsoft.com/office/officeart/2008/layout/LinedList"/>
    <dgm:cxn modelId="{6B2926E1-5F6F-42F0-B778-9296DF394BE5}" type="presOf" srcId="{3E2A7CEA-CA8E-473C-97B7-BDA8E39ED135}" destId="{42CA3C02-A776-4079-80FA-7ADAA6BA308F}" srcOrd="0" destOrd="0" presId="urn:microsoft.com/office/officeart/2008/layout/LinedList"/>
    <dgm:cxn modelId="{BBFF84E8-4BD6-454E-BA8C-BB883068BB03}" srcId="{856C7528-EBF1-4C15-AEEE-E89A09C9193D}" destId="{A41E0B22-77AB-4D8D-8A32-1D4502ED0F18}" srcOrd="11" destOrd="0" parTransId="{CA996908-5CEF-45D5-91BE-55B154F41761}" sibTransId="{960AEE12-166A-4E33-8361-F8A85CF914BD}"/>
    <dgm:cxn modelId="{1BAAEBFE-68F6-46E6-8C50-16E31B94C0DC}" srcId="{856C7528-EBF1-4C15-AEEE-E89A09C9193D}" destId="{CB092E9D-4ABF-4A7F-AEE2-6FCDCDAE82A0}" srcOrd="6" destOrd="0" parTransId="{4931E096-2F83-4344-B504-458A3577243E}" sibTransId="{89B36C3C-7F55-40B5-BE20-089C77C7A796}"/>
    <dgm:cxn modelId="{DF6FD5E7-842F-4854-8DA8-6C06E38C6923}" type="presParOf" srcId="{08BBF1DD-2E38-4131-9101-B7DEC54181E2}" destId="{9E9C921A-0DD9-4DF8-B9E1-4E901CAC0C8D}" srcOrd="0" destOrd="0" presId="urn:microsoft.com/office/officeart/2008/layout/LinedList"/>
    <dgm:cxn modelId="{7E1A60FA-4CCC-43D8-A523-D485DFEB2DC1}" type="presParOf" srcId="{08BBF1DD-2E38-4131-9101-B7DEC54181E2}" destId="{B0B3CAF9-3101-42B8-B1D4-99917BADAA3A}" srcOrd="1" destOrd="0" presId="urn:microsoft.com/office/officeart/2008/layout/LinedList"/>
    <dgm:cxn modelId="{F1E07D7E-FBAD-45E6-89C9-3BD88641F946}" type="presParOf" srcId="{B0B3CAF9-3101-42B8-B1D4-99917BADAA3A}" destId="{55D23E6D-D485-4450-BF47-AF277CDBC3AC}" srcOrd="0" destOrd="0" presId="urn:microsoft.com/office/officeart/2008/layout/LinedList"/>
    <dgm:cxn modelId="{A9C63421-D39B-4334-8DE7-D5C2EEC61BA4}" type="presParOf" srcId="{B0B3CAF9-3101-42B8-B1D4-99917BADAA3A}" destId="{CFF9C18C-67F8-44CA-B5AC-3AD53817CCD7}" srcOrd="1" destOrd="0" presId="urn:microsoft.com/office/officeart/2008/layout/LinedList"/>
    <dgm:cxn modelId="{AECDCA37-9A51-45B6-BF4E-95671B37F834}" type="presParOf" srcId="{08BBF1DD-2E38-4131-9101-B7DEC54181E2}" destId="{074B7E52-B4AC-479C-AB7D-C6B32FC04E9E}" srcOrd="2" destOrd="0" presId="urn:microsoft.com/office/officeart/2008/layout/LinedList"/>
    <dgm:cxn modelId="{D67D811A-1A52-4C02-AB46-20EE7437A8A6}" type="presParOf" srcId="{08BBF1DD-2E38-4131-9101-B7DEC54181E2}" destId="{F62460B5-CEC5-447D-BAA5-A4D3598CBA68}" srcOrd="3" destOrd="0" presId="urn:microsoft.com/office/officeart/2008/layout/LinedList"/>
    <dgm:cxn modelId="{52FBE03C-5C8B-48B6-9ECD-8E4041D72953}" type="presParOf" srcId="{F62460B5-CEC5-447D-BAA5-A4D3598CBA68}" destId="{C72364C5-B0D3-45FE-A417-CCD7A13FF9D4}" srcOrd="0" destOrd="0" presId="urn:microsoft.com/office/officeart/2008/layout/LinedList"/>
    <dgm:cxn modelId="{F993EABD-54FB-476B-9CBA-C81455D0623A}" type="presParOf" srcId="{F62460B5-CEC5-447D-BAA5-A4D3598CBA68}" destId="{3D1C1730-DDDB-4E4B-ADBB-6A61EBEA34F3}" srcOrd="1" destOrd="0" presId="urn:microsoft.com/office/officeart/2008/layout/LinedList"/>
    <dgm:cxn modelId="{F0C25F12-0EA1-4847-A7C6-4715C071EB3E}" type="presParOf" srcId="{08BBF1DD-2E38-4131-9101-B7DEC54181E2}" destId="{A14E75F8-CDC9-4E77-9613-46038BFFB985}" srcOrd="4" destOrd="0" presId="urn:microsoft.com/office/officeart/2008/layout/LinedList"/>
    <dgm:cxn modelId="{C15438ED-A0E2-43F2-8BD9-1B3E812A393E}" type="presParOf" srcId="{08BBF1DD-2E38-4131-9101-B7DEC54181E2}" destId="{F9AFE71D-BAB2-4385-8B20-D38D1942E3D5}" srcOrd="5" destOrd="0" presId="urn:microsoft.com/office/officeart/2008/layout/LinedList"/>
    <dgm:cxn modelId="{F90C1440-7FBD-4A38-A6E1-521413AEAFA3}" type="presParOf" srcId="{F9AFE71D-BAB2-4385-8B20-D38D1942E3D5}" destId="{BE24582F-075E-4217-BC3A-ADFC74CD78B9}" srcOrd="0" destOrd="0" presId="urn:microsoft.com/office/officeart/2008/layout/LinedList"/>
    <dgm:cxn modelId="{59563C40-D84C-4D29-9F50-E53A11BC083E}" type="presParOf" srcId="{F9AFE71D-BAB2-4385-8B20-D38D1942E3D5}" destId="{67A7AA54-1AEE-4F42-AC41-398E42754126}" srcOrd="1" destOrd="0" presId="urn:microsoft.com/office/officeart/2008/layout/LinedList"/>
    <dgm:cxn modelId="{0D3DCA39-B0FD-4874-BAE3-5113548F0ACC}" type="presParOf" srcId="{08BBF1DD-2E38-4131-9101-B7DEC54181E2}" destId="{2D257659-1EEF-479D-8E06-831A9DBDC2BC}" srcOrd="6" destOrd="0" presId="urn:microsoft.com/office/officeart/2008/layout/LinedList"/>
    <dgm:cxn modelId="{3A45591E-27B1-4C92-8F2B-A25ACB07FCA8}" type="presParOf" srcId="{08BBF1DD-2E38-4131-9101-B7DEC54181E2}" destId="{58D6FD56-3A8B-4E47-BD36-C36D6E43E1CB}" srcOrd="7" destOrd="0" presId="urn:microsoft.com/office/officeart/2008/layout/LinedList"/>
    <dgm:cxn modelId="{5292CC29-74B6-4243-ACE4-873DA7E9D010}" type="presParOf" srcId="{58D6FD56-3A8B-4E47-BD36-C36D6E43E1CB}" destId="{88C459AE-0FA8-429A-B755-AB437E14ED19}" srcOrd="0" destOrd="0" presId="urn:microsoft.com/office/officeart/2008/layout/LinedList"/>
    <dgm:cxn modelId="{12C67613-A03D-4FBB-B145-0E2378FEACA2}" type="presParOf" srcId="{58D6FD56-3A8B-4E47-BD36-C36D6E43E1CB}" destId="{6FF055CA-54FF-476B-B39A-02EC6A53C43F}" srcOrd="1" destOrd="0" presId="urn:microsoft.com/office/officeart/2008/layout/LinedList"/>
    <dgm:cxn modelId="{59754827-341C-46B0-AA58-5FD45EB06163}" type="presParOf" srcId="{08BBF1DD-2E38-4131-9101-B7DEC54181E2}" destId="{4BFD4111-C164-4A52-B19A-3D6F1C8B1165}" srcOrd="8" destOrd="0" presId="urn:microsoft.com/office/officeart/2008/layout/LinedList"/>
    <dgm:cxn modelId="{BC577BA4-D91A-44A3-A6A0-093DFE2855DB}" type="presParOf" srcId="{08BBF1DD-2E38-4131-9101-B7DEC54181E2}" destId="{04558B42-A486-4C99-814A-B62237328F20}" srcOrd="9" destOrd="0" presId="urn:microsoft.com/office/officeart/2008/layout/LinedList"/>
    <dgm:cxn modelId="{8186C1B1-253A-4735-A209-9B2CAD3D2BCB}" type="presParOf" srcId="{04558B42-A486-4C99-814A-B62237328F20}" destId="{01372882-45F2-415C-B1A1-48B7B394015A}" srcOrd="0" destOrd="0" presId="urn:microsoft.com/office/officeart/2008/layout/LinedList"/>
    <dgm:cxn modelId="{B1930E59-ADC0-4237-BC50-1A993DA0D7D3}" type="presParOf" srcId="{04558B42-A486-4C99-814A-B62237328F20}" destId="{072D34B6-DF2E-4D6F-80C4-826F67EEEF8F}" srcOrd="1" destOrd="0" presId="urn:microsoft.com/office/officeart/2008/layout/LinedList"/>
    <dgm:cxn modelId="{2971DE88-8A25-41C1-8084-22364C4AC593}" type="presParOf" srcId="{08BBF1DD-2E38-4131-9101-B7DEC54181E2}" destId="{46F55A28-E86E-4FAD-9C1A-51818BFEE9BC}" srcOrd="10" destOrd="0" presId="urn:microsoft.com/office/officeart/2008/layout/LinedList"/>
    <dgm:cxn modelId="{BB3EE53D-62B2-49B0-8C18-B9C782D19A1D}" type="presParOf" srcId="{08BBF1DD-2E38-4131-9101-B7DEC54181E2}" destId="{AA0D40EA-B09D-4D31-8341-849AFBBCE50E}" srcOrd="11" destOrd="0" presId="urn:microsoft.com/office/officeart/2008/layout/LinedList"/>
    <dgm:cxn modelId="{847669BC-6C53-467A-91A5-40AC9294E1A6}" type="presParOf" srcId="{AA0D40EA-B09D-4D31-8341-849AFBBCE50E}" destId="{5CF9018E-8742-4797-99B9-7FEBD0063249}" srcOrd="0" destOrd="0" presId="urn:microsoft.com/office/officeart/2008/layout/LinedList"/>
    <dgm:cxn modelId="{12721EF0-92AA-47C3-AE84-AB13B5410B6D}" type="presParOf" srcId="{AA0D40EA-B09D-4D31-8341-849AFBBCE50E}" destId="{150F9AF3-2EB8-4F7F-97B2-5B81B64C2889}" srcOrd="1" destOrd="0" presId="urn:microsoft.com/office/officeart/2008/layout/LinedList"/>
    <dgm:cxn modelId="{C202078F-0345-469B-9033-589912B37B1B}" type="presParOf" srcId="{08BBF1DD-2E38-4131-9101-B7DEC54181E2}" destId="{DED2B6CF-652D-4DDA-959C-40C6AB462B12}" srcOrd="12" destOrd="0" presId="urn:microsoft.com/office/officeart/2008/layout/LinedList"/>
    <dgm:cxn modelId="{E6958FCB-5987-4B34-A366-4B1A2ABB6369}" type="presParOf" srcId="{08BBF1DD-2E38-4131-9101-B7DEC54181E2}" destId="{7168138D-6060-40AD-B2A3-F44604504F12}" srcOrd="13" destOrd="0" presId="urn:microsoft.com/office/officeart/2008/layout/LinedList"/>
    <dgm:cxn modelId="{744DE9C9-1F87-401D-A1DD-24ED6F10C012}" type="presParOf" srcId="{7168138D-6060-40AD-B2A3-F44604504F12}" destId="{6BDC17FF-8A52-4A79-9CA9-627B9B9BDE40}" srcOrd="0" destOrd="0" presId="urn:microsoft.com/office/officeart/2008/layout/LinedList"/>
    <dgm:cxn modelId="{17D9F6BF-8F8D-4362-A4EE-3ED8BAD2B331}" type="presParOf" srcId="{7168138D-6060-40AD-B2A3-F44604504F12}" destId="{9F37E598-045A-4EC8-8AE7-3AA6A43EC8A3}" srcOrd="1" destOrd="0" presId="urn:microsoft.com/office/officeart/2008/layout/LinedList"/>
    <dgm:cxn modelId="{F52F143C-F5C2-42A5-8A23-CA0BFF9C3609}" type="presParOf" srcId="{08BBF1DD-2E38-4131-9101-B7DEC54181E2}" destId="{002934C1-E784-48EB-9988-134A118FBBAC}" srcOrd="14" destOrd="0" presId="urn:microsoft.com/office/officeart/2008/layout/LinedList"/>
    <dgm:cxn modelId="{56494304-F59A-42DF-86FC-47EB5E2796E2}" type="presParOf" srcId="{08BBF1DD-2E38-4131-9101-B7DEC54181E2}" destId="{E67BEC20-D247-433A-AC00-95CBA4844A92}" srcOrd="15" destOrd="0" presId="urn:microsoft.com/office/officeart/2008/layout/LinedList"/>
    <dgm:cxn modelId="{D847B0EE-E466-4627-8892-C0D1C38FA58E}" type="presParOf" srcId="{E67BEC20-D247-433A-AC00-95CBA4844A92}" destId="{950BBF81-FAD5-4F32-A811-A44966FB9D9D}" srcOrd="0" destOrd="0" presId="urn:microsoft.com/office/officeart/2008/layout/LinedList"/>
    <dgm:cxn modelId="{9A08704A-4F59-4D2A-A72E-A6414963EE66}" type="presParOf" srcId="{E67BEC20-D247-433A-AC00-95CBA4844A92}" destId="{23457656-C98C-4CD8-B318-3F73AB985DEE}" srcOrd="1" destOrd="0" presId="urn:microsoft.com/office/officeart/2008/layout/LinedList"/>
    <dgm:cxn modelId="{CEB29429-1CEC-440C-B301-E6590BDA01E3}" type="presParOf" srcId="{08BBF1DD-2E38-4131-9101-B7DEC54181E2}" destId="{71C2D87C-E565-4C5D-ADC3-26FA34CFB407}" srcOrd="16" destOrd="0" presId="urn:microsoft.com/office/officeart/2008/layout/LinedList"/>
    <dgm:cxn modelId="{DB16D8F9-7F9D-4A3E-A5C6-E942CBF61BDA}" type="presParOf" srcId="{08BBF1DD-2E38-4131-9101-B7DEC54181E2}" destId="{0A3F7C0C-644D-46E1-B815-3C97C706F7E0}" srcOrd="17" destOrd="0" presId="urn:microsoft.com/office/officeart/2008/layout/LinedList"/>
    <dgm:cxn modelId="{AA4D4D78-7870-4263-BC9E-A9AC567B0243}" type="presParOf" srcId="{0A3F7C0C-644D-46E1-B815-3C97C706F7E0}" destId="{7BBE42BE-145C-41BA-94C6-CE4249F396E0}" srcOrd="0" destOrd="0" presId="urn:microsoft.com/office/officeart/2008/layout/LinedList"/>
    <dgm:cxn modelId="{708F8357-FC24-4356-A234-96D3A11AC8E3}" type="presParOf" srcId="{0A3F7C0C-644D-46E1-B815-3C97C706F7E0}" destId="{C7A2AE7E-EDB9-4538-B16A-2876AB3E0E82}" srcOrd="1" destOrd="0" presId="urn:microsoft.com/office/officeart/2008/layout/LinedList"/>
    <dgm:cxn modelId="{A70314CB-65F4-41AE-8E70-0FDCAA9E318D}" type="presParOf" srcId="{08BBF1DD-2E38-4131-9101-B7DEC54181E2}" destId="{317672DC-0746-4D54-AB88-293C846FDD61}" srcOrd="18" destOrd="0" presId="urn:microsoft.com/office/officeart/2008/layout/LinedList"/>
    <dgm:cxn modelId="{D18CBF0A-4606-4D9A-8BBF-E86642EB6086}" type="presParOf" srcId="{08BBF1DD-2E38-4131-9101-B7DEC54181E2}" destId="{34344B79-7C11-4C57-BD51-6721DBB78C16}" srcOrd="19" destOrd="0" presId="urn:microsoft.com/office/officeart/2008/layout/LinedList"/>
    <dgm:cxn modelId="{9E6CD340-D10C-4BCB-A02E-BDE850D8F42C}" type="presParOf" srcId="{34344B79-7C11-4C57-BD51-6721DBB78C16}" destId="{42CA3C02-A776-4079-80FA-7ADAA6BA308F}" srcOrd="0" destOrd="0" presId="urn:microsoft.com/office/officeart/2008/layout/LinedList"/>
    <dgm:cxn modelId="{0D28C274-9B7F-49E5-8B1A-F58C07E5D742}" type="presParOf" srcId="{34344B79-7C11-4C57-BD51-6721DBB78C16}" destId="{B5583758-3DD6-4F4D-A039-E56A308D2B01}" srcOrd="1" destOrd="0" presId="urn:microsoft.com/office/officeart/2008/layout/LinedList"/>
    <dgm:cxn modelId="{CCAC1243-BB97-4D8F-A8CA-F2B7BC83E83D}" type="presParOf" srcId="{08BBF1DD-2E38-4131-9101-B7DEC54181E2}" destId="{F06942ED-7350-4D63-AD69-56D32A74B983}" srcOrd="20" destOrd="0" presId="urn:microsoft.com/office/officeart/2008/layout/LinedList"/>
    <dgm:cxn modelId="{2D2415A4-1964-4F68-A4E2-DBF29BAB2CFB}" type="presParOf" srcId="{08BBF1DD-2E38-4131-9101-B7DEC54181E2}" destId="{FBE5B8B9-2D35-4525-96C2-BC8C2FAFDBB4}" srcOrd="21" destOrd="0" presId="urn:microsoft.com/office/officeart/2008/layout/LinedList"/>
    <dgm:cxn modelId="{B844C184-3102-488B-9AD2-17AEF482081A}" type="presParOf" srcId="{FBE5B8B9-2D35-4525-96C2-BC8C2FAFDBB4}" destId="{FA975A7B-C8FF-4C41-B24D-50AB094FA101}" srcOrd="0" destOrd="0" presId="urn:microsoft.com/office/officeart/2008/layout/LinedList"/>
    <dgm:cxn modelId="{D36F98FA-4AE5-4640-A2B7-B5A8DB5A5AD3}" type="presParOf" srcId="{FBE5B8B9-2D35-4525-96C2-BC8C2FAFDBB4}" destId="{87D172D8-F7D3-4F71-BFE9-8C2BF34FEAFA}" srcOrd="1" destOrd="0" presId="urn:microsoft.com/office/officeart/2008/layout/LinedList"/>
    <dgm:cxn modelId="{7FE835DE-67F5-4EB1-9A8D-80E759E4A8FB}" type="presParOf" srcId="{08BBF1DD-2E38-4131-9101-B7DEC54181E2}" destId="{A3F7F8F4-D6F8-4CF4-A011-E7D4DD676D67}" srcOrd="22" destOrd="0" presId="urn:microsoft.com/office/officeart/2008/layout/LinedList"/>
    <dgm:cxn modelId="{FECA27C3-D0F8-4019-91C8-8A149C436DF8}" type="presParOf" srcId="{08BBF1DD-2E38-4131-9101-B7DEC54181E2}" destId="{DD2FFA4A-85A9-42AC-8B83-470A5A5940CF}" srcOrd="23" destOrd="0" presId="urn:microsoft.com/office/officeart/2008/layout/LinedList"/>
    <dgm:cxn modelId="{E61D10F3-1519-4820-99C4-200FDD859A8D}" type="presParOf" srcId="{DD2FFA4A-85A9-42AC-8B83-470A5A5940CF}" destId="{0AD438FA-5140-4063-B977-4510DD4F1037}" srcOrd="0" destOrd="0" presId="urn:microsoft.com/office/officeart/2008/layout/LinedList"/>
    <dgm:cxn modelId="{4C098E6C-CC19-41E1-A3FC-DFFFCA734FF5}" type="presParOf" srcId="{DD2FFA4A-85A9-42AC-8B83-470A5A5940CF}" destId="{1B7A12ED-F763-4BFE-AA39-9CFE67F937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69E956-D1E7-4CBA-9D13-F956BCD09BC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FB1AFC1-9E36-4270-BC8F-F33F71EFD123}">
      <dgm:prSet/>
      <dgm:spPr/>
      <dgm:t>
        <a:bodyPr/>
        <a:lstStyle/>
        <a:p>
          <a:r>
            <a:rPr lang="en-US"/>
            <a:t>Job analysis helps to define duties, responsibilities and the competencies or knowledge required prior to the commencement of appropriate actions for recruitment.</a:t>
          </a:r>
        </a:p>
      </dgm:t>
    </dgm:pt>
    <dgm:pt modelId="{9CBEDB64-311E-4456-A704-82F7AA16CBCE}" type="parTrans" cxnId="{0C79EFF7-71D0-4E9C-A399-71012AC5CDF3}">
      <dgm:prSet/>
      <dgm:spPr/>
      <dgm:t>
        <a:bodyPr/>
        <a:lstStyle/>
        <a:p>
          <a:endParaRPr lang="en-US"/>
        </a:p>
      </dgm:t>
    </dgm:pt>
    <dgm:pt modelId="{436A8525-E23E-4F2A-A70B-968973AB9273}" type="sibTrans" cxnId="{0C79EFF7-71D0-4E9C-A399-71012AC5CDF3}">
      <dgm:prSet/>
      <dgm:spPr/>
      <dgm:t>
        <a:bodyPr/>
        <a:lstStyle/>
        <a:p>
          <a:endParaRPr lang="en-US"/>
        </a:p>
      </dgm:t>
    </dgm:pt>
    <dgm:pt modelId="{D9444FC1-9209-43F3-A953-54142EBB37C5}">
      <dgm:prSet/>
      <dgm:spPr/>
      <dgm:t>
        <a:bodyPr/>
        <a:lstStyle/>
        <a:p>
          <a:r>
            <a:rPr lang="en-US"/>
            <a:t>The information gathered is useful when making job descriptions and person specifications, thus minimizing mistakes in recruitment. </a:t>
          </a:r>
        </a:p>
      </dgm:t>
    </dgm:pt>
    <dgm:pt modelId="{52BA7E4B-6CE3-4FEF-8063-FCFFFD9CE421}" type="parTrans" cxnId="{355D8427-C1D8-45FB-8EF3-ED44462E2B78}">
      <dgm:prSet/>
      <dgm:spPr/>
      <dgm:t>
        <a:bodyPr/>
        <a:lstStyle/>
        <a:p>
          <a:endParaRPr lang="en-US"/>
        </a:p>
      </dgm:t>
    </dgm:pt>
    <dgm:pt modelId="{E8DFF6C9-39D9-466C-BD67-776C31BD2EBA}" type="sibTrans" cxnId="{355D8427-C1D8-45FB-8EF3-ED44462E2B78}">
      <dgm:prSet/>
      <dgm:spPr/>
      <dgm:t>
        <a:bodyPr/>
        <a:lstStyle/>
        <a:p>
          <a:endParaRPr lang="en-US"/>
        </a:p>
      </dgm:t>
    </dgm:pt>
    <dgm:pt modelId="{9BE06948-6488-4CB7-B6A1-AF45BAE7AD57}">
      <dgm:prSet/>
      <dgm:spPr/>
      <dgm:t>
        <a:bodyPr/>
        <a:lstStyle/>
        <a:p>
          <a:r>
            <a:rPr lang="en-US"/>
            <a:t>A systematic workforce planning process enhances the performance of an organization, by informing strategic considerations of recruitment decisions (Armstrong &amp; Taylor, 2023). </a:t>
          </a:r>
        </a:p>
      </dgm:t>
    </dgm:pt>
    <dgm:pt modelId="{1C3E1548-90C0-42E3-9F67-5530F2AE067C}" type="parTrans" cxnId="{9D9209C9-F84F-4CFF-81C8-32CD4E89DF27}">
      <dgm:prSet/>
      <dgm:spPr/>
      <dgm:t>
        <a:bodyPr/>
        <a:lstStyle/>
        <a:p>
          <a:endParaRPr lang="en-US"/>
        </a:p>
      </dgm:t>
    </dgm:pt>
    <dgm:pt modelId="{23EEC45D-2DD8-46D6-AF56-6F39F5665E60}" type="sibTrans" cxnId="{9D9209C9-F84F-4CFF-81C8-32CD4E89DF27}">
      <dgm:prSet/>
      <dgm:spPr/>
      <dgm:t>
        <a:bodyPr/>
        <a:lstStyle/>
        <a:p>
          <a:endParaRPr lang="en-US"/>
        </a:p>
      </dgm:t>
    </dgm:pt>
    <dgm:pt modelId="{127AC751-B9C0-43F0-8298-0A1FF4D6B98A}" type="pres">
      <dgm:prSet presAssocID="{FE69E956-D1E7-4CBA-9D13-F956BCD09BCB}" presName="root" presStyleCnt="0">
        <dgm:presLayoutVars>
          <dgm:dir/>
          <dgm:resizeHandles val="exact"/>
        </dgm:presLayoutVars>
      </dgm:prSet>
      <dgm:spPr/>
    </dgm:pt>
    <dgm:pt modelId="{7347DD0D-6F71-40B7-B278-921008A6AC4C}" type="pres">
      <dgm:prSet presAssocID="{8FB1AFC1-9E36-4270-BC8F-F33F71EFD123}" presName="compNode" presStyleCnt="0"/>
      <dgm:spPr/>
    </dgm:pt>
    <dgm:pt modelId="{FDFFCC93-9698-471E-AE44-5BF9263E77DB}" type="pres">
      <dgm:prSet presAssocID="{8FB1AFC1-9E36-4270-BC8F-F33F71EFD123}" presName="bgRect" presStyleLbl="bgShp" presStyleIdx="0" presStyleCnt="3"/>
      <dgm:spPr/>
    </dgm:pt>
    <dgm:pt modelId="{AD6B52BB-2C4F-45E9-A61D-2140B8293729}" type="pres">
      <dgm:prSet presAssocID="{8FB1AFC1-9E36-4270-BC8F-F33F71EFD12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837220D2-CFBF-4F0E-9937-DCF271A6EDF7}" type="pres">
      <dgm:prSet presAssocID="{8FB1AFC1-9E36-4270-BC8F-F33F71EFD123}" presName="spaceRect" presStyleCnt="0"/>
      <dgm:spPr/>
    </dgm:pt>
    <dgm:pt modelId="{922D5C7B-57CC-4BE2-A89B-59C520965733}" type="pres">
      <dgm:prSet presAssocID="{8FB1AFC1-9E36-4270-BC8F-F33F71EFD123}" presName="parTx" presStyleLbl="revTx" presStyleIdx="0" presStyleCnt="3">
        <dgm:presLayoutVars>
          <dgm:chMax val="0"/>
          <dgm:chPref val="0"/>
        </dgm:presLayoutVars>
      </dgm:prSet>
      <dgm:spPr/>
    </dgm:pt>
    <dgm:pt modelId="{BF9AEA8C-1BF8-44C7-8A49-152EBE445661}" type="pres">
      <dgm:prSet presAssocID="{436A8525-E23E-4F2A-A70B-968973AB9273}" presName="sibTrans" presStyleCnt="0"/>
      <dgm:spPr/>
    </dgm:pt>
    <dgm:pt modelId="{40E30CA8-BF43-4379-98C7-1E2151C65978}" type="pres">
      <dgm:prSet presAssocID="{D9444FC1-9209-43F3-A953-54142EBB37C5}" presName="compNode" presStyleCnt="0"/>
      <dgm:spPr/>
    </dgm:pt>
    <dgm:pt modelId="{83848649-D277-4CFA-A736-F6EDE694C1E4}" type="pres">
      <dgm:prSet presAssocID="{D9444FC1-9209-43F3-A953-54142EBB37C5}" presName="bgRect" presStyleLbl="bgShp" presStyleIdx="1" presStyleCnt="3"/>
      <dgm:spPr/>
    </dgm:pt>
    <dgm:pt modelId="{1ED0CFDD-96A8-4189-9D58-0F69C87B2FCB}" type="pres">
      <dgm:prSet presAssocID="{D9444FC1-9209-43F3-A953-54142EBB37C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92E46C53-51B8-4852-9DE9-CD87F72A68EA}" type="pres">
      <dgm:prSet presAssocID="{D9444FC1-9209-43F3-A953-54142EBB37C5}" presName="spaceRect" presStyleCnt="0"/>
      <dgm:spPr/>
    </dgm:pt>
    <dgm:pt modelId="{41F823F5-7C60-4EA1-A565-195E351386AA}" type="pres">
      <dgm:prSet presAssocID="{D9444FC1-9209-43F3-A953-54142EBB37C5}" presName="parTx" presStyleLbl="revTx" presStyleIdx="1" presStyleCnt="3">
        <dgm:presLayoutVars>
          <dgm:chMax val="0"/>
          <dgm:chPref val="0"/>
        </dgm:presLayoutVars>
      </dgm:prSet>
      <dgm:spPr/>
    </dgm:pt>
    <dgm:pt modelId="{E1C40E5E-0167-4C77-A801-CC106C49DDF4}" type="pres">
      <dgm:prSet presAssocID="{E8DFF6C9-39D9-466C-BD67-776C31BD2EBA}" presName="sibTrans" presStyleCnt="0"/>
      <dgm:spPr/>
    </dgm:pt>
    <dgm:pt modelId="{73D4E351-B44A-40BB-8EFD-BDB556A327AB}" type="pres">
      <dgm:prSet presAssocID="{9BE06948-6488-4CB7-B6A1-AF45BAE7AD57}" presName="compNode" presStyleCnt="0"/>
      <dgm:spPr/>
    </dgm:pt>
    <dgm:pt modelId="{FA957C9B-0C62-4C55-A259-B86DC6D8E4A7}" type="pres">
      <dgm:prSet presAssocID="{9BE06948-6488-4CB7-B6A1-AF45BAE7AD57}" presName="bgRect" presStyleLbl="bgShp" presStyleIdx="2" presStyleCnt="3"/>
      <dgm:spPr/>
    </dgm:pt>
    <dgm:pt modelId="{AB371C86-F7B8-4AC2-AD6C-5D14E4B662F9}" type="pres">
      <dgm:prSet presAssocID="{9BE06948-6488-4CB7-B6A1-AF45BAE7AD5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stronaut"/>
        </a:ext>
      </dgm:extLst>
    </dgm:pt>
    <dgm:pt modelId="{9E0E1F52-6566-413A-8DB0-B3DFD890FC50}" type="pres">
      <dgm:prSet presAssocID="{9BE06948-6488-4CB7-B6A1-AF45BAE7AD57}" presName="spaceRect" presStyleCnt="0"/>
      <dgm:spPr/>
    </dgm:pt>
    <dgm:pt modelId="{B5C5FD89-800C-4A65-BBBE-CA89DC34BA59}" type="pres">
      <dgm:prSet presAssocID="{9BE06948-6488-4CB7-B6A1-AF45BAE7AD57}" presName="parTx" presStyleLbl="revTx" presStyleIdx="2" presStyleCnt="3">
        <dgm:presLayoutVars>
          <dgm:chMax val="0"/>
          <dgm:chPref val="0"/>
        </dgm:presLayoutVars>
      </dgm:prSet>
      <dgm:spPr/>
    </dgm:pt>
  </dgm:ptLst>
  <dgm:cxnLst>
    <dgm:cxn modelId="{ED195B1D-CB91-49A5-8A9B-15B45AE14091}" type="presOf" srcId="{FE69E956-D1E7-4CBA-9D13-F956BCD09BCB}" destId="{127AC751-B9C0-43F0-8298-0A1FF4D6B98A}" srcOrd="0" destOrd="0" presId="urn:microsoft.com/office/officeart/2018/2/layout/IconVerticalSolidList"/>
    <dgm:cxn modelId="{355D8427-C1D8-45FB-8EF3-ED44462E2B78}" srcId="{FE69E956-D1E7-4CBA-9D13-F956BCD09BCB}" destId="{D9444FC1-9209-43F3-A953-54142EBB37C5}" srcOrd="1" destOrd="0" parTransId="{52BA7E4B-6CE3-4FEF-8063-FCFFFD9CE421}" sibTransId="{E8DFF6C9-39D9-466C-BD67-776C31BD2EBA}"/>
    <dgm:cxn modelId="{AF36324C-96AB-4318-8918-E0B5061AC809}" type="presOf" srcId="{8FB1AFC1-9E36-4270-BC8F-F33F71EFD123}" destId="{922D5C7B-57CC-4BE2-A89B-59C520965733}" srcOrd="0" destOrd="0" presId="urn:microsoft.com/office/officeart/2018/2/layout/IconVerticalSolidList"/>
    <dgm:cxn modelId="{917380BC-8E77-470A-838A-CC2AC6679CAF}" type="presOf" srcId="{9BE06948-6488-4CB7-B6A1-AF45BAE7AD57}" destId="{B5C5FD89-800C-4A65-BBBE-CA89DC34BA59}" srcOrd="0" destOrd="0" presId="urn:microsoft.com/office/officeart/2018/2/layout/IconVerticalSolidList"/>
    <dgm:cxn modelId="{9D9209C9-F84F-4CFF-81C8-32CD4E89DF27}" srcId="{FE69E956-D1E7-4CBA-9D13-F956BCD09BCB}" destId="{9BE06948-6488-4CB7-B6A1-AF45BAE7AD57}" srcOrd="2" destOrd="0" parTransId="{1C3E1548-90C0-42E3-9F67-5530F2AE067C}" sibTransId="{23EEC45D-2DD8-46D6-AF56-6F39F5665E60}"/>
    <dgm:cxn modelId="{0C79EFF7-71D0-4E9C-A399-71012AC5CDF3}" srcId="{FE69E956-D1E7-4CBA-9D13-F956BCD09BCB}" destId="{8FB1AFC1-9E36-4270-BC8F-F33F71EFD123}" srcOrd="0" destOrd="0" parTransId="{9CBEDB64-311E-4456-A704-82F7AA16CBCE}" sibTransId="{436A8525-E23E-4F2A-A70B-968973AB9273}"/>
    <dgm:cxn modelId="{D96A78FB-B221-4CB3-9B61-26E76B90B754}" type="presOf" srcId="{D9444FC1-9209-43F3-A953-54142EBB37C5}" destId="{41F823F5-7C60-4EA1-A565-195E351386AA}" srcOrd="0" destOrd="0" presId="urn:microsoft.com/office/officeart/2018/2/layout/IconVerticalSolidList"/>
    <dgm:cxn modelId="{3E4C62DD-2DE4-44E4-A420-CF1DE622C576}" type="presParOf" srcId="{127AC751-B9C0-43F0-8298-0A1FF4D6B98A}" destId="{7347DD0D-6F71-40B7-B278-921008A6AC4C}" srcOrd="0" destOrd="0" presId="urn:microsoft.com/office/officeart/2018/2/layout/IconVerticalSolidList"/>
    <dgm:cxn modelId="{7858B82C-34D3-4F2E-BFAA-32BE3835CE44}" type="presParOf" srcId="{7347DD0D-6F71-40B7-B278-921008A6AC4C}" destId="{FDFFCC93-9698-471E-AE44-5BF9263E77DB}" srcOrd="0" destOrd="0" presId="urn:microsoft.com/office/officeart/2018/2/layout/IconVerticalSolidList"/>
    <dgm:cxn modelId="{BD6DB809-EE72-4631-B58C-0CA3A28CCF49}" type="presParOf" srcId="{7347DD0D-6F71-40B7-B278-921008A6AC4C}" destId="{AD6B52BB-2C4F-45E9-A61D-2140B8293729}" srcOrd="1" destOrd="0" presId="urn:microsoft.com/office/officeart/2018/2/layout/IconVerticalSolidList"/>
    <dgm:cxn modelId="{2C003F58-27EE-4592-AF54-D82E67CA68FC}" type="presParOf" srcId="{7347DD0D-6F71-40B7-B278-921008A6AC4C}" destId="{837220D2-CFBF-4F0E-9937-DCF271A6EDF7}" srcOrd="2" destOrd="0" presId="urn:microsoft.com/office/officeart/2018/2/layout/IconVerticalSolidList"/>
    <dgm:cxn modelId="{6C0EC1C3-BF20-4E27-A290-DD742085D8DB}" type="presParOf" srcId="{7347DD0D-6F71-40B7-B278-921008A6AC4C}" destId="{922D5C7B-57CC-4BE2-A89B-59C520965733}" srcOrd="3" destOrd="0" presId="urn:microsoft.com/office/officeart/2018/2/layout/IconVerticalSolidList"/>
    <dgm:cxn modelId="{05D3AABA-6182-44BF-92C5-38A7DE40D90E}" type="presParOf" srcId="{127AC751-B9C0-43F0-8298-0A1FF4D6B98A}" destId="{BF9AEA8C-1BF8-44C7-8A49-152EBE445661}" srcOrd="1" destOrd="0" presId="urn:microsoft.com/office/officeart/2018/2/layout/IconVerticalSolidList"/>
    <dgm:cxn modelId="{2B0DB2D3-1EB5-4376-B075-25F095C73E58}" type="presParOf" srcId="{127AC751-B9C0-43F0-8298-0A1FF4D6B98A}" destId="{40E30CA8-BF43-4379-98C7-1E2151C65978}" srcOrd="2" destOrd="0" presId="urn:microsoft.com/office/officeart/2018/2/layout/IconVerticalSolidList"/>
    <dgm:cxn modelId="{094B243E-6652-480A-8AB1-A952759E0509}" type="presParOf" srcId="{40E30CA8-BF43-4379-98C7-1E2151C65978}" destId="{83848649-D277-4CFA-A736-F6EDE694C1E4}" srcOrd="0" destOrd="0" presId="urn:microsoft.com/office/officeart/2018/2/layout/IconVerticalSolidList"/>
    <dgm:cxn modelId="{627B62FA-FFA4-4E28-A3CB-0C5A0CD29647}" type="presParOf" srcId="{40E30CA8-BF43-4379-98C7-1E2151C65978}" destId="{1ED0CFDD-96A8-4189-9D58-0F69C87B2FCB}" srcOrd="1" destOrd="0" presId="urn:microsoft.com/office/officeart/2018/2/layout/IconVerticalSolidList"/>
    <dgm:cxn modelId="{8519C65F-8775-4CD1-BA59-010B76730326}" type="presParOf" srcId="{40E30CA8-BF43-4379-98C7-1E2151C65978}" destId="{92E46C53-51B8-4852-9DE9-CD87F72A68EA}" srcOrd="2" destOrd="0" presId="urn:microsoft.com/office/officeart/2018/2/layout/IconVerticalSolidList"/>
    <dgm:cxn modelId="{B9A79339-0753-42B2-822E-598202F0D802}" type="presParOf" srcId="{40E30CA8-BF43-4379-98C7-1E2151C65978}" destId="{41F823F5-7C60-4EA1-A565-195E351386AA}" srcOrd="3" destOrd="0" presId="urn:microsoft.com/office/officeart/2018/2/layout/IconVerticalSolidList"/>
    <dgm:cxn modelId="{A701B38E-BD28-4117-9ACA-5C2FF6FBE42F}" type="presParOf" srcId="{127AC751-B9C0-43F0-8298-0A1FF4D6B98A}" destId="{E1C40E5E-0167-4C77-A801-CC106C49DDF4}" srcOrd="3" destOrd="0" presId="urn:microsoft.com/office/officeart/2018/2/layout/IconVerticalSolidList"/>
    <dgm:cxn modelId="{69406AC3-EDBC-4694-B3C0-2E827CF34D08}" type="presParOf" srcId="{127AC751-B9C0-43F0-8298-0A1FF4D6B98A}" destId="{73D4E351-B44A-40BB-8EFD-BDB556A327AB}" srcOrd="4" destOrd="0" presId="urn:microsoft.com/office/officeart/2018/2/layout/IconVerticalSolidList"/>
    <dgm:cxn modelId="{7C639062-1786-4910-B9C8-C2F55E3811A9}" type="presParOf" srcId="{73D4E351-B44A-40BB-8EFD-BDB556A327AB}" destId="{FA957C9B-0C62-4C55-A259-B86DC6D8E4A7}" srcOrd="0" destOrd="0" presId="urn:microsoft.com/office/officeart/2018/2/layout/IconVerticalSolidList"/>
    <dgm:cxn modelId="{C9D9228F-8E22-4286-9050-8F31232FFD9D}" type="presParOf" srcId="{73D4E351-B44A-40BB-8EFD-BDB556A327AB}" destId="{AB371C86-F7B8-4AC2-AD6C-5D14E4B662F9}" srcOrd="1" destOrd="0" presId="urn:microsoft.com/office/officeart/2018/2/layout/IconVerticalSolidList"/>
    <dgm:cxn modelId="{6A55D203-5E2C-4945-AE4F-5970521BD78F}" type="presParOf" srcId="{73D4E351-B44A-40BB-8EFD-BDB556A327AB}" destId="{9E0E1F52-6566-413A-8DB0-B3DFD890FC50}" srcOrd="2" destOrd="0" presId="urn:microsoft.com/office/officeart/2018/2/layout/IconVerticalSolidList"/>
    <dgm:cxn modelId="{3ADE63F6-CC6E-494E-9C35-B0DFC96F14D5}" type="presParOf" srcId="{73D4E351-B44A-40BB-8EFD-BDB556A327AB}" destId="{B5C5FD89-800C-4A65-BBBE-CA89DC34BA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3C3360-7727-48C9-9B48-D01EFCE78896}"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4A8ECE5A-DC80-40CE-BC52-211D6B2A5D7C}">
      <dgm:prSet/>
      <dgm:spPr/>
      <dgm:t>
        <a:bodyPr/>
        <a:lstStyle/>
        <a:p>
          <a:r>
            <a:rPr lang="en-US"/>
            <a:t>Job descriptions clearly provide details regarding the day-to-day responsibilities, reporting structures, a representation of the working environment and organisation's expectations for successful applicants.</a:t>
          </a:r>
        </a:p>
      </dgm:t>
    </dgm:pt>
    <dgm:pt modelId="{0AE7641D-32C7-45A2-87A7-5A37CE80C4F7}" type="parTrans" cxnId="{393FA4A1-8283-460D-9333-CC9C54C527A8}">
      <dgm:prSet/>
      <dgm:spPr/>
      <dgm:t>
        <a:bodyPr/>
        <a:lstStyle/>
        <a:p>
          <a:endParaRPr lang="en-US"/>
        </a:p>
      </dgm:t>
    </dgm:pt>
    <dgm:pt modelId="{D5B03B18-A33F-43B8-BFE9-493F204B4054}" type="sibTrans" cxnId="{393FA4A1-8283-460D-9333-CC9C54C527A8}">
      <dgm:prSet/>
      <dgm:spPr/>
      <dgm:t>
        <a:bodyPr/>
        <a:lstStyle/>
        <a:p>
          <a:endParaRPr lang="en-US"/>
        </a:p>
      </dgm:t>
    </dgm:pt>
    <dgm:pt modelId="{73AFFEF1-4E01-434E-B1D7-24653CCBE842}">
      <dgm:prSet/>
      <dgm:spPr/>
      <dgm:t>
        <a:bodyPr/>
        <a:lstStyle/>
        <a:p>
          <a:r>
            <a:rPr lang="en-US"/>
            <a:t>Person specifications show what is essential in terms of qualifications, abilities, experience and behavioural traits needed for organisational transformation roles.</a:t>
          </a:r>
        </a:p>
      </dgm:t>
    </dgm:pt>
    <dgm:pt modelId="{DA78EC2A-5BA4-4A4A-AD03-C3CE0D6F7358}" type="parTrans" cxnId="{42263919-5CA8-4CF2-BA02-C549B04A4AED}">
      <dgm:prSet/>
      <dgm:spPr/>
      <dgm:t>
        <a:bodyPr/>
        <a:lstStyle/>
        <a:p>
          <a:endParaRPr lang="en-US"/>
        </a:p>
      </dgm:t>
    </dgm:pt>
    <dgm:pt modelId="{9E955F9B-390A-4883-A021-ECBBB48DAB76}" type="sibTrans" cxnId="{42263919-5CA8-4CF2-BA02-C549B04A4AED}">
      <dgm:prSet/>
      <dgm:spPr/>
      <dgm:t>
        <a:bodyPr/>
        <a:lstStyle/>
        <a:p>
          <a:endParaRPr lang="en-US"/>
        </a:p>
      </dgm:t>
    </dgm:pt>
    <dgm:pt modelId="{0A4EA9FD-03A0-46EA-B999-B0E2F04360C4}">
      <dgm:prSet/>
      <dgm:spPr/>
      <dgm:t>
        <a:bodyPr/>
        <a:lstStyle/>
        <a:p>
          <a:r>
            <a:rPr lang="en-US"/>
            <a:t>Failing to do so increases the likelihood that employees will be recruited unfairly, and may impact employee performance outcomes, (CIPD, 2024).</a:t>
          </a:r>
        </a:p>
      </dgm:t>
    </dgm:pt>
    <dgm:pt modelId="{E648AD78-ACD2-4B6A-8966-3A3A3EEFF65A}" type="parTrans" cxnId="{7EDA94B8-F21D-435E-8974-0444C4993C89}">
      <dgm:prSet/>
      <dgm:spPr/>
      <dgm:t>
        <a:bodyPr/>
        <a:lstStyle/>
        <a:p>
          <a:endParaRPr lang="en-US"/>
        </a:p>
      </dgm:t>
    </dgm:pt>
    <dgm:pt modelId="{9DB02B74-61DF-45EB-8D86-C6DB52213C67}" type="sibTrans" cxnId="{7EDA94B8-F21D-435E-8974-0444C4993C89}">
      <dgm:prSet/>
      <dgm:spPr/>
      <dgm:t>
        <a:bodyPr/>
        <a:lstStyle/>
        <a:p>
          <a:endParaRPr lang="en-US"/>
        </a:p>
      </dgm:t>
    </dgm:pt>
    <dgm:pt modelId="{8DB2E397-14B1-433D-9D81-AD5EEB39F8D0}" type="pres">
      <dgm:prSet presAssocID="{283C3360-7727-48C9-9B48-D01EFCE78896}" presName="hierChild1" presStyleCnt="0">
        <dgm:presLayoutVars>
          <dgm:chPref val="1"/>
          <dgm:dir/>
          <dgm:animOne val="branch"/>
          <dgm:animLvl val="lvl"/>
          <dgm:resizeHandles/>
        </dgm:presLayoutVars>
      </dgm:prSet>
      <dgm:spPr/>
    </dgm:pt>
    <dgm:pt modelId="{EFE476E7-17B9-4B2C-A015-CC58254C451B}" type="pres">
      <dgm:prSet presAssocID="{4A8ECE5A-DC80-40CE-BC52-211D6B2A5D7C}" presName="hierRoot1" presStyleCnt="0"/>
      <dgm:spPr/>
    </dgm:pt>
    <dgm:pt modelId="{8DE320E0-78BB-4926-8B58-711BC04ECE9E}" type="pres">
      <dgm:prSet presAssocID="{4A8ECE5A-DC80-40CE-BC52-211D6B2A5D7C}" presName="composite" presStyleCnt="0"/>
      <dgm:spPr/>
    </dgm:pt>
    <dgm:pt modelId="{A62B6B0A-63C8-44FB-9E64-2C33D04E92F2}" type="pres">
      <dgm:prSet presAssocID="{4A8ECE5A-DC80-40CE-BC52-211D6B2A5D7C}" presName="background" presStyleLbl="node0" presStyleIdx="0" presStyleCnt="3"/>
      <dgm:spPr/>
    </dgm:pt>
    <dgm:pt modelId="{C3AB0618-F2F2-4D81-BF50-77AF7BFA3DE8}" type="pres">
      <dgm:prSet presAssocID="{4A8ECE5A-DC80-40CE-BC52-211D6B2A5D7C}" presName="text" presStyleLbl="fgAcc0" presStyleIdx="0" presStyleCnt="3">
        <dgm:presLayoutVars>
          <dgm:chPref val="3"/>
        </dgm:presLayoutVars>
      </dgm:prSet>
      <dgm:spPr/>
    </dgm:pt>
    <dgm:pt modelId="{0F9FB622-A4FB-4A16-9684-828DD0E64FB6}" type="pres">
      <dgm:prSet presAssocID="{4A8ECE5A-DC80-40CE-BC52-211D6B2A5D7C}" presName="hierChild2" presStyleCnt="0"/>
      <dgm:spPr/>
    </dgm:pt>
    <dgm:pt modelId="{7C0EB026-CAF1-4724-8FEC-C7F1A7E62424}" type="pres">
      <dgm:prSet presAssocID="{73AFFEF1-4E01-434E-B1D7-24653CCBE842}" presName="hierRoot1" presStyleCnt="0"/>
      <dgm:spPr/>
    </dgm:pt>
    <dgm:pt modelId="{4C640BA4-D058-4B54-BB94-6ECB3E2BCB3E}" type="pres">
      <dgm:prSet presAssocID="{73AFFEF1-4E01-434E-B1D7-24653CCBE842}" presName="composite" presStyleCnt="0"/>
      <dgm:spPr/>
    </dgm:pt>
    <dgm:pt modelId="{FB0636FD-2B76-4B7B-9858-90A081C48109}" type="pres">
      <dgm:prSet presAssocID="{73AFFEF1-4E01-434E-B1D7-24653CCBE842}" presName="background" presStyleLbl="node0" presStyleIdx="1" presStyleCnt="3"/>
      <dgm:spPr/>
    </dgm:pt>
    <dgm:pt modelId="{F04EF84D-A4ED-436F-907F-C4933990620E}" type="pres">
      <dgm:prSet presAssocID="{73AFFEF1-4E01-434E-B1D7-24653CCBE842}" presName="text" presStyleLbl="fgAcc0" presStyleIdx="1" presStyleCnt="3">
        <dgm:presLayoutVars>
          <dgm:chPref val="3"/>
        </dgm:presLayoutVars>
      </dgm:prSet>
      <dgm:spPr/>
    </dgm:pt>
    <dgm:pt modelId="{0DF235B4-F98C-49FD-A2F4-D388C710870F}" type="pres">
      <dgm:prSet presAssocID="{73AFFEF1-4E01-434E-B1D7-24653CCBE842}" presName="hierChild2" presStyleCnt="0"/>
      <dgm:spPr/>
    </dgm:pt>
    <dgm:pt modelId="{45927FD1-A3E6-4397-8733-815DE3A853FA}" type="pres">
      <dgm:prSet presAssocID="{0A4EA9FD-03A0-46EA-B999-B0E2F04360C4}" presName="hierRoot1" presStyleCnt="0"/>
      <dgm:spPr/>
    </dgm:pt>
    <dgm:pt modelId="{A6416861-9FC3-48CC-966A-D2ADD215D9C7}" type="pres">
      <dgm:prSet presAssocID="{0A4EA9FD-03A0-46EA-B999-B0E2F04360C4}" presName="composite" presStyleCnt="0"/>
      <dgm:spPr/>
    </dgm:pt>
    <dgm:pt modelId="{8EB05FFF-8639-420E-9FCF-D439305E4CFC}" type="pres">
      <dgm:prSet presAssocID="{0A4EA9FD-03A0-46EA-B999-B0E2F04360C4}" presName="background" presStyleLbl="node0" presStyleIdx="2" presStyleCnt="3"/>
      <dgm:spPr/>
    </dgm:pt>
    <dgm:pt modelId="{E90EB20C-607D-4077-824F-C1498E5701A3}" type="pres">
      <dgm:prSet presAssocID="{0A4EA9FD-03A0-46EA-B999-B0E2F04360C4}" presName="text" presStyleLbl="fgAcc0" presStyleIdx="2" presStyleCnt="3">
        <dgm:presLayoutVars>
          <dgm:chPref val="3"/>
        </dgm:presLayoutVars>
      </dgm:prSet>
      <dgm:spPr/>
    </dgm:pt>
    <dgm:pt modelId="{15148EF1-89E8-4E6F-9B02-39EF6EFCC91D}" type="pres">
      <dgm:prSet presAssocID="{0A4EA9FD-03A0-46EA-B999-B0E2F04360C4}" presName="hierChild2" presStyleCnt="0"/>
      <dgm:spPr/>
    </dgm:pt>
  </dgm:ptLst>
  <dgm:cxnLst>
    <dgm:cxn modelId="{42263919-5CA8-4CF2-BA02-C549B04A4AED}" srcId="{283C3360-7727-48C9-9B48-D01EFCE78896}" destId="{73AFFEF1-4E01-434E-B1D7-24653CCBE842}" srcOrd="1" destOrd="0" parTransId="{DA78EC2A-5BA4-4A4A-AD03-C3CE0D6F7358}" sibTransId="{9E955F9B-390A-4883-A021-ECBBB48DAB76}"/>
    <dgm:cxn modelId="{02B18B1C-4980-4400-9F10-B1F447C92256}" type="presOf" srcId="{0A4EA9FD-03A0-46EA-B999-B0E2F04360C4}" destId="{E90EB20C-607D-4077-824F-C1498E5701A3}" srcOrd="0" destOrd="0" presId="urn:microsoft.com/office/officeart/2005/8/layout/hierarchy1"/>
    <dgm:cxn modelId="{F69C217F-EC0E-42B3-8CB4-5416C3986838}" type="presOf" srcId="{4A8ECE5A-DC80-40CE-BC52-211D6B2A5D7C}" destId="{C3AB0618-F2F2-4D81-BF50-77AF7BFA3DE8}" srcOrd="0" destOrd="0" presId="urn:microsoft.com/office/officeart/2005/8/layout/hierarchy1"/>
    <dgm:cxn modelId="{8C74AB83-A8DE-40E9-B5F9-00199449FF75}" type="presOf" srcId="{73AFFEF1-4E01-434E-B1D7-24653CCBE842}" destId="{F04EF84D-A4ED-436F-907F-C4933990620E}" srcOrd="0" destOrd="0" presId="urn:microsoft.com/office/officeart/2005/8/layout/hierarchy1"/>
    <dgm:cxn modelId="{393FA4A1-8283-460D-9333-CC9C54C527A8}" srcId="{283C3360-7727-48C9-9B48-D01EFCE78896}" destId="{4A8ECE5A-DC80-40CE-BC52-211D6B2A5D7C}" srcOrd="0" destOrd="0" parTransId="{0AE7641D-32C7-45A2-87A7-5A37CE80C4F7}" sibTransId="{D5B03B18-A33F-43B8-BFE9-493F204B4054}"/>
    <dgm:cxn modelId="{B92EEBAF-6E69-4A6F-8BF2-223272285AF5}" type="presOf" srcId="{283C3360-7727-48C9-9B48-D01EFCE78896}" destId="{8DB2E397-14B1-433D-9D81-AD5EEB39F8D0}" srcOrd="0" destOrd="0" presId="urn:microsoft.com/office/officeart/2005/8/layout/hierarchy1"/>
    <dgm:cxn modelId="{7EDA94B8-F21D-435E-8974-0444C4993C89}" srcId="{283C3360-7727-48C9-9B48-D01EFCE78896}" destId="{0A4EA9FD-03A0-46EA-B999-B0E2F04360C4}" srcOrd="2" destOrd="0" parTransId="{E648AD78-ACD2-4B6A-8966-3A3A3EEFF65A}" sibTransId="{9DB02B74-61DF-45EB-8D86-C6DB52213C67}"/>
    <dgm:cxn modelId="{7ED17848-7120-44B3-A8BC-240CA4217BD9}" type="presParOf" srcId="{8DB2E397-14B1-433D-9D81-AD5EEB39F8D0}" destId="{EFE476E7-17B9-4B2C-A015-CC58254C451B}" srcOrd="0" destOrd="0" presId="urn:microsoft.com/office/officeart/2005/8/layout/hierarchy1"/>
    <dgm:cxn modelId="{D8188B27-3253-4B80-B1B1-94EF0044BD80}" type="presParOf" srcId="{EFE476E7-17B9-4B2C-A015-CC58254C451B}" destId="{8DE320E0-78BB-4926-8B58-711BC04ECE9E}" srcOrd="0" destOrd="0" presId="urn:microsoft.com/office/officeart/2005/8/layout/hierarchy1"/>
    <dgm:cxn modelId="{746624C3-3128-4004-AEFF-CBC002AC80D5}" type="presParOf" srcId="{8DE320E0-78BB-4926-8B58-711BC04ECE9E}" destId="{A62B6B0A-63C8-44FB-9E64-2C33D04E92F2}" srcOrd="0" destOrd="0" presId="urn:microsoft.com/office/officeart/2005/8/layout/hierarchy1"/>
    <dgm:cxn modelId="{AB409485-E458-4006-954B-6F4C9512D428}" type="presParOf" srcId="{8DE320E0-78BB-4926-8B58-711BC04ECE9E}" destId="{C3AB0618-F2F2-4D81-BF50-77AF7BFA3DE8}" srcOrd="1" destOrd="0" presId="urn:microsoft.com/office/officeart/2005/8/layout/hierarchy1"/>
    <dgm:cxn modelId="{E81A8C34-ED2A-4FE8-A112-32083A90B6CF}" type="presParOf" srcId="{EFE476E7-17B9-4B2C-A015-CC58254C451B}" destId="{0F9FB622-A4FB-4A16-9684-828DD0E64FB6}" srcOrd="1" destOrd="0" presId="urn:microsoft.com/office/officeart/2005/8/layout/hierarchy1"/>
    <dgm:cxn modelId="{8F494A0E-21F5-4911-8491-A6A4BD0813B1}" type="presParOf" srcId="{8DB2E397-14B1-433D-9D81-AD5EEB39F8D0}" destId="{7C0EB026-CAF1-4724-8FEC-C7F1A7E62424}" srcOrd="1" destOrd="0" presId="urn:microsoft.com/office/officeart/2005/8/layout/hierarchy1"/>
    <dgm:cxn modelId="{49A9CB19-35A3-4A89-A5D7-79FF987E203B}" type="presParOf" srcId="{7C0EB026-CAF1-4724-8FEC-C7F1A7E62424}" destId="{4C640BA4-D058-4B54-BB94-6ECB3E2BCB3E}" srcOrd="0" destOrd="0" presId="urn:microsoft.com/office/officeart/2005/8/layout/hierarchy1"/>
    <dgm:cxn modelId="{56FFE85E-E334-4FE6-8F5D-3AEF2F006F67}" type="presParOf" srcId="{4C640BA4-D058-4B54-BB94-6ECB3E2BCB3E}" destId="{FB0636FD-2B76-4B7B-9858-90A081C48109}" srcOrd="0" destOrd="0" presId="urn:microsoft.com/office/officeart/2005/8/layout/hierarchy1"/>
    <dgm:cxn modelId="{8141775D-9323-4CBD-B7B8-52B553F521F2}" type="presParOf" srcId="{4C640BA4-D058-4B54-BB94-6ECB3E2BCB3E}" destId="{F04EF84D-A4ED-436F-907F-C4933990620E}" srcOrd="1" destOrd="0" presId="urn:microsoft.com/office/officeart/2005/8/layout/hierarchy1"/>
    <dgm:cxn modelId="{CB3E834D-24FF-4004-A010-B8FBED440A8A}" type="presParOf" srcId="{7C0EB026-CAF1-4724-8FEC-C7F1A7E62424}" destId="{0DF235B4-F98C-49FD-A2F4-D388C710870F}" srcOrd="1" destOrd="0" presId="urn:microsoft.com/office/officeart/2005/8/layout/hierarchy1"/>
    <dgm:cxn modelId="{B5A1707D-5479-403F-AA00-A9BF14139AD8}" type="presParOf" srcId="{8DB2E397-14B1-433D-9D81-AD5EEB39F8D0}" destId="{45927FD1-A3E6-4397-8733-815DE3A853FA}" srcOrd="2" destOrd="0" presId="urn:microsoft.com/office/officeart/2005/8/layout/hierarchy1"/>
    <dgm:cxn modelId="{A73C522A-62F9-4A14-8872-A1808ADF38AD}" type="presParOf" srcId="{45927FD1-A3E6-4397-8733-815DE3A853FA}" destId="{A6416861-9FC3-48CC-966A-D2ADD215D9C7}" srcOrd="0" destOrd="0" presId="urn:microsoft.com/office/officeart/2005/8/layout/hierarchy1"/>
    <dgm:cxn modelId="{80E82E77-9AF0-4DF7-AB6F-DF89E37EA9DC}" type="presParOf" srcId="{A6416861-9FC3-48CC-966A-D2ADD215D9C7}" destId="{8EB05FFF-8639-420E-9FCF-D439305E4CFC}" srcOrd="0" destOrd="0" presId="urn:microsoft.com/office/officeart/2005/8/layout/hierarchy1"/>
    <dgm:cxn modelId="{44BF0CF8-56F3-451D-8E9B-9EA0142AC1F1}" type="presParOf" srcId="{A6416861-9FC3-48CC-966A-D2ADD215D9C7}" destId="{E90EB20C-607D-4077-824F-C1498E5701A3}" srcOrd="1" destOrd="0" presId="urn:microsoft.com/office/officeart/2005/8/layout/hierarchy1"/>
    <dgm:cxn modelId="{8254B17C-6DAB-4C7A-A2A0-F05A7E68E4F7}" type="presParOf" srcId="{45927FD1-A3E6-4397-8733-815DE3A853FA}" destId="{15148EF1-89E8-4E6F-9B02-39EF6EFCC91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0DD68C-0402-4B53-A783-C3F7C5661E22}" type="doc">
      <dgm:prSet loTypeId="urn:microsoft.com/office/officeart/2005/8/layout/process5" loCatId="process" qsTypeId="urn:microsoft.com/office/officeart/2005/8/quickstyle/simple2" qsCatId="simple" csTypeId="urn:microsoft.com/office/officeart/2005/8/colors/accent4_2" csCatId="accent4"/>
      <dgm:spPr/>
      <dgm:t>
        <a:bodyPr/>
        <a:lstStyle/>
        <a:p>
          <a:endParaRPr lang="en-US"/>
        </a:p>
      </dgm:t>
    </dgm:pt>
    <dgm:pt modelId="{E3ABFAFC-AB59-42C2-B5B9-D0FA0109374B}">
      <dgm:prSet/>
      <dgm:spPr/>
      <dgm:t>
        <a:bodyPr/>
        <a:lstStyle/>
        <a:p>
          <a:r>
            <a:rPr lang="en-US"/>
            <a:t>Internal recruitment fosters already existing employees and it also aids in reducing recruitment costs. Moreover, it motivates the workforce, and this is seen to improve significantly.</a:t>
          </a:r>
        </a:p>
      </dgm:t>
    </dgm:pt>
    <dgm:pt modelId="{2B338E1C-9EAC-463F-AC72-1775DC40F43B}" type="parTrans" cxnId="{99977007-DDB7-42D9-A27A-CC095754B520}">
      <dgm:prSet/>
      <dgm:spPr/>
      <dgm:t>
        <a:bodyPr/>
        <a:lstStyle/>
        <a:p>
          <a:endParaRPr lang="en-US"/>
        </a:p>
      </dgm:t>
    </dgm:pt>
    <dgm:pt modelId="{10505D89-FACA-41BA-8273-B3BFAE138EBC}" type="sibTrans" cxnId="{99977007-DDB7-42D9-A27A-CC095754B520}">
      <dgm:prSet/>
      <dgm:spPr/>
      <dgm:t>
        <a:bodyPr/>
        <a:lstStyle/>
        <a:p>
          <a:endParaRPr lang="en-US"/>
        </a:p>
      </dgm:t>
    </dgm:pt>
    <dgm:pt modelId="{AAD97279-CD34-44BA-BD14-F6715E9BFE5D}">
      <dgm:prSet/>
      <dgm:spPr/>
      <dgm:t>
        <a:bodyPr/>
        <a:lstStyle/>
        <a:p>
          <a:r>
            <a:rPr lang="en-US"/>
            <a:t>The use of external recruitment methods such as LinkedIn, websites and graduate programmes open up a wider talent pool, nationally, that's a little more noticeable than using the existing channels.</a:t>
          </a:r>
        </a:p>
      </dgm:t>
    </dgm:pt>
    <dgm:pt modelId="{6E64E04C-BFDC-4CAE-8AEC-3CF485C0D4EF}" type="parTrans" cxnId="{9CB40C94-5A10-4924-990D-E9DC85018DEB}">
      <dgm:prSet/>
      <dgm:spPr/>
      <dgm:t>
        <a:bodyPr/>
        <a:lstStyle/>
        <a:p>
          <a:endParaRPr lang="en-US"/>
        </a:p>
      </dgm:t>
    </dgm:pt>
    <dgm:pt modelId="{34A5E618-5935-4F3C-BC05-C33251DD9D8F}" type="sibTrans" cxnId="{9CB40C94-5A10-4924-990D-E9DC85018DEB}">
      <dgm:prSet/>
      <dgm:spPr/>
      <dgm:t>
        <a:bodyPr/>
        <a:lstStyle/>
        <a:p>
          <a:endParaRPr lang="en-US"/>
        </a:p>
      </dgm:t>
    </dgm:pt>
    <dgm:pt modelId="{90F98BCA-A3EC-4850-989C-369C00EA7DAA}">
      <dgm:prSet/>
      <dgm:spPr/>
      <dgm:t>
        <a:bodyPr/>
        <a:lstStyle/>
        <a:p>
          <a:r>
            <a:rPr lang="en-US"/>
            <a:t>Where organisations use suitable advertising to recruit, they are likely to achieve an improvement in the quality of applicants, and it biases their recruitment in favour of organisational diversity at the same time (Armstrong &amp; Taylor, 2023).</a:t>
          </a:r>
        </a:p>
      </dgm:t>
    </dgm:pt>
    <dgm:pt modelId="{80173B84-F5A6-4269-A555-441C08B63ED3}" type="parTrans" cxnId="{A38FEFB9-C3AE-41E2-BBAD-AF11B92E2B4C}">
      <dgm:prSet/>
      <dgm:spPr/>
      <dgm:t>
        <a:bodyPr/>
        <a:lstStyle/>
        <a:p>
          <a:endParaRPr lang="en-US"/>
        </a:p>
      </dgm:t>
    </dgm:pt>
    <dgm:pt modelId="{8B991DDE-C524-4236-94CA-85AF8CD6ED8B}" type="sibTrans" cxnId="{A38FEFB9-C3AE-41E2-BBAD-AF11B92E2B4C}">
      <dgm:prSet/>
      <dgm:spPr/>
      <dgm:t>
        <a:bodyPr/>
        <a:lstStyle/>
        <a:p>
          <a:endParaRPr lang="en-US"/>
        </a:p>
      </dgm:t>
    </dgm:pt>
    <dgm:pt modelId="{A0541011-4C08-42AF-BE2B-76E2EF3C6556}" type="pres">
      <dgm:prSet presAssocID="{180DD68C-0402-4B53-A783-C3F7C5661E22}" presName="diagram" presStyleCnt="0">
        <dgm:presLayoutVars>
          <dgm:dir/>
          <dgm:resizeHandles val="exact"/>
        </dgm:presLayoutVars>
      </dgm:prSet>
      <dgm:spPr/>
    </dgm:pt>
    <dgm:pt modelId="{977AC844-1B36-4B45-B222-CD4BB8D0ABE5}" type="pres">
      <dgm:prSet presAssocID="{E3ABFAFC-AB59-42C2-B5B9-D0FA0109374B}" presName="node" presStyleLbl="node1" presStyleIdx="0" presStyleCnt="3">
        <dgm:presLayoutVars>
          <dgm:bulletEnabled val="1"/>
        </dgm:presLayoutVars>
      </dgm:prSet>
      <dgm:spPr/>
    </dgm:pt>
    <dgm:pt modelId="{C3F37119-F56E-49AA-9C99-9CC76B1C2363}" type="pres">
      <dgm:prSet presAssocID="{10505D89-FACA-41BA-8273-B3BFAE138EBC}" presName="sibTrans" presStyleLbl="sibTrans2D1" presStyleIdx="0" presStyleCnt="2"/>
      <dgm:spPr/>
    </dgm:pt>
    <dgm:pt modelId="{6150922A-92F5-4B6D-9C04-EA9E8FE3A18E}" type="pres">
      <dgm:prSet presAssocID="{10505D89-FACA-41BA-8273-B3BFAE138EBC}" presName="connectorText" presStyleLbl="sibTrans2D1" presStyleIdx="0" presStyleCnt="2"/>
      <dgm:spPr/>
    </dgm:pt>
    <dgm:pt modelId="{802CEAF5-00B5-433C-8227-82F7B52A1C79}" type="pres">
      <dgm:prSet presAssocID="{AAD97279-CD34-44BA-BD14-F6715E9BFE5D}" presName="node" presStyleLbl="node1" presStyleIdx="1" presStyleCnt="3">
        <dgm:presLayoutVars>
          <dgm:bulletEnabled val="1"/>
        </dgm:presLayoutVars>
      </dgm:prSet>
      <dgm:spPr/>
    </dgm:pt>
    <dgm:pt modelId="{2BFF9C21-56EF-4868-A6E7-DE96D6DB5F4E}" type="pres">
      <dgm:prSet presAssocID="{34A5E618-5935-4F3C-BC05-C33251DD9D8F}" presName="sibTrans" presStyleLbl="sibTrans2D1" presStyleIdx="1" presStyleCnt="2"/>
      <dgm:spPr/>
    </dgm:pt>
    <dgm:pt modelId="{E07BD8AE-097B-445A-85E3-06F4C315ACA8}" type="pres">
      <dgm:prSet presAssocID="{34A5E618-5935-4F3C-BC05-C33251DD9D8F}" presName="connectorText" presStyleLbl="sibTrans2D1" presStyleIdx="1" presStyleCnt="2"/>
      <dgm:spPr/>
    </dgm:pt>
    <dgm:pt modelId="{9BBA298B-FA03-4E6E-A13A-28911981E873}" type="pres">
      <dgm:prSet presAssocID="{90F98BCA-A3EC-4850-989C-369C00EA7DAA}" presName="node" presStyleLbl="node1" presStyleIdx="2" presStyleCnt="3">
        <dgm:presLayoutVars>
          <dgm:bulletEnabled val="1"/>
        </dgm:presLayoutVars>
      </dgm:prSet>
      <dgm:spPr/>
    </dgm:pt>
  </dgm:ptLst>
  <dgm:cxnLst>
    <dgm:cxn modelId="{5CAC6407-CDDE-4701-B497-9DBD9B63981B}" type="presOf" srcId="{E3ABFAFC-AB59-42C2-B5B9-D0FA0109374B}" destId="{977AC844-1B36-4B45-B222-CD4BB8D0ABE5}" srcOrd="0" destOrd="0" presId="urn:microsoft.com/office/officeart/2005/8/layout/process5"/>
    <dgm:cxn modelId="{99977007-DDB7-42D9-A27A-CC095754B520}" srcId="{180DD68C-0402-4B53-A783-C3F7C5661E22}" destId="{E3ABFAFC-AB59-42C2-B5B9-D0FA0109374B}" srcOrd="0" destOrd="0" parTransId="{2B338E1C-9EAC-463F-AC72-1775DC40F43B}" sibTransId="{10505D89-FACA-41BA-8273-B3BFAE138EBC}"/>
    <dgm:cxn modelId="{4D53A858-10E8-4D3F-B8FA-2C5BDA07AD64}" type="presOf" srcId="{34A5E618-5935-4F3C-BC05-C33251DD9D8F}" destId="{2BFF9C21-56EF-4868-A6E7-DE96D6DB5F4E}" srcOrd="0" destOrd="0" presId="urn:microsoft.com/office/officeart/2005/8/layout/process5"/>
    <dgm:cxn modelId="{8ADD1B5A-8974-48C6-9AA1-BBE090263B82}" type="presOf" srcId="{10505D89-FACA-41BA-8273-B3BFAE138EBC}" destId="{C3F37119-F56E-49AA-9C99-9CC76B1C2363}" srcOrd="0" destOrd="0" presId="urn:microsoft.com/office/officeart/2005/8/layout/process5"/>
    <dgm:cxn modelId="{595EF784-B889-4DBB-A1CB-5DF5F50DE194}" type="presOf" srcId="{10505D89-FACA-41BA-8273-B3BFAE138EBC}" destId="{6150922A-92F5-4B6D-9C04-EA9E8FE3A18E}" srcOrd="1" destOrd="0" presId="urn:microsoft.com/office/officeart/2005/8/layout/process5"/>
    <dgm:cxn modelId="{B3872386-9B9A-47EB-9237-07D03EB7F941}" type="presOf" srcId="{90F98BCA-A3EC-4850-989C-369C00EA7DAA}" destId="{9BBA298B-FA03-4E6E-A13A-28911981E873}" srcOrd="0" destOrd="0" presId="urn:microsoft.com/office/officeart/2005/8/layout/process5"/>
    <dgm:cxn modelId="{54025C8E-1709-4C89-BA98-AFD19388EA9E}" type="presOf" srcId="{180DD68C-0402-4B53-A783-C3F7C5661E22}" destId="{A0541011-4C08-42AF-BE2B-76E2EF3C6556}" srcOrd="0" destOrd="0" presId="urn:microsoft.com/office/officeart/2005/8/layout/process5"/>
    <dgm:cxn modelId="{9CB40C94-5A10-4924-990D-E9DC85018DEB}" srcId="{180DD68C-0402-4B53-A783-C3F7C5661E22}" destId="{AAD97279-CD34-44BA-BD14-F6715E9BFE5D}" srcOrd="1" destOrd="0" parTransId="{6E64E04C-BFDC-4CAE-8AEC-3CF485C0D4EF}" sibTransId="{34A5E618-5935-4F3C-BC05-C33251DD9D8F}"/>
    <dgm:cxn modelId="{A38FEFB9-C3AE-41E2-BBAD-AF11B92E2B4C}" srcId="{180DD68C-0402-4B53-A783-C3F7C5661E22}" destId="{90F98BCA-A3EC-4850-989C-369C00EA7DAA}" srcOrd="2" destOrd="0" parTransId="{80173B84-F5A6-4269-A555-441C08B63ED3}" sibTransId="{8B991DDE-C524-4236-94CA-85AF8CD6ED8B}"/>
    <dgm:cxn modelId="{63D7A7C6-7443-40CB-95EC-02D55F50DF32}" type="presOf" srcId="{34A5E618-5935-4F3C-BC05-C33251DD9D8F}" destId="{E07BD8AE-097B-445A-85E3-06F4C315ACA8}" srcOrd="1" destOrd="0" presId="urn:microsoft.com/office/officeart/2005/8/layout/process5"/>
    <dgm:cxn modelId="{4C9689EA-C131-4619-9FAC-705F6D21B842}" type="presOf" srcId="{AAD97279-CD34-44BA-BD14-F6715E9BFE5D}" destId="{802CEAF5-00B5-433C-8227-82F7B52A1C79}" srcOrd="0" destOrd="0" presId="urn:microsoft.com/office/officeart/2005/8/layout/process5"/>
    <dgm:cxn modelId="{FC5D46DA-3821-4612-B152-80FE95AE373C}" type="presParOf" srcId="{A0541011-4C08-42AF-BE2B-76E2EF3C6556}" destId="{977AC844-1B36-4B45-B222-CD4BB8D0ABE5}" srcOrd="0" destOrd="0" presId="urn:microsoft.com/office/officeart/2005/8/layout/process5"/>
    <dgm:cxn modelId="{BB653531-383F-451E-BC29-084143CC2A4C}" type="presParOf" srcId="{A0541011-4C08-42AF-BE2B-76E2EF3C6556}" destId="{C3F37119-F56E-49AA-9C99-9CC76B1C2363}" srcOrd="1" destOrd="0" presId="urn:microsoft.com/office/officeart/2005/8/layout/process5"/>
    <dgm:cxn modelId="{3AD73554-4008-4A78-959A-5D00826B0DB2}" type="presParOf" srcId="{C3F37119-F56E-49AA-9C99-9CC76B1C2363}" destId="{6150922A-92F5-4B6D-9C04-EA9E8FE3A18E}" srcOrd="0" destOrd="0" presId="urn:microsoft.com/office/officeart/2005/8/layout/process5"/>
    <dgm:cxn modelId="{DB3E71B9-52E3-4244-AF81-C2A3B917D747}" type="presParOf" srcId="{A0541011-4C08-42AF-BE2B-76E2EF3C6556}" destId="{802CEAF5-00B5-433C-8227-82F7B52A1C79}" srcOrd="2" destOrd="0" presId="urn:microsoft.com/office/officeart/2005/8/layout/process5"/>
    <dgm:cxn modelId="{C96C30FF-5387-42F1-B1B6-33F60CC34624}" type="presParOf" srcId="{A0541011-4C08-42AF-BE2B-76E2EF3C6556}" destId="{2BFF9C21-56EF-4868-A6E7-DE96D6DB5F4E}" srcOrd="3" destOrd="0" presId="urn:microsoft.com/office/officeart/2005/8/layout/process5"/>
    <dgm:cxn modelId="{7B0C85C6-0EAD-46E7-B4B6-37EA3CDB7F7C}" type="presParOf" srcId="{2BFF9C21-56EF-4868-A6E7-DE96D6DB5F4E}" destId="{E07BD8AE-097B-445A-85E3-06F4C315ACA8}" srcOrd="0" destOrd="0" presId="urn:microsoft.com/office/officeart/2005/8/layout/process5"/>
    <dgm:cxn modelId="{FAB6C16C-46B6-4B23-AAEF-49CEC5F22FB8}" type="presParOf" srcId="{A0541011-4C08-42AF-BE2B-76E2EF3C6556}" destId="{9BBA298B-FA03-4E6E-A13A-28911981E873}" srcOrd="4"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8616D3-A94A-4E5E-9B2E-297C48023555}"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F9EA2E3-21E8-422B-B8F4-E34DF056A0AF}">
      <dgm:prSet/>
      <dgm:spPr/>
      <dgm:t>
        <a:bodyPr/>
        <a:lstStyle/>
        <a:p>
          <a:r>
            <a:rPr lang="en-US"/>
            <a:t>There is one set of questions for all people, which means that the candidates can be compared objectively, fairly, using the consistent set of assessment standards.</a:t>
          </a:r>
        </a:p>
      </dgm:t>
    </dgm:pt>
    <dgm:pt modelId="{BB105456-B702-414F-A89A-BC34CC2D7EDB}" type="parTrans" cxnId="{E8B7013A-6988-4B77-9FBE-B723787DBFE0}">
      <dgm:prSet/>
      <dgm:spPr/>
      <dgm:t>
        <a:bodyPr/>
        <a:lstStyle/>
        <a:p>
          <a:endParaRPr lang="en-US"/>
        </a:p>
      </dgm:t>
    </dgm:pt>
    <dgm:pt modelId="{8E047C23-B582-418E-A301-FA5BFE727A77}" type="sibTrans" cxnId="{E8B7013A-6988-4B77-9FBE-B723787DBFE0}">
      <dgm:prSet/>
      <dgm:spPr/>
      <dgm:t>
        <a:bodyPr/>
        <a:lstStyle/>
        <a:p>
          <a:endParaRPr lang="en-US"/>
        </a:p>
      </dgm:t>
    </dgm:pt>
    <dgm:pt modelId="{DE8B1726-539D-45C7-9E1B-03CEA4945F1D}">
      <dgm:prSet/>
      <dgm:spPr/>
      <dgm:t>
        <a:bodyPr/>
        <a:lstStyle/>
        <a:p>
          <a:r>
            <a:rPr lang="en-US"/>
            <a:t>This is ideal for project managers, digital specialists and operational leadership accessing roles that support the organisation's efforts for transformation but hold value in real life day-to-day. </a:t>
          </a:r>
        </a:p>
      </dgm:t>
    </dgm:pt>
    <dgm:pt modelId="{155901BA-FDBF-47B8-A933-3F847D1F5C15}" type="parTrans" cxnId="{88C5C7C0-A13A-4BFA-93E8-B5EF7B7EA2C2}">
      <dgm:prSet/>
      <dgm:spPr/>
      <dgm:t>
        <a:bodyPr/>
        <a:lstStyle/>
        <a:p>
          <a:endParaRPr lang="en-US"/>
        </a:p>
      </dgm:t>
    </dgm:pt>
    <dgm:pt modelId="{B604E6D7-9016-4119-827B-64899D2CB386}" type="sibTrans" cxnId="{88C5C7C0-A13A-4BFA-93E8-B5EF7B7EA2C2}">
      <dgm:prSet/>
      <dgm:spPr/>
      <dgm:t>
        <a:bodyPr/>
        <a:lstStyle/>
        <a:p>
          <a:endParaRPr lang="en-US"/>
        </a:p>
      </dgm:t>
    </dgm:pt>
    <dgm:pt modelId="{B5162F2F-E010-492C-82C9-7185413569A1}">
      <dgm:prSet/>
      <dgm:spPr/>
      <dgm:t>
        <a:bodyPr/>
        <a:lstStyle/>
        <a:p>
          <a:r>
            <a:rPr lang="en-US"/>
            <a:t>Standardisation contributes greatly towards reliability and fairness, and recruitment validity as a whole is much improved by it, significantly (Campion et al., 1997). </a:t>
          </a:r>
        </a:p>
      </dgm:t>
    </dgm:pt>
    <dgm:pt modelId="{32976B57-9966-4F63-9FA3-1BC04C7B683F}" type="parTrans" cxnId="{DE2A1683-27A5-4A20-BCC2-344966F78CF4}">
      <dgm:prSet/>
      <dgm:spPr/>
      <dgm:t>
        <a:bodyPr/>
        <a:lstStyle/>
        <a:p>
          <a:endParaRPr lang="en-US"/>
        </a:p>
      </dgm:t>
    </dgm:pt>
    <dgm:pt modelId="{45AF3B15-89FF-427B-A49C-75BD370268F3}" type="sibTrans" cxnId="{DE2A1683-27A5-4A20-BCC2-344966F78CF4}">
      <dgm:prSet/>
      <dgm:spPr/>
      <dgm:t>
        <a:bodyPr/>
        <a:lstStyle/>
        <a:p>
          <a:endParaRPr lang="en-US"/>
        </a:p>
      </dgm:t>
    </dgm:pt>
    <dgm:pt modelId="{78568C43-A5F0-43AB-A0AB-41BBE16BCF99}" type="pres">
      <dgm:prSet presAssocID="{7B8616D3-A94A-4E5E-9B2E-297C48023555}" presName="outerComposite" presStyleCnt="0">
        <dgm:presLayoutVars>
          <dgm:chMax val="5"/>
          <dgm:dir/>
          <dgm:resizeHandles val="exact"/>
        </dgm:presLayoutVars>
      </dgm:prSet>
      <dgm:spPr/>
    </dgm:pt>
    <dgm:pt modelId="{CD3C97FA-CF6D-4182-86F6-F813B560FF90}" type="pres">
      <dgm:prSet presAssocID="{7B8616D3-A94A-4E5E-9B2E-297C48023555}" presName="dummyMaxCanvas" presStyleCnt="0">
        <dgm:presLayoutVars/>
      </dgm:prSet>
      <dgm:spPr/>
    </dgm:pt>
    <dgm:pt modelId="{D4B6D064-7903-4C05-8023-DCF4C814B7E2}" type="pres">
      <dgm:prSet presAssocID="{7B8616D3-A94A-4E5E-9B2E-297C48023555}" presName="ThreeNodes_1" presStyleLbl="node1" presStyleIdx="0" presStyleCnt="3">
        <dgm:presLayoutVars>
          <dgm:bulletEnabled val="1"/>
        </dgm:presLayoutVars>
      </dgm:prSet>
      <dgm:spPr/>
    </dgm:pt>
    <dgm:pt modelId="{FE97EDEF-52C1-4776-9D58-F66FC85DA8D3}" type="pres">
      <dgm:prSet presAssocID="{7B8616D3-A94A-4E5E-9B2E-297C48023555}" presName="ThreeNodes_2" presStyleLbl="node1" presStyleIdx="1" presStyleCnt="3">
        <dgm:presLayoutVars>
          <dgm:bulletEnabled val="1"/>
        </dgm:presLayoutVars>
      </dgm:prSet>
      <dgm:spPr/>
    </dgm:pt>
    <dgm:pt modelId="{815D6CFE-C071-4D9F-9DD4-327105B162F8}" type="pres">
      <dgm:prSet presAssocID="{7B8616D3-A94A-4E5E-9B2E-297C48023555}" presName="ThreeNodes_3" presStyleLbl="node1" presStyleIdx="2" presStyleCnt="3">
        <dgm:presLayoutVars>
          <dgm:bulletEnabled val="1"/>
        </dgm:presLayoutVars>
      </dgm:prSet>
      <dgm:spPr/>
    </dgm:pt>
    <dgm:pt modelId="{485C9139-E9B3-429C-9DDA-4603D3051D38}" type="pres">
      <dgm:prSet presAssocID="{7B8616D3-A94A-4E5E-9B2E-297C48023555}" presName="ThreeConn_1-2" presStyleLbl="fgAccFollowNode1" presStyleIdx="0" presStyleCnt="2">
        <dgm:presLayoutVars>
          <dgm:bulletEnabled val="1"/>
        </dgm:presLayoutVars>
      </dgm:prSet>
      <dgm:spPr/>
    </dgm:pt>
    <dgm:pt modelId="{BECC5560-E143-4C13-8780-771D9263D853}" type="pres">
      <dgm:prSet presAssocID="{7B8616D3-A94A-4E5E-9B2E-297C48023555}" presName="ThreeConn_2-3" presStyleLbl="fgAccFollowNode1" presStyleIdx="1" presStyleCnt="2">
        <dgm:presLayoutVars>
          <dgm:bulletEnabled val="1"/>
        </dgm:presLayoutVars>
      </dgm:prSet>
      <dgm:spPr/>
    </dgm:pt>
    <dgm:pt modelId="{D6DA8A43-65CA-4A78-B51A-FE8A30FAB674}" type="pres">
      <dgm:prSet presAssocID="{7B8616D3-A94A-4E5E-9B2E-297C48023555}" presName="ThreeNodes_1_text" presStyleLbl="node1" presStyleIdx="2" presStyleCnt="3">
        <dgm:presLayoutVars>
          <dgm:bulletEnabled val="1"/>
        </dgm:presLayoutVars>
      </dgm:prSet>
      <dgm:spPr/>
    </dgm:pt>
    <dgm:pt modelId="{7004DEB5-C65B-4B09-92D8-7531BC27FDA3}" type="pres">
      <dgm:prSet presAssocID="{7B8616D3-A94A-4E5E-9B2E-297C48023555}" presName="ThreeNodes_2_text" presStyleLbl="node1" presStyleIdx="2" presStyleCnt="3">
        <dgm:presLayoutVars>
          <dgm:bulletEnabled val="1"/>
        </dgm:presLayoutVars>
      </dgm:prSet>
      <dgm:spPr/>
    </dgm:pt>
    <dgm:pt modelId="{853A1DAE-0F78-4FA9-8937-49924E8F2081}" type="pres">
      <dgm:prSet presAssocID="{7B8616D3-A94A-4E5E-9B2E-297C48023555}" presName="ThreeNodes_3_text" presStyleLbl="node1" presStyleIdx="2" presStyleCnt="3">
        <dgm:presLayoutVars>
          <dgm:bulletEnabled val="1"/>
        </dgm:presLayoutVars>
      </dgm:prSet>
      <dgm:spPr/>
    </dgm:pt>
  </dgm:ptLst>
  <dgm:cxnLst>
    <dgm:cxn modelId="{96A71E27-F141-47B2-BCE8-7571F148AA65}" type="presOf" srcId="{B604E6D7-9016-4119-827B-64899D2CB386}" destId="{BECC5560-E143-4C13-8780-771D9263D853}" srcOrd="0" destOrd="0" presId="urn:microsoft.com/office/officeart/2005/8/layout/vProcess5"/>
    <dgm:cxn modelId="{E8B7013A-6988-4B77-9FBE-B723787DBFE0}" srcId="{7B8616D3-A94A-4E5E-9B2E-297C48023555}" destId="{2F9EA2E3-21E8-422B-B8F4-E34DF056A0AF}" srcOrd="0" destOrd="0" parTransId="{BB105456-B702-414F-A89A-BC34CC2D7EDB}" sibTransId="{8E047C23-B582-418E-A301-FA5BFE727A77}"/>
    <dgm:cxn modelId="{8379A760-DB56-4C7B-A42C-F9B132F905EF}" type="presOf" srcId="{2F9EA2E3-21E8-422B-B8F4-E34DF056A0AF}" destId="{D6DA8A43-65CA-4A78-B51A-FE8A30FAB674}" srcOrd="1" destOrd="0" presId="urn:microsoft.com/office/officeart/2005/8/layout/vProcess5"/>
    <dgm:cxn modelId="{DB936768-04CA-49ED-B844-83588E0BEEE9}" type="presOf" srcId="{8E047C23-B582-418E-A301-FA5BFE727A77}" destId="{485C9139-E9B3-429C-9DDA-4603D3051D38}" srcOrd="0" destOrd="0" presId="urn:microsoft.com/office/officeart/2005/8/layout/vProcess5"/>
    <dgm:cxn modelId="{DE2A1683-27A5-4A20-BCC2-344966F78CF4}" srcId="{7B8616D3-A94A-4E5E-9B2E-297C48023555}" destId="{B5162F2F-E010-492C-82C9-7185413569A1}" srcOrd="2" destOrd="0" parTransId="{32976B57-9966-4F63-9FA3-1BC04C7B683F}" sibTransId="{45AF3B15-89FF-427B-A49C-75BD370268F3}"/>
    <dgm:cxn modelId="{B9FE0393-B301-4CFB-83BC-DC3C5FB04ECC}" type="presOf" srcId="{2F9EA2E3-21E8-422B-B8F4-E34DF056A0AF}" destId="{D4B6D064-7903-4C05-8023-DCF4C814B7E2}" srcOrd="0" destOrd="0" presId="urn:microsoft.com/office/officeart/2005/8/layout/vProcess5"/>
    <dgm:cxn modelId="{142573AD-3A3B-460E-8390-BFF04C3BCC72}" type="presOf" srcId="{DE8B1726-539D-45C7-9E1B-03CEA4945F1D}" destId="{7004DEB5-C65B-4B09-92D8-7531BC27FDA3}" srcOrd="1" destOrd="0" presId="urn:microsoft.com/office/officeart/2005/8/layout/vProcess5"/>
    <dgm:cxn modelId="{739B64B6-E025-4979-95BD-82C09A03CB31}" type="presOf" srcId="{B5162F2F-E010-492C-82C9-7185413569A1}" destId="{853A1DAE-0F78-4FA9-8937-49924E8F2081}" srcOrd="1" destOrd="0" presId="urn:microsoft.com/office/officeart/2005/8/layout/vProcess5"/>
    <dgm:cxn modelId="{88C5C7C0-A13A-4BFA-93E8-B5EF7B7EA2C2}" srcId="{7B8616D3-A94A-4E5E-9B2E-297C48023555}" destId="{DE8B1726-539D-45C7-9E1B-03CEA4945F1D}" srcOrd="1" destOrd="0" parTransId="{155901BA-FDBF-47B8-A933-3F847D1F5C15}" sibTransId="{B604E6D7-9016-4119-827B-64899D2CB386}"/>
    <dgm:cxn modelId="{A78598C5-513D-4A3D-BDC9-49F482028D71}" type="presOf" srcId="{B5162F2F-E010-492C-82C9-7185413569A1}" destId="{815D6CFE-C071-4D9F-9DD4-327105B162F8}" srcOrd="0" destOrd="0" presId="urn:microsoft.com/office/officeart/2005/8/layout/vProcess5"/>
    <dgm:cxn modelId="{A5006ED7-37DE-40C9-9A85-660A9C30E071}" type="presOf" srcId="{DE8B1726-539D-45C7-9E1B-03CEA4945F1D}" destId="{FE97EDEF-52C1-4776-9D58-F66FC85DA8D3}" srcOrd="0" destOrd="0" presId="urn:microsoft.com/office/officeart/2005/8/layout/vProcess5"/>
    <dgm:cxn modelId="{6E529FF4-EB71-4667-9715-54F155BED731}" type="presOf" srcId="{7B8616D3-A94A-4E5E-9B2E-297C48023555}" destId="{78568C43-A5F0-43AB-A0AB-41BBE16BCF99}" srcOrd="0" destOrd="0" presId="urn:microsoft.com/office/officeart/2005/8/layout/vProcess5"/>
    <dgm:cxn modelId="{A72F7E6F-A3E1-425A-9A57-62993FB7CC24}" type="presParOf" srcId="{78568C43-A5F0-43AB-A0AB-41BBE16BCF99}" destId="{CD3C97FA-CF6D-4182-86F6-F813B560FF90}" srcOrd="0" destOrd="0" presId="urn:microsoft.com/office/officeart/2005/8/layout/vProcess5"/>
    <dgm:cxn modelId="{39E7B7DF-7D31-4CE9-BF8E-C6F9DF2102D7}" type="presParOf" srcId="{78568C43-A5F0-43AB-A0AB-41BBE16BCF99}" destId="{D4B6D064-7903-4C05-8023-DCF4C814B7E2}" srcOrd="1" destOrd="0" presId="urn:microsoft.com/office/officeart/2005/8/layout/vProcess5"/>
    <dgm:cxn modelId="{19E2327B-81E4-4DC6-BC8E-BD78FD5D9A64}" type="presParOf" srcId="{78568C43-A5F0-43AB-A0AB-41BBE16BCF99}" destId="{FE97EDEF-52C1-4776-9D58-F66FC85DA8D3}" srcOrd="2" destOrd="0" presId="urn:microsoft.com/office/officeart/2005/8/layout/vProcess5"/>
    <dgm:cxn modelId="{7A430D70-C332-4A81-AAED-399040E07C03}" type="presParOf" srcId="{78568C43-A5F0-43AB-A0AB-41BBE16BCF99}" destId="{815D6CFE-C071-4D9F-9DD4-327105B162F8}" srcOrd="3" destOrd="0" presId="urn:microsoft.com/office/officeart/2005/8/layout/vProcess5"/>
    <dgm:cxn modelId="{2FF456E6-68BD-4C63-ADC5-6FBFEB6B0D7C}" type="presParOf" srcId="{78568C43-A5F0-43AB-A0AB-41BBE16BCF99}" destId="{485C9139-E9B3-429C-9DDA-4603D3051D38}" srcOrd="4" destOrd="0" presId="urn:microsoft.com/office/officeart/2005/8/layout/vProcess5"/>
    <dgm:cxn modelId="{4D78F9A8-87DE-456C-AB2B-618F2B4CE516}" type="presParOf" srcId="{78568C43-A5F0-43AB-A0AB-41BBE16BCF99}" destId="{BECC5560-E143-4C13-8780-771D9263D853}" srcOrd="5" destOrd="0" presId="urn:microsoft.com/office/officeart/2005/8/layout/vProcess5"/>
    <dgm:cxn modelId="{BFC5831E-47D3-4C7A-B93D-D7D574F6FD6F}" type="presParOf" srcId="{78568C43-A5F0-43AB-A0AB-41BBE16BCF99}" destId="{D6DA8A43-65CA-4A78-B51A-FE8A30FAB674}" srcOrd="6" destOrd="0" presId="urn:microsoft.com/office/officeart/2005/8/layout/vProcess5"/>
    <dgm:cxn modelId="{E3454C12-B4F3-4FCF-AEF9-95A92E6EFD97}" type="presParOf" srcId="{78568C43-A5F0-43AB-A0AB-41BBE16BCF99}" destId="{7004DEB5-C65B-4B09-92D8-7531BC27FDA3}" srcOrd="7" destOrd="0" presId="urn:microsoft.com/office/officeart/2005/8/layout/vProcess5"/>
    <dgm:cxn modelId="{3D1F3742-8D16-437F-B90B-06D49D01D9FC}" type="presParOf" srcId="{78568C43-A5F0-43AB-A0AB-41BBE16BCF99}" destId="{853A1DAE-0F78-4FA9-8937-49924E8F208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582F04-FDFD-434E-B1D2-1D6F8D0AA26C}" type="doc">
      <dgm:prSet loTypeId="urn:microsoft.com/office/officeart/2016/7/layout/LinearBlockProcessNumbered" loCatId="process" qsTypeId="urn:microsoft.com/office/officeart/2005/8/quickstyle/simple2" qsCatId="simple" csTypeId="urn:microsoft.com/office/officeart/2005/8/colors/colorful1" csCatId="colorful"/>
      <dgm:spPr/>
      <dgm:t>
        <a:bodyPr/>
        <a:lstStyle/>
        <a:p>
          <a:endParaRPr lang="en-US"/>
        </a:p>
      </dgm:t>
    </dgm:pt>
    <dgm:pt modelId="{2A87E346-ECF1-46E5-80D4-01DD8EB8CDF4}">
      <dgm:prSet/>
      <dgm:spPr/>
      <dgm:t>
        <a:bodyPr/>
        <a:lstStyle/>
        <a:p>
          <a:r>
            <a:rPr lang="en-US"/>
            <a:t>Panel Interviews involve more than one interviewer present in the room, they look at the candidate from multiple aspects of the organisation, which typically leads to selection decisions in a stable manner rather than a real jump.</a:t>
          </a:r>
        </a:p>
      </dgm:t>
    </dgm:pt>
    <dgm:pt modelId="{7DE9CDB1-C13C-4B4B-BB38-1A6578FD8CE4}" type="parTrans" cxnId="{8360165F-C262-4512-AC39-C620A2A234E9}">
      <dgm:prSet/>
      <dgm:spPr/>
      <dgm:t>
        <a:bodyPr/>
        <a:lstStyle/>
        <a:p>
          <a:endParaRPr lang="en-US"/>
        </a:p>
      </dgm:t>
    </dgm:pt>
    <dgm:pt modelId="{5963869C-11CA-4841-ADF9-8665530C4806}" type="sibTrans" cxnId="{8360165F-C262-4512-AC39-C620A2A234E9}">
      <dgm:prSet phldrT="01" phldr="0"/>
      <dgm:spPr/>
      <dgm:t>
        <a:bodyPr/>
        <a:lstStyle/>
        <a:p>
          <a:r>
            <a:rPr lang="en-US"/>
            <a:t>01</a:t>
          </a:r>
        </a:p>
      </dgm:t>
    </dgm:pt>
    <dgm:pt modelId="{ED044CC9-04B4-48B1-AE23-B49C019788EF}">
      <dgm:prSet/>
      <dgm:spPr/>
      <dgm:t>
        <a:bodyPr/>
        <a:lstStyle/>
        <a:p>
          <a:r>
            <a:rPr lang="en-US"/>
            <a:t>Especially, it is well suited to the transformation roles for seniors, where team working, shared ownership, strategic thinking and cross functional leadership through murky organisational structures apply.</a:t>
          </a:r>
        </a:p>
      </dgm:t>
    </dgm:pt>
    <dgm:pt modelId="{28A1A69E-9769-414D-BD69-4FDDC81E2005}" type="parTrans" cxnId="{45F0E97D-F9E1-4B11-A9EA-05B359BAA4E8}">
      <dgm:prSet/>
      <dgm:spPr/>
      <dgm:t>
        <a:bodyPr/>
        <a:lstStyle/>
        <a:p>
          <a:endParaRPr lang="en-US"/>
        </a:p>
      </dgm:t>
    </dgm:pt>
    <dgm:pt modelId="{D5ED6691-CFAF-454D-920A-6F7855760033}" type="sibTrans" cxnId="{45F0E97D-F9E1-4B11-A9EA-05B359BAA4E8}">
      <dgm:prSet phldrT="02" phldr="0"/>
      <dgm:spPr/>
      <dgm:t>
        <a:bodyPr/>
        <a:lstStyle/>
        <a:p>
          <a:r>
            <a:rPr lang="en-US"/>
            <a:t>02</a:t>
          </a:r>
        </a:p>
      </dgm:t>
    </dgm:pt>
    <dgm:pt modelId="{B97D6E73-985F-4A62-96A9-003B4DD81EDA}">
      <dgm:prSet/>
      <dgm:spPr/>
      <dgm:t>
        <a:bodyPr/>
        <a:lstStyle/>
        <a:p>
          <a:r>
            <a:rPr lang="en-US"/>
            <a:t>Moreover, multiple assessors can reduce interviewer bias, and enhance recruitment certainty and reliability as highlighted by CIPD, 2024.</a:t>
          </a:r>
        </a:p>
      </dgm:t>
    </dgm:pt>
    <dgm:pt modelId="{1E4A946D-EAB8-416B-A79F-7CF303F5C134}" type="parTrans" cxnId="{8D94A7F5-208D-4029-9731-D5E75F5FE675}">
      <dgm:prSet/>
      <dgm:spPr/>
      <dgm:t>
        <a:bodyPr/>
        <a:lstStyle/>
        <a:p>
          <a:endParaRPr lang="en-US"/>
        </a:p>
      </dgm:t>
    </dgm:pt>
    <dgm:pt modelId="{1D33B447-C20F-4545-AC30-86F6E4D0F4F6}" type="sibTrans" cxnId="{8D94A7F5-208D-4029-9731-D5E75F5FE675}">
      <dgm:prSet phldrT="03" phldr="0"/>
      <dgm:spPr/>
      <dgm:t>
        <a:bodyPr/>
        <a:lstStyle/>
        <a:p>
          <a:r>
            <a:rPr lang="en-US"/>
            <a:t>03</a:t>
          </a:r>
        </a:p>
      </dgm:t>
    </dgm:pt>
    <dgm:pt modelId="{6394D10E-EC90-46FE-A133-96ABE364D314}" type="pres">
      <dgm:prSet presAssocID="{B6582F04-FDFD-434E-B1D2-1D6F8D0AA26C}" presName="Name0" presStyleCnt="0">
        <dgm:presLayoutVars>
          <dgm:animLvl val="lvl"/>
          <dgm:resizeHandles val="exact"/>
        </dgm:presLayoutVars>
      </dgm:prSet>
      <dgm:spPr/>
    </dgm:pt>
    <dgm:pt modelId="{581A6628-C7EA-474F-8EA6-94C1EBFF25FF}" type="pres">
      <dgm:prSet presAssocID="{2A87E346-ECF1-46E5-80D4-01DD8EB8CDF4}" presName="compositeNode" presStyleCnt="0">
        <dgm:presLayoutVars>
          <dgm:bulletEnabled val="1"/>
        </dgm:presLayoutVars>
      </dgm:prSet>
      <dgm:spPr/>
    </dgm:pt>
    <dgm:pt modelId="{C1C5182F-750E-4909-833F-38DFA31C043E}" type="pres">
      <dgm:prSet presAssocID="{2A87E346-ECF1-46E5-80D4-01DD8EB8CDF4}" presName="bgRect" presStyleLbl="alignNode1" presStyleIdx="0" presStyleCnt="3"/>
      <dgm:spPr/>
    </dgm:pt>
    <dgm:pt modelId="{1E1B938C-6C5C-4C18-8AD4-F102D9033123}" type="pres">
      <dgm:prSet presAssocID="{5963869C-11CA-4841-ADF9-8665530C4806}" presName="sibTransNodeRect" presStyleLbl="alignNode1" presStyleIdx="0" presStyleCnt="3">
        <dgm:presLayoutVars>
          <dgm:chMax val="0"/>
          <dgm:bulletEnabled val="1"/>
        </dgm:presLayoutVars>
      </dgm:prSet>
      <dgm:spPr/>
    </dgm:pt>
    <dgm:pt modelId="{5D30E347-832C-4012-B367-757F960B656C}" type="pres">
      <dgm:prSet presAssocID="{2A87E346-ECF1-46E5-80D4-01DD8EB8CDF4}" presName="nodeRect" presStyleLbl="alignNode1" presStyleIdx="0" presStyleCnt="3">
        <dgm:presLayoutVars>
          <dgm:bulletEnabled val="1"/>
        </dgm:presLayoutVars>
      </dgm:prSet>
      <dgm:spPr/>
    </dgm:pt>
    <dgm:pt modelId="{E1032B7A-E7B3-4499-9522-007F2175D375}" type="pres">
      <dgm:prSet presAssocID="{5963869C-11CA-4841-ADF9-8665530C4806}" presName="sibTrans" presStyleCnt="0"/>
      <dgm:spPr/>
    </dgm:pt>
    <dgm:pt modelId="{01DE8335-CF82-4E14-9DDF-3151DDA56F34}" type="pres">
      <dgm:prSet presAssocID="{ED044CC9-04B4-48B1-AE23-B49C019788EF}" presName="compositeNode" presStyleCnt="0">
        <dgm:presLayoutVars>
          <dgm:bulletEnabled val="1"/>
        </dgm:presLayoutVars>
      </dgm:prSet>
      <dgm:spPr/>
    </dgm:pt>
    <dgm:pt modelId="{1A2C19A3-E308-47B7-B0A3-2922517DBA20}" type="pres">
      <dgm:prSet presAssocID="{ED044CC9-04B4-48B1-AE23-B49C019788EF}" presName="bgRect" presStyleLbl="alignNode1" presStyleIdx="1" presStyleCnt="3"/>
      <dgm:spPr/>
    </dgm:pt>
    <dgm:pt modelId="{91497EF2-77B5-4F0E-942D-DC2A57E2E4FE}" type="pres">
      <dgm:prSet presAssocID="{D5ED6691-CFAF-454D-920A-6F7855760033}" presName="sibTransNodeRect" presStyleLbl="alignNode1" presStyleIdx="1" presStyleCnt="3">
        <dgm:presLayoutVars>
          <dgm:chMax val="0"/>
          <dgm:bulletEnabled val="1"/>
        </dgm:presLayoutVars>
      </dgm:prSet>
      <dgm:spPr/>
    </dgm:pt>
    <dgm:pt modelId="{90926115-B4B4-46A1-BAC5-8FF2B9019AA4}" type="pres">
      <dgm:prSet presAssocID="{ED044CC9-04B4-48B1-AE23-B49C019788EF}" presName="nodeRect" presStyleLbl="alignNode1" presStyleIdx="1" presStyleCnt="3">
        <dgm:presLayoutVars>
          <dgm:bulletEnabled val="1"/>
        </dgm:presLayoutVars>
      </dgm:prSet>
      <dgm:spPr/>
    </dgm:pt>
    <dgm:pt modelId="{1F4B1984-FB01-4196-B9A9-2A09A97E19BC}" type="pres">
      <dgm:prSet presAssocID="{D5ED6691-CFAF-454D-920A-6F7855760033}" presName="sibTrans" presStyleCnt="0"/>
      <dgm:spPr/>
    </dgm:pt>
    <dgm:pt modelId="{E2FE50A7-76E0-4DC3-BC88-AB2FC81037D4}" type="pres">
      <dgm:prSet presAssocID="{B97D6E73-985F-4A62-96A9-003B4DD81EDA}" presName="compositeNode" presStyleCnt="0">
        <dgm:presLayoutVars>
          <dgm:bulletEnabled val="1"/>
        </dgm:presLayoutVars>
      </dgm:prSet>
      <dgm:spPr/>
    </dgm:pt>
    <dgm:pt modelId="{C7A33332-54E3-46EB-A7A0-91A97D03A1A5}" type="pres">
      <dgm:prSet presAssocID="{B97D6E73-985F-4A62-96A9-003B4DD81EDA}" presName="bgRect" presStyleLbl="alignNode1" presStyleIdx="2" presStyleCnt="3"/>
      <dgm:spPr/>
    </dgm:pt>
    <dgm:pt modelId="{6FABD9D3-67D9-48E7-8A34-A45FFA541E9C}" type="pres">
      <dgm:prSet presAssocID="{1D33B447-C20F-4545-AC30-86F6E4D0F4F6}" presName="sibTransNodeRect" presStyleLbl="alignNode1" presStyleIdx="2" presStyleCnt="3">
        <dgm:presLayoutVars>
          <dgm:chMax val="0"/>
          <dgm:bulletEnabled val="1"/>
        </dgm:presLayoutVars>
      </dgm:prSet>
      <dgm:spPr/>
    </dgm:pt>
    <dgm:pt modelId="{2465F209-74A2-4AA4-BDE0-566275305393}" type="pres">
      <dgm:prSet presAssocID="{B97D6E73-985F-4A62-96A9-003B4DD81EDA}" presName="nodeRect" presStyleLbl="alignNode1" presStyleIdx="2" presStyleCnt="3">
        <dgm:presLayoutVars>
          <dgm:bulletEnabled val="1"/>
        </dgm:presLayoutVars>
      </dgm:prSet>
      <dgm:spPr/>
    </dgm:pt>
  </dgm:ptLst>
  <dgm:cxnLst>
    <dgm:cxn modelId="{EEB61900-6BE0-4F76-8978-48D2AF0238A3}" type="presOf" srcId="{B97D6E73-985F-4A62-96A9-003B4DD81EDA}" destId="{C7A33332-54E3-46EB-A7A0-91A97D03A1A5}" srcOrd="0" destOrd="0" presId="urn:microsoft.com/office/officeart/2016/7/layout/LinearBlockProcessNumbered"/>
    <dgm:cxn modelId="{B516180C-9B7E-4E81-9AEE-85957DC61BB6}" type="presOf" srcId="{2A87E346-ECF1-46E5-80D4-01DD8EB8CDF4}" destId="{5D30E347-832C-4012-B367-757F960B656C}" srcOrd="1" destOrd="0" presId="urn:microsoft.com/office/officeart/2016/7/layout/LinearBlockProcessNumbered"/>
    <dgm:cxn modelId="{06EE304B-5E5C-4106-BEB5-D110067A708F}" type="presOf" srcId="{5963869C-11CA-4841-ADF9-8665530C4806}" destId="{1E1B938C-6C5C-4C18-8AD4-F102D9033123}" srcOrd="0" destOrd="0" presId="urn:microsoft.com/office/officeart/2016/7/layout/LinearBlockProcessNumbered"/>
    <dgm:cxn modelId="{866EB759-30B9-4A97-976B-88E44E056F4C}" type="presOf" srcId="{ED044CC9-04B4-48B1-AE23-B49C019788EF}" destId="{1A2C19A3-E308-47B7-B0A3-2922517DBA20}" srcOrd="0" destOrd="0" presId="urn:microsoft.com/office/officeart/2016/7/layout/LinearBlockProcessNumbered"/>
    <dgm:cxn modelId="{8360165F-C262-4512-AC39-C620A2A234E9}" srcId="{B6582F04-FDFD-434E-B1D2-1D6F8D0AA26C}" destId="{2A87E346-ECF1-46E5-80D4-01DD8EB8CDF4}" srcOrd="0" destOrd="0" parTransId="{7DE9CDB1-C13C-4B4B-BB38-1A6578FD8CE4}" sibTransId="{5963869C-11CA-4841-ADF9-8665530C4806}"/>
    <dgm:cxn modelId="{8BB5297B-52DB-4726-9E70-98F2A33AB7CD}" type="presOf" srcId="{B6582F04-FDFD-434E-B1D2-1D6F8D0AA26C}" destId="{6394D10E-EC90-46FE-A133-96ABE364D314}" srcOrd="0" destOrd="0" presId="urn:microsoft.com/office/officeart/2016/7/layout/LinearBlockProcessNumbered"/>
    <dgm:cxn modelId="{45F0E97D-F9E1-4B11-A9EA-05B359BAA4E8}" srcId="{B6582F04-FDFD-434E-B1D2-1D6F8D0AA26C}" destId="{ED044CC9-04B4-48B1-AE23-B49C019788EF}" srcOrd="1" destOrd="0" parTransId="{28A1A69E-9769-414D-BD69-4FDDC81E2005}" sibTransId="{D5ED6691-CFAF-454D-920A-6F7855760033}"/>
    <dgm:cxn modelId="{21DBE7B1-3997-4536-96CF-5FD42B2EADAC}" type="presOf" srcId="{ED044CC9-04B4-48B1-AE23-B49C019788EF}" destId="{90926115-B4B4-46A1-BAC5-8FF2B9019AA4}" srcOrd="1" destOrd="0" presId="urn:microsoft.com/office/officeart/2016/7/layout/LinearBlockProcessNumbered"/>
    <dgm:cxn modelId="{4CACE8C7-514D-4892-9BC7-E583D0B15BE2}" type="presOf" srcId="{B97D6E73-985F-4A62-96A9-003B4DD81EDA}" destId="{2465F209-74A2-4AA4-BDE0-566275305393}" srcOrd="1" destOrd="0" presId="urn:microsoft.com/office/officeart/2016/7/layout/LinearBlockProcessNumbered"/>
    <dgm:cxn modelId="{259949CD-FE81-499D-9547-05ADBF5DF277}" type="presOf" srcId="{1D33B447-C20F-4545-AC30-86F6E4D0F4F6}" destId="{6FABD9D3-67D9-48E7-8A34-A45FFA541E9C}" srcOrd="0" destOrd="0" presId="urn:microsoft.com/office/officeart/2016/7/layout/LinearBlockProcessNumbered"/>
    <dgm:cxn modelId="{AA2219DC-39CA-47B9-9E7D-91E58494C25E}" type="presOf" srcId="{2A87E346-ECF1-46E5-80D4-01DD8EB8CDF4}" destId="{C1C5182F-750E-4909-833F-38DFA31C043E}" srcOrd="0" destOrd="0" presId="urn:microsoft.com/office/officeart/2016/7/layout/LinearBlockProcessNumbered"/>
    <dgm:cxn modelId="{8D94A7F5-208D-4029-9731-D5E75F5FE675}" srcId="{B6582F04-FDFD-434E-B1D2-1D6F8D0AA26C}" destId="{B97D6E73-985F-4A62-96A9-003B4DD81EDA}" srcOrd="2" destOrd="0" parTransId="{1E4A946D-EAB8-416B-A79F-7CF303F5C134}" sibTransId="{1D33B447-C20F-4545-AC30-86F6E4D0F4F6}"/>
    <dgm:cxn modelId="{E56031F8-FD00-4D48-8589-097A9CFA5206}" type="presOf" srcId="{D5ED6691-CFAF-454D-920A-6F7855760033}" destId="{91497EF2-77B5-4F0E-942D-DC2A57E2E4FE}" srcOrd="0" destOrd="0" presId="urn:microsoft.com/office/officeart/2016/7/layout/LinearBlockProcessNumbered"/>
    <dgm:cxn modelId="{0B7D9780-24A6-4992-A1F3-0ACF00AE7D51}" type="presParOf" srcId="{6394D10E-EC90-46FE-A133-96ABE364D314}" destId="{581A6628-C7EA-474F-8EA6-94C1EBFF25FF}" srcOrd="0" destOrd="0" presId="urn:microsoft.com/office/officeart/2016/7/layout/LinearBlockProcessNumbered"/>
    <dgm:cxn modelId="{EEE22FE1-5651-41DF-917E-B0840F7A3329}" type="presParOf" srcId="{581A6628-C7EA-474F-8EA6-94C1EBFF25FF}" destId="{C1C5182F-750E-4909-833F-38DFA31C043E}" srcOrd="0" destOrd="0" presId="urn:microsoft.com/office/officeart/2016/7/layout/LinearBlockProcessNumbered"/>
    <dgm:cxn modelId="{A25D046E-9F68-431B-BAED-C9FAC60661F5}" type="presParOf" srcId="{581A6628-C7EA-474F-8EA6-94C1EBFF25FF}" destId="{1E1B938C-6C5C-4C18-8AD4-F102D9033123}" srcOrd="1" destOrd="0" presId="urn:microsoft.com/office/officeart/2016/7/layout/LinearBlockProcessNumbered"/>
    <dgm:cxn modelId="{28F7BC21-B09C-4118-BAB7-A1BAD41783C0}" type="presParOf" srcId="{581A6628-C7EA-474F-8EA6-94C1EBFF25FF}" destId="{5D30E347-832C-4012-B367-757F960B656C}" srcOrd="2" destOrd="0" presId="urn:microsoft.com/office/officeart/2016/7/layout/LinearBlockProcessNumbered"/>
    <dgm:cxn modelId="{C7CCF284-0E2F-4242-91CB-E75FDB2D1793}" type="presParOf" srcId="{6394D10E-EC90-46FE-A133-96ABE364D314}" destId="{E1032B7A-E7B3-4499-9522-007F2175D375}" srcOrd="1" destOrd="0" presId="urn:microsoft.com/office/officeart/2016/7/layout/LinearBlockProcessNumbered"/>
    <dgm:cxn modelId="{E62523C1-F8AC-4795-A94E-DE610743DD09}" type="presParOf" srcId="{6394D10E-EC90-46FE-A133-96ABE364D314}" destId="{01DE8335-CF82-4E14-9DDF-3151DDA56F34}" srcOrd="2" destOrd="0" presId="urn:microsoft.com/office/officeart/2016/7/layout/LinearBlockProcessNumbered"/>
    <dgm:cxn modelId="{19C85939-F305-4ED9-AE1A-A457E7957833}" type="presParOf" srcId="{01DE8335-CF82-4E14-9DDF-3151DDA56F34}" destId="{1A2C19A3-E308-47B7-B0A3-2922517DBA20}" srcOrd="0" destOrd="0" presId="urn:microsoft.com/office/officeart/2016/7/layout/LinearBlockProcessNumbered"/>
    <dgm:cxn modelId="{79831382-BC2B-4381-A648-C03A36BB4F8D}" type="presParOf" srcId="{01DE8335-CF82-4E14-9DDF-3151DDA56F34}" destId="{91497EF2-77B5-4F0E-942D-DC2A57E2E4FE}" srcOrd="1" destOrd="0" presId="urn:microsoft.com/office/officeart/2016/7/layout/LinearBlockProcessNumbered"/>
    <dgm:cxn modelId="{CF97FAA1-CD64-4130-A568-8D2DCA1F11A6}" type="presParOf" srcId="{01DE8335-CF82-4E14-9DDF-3151DDA56F34}" destId="{90926115-B4B4-46A1-BAC5-8FF2B9019AA4}" srcOrd="2" destOrd="0" presId="urn:microsoft.com/office/officeart/2016/7/layout/LinearBlockProcessNumbered"/>
    <dgm:cxn modelId="{D5C274C9-0743-4C7B-8B37-32C054F31D0F}" type="presParOf" srcId="{6394D10E-EC90-46FE-A133-96ABE364D314}" destId="{1F4B1984-FB01-4196-B9A9-2A09A97E19BC}" srcOrd="3" destOrd="0" presId="urn:microsoft.com/office/officeart/2016/7/layout/LinearBlockProcessNumbered"/>
    <dgm:cxn modelId="{2D85FF90-997F-45CE-9583-BE889D8E1B60}" type="presParOf" srcId="{6394D10E-EC90-46FE-A133-96ABE364D314}" destId="{E2FE50A7-76E0-4DC3-BC88-AB2FC81037D4}" srcOrd="4" destOrd="0" presId="urn:microsoft.com/office/officeart/2016/7/layout/LinearBlockProcessNumbered"/>
    <dgm:cxn modelId="{1A0422B3-9B65-416A-B8A9-9AA45B51658D}" type="presParOf" srcId="{E2FE50A7-76E0-4DC3-BC88-AB2FC81037D4}" destId="{C7A33332-54E3-46EB-A7A0-91A97D03A1A5}" srcOrd="0" destOrd="0" presId="urn:microsoft.com/office/officeart/2016/7/layout/LinearBlockProcessNumbered"/>
    <dgm:cxn modelId="{7592F962-08E2-4F38-BE20-A28AAB18C56C}" type="presParOf" srcId="{E2FE50A7-76E0-4DC3-BC88-AB2FC81037D4}" destId="{6FABD9D3-67D9-48E7-8A34-A45FFA541E9C}" srcOrd="1" destOrd="0" presId="urn:microsoft.com/office/officeart/2016/7/layout/LinearBlockProcessNumbered"/>
    <dgm:cxn modelId="{E745C4B7-A44F-41DB-8A02-7E9A2B0575C1}" type="presParOf" srcId="{E2FE50A7-76E0-4DC3-BC88-AB2FC81037D4}" destId="{2465F209-74A2-4AA4-BDE0-566275305393}"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58A3C8-8DFB-4B50-B5F2-ED9763B9D9FA}" type="doc">
      <dgm:prSet loTypeId="urn:microsoft.com/office/officeart/2005/8/layout/process5" loCatId="process" qsTypeId="urn:microsoft.com/office/officeart/2005/8/quickstyle/simple1" qsCatId="simple" csTypeId="urn:microsoft.com/office/officeart/2005/8/colors/accent0_3" csCatId="mainScheme"/>
      <dgm:spPr/>
      <dgm:t>
        <a:bodyPr/>
        <a:lstStyle/>
        <a:p>
          <a:endParaRPr lang="en-US"/>
        </a:p>
      </dgm:t>
    </dgm:pt>
    <dgm:pt modelId="{E03D3554-4D14-4D7E-9593-015E184E8F6C}">
      <dgm:prSet/>
      <dgm:spPr/>
      <dgm:t>
        <a:bodyPr/>
        <a:lstStyle/>
        <a:p>
          <a:r>
            <a:rPr lang="en-US"/>
            <a:t>Behavioural questions include asking what happened in a previous work environment, demonstrating leadership, collaborative work, and solid organizational change management skills. </a:t>
          </a:r>
        </a:p>
      </dgm:t>
    </dgm:pt>
    <dgm:pt modelId="{E98DD80B-5EC8-4DA2-B5A4-244CD4CC6566}" type="parTrans" cxnId="{80C5D668-48AF-49BD-9D0A-230C212E1CC4}">
      <dgm:prSet/>
      <dgm:spPr/>
      <dgm:t>
        <a:bodyPr/>
        <a:lstStyle/>
        <a:p>
          <a:endParaRPr lang="en-US"/>
        </a:p>
      </dgm:t>
    </dgm:pt>
    <dgm:pt modelId="{C41FA906-0FB5-482D-B962-CA0E98180631}" type="sibTrans" cxnId="{80C5D668-48AF-49BD-9D0A-230C212E1CC4}">
      <dgm:prSet/>
      <dgm:spPr/>
      <dgm:t>
        <a:bodyPr/>
        <a:lstStyle/>
        <a:p>
          <a:endParaRPr lang="en-US"/>
        </a:p>
      </dgm:t>
    </dgm:pt>
    <dgm:pt modelId="{11C8D2B4-B4AF-4D99-B08D-297FD5EDD2AB}">
      <dgm:prSet/>
      <dgm:spPr/>
      <dgm:t>
        <a:bodyPr/>
        <a:lstStyle/>
        <a:p>
          <a:r>
            <a:rPr lang="en-US"/>
            <a:t>Situational questions, on the other hand check how a candidate makes decisions when facing realistic, future workplace scenarios during organisational transformation times. </a:t>
          </a:r>
        </a:p>
      </dgm:t>
    </dgm:pt>
    <dgm:pt modelId="{1573799A-E985-47A0-A290-04236728B3D2}" type="parTrans" cxnId="{B2CD4FFC-4CFE-4A9E-A659-D159E68F3976}">
      <dgm:prSet/>
      <dgm:spPr/>
      <dgm:t>
        <a:bodyPr/>
        <a:lstStyle/>
        <a:p>
          <a:endParaRPr lang="en-US"/>
        </a:p>
      </dgm:t>
    </dgm:pt>
    <dgm:pt modelId="{0414158D-531E-43F3-9C6A-4AA709E6F28E}" type="sibTrans" cxnId="{B2CD4FFC-4CFE-4A9E-A659-D159E68F3976}">
      <dgm:prSet/>
      <dgm:spPr/>
      <dgm:t>
        <a:bodyPr/>
        <a:lstStyle/>
        <a:p>
          <a:endParaRPr lang="en-US"/>
        </a:p>
      </dgm:t>
    </dgm:pt>
    <dgm:pt modelId="{B3ED96AC-10A0-44A0-BFED-BB496EA423F4}">
      <dgm:prSet/>
      <dgm:spPr/>
      <dgm:t>
        <a:bodyPr/>
        <a:lstStyle/>
        <a:p>
          <a:r>
            <a:rPr lang="en-US"/>
            <a:t>As Armstrong &amp; Taylor (2023) note in their work, competency-based questions are essential to improving recruitment accuracy and fairness. </a:t>
          </a:r>
        </a:p>
      </dgm:t>
    </dgm:pt>
    <dgm:pt modelId="{85D6EA6C-42F4-439F-89BE-255735BFBD5C}" type="parTrans" cxnId="{282E738A-F906-4887-A4F5-99D0AD69E34B}">
      <dgm:prSet/>
      <dgm:spPr/>
      <dgm:t>
        <a:bodyPr/>
        <a:lstStyle/>
        <a:p>
          <a:endParaRPr lang="en-US"/>
        </a:p>
      </dgm:t>
    </dgm:pt>
    <dgm:pt modelId="{2F898109-75BE-45B2-A0E0-E70309D039DA}" type="sibTrans" cxnId="{282E738A-F906-4887-A4F5-99D0AD69E34B}">
      <dgm:prSet/>
      <dgm:spPr/>
      <dgm:t>
        <a:bodyPr/>
        <a:lstStyle/>
        <a:p>
          <a:endParaRPr lang="en-US"/>
        </a:p>
      </dgm:t>
    </dgm:pt>
    <dgm:pt modelId="{6F9B551D-37E3-421F-8267-A65FE94735B7}">
      <dgm:prSet/>
      <dgm:spPr/>
      <dgm:t>
        <a:bodyPr/>
        <a:lstStyle/>
        <a:p>
          <a:r>
            <a:rPr lang="en-US"/>
            <a:t>Other interviews will also incorporate these formats in order to get a look at both the approach and the judgement. </a:t>
          </a:r>
        </a:p>
      </dgm:t>
    </dgm:pt>
    <dgm:pt modelId="{7128DC86-B4FE-408A-AB53-7510882C8BF0}" type="parTrans" cxnId="{8FE18389-1363-493D-A036-D7BE1A82D0B4}">
      <dgm:prSet/>
      <dgm:spPr/>
      <dgm:t>
        <a:bodyPr/>
        <a:lstStyle/>
        <a:p>
          <a:endParaRPr lang="en-US"/>
        </a:p>
      </dgm:t>
    </dgm:pt>
    <dgm:pt modelId="{B86C6EAF-29EB-4D5E-9970-5AFBCAA340F1}" type="sibTrans" cxnId="{8FE18389-1363-493D-A036-D7BE1A82D0B4}">
      <dgm:prSet/>
      <dgm:spPr/>
      <dgm:t>
        <a:bodyPr/>
        <a:lstStyle/>
        <a:p>
          <a:endParaRPr lang="en-US"/>
        </a:p>
      </dgm:t>
    </dgm:pt>
    <dgm:pt modelId="{067A3FB1-D356-4E9A-A6F2-2AC6A63262F1}" type="pres">
      <dgm:prSet presAssocID="{F058A3C8-8DFB-4B50-B5F2-ED9763B9D9FA}" presName="diagram" presStyleCnt="0">
        <dgm:presLayoutVars>
          <dgm:dir/>
          <dgm:resizeHandles val="exact"/>
        </dgm:presLayoutVars>
      </dgm:prSet>
      <dgm:spPr/>
    </dgm:pt>
    <dgm:pt modelId="{BB7874A3-2170-4B57-A3F8-97852374030D}" type="pres">
      <dgm:prSet presAssocID="{E03D3554-4D14-4D7E-9593-015E184E8F6C}" presName="node" presStyleLbl="node1" presStyleIdx="0" presStyleCnt="4">
        <dgm:presLayoutVars>
          <dgm:bulletEnabled val="1"/>
        </dgm:presLayoutVars>
      </dgm:prSet>
      <dgm:spPr/>
    </dgm:pt>
    <dgm:pt modelId="{1D70C16A-84EC-4EC2-9054-C54FB38F3760}" type="pres">
      <dgm:prSet presAssocID="{C41FA906-0FB5-482D-B962-CA0E98180631}" presName="sibTrans" presStyleLbl="sibTrans2D1" presStyleIdx="0" presStyleCnt="3"/>
      <dgm:spPr/>
    </dgm:pt>
    <dgm:pt modelId="{18C0BEBB-3AC7-4FF0-8508-4260ADD78443}" type="pres">
      <dgm:prSet presAssocID="{C41FA906-0FB5-482D-B962-CA0E98180631}" presName="connectorText" presStyleLbl="sibTrans2D1" presStyleIdx="0" presStyleCnt="3"/>
      <dgm:spPr/>
    </dgm:pt>
    <dgm:pt modelId="{EE48AAC4-CE13-4A91-BAA3-D43CB646CC2C}" type="pres">
      <dgm:prSet presAssocID="{11C8D2B4-B4AF-4D99-B08D-297FD5EDD2AB}" presName="node" presStyleLbl="node1" presStyleIdx="1" presStyleCnt="4">
        <dgm:presLayoutVars>
          <dgm:bulletEnabled val="1"/>
        </dgm:presLayoutVars>
      </dgm:prSet>
      <dgm:spPr/>
    </dgm:pt>
    <dgm:pt modelId="{6434127A-07A8-4270-BF78-6DACD62D9234}" type="pres">
      <dgm:prSet presAssocID="{0414158D-531E-43F3-9C6A-4AA709E6F28E}" presName="sibTrans" presStyleLbl="sibTrans2D1" presStyleIdx="1" presStyleCnt="3"/>
      <dgm:spPr/>
    </dgm:pt>
    <dgm:pt modelId="{724C5526-651D-459E-BE86-D4E55078AB9D}" type="pres">
      <dgm:prSet presAssocID="{0414158D-531E-43F3-9C6A-4AA709E6F28E}" presName="connectorText" presStyleLbl="sibTrans2D1" presStyleIdx="1" presStyleCnt="3"/>
      <dgm:spPr/>
    </dgm:pt>
    <dgm:pt modelId="{1FC9A5F8-1EE1-477A-A71F-85AD7C2344A4}" type="pres">
      <dgm:prSet presAssocID="{B3ED96AC-10A0-44A0-BFED-BB496EA423F4}" presName="node" presStyleLbl="node1" presStyleIdx="2" presStyleCnt="4">
        <dgm:presLayoutVars>
          <dgm:bulletEnabled val="1"/>
        </dgm:presLayoutVars>
      </dgm:prSet>
      <dgm:spPr/>
    </dgm:pt>
    <dgm:pt modelId="{BB4F0FA9-8CE4-4727-BBC8-D057306DA16A}" type="pres">
      <dgm:prSet presAssocID="{2F898109-75BE-45B2-A0E0-E70309D039DA}" presName="sibTrans" presStyleLbl="sibTrans2D1" presStyleIdx="2" presStyleCnt="3"/>
      <dgm:spPr/>
    </dgm:pt>
    <dgm:pt modelId="{4C63DE58-2FBB-4B09-B8BB-D2B6BC90EE00}" type="pres">
      <dgm:prSet presAssocID="{2F898109-75BE-45B2-A0E0-E70309D039DA}" presName="connectorText" presStyleLbl="sibTrans2D1" presStyleIdx="2" presStyleCnt="3"/>
      <dgm:spPr/>
    </dgm:pt>
    <dgm:pt modelId="{803DDD2F-6328-4F8A-889E-DCA4EDC66704}" type="pres">
      <dgm:prSet presAssocID="{6F9B551D-37E3-421F-8267-A65FE94735B7}" presName="node" presStyleLbl="node1" presStyleIdx="3" presStyleCnt="4">
        <dgm:presLayoutVars>
          <dgm:bulletEnabled val="1"/>
        </dgm:presLayoutVars>
      </dgm:prSet>
      <dgm:spPr/>
    </dgm:pt>
  </dgm:ptLst>
  <dgm:cxnLst>
    <dgm:cxn modelId="{9C5D4C0A-CC14-4C0F-9B53-751801FE8D32}" type="presOf" srcId="{0414158D-531E-43F3-9C6A-4AA709E6F28E}" destId="{6434127A-07A8-4270-BF78-6DACD62D9234}" srcOrd="0" destOrd="0" presId="urn:microsoft.com/office/officeart/2005/8/layout/process5"/>
    <dgm:cxn modelId="{EC122D1D-A9D6-4C31-8721-97B075ECDE3B}" type="presOf" srcId="{2F898109-75BE-45B2-A0E0-E70309D039DA}" destId="{4C63DE58-2FBB-4B09-B8BB-D2B6BC90EE00}" srcOrd="1" destOrd="0" presId="urn:microsoft.com/office/officeart/2005/8/layout/process5"/>
    <dgm:cxn modelId="{348A5A20-52BE-42E8-A4BD-5D5382DADA79}" type="presOf" srcId="{6F9B551D-37E3-421F-8267-A65FE94735B7}" destId="{803DDD2F-6328-4F8A-889E-DCA4EDC66704}" srcOrd="0" destOrd="0" presId="urn:microsoft.com/office/officeart/2005/8/layout/process5"/>
    <dgm:cxn modelId="{4AF61928-A64A-4536-9B75-1CBFD5BD02D0}" type="presOf" srcId="{11C8D2B4-B4AF-4D99-B08D-297FD5EDD2AB}" destId="{EE48AAC4-CE13-4A91-BAA3-D43CB646CC2C}" srcOrd="0" destOrd="0" presId="urn:microsoft.com/office/officeart/2005/8/layout/process5"/>
    <dgm:cxn modelId="{86E5E144-9748-4B3B-A09D-A2184639F1EB}" type="presOf" srcId="{E03D3554-4D14-4D7E-9593-015E184E8F6C}" destId="{BB7874A3-2170-4B57-A3F8-97852374030D}" srcOrd="0" destOrd="0" presId="urn:microsoft.com/office/officeart/2005/8/layout/process5"/>
    <dgm:cxn modelId="{0C14CF5C-EED3-4007-85DE-6ACE4B75A106}" type="presOf" srcId="{C41FA906-0FB5-482D-B962-CA0E98180631}" destId="{1D70C16A-84EC-4EC2-9054-C54FB38F3760}" srcOrd="0" destOrd="0" presId="urn:microsoft.com/office/officeart/2005/8/layout/process5"/>
    <dgm:cxn modelId="{217A4668-C997-4C0C-B06F-A69E0F8EB5C4}" type="presOf" srcId="{2F898109-75BE-45B2-A0E0-E70309D039DA}" destId="{BB4F0FA9-8CE4-4727-BBC8-D057306DA16A}" srcOrd="0" destOrd="0" presId="urn:microsoft.com/office/officeart/2005/8/layout/process5"/>
    <dgm:cxn modelId="{80C5D668-48AF-49BD-9D0A-230C212E1CC4}" srcId="{F058A3C8-8DFB-4B50-B5F2-ED9763B9D9FA}" destId="{E03D3554-4D14-4D7E-9593-015E184E8F6C}" srcOrd="0" destOrd="0" parTransId="{E98DD80B-5EC8-4DA2-B5A4-244CD4CC6566}" sibTransId="{C41FA906-0FB5-482D-B962-CA0E98180631}"/>
    <dgm:cxn modelId="{21B9D079-6BD1-4E28-B4B4-8679B1BB57C9}" type="presOf" srcId="{C41FA906-0FB5-482D-B962-CA0E98180631}" destId="{18C0BEBB-3AC7-4FF0-8508-4260ADD78443}" srcOrd="1" destOrd="0" presId="urn:microsoft.com/office/officeart/2005/8/layout/process5"/>
    <dgm:cxn modelId="{8FE18389-1363-493D-A036-D7BE1A82D0B4}" srcId="{F058A3C8-8DFB-4B50-B5F2-ED9763B9D9FA}" destId="{6F9B551D-37E3-421F-8267-A65FE94735B7}" srcOrd="3" destOrd="0" parTransId="{7128DC86-B4FE-408A-AB53-7510882C8BF0}" sibTransId="{B86C6EAF-29EB-4D5E-9970-5AFBCAA340F1}"/>
    <dgm:cxn modelId="{282E738A-F906-4887-A4F5-99D0AD69E34B}" srcId="{F058A3C8-8DFB-4B50-B5F2-ED9763B9D9FA}" destId="{B3ED96AC-10A0-44A0-BFED-BB496EA423F4}" srcOrd="2" destOrd="0" parTransId="{85D6EA6C-42F4-439F-89BE-255735BFBD5C}" sibTransId="{2F898109-75BE-45B2-A0E0-E70309D039DA}"/>
    <dgm:cxn modelId="{D931C4B3-E8C3-49C9-8430-38E2D1AD07ED}" type="presOf" srcId="{B3ED96AC-10A0-44A0-BFED-BB496EA423F4}" destId="{1FC9A5F8-1EE1-477A-A71F-85AD7C2344A4}" srcOrd="0" destOrd="0" presId="urn:microsoft.com/office/officeart/2005/8/layout/process5"/>
    <dgm:cxn modelId="{5533E5DC-AE36-4E0E-BB66-ECE6A3A4C9F6}" type="presOf" srcId="{0414158D-531E-43F3-9C6A-4AA709E6F28E}" destId="{724C5526-651D-459E-BE86-D4E55078AB9D}" srcOrd="1" destOrd="0" presId="urn:microsoft.com/office/officeart/2005/8/layout/process5"/>
    <dgm:cxn modelId="{2784CEF5-7E78-471C-8CBB-982AB7850173}" type="presOf" srcId="{F058A3C8-8DFB-4B50-B5F2-ED9763B9D9FA}" destId="{067A3FB1-D356-4E9A-A6F2-2AC6A63262F1}" srcOrd="0" destOrd="0" presId="urn:microsoft.com/office/officeart/2005/8/layout/process5"/>
    <dgm:cxn modelId="{B2CD4FFC-4CFE-4A9E-A659-D159E68F3976}" srcId="{F058A3C8-8DFB-4B50-B5F2-ED9763B9D9FA}" destId="{11C8D2B4-B4AF-4D99-B08D-297FD5EDD2AB}" srcOrd="1" destOrd="0" parTransId="{1573799A-E985-47A0-A290-04236728B3D2}" sibTransId="{0414158D-531E-43F3-9C6A-4AA709E6F28E}"/>
    <dgm:cxn modelId="{0FC2677C-0145-48C9-8738-1F57EA55E83B}" type="presParOf" srcId="{067A3FB1-D356-4E9A-A6F2-2AC6A63262F1}" destId="{BB7874A3-2170-4B57-A3F8-97852374030D}" srcOrd="0" destOrd="0" presId="urn:microsoft.com/office/officeart/2005/8/layout/process5"/>
    <dgm:cxn modelId="{A8D5E00A-195C-4684-B1E1-660F8085C586}" type="presParOf" srcId="{067A3FB1-D356-4E9A-A6F2-2AC6A63262F1}" destId="{1D70C16A-84EC-4EC2-9054-C54FB38F3760}" srcOrd="1" destOrd="0" presId="urn:microsoft.com/office/officeart/2005/8/layout/process5"/>
    <dgm:cxn modelId="{F25BC894-67BE-44EF-9C60-4C483FB8ABFA}" type="presParOf" srcId="{1D70C16A-84EC-4EC2-9054-C54FB38F3760}" destId="{18C0BEBB-3AC7-4FF0-8508-4260ADD78443}" srcOrd="0" destOrd="0" presId="urn:microsoft.com/office/officeart/2005/8/layout/process5"/>
    <dgm:cxn modelId="{74B441D9-A93C-4CA0-A8BA-A59D967DADCC}" type="presParOf" srcId="{067A3FB1-D356-4E9A-A6F2-2AC6A63262F1}" destId="{EE48AAC4-CE13-4A91-BAA3-D43CB646CC2C}" srcOrd="2" destOrd="0" presId="urn:microsoft.com/office/officeart/2005/8/layout/process5"/>
    <dgm:cxn modelId="{C85F4CAB-0867-43B5-8ABC-6E8900F147A1}" type="presParOf" srcId="{067A3FB1-D356-4E9A-A6F2-2AC6A63262F1}" destId="{6434127A-07A8-4270-BF78-6DACD62D9234}" srcOrd="3" destOrd="0" presId="urn:microsoft.com/office/officeart/2005/8/layout/process5"/>
    <dgm:cxn modelId="{876C94BE-6312-42C7-BFCE-59B21B987569}" type="presParOf" srcId="{6434127A-07A8-4270-BF78-6DACD62D9234}" destId="{724C5526-651D-459E-BE86-D4E55078AB9D}" srcOrd="0" destOrd="0" presId="urn:microsoft.com/office/officeart/2005/8/layout/process5"/>
    <dgm:cxn modelId="{83574ADA-0334-4FF7-AC4D-4C6AB1B5184E}" type="presParOf" srcId="{067A3FB1-D356-4E9A-A6F2-2AC6A63262F1}" destId="{1FC9A5F8-1EE1-477A-A71F-85AD7C2344A4}" srcOrd="4" destOrd="0" presId="urn:microsoft.com/office/officeart/2005/8/layout/process5"/>
    <dgm:cxn modelId="{B2BBAA2F-AF21-4598-B46F-FF6F73CAD669}" type="presParOf" srcId="{067A3FB1-D356-4E9A-A6F2-2AC6A63262F1}" destId="{BB4F0FA9-8CE4-4727-BBC8-D057306DA16A}" srcOrd="5" destOrd="0" presId="urn:microsoft.com/office/officeart/2005/8/layout/process5"/>
    <dgm:cxn modelId="{98FFD79D-D9BC-47BB-9CD3-C768FFB9CB63}" type="presParOf" srcId="{BB4F0FA9-8CE4-4727-BBC8-D057306DA16A}" destId="{4C63DE58-2FBB-4B09-B8BB-D2B6BC90EE00}" srcOrd="0" destOrd="0" presId="urn:microsoft.com/office/officeart/2005/8/layout/process5"/>
    <dgm:cxn modelId="{9BEE6198-0AF3-47F9-8A0A-076F22029CD8}" type="presParOf" srcId="{067A3FB1-D356-4E9A-A6F2-2AC6A63262F1}" destId="{803DDD2F-6328-4F8A-889E-DCA4EDC66704}"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C921A-0DD9-4DF8-B9E1-4E901CAC0C8D}">
      <dsp:nvSpPr>
        <dsp:cNvPr id="0" name=""/>
        <dsp:cNvSpPr/>
      </dsp:nvSpPr>
      <dsp:spPr>
        <a:xfrm>
          <a:off x="0" y="2077"/>
          <a:ext cx="6692748" cy="0"/>
        </a:xfrm>
        <a:prstGeom prst="lin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5D23E6D-D485-4450-BF47-AF277CDBC3AC}">
      <dsp:nvSpPr>
        <dsp:cNvPr id="0" name=""/>
        <dsp:cNvSpPr/>
      </dsp:nvSpPr>
      <dsp:spPr>
        <a:xfrm>
          <a:off x="0" y="2077"/>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Introduction to Marks &amp; Spencer and organisational transformation</a:t>
          </a:r>
          <a:endParaRPr lang="en-US" sz="1700" kern="1200"/>
        </a:p>
      </dsp:txBody>
      <dsp:txXfrm>
        <a:off x="0" y="2077"/>
        <a:ext cx="6692748" cy="354239"/>
      </dsp:txXfrm>
    </dsp:sp>
    <dsp:sp modelId="{074B7E52-B4AC-479C-AB7D-C6B32FC04E9E}">
      <dsp:nvSpPr>
        <dsp:cNvPr id="0" name=""/>
        <dsp:cNvSpPr/>
      </dsp:nvSpPr>
      <dsp:spPr>
        <a:xfrm>
          <a:off x="0" y="356316"/>
          <a:ext cx="6692748" cy="0"/>
        </a:xfrm>
        <a:prstGeom prst="line">
          <a:avLst/>
        </a:prstGeom>
        <a:gradFill rotWithShape="0">
          <a:gsLst>
            <a:gs pos="0">
              <a:schemeClr val="accent2">
                <a:hueOff val="-133548"/>
                <a:satOff val="-2954"/>
                <a:lumOff val="-588"/>
                <a:alphaOff val="0"/>
                <a:tint val="94000"/>
                <a:satMod val="105000"/>
                <a:lumMod val="102000"/>
              </a:schemeClr>
            </a:gs>
            <a:gs pos="100000">
              <a:schemeClr val="accent2">
                <a:hueOff val="-133548"/>
                <a:satOff val="-2954"/>
                <a:lumOff val="-588"/>
                <a:alphaOff val="0"/>
                <a:shade val="74000"/>
                <a:satMod val="128000"/>
                <a:lumMod val="100000"/>
              </a:schemeClr>
            </a:gs>
          </a:gsLst>
          <a:lin ang="5400000" scaled="0"/>
        </a:gradFill>
        <a:ln w="9525" cap="flat" cmpd="sng" algn="ctr">
          <a:solidFill>
            <a:schemeClr val="accent2">
              <a:hueOff val="-133548"/>
              <a:satOff val="-2954"/>
              <a:lumOff val="-58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2364C5-B0D3-45FE-A417-CCD7A13FF9D4}">
      <dsp:nvSpPr>
        <dsp:cNvPr id="0" name=""/>
        <dsp:cNvSpPr/>
      </dsp:nvSpPr>
      <dsp:spPr>
        <a:xfrm>
          <a:off x="0" y="356316"/>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Recruitment process during organisational transformation </a:t>
          </a:r>
          <a:endParaRPr lang="en-US" sz="1700" kern="1200"/>
        </a:p>
      </dsp:txBody>
      <dsp:txXfrm>
        <a:off x="0" y="356316"/>
        <a:ext cx="6692748" cy="354239"/>
      </dsp:txXfrm>
    </dsp:sp>
    <dsp:sp modelId="{A14E75F8-CDC9-4E77-9613-46038BFFB985}">
      <dsp:nvSpPr>
        <dsp:cNvPr id="0" name=""/>
        <dsp:cNvSpPr/>
      </dsp:nvSpPr>
      <dsp:spPr>
        <a:xfrm>
          <a:off x="0" y="710555"/>
          <a:ext cx="6692748" cy="0"/>
        </a:xfrm>
        <a:prstGeom prst="line">
          <a:avLst/>
        </a:prstGeom>
        <a:gradFill rotWithShape="0">
          <a:gsLst>
            <a:gs pos="0">
              <a:schemeClr val="accent2">
                <a:hueOff val="-267097"/>
                <a:satOff val="-5908"/>
                <a:lumOff val="-1176"/>
                <a:alphaOff val="0"/>
                <a:tint val="94000"/>
                <a:satMod val="105000"/>
                <a:lumMod val="102000"/>
              </a:schemeClr>
            </a:gs>
            <a:gs pos="100000">
              <a:schemeClr val="accent2">
                <a:hueOff val="-267097"/>
                <a:satOff val="-5908"/>
                <a:lumOff val="-1176"/>
                <a:alphaOff val="0"/>
                <a:shade val="74000"/>
                <a:satMod val="128000"/>
                <a:lumMod val="100000"/>
              </a:schemeClr>
            </a:gs>
          </a:gsLst>
          <a:lin ang="5400000" scaled="0"/>
        </a:gradFill>
        <a:ln w="9525" cap="flat" cmpd="sng" algn="ctr">
          <a:solidFill>
            <a:schemeClr val="accent2">
              <a:hueOff val="-267097"/>
              <a:satOff val="-5908"/>
              <a:lumOff val="-117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E24582F-075E-4217-BC3A-ADFC74CD78B9}">
      <dsp:nvSpPr>
        <dsp:cNvPr id="0" name=""/>
        <dsp:cNvSpPr/>
      </dsp:nvSpPr>
      <dsp:spPr>
        <a:xfrm>
          <a:off x="0" y="710555"/>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Job analysis </a:t>
          </a:r>
          <a:endParaRPr lang="en-US" sz="1700" kern="1200"/>
        </a:p>
      </dsp:txBody>
      <dsp:txXfrm>
        <a:off x="0" y="710555"/>
        <a:ext cx="6692748" cy="354239"/>
      </dsp:txXfrm>
    </dsp:sp>
    <dsp:sp modelId="{2D257659-1EEF-479D-8E06-831A9DBDC2BC}">
      <dsp:nvSpPr>
        <dsp:cNvPr id="0" name=""/>
        <dsp:cNvSpPr/>
      </dsp:nvSpPr>
      <dsp:spPr>
        <a:xfrm>
          <a:off x="0" y="1064794"/>
          <a:ext cx="6692748" cy="0"/>
        </a:xfrm>
        <a:prstGeom prst="line">
          <a:avLst/>
        </a:prstGeom>
        <a:gradFill rotWithShape="0">
          <a:gsLst>
            <a:gs pos="0">
              <a:schemeClr val="accent2">
                <a:hueOff val="-400645"/>
                <a:satOff val="-8862"/>
                <a:lumOff val="-1765"/>
                <a:alphaOff val="0"/>
                <a:tint val="94000"/>
                <a:satMod val="105000"/>
                <a:lumMod val="102000"/>
              </a:schemeClr>
            </a:gs>
            <a:gs pos="100000">
              <a:schemeClr val="accent2">
                <a:hueOff val="-400645"/>
                <a:satOff val="-8862"/>
                <a:lumOff val="-1765"/>
                <a:alphaOff val="0"/>
                <a:shade val="74000"/>
                <a:satMod val="128000"/>
                <a:lumMod val="100000"/>
              </a:schemeClr>
            </a:gs>
          </a:gsLst>
          <a:lin ang="5400000" scaled="0"/>
        </a:gradFill>
        <a:ln w="9525" cap="flat" cmpd="sng" algn="ctr">
          <a:solidFill>
            <a:schemeClr val="accent2">
              <a:hueOff val="-400645"/>
              <a:satOff val="-8862"/>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8C459AE-0FA8-429A-B755-AB437E14ED19}">
      <dsp:nvSpPr>
        <dsp:cNvPr id="0" name=""/>
        <dsp:cNvSpPr/>
      </dsp:nvSpPr>
      <dsp:spPr>
        <a:xfrm>
          <a:off x="0" y="1064794"/>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Job description and person specification </a:t>
          </a:r>
          <a:endParaRPr lang="en-US" sz="1700" kern="1200"/>
        </a:p>
      </dsp:txBody>
      <dsp:txXfrm>
        <a:off x="0" y="1064794"/>
        <a:ext cx="6692748" cy="354239"/>
      </dsp:txXfrm>
    </dsp:sp>
    <dsp:sp modelId="{4BFD4111-C164-4A52-B19A-3D6F1C8B1165}">
      <dsp:nvSpPr>
        <dsp:cNvPr id="0" name=""/>
        <dsp:cNvSpPr/>
      </dsp:nvSpPr>
      <dsp:spPr>
        <a:xfrm>
          <a:off x="0" y="1419033"/>
          <a:ext cx="6692748" cy="0"/>
        </a:xfrm>
        <a:prstGeom prst="line">
          <a:avLst/>
        </a:prstGeom>
        <a:gradFill rotWithShape="0">
          <a:gsLst>
            <a:gs pos="0">
              <a:schemeClr val="accent2">
                <a:hueOff val="-534193"/>
                <a:satOff val="-11816"/>
                <a:lumOff val="-2353"/>
                <a:alphaOff val="0"/>
                <a:tint val="94000"/>
                <a:satMod val="105000"/>
                <a:lumMod val="102000"/>
              </a:schemeClr>
            </a:gs>
            <a:gs pos="100000">
              <a:schemeClr val="accent2">
                <a:hueOff val="-534193"/>
                <a:satOff val="-11816"/>
                <a:lumOff val="-2353"/>
                <a:alphaOff val="0"/>
                <a:shade val="74000"/>
                <a:satMod val="128000"/>
                <a:lumMod val="100000"/>
              </a:schemeClr>
            </a:gs>
          </a:gsLst>
          <a:lin ang="5400000" scaled="0"/>
        </a:gradFill>
        <a:ln w="9525" cap="flat" cmpd="sng" algn="ctr">
          <a:solidFill>
            <a:schemeClr val="accent2">
              <a:hueOff val="-534193"/>
              <a:satOff val="-11816"/>
              <a:lumOff val="-235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372882-45F2-415C-B1A1-48B7B394015A}">
      <dsp:nvSpPr>
        <dsp:cNvPr id="0" name=""/>
        <dsp:cNvSpPr/>
      </dsp:nvSpPr>
      <dsp:spPr>
        <a:xfrm>
          <a:off x="0" y="1419033"/>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Recruitment advertising platforms </a:t>
          </a:r>
          <a:endParaRPr lang="en-US" sz="1700" kern="1200"/>
        </a:p>
      </dsp:txBody>
      <dsp:txXfrm>
        <a:off x="0" y="1419033"/>
        <a:ext cx="6692748" cy="354239"/>
      </dsp:txXfrm>
    </dsp:sp>
    <dsp:sp modelId="{46F55A28-E86E-4FAD-9C1A-51818BFEE9BC}">
      <dsp:nvSpPr>
        <dsp:cNvPr id="0" name=""/>
        <dsp:cNvSpPr/>
      </dsp:nvSpPr>
      <dsp:spPr>
        <a:xfrm>
          <a:off x="0" y="1773272"/>
          <a:ext cx="6692748" cy="0"/>
        </a:xfrm>
        <a:prstGeom prst="line">
          <a:avLst/>
        </a:prstGeom>
        <a:gradFill rotWithShape="0">
          <a:gsLst>
            <a:gs pos="0">
              <a:schemeClr val="accent2">
                <a:hueOff val="-667741"/>
                <a:satOff val="-14770"/>
                <a:lumOff val="-2941"/>
                <a:alphaOff val="0"/>
                <a:tint val="94000"/>
                <a:satMod val="105000"/>
                <a:lumMod val="102000"/>
              </a:schemeClr>
            </a:gs>
            <a:gs pos="100000">
              <a:schemeClr val="accent2">
                <a:hueOff val="-667741"/>
                <a:satOff val="-14770"/>
                <a:lumOff val="-2941"/>
                <a:alphaOff val="0"/>
                <a:shade val="74000"/>
                <a:satMod val="128000"/>
                <a:lumMod val="100000"/>
              </a:schemeClr>
            </a:gs>
          </a:gsLst>
          <a:lin ang="5400000" scaled="0"/>
        </a:gradFill>
        <a:ln w="9525" cap="flat" cmpd="sng" algn="ctr">
          <a:solidFill>
            <a:schemeClr val="accent2">
              <a:hueOff val="-667741"/>
              <a:satOff val="-14770"/>
              <a:lumOff val="-294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CF9018E-8742-4797-99B9-7FEBD0063249}">
      <dsp:nvSpPr>
        <dsp:cNvPr id="0" name=""/>
        <dsp:cNvSpPr/>
      </dsp:nvSpPr>
      <dsp:spPr>
        <a:xfrm>
          <a:off x="0" y="1773272"/>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Structured interviews </a:t>
          </a:r>
          <a:endParaRPr lang="en-US" sz="1700" kern="1200"/>
        </a:p>
      </dsp:txBody>
      <dsp:txXfrm>
        <a:off x="0" y="1773272"/>
        <a:ext cx="6692748" cy="354239"/>
      </dsp:txXfrm>
    </dsp:sp>
    <dsp:sp modelId="{DED2B6CF-652D-4DDA-959C-40C6AB462B12}">
      <dsp:nvSpPr>
        <dsp:cNvPr id="0" name=""/>
        <dsp:cNvSpPr/>
      </dsp:nvSpPr>
      <dsp:spPr>
        <a:xfrm>
          <a:off x="0" y="2127511"/>
          <a:ext cx="6692748" cy="0"/>
        </a:xfrm>
        <a:prstGeom prst="line">
          <a:avLst/>
        </a:prstGeom>
        <a:gradFill rotWithShape="0">
          <a:gsLst>
            <a:gs pos="0">
              <a:schemeClr val="accent2">
                <a:hueOff val="-801290"/>
                <a:satOff val="-17725"/>
                <a:lumOff val="-3529"/>
                <a:alphaOff val="0"/>
                <a:tint val="94000"/>
                <a:satMod val="105000"/>
                <a:lumMod val="102000"/>
              </a:schemeClr>
            </a:gs>
            <a:gs pos="100000">
              <a:schemeClr val="accent2">
                <a:hueOff val="-801290"/>
                <a:satOff val="-17725"/>
                <a:lumOff val="-3529"/>
                <a:alphaOff val="0"/>
                <a:shade val="74000"/>
                <a:satMod val="128000"/>
                <a:lumMod val="100000"/>
              </a:schemeClr>
            </a:gs>
          </a:gsLst>
          <a:lin ang="5400000" scaled="0"/>
        </a:gradFill>
        <a:ln w="9525" cap="flat" cmpd="sng" algn="ctr">
          <a:solidFill>
            <a:schemeClr val="accent2">
              <a:hueOff val="-801290"/>
              <a:satOff val="-17725"/>
              <a:lumOff val="-3529"/>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BDC17FF-8A52-4A79-9CA9-627B9B9BDE40}">
      <dsp:nvSpPr>
        <dsp:cNvPr id="0" name=""/>
        <dsp:cNvSpPr/>
      </dsp:nvSpPr>
      <dsp:spPr>
        <a:xfrm>
          <a:off x="0" y="2127512"/>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Panel interviews </a:t>
          </a:r>
          <a:endParaRPr lang="en-US" sz="1700" kern="1200"/>
        </a:p>
      </dsp:txBody>
      <dsp:txXfrm>
        <a:off x="0" y="2127512"/>
        <a:ext cx="6692748" cy="354239"/>
      </dsp:txXfrm>
    </dsp:sp>
    <dsp:sp modelId="{002934C1-E784-48EB-9988-134A118FBBAC}">
      <dsp:nvSpPr>
        <dsp:cNvPr id="0" name=""/>
        <dsp:cNvSpPr/>
      </dsp:nvSpPr>
      <dsp:spPr>
        <a:xfrm>
          <a:off x="0" y="2481751"/>
          <a:ext cx="6692748" cy="0"/>
        </a:xfrm>
        <a:prstGeom prst="line">
          <a:avLst/>
        </a:prstGeom>
        <a:gradFill rotWithShape="0">
          <a:gsLst>
            <a:gs pos="0">
              <a:schemeClr val="accent2">
                <a:hueOff val="-934838"/>
                <a:satOff val="-20679"/>
                <a:lumOff val="-4117"/>
                <a:alphaOff val="0"/>
                <a:tint val="94000"/>
                <a:satMod val="105000"/>
                <a:lumMod val="102000"/>
              </a:schemeClr>
            </a:gs>
            <a:gs pos="100000">
              <a:schemeClr val="accent2">
                <a:hueOff val="-934838"/>
                <a:satOff val="-20679"/>
                <a:lumOff val="-4117"/>
                <a:alphaOff val="0"/>
                <a:shade val="74000"/>
                <a:satMod val="128000"/>
                <a:lumMod val="100000"/>
              </a:schemeClr>
            </a:gs>
          </a:gsLst>
          <a:lin ang="5400000" scaled="0"/>
        </a:gradFill>
        <a:ln w="9525" cap="flat" cmpd="sng" algn="ctr">
          <a:solidFill>
            <a:schemeClr val="accent2">
              <a:hueOff val="-934838"/>
              <a:satOff val="-20679"/>
              <a:lumOff val="-411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50BBF81-FAD5-4F32-A811-A44966FB9D9D}">
      <dsp:nvSpPr>
        <dsp:cNvPr id="0" name=""/>
        <dsp:cNvSpPr/>
      </dsp:nvSpPr>
      <dsp:spPr>
        <a:xfrm>
          <a:off x="0" y="2481751"/>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Competency-based interviews </a:t>
          </a:r>
          <a:endParaRPr lang="en-US" sz="1700" kern="1200"/>
        </a:p>
      </dsp:txBody>
      <dsp:txXfrm>
        <a:off x="0" y="2481751"/>
        <a:ext cx="6692748" cy="354239"/>
      </dsp:txXfrm>
    </dsp:sp>
    <dsp:sp modelId="{71C2D87C-E565-4C5D-ADC3-26FA34CFB407}">
      <dsp:nvSpPr>
        <dsp:cNvPr id="0" name=""/>
        <dsp:cNvSpPr/>
      </dsp:nvSpPr>
      <dsp:spPr>
        <a:xfrm>
          <a:off x="0" y="2835990"/>
          <a:ext cx="6692748" cy="0"/>
        </a:xfrm>
        <a:prstGeom prst="line">
          <a:avLst/>
        </a:prstGeom>
        <a:gradFill rotWithShape="0">
          <a:gsLst>
            <a:gs pos="0">
              <a:schemeClr val="accent2">
                <a:hueOff val="-1068386"/>
                <a:satOff val="-23633"/>
                <a:lumOff val="-4705"/>
                <a:alphaOff val="0"/>
                <a:tint val="94000"/>
                <a:satMod val="105000"/>
                <a:lumMod val="102000"/>
              </a:schemeClr>
            </a:gs>
            <a:gs pos="100000">
              <a:schemeClr val="accent2">
                <a:hueOff val="-1068386"/>
                <a:satOff val="-23633"/>
                <a:lumOff val="-4705"/>
                <a:alphaOff val="0"/>
                <a:shade val="74000"/>
                <a:satMod val="128000"/>
                <a:lumMod val="100000"/>
              </a:schemeClr>
            </a:gs>
          </a:gsLst>
          <a:lin ang="5400000" scaled="0"/>
        </a:gradFill>
        <a:ln w="9525" cap="flat" cmpd="sng" algn="ctr">
          <a:solidFill>
            <a:schemeClr val="accent2">
              <a:hueOff val="-1068386"/>
              <a:satOff val="-23633"/>
              <a:lumOff val="-470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BE42BE-145C-41BA-94C6-CE4249F396E0}">
      <dsp:nvSpPr>
        <dsp:cNvPr id="0" name=""/>
        <dsp:cNvSpPr/>
      </dsp:nvSpPr>
      <dsp:spPr>
        <a:xfrm>
          <a:off x="0" y="2835990"/>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Appropriate questioning techniques </a:t>
          </a:r>
          <a:endParaRPr lang="en-US" sz="1700" kern="1200"/>
        </a:p>
      </dsp:txBody>
      <dsp:txXfrm>
        <a:off x="0" y="2835990"/>
        <a:ext cx="6692748" cy="354239"/>
      </dsp:txXfrm>
    </dsp:sp>
    <dsp:sp modelId="{317672DC-0746-4D54-AB88-293C846FDD61}">
      <dsp:nvSpPr>
        <dsp:cNvPr id="0" name=""/>
        <dsp:cNvSpPr/>
      </dsp:nvSpPr>
      <dsp:spPr>
        <a:xfrm>
          <a:off x="0" y="3190229"/>
          <a:ext cx="6692748" cy="0"/>
        </a:xfrm>
        <a:prstGeom prst="line">
          <a:avLst/>
        </a:prstGeom>
        <a:gradFill rotWithShape="0">
          <a:gsLst>
            <a:gs pos="0">
              <a:schemeClr val="accent2">
                <a:hueOff val="-1201934"/>
                <a:satOff val="-26587"/>
                <a:lumOff val="-5294"/>
                <a:alphaOff val="0"/>
                <a:tint val="94000"/>
                <a:satMod val="105000"/>
                <a:lumMod val="102000"/>
              </a:schemeClr>
            </a:gs>
            <a:gs pos="100000">
              <a:schemeClr val="accent2">
                <a:hueOff val="-1201934"/>
                <a:satOff val="-26587"/>
                <a:lumOff val="-5294"/>
                <a:alphaOff val="0"/>
                <a:shade val="74000"/>
                <a:satMod val="128000"/>
                <a:lumMod val="100000"/>
              </a:schemeClr>
            </a:gs>
          </a:gsLst>
          <a:lin ang="5400000" scaled="0"/>
        </a:gradFill>
        <a:ln w="9525" cap="flat" cmpd="sng" algn="ctr">
          <a:solidFill>
            <a:schemeClr val="accent2">
              <a:hueOff val="-1201934"/>
              <a:satOff val="-26587"/>
              <a:lumOff val="-529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2CA3C02-A776-4079-80FA-7ADAA6BA308F}">
      <dsp:nvSpPr>
        <dsp:cNvPr id="0" name=""/>
        <dsp:cNvSpPr/>
      </dsp:nvSpPr>
      <dsp:spPr>
        <a:xfrm>
          <a:off x="0" y="3190229"/>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Face-to-face versus virtual interviews </a:t>
          </a:r>
          <a:endParaRPr lang="en-US" sz="1700" kern="1200"/>
        </a:p>
      </dsp:txBody>
      <dsp:txXfrm>
        <a:off x="0" y="3190229"/>
        <a:ext cx="6692748" cy="354239"/>
      </dsp:txXfrm>
    </dsp:sp>
    <dsp:sp modelId="{F06942ED-7350-4D63-AD69-56D32A74B983}">
      <dsp:nvSpPr>
        <dsp:cNvPr id="0" name=""/>
        <dsp:cNvSpPr/>
      </dsp:nvSpPr>
      <dsp:spPr>
        <a:xfrm>
          <a:off x="0" y="3544468"/>
          <a:ext cx="6692748" cy="0"/>
        </a:xfrm>
        <a:prstGeom prst="line">
          <a:avLst/>
        </a:prstGeom>
        <a:gradFill rotWithShape="0">
          <a:gsLst>
            <a:gs pos="0">
              <a:schemeClr val="accent2">
                <a:hueOff val="-1335483"/>
                <a:satOff val="-29541"/>
                <a:lumOff val="-5882"/>
                <a:alphaOff val="0"/>
                <a:tint val="94000"/>
                <a:satMod val="105000"/>
                <a:lumMod val="102000"/>
              </a:schemeClr>
            </a:gs>
            <a:gs pos="100000">
              <a:schemeClr val="accent2">
                <a:hueOff val="-1335483"/>
                <a:satOff val="-29541"/>
                <a:lumOff val="-5882"/>
                <a:alphaOff val="0"/>
                <a:shade val="74000"/>
                <a:satMod val="128000"/>
                <a:lumMod val="100000"/>
              </a:schemeClr>
            </a:gs>
          </a:gsLst>
          <a:lin ang="5400000" scaled="0"/>
        </a:gradFill>
        <a:ln w="9525" cap="flat" cmpd="sng" algn="ctr">
          <a:solidFill>
            <a:schemeClr val="accent2">
              <a:hueOff val="-1335483"/>
              <a:satOff val="-29541"/>
              <a:lumOff val="-588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A975A7B-C8FF-4C41-B24D-50AB094FA101}">
      <dsp:nvSpPr>
        <dsp:cNvPr id="0" name=""/>
        <dsp:cNvSpPr/>
      </dsp:nvSpPr>
      <dsp:spPr>
        <a:xfrm>
          <a:off x="0" y="3544468"/>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Conclusion and recommendations </a:t>
          </a:r>
          <a:endParaRPr lang="en-US" sz="1700" kern="1200"/>
        </a:p>
      </dsp:txBody>
      <dsp:txXfrm>
        <a:off x="0" y="3544468"/>
        <a:ext cx="6692748" cy="354239"/>
      </dsp:txXfrm>
    </dsp:sp>
    <dsp:sp modelId="{A3F7F8F4-D6F8-4CF4-A011-E7D4DD676D67}">
      <dsp:nvSpPr>
        <dsp:cNvPr id="0" name=""/>
        <dsp:cNvSpPr/>
      </dsp:nvSpPr>
      <dsp:spPr>
        <a:xfrm>
          <a:off x="0" y="3898707"/>
          <a:ext cx="6692748" cy="0"/>
        </a:xfrm>
        <a:prstGeom prst="line">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w="9525" cap="flat" cmpd="sng" algn="ctr">
          <a:solidFill>
            <a:schemeClr val="accent2">
              <a:hueOff val="-1469031"/>
              <a:satOff val="-32495"/>
              <a:lumOff val="-64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AD438FA-5140-4063-B977-4510DD4F1037}">
      <dsp:nvSpPr>
        <dsp:cNvPr id="0" name=""/>
        <dsp:cNvSpPr/>
      </dsp:nvSpPr>
      <dsp:spPr>
        <a:xfrm>
          <a:off x="0" y="3898707"/>
          <a:ext cx="6692748" cy="3542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References</a:t>
          </a:r>
          <a:endParaRPr lang="en-US" sz="1700" kern="1200"/>
        </a:p>
      </dsp:txBody>
      <dsp:txXfrm>
        <a:off x="0" y="3898707"/>
        <a:ext cx="6692748" cy="3542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FCC93-9698-471E-AE44-5BF9263E77DB}">
      <dsp:nvSpPr>
        <dsp:cNvPr id="0" name=""/>
        <dsp:cNvSpPr/>
      </dsp:nvSpPr>
      <dsp:spPr>
        <a:xfrm>
          <a:off x="0" y="437"/>
          <a:ext cx="9905999" cy="10239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B52BB-2C4F-45E9-A61D-2140B8293729}">
      <dsp:nvSpPr>
        <dsp:cNvPr id="0" name=""/>
        <dsp:cNvSpPr/>
      </dsp:nvSpPr>
      <dsp:spPr>
        <a:xfrm>
          <a:off x="309757" y="230835"/>
          <a:ext cx="563196" cy="5631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2D5C7B-57CC-4BE2-A89B-59C520965733}">
      <dsp:nvSpPr>
        <dsp:cNvPr id="0" name=""/>
        <dsp:cNvSpPr/>
      </dsp:nvSpPr>
      <dsp:spPr>
        <a:xfrm>
          <a:off x="1182711" y="437"/>
          <a:ext cx="8723287" cy="102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3" tIns="108373" rIns="108373" bIns="108373" numCol="1" spcCol="1270" anchor="ctr" anchorCtr="0">
          <a:noAutofit/>
        </a:bodyPr>
        <a:lstStyle/>
        <a:p>
          <a:pPr marL="0" lvl="0" indent="0" algn="l" defTabSz="933450">
            <a:lnSpc>
              <a:spcPct val="90000"/>
            </a:lnSpc>
            <a:spcBef>
              <a:spcPct val="0"/>
            </a:spcBef>
            <a:spcAft>
              <a:spcPct val="35000"/>
            </a:spcAft>
            <a:buNone/>
          </a:pPr>
          <a:r>
            <a:rPr lang="en-US" sz="2100" kern="1200"/>
            <a:t>Job analysis helps to define duties, responsibilities and the competencies or knowledge required prior to the commencement of appropriate actions for recruitment.</a:t>
          </a:r>
        </a:p>
      </dsp:txBody>
      <dsp:txXfrm>
        <a:off x="1182711" y="437"/>
        <a:ext cx="8723287" cy="1023992"/>
      </dsp:txXfrm>
    </dsp:sp>
    <dsp:sp modelId="{83848649-D277-4CFA-A736-F6EDE694C1E4}">
      <dsp:nvSpPr>
        <dsp:cNvPr id="0" name=""/>
        <dsp:cNvSpPr/>
      </dsp:nvSpPr>
      <dsp:spPr>
        <a:xfrm>
          <a:off x="0" y="1280428"/>
          <a:ext cx="9905999" cy="102399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0CFDD-96A8-4189-9D58-0F69C87B2FCB}">
      <dsp:nvSpPr>
        <dsp:cNvPr id="0" name=""/>
        <dsp:cNvSpPr/>
      </dsp:nvSpPr>
      <dsp:spPr>
        <a:xfrm>
          <a:off x="309757" y="1510826"/>
          <a:ext cx="563196" cy="5631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F823F5-7C60-4EA1-A565-195E351386AA}">
      <dsp:nvSpPr>
        <dsp:cNvPr id="0" name=""/>
        <dsp:cNvSpPr/>
      </dsp:nvSpPr>
      <dsp:spPr>
        <a:xfrm>
          <a:off x="1182711" y="1280428"/>
          <a:ext cx="8723287" cy="102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3" tIns="108373" rIns="108373" bIns="108373" numCol="1" spcCol="1270" anchor="ctr" anchorCtr="0">
          <a:noAutofit/>
        </a:bodyPr>
        <a:lstStyle/>
        <a:p>
          <a:pPr marL="0" lvl="0" indent="0" algn="l" defTabSz="933450">
            <a:lnSpc>
              <a:spcPct val="90000"/>
            </a:lnSpc>
            <a:spcBef>
              <a:spcPct val="0"/>
            </a:spcBef>
            <a:spcAft>
              <a:spcPct val="35000"/>
            </a:spcAft>
            <a:buNone/>
          </a:pPr>
          <a:r>
            <a:rPr lang="en-US" sz="2100" kern="1200"/>
            <a:t>The information gathered is useful when making job descriptions and person specifications, thus minimizing mistakes in recruitment. </a:t>
          </a:r>
        </a:p>
      </dsp:txBody>
      <dsp:txXfrm>
        <a:off x="1182711" y="1280428"/>
        <a:ext cx="8723287" cy="1023992"/>
      </dsp:txXfrm>
    </dsp:sp>
    <dsp:sp modelId="{FA957C9B-0C62-4C55-A259-B86DC6D8E4A7}">
      <dsp:nvSpPr>
        <dsp:cNvPr id="0" name=""/>
        <dsp:cNvSpPr/>
      </dsp:nvSpPr>
      <dsp:spPr>
        <a:xfrm>
          <a:off x="0" y="2560419"/>
          <a:ext cx="9905999" cy="102399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371C86-F7B8-4AC2-AD6C-5D14E4B662F9}">
      <dsp:nvSpPr>
        <dsp:cNvPr id="0" name=""/>
        <dsp:cNvSpPr/>
      </dsp:nvSpPr>
      <dsp:spPr>
        <a:xfrm>
          <a:off x="309757" y="2790817"/>
          <a:ext cx="563196" cy="5631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C5FD89-800C-4A65-BBBE-CA89DC34BA59}">
      <dsp:nvSpPr>
        <dsp:cNvPr id="0" name=""/>
        <dsp:cNvSpPr/>
      </dsp:nvSpPr>
      <dsp:spPr>
        <a:xfrm>
          <a:off x="1182711" y="2560419"/>
          <a:ext cx="8723287" cy="102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3" tIns="108373" rIns="108373" bIns="108373" numCol="1" spcCol="1270" anchor="ctr" anchorCtr="0">
          <a:noAutofit/>
        </a:bodyPr>
        <a:lstStyle/>
        <a:p>
          <a:pPr marL="0" lvl="0" indent="0" algn="l" defTabSz="933450">
            <a:lnSpc>
              <a:spcPct val="90000"/>
            </a:lnSpc>
            <a:spcBef>
              <a:spcPct val="0"/>
            </a:spcBef>
            <a:spcAft>
              <a:spcPct val="35000"/>
            </a:spcAft>
            <a:buNone/>
          </a:pPr>
          <a:r>
            <a:rPr lang="en-US" sz="2100" kern="1200"/>
            <a:t>A systematic workforce planning process enhances the performance of an organization, by informing strategic considerations of recruitment decisions (Armstrong &amp; Taylor, 2023). </a:t>
          </a:r>
        </a:p>
      </dsp:txBody>
      <dsp:txXfrm>
        <a:off x="1182711" y="2560419"/>
        <a:ext cx="8723287" cy="10239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B6B0A-63C8-44FB-9E64-2C33D04E92F2}">
      <dsp:nvSpPr>
        <dsp:cNvPr id="0" name=""/>
        <dsp:cNvSpPr/>
      </dsp:nvSpPr>
      <dsp:spPr>
        <a:xfrm>
          <a:off x="0"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3AB0618-F2F2-4D81-BF50-77AF7BFA3DE8}">
      <dsp:nvSpPr>
        <dsp:cNvPr id="0" name=""/>
        <dsp:cNvSpPr/>
      </dsp:nvSpPr>
      <dsp:spPr>
        <a:xfrm>
          <a:off x="309562"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Job descriptions clearly provide details regarding the day-to-day responsibilities, reporting structures, a representation of the working environment and organisation's expectations for successful applicants.</a:t>
          </a:r>
        </a:p>
      </dsp:txBody>
      <dsp:txXfrm>
        <a:off x="361379" y="885644"/>
        <a:ext cx="2682428" cy="1665515"/>
      </dsp:txXfrm>
    </dsp:sp>
    <dsp:sp modelId="{FB0636FD-2B76-4B7B-9858-90A081C48109}">
      <dsp:nvSpPr>
        <dsp:cNvPr id="0" name=""/>
        <dsp:cNvSpPr/>
      </dsp:nvSpPr>
      <dsp:spPr>
        <a:xfrm>
          <a:off x="3405187"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4EF84D-A4ED-436F-907F-C4933990620E}">
      <dsp:nvSpPr>
        <dsp:cNvPr id="0" name=""/>
        <dsp:cNvSpPr/>
      </dsp:nvSpPr>
      <dsp:spPr>
        <a:xfrm>
          <a:off x="3714749"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Person specifications show what is essential in terms of qualifications, abilities, experience and behavioural traits needed for organisational transformation roles.</a:t>
          </a:r>
        </a:p>
      </dsp:txBody>
      <dsp:txXfrm>
        <a:off x="3766566" y="885644"/>
        <a:ext cx="2682428" cy="1665515"/>
      </dsp:txXfrm>
    </dsp:sp>
    <dsp:sp modelId="{8EB05FFF-8639-420E-9FCF-D439305E4CFC}">
      <dsp:nvSpPr>
        <dsp:cNvPr id="0" name=""/>
        <dsp:cNvSpPr/>
      </dsp:nvSpPr>
      <dsp:spPr>
        <a:xfrm>
          <a:off x="6810375" y="539743"/>
          <a:ext cx="2786062" cy="1769149"/>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90EB20C-607D-4077-824F-C1498E5701A3}">
      <dsp:nvSpPr>
        <dsp:cNvPr id="0" name=""/>
        <dsp:cNvSpPr/>
      </dsp:nvSpPr>
      <dsp:spPr>
        <a:xfrm>
          <a:off x="7119937" y="833827"/>
          <a:ext cx="2786062" cy="1769149"/>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Failing to do so increases the likelihood that employees will be recruited unfairly, and may impact employee performance outcomes, (CIPD, 2024).</a:t>
          </a:r>
        </a:p>
      </dsp:txBody>
      <dsp:txXfrm>
        <a:off x="7171754" y="885644"/>
        <a:ext cx="2682428" cy="16655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AC844-1B36-4B45-B222-CD4BB8D0ABE5}">
      <dsp:nvSpPr>
        <dsp:cNvPr id="0" name=""/>
        <dsp:cNvSpPr/>
      </dsp:nvSpPr>
      <dsp:spPr>
        <a:xfrm>
          <a:off x="8706" y="990178"/>
          <a:ext cx="2602259" cy="1561355"/>
        </a:xfrm>
        <a:prstGeom prst="roundRect">
          <a:avLst>
            <a:gd name="adj" fmla="val 10000"/>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Internal recruitment fosters already existing employees and it also aids in reducing recruitment costs. Moreover, it motivates the workforce, and this is seen to improve significantly.</a:t>
          </a:r>
        </a:p>
      </dsp:txBody>
      <dsp:txXfrm>
        <a:off x="54437" y="1035909"/>
        <a:ext cx="2510797" cy="1469893"/>
      </dsp:txXfrm>
    </dsp:sp>
    <dsp:sp modelId="{C3F37119-F56E-49AA-9C99-9CC76B1C2363}">
      <dsp:nvSpPr>
        <dsp:cNvPr id="0" name=""/>
        <dsp:cNvSpPr/>
      </dsp:nvSpPr>
      <dsp:spPr>
        <a:xfrm>
          <a:off x="2839965" y="1448175"/>
          <a:ext cx="551679" cy="645360"/>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39965" y="1577247"/>
        <a:ext cx="386175" cy="387216"/>
      </dsp:txXfrm>
    </dsp:sp>
    <dsp:sp modelId="{802CEAF5-00B5-433C-8227-82F7B52A1C79}">
      <dsp:nvSpPr>
        <dsp:cNvPr id="0" name=""/>
        <dsp:cNvSpPr/>
      </dsp:nvSpPr>
      <dsp:spPr>
        <a:xfrm>
          <a:off x="3651870" y="990178"/>
          <a:ext cx="2602259" cy="1561355"/>
        </a:xfrm>
        <a:prstGeom prst="roundRect">
          <a:avLst>
            <a:gd name="adj" fmla="val 10000"/>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use of external recruitment methods such as LinkedIn, websites and graduate programmes open up a wider talent pool, nationally, that's a little more noticeable than using the existing channels.</a:t>
          </a:r>
        </a:p>
      </dsp:txBody>
      <dsp:txXfrm>
        <a:off x="3697601" y="1035909"/>
        <a:ext cx="2510797" cy="1469893"/>
      </dsp:txXfrm>
    </dsp:sp>
    <dsp:sp modelId="{2BFF9C21-56EF-4868-A6E7-DE96D6DB5F4E}">
      <dsp:nvSpPr>
        <dsp:cNvPr id="0" name=""/>
        <dsp:cNvSpPr/>
      </dsp:nvSpPr>
      <dsp:spPr>
        <a:xfrm>
          <a:off x="6483128" y="1448175"/>
          <a:ext cx="551679" cy="645360"/>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483128" y="1577247"/>
        <a:ext cx="386175" cy="387216"/>
      </dsp:txXfrm>
    </dsp:sp>
    <dsp:sp modelId="{9BBA298B-FA03-4E6E-A13A-28911981E873}">
      <dsp:nvSpPr>
        <dsp:cNvPr id="0" name=""/>
        <dsp:cNvSpPr/>
      </dsp:nvSpPr>
      <dsp:spPr>
        <a:xfrm>
          <a:off x="7295033" y="990178"/>
          <a:ext cx="2602259" cy="1561355"/>
        </a:xfrm>
        <a:prstGeom prst="roundRect">
          <a:avLst>
            <a:gd name="adj" fmla="val 10000"/>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Where organisations use suitable advertising to recruit, they are likely to achieve an improvement in the quality of applicants, and it biases their recruitment in favour of organisational diversity at the same time (Armstrong &amp; Taylor, 2023).</a:t>
          </a:r>
        </a:p>
      </dsp:txBody>
      <dsp:txXfrm>
        <a:off x="7340764" y="1035909"/>
        <a:ext cx="2510797" cy="14698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6D064-7903-4C05-8023-DCF4C814B7E2}">
      <dsp:nvSpPr>
        <dsp:cNvPr id="0" name=""/>
        <dsp:cNvSpPr/>
      </dsp:nvSpPr>
      <dsp:spPr>
        <a:xfrm>
          <a:off x="0" y="0"/>
          <a:ext cx="8420099" cy="10625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There is one set of questions for all people, which means that the candidates can be compared objectively, fairly, using the consistent set of assessment standards.</a:t>
          </a:r>
        </a:p>
      </dsp:txBody>
      <dsp:txXfrm>
        <a:off x="31120" y="31120"/>
        <a:ext cx="7273563" cy="1000274"/>
      </dsp:txXfrm>
    </dsp:sp>
    <dsp:sp modelId="{FE97EDEF-52C1-4776-9D58-F66FC85DA8D3}">
      <dsp:nvSpPr>
        <dsp:cNvPr id="0" name=""/>
        <dsp:cNvSpPr/>
      </dsp:nvSpPr>
      <dsp:spPr>
        <a:xfrm>
          <a:off x="742949" y="1239599"/>
          <a:ext cx="8420099" cy="10625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is ideal for project managers, digital specialists and operational leadership accessing roles that support the organisation's efforts for transformation but hold value in real life day-to-day. </a:t>
          </a:r>
        </a:p>
      </dsp:txBody>
      <dsp:txXfrm>
        <a:off x="774069" y="1270719"/>
        <a:ext cx="6924274" cy="1000274"/>
      </dsp:txXfrm>
    </dsp:sp>
    <dsp:sp modelId="{815D6CFE-C071-4D9F-9DD4-327105B162F8}">
      <dsp:nvSpPr>
        <dsp:cNvPr id="0" name=""/>
        <dsp:cNvSpPr/>
      </dsp:nvSpPr>
      <dsp:spPr>
        <a:xfrm>
          <a:off x="1485899" y="2479199"/>
          <a:ext cx="8420099" cy="106251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Standardisation contributes greatly towards reliability and fairness, and recruitment validity as a whole is much improved by it, significantly (Campion et al., 1997). </a:t>
          </a:r>
        </a:p>
      </dsp:txBody>
      <dsp:txXfrm>
        <a:off x="1517019" y="2510319"/>
        <a:ext cx="6924274" cy="1000274"/>
      </dsp:txXfrm>
    </dsp:sp>
    <dsp:sp modelId="{485C9139-E9B3-429C-9DDA-4603D3051D38}">
      <dsp:nvSpPr>
        <dsp:cNvPr id="0" name=""/>
        <dsp:cNvSpPr/>
      </dsp:nvSpPr>
      <dsp:spPr>
        <a:xfrm>
          <a:off x="7729464" y="805739"/>
          <a:ext cx="690634" cy="690634"/>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4857" y="805739"/>
        <a:ext cx="379848" cy="519702"/>
      </dsp:txXfrm>
    </dsp:sp>
    <dsp:sp modelId="{BECC5560-E143-4C13-8780-771D9263D853}">
      <dsp:nvSpPr>
        <dsp:cNvPr id="0" name=""/>
        <dsp:cNvSpPr/>
      </dsp:nvSpPr>
      <dsp:spPr>
        <a:xfrm>
          <a:off x="8472414" y="2038256"/>
          <a:ext cx="690634" cy="690634"/>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627807" y="2038256"/>
        <a:ext cx="379848" cy="519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5182F-750E-4909-833F-38DFA31C043E}">
      <dsp:nvSpPr>
        <dsp:cNvPr id="0" name=""/>
        <dsp:cNvSpPr/>
      </dsp:nvSpPr>
      <dsp:spPr>
        <a:xfrm>
          <a:off x="773" y="0"/>
          <a:ext cx="3134320" cy="354171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711200">
            <a:lnSpc>
              <a:spcPct val="90000"/>
            </a:lnSpc>
            <a:spcBef>
              <a:spcPct val="0"/>
            </a:spcBef>
            <a:spcAft>
              <a:spcPct val="35000"/>
            </a:spcAft>
            <a:buNone/>
          </a:pPr>
          <a:r>
            <a:rPr lang="en-US" sz="1600" kern="1200"/>
            <a:t>Panel Interviews involve more than one interviewer present in the room, they look at the candidate from multiple aspects of the organisation, which typically leads to selection decisions in a stable manner rather than a real jump.</a:t>
          </a:r>
        </a:p>
      </dsp:txBody>
      <dsp:txXfrm>
        <a:off x="773" y="1416684"/>
        <a:ext cx="3134320" cy="2125027"/>
      </dsp:txXfrm>
    </dsp:sp>
    <dsp:sp modelId="{1E1B938C-6C5C-4C18-8AD4-F102D9033123}">
      <dsp:nvSpPr>
        <dsp:cNvPr id="0" name=""/>
        <dsp:cNvSpPr/>
      </dsp:nvSpPr>
      <dsp:spPr>
        <a:xfrm>
          <a:off x="773"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73" y="0"/>
        <a:ext cx="3134320" cy="1416684"/>
      </dsp:txXfrm>
    </dsp:sp>
    <dsp:sp modelId="{1A2C19A3-E308-47B7-B0A3-2922517DBA20}">
      <dsp:nvSpPr>
        <dsp:cNvPr id="0" name=""/>
        <dsp:cNvSpPr/>
      </dsp:nvSpPr>
      <dsp:spPr>
        <a:xfrm>
          <a:off x="3385839" y="0"/>
          <a:ext cx="3134320" cy="354171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711200">
            <a:lnSpc>
              <a:spcPct val="90000"/>
            </a:lnSpc>
            <a:spcBef>
              <a:spcPct val="0"/>
            </a:spcBef>
            <a:spcAft>
              <a:spcPct val="35000"/>
            </a:spcAft>
            <a:buNone/>
          </a:pPr>
          <a:r>
            <a:rPr lang="en-US" sz="1600" kern="1200"/>
            <a:t>Especially, it is well suited to the transformation roles for seniors, where team working, shared ownership, strategic thinking and cross functional leadership through murky organisational structures apply.</a:t>
          </a:r>
        </a:p>
      </dsp:txBody>
      <dsp:txXfrm>
        <a:off x="3385839" y="1416684"/>
        <a:ext cx="3134320" cy="2125027"/>
      </dsp:txXfrm>
    </dsp:sp>
    <dsp:sp modelId="{91497EF2-77B5-4F0E-942D-DC2A57E2E4FE}">
      <dsp:nvSpPr>
        <dsp:cNvPr id="0" name=""/>
        <dsp:cNvSpPr/>
      </dsp:nvSpPr>
      <dsp:spPr>
        <a:xfrm>
          <a:off x="3385839"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385839" y="0"/>
        <a:ext cx="3134320" cy="1416684"/>
      </dsp:txXfrm>
    </dsp:sp>
    <dsp:sp modelId="{C7A33332-54E3-46EB-A7A0-91A97D03A1A5}">
      <dsp:nvSpPr>
        <dsp:cNvPr id="0" name=""/>
        <dsp:cNvSpPr/>
      </dsp:nvSpPr>
      <dsp:spPr>
        <a:xfrm>
          <a:off x="6770905" y="0"/>
          <a:ext cx="3134320" cy="3541712"/>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9601" tIns="0" rIns="309601" bIns="330200" numCol="1" spcCol="1270" anchor="t" anchorCtr="0">
          <a:noAutofit/>
        </a:bodyPr>
        <a:lstStyle/>
        <a:p>
          <a:pPr marL="0" lvl="0" indent="0" algn="l" defTabSz="711200">
            <a:lnSpc>
              <a:spcPct val="90000"/>
            </a:lnSpc>
            <a:spcBef>
              <a:spcPct val="0"/>
            </a:spcBef>
            <a:spcAft>
              <a:spcPct val="35000"/>
            </a:spcAft>
            <a:buNone/>
          </a:pPr>
          <a:r>
            <a:rPr lang="en-US" sz="1600" kern="1200"/>
            <a:t>Moreover, multiple assessors can reduce interviewer bias, and enhance recruitment certainty and reliability as highlighted by CIPD, 2024.</a:t>
          </a:r>
        </a:p>
      </dsp:txBody>
      <dsp:txXfrm>
        <a:off x="6770905" y="1416684"/>
        <a:ext cx="3134320" cy="2125027"/>
      </dsp:txXfrm>
    </dsp:sp>
    <dsp:sp modelId="{6FABD9D3-67D9-48E7-8A34-A45FFA541E9C}">
      <dsp:nvSpPr>
        <dsp:cNvPr id="0" name=""/>
        <dsp:cNvSpPr/>
      </dsp:nvSpPr>
      <dsp:spPr>
        <a:xfrm>
          <a:off x="6770905" y="0"/>
          <a:ext cx="3134320" cy="1416684"/>
        </a:xfrm>
        <a:prstGeom prst="rect">
          <a:avLst/>
        </a:prstGeom>
        <a:noFill/>
        <a:ln w="15875"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9601" tIns="165100" rIns="30960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770905" y="0"/>
        <a:ext cx="3134320" cy="14166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874A3-2170-4B57-A3F8-97852374030D}">
      <dsp:nvSpPr>
        <dsp:cNvPr id="0" name=""/>
        <dsp:cNvSpPr/>
      </dsp:nvSpPr>
      <dsp:spPr>
        <a:xfrm>
          <a:off x="148799" y="1544"/>
          <a:ext cx="2499457" cy="149967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Behavioural questions include asking what happened in a previous work environment, demonstrating leadership, collaborative work, and solid organizational change management skills. </a:t>
          </a:r>
        </a:p>
      </dsp:txBody>
      <dsp:txXfrm>
        <a:off x="192723" y="45468"/>
        <a:ext cx="2411609" cy="1411826"/>
      </dsp:txXfrm>
    </dsp:sp>
    <dsp:sp modelId="{1D70C16A-84EC-4EC2-9054-C54FB38F3760}">
      <dsp:nvSpPr>
        <dsp:cNvPr id="0" name=""/>
        <dsp:cNvSpPr/>
      </dsp:nvSpPr>
      <dsp:spPr>
        <a:xfrm>
          <a:off x="2868209" y="441449"/>
          <a:ext cx="529885" cy="61986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68209" y="565422"/>
        <a:ext cx="370920" cy="371919"/>
      </dsp:txXfrm>
    </dsp:sp>
    <dsp:sp modelId="{EE48AAC4-CE13-4A91-BAA3-D43CB646CC2C}">
      <dsp:nvSpPr>
        <dsp:cNvPr id="0" name=""/>
        <dsp:cNvSpPr/>
      </dsp:nvSpPr>
      <dsp:spPr>
        <a:xfrm>
          <a:off x="3648040" y="1544"/>
          <a:ext cx="2499457" cy="149967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Situational questions, on the other hand check how a candidate makes decisions when facing realistic, future workplace scenarios during organisational transformation times. </a:t>
          </a:r>
        </a:p>
      </dsp:txBody>
      <dsp:txXfrm>
        <a:off x="3691964" y="45468"/>
        <a:ext cx="2411609" cy="1411826"/>
      </dsp:txXfrm>
    </dsp:sp>
    <dsp:sp modelId="{6434127A-07A8-4270-BF78-6DACD62D9234}">
      <dsp:nvSpPr>
        <dsp:cNvPr id="0" name=""/>
        <dsp:cNvSpPr/>
      </dsp:nvSpPr>
      <dsp:spPr>
        <a:xfrm rot="5400000">
          <a:off x="4632826" y="1676181"/>
          <a:ext cx="529885" cy="61986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4711810" y="1721171"/>
        <a:ext cx="371919" cy="370920"/>
      </dsp:txXfrm>
    </dsp:sp>
    <dsp:sp modelId="{1FC9A5F8-1EE1-477A-A71F-85AD7C2344A4}">
      <dsp:nvSpPr>
        <dsp:cNvPr id="0" name=""/>
        <dsp:cNvSpPr/>
      </dsp:nvSpPr>
      <dsp:spPr>
        <a:xfrm>
          <a:off x="3648040" y="2501002"/>
          <a:ext cx="2499457" cy="149967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As Armstrong &amp; Taylor (2023) note in their work, competency-based questions are essential to improving recruitment accuracy and fairness. </a:t>
          </a:r>
        </a:p>
      </dsp:txBody>
      <dsp:txXfrm>
        <a:off x="3691964" y="2544926"/>
        <a:ext cx="2411609" cy="1411826"/>
      </dsp:txXfrm>
    </dsp:sp>
    <dsp:sp modelId="{BB4F0FA9-8CE4-4727-BBC8-D057306DA16A}">
      <dsp:nvSpPr>
        <dsp:cNvPr id="0" name=""/>
        <dsp:cNvSpPr/>
      </dsp:nvSpPr>
      <dsp:spPr>
        <a:xfrm rot="10800000">
          <a:off x="2898202" y="2940907"/>
          <a:ext cx="529885" cy="61986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057167" y="3064880"/>
        <a:ext cx="370920" cy="371919"/>
      </dsp:txXfrm>
    </dsp:sp>
    <dsp:sp modelId="{803DDD2F-6328-4F8A-889E-DCA4EDC66704}">
      <dsp:nvSpPr>
        <dsp:cNvPr id="0" name=""/>
        <dsp:cNvSpPr/>
      </dsp:nvSpPr>
      <dsp:spPr>
        <a:xfrm>
          <a:off x="148799" y="2501002"/>
          <a:ext cx="2499457" cy="149967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Other interviews will also incorporate these formats in order to get a look at both the approach and the judgement. </a:t>
          </a:r>
        </a:p>
      </dsp:txBody>
      <dsp:txXfrm>
        <a:off x="192723" y="2544926"/>
        <a:ext cx="2411609" cy="14118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2AFAAC-36C1-40E6-BF07-77F17F783147}"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B9F2B9-CC2F-4C8A-8C52-2EFC388AD80C}" type="slidenum">
              <a:rPr lang="en-GB" smtClean="0"/>
              <a:t>‹#›</a:t>
            </a:fld>
            <a:endParaRPr lang="en-GB"/>
          </a:p>
        </p:txBody>
      </p:sp>
    </p:spTree>
    <p:extLst>
      <p:ext uri="{BB962C8B-B14F-4D97-AF65-F5344CB8AC3E}">
        <p14:creationId xmlns:p14="http://schemas.microsoft.com/office/powerpoint/2010/main" val="1919651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oi.org/10.1111/j.1744-6570.1997.tb00709.x"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ipd.org/uk/knowledge/factsheets/recruitment-factshee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Hello everyone, this presentation is about recruitment of appropriate staff to help Marks &amp; Spencer (M&amp;S) with their continuous process of organisational change. With digital tech, supply chain, and store modernisation having a strong focus for M&amp;S, they'll be looking for those with a new suite of technical skill sets and leadership capability. The proper recruitment or selection of staff can ensure that the organisation can recruit high quality staff who will support its business objectives and will consider fairness and inclusion and abide by the relevant legislation. I will be discussing aspects of planning recruitment, interviewing techniques, asking the right questions and then I will compare face to face interviewing with virtual interviewing, before culminating in recommendations for senior management. A key enabler of organisational performance continues to be recruitment (Armstrong &amp; Taylor, 2023).</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1</a:t>
            </a:fld>
            <a:endParaRPr lang="en-GB"/>
          </a:p>
        </p:txBody>
      </p:sp>
    </p:spTree>
    <p:extLst>
      <p:ext uri="{BB962C8B-B14F-4D97-AF65-F5344CB8AC3E}">
        <p14:creationId xmlns:p14="http://schemas.microsoft.com/office/powerpoint/2010/main" val="2075716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begin with a very broad description of Marks &amp; Spencer, followed by a description of the requirement for new recruitment strategies for </a:t>
            </a:r>
            <a:r>
              <a:rPr lang="en-US" dirty="0" err="1"/>
              <a:t>organisational</a:t>
            </a:r>
            <a:r>
              <a:rPr lang="en-US" dirty="0"/>
              <a:t> change. I then walk through the recruitment timeline – workforce planning, job analysis, job description and person specification, before learning about what recruitment advertising is commonly done. The presentation then explores the three types of interviews best suited for positions related to a transformation as well as the best type of questions to ask during these interviews. I then make comparisons between face-to-face and conducting an interview online and end with some recommendations. All of this is relevant to the assessment requirements and evidence shows how good recruitment enables </a:t>
            </a:r>
            <a:r>
              <a:rPr lang="en-US" dirty="0" err="1"/>
              <a:t>organisational</a:t>
            </a:r>
            <a:r>
              <a:rPr lang="en-US" dirty="0"/>
              <a:t> transformation to be successful and is a driver of long term </a:t>
            </a:r>
            <a:r>
              <a:rPr lang="en-US" dirty="0" err="1"/>
              <a:t>organisational</a:t>
            </a:r>
            <a:r>
              <a:rPr lang="en-US" dirty="0"/>
              <a:t> performance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2</a:t>
            </a:fld>
            <a:endParaRPr lang="en-GB"/>
          </a:p>
        </p:txBody>
      </p:sp>
    </p:spTree>
    <p:extLst>
      <p:ext uri="{BB962C8B-B14F-4D97-AF65-F5344CB8AC3E}">
        <p14:creationId xmlns:p14="http://schemas.microsoft.com/office/powerpoint/2010/main" val="307353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Marks and Spencer is one of the biggest stores in the UK working on the premises as their retail outlets, online as well as with food stores. In the last few years, the firm has put in a lot of effort into digital transformation via online expansion, automation, data analytics, and </a:t>
            </a:r>
            <a:r>
              <a:rPr lang="en-US" dirty="0" err="1"/>
              <a:t>modernising</a:t>
            </a:r>
            <a:r>
              <a:rPr lang="en-US" dirty="0"/>
              <a:t> the supply chain. These changes require staff with the digital know-how - and leadership and project management expertise. Therefore, recruitment is important as involving the wrong person in the business might stall transformation </a:t>
            </a:r>
            <a:r>
              <a:rPr lang="en-US" dirty="0" err="1"/>
              <a:t>programmes</a:t>
            </a:r>
            <a:r>
              <a:rPr lang="en-US" dirty="0"/>
              <a:t>, and increase business cost. Human resource planning in line with the future HR requirements, also ensuring that recruitment aligns with </a:t>
            </a:r>
            <a:r>
              <a:rPr lang="en-US" dirty="0" err="1"/>
              <a:t>organisational</a:t>
            </a:r>
            <a:r>
              <a:rPr lang="en-US" dirty="0"/>
              <a:t> objectives and strategies for long term growth (Bratton &amp; Gold, 2022; Marks and Spencer Annual Report, 2025).</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3</a:t>
            </a:fld>
            <a:endParaRPr lang="en-GB"/>
          </a:p>
        </p:txBody>
      </p:sp>
    </p:spTree>
    <p:extLst>
      <p:ext uri="{BB962C8B-B14F-4D97-AF65-F5344CB8AC3E}">
        <p14:creationId xmlns:p14="http://schemas.microsoft.com/office/powerpoint/2010/main" val="53211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foundation of good recruitment is the job analysis as an organisation cannot hire an appropriate candidate until someone is able to answer the question "what does the job entail?". HR managers review information on the specific duties and requirements to include details of qualifications, technical skills, background training and experience, who they'll report to, and also the daily working environment. This work becomes even more relevant during organisational transformation, as new technologies can give rise to completely new job roles or in a big way change the job roles. With proper job analysis, recruitment teams target candidates with the proper competencies while avoiding any additional recruitment cost. Also, a well-strategized job analysis equips fairness by outlining the transparent and objective basis with which all applicants can be judged (Armstrong &amp; Taylor, 2023; Dessler, 2020).</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4</a:t>
            </a:fld>
            <a:endParaRPr lang="en-GB"/>
          </a:p>
        </p:txBody>
      </p:sp>
    </p:spTree>
    <p:extLst>
      <p:ext uri="{BB962C8B-B14F-4D97-AF65-F5344CB8AC3E}">
        <p14:creationId xmlns:p14="http://schemas.microsoft.com/office/powerpoint/2010/main" val="1050229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After carrying out job analysis, HR professionals then create the job description and the persons specification and can at times seem slightly repetitive in practice. The job description outlines the primary activities that employees are expected to perform and specifies their responsibilities, required level of reporting as well as the definition of performance. Meanwhile, the person specification frames in the skills and qualification that the candidate must bring, such as education, technical abilities, prior work and behavioural skills too. Digital Literacy is very important for transformation roles at Marks &amp; Spencer - along with Adaptability, Communication &amp; Problem Solving Skills. These documents add stability into hiring and they also give candidates a better understanding of expectations prior to applying. This leads to a higher-quality recruitment, and reduces turnover as well as poor hiring decisions (Dessler, 2020;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5</a:t>
            </a:fld>
            <a:endParaRPr lang="en-GB"/>
          </a:p>
        </p:txBody>
      </p:sp>
    </p:spTree>
    <p:extLst>
      <p:ext uri="{BB962C8B-B14F-4D97-AF65-F5344CB8AC3E}">
        <p14:creationId xmlns:p14="http://schemas.microsoft.com/office/powerpoint/2010/main" val="280240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Selecting suitable recruitment channels, really affects the quality of applicants that show up. Internal recruitment provides for continuity of knowledge within the organisation, as well as for the promotion and growth of the internal workforce's careers. Nevertheless, organisations benefit from external recruitment because they acquire new ideas and new skills that can be important when firms are in a growth and transformation process. Marks &amp; Spencer typically posts career opportunities on recruitment agencies, graduate programmes, LinkedIn and their corporate website – this may vary based on the job. Digital recruitment platforms also increase the exposure of organisations and help attract a bigger pool of candidates throughout the UK. Decision on the advertising methods should be made by HR managers taking into consideration the nature of the role, the state of the labour market, as well as the needs of the organisation's recruitment (Armstrong &amp; Taylor, 2023;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6</a:t>
            </a:fld>
            <a:endParaRPr lang="en-GB"/>
          </a:p>
        </p:txBody>
      </p:sp>
    </p:spTree>
    <p:extLst>
      <p:ext uri="{BB962C8B-B14F-4D97-AF65-F5344CB8AC3E}">
        <p14:creationId xmlns:p14="http://schemas.microsoft.com/office/powerpoint/2010/main" val="616221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structured interviews are one among the most reliable selection methods, in that each applicant receives a identical set of questions in the identical order. Then the statements produced by the interviewee/respondent are scored in relation to the predetermined scoring criteria which results in global minimization of interviewer bias and greater uniformity of scores. For organisations undergoing a change - these organised interviews are a way of identifying individuals that demonstrate technical expertise as well as communication and leadership skills and that maintain equal opportunity for all applicants. Also, it gives added legal protection, as it is based on objective evidence and not on an impression. This means that structured interviews are particularly appropriate when recruiting operational managers and project managers, where the individuals are expected to help their organisations change (Campion et al., 1997; Dessler, 2020).</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7</a:t>
            </a:fld>
            <a:endParaRPr lang="en-GB"/>
          </a:p>
        </p:txBody>
      </p:sp>
    </p:spTree>
    <p:extLst>
      <p:ext uri="{BB962C8B-B14F-4D97-AF65-F5344CB8AC3E}">
        <p14:creationId xmlns:p14="http://schemas.microsoft.com/office/powerpoint/2010/main" val="3015736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Panel interviews usually happen when there are two, or even more interviewers reviewing a candidate at the exact same time. You frequently find a panel of HR professionals, departmental managers and top decision makers that are viewing your CV from several objective angles. Organisational change is usually not a one-man job and requires concerted action from a number of teams and functions and that's where this style comes in handy for transformation driven roles. In practice recruitment through this mechanism ends up being more solid as the personal voice of any individual plays a lesser role in dominating the entire discussion and more room is created for an equitable exchange before the final decision. Despite this, some candidates may find it challenging or awkward and it can impact performance when a stream of queries begins. This should be, therefore, the reason why interviewers should set up an interview in a warm and open environment but adhere to clear and objective competency assessment criteria throughout the entire selection process (CIPD, 2024; Armstrong and Taylor, 2023).</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8</a:t>
            </a:fld>
            <a:endParaRPr lang="en-GB"/>
          </a:p>
        </p:txBody>
      </p:sp>
    </p:spTree>
    <p:extLst>
      <p:ext uri="{BB962C8B-B14F-4D97-AF65-F5344CB8AC3E}">
        <p14:creationId xmlns:p14="http://schemas.microsoft.com/office/powerpoint/2010/main" val="103673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focus of a </a:t>
            </a:r>
            <a:r>
              <a:rPr lang="en-GB" dirty="0"/>
              <a:t>Competency-Based Interviews </a:t>
            </a:r>
            <a:r>
              <a:rPr lang="en-GB" sz="1200" b="0" i="0" kern="1200" dirty="0">
                <a:solidFill>
                  <a:schemeClr val="tx1"/>
                </a:solidFill>
                <a:effectLst/>
                <a:latin typeface="+mn-lt"/>
                <a:ea typeface="+mn-ea"/>
                <a:cs typeface="+mn-cs"/>
              </a:rPr>
              <a:t>typically is on evidence, or real-world scenarios, of a candidate's past work, rather than hypothetical scenarios. The interviewers will want to observe when and how the applicant demonstrated leadership, teamwork, communication, conflict resolution and/or problem-solving skills. The answers are usually very straightforward from the candidates, and can be a bit structured, because the questions may feel tricky, or demanding, but the candidates are encouraged to use the STAR approach, meaning Situation, Task, Action, Result. Marks &amp; Spencer find these interviews pretty useful as transformation is dependent on staff that's agile and can deal with change as well as with the daily grind of problems without getting lost. Competency interviews can serve as a reliable selection tool since past workplace behaviours are proven indicators of job performance (Dessler, 2020; Bratton &amp; Gold, 2022).</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9</a:t>
            </a:fld>
            <a:endParaRPr lang="en-GB"/>
          </a:p>
        </p:txBody>
      </p:sp>
    </p:spTree>
    <p:extLst>
      <p:ext uri="{BB962C8B-B14F-4D97-AF65-F5344CB8AC3E}">
        <p14:creationId xmlns:p14="http://schemas.microsoft.com/office/powerpoint/2010/main" val="3293488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right kinds of questions can have a substantial increase in the amount of recruiting efforts that make their way through, and you're likely to see higher impact when it hits well. Behavioural questions allow candidates to discuss what they actually did before rather than recapping textbook or theory – and let interviewer judge both skills they showed before and competencies being recapped. Situation particular inquiries are intended to drive the hopeful to reveal the means of action they would take up when confronted with reasonable hindrances within the work environment, in such a way that you can witness the way they think before finding a solution and how they make decisions. Competency based questions then combine both of these measures – they test not only technical knowledge but also the behavioural competence, and are focused on the organisations expectations. But these questions are significant in the midst of digital transformation as well, for they offer insight to who can lead change, navigate the challenges, and facilitate teams in a proper manner. Ultimately, not only do organisations make better recruitment decisions, and reduce hiring risk, but this will also help boost performance afterwards (Armstrong &amp; Taylor, 2023;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10</a:t>
            </a:fld>
            <a:endParaRPr lang="en-GB"/>
          </a:p>
        </p:txBody>
      </p:sp>
    </p:spTree>
    <p:extLst>
      <p:ext uri="{BB962C8B-B14F-4D97-AF65-F5344CB8AC3E}">
        <p14:creationId xmlns:p14="http://schemas.microsoft.com/office/powerpoint/2010/main" val="3020531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person and remote interviews can be extremely beneficial to the recruitment process, even though life isn't exactly the same in the flesh. Designed around face-to-face interactions, those who are conducting the interview can often notice the other person's body language, as well as other non-verbal communication skills; they can also more directly assess professionalism, which makes it easier to establish rapport. But it tends to have a higher travel factor and can be more cumbersome in terms of getting everyone's schedule to match each other at once in order to accomplish the goal. virtual interviews, however, can benefit in the flexibility, savings on the recruitment advertising spend, and the potential to broaden a talent pool, particularly in relation to digital transformation, where remote working is essentially the norm already. Online interviews, however, are prone to things like internet trouble and reduced non verbal cues to make an assessment even sharper. Therefore, Marks &amp; Spencer should take a hybrid approach to recruitment, deciding on the interview configuration based on the requirements of the role and what the organisation is focusing on (Bratton &amp; Gold, 2022;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11</a:t>
            </a:fld>
            <a:endParaRPr lang="en-GB"/>
          </a:p>
        </p:txBody>
      </p:sp>
    </p:spTree>
    <p:extLst>
      <p:ext uri="{BB962C8B-B14F-4D97-AF65-F5344CB8AC3E}">
        <p14:creationId xmlns:p14="http://schemas.microsoft.com/office/powerpoint/2010/main" val="1651152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Finally, recruitment and selection practices that “work” in practice plays a major role towards successful organisational transformation. Perhaps Marks &amp; Spencer needs to start by carefully analysing its jobs and then move on to drafting its job descriptions and person specifications as otherwise the whole process appears a little half-hearted or disjointed. Structured interviews, panel interviews and competency based interviews provide reliable options for assessing candidates, depending on the job you are interviewing for. Together with situation questions, asking behavioural questions also improves the quality of recruitment, as they assess instead of just theoretical skills and they also indicate future performance. Lastly, the blend of in-person and virtual interviews allows the organisation to balance cost, flexibility and the candidate experience — all in one go. If these suggestions are put in practice, Marks &amp; Spencer should be able to recruit talented workers who can assist digital transformation and guarantee long-term organisational performance (Armstrong &amp; Taylor, 2023; CIPD, 2024).</a:t>
            </a:r>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12</a:t>
            </a:fld>
            <a:endParaRPr lang="en-GB"/>
          </a:p>
        </p:txBody>
      </p:sp>
    </p:spTree>
    <p:extLst>
      <p:ext uri="{BB962C8B-B14F-4D97-AF65-F5344CB8AC3E}">
        <p14:creationId xmlns:p14="http://schemas.microsoft.com/office/powerpoint/2010/main" val="628016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Armstrong, M. and Taylor, S. (2023) </a:t>
            </a:r>
            <a:r>
              <a:rPr lang="en-GB" i="1" dirty="0"/>
              <a:t>Armstrong's Handbook of Human Resource Management Practice</a:t>
            </a:r>
            <a:r>
              <a:rPr lang="en-GB" dirty="0"/>
              <a:t>. 16th </a:t>
            </a:r>
            <a:r>
              <a:rPr lang="en-GB" dirty="0" err="1"/>
              <a:t>edn</a:t>
            </a:r>
            <a:r>
              <a:rPr lang="en-GB" dirty="0"/>
              <a:t>. London: Kogan Page.</a:t>
            </a:r>
          </a:p>
          <a:p>
            <a:r>
              <a:rPr lang="en-GB" dirty="0"/>
              <a:t>Bratton, J. and Gold, J. (2022) </a:t>
            </a:r>
            <a:r>
              <a:rPr lang="en-GB" i="1" dirty="0"/>
              <a:t>Human Resource Management: Theory and Practice</a:t>
            </a:r>
            <a:r>
              <a:rPr lang="en-GB" dirty="0"/>
              <a:t>. 8th </a:t>
            </a:r>
            <a:r>
              <a:rPr lang="en-GB" dirty="0" err="1"/>
              <a:t>edn</a:t>
            </a:r>
            <a:r>
              <a:rPr lang="en-GB" dirty="0"/>
              <a:t>. London: Red Globe Press.</a:t>
            </a:r>
          </a:p>
          <a:p>
            <a:r>
              <a:rPr lang="en-GB" dirty="0"/>
              <a:t>Campion, M.A., Palmer, D.K. and Campion, J.E. (1997) 'A review of structure in the selection interview', </a:t>
            </a:r>
            <a:r>
              <a:rPr lang="en-GB" i="1" dirty="0"/>
              <a:t>Personnel Psychology</a:t>
            </a:r>
            <a:r>
              <a:rPr lang="en-GB" dirty="0"/>
              <a:t>, 50(3), pp. 655–702. </a:t>
            </a:r>
            <a:r>
              <a:rPr lang="en-GB" dirty="0">
                <a:hlinkClick r:id="rId3"/>
              </a:rPr>
              <a:t>https://doi.org/10.1111/j.1744-6570.1997.tb00709.x</a:t>
            </a:r>
            <a:endParaRPr lang="en-GB" dirty="0"/>
          </a:p>
          <a:p>
            <a:r>
              <a:rPr lang="en-GB" dirty="0"/>
              <a:t>Chartered Institute of Personnel and Development (CIPD) (2024) </a:t>
            </a:r>
            <a:r>
              <a:rPr lang="en-GB" i="1" dirty="0"/>
              <a:t>Recruitment: An Overview</a:t>
            </a:r>
            <a:r>
              <a:rPr lang="en-GB" dirty="0"/>
              <a:t>. Available at: </a:t>
            </a:r>
            <a:r>
              <a:rPr lang="en-GB" dirty="0">
                <a:hlinkClick r:id="rId4"/>
              </a:rPr>
              <a:t>https://www.cipd.org/uk/knowledge/factsheets/recruitment-factsheet/</a:t>
            </a:r>
            <a:r>
              <a:rPr lang="en-GB" dirty="0"/>
              <a:t> (Accessed: 10 July 2026).</a:t>
            </a:r>
          </a:p>
          <a:p>
            <a:r>
              <a:rPr lang="en-GB" dirty="0"/>
              <a:t>Chartered Institute of Personnel and Development (CIPD) (2024) </a:t>
            </a:r>
            <a:r>
              <a:rPr lang="en-GB" i="1" dirty="0"/>
              <a:t>Selection Methods</a:t>
            </a:r>
            <a:r>
              <a:rPr lang="en-GB" dirty="0"/>
              <a:t>. Available at: https://www.cipd.org/uk/knowledge/factsheets/selection-methods-factsheet/ (Accessed: 10 July 2026).</a:t>
            </a:r>
          </a:p>
          <a:p>
            <a:r>
              <a:rPr lang="en-GB" dirty="0"/>
              <a:t>Dessler, G. (2020) </a:t>
            </a:r>
            <a:r>
              <a:rPr lang="en-GB" i="1" dirty="0"/>
              <a:t>Human Resource Management</a:t>
            </a:r>
            <a:r>
              <a:rPr lang="en-GB" dirty="0"/>
              <a:t>. 16th </a:t>
            </a:r>
            <a:r>
              <a:rPr lang="en-GB" dirty="0" err="1"/>
              <a:t>edn</a:t>
            </a:r>
            <a:r>
              <a:rPr lang="en-GB" dirty="0"/>
              <a:t>. Harlow: Pearson.</a:t>
            </a:r>
          </a:p>
          <a:p>
            <a:r>
              <a:rPr lang="en-GB" dirty="0"/>
              <a:t>Marks &amp; Spencer Group plc (2025) </a:t>
            </a:r>
            <a:r>
              <a:rPr lang="en-GB" i="1" dirty="0"/>
              <a:t>Annual Report and Financial Statements 2025</a:t>
            </a:r>
            <a:r>
              <a:rPr lang="en-GB" dirty="0"/>
              <a:t>. London: Marks &amp; Spencer Group plc. Available at: https://corporate.marksandspencer.com/investors/results-reports-and-presentations (Accessed: 10 July 2026).</a:t>
            </a:r>
          </a:p>
          <a:p>
            <a:r>
              <a:rPr lang="en-GB" dirty="0"/>
              <a:t>Noe, R.A., Hollenbeck, J.R., Gerhart, B. and Wright, P.M. (2022) </a:t>
            </a:r>
            <a:r>
              <a:rPr lang="en-GB" i="1" dirty="0"/>
              <a:t>Fundamentals of Human Resource Management</a:t>
            </a:r>
            <a:r>
              <a:rPr lang="en-GB" dirty="0"/>
              <a:t>. 9th </a:t>
            </a:r>
            <a:r>
              <a:rPr lang="en-GB" dirty="0" err="1"/>
              <a:t>edn</a:t>
            </a:r>
            <a:r>
              <a:rPr lang="en-GB" dirty="0"/>
              <a:t>. New York: McGraw-Hill.</a:t>
            </a:r>
          </a:p>
          <a:p>
            <a:r>
              <a:rPr lang="en-GB" dirty="0"/>
              <a:t>Robbins, S.P. and Judge, T.A. (2023) </a:t>
            </a:r>
            <a:r>
              <a:rPr lang="en-GB" i="1" dirty="0"/>
              <a:t>Organizational </a:t>
            </a:r>
            <a:r>
              <a:rPr lang="en-GB" i="1" dirty="0" err="1"/>
              <a:t>Behavior</a:t>
            </a:r>
            <a:r>
              <a:rPr lang="en-GB" dirty="0"/>
              <a:t>. 19th </a:t>
            </a:r>
            <a:r>
              <a:rPr lang="en-GB" dirty="0" err="1"/>
              <a:t>edn</a:t>
            </a:r>
            <a:r>
              <a:rPr lang="en-GB" dirty="0"/>
              <a:t>. Harlow: Pearson.</a:t>
            </a:r>
          </a:p>
          <a:p>
            <a:r>
              <a:rPr lang="en-GB" dirty="0"/>
              <a:t>Taylor, S. (2021) </a:t>
            </a:r>
            <a:r>
              <a:rPr lang="en-GB" i="1" dirty="0"/>
              <a:t>Resourcing and Talent Management</a:t>
            </a:r>
            <a:r>
              <a:rPr lang="en-GB" dirty="0"/>
              <a:t>. 8th </a:t>
            </a:r>
            <a:r>
              <a:rPr lang="en-GB" dirty="0" err="1"/>
              <a:t>edn</a:t>
            </a:r>
            <a:r>
              <a:rPr lang="en-GB" dirty="0"/>
              <a:t>. London: Kogan Page.</a:t>
            </a:r>
          </a:p>
          <a:p>
            <a:endParaRPr lang="en-GB" dirty="0"/>
          </a:p>
        </p:txBody>
      </p:sp>
      <p:sp>
        <p:nvSpPr>
          <p:cNvPr id="4" name="Slide Number Placeholder 3"/>
          <p:cNvSpPr>
            <a:spLocks noGrp="1"/>
          </p:cNvSpPr>
          <p:nvPr>
            <p:ph type="sldNum" sz="quarter" idx="5"/>
          </p:nvPr>
        </p:nvSpPr>
        <p:spPr/>
        <p:txBody>
          <a:bodyPr/>
          <a:lstStyle/>
          <a:p>
            <a:fld id="{BBB9F2B9-CC2F-4C8A-8C52-2EFC388AD80C}" type="slidenum">
              <a:rPr lang="en-GB" smtClean="0"/>
              <a:t>13</a:t>
            </a:fld>
            <a:endParaRPr lang="en-GB"/>
          </a:p>
        </p:txBody>
      </p:sp>
    </p:spTree>
    <p:extLst>
      <p:ext uri="{BB962C8B-B14F-4D97-AF65-F5344CB8AC3E}">
        <p14:creationId xmlns:p14="http://schemas.microsoft.com/office/powerpoint/2010/main" val="7452330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28C4A24-485E-42A0-974C-78C86CB4C893}" type="datetimeFigureOut">
              <a:rPr lang="en-GB" smtClean="0"/>
              <a:t>11/07/2026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46109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C4A24-485E-42A0-974C-78C86CB4C893}"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955049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8C4A24-485E-42A0-974C-78C86CB4C893}"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3420905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3854636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8C4A24-485E-42A0-974C-78C86CB4C893}"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2601228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8C4A24-485E-42A0-974C-78C86CB4C893}"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3072905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8C4A24-485E-42A0-974C-78C86CB4C893}"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4116031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2681691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3426965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3651158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1397161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03230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8C4A24-485E-42A0-974C-78C86CB4C893}"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2090186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8C4A24-485E-42A0-974C-78C86CB4C893}"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68573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8C4A24-485E-42A0-974C-78C86CB4C893}"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610959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C4A24-485E-42A0-974C-78C86CB4C893}"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939665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C4A24-485E-42A0-974C-78C86CB4C893}"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DAB05-5B5A-4D71-B8C0-2EC9498578F1}" type="slidenum">
              <a:rPr lang="en-GB" smtClean="0"/>
              <a:t>‹#›</a:t>
            </a:fld>
            <a:endParaRPr lang="en-GB"/>
          </a:p>
        </p:txBody>
      </p:sp>
    </p:spTree>
    <p:extLst>
      <p:ext uri="{BB962C8B-B14F-4D97-AF65-F5344CB8AC3E}">
        <p14:creationId xmlns:p14="http://schemas.microsoft.com/office/powerpoint/2010/main" val="2709544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8C4A24-485E-42A0-974C-78C86CB4C893}" type="datetimeFigureOut">
              <a:rPr lang="en-GB" smtClean="0"/>
              <a:t>11/07/2026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99DAB05-5B5A-4D71-B8C0-2EC9498578F1}" type="slidenum">
              <a:rPr lang="en-GB" smtClean="0"/>
              <a:t>‹#›</a:t>
            </a:fld>
            <a:endParaRPr lang="en-GB"/>
          </a:p>
        </p:txBody>
      </p:sp>
    </p:spTree>
    <p:extLst>
      <p:ext uri="{BB962C8B-B14F-4D97-AF65-F5344CB8AC3E}">
        <p14:creationId xmlns:p14="http://schemas.microsoft.com/office/powerpoint/2010/main" val="5794164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retailgazette.co.uk/blog/2025/03/ms-spring-2025-campaign/"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shelflife.ie/ms-reports-historically-high-november-2025-market-share/" TargetMode="External"/><Relationship Id="rId5" Type="http://schemas.openxmlformats.org/officeDocument/2006/relationships/image" Target="../media/image4.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lectera.com/info/articles/in-depth-interview" TargetMode="External"/><Relationship Id="rId5" Type="http://schemas.openxmlformats.org/officeDocument/2006/relationships/image" Target="../media/image8.jp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joihfczgp.blob.core.windows.net/rit1zahwaw/photo-for-zoom-meeting.html" TargetMode="External"/><Relationship Id="rId5" Type="http://schemas.openxmlformats.org/officeDocument/2006/relationships/image" Target="../media/image9.jp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11/j.1744-6570.1997.tb00709.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cipd.org/uk/knowledge/factsheets/recruitm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13E3A-7992-2DC8-5660-C8C7DE57FE8D}"/>
              </a:ext>
            </a:extLst>
          </p:cNvPr>
          <p:cNvSpPr>
            <a:spLocks noGrp="1"/>
          </p:cNvSpPr>
          <p:nvPr>
            <p:ph type="ctrTitle"/>
          </p:nvPr>
        </p:nvSpPr>
        <p:spPr>
          <a:xfrm>
            <a:off x="8057397" y="1113282"/>
            <a:ext cx="3489569" cy="2396681"/>
          </a:xfrm>
        </p:spPr>
        <p:txBody>
          <a:bodyPr>
            <a:normAutofit/>
          </a:bodyPr>
          <a:lstStyle/>
          <a:p>
            <a:r>
              <a:rPr lang="en-US" sz="2100"/>
              <a:t>Marks and Spencer UK (M&amp;S): Recruitment and Selection for Support Organizational Transformation with a Strategic Human Resource Planning Approach.</a:t>
            </a:r>
            <a:endParaRPr lang="en-GB" sz="2100"/>
          </a:p>
        </p:txBody>
      </p:sp>
      <p:sp>
        <p:nvSpPr>
          <p:cNvPr id="3" name="Subtitle 2">
            <a:extLst>
              <a:ext uri="{FF2B5EF4-FFF2-40B4-BE49-F238E27FC236}">
                <a16:creationId xmlns:a16="http://schemas.microsoft.com/office/drawing/2014/main" id="{F305C322-AB77-06A9-3113-C30097869222}"/>
              </a:ext>
            </a:extLst>
          </p:cNvPr>
          <p:cNvSpPr>
            <a:spLocks noGrp="1"/>
          </p:cNvSpPr>
          <p:nvPr>
            <p:ph type="subTitle" idx="1"/>
          </p:nvPr>
        </p:nvSpPr>
        <p:spPr>
          <a:xfrm>
            <a:off x="8046666" y="3602038"/>
            <a:ext cx="3500301" cy="2052720"/>
          </a:xfrm>
        </p:spPr>
        <p:txBody>
          <a:bodyPr>
            <a:normAutofit/>
          </a:bodyPr>
          <a:lstStyle/>
          <a:p>
            <a:r>
              <a:rPr lang="en-GB" sz="1800"/>
              <a:t>Luna Begum</a:t>
            </a:r>
          </a:p>
          <a:p>
            <a:r>
              <a:rPr lang="en-GB" sz="1800"/>
              <a:t>Student ID- 2437661</a:t>
            </a:r>
          </a:p>
        </p:txBody>
      </p:sp>
      <p:sp>
        <p:nvSpPr>
          <p:cNvPr id="10" name="Round Diagonal Corner Rectangle 6">
            <a:extLst>
              <a:ext uri="{FF2B5EF4-FFF2-40B4-BE49-F238E27FC236}">
                <a16:creationId xmlns:a16="http://schemas.microsoft.com/office/drawing/2014/main" id="{8B3F5CD4-CBC8-4A22-9DCC-0420CA28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6923E2-B873-DADB-D481-840C4CADBE1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1464" r="2737" b="-3"/>
          <a:stretch>
            <a:fillRect/>
          </a:stretch>
        </p:blipFill>
        <p:spPr>
          <a:xfrm>
            <a:off x="1118988" y="1136606"/>
            <a:ext cx="6112382" cy="4577297"/>
          </a:xfrm>
          <a:prstGeom prst="rect">
            <a:avLst/>
          </a:prstGeom>
        </p:spPr>
      </p:pic>
    </p:spTree>
    <p:extLst>
      <p:ext uri="{BB962C8B-B14F-4D97-AF65-F5344CB8AC3E}">
        <p14:creationId xmlns:p14="http://schemas.microsoft.com/office/powerpoint/2010/main" val="2268509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6D33FABC-6F03-4217-D33D-3C5DADF8D579}"/>
              </a:ext>
            </a:extLst>
          </p:cNvPr>
          <p:cNvSpPr>
            <a:spLocks noGrp="1"/>
          </p:cNvSpPr>
          <p:nvPr>
            <p:ph type="title"/>
          </p:nvPr>
        </p:nvSpPr>
        <p:spPr>
          <a:xfrm>
            <a:off x="853330" y="1134681"/>
            <a:ext cx="2743310" cy="4255025"/>
          </a:xfrm>
        </p:spPr>
        <p:txBody>
          <a:bodyPr>
            <a:normAutofit/>
          </a:bodyPr>
          <a:lstStyle/>
          <a:p>
            <a:r>
              <a:rPr lang="en-GB">
                <a:solidFill>
                  <a:srgbClr val="FFFFFF"/>
                </a:solidFill>
              </a:rPr>
              <a:t>Contents</a:t>
            </a:r>
          </a:p>
        </p:txBody>
      </p:sp>
      <p:graphicFrame>
        <p:nvGraphicFramePr>
          <p:cNvPr id="5" name="Content Placeholder 2">
            <a:extLst>
              <a:ext uri="{FF2B5EF4-FFF2-40B4-BE49-F238E27FC236}">
                <a16:creationId xmlns:a16="http://schemas.microsoft.com/office/drawing/2014/main" id="{B72511F1-3100-6DEB-22E6-693C88F7BC6C}"/>
              </a:ext>
            </a:extLst>
          </p:cNvPr>
          <p:cNvGraphicFramePr>
            <a:graphicFrameLocks noGrp="1"/>
          </p:cNvGraphicFramePr>
          <p:nvPr>
            <p:ph idx="1"/>
            <p:extLst>
              <p:ext uri="{D42A27DB-BD31-4B8C-83A1-F6EECF244321}">
                <p14:modId xmlns:p14="http://schemas.microsoft.com/office/powerpoint/2010/main" val="1297514795"/>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419630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2DAB016C-DD58-3608-022A-767186DFA1CD}"/>
              </a:ext>
            </a:extLst>
          </p:cNvPr>
          <p:cNvSpPr>
            <a:spLocks noGrp="1"/>
          </p:cNvSpPr>
          <p:nvPr>
            <p:ph type="title"/>
          </p:nvPr>
        </p:nvSpPr>
        <p:spPr>
          <a:xfrm>
            <a:off x="1141413" y="618518"/>
            <a:ext cx="4459286" cy="1478570"/>
          </a:xfrm>
        </p:spPr>
        <p:txBody>
          <a:bodyPr>
            <a:normAutofit/>
          </a:bodyPr>
          <a:lstStyle/>
          <a:p>
            <a:r>
              <a:rPr lang="en-GB" sz="3200"/>
              <a:t>Company Overview and Transformation</a:t>
            </a:r>
          </a:p>
        </p:txBody>
      </p:sp>
      <p:sp>
        <p:nvSpPr>
          <p:cNvPr id="3" name="Content Placeholder 2">
            <a:extLst>
              <a:ext uri="{FF2B5EF4-FFF2-40B4-BE49-F238E27FC236}">
                <a16:creationId xmlns:a16="http://schemas.microsoft.com/office/drawing/2014/main" id="{3C087608-1D5D-12DC-505B-C5856D8DCD9A}"/>
              </a:ext>
            </a:extLst>
          </p:cNvPr>
          <p:cNvSpPr>
            <a:spLocks noGrp="1"/>
          </p:cNvSpPr>
          <p:nvPr>
            <p:ph idx="1"/>
          </p:nvPr>
        </p:nvSpPr>
        <p:spPr>
          <a:xfrm>
            <a:off x="1141412" y="2249487"/>
            <a:ext cx="4459287" cy="3965046"/>
          </a:xfrm>
        </p:spPr>
        <p:txBody>
          <a:bodyPr>
            <a:normAutofit/>
          </a:bodyPr>
          <a:lstStyle/>
          <a:p>
            <a:pPr>
              <a:lnSpc>
                <a:spcPct val="110000"/>
              </a:lnSpc>
            </a:pPr>
            <a:endParaRPr lang="en-US" sz="1400"/>
          </a:p>
          <a:p>
            <a:pPr>
              <a:lnSpc>
                <a:spcPct val="110000"/>
              </a:lnSpc>
            </a:pPr>
            <a:r>
              <a:rPr lang="en-US" sz="1400"/>
              <a:t>Marks &amp; Spencer makes large investments in technology and systems for digital retail, automation and omnichannel operations, enhancing customer shopping experience nationwide.</a:t>
            </a:r>
          </a:p>
          <a:p>
            <a:pPr>
              <a:lnSpc>
                <a:spcPct val="110000"/>
              </a:lnSpc>
            </a:pPr>
            <a:r>
              <a:rPr lang="en-US" sz="1400"/>
              <a:t>To keep and support the business and craft a roadmap towards transformation, digital experts, project and system managers and operational leaders will need to be recruited.</a:t>
            </a:r>
          </a:p>
          <a:p>
            <a:pPr>
              <a:lnSpc>
                <a:spcPct val="110000"/>
              </a:lnSpc>
            </a:pPr>
            <a:r>
              <a:rPr lang="en-US" sz="1400"/>
              <a:t>Practically, handling sensible workforce planning helps mitigate the risk of market expertise shortages in the course of a range of change programs inside organisations (Bratton &amp; Gold, 2022). </a:t>
            </a:r>
            <a:endParaRPr lang="en-GB" sz="1400"/>
          </a:p>
        </p:txBody>
      </p:sp>
      <p:pic>
        <p:nvPicPr>
          <p:cNvPr id="5" name="Picture 4">
            <a:extLst>
              <a:ext uri="{FF2B5EF4-FFF2-40B4-BE49-F238E27FC236}">
                <a16:creationId xmlns:a16="http://schemas.microsoft.com/office/drawing/2014/main" id="{99E814F4-71FB-BC3C-77C0-BAA92FD1783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96000" y="1370421"/>
            <a:ext cx="5456279" cy="409220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4" name="Group 1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62346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2F7ACA-0C10-838E-F12C-A7CEDD5B0A2D}"/>
              </a:ext>
            </a:extLst>
          </p:cNvPr>
          <p:cNvSpPr>
            <a:spLocks noGrp="1"/>
          </p:cNvSpPr>
          <p:nvPr>
            <p:ph type="title"/>
          </p:nvPr>
        </p:nvSpPr>
        <p:spPr>
          <a:xfrm>
            <a:off x="1141413" y="618518"/>
            <a:ext cx="9905998" cy="1478570"/>
          </a:xfrm>
        </p:spPr>
        <p:txBody>
          <a:bodyPr>
            <a:normAutofit/>
          </a:bodyPr>
          <a:lstStyle/>
          <a:p>
            <a:r>
              <a:rPr lang="en-GB" dirty="0"/>
              <a:t>Job Analysis</a:t>
            </a:r>
          </a:p>
        </p:txBody>
      </p:sp>
      <p:graphicFrame>
        <p:nvGraphicFramePr>
          <p:cNvPr id="5" name="Content Placeholder 2">
            <a:extLst>
              <a:ext uri="{FF2B5EF4-FFF2-40B4-BE49-F238E27FC236}">
                <a16:creationId xmlns:a16="http://schemas.microsoft.com/office/drawing/2014/main" id="{BBA19971-6C8B-A51A-4DF6-BF17D5914E51}"/>
              </a:ext>
            </a:extLst>
          </p:cNvPr>
          <p:cNvGraphicFramePr>
            <a:graphicFrameLocks noGrp="1"/>
          </p:cNvGraphicFramePr>
          <p:nvPr>
            <p:ph idx="1"/>
            <p:extLst>
              <p:ext uri="{D42A27DB-BD31-4B8C-83A1-F6EECF244321}">
                <p14:modId xmlns:p14="http://schemas.microsoft.com/office/powerpoint/2010/main" val="2148503727"/>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577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7BE90-56E9-9CEC-463B-F7348E250320}"/>
              </a:ext>
            </a:extLst>
          </p:cNvPr>
          <p:cNvSpPr>
            <a:spLocks noGrp="1"/>
          </p:cNvSpPr>
          <p:nvPr>
            <p:ph type="title"/>
          </p:nvPr>
        </p:nvSpPr>
        <p:spPr>
          <a:xfrm>
            <a:off x="1141413" y="618518"/>
            <a:ext cx="9905998" cy="1478570"/>
          </a:xfrm>
        </p:spPr>
        <p:txBody>
          <a:bodyPr>
            <a:normAutofit/>
          </a:bodyPr>
          <a:lstStyle/>
          <a:p>
            <a:r>
              <a:rPr lang="en-US" dirty="0"/>
              <a:t>Job Description and Person Specification</a:t>
            </a:r>
            <a:endParaRPr lang="en-GB" dirty="0"/>
          </a:p>
        </p:txBody>
      </p:sp>
      <p:graphicFrame>
        <p:nvGraphicFramePr>
          <p:cNvPr id="5" name="Content Placeholder 2">
            <a:extLst>
              <a:ext uri="{FF2B5EF4-FFF2-40B4-BE49-F238E27FC236}">
                <a16:creationId xmlns:a16="http://schemas.microsoft.com/office/drawing/2014/main" id="{007BA712-7277-B24A-5EC4-7A012695D30B}"/>
              </a:ext>
            </a:extLst>
          </p:cNvPr>
          <p:cNvGraphicFramePr>
            <a:graphicFrameLocks noGrp="1"/>
          </p:cNvGraphicFramePr>
          <p:nvPr>
            <p:ph idx="1"/>
            <p:extLst>
              <p:ext uri="{D42A27DB-BD31-4B8C-83A1-F6EECF244321}">
                <p14:modId xmlns:p14="http://schemas.microsoft.com/office/powerpoint/2010/main" val="4066473675"/>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1773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7290F-D0C7-02C0-9C93-B816D78C21D5}"/>
              </a:ext>
            </a:extLst>
          </p:cNvPr>
          <p:cNvSpPr>
            <a:spLocks noGrp="1"/>
          </p:cNvSpPr>
          <p:nvPr>
            <p:ph type="title"/>
          </p:nvPr>
        </p:nvSpPr>
        <p:spPr>
          <a:xfrm>
            <a:off x="1141413" y="618518"/>
            <a:ext cx="9905998" cy="1478570"/>
          </a:xfrm>
        </p:spPr>
        <p:txBody>
          <a:bodyPr>
            <a:normAutofit/>
          </a:bodyPr>
          <a:lstStyle/>
          <a:p>
            <a:r>
              <a:rPr lang="en-GB" dirty="0"/>
              <a:t>Recruitment Advertising Platforms</a:t>
            </a:r>
          </a:p>
        </p:txBody>
      </p:sp>
      <p:graphicFrame>
        <p:nvGraphicFramePr>
          <p:cNvPr id="5" name="Content Placeholder 2">
            <a:extLst>
              <a:ext uri="{FF2B5EF4-FFF2-40B4-BE49-F238E27FC236}">
                <a16:creationId xmlns:a16="http://schemas.microsoft.com/office/drawing/2014/main" id="{DDDE22AC-B6BF-A8F2-2459-E6EB74BA9BF3}"/>
              </a:ext>
            </a:extLst>
          </p:cNvPr>
          <p:cNvGraphicFramePr>
            <a:graphicFrameLocks noGrp="1"/>
          </p:cNvGraphicFramePr>
          <p:nvPr>
            <p:ph idx="1"/>
            <p:extLst>
              <p:ext uri="{D42A27DB-BD31-4B8C-83A1-F6EECF244321}">
                <p14:modId xmlns:p14="http://schemas.microsoft.com/office/powerpoint/2010/main" val="2649456930"/>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267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33862-A6E8-26B5-19A1-D4DCCF3DB5CE}"/>
              </a:ext>
            </a:extLst>
          </p:cNvPr>
          <p:cNvSpPr>
            <a:spLocks noGrp="1"/>
          </p:cNvSpPr>
          <p:nvPr>
            <p:ph type="title"/>
          </p:nvPr>
        </p:nvSpPr>
        <p:spPr/>
        <p:txBody>
          <a:bodyPr/>
          <a:lstStyle/>
          <a:p>
            <a:r>
              <a:rPr lang="en-GB" dirty="0"/>
              <a:t>Structured Interviews</a:t>
            </a:r>
          </a:p>
        </p:txBody>
      </p:sp>
      <p:graphicFrame>
        <p:nvGraphicFramePr>
          <p:cNvPr id="5" name="Content Placeholder 2">
            <a:extLst>
              <a:ext uri="{FF2B5EF4-FFF2-40B4-BE49-F238E27FC236}">
                <a16:creationId xmlns:a16="http://schemas.microsoft.com/office/drawing/2014/main" id="{10830143-21F5-A0F9-DBC6-70DE46AFA76E}"/>
              </a:ext>
            </a:extLst>
          </p:cNvPr>
          <p:cNvGraphicFramePr>
            <a:graphicFrameLocks noGrp="1"/>
          </p:cNvGraphicFramePr>
          <p:nvPr>
            <p:ph idx="1"/>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5019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AD139-A078-2788-B8B4-720593D4CC51}"/>
              </a:ext>
            </a:extLst>
          </p:cNvPr>
          <p:cNvSpPr>
            <a:spLocks noGrp="1"/>
          </p:cNvSpPr>
          <p:nvPr>
            <p:ph type="title"/>
          </p:nvPr>
        </p:nvSpPr>
        <p:spPr>
          <a:xfrm>
            <a:off x="1141413" y="618518"/>
            <a:ext cx="9905998" cy="1478570"/>
          </a:xfrm>
        </p:spPr>
        <p:txBody>
          <a:bodyPr>
            <a:normAutofit/>
          </a:bodyPr>
          <a:lstStyle/>
          <a:p>
            <a:r>
              <a:rPr lang="en-GB" dirty="0"/>
              <a:t>Panel Interviews</a:t>
            </a:r>
          </a:p>
        </p:txBody>
      </p:sp>
      <p:graphicFrame>
        <p:nvGraphicFramePr>
          <p:cNvPr id="5" name="Content Placeholder 2">
            <a:extLst>
              <a:ext uri="{FF2B5EF4-FFF2-40B4-BE49-F238E27FC236}">
                <a16:creationId xmlns:a16="http://schemas.microsoft.com/office/drawing/2014/main" id="{6576427D-3CA1-3005-06F8-0F31A7A65376}"/>
              </a:ext>
            </a:extLst>
          </p:cNvPr>
          <p:cNvGraphicFramePr>
            <a:graphicFrameLocks noGrp="1"/>
          </p:cNvGraphicFramePr>
          <p:nvPr>
            <p:ph idx="1"/>
            <p:extLst>
              <p:ext uri="{D42A27DB-BD31-4B8C-83A1-F6EECF244321}">
                <p14:modId xmlns:p14="http://schemas.microsoft.com/office/powerpoint/2010/main" val="2465002510"/>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498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0E1D5DD9-9C2E-0821-9583-F13F9A66EB74}"/>
              </a:ext>
            </a:extLst>
          </p:cNvPr>
          <p:cNvSpPr>
            <a:spLocks noGrp="1"/>
          </p:cNvSpPr>
          <p:nvPr>
            <p:ph type="title"/>
          </p:nvPr>
        </p:nvSpPr>
        <p:spPr>
          <a:xfrm>
            <a:off x="6448425" y="618518"/>
            <a:ext cx="4598985" cy="1478570"/>
          </a:xfrm>
        </p:spPr>
        <p:txBody>
          <a:bodyPr>
            <a:normAutofit/>
          </a:bodyPr>
          <a:lstStyle/>
          <a:p>
            <a:r>
              <a:rPr lang="en-GB" dirty="0"/>
              <a:t>Competency-Based Interviews</a:t>
            </a:r>
          </a:p>
        </p:txBody>
      </p:sp>
      <p:pic>
        <p:nvPicPr>
          <p:cNvPr id="5" name="Picture 4">
            <a:extLst>
              <a:ext uri="{FF2B5EF4-FFF2-40B4-BE49-F238E27FC236}">
                <a16:creationId xmlns:a16="http://schemas.microsoft.com/office/drawing/2014/main" id="{C0383B4F-8E3D-E863-6CE8-7169B868A7A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6817" r="23137"/>
          <a:stretch>
            <a:fillRect/>
          </a:stretch>
        </p:blipFill>
        <p:spPr>
          <a:xfrm>
            <a:off x="-5597" y="10"/>
            <a:ext cx="6101597" cy="6857990"/>
          </a:xfrm>
          <a:prstGeom prst="rect">
            <a:avLst/>
          </a:prstGeom>
        </p:spPr>
      </p:pic>
      <p:grpSp>
        <p:nvGrpSpPr>
          <p:cNvPr id="14" name="Group 13">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221048F4-F90A-41BF-9546-914F094112BF}"/>
              </a:ext>
            </a:extLst>
          </p:cNvPr>
          <p:cNvSpPr>
            <a:spLocks noGrp="1"/>
          </p:cNvSpPr>
          <p:nvPr>
            <p:ph idx="1"/>
          </p:nvPr>
        </p:nvSpPr>
        <p:spPr>
          <a:xfrm>
            <a:off x="6448425" y="2249487"/>
            <a:ext cx="4598986" cy="3541714"/>
          </a:xfrm>
        </p:spPr>
        <p:txBody>
          <a:bodyPr>
            <a:normAutofit/>
          </a:bodyPr>
          <a:lstStyle/>
          <a:p>
            <a:pPr>
              <a:lnSpc>
                <a:spcPct val="110000"/>
              </a:lnSpc>
            </a:pPr>
            <a:r>
              <a:rPr lang="en-US" sz="1700"/>
              <a:t>Competencies are </a:t>
            </a:r>
            <a:r>
              <a:rPr lang="en-US" sz="1700" err="1"/>
              <a:t>behaviour</a:t>
            </a:r>
            <a:r>
              <a:rPr lang="en-US" sz="1700"/>
              <a:t> based – and Competency Based Interviews work well to look back at </a:t>
            </a:r>
            <a:r>
              <a:rPr lang="en-US" sz="1700" err="1"/>
              <a:t>behaviours</a:t>
            </a:r>
            <a:r>
              <a:rPr lang="en-US" sz="1700"/>
              <a:t> – and they demonstrate competency for successful </a:t>
            </a:r>
            <a:r>
              <a:rPr lang="en-US" sz="1700" err="1"/>
              <a:t>organisational</a:t>
            </a:r>
            <a:r>
              <a:rPr lang="en-US" sz="1700"/>
              <a:t> change – and impact of a leader – quite well. </a:t>
            </a:r>
          </a:p>
          <a:p>
            <a:pPr>
              <a:lnSpc>
                <a:spcPct val="110000"/>
              </a:lnSpc>
            </a:pPr>
            <a:r>
              <a:rPr lang="en-US" sz="1700"/>
              <a:t>The candidate will typically give us a realistic example of the workplace situation, and answer using START, consistently. </a:t>
            </a:r>
          </a:p>
          <a:p>
            <a:pPr>
              <a:lnSpc>
                <a:spcPct val="110000"/>
              </a:lnSpc>
            </a:pPr>
            <a:r>
              <a:rPr lang="en-US" sz="1700"/>
              <a:t>Actually, as Dessler (2020) points out, past performance can be a very accurate predictor of future workplace outcomes. </a:t>
            </a:r>
            <a:endParaRPr lang="en-GB" sz="1700"/>
          </a:p>
        </p:txBody>
      </p:sp>
    </p:spTree>
    <p:extLst>
      <p:ext uri="{BB962C8B-B14F-4D97-AF65-F5344CB8AC3E}">
        <p14:creationId xmlns:p14="http://schemas.microsoft.com/office/powerpoint/2010/main" val="3313987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9AA19A-D2E5-47F2-AF0A-1AF60D42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1A1E618-D29E-4367-8C34-500E34D05B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81F2BFD0-D896-4BA3-BA8F-0C866BD024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E768552D-D282-4F68-A829-290A4E8317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B24AFF31-9CD5-4E66-92F8-23BBAA24FB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2267C9D4-1770-45DD-AAFC-481CD7F9AA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8">
              <a:extLst>
                <a:ext uri="{FF2B5EF4-FFF2-40B4-BE49-F238E27FC236}">
                  <a16:creationId xmlns:a16="http://schemas.microsoft.com/office/drawing/2014/main" id="{10DD6E0B-EC58-4D78-8125-AD2172CD2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9">
              <a:extLst>
                <a:ext uri="{FF2B5EF4-FFF2-40B4-BE49-F238E27FC236}">
                  <a16:creationId xmlns:a16="http://schemas.microsoft.com/office/drawing/2014/main" id="{23D6129D-742B-422D-A589-6692C16715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9EA94B27-F456-4ED8-8882-77632BDA0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5B7F96AD-560C-44A0-A513-B06758743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86701218-3235-4E29-9935-1315B5CCAA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046B7BE0-D335-42EA-9893-4FA7654F1F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CE912BA-808B-403C-B26F-8083A682E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D974F65A-298C-4395-B461-99B9B49A07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Line 16">
              <a:extLst>
                <a:ext uri="{FF2B5EF4-FFF2-40B4-BE49-F238E27FC236}">
                  <a16:creationId xmlns:a16="http://schemas.microsoft.com/office/drawing/2014/main" id="{700B2930-989F-49DC-B909-8150145AD09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6" name="Freeform 17">
              <a:extLst>
                <a:ext uri="{FF2B5EF4-FFF2-40B4-BE49-F238E27FC236}">
                  <a16:creationId xmlns:a16="http://schemas.microsoft.com/office/drawing/2014/main" id="{795CB5A4-5145-4F55-95D0-6FB820C84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54BB8F48-D800-442A-A603-979FE924B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6E863078-201C-4DC0-8D49-077300CE5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6A07EBB6-75B0-4867-9AAF-7A645F4148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Rectangle 21">
              <a:extLst>
                <a:ext uri="{FF2B5EF4-FFF2-40B4-BE49-F238E27FC236}">
                  <a16:creationId xmlns:a16="http://schemas.microsoft.com/office/drawing/2014/main" id="{FA40A456-C685-468E-802E-FC9DF586AFD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1" name="Freeform 22">
              <a:extLst>
                <a:ext uri="{FF2B5EF4-FFF2-40B4-BE49-F238E27FC236}">
                  <a16:creationId xmlns:a16="http://schemas.microsoft.com/office/drawing/2014/main" id="{F101202F-1B2A-414C-83B7-9327E599C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4CC9B21F-B169-47E9-9B97-3BB645B29C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BC5FF733-2B71-4734-AD6A-5B35D99A3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0BCEB342-9AFC-4DCB-B92F-E08DC9594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3B9B4933-5C48-49CF-9C6A-A29413150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404FC76C-600A-482C-8386-F77ACBCCA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E8C5D50B-A590-4AAE-A748-113B62DADA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6C045F21-7031-4278-BFEE-A9E856ADA9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20EE11A6-3412-4362-8A81-592A15F2A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A376EBB9-93F5-4B6F-95B3-C36B6C851E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EA8F3908-18A7-672F-F14B-08F0D53619F4}"/>
              </a:ext>
            </a:extLst>
          </p:cNvPr>
          <p:cNvSpPr>
            <a:spLocks noGrp="1"/>
          </p:cNvSpPr>
          <p:nvPr>
            <p:ph type="title"/>
          </p:nvPr>
        </p:nvSpPr>
        <p:spPr>
          <a:xfrm>
            <a:off x="853330" y="1254035"/>
            <a:ext cx="2926190" cy="4002222"/>
          </a:xfrm>
        </p:spPr>
        <p:txBody>
          <a:bodyPr>
            <a:normAutofit/>
          </a:bodyPr>
          <a:lstStyle/>
          <a:p>
            <a:r>
              <a:rPr lang="en-GB" sz="3300">
                <a:solidFill>
                  <a:srgbClr val="FFFFFF"/>
                </a:solidFill>
              </a:rPr>
              <a:t>Appropriate Questioning Tactics</a:t>
            </a:r>
          </a:p>
        </p:txBody>
      </p:sp>
      <p:sp useBgFill="1">
        <p:nvSpPr>
          <p:cNvPr id="42" name="Round Diagonal Corner Rectangle 6">
            <a:extLst>
              <a:ext uri="{FF2B5EF4-FFF2-40B4-BE49-F238E27FC236}">
                <a16:creationId xmlns:a16="http://schemas.microsoft.com/office/drawing/2014/main" id="{092ADBCF-B973-4C52-B740-4963E95B3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FDD94EF-2C73-4E4C-8332-A75D8AC6BE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16EF4FCE-B4BF-485E-B545-95827107A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33">
              <a:extLst>
                <a:ext uri="{FF2B5EF4-FFF2-40B4-BE49-F238E27FC236}">
                  <a16:creationId xmlns:a16="http://schemas.microsoft.com/office/drawing/2014/main" id="{C2DD2F29-32E6-486A-A295-CB29680AD9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34">
              <a:extLst>
                <a:ext uri="{FF2B5EF4-FFF2-40B4-BE49-F238E27FC236}">
                  <a16:creationId xmlns:a16="http://schemas.microsoft.com/office/drawing/2014/main" id="{B1A76276-E7B7-4550-9AFF-0A2E9EAEA4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35">
              <a:extLst>
                <a:ext uri="{FF2B5EF4-FFF2-40B4-BE49-F238E27FC236}">
                  <a16:creationId xmlns:a16="http://schemas.microsoft.com/office/drawing/2014/main" id="{EAFC4E0E-3390-457C-BCC9-A2479C10F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36">
              <a:extLst>
                <a:ext uri="{FF2B5EF4-FFF2-40B4-BE49-F238E27FC236}">
                  <a16:creationId xmlns:a16="http://schemas.microsoft.com/office/drawing/2014/main" id="{D0E59BF7-C450-4448-B71A-80ECD878D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37">
              <a:extLst>
                <a:ext uri="{FF2B5EF4-FFF2-40B4-BE49-F238E27FC236}">
                  <a16:creationId xmlns:a16="http://schemas.microsoft.com/office/drawing/2014/main" id="{BAB182A0-0A27-42D3-A9D0-56E8B7F4A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38">
              <a:extLst>
                <a:ext uri="{FF2B5EF4-FFF2-40B4-BE49-F238E27FC236}">
                  <a16:creationId xmlns:a16="http://schemas.microsoft.com/office/drawing/2014/main" id="{4C9A08D9-525C-448E-A071-78226848F4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2" name="Freeform 39">
              <a:extLst>
                <a:ext uri="{FF2B5EF4-FFF2-40B4-BE49-F238E27FC236}">
                  <a16:creationId xmlns:a16="http://schemas.microsoft.com/office/drawing/2014/main" id="{E7818D96-423C-499F-A080-00EF0B9D4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3" name="Freeform 40">
              <a:extLst>
                <a:ext uri="{FF2B5EF4-FFF2-40B4-BE49-F238E27FC236}">
                  <a16:creationId xmlns:a16="http://schemas.microsoft.com/office/drawing/2014/main" id="{059B8971-2367-46BA-8FCC-D001A6C369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4" name="Rectangle 41">
              <a:extLst>
                <a:ext uri="{FF2B5EF4-FFF2-40B4-BE49-F238E27FC236}">
                  <a16:creationId xmlns:a16="http://schemas.microsoft.com/office/drawing/2014/main" id="{E4DF0A08-11EF-495A-980F-2ED66FBB81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aphicFrame>
        <p:nvGraphicFramePr>
          <p:cNvPr id="5" name="Content Placeholder 2">
            <a:extLst>
              <a:ext uri="{FF2B5EF4-FFF2-40B4-BE49-F238E27FC236}">
                <a16:creationId xmlns:a16="http://schemas.microsoft.com/office/drawing/2014/main" id="{04C6751B-9054-58CD-25D9-75CFB69DA09B}"/>
              </a:ext>
            </a:extLst>
          </p:cNvPr>
          <p:cNvGraphicFramePr>
            <a:graphicFrameLocks noGrp="1"/>
          </p:cNvGraphicFramePr>
          <p:nvPr>
            <p:ph idx="1"/>
            <p:extLst>
              <p:ext uri="{D42A27DB-BD31-4B8C-83A1-F6EECF244321}">
                <p14:modId xmlns:p14="http://schemas.microsoft.com/office/powerpoint/2010/main" val="3698419110"/>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764439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A2290D9-CBD9-3C5B-1725-A5015BC0E689}"/>
              </a:ext>
            </a:extLst>
          </p:cNvPr>
          <p:cNvSpPr>
            <a:spLocks noGrp="1"/>
          </p:cNvSpPr>
          <p:nvPr>
            <p:ph type="title"/>
          </p:nvPr>
        </p:nvSpPr>
        <p:spPr>
          <a:xfrm>
            <a:off x="1141413" y="618518"/>
            <a:ext cx="4459286" cy="1478570"/>
          </a:xfrm>
        </p:spPr>
        <p:txBody>
          <a:bodyPr>
            <a:normAutofit/>
          </a:bodyPr>
          <a:lstStyle/>
          <a:p>
            <a:r>
              <a:rPr lang="en-GB" sz="3200"/>
              <a:t>Face-to-Face versus Virtual Interviews</a:t>
            </a:r>
          </a:p>
        </p:txBody>
      </p:sp>
      <p:sp>
        <p:nvSpPr>
          <p:cNvPr id="3" name="Content Placeholder 2">
            <a:extLst>
              <a:ext uri="{FF2B5EF4-FFF2-40B4-BE49-F238E27FC236}">
                <a16:creationId xmlns:a16="http://schemas.microsoft.com/office/drawing/2014/main" id="{33C4DDE7-9432-A278-F863-8A103F34F071}"/>
              </a:ext>
            </a:extLst>
          </p:cNvPr>
          <p:cNvSpPr>
            <a:spLocks noGrp="1"/>
          </p:cNvSpPr>
          <p:nvPr>
            <p:ph idx="1"/>
          </p:nvPr>
        </p:nvSpPr>
        <p:spPr>
          <a:xfrm>
            <a:off x="1141412" y="2249487"/>
            <a:ext cx="4459287" cy="3965046"/>
          </a:xfrm>
        </p:spPr>
        <p:txBody>
          <a:bodyPr>
            <a:normAutofit/>
          </a:bodyPr>
          <a:lstStyle/>
          <a:p>
            <a:pPr>
              <a:lnSpc>
                <a:spcPct val="110000"/>
              </a:lnSpc>
            </a:pPr>
            <a:r>
              <a:rPr lang="en-US" sz="1300"/>
              <a:t>Through increased observation of interpersonal communication, plus confidence and professional demeanor during the recruitment process, face to face interviews facilitate more growth of a relationship. The little details are very noticeable and that makes it more natural.</a:t>
            </a:r>
          </a:p>
          <a:p>
            <a:pPr>
              <a:lnSpc>
                <a:spcPct val="110000"/>
              </a:lnSpc>
            </a:pPr>
            <a:endParaRPr lang="en-US" sz="1300"/>
          </a:p>
          <a:p>
            <a:pPr>
              <a:lnSpc>
                <a:spcPct val="110000"/>
              </a:lnSpc>
            </a:pPr>
            <a:r>
              <a:rPr lang="en-US" sz="1300"/>
              <a:t>Virtual interviews cut down recruitment costs while also boosting scheduling flexibility, and making it easier for candidates from wider geographical areas to participate.</a:t>
            </a:r>
          </a:p>
          <a:p>
            <a:pPr>
              <a:lnSpc>
                <a:spcPct val="110000"/>
              </a:lnSpc>
            </a:pPr>
            <a:endParaRPr lang="en-US" sz="1300"/>
          </a:p>
          <a:p>
            <a:pPr>
              <a:lnSpc>
                <a:spcPct val="110000"/>
              </a:lnSpc>
            </a:pPr>
            <a:r>
              <a:rPr lang="en-US" sz="1300"/>
              <a:t>A hybrid recruitment combines the best attributes of both methods, while at the same time working well (Bratton and Gold, 2022).</a:t>
            </a:r>
            <a:endParaRPr lang="en-GB" sz="1300"/>
          </a:p>
        </p:txBody>
      </p:sp>
      <p:pic>
        <p:nvPicPr>
          <p:cNvPr id="5" name="Picture 4">
            <a:extLst>
              <a:ext uri="{FF2B5EF4-FFF2-40B4-BE49-F238E27FC236}">
                <a16:creationId xmlns:a16="http://schemas.microsoft.com/office/drawing/2014/main" id="{1FFA001E-94DD-9D45-DD6A-D53802A935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96000" y="1384062"/>
            <a:ext cx="5456279" cy="406492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4" name="Group 1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3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3476815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C6A72725-52C8-91CC-73AD-E9CCDA823B4B}"/>
              </a:ext>
            </a:extLst>
          </p:cNvPr>
          <p:cNvSpPr>
            <a:spLocks noGrp="1"/>
          </p:cNvSpPr>
          <p:nvPr>
            <p:ph type="title"/>
          </p:nvPr>
        </p:nvSpPr>
        <p:spPr>
          <a:xfrm>
            <a:off x="4996697" y="618518"/>
            <a:ext cx="6050713" cy="1478570"/>
          </a:xfrm>
        </p:spPr>
        <p:txBody>
          <a:bodyPr>
            <a:normAutofit/>
          </a:bodyPr>
          <a:lstStyle/>
          <a:p>
            <a:r>
              <a:rPr lang="en-GB" dirty="0"/>
              <a:t>Conclusion &amp; Recommendations</a:t>
            </a:r>
          </a:p>
        </p:txBody>
      </p:sp>
      <p:pic>
        <p:nvPicPr>
          <p:cNvPr id="5" name="Picture 4" descr="Colorful carved figures of humans">
            <a:extLst>
              <a:ext uri="{FF2B5EF4-FFF2-40B4-BE49-F238E27FC236}">
                <a16:creationId xmlns:a16="http://schemas.microsoft.com/office/drawing/2014/main" id="{6F97F7EF-6C20-1D15-EBEA-D88805B3B05E}"/>
              </a:ext>
            </a:extLst>
          </p:cNvPr>
          <p:cNvPicPr>
            <a:picLocks noChangeAspect="1"/>
          </p:cNvPicPr>
          <p:nvPr/>
        </p:nvPicPr>
        <p:blipFill>
          <a:blip r:embed="rId5"/>
          <a:srcRect l="26036" r="25803" b="-1"/>
          <a:stretch>
            <a:fillRect/>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4A9B57B1-F1D8-9D5B-E91A-660B70348D6B}"/>
              </a:ext>
            </a:extLst>
          </p:cNvPr>
          <p:cNvSpPr>
            <a:spLocks noGrp="1"/>
          </p:cNvSpPr>
          <p:nvPr>
            <p:ph idx="1"/>
          </p:nvPr>
        </p:nvSpPr>
        <p:spPr>
          <a:xfrm>
            <a:off x="4968958" y="2249487"/>
            <a:ext cx="6078453" cy="3541714"/>
          </a:xfrm>
        </p:spPr>
        <p:txBody>
          <a:bodyPr>
            <a:normAutofit/>
          </a:bodyPr>
          <a:lstStyle/>
          <a:p>
            <a:pPr>
              <a:lnSpc>
                <a:spcPct val="110000"/>
              </a:lnSpc>
            </a:pPr>
            <a:r>
              <a:rPr lang="en-US" sz="1700"/>
              <a:t>Good recruitment planning facilitates </a:t>
            </a:r>
            <a:r>
              <a:rPr lang="en-US" sz="1700" err="1"/>
              <a:t>organisational</a:t>
            </a:r>
            <a:r>
              <a:rPr lang="en-US" sz="1700"/>
              <a:t> change and attracts well-qualified people with the appropriate </a:t>
            </a:r>
            <a:r>
              <a:rPr lang="en-US" sz="1700" err="1"/>
              <a:t>organisational</a:t>
            </a:r>
            <a:r>
              <a:rPr lang="en-US" sz="1700"/>
              <a:t> values and skills, often when things are changing rapidly. </a:t>
            </a:r>
          </a:p>
          <a:p>
            <a:pPr>
              <a:lnSpc>
                <a:spcPct val="110000"/>
              </a:lnSpc>
            </a:pPr>
            <a:r>
              <a:rPr lang="en-US" sz="1700"/>
              <a:t>The use of structured interviews, competency assessments, and properly framed questioning, results in an overall improvement in hiring quality, and a noticeable reduction in hiring risks. </a:t>
            </a:r>
          </a:p>
          <a:p>
            <a:pPr>
              <a:lnSpc>
                <a:spcPct val="110000"/>
              </a:lnSpc>
            </a:pPr>
            <a:r>
              <a:rPr lang="en-US" sz="1700"/>
              <a:t>Additionally, blended recruitment strategies enhance organizational performance over time and prepare the workforce for the future, (Armstrong &amp; Taylor, 2023) .</a:t>
            </a:r>
            <a:endParaRPr lang="en-GB" sz="1700"/>
          </a:p>
        </p:txBody>
      </p:sp>
    </p:spTree>
    <p:extLst>
      <p:ext uri="{BB962C8B-B14F-4D97-AF65-F5344CB8AC3E}">
        <p14:creationId xmlns:p14="http://schemas.microsoft.com/office/powerpoint/2010/main" val="3370002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512D-B934-978A-6409-E689B8081F5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1026B80-A1EA-BB51-42AC-7BA8B20ABBBE}"/>
              </a:ext>
            </a:extLst>
          </p:cNvPr>
          <p:cNvSpPr>
            <a:spLocks noGrp="1"/>
          </p:cNvSpPr>
          <p:nvPr>
            <p:ph idx="1"/>
          </p:nvPr>
        </p:nvSpPr>
        <p:spPr/>
        <p:txBody>
          <a:bodyPr>
            <a:normAutofit fontScale="40000" lnSpcReduction="20000"/>
          </a:bodyPr>
          <a:lstStyle/>
          <a:p>
            <a:r>
              <a:rPr lang="en-GB" dirty="0"/>
              <a:t>Armstrong, M. and Taylor, S. (2023) </a:t>
            </a:r>
            <a:r>
              <a:rPr lang="en-GB" i="1" dirty="0"/>
              <a:t>Armstrong's Handbook of Human Resource Management Practice</a:t>
            </a:r>
            <a:r>
              <a:rPr lang="en-GB" dirty="0"/>
              <a:t>. 16th </a:t>
            </a:r>
            <a:r>
              <a:rPr lang="en-GB" dirty="0" err="1"/>
              <a:t>edn</a:t>
            </a:r>
            <a:r>
              <a:rPr lang="en-GB" dirty="0"/>
              <a:t>. London: Kogan Page.</a:t>
            </a:r>
          </a:p>
          <a:p>
            <a:r>
              <a:rPr lang="en-GB" dirty="0"/>
              <a:t>Bratton, J. and Gold, J. (2022) </a:t>
            </a:r>
            <a:r>
              <a:rPr lang="en-GB" i="1" dirty="0"/>
              <a:t>Human Resource Management: Theory and Practice</a:t>
            </a:r>
            <a:r>
              <a:rPr lang="en-GB" dirty="0"/>
              <a:t>. 8th </a:t>
            </a:r>
            <a:r>
              <a:rPr lang="en-GB" dirty="0" err="1"/>
              <a:t>edn</a:t>
            </a:r>
            <a:r>
              <a:rPr lang="en-GB" dirty="0"/>
              <a:t>. London: Red Globe Press.</a:t>
            </a:r>
          </a:p>
          <a:p>
            <a:r>
              <a:rPr lang="en-GB" dirty="0"/>
              <a:t>Campion, M.A., Palmer, D.K. and Campion, J.E. (1997) 'A review of structure in the selection interview', </a:t>
            </a:r>
            <a:r>
              <a:rPr lang="en-GB" i="1" dirty="0"/>
              <a:t>Personnel Psychology</a:t>
            </a:r>
            <a:r>
              <a:rPr lang="en-GB" dirty="0"/>
              <a:t>, 50(3), pp. 655–702. </a:t>
            </a:r>
            <a:r>
              <a:rPr lang="en-GB" dirty="0">
                <a:hlinkClick r:id="rId3"/>
              </a:rPr>
              <a:t>https://doi.org/10.1111/j.1744-6570.1997.tb00709.x</a:t>
            </a:r>
            <a:endParaRPr lang="en-GB" dirty="0"/>
          </a:p>
          <a:p>
            <a:r>
              <a:rPr lang="en-GB" dirty="0"/>
              <a:t>Chartered Institute of Personnel and Development (CIPD) (2024) </a:t>
            </a:r>
            <a:r>
              <a:rPr lang="en-GB" i="1" dirty="0"/>
              <a:t>Recruitment: An Overview</a:t>
            </a:r>
            <a:r>
              <a:rPr lang="en-GB" dirty="0"/>
              <a:t>. Available at: </a:t>
            </a:r>
            <a:r>
              <a:rPr lang="en-GB" dirty="0">
                <a:hlinkClick r:id="rId4"/>
              </a:rPr>
              <a:t>https://www.cipd.org/uk/knowledge/factsheets/recruitment-factsheet/</a:t>
            </a:r>
            <a:r>
              <a:rPr lang="en-GB" dirty="0"/>
              <a:t> (Accessed: 10 July 2026).</a:t>
            </a:r>
          </a:p>
          <a:p>
            <a:r>
              <a:rPr lang="en-GB" dirty="0"/>
              <a:t>Chartered Institute of Personnel and Development (CIPD) (2024) </a:t>
            </a:r>
            <a:r>
              <a:rPr lang="en-GB" i="1" dirty="0"/>
              <a:t>Selection Methods</a:t>
            </a:r>
            <a:r>
              <a:rPr lang="en-GB" dirty="0"/>
              <a:t>. Available at: https://www.cipd.org/uk/knowledge/factsheets/selection-methods-factsheet/ (Accessed: 10 July 2026).</a:t>
            </a:r>
          </a:p>
          <a:p>
            <a:r>
              <a:rPr lang="en-GB" dirty="0"/>
              <a:t>Dessler, G. (2020) </a:t>
            </a:r>
            <a:r>
              <a:rPr lang="en-GB" i="1" dirty="0"/>
              <a:t>Human Resource Management</a:t>
            </a:r>
            <a:r>
              <a:rPr lang="en-GB" dirty="0"/>
              <a:t>. 16th </a:t>
            </a:r>
            <a:r>
              <a:rPr lang="en-GB" dirty="0" err="1"/>
              <a:t>edn</a:t>
            </a:r>
            <a:r>
              <a:rPr lang="en-GB" dirty="0"/>
              <a:t>. Harlow: Pearson.</a:t>
            </a:r>
          </a:p>
          <a:p>
            <a:r>
              <a:rPr lang="en-GB" dirty="0"/>
              <a:t>Marks &amp; Spencer Group plc (2025) </a:t>
            </a:r>
            <a:r>
              <a:rPr lang="en-GB" i="1" dirty="0"/>
              <a:t>Annual Report and Financial Statements 2025</a:t>
            </a:r>
            <a:r>
              <a:rPr lang="en-GB" dirty="0"/>
              <a:t>. London: Marks &amp; Spencer Group plc. Available at: https://corporate.marksandspencer.com/investors/results-reports-and-presentations (Accessed: 10 July 2026).</a:t>
            </a:r>
          </a:p>
          <a:p>
            <a:r>
              <a:rPr lang="en-GB" dirty="0"/>
              <a:t>Noe, R.A., Hollenbeck, J.R., Gerhart, B. and Wright, P.M. (2022) </a:t>
            </a:r>
            <a:r>
              <a:rPr lang="en-GB" i="1" dirty="0"/>
              <a:t>Fundamentals of Human Resource Management</a:t>
            </a:r>
            <a:r>
              <a:rPr lang="en-GB" dirty="0"/>
              <a:t>. 9th </a:t>
            </a:r>
            <a:r>
              <a:rPr lang="en-GB" dirty="0" err="1"/>
              <a:t>edn</a:t>
            </a:r>
            <a:r>
              <a:rPr lang="en-GB" dirty="0"/>
              <a:t>. New York: McGraw-Hill.</a:t>
            </a:r>
          </a:p>
          <a:p>
            <a:r>
              <a:rPr lang="en-GB" dirty="0"/>
              <a:t>Robbins, S.P. and Judge, T.A. (2023) </a:t>
            </a:r>
            <a:r>
              <a:rPr lang="en-GB" i="1" dirty="0"/>
              <a:t>Organizational </a:t>
            </a:r>
            <a:r>
              <a:rPr lang="en-GB" i="1" dirty="0" err="1"/>
              <a:t>Behavior</a:t>
            </a:r>
            <a:r>
              <a:rPr lang="en-GB" dirty="0"/>
              <a:t>. 19th </a:t>
            </a:r>
            <a:r>
              <a:rPr lang="en-GB" dirty="0" err="1"/>
              <a:t>edn</a:t>
            </a:r>
            <a:r>
              <a:rPr lang="en-GB" dirty="0"/>
              <a:t>. Harlow: Pearson.</a:t>
            </a:r>
          </a:p>
          <a:p>
            <a:r>
              <a:rPr lang="en-GB" dirty="0"/>
              <a:t>Taylor, S. (2021) </a:t>
            </a:r>
            <a:r>
              <a:rPr lang="en-GB" i="1" dirty="0"/>
              <a:t>Resourcing and Talent Management</a:t>
            </a:r>
            <a:r>
              <a:rPr lang="en-GB" dirty="0"/>
              <a:t>. 8th </a:t>
            </a:r>
            <a:r>
              <a:rPr lang="en-GB" dirty="0" err="1"/>
              <a:t>edn</a:t>
            </a:r>
            <a:r>
              <a:rPr lang="en-GB" dirty="0"/>
              <a:t>. London: Kogan Page.</a:t>
            </a:r>
          </a:p>
          <a:p>
            <a:endParaRPr lang="en-GB" dirty="0"/>
          </a:p>
        </p:txBody>
      </p:sp>
    </p:spTree>
    <p:extLst>
      <p:ext uri="{BB962C8B-B14F-4D97-AF65-F5344CB8AC3E}">
        <p14:creationId xmlns:p14="http://schemas.microsoft.com/office/powerpoint/2010/main" val="1642571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16</TotalTime>
  <Words>3692</Words>
  <Application>Microsoft Office PowerPoint</Application>
  <PresentationFormat>Widescreen</PresentationFormat>
  <Paragraphs>109</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Marks and Spencer UK (M&amp;S): Recruitment and Selection for Support Organizational Transformation with a Strategic Human Resource Planning Approach.</vt:lpstr>
      <vt:lpstr>Contents</vt:lpstr>
      <vt:lpstr>Company Overview and Transformation</vt:lpstr>
      <vt:lpstr>Job Analysis</vt:lpstr>
      <vt:lpstr>Job Description and Person Specification</vt:lpstr>
      <vt:lpstr>Recruitment Advertising Platforms</vt:lpstr>
      <vt:lpstr>Structured Interviews</vt:lpstr>
      <vt:lpstr>Panel Interviews</vt:lpstr>
      <vt:lpstr>Competency-Based Interviews</vt:lpstr>
      <vt:lpstr>Appropriate Questioning Tactics</vt:lpstr>
      <vt:lpstr>Face-to-Face versus Virtual Interviews</vt:lpstr>
      <vt:lpstr>Conclusion &amp; 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Marks and Spencer UK (M&amp;S): Recruitment and Selection for Support Organizational Transformation with a Strategic Human Resource Planning Approach.</dc:title>
  <dc:creator>user</dc:creator>
  <cp:lastModifiedBy>Luna Begum (2437661)</cp:lastModifiedBy>
  <cp:revision>2</cp:revision>
  <dcterms:created xsi:type="dcterms:W3CDTF">2026-07-10T07:36:50Z</dcterms:created>
  <dcterms:modified xsi:type="dcterms:W3CDTF">2026-07-11T13:10:47Z</dcterms:modified>
</cp:coreProperties>
</file>