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4"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97" autoAdjust="0"/>
    <p:restoredTop sz="94660"/>
  </p:normalViewPr>
  <p:slideViewPr>
    <p:cSldViewPr snapToGrid="0">
      <p:cViewPr varScale="1">
        <p:scale>
          <a:sx n="60" d="100"/>
          <a:sy n="60" d="100"/>
        </p:scale>
        <p:origin x="52"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82A5CF-1A48-43D0-A8AD-73AC67267B5C}"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8FC4C275-C5AF-40DB-B8FB-C3F910BD794F}">
      <dgm:prSet/>
      <dgm:spPr/>
      <dgm:t>
        <a:bodyPr/>
        <a:lstStyle/>
        <a:p>
          <a:r>
            <a:rPr lang="en-GB">
              <a:latin typeface="Arial" panose="020B0604020202020204" pitchFamily="34" charset="0"/>
              <a:cs typeface="Arial" panose="020B0604020202020204" pitchFamily="34" charset="0"/>
            </a:rPr>
            <a:t>LOCATION </a:t>
          </a:r>
          <a:endParaRPr lang="en-US">
            <a:latin typeface="Arial" panose="020B0604020202020204" pitchFamily="34" charset="0"/>
            <a:cs typeface="Arial" panose="020B0604020202020204" pitchFamily="34" charset="0"/>
          </a:endParaRPr>
        </a:p>
      </dgm:t>
    </dgm:pt>
    <dgm:pt modelId="{06C11EB2-435A-43A0-9E83-2AFA093C0853}" type="parTrans" cxnId="{C9521EF5-7DC7-41F2-A3A8-6433ED334F29}">
      <dgm:prSet/>
      <dgm:spPr/>
      <dgm:t>
        <a:bodyPr/>
        <a:lstStyle/>
        <a:p>
          <a:endParaRPr lang="en-US"/>
        </a:p>
      </dgm:t>
    </dgm:pt>
    <dgm:pt modelId="{4928AE7F-E7CC-4EE6-AE54-D2CA997B7877}" type="sibTrans" cxnId="{C9521EF5-7DC7-41F2-A3A8-6433ED334F29}">
      <dgm:prSet/>
      <dgm:spPr/>
      <dgm:t>
        <a:bodyPr/>
        <a:lstStyle/>
        <a:p>
          <a:endParaRPr lang="en-US"/>
        </a:p>
      </dgm:t>
    </dgm:pt>
    <dgm:pt modelId="{29307AF6-5434-4E13-B9F4-02BBFCB6C364}">
      <dgm:prSet/>
      <dgm:spPr/>
      <dgm:t>
        <a:bodyPr/>
        <a:lstStyle/>
        <a:p>
          <a:r>
            <a:rPr lang="en-GB">
              <a:latin typeface="Arial" panose="020B0604020202020204" pitchFamily="34" charset="0"/>
              <a:cs typeface="Arial" panose="020B0604020202020204" pitchFamily="34" charset="0"/>
            </a:rPr>
            <a:t>RENOVATED IN 2007</a:t>
          </a:r>
          <a:endParaRPr lang="en-US">
            <a:latin typeface="Arial" panose="020B0604020202020204" pitchFamily="34" charset="0"/>
            <a:cs typeface="Arial" panose="020B0604020202020204" pitchFamily="34" charset="0"/>
          </a:endParaRPr>
        </a:p>
      </dgm:t>
    </dgm:pt>
    <dgm:pt modelId="{4D524C97-4DB9-43ED-A0B2-71DB2318A01E}" type="parTrans" cxnId="{BAF43C69-B3B5-412D-BF6F-67CB69A41E10}">
      <dgm:prSet/>
      <dgm:spPr/>
      <dgm:t>
        <a:bodyPr/>
        <a:lstStyle/>
        <a:p>
          <a:endParaRPr lang="en-US"/>
        </a:p>
      </dgm:t>
    </dgm:pt>
    <dgm:pt modelId="{F92F9338-5423-48B2-9312-B7CE87B1DF45}" type="sibTrans" cxnId="{BAF43C69-B3B5-412D-BF6F-67CB69A41E10}">
      <dgm:prSet/>
      <dgm:spPr/>
      <dgm:t>
        <a:bodyPr/>
        <a:lstStyle/>
        <a:p>
          <a:endParaRPr lang="en-US"/>
        </a:p>
      </dgm:t>
    </dgm:pt>
    <dgm:pt modelId="{931AF3BB-629F-49F1-B7F9-234D4C87D09C}">
      <dgm:prSet/>
      <dgm:spPr/>
      <dgm:t>
        <a:bodyPr/>
        <a:lstStyle/>
        <a:p>
          <a:r>
            <a:rPr lang="en-GB">
              <a:latin typeface="Arial" panose="020B0604020202020204" pitchFamily="34" charset="0"/>
              <a:cs typeface="Arial" panose="020B0604020202020204" pitchFamily="34" charset="0"/>
            </a:rPr>
            <a:t>COMPETITORS </a:t>
          </a:r>
          <a:endParaRPr lang="en-US">
            <a:latin typeface="Arial" panose="020B0604020202020204" pitchFamily="34" charset="0"/>
            <a:cs typeface="Arial" panose="020B0604020202020204" pitchFamily="34" charset="0"/>
          </a:endParaRPr>
        </a:p>
      </dgm:t>
    </dgm:pt>
    <dgm:pt modelId="{C3BB370C-243D-4552-9FA5-C5A88C4402B5}" type="parTrans" cxnId="{40BD77F9-0EAB-4749-87A1-D16F91B62418}">
      <dgm:prSet/>
      <dgm:spPr/>
      <dgm:t>
        <a:bodyPr/>
        <a:lstStyle/>
        <a:p>
          <a:endParaRPr lang="en-US"/>
        </a:p>
      </dgm:t>
    </dgm:pt>
    <dgm:pt modelId="{009E7288-C4A0-47A8-BFC4-4084B6C55CA8}" type="sibTrans" cxnId="{40BD77F9-0EAB-4749-87A1-D16F91B62418}">
      <dgm:prSet/>
      <dgm:spPr/>
      <dgm:t>
        <a:bodyPr/>
        <a:lstStyle/>
        <a:p>
          <a:endParaRPr lang="en-US"/>
        </a:p>
      </dgm:t>
    </dgm:pt>
    <dgm:pt modelId="{6C822569-48FB-4868-A594-326E5ACA39B0}">
      <dgm:prSet/>
      <dgm:spPr/>
      <dgm:t>
        <a:bodyPr/>
        <a:lstStyle/>
        <a:p>
          <a:r>
            <a:rPr lang="en-GB">
              <a:latin typeface="Arial" panose="020B0604020202020204" pitchFamily="34" charset="0"/>
              <a:cs typeface="Arial" panose="020B0604020202020204" pitchFamily="34" charset="0"/>
            </a:rPr>
            <a:t>TO DETERMINE THE REASON FOR DISSATIDFACTION AMONG THE CUSTOMER </a:t>
          </a:r>
          <a:endParaRPr lang="en-US">
            <a:latin typeface="Arial" panose="020B0604020202020204" pitchFamily="34" charset="0"/>
            <a:cs typeface="Arial" panose="020B0604020202020204" pitchFamily="34" charset="0"/>
          </a:endParaRPr>
        </a:p>
      </dgm:t>
    </dgm:pt>
    <dgm:pt modelId="{05272823-310B-40C2-97DE-B3BDD3591EE3}" type="parTrans" cxnId="{7BC0B513-FD1F-4414-8555-946354103C10}">
      <dgm:prSet/>
      <dgm:spPr/>
      <dgm:t>
        <a:bodyPr/>
        <a:lstStyle/>
        <a:p>
          <a:endParaRPr lang="en-US"/>
        </a:p>
      </dgm:t>
    </dgm:pt>
    <dgm:pt modelId="{8D10F5AB-706F-4CD5-8F35-4715AC26B3A3}" type="sibTrans" cxnId="{7BC0B513-FD1F-4414-8555-946354103C10}">
      <dgm:prSet/>
      <dgm:spPr/>
      <dgm:t>
        <a:bodyPr/>
        <a:lstStyle/>
        <a:p>
          <a:endParaRPr lang="en-US"/>
        </a:p>
      </dgm:t>
    </dgm:pt>
    <dgm:pt modelId="{99BA9B33-D23A-4CEC-8D04-B24BB7804BF8}">
      <dgm:prSet/>
      <dgm:spPr/>
      <dgm:t>
        <a:bodyPr/>
        <a:lstStyle/>
        <a:p>
          <a:r>
            <a:rPr lang="en-GB">
              <a:latin typeface="Arial" panose="020B0604020202020204" pitchFamily="34" charset="0"/>
              <a:cs typeface="Arial" panose="020B0604020202020204" pitchFamily="34" charset="0"/>
            </a:rPr>
            <a:t>TO ANALYSE THE IMPACT OF THE ISSUE RELATED TO CUSTOMER SATISFACTION .</a:t>
          </a:r>
          <a:endParaRPr lang="en-US">
            <a:latin typeface="Arial" panose="020B0604020202020204" pitchFamily="34" charset="0"/>
            <a:cs typeface="Arial" panose="020B0604020202020204" pitchFamily="34" charset="0"/>
          </a:endParaRPr>
        </a:p>
      </dgm:t>
    </dgm:pt>
    <dgm:pt modelId="{3133191D-37B8-45B7-9D14-88C475091F19}" type="parTrans" cxnId="{093965FD-454B-4DC7-B88D-5BA4F5910FDF}">
      <dgm:prSet/>
      <dgm:spPr/>
      <dgm:t>
        <a:bodyPr/>
        <a:lstStyle/>
        <a:p>
          <a:endParaRPr lang="en-US"/>
        </a:p>
      </dgm:t>
    </dgm:pt>
    <dgm:pt modelId="{DAAF55C6-B43C-4950-ACCD-CE8F29C5D868}" type="sibTrans" cxnId="{093965FD-454B-4DC7-B88D-5BA4F5910FDF}">
      <dgm:prSet/>
      <dgm:spPr/>
      <dgm:t>
        <a:bodyPr/>
        <a:lstStyle/>
        <a:p>
          <a:endParaRPr lang="en-US"/>
        </a:p>
      </dgm:t>
    </dgm:pt>
    <dgm:pt modelId="{20D4D771-4FB1-4166-AF69-0CFD1955CFC5}" type="pres">
      <dgm:prSet presAssocID="{B582A5CF-1A48-43D0-A8AD-73AC67267B5C}" presName="root" presStyleCnt="0">
        <dgm:presLayoutVars>
          <dgm:dir/>
          <dgm:resizeHandles val="exact"/>
        </dgm:presLayoutVars>
      </dgm:prSet>
      <dgm:spPr/>
    </dgm:pt>
    <dgm:pt modelId="{8F2BE31A-A35F-4BA9-92E9-0E4967A58792}" type="pres">
      <dgm:prSet presAssocID="{8FC4C275-C5AF-40DB-B8FB-C3F910BD794F}" presName="compNode" presStyleCnt="0"/>
      <dgm:spPr/>
    </dgm:pt>
    <dgm:pt modelId="{95E8BB14-9790-4064-BF00-D3A558BA8037}" type="pres">
      <dgm:prSet presAssocID="{8FC4C275-C5AF-40DB-B8FB-C3F910BD79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CCB85DAD-7627-4E7D-98F8-0EE5A06BE0E4}" type="pres">
      <dgm:prSet presAssocID="{8FC4C275-C5AF-40DB-B8FB-C3F910BD794F}" presName="spaceRect" presStyleCnt="0"/>
      <dgm:spPr/>
    </dgm:pt>
    <dgm:pt modelId="{5263B381-D94F-4064-8EDE-01041793E437}" type="pres">
      <dgm:prSet presAssocID="{8FC4C275-C5AF-40DB-B8FB-C3F910BD794F}" presName="textRect" presStyleLbl="revTx" presStyleIdx="0" presStyleCnt="5">
        <dgm:presLayoutVars>
          <dgm:chMax val="1"/>
          <dgm:chPref val="1"/>
        </dgm:presLayoutVars>
      </dgm:prSet>
      <dgm:spPr/>
    </dgm:pt>
    <dgm:pt modelId="{0D5DC2F4-9F16-4B0D-8072-5DB9D1C584FD}" type="pres">
      <dgm:prSet presAssocID="{4928AE7F-E7CC-4EE6-AE54-D2CA997B7877}" presName="sibTrans" presStyleCnt="0"/>
      <dgm:spPr/>
    </dgm:pt>
    <dgm:pt modelId="{D6A7E12D-903E-4D52-9F17-09CA2F340E47}" type="pres">
      <dgm:prSet presAssocID="{29307AF6-5434-4E13-B9F4-02BBFCB6C364}" presName="compNode" presStyleCnt="0"/>
      <dgm:spPr/>
    </dgm:pt>
    <dgm:pt modelId="{BCAF153A-8D90-4816-86CC-B8853B26F72F}" type="pres">
      <dgm:prSet presAssocID="{29307AF6-5434-4E13-B9F4-02BBFCB6C3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C3F5658E-1003-4992-84E1-D89392D3ACCE}" type="pres">
      <dgm:prSet presAssocID="{29307AF6-5434-4E13-B9F4-02BBFCB6C364}" presName="spaceRect" presStyleCnt="0"/>
      <dgm:spPr/>
    </dgm:pt>
    <dgm:pt modelId="{F3217B51-5C47-4B0A-B7F8-5D7095969DDE}" type="pres">
      <dgm:prSet presAssocID="{29307AF6-5434-4E13-B9F4-02BBFCB6C364}" presName="textRect" presStyleLbl="revTx" presStyleIdx="1" presStyleCnt="5">
        <dgm:presLayoutVars>
          <dgm:chMax val="1"/>
          <dgm:chPref val="1"/>
        </dgm:presLayoutVars>
      </dgm:prSet>
      <dgm:spPr/>
    </dgm:pt>
    <dgm:pt modelId="{A58C1D46-E3E0-4C46-8294-77BB534A3A28}" type="pres">
      <dgm:prSet presAssocID="{F92F9338-5423-48B2-9312-B7CE87B1DF45}" presName="sibTrans" presStyleCnt="0"/>
      <dgm:spPr/>
    </dgm:pt>
    <dgm:pt modelId="{650B1F76-3CE0-42F4-A2BC-BC2A35A232F4}" type="pres">
      <dgm:prSet presAssocID="{931AF3BB-629F-49F1-B7F9-234D4C87D09C}" presName="compNode" presStyleCnt="0"/>
      <dgm:spPr/>
    </dgm:pt>
    <dgm:pt modelId="{85C1A675-EE8B-4818-A984-2FD9457FF3FD}" type="pres">
      <dgm:prSet presAssocID="{931AF3BB-629F-49F1-B7F9-234D4C87D09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064E6E3-FA67-4B14-B3F0-416C2BE024F7}" type="pres">
      <dgm:prSet presAssocID="{931AF3BB-629F-49F1-B7F9-234D4C87D09C}" presName="spaceRect" presStyleCnt="0"/>
      <dgm:spPr/>
    </dgm:pt>
    <dgm:pt modelId="{79946B13-7E36-4C7C-A8C1-4A70614884CD}" type="pres">
      <dgm:prSet presAssocID="{931AF3BB-629F-49F1-B7F9-234D4C87D09C}" presName="textRect" presStyleLbl="revTx" presStyleIdx="2" presStyleCnt="5">
        <dgm:presLayoutVars>
          <dgm:chMax val="1"/>
          <dgm:chPref val="1"/>
        </dgm:presLayoutVars>
      </dgm:prSet>
      <dgm:spPr/>
    </dgm:pt>
    <dgm:pt modelId="{E8F85482-FEEB-49F3-B662-E02DA4EC6B2A}" type="pres">
      <dgm:prSet presAssocID="{009E7288-C4A0-47A8-BFC4-4084B6C55CA8}" presName="sibTrans" presStyleCnt="0"/>
      <dgm:spPr/>
    </dgm:pt>
    <dgm:pt modelId="{9529EB28-E912-4D01-BDC4-DA1FD8E85ED7}" type="pres">
      <dgm:prSet presAssocID="{6C822569-48FB-4868-A594-326E5ACA39B0}" presName="compNode" presStyleCnt="0"/>
      <dgm:spPr/>
    </dgm:pt>
    <dgm:pt modelId="{4C609C4E-4FB6-4BBD-A9F4-811239557E4C}" type="pres">
      <dgm:prSet presAssocID="{6C822569-48FB-4868-A594-326E5ACA39B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C2D91F58-08FB-4434-A77E-C24D67353FE0}" type="pres">
      <dgm:prSet presAssocID="{6C822569-48FB-4868-A594-326E5ACA39B0}" presName="spaceRect" presStyleCnt="0"/>
      <dgm:spPr/>
    </dgm:pt>
    <dgm:pt modelId="{36812660-072C-49A5-90DE-8C41B0CEF5D2}" type="pres">
      <dgm:prSet presAssocID="{6C822569-48FB-4868-A594-326E5ACA39B0}" presName="textRect" presStyleLbl="revTx" presStyleIdx="3" presStyleCnt="5">
        <dgm:presLayoutVars>
          <dgm:chMax val="1"/>
          <dgm:chPref val="1"/>
        </dgm:presLayoutVars>
      </dgm:prSet>
      <dgm:spPr/>
    </dgm:pt>
    <dgm:pt modelId="{D09464DB-0591-4C03-B208-4AD03ADCB5FF}" type="pres">
      <dgm:prSet presAssocID="{8D10F5AB-706F-4CD5-8F35-4715AC26B3A3}" presName="sibTrans" presStyleCnt="0"/>
      <dgm:spPr/>
    </dgm:pt>
    <dgm:pt modelId="{2FC68B5E-6CC9-4881-9600-793F30D4AFB9}" type="pres">
      <dgm:prSet presAssocID="{99BA9B33-D23A-4CEC-8D04-B24BB7804BF8}" presName="compNode" presStyleCnt="0"/>
      <dgm:spPr/>
    </dgm:pt>
    <dgm:pt modelId="{C8842F38-4CB3-4464-9DD5-FFEEED9ED345}" type="pres">
      <dgm:prSet presAssocID="{99BA9B33-D23A-4CEC-8D04-B24BB7804BF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FEFE4BC6-2346-48F0-84D8-8367D15B1797}" type="pres">
      <dgm:prSet presAssocID="{99BA9B33-D23A-4CEC-8D04-B24BB7804BF8}" presName="spaceRect" presStyleCnt="0"/>
      <dgm:spPr/>
    </dgm:pt>
    <dgm:pt modelId="{C6AE0558-3726-4F65-A824-D9E5DFB9D930}" type="pres">
      <dgm:prSet presAssocID="{99BA9B33-D23A-4CEC-8D04-B24BB7804BF8}" presName="textRect" presStyleLbl="revTx" presStyleIdx="4" presStyleCnt="5">
        <dgm:presLayoutVars>
          <dgm:chMax val="1"/>
          <dgm:chPref val="1"/>
        </dgm:presLayoutVars>
      </dgm:prSet>
      <dgm:spPr/>
    </dgm:pt>
  </dgm:ptLst>
  <dgm:cxnLst>
    <dgm:cxn modelId="{7BC0B513-FD1F-4414-8555-946354103C10}" srcId="{B582A5CF-1A48-43D0-A8AD-73AC67267B5C}" destId="{6C822569-48FB-4868-A594-326E5ACA39B0}" srcOrd="3" destOrd="0" parTransId="{05272823-310B-40C2-97DE-B3BDD3591EE3}" sibTransId="{8D10F5AB-706F-4CD5-8F35-4715AC26B3A3}"/>
    <dgm:cxn modelId="{D080FD24-0F62-406E-B731-F3D011D1BB51}" type="presOf" srcId="{6C822569-48FB-4868-A594-326E5ACA39B0}" destId="{36812660-072C-49A5-90DE-8C41B0CEF5D2}" srcOrd="0" destOrd="0" presId="urn:microsoft.com/office/officeart/2018/2/layout/IconLabelList"/>
    <dgm:cxn modelId="{66CF295C-6F46-416A-AEB9-64144EE8F70A}" type="presOf" srcId="{29307AF6-5434-4E13-B9F4-02BBFCB6C364}" destId="{F3217B51-5C47-4B0A-B7F8-5D7095969DDE}" srcOrd="0" destOrd="0" presId="urn:microsoft.com/office/officeart/2018/2/layout/IconLabelList"/>
    <dgm:cxn modelId="{BAF43C69-B3B5-412D-BF6F-67CB69A41E10}" srcId="{B582A5CF-1A48-43D0-A8AD-73AC67267B5C}" destId="{29307AF6-5434-4E13-B9F4-02BBFCB6C364}" srcOrd="1" destOrd="0" parTransId="{4D524C97-4DB9-43ED-A0B2-71DB2318A01E}" sibTransId="{F92F9338-5423-48B2-9312-B7CE87B1DF45}"/>
    <dgm:cxn modelId="{2F274C57-74DA-4706-8AA2-AB3E3CFB79D3}" type="presOf" srcId="{8FC4C275-C5AF-40DB-B8FB-C3F910BD794F}" destId="{5263B381-D94F-4064-8EDE-01041793E437}" srcOrd="0" destOrd="0" presId="urn:microsoft.com/office/officeart/2018/2/layout/IconLabelList"/>
    <dgm:cxn modelId="{8C1873BC-AB1E-42EC-8643-55406BBC3396}" type="presOf" srcId="{B582A5CF-1A48-43D0-A8AD-73AC67267B5C}" destId="{20D4D771-4FB1-4166-AF69-0CFD1955CFC5}" srcOrd="0" destOrd="0" presId="urn:microsoft.com/office/officeart/2018/2/layout/IconLabelList"/>
    <dgm:cxn modelId="{C23F8ACC-680F-46C1-88B1-E09B02BB3A8F}" type="presOf" srcId="{99BA9B33-D23A-4CEC-8D04-B24BB7804BF8}" destId="{C6AE0558-3726-4F65-A824-D9E5DFB9D930}" srcOrd="0" destOrd="0" presId="urn:microsoft.com/office/officeart/2018/2/layout/IconLabelList"/>
    <dgm:cxn modelId="{CE77B4EE-D9DF-40DD-9996-558A6DEBDB46}" type="presOf" srcId="{931AF3BB-629F-49F1-B7F9-234D4C87D09C}" destId="{79946B13-7E36-4C7C-A8C1-4A70614884CD}" srcOrd="0" destOrd="0" presId="urn:microsoft.com/office/officeart/2018/2/layout/IconLabelList"/>
    <dgm:cxn modelId="{C9521EF5-7DC7-41F2-A3A8-6433ED334F29}" srcId="{B582A5CF-1A48-43D0-A8AD-73AC67267B5C}" destId="{8FC4C275-C5AF-40DB-B8FB-C3F910BD794F}" srcOrd="0" destOrd="0" parTransId="{06C11EB2-435A-43A0-9E83-2AFA093C0853}" sibTransId="{4928AE7F-E7CC-4EE6-AE54-D2CA997B7877}"/>
    <dgm:cxn modelId="{40BD77F9-0EAB-4749-87A1-D16F91B62418}" srcId="{B582A5CF-1A48-43D0-A8AD-73AC67267B5C}" destId="{931AF3BB-629F-49F1-B7F9-234D4C87D09C}" srcOrd="2" destOrd="0" parTransId="{C3BB370C-243D-4552-9FA5-C5A88C4402B5}" sibTransId="{009E7288-C4A0-47A8-BFC4-4084B6C55CA8}"/>
    <dgm:cxn modelId="{093965FD-454B-4DC7-B88D-5BA4F5910FDF}" srcId="{B582A5CF-1A48-43D0-A8AD-73AC67267B5C}" destId="{99BA9B33-D23A-4CEC-8D04-B24BB7804BF8}" srcOrd="4" destOrd="0" parTransId="{3133191D-37B8-45B7-9D14-88C475091F19}" sibTransId="{DAAF55C6-B43C-4950-ACCD-CE8F29C5D868}"/>
    <dgm:cxn modelId="{DDF182B9-52F0-4078-A18B-D92D8287A30D}" type="presParOf" srcId="{20D4D771-4FB1-4166-AF69-0CFD1955CFC5}" destId="{8F2BE31A-A35F-4BA9-92E9-0E4967A58792}" srcOrd="0" destOrd="0" presId="urn:microsoft.com/office/officeart/2018/2/layout/IconLabelList"/>
    <dgm:cxn modelId="{8B802332-F5D3-4AF5-8304-66E311C1AED2}" type="presParOf" srcId="{8F2BE31A-A35F-4BA9-92E9-0E4967A58792}" destId="{95E8BB14-9790-4064-BF00-D3A558BA8037}" srcOrd="0" destOrd="0" presId="urn:microsoft.com/office/officeart/2018/2/layout/IconLabelList"/>
    <dgm:cxn modelId="{DF9DB000-92A8-492A-A20E-BE4789FCCDDE}" type="presParOf" srcId="{8F2BE31A-A35F-4BA9-92E9-0E4967A58792}" destId="{CCB85DAD-7627-4E7D-98F8-0EE5A06BE0E4}" srcOrd="1" destOrd="0" presId="urn:microsoft.com/office/officeart/2018/2/layout/IconLabelList"/>
    <dgm:cxn modelId="{00A15FBE-881D-47DD-9AC2-4A85F3992085}" type="presParOf" srcId="{8F2BE31A-A35F-4BA9-92E9-0E4967A58792}" destId="{5263B381-D94F-4064-8EDE-01041793E437}" srcOrd="2" destOrd="0" presId="urn:microsoft.com/office/officeart/2018/2/layout/IconLabelList"/>
    <dgm:cxn modelId="{058E4730-69A3-4DE1-9931-C8105657C78B}" type="presParOf" srcId="{20D4D771-4FB1-4166-AF69-0CFD1955CFC5}" destId="{0D5DC2F4-9F16-4B0D-8072-5DB9D1C584FD}" srcOrd="1" destOrd="0" presId="urn:microsoft.com/office/officeart/2018/2/layout/IconLabelList"/>
    <dgm:cxn modelId="{4367E5FD-E60B-435F-8B99-2B595302E986}" type="presParOf" srcId="{20D4D771-4FB1-4166-AF69-0CFD1955CFC5}" destId="{D6A7E12D-903E-4D52-9F17-09CA2F340E47}" srcOrd="2" destOrd="0" presId="urn:microsoft.com/office/officeart/2018/2/layout/IconLabelList"/>
    <dgm:cxn modelId="{D6E77ECC-B6E8-49F1-AE01-667A1DD7B0B5}" type="presParOf" srcId="{D6A7E12D-903E-4D52-9F17-09CA2F340E47}" destId="{BCAF153A-8D90-4816-86CC-B8853B26F72F}" srcOrd="0" destOrd="0" presId="urn:microsoft.com/office/officeart/2018/2/layout/IconLabelList"/>
    <dgm:cxn modelId="{8B3A6FDA-0514-4AF3-BF25-DF1E229F64DF}" type="presParOf" srcId="{D6A7E12D-903E-4D52-9F17-09CA2F340E47}" destId="{C3F5658E-1003-4992-84E1-D89392D3ACCE}" srcOrd="1" destOrd="0" presId="urn:microsoft.com/office/officeart/2018/2/layout/IconLabelList"/>
    <dgm:cxn modelId="{39235CDA-63F2-4067-8BAF-BC0723E2B220}" type="presParOf" srcId="{D6A7E12D-903E-4D52-9F17-09CA2F340E47}" destId="{F3217B51-5C47-4B0A-B7F8-5D7095969DDE}" srcOrd="2" destOrd="0" presId="urn:microsoft.com/office/officeart/2018/2/layout/IconLabelList"/>
    <dgm:cxn modelId="{6431DA02-AE28-4067-8E14-0D3DECB61862}" type="presParOf" srcId="{20D4D771-4FB1-4166-AF69-0CFD1955CFC5}" destId="{A58C1D46-E3E0-4C46-8294-77BB534A3A28}" srcOrd="3" destOrd="0" presId="urn:microsoft.com/office/officeart/2018/2/layout/IconLabelList"/>
    <dgm:cxn modelId="{E5292025-9FDC-432C-8116-47A61F0188A1}" type="presParOf" srcId="{20D4D771-4FB1-4166-AF69-0CFD1955CFC5}" destId="{650B1F76-3CE0-42F4-A2BC-BC2A35A232F4}" srcOrd="4" destOrd="0" presId="urn:microsoft.com/office/officeart/2018/2/layout/IconLabelList"/>
    <dgm:cxn modelId="{4214DAE0-78F7-4AA7-B07B-A71ACA462553}" type="presParOf" srcId="{650B1F76-3CE0-42F4-A2BC-BC2A35A232F4}" destId="{85C1A675-EE8B-4818-A984-2FD9457FF3FD}" srcOrd="0" destOrd="0" presId="urn:microsoft.com/office/officeart/2018/2/layout/IconLabelList"/>
    <dgm:cxn modelId="{9AC24A0A-FC08-49C5-8A44-F039C2E79713}" type="presParOf" srcId="{650B1F76-3CE0-42F4-A2BC-BC2A35A232F4}" destId="{4064E6E3-FA67-4B14-B3F0-416C2BE024F7}" srcOrd="1" destOrd="0" presId="urn:microsoft.com/office/officeart/2018/2/layout/IconLabelList"/>
    <dgm:cxn modelId="{54923E23-0225-4524-B3E3-3AC27B8EB5CD}" type="presParOf" srcId="{650B1F76-3CE0-42F4-A2BC-BC2A35A232F4}" destId="{79946B13-7E36-4C7C-A8C1-4A70614884CD}" srcOrd="2" destOrd="0" presId="urn:microsoft.com/office/officeart/2018/2/layout/IconLabelList"/>
    <dgm:cxn modelId="{956C52BF-7BBD-4F58-A47F-0DCBF9D993FB}" type="presParOf" srcId="{20D4D771-4FB1-4166-AF69-0CFD1955CFC5}" destId="{E8F85482-FEEB-49F3-B662-E02DA4EC6B2A}" srcOrd="5" destOrd="0" presId="urn:microsoft.com/office/officeart/2018/2/layout/IconLabelList"/>
    <dgm:cxn modelId="{E5521A70-E816-4547-AA97-91D8C6C346FA}" type="presParOf" srcId="{20D4D771-4FB1-4166-AF69-0CFD1955CFC5}" destId="{9529EB28-E912-4D01-BDC4-DA1FD8E85ED7}" srcOrd="6" destOrd="0" presId="urn:microsoft.com/office/officeart/2018/2/layout/IconLabelList"/>
    <dgm:cxn modelId="{9F847554-EE81-4A9A-A1E6-A1A0E99B1ABE}" type="presParOf" srcId="{9529EB28-E912-4D01-BDC4-DA1FD8E85ED7}" destId="{4C609C4E-4FB6-4BBD-A9F4-811239557E4C}" srcOrd="0" destOrd="0" presId="urn:microsoft.com/office/officeart/2018/2/layout/IconLabelList"/>
    <dgm:cxn modelId="{4AF7361C-D3DD-4D27-AF95-82F93A87D54F}" type="presParOf" srcId="{9529EB28-E912-4D01-BDC4-DA1FD8E85ED7}" destId="{C2D91F58-08FB-4434-A77E-C24D67353FE0}" srcOrd="1" destOrd="0" presId="urn:microsoft.com/office/officeart/2018/2/layout/IconLabelList"/>
    <dgm:cxn modelId="{2FED07A7-83A6-406E-A646-A820A93E237D}" type="presParOf" srcId="{9529EB28-E912-4D01-BDC4-DA1FD8E85ED7}" destId="{36812660-072C-49A5-90DE-8C41B0CEF5D2}" srcOrd="2" destOrd="0" presId="urn:microsoft.com/office/officeart/2018/2/layout/IconLabelList"/>
    <dgm:cxn modelId="{DFAD010D-4A99-4DB3-AD7A-9FD5647558E0}" type="presParOf" srcId="{20D4D771-4FB1-4166-AF69-0CFD1955CFC5}" destId="{D09464DB-0591-4C03-B208-4AD03ADCB5FF}" srcOrd="7" destOrd="0" presId="urn:microsoft.com/office/officeart/2018/2/layout/IconLabelList"/>
    <dgm:cxn modelId="{6BCC3474-1473-468E-B29B-DD73C52BDF51}" type="presParOf" srcId="{20D4D771-4FB1-4166-AF69-0CFD1955CFC5}" destId="{2FC68B5E-6CC9-4881-9600-793F30D4AFB9}" srcOrd="8" destOrd="0" presId="urn:microsoft.com/office/officeart/2018/2/layout/IconLabelList"/>
    <dgm:cxn modelId="{161988B7-AEDD-47E6-B229-62E55B9F2DAE}" type="presParOf" srcId="{2FC68B5E-6CC9-4881-9600-793F30D4AFB9}" destId="{C8842F38-4CB3-4464-9DD5-FFEEED9ED345}" srcOrd="0" destOrd="0" presId="urn:microsoft.com/office/officeart/2018/2/layout/IconLabelList"/>
    <dgm:cxn modelId="{0BB627E5-3C80-4087-B69D-4521E183828F}" type="presParOf" srcId="{2FC68B5E-6CC9-4881-9600-793F30D4AFB9}" destId="{FEFE4BC6-2346-48F0-84D8-8367D15B1797}" srcOrd="1" destOrd="0" presId="urn:microsoft.com/office/officeart/2018/2/layout/IconLabelList"/>
    <dgm:cxn modelId="{DC26C3EF-29EA-426B-B2BC-E84B4A6EA74D}" type="presParOf" srcId="{2FC68B5E-6CC9-4881-9600-793F30D4AFB9}" destId="{C6AE0558-3726-4F65-A824-D9E5DFB9D930}"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8BB14-9790-4064-BF00-D3A558BA8037}">
      <dsp:nvSpPr>
        <dsp:cNvPr id="0" name=""/>
        <dsp:cNvSpPr/>
      </dsp:nvSpPr>
      <dsp:spPr>
        <a:xfrm>
          <a:off x="537302" y="246987"/>
          <a:ext cx="703212" cy="7032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63B381-D94F-4064-8EDE-01041793E437}">
      <dsp:nvSpPr>
        <dsp:cNvPr id="0" name=""/>
        <dsp:cNvSpPr/>
      </dsp:nvSpPr>
      <dsp:spPr>
        <a:xfrm>
          <a:off x="107561" y="1191647"/>
          <a:ext cx="1562695" cy="62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LOCATION </a:t>
          </a:r>
          <a:endParaRPr lang="en-US" sz="1100" kern="1200">
            <a:latin typeface="Arial" panose="020B0604020202020204" pitchFamily="34" charset="0"/>
            <a:cs typeface="Arial" panose="020B0604020202020204" pitchFamily="34" charset="0"/>
          </a:endParaRPr>
        </a:p>
      </dsp:txBody>
      <dsp:txXfrm>
        <a:off x="107561" y="1191647"/>
        <a:ext cx="1562695" cy="625078"/>
      </dsp:txXfrm>
    </dsp:sp>
    <dsp:sp modelId="{BCAF153A-8D90-4816-86CC-B8853B26F72F}">
      <dsp:nvSpPr>
        <dsp:cNvPr id="0" name=""/>
        <dsp:cNvSpPr/>
      </dsp:nvSpPr>
      <dsp:spPr>
        <a:xfrm>
          <a:off x="2373469" y="246987"/>
          <a:ext cx="703212" cy="7032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217B51-5C47-4B0A-B7F8-5D7095969DDE}">
      <dsp:nvSpPr>
        <dsp:cNvPr id="0" name=""/>
        <dsp:cNvSpPr/>
      </dsp:nvSpPr>
      <dsp:spPr>
        <a:xfrm>
          <a:off x="1943728" y="1191647"/>
          <a:ext cx="1562695" cy="62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RENOVATED IN 2007</a:t>
          </a:r>
          <a:endParaRPr lang="en-US" sz="1100" kern="1200">
            <a:latin typeface="Arial" panose="020B0604020202020204" pitchFamily="34" charset="0"/>
            <a:cs typeface="Arial" panose="020B0604020202020204" pitchFamily="34" charset="0"/>
          </a:endParaRPr>
        </a:p>
      </dsp:txBody>
      <dsp:txXfrm>
        <a:off x="1943728" y="1191647"/>
        <a:ext cx="1562695" cy="625078"/>
      </dsp:txXfrm>
    </dsp:sp>
    <dsp:sp modelId="{85C1A675-EE8B-4818-A984-2FD9457FF3FD}">
      <dsp:nvSpPr>
        <dsp:cNvPr id="0" name=""/>
        <dsp:cNvSpPr/>
      </dsp:nvSpPr>
      <dsp:spPr>
        <a:xfrm>
          <a:off x="4209636" y="246987"/>
          <a:ext cx="703212" cy="7032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946B13-7E36-4C7C-A8C1-4A70614884CD}">
      <dsp:nvSpPr>
        <dsp:cNvPr id="0" name=""/>
        <dsp:cNvSpPr/>
      </dsp:nvSpPr>
      <dsp:spPr>
        <a:xfrm>
          <a:off x="3779895" y="1191647"/>
          <a:ext cx="1562695" cy="62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COMPETITORS </a:t>
          </a:r>
          <a:endParaRPr lang="en-US" sz="1100" kern="1200">
            <a:latin typeface="Arial" panose="020B0604020202020204" pitchFamily="34" charset="0"/>
            <a:cs typeface="Arial" panose="020B0604020202020204" pitchFamily="34" charset="0"/>
          </a:endParaRPr>
        </a:p>
      </dsp:txBody>
      <dsp:txXfrm>
        <a:off x="3779895" y="1191647"/>
        <a:ext cx="1562695" cy="625078"/>
      </dsp:txXfrm>
    </dsp:sp>
    <dsp:sp modelId="{4C609C4E-4FB6-4BBD-A9F4-811239557E4C}">
      <dsp:nvSpPr>
        <dsp:cNvPr id="0" name=""/>
        <dsp:cNvSpPr/>
      </dsp:nvSpPr>
      <dsp:spPr>
        <a:xfrm>
          <a:off x="1455386" y="2207399"/>
          <a:ext cx="703212" cy="7032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812660-072C-49A5-90DE-8C41B0CEF5D2}">
      <dsp:nvSpPr>
        <dsp:cNvPr id="0" name=""/>
        <dsp:cNvSpPr/>
      </dsp:nvSpPr>
      <dsp:spPr>
        <a:xfrm>
          <a:off x="1025644" y="3152059"/>
          <a:ext cx="1562695" cy="62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TO DETERMINE THE REASON FOR DISSATIDFACTION AMONG THE CUSTOMER </a:t>
          </a:r>
          <a:endParaRPr lang="en-US" sz="1100" kern="1200">
            <a:latin typeface="Arial" panose="020B0604020202020204" pitchFamily="34" charset="0"/>
            <a:cs typeface="Arial" panose="020B0604020202020204" pitchFamily="34" charset="0"/>
          </a:endParaRPr>
        </a:p>
      </dsp:txBody>
      <dsp:txXfrm>
        <a:off x="1025644" y="3152059"/>
        <a:ext cx="1562695" cy="625078"/>
      </dsp:txXfrm>
    </dsp:sp>
    <dsp:sp modelId="{C8842F38-4CB3-4464-9DD5-FFEEED9ED345}">
      <dsp:nvSpPr>
        <dsp:cNvPr id="0" name=""/>
        <dsp:cNvSpPr/>
      </dsp:nvSpPr>
      <dsp:spPr>
        <a:xfrm>
          <a:off x="3291553" y="2207399"/>
          <a:ext cx="703212" cy="7032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E0558-3726-4F65-A824-D9E5DFB9D930}">
      <dsp:nvSpPr>
        <dsp:cNvPr id="0" name=""/>
        <dsp:cNvSpPr/>
      </dsp:nvSpPr>
      <dsp:spPr>
        <a:xfrm>
          <a:off x="2861811" y="3152059"/>
          <a:ext cx="1562695" cy="62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TO ANALYSE THE IMPACT OF THE ISSUE RELATED TO CUSTOMER SATISFACTION .</a:t>
          </a:r>
          <a:endParaRPr lang="en-US" sz="1100" kern="1200">
            <a:latin typeface="Arial" panose="020B0604020202020204" pitchFamily="34" charset="0"/>
            <a:cs typeface="Arial" panose="020B0604020202020204" pitchFamily="34" charset="0"/>
          </a:endParaRPr>
        </a:p>
      </dsp:txBody>
      <dsp:txXfrm>
        <a:off x="2861811" y="3152059"/>
        <a:ext cx="1562695" cy="6250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B04810-F31D-463E-AC48-9D7F9FD4E1DB}" type="datetimeFigureOut">
              <a:rPr lang="en-GB" smtClean="0"/>
              <a:t>07/08/2020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AFABF6-D9B2-4449-9108-FBF5ED25DBF0}" type="slidenum">
              <a:rPr lang="en-GB" smtClean="0"/>
              <a:t>‹#›</a:t>
            </a:fld>
            <a:endParaRPr lang="en-GB"/>
          </a:p>
        </p:txBody>
      </p:sp>
    </p:spTree>
    <p:extLst>
      <p:ext uri="{BB962C8B-B14F-4D97-AF65-F5344CB8AC3E}">
        <p14:creationId xmlns:p14="http://schemas.microsoft.com/office/powerpoint/2010/main" val="126240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focus of the Sheraton is to improve their overall operations such as bookings, fast and friendly services, variety of good food and quality of the offerings along with various on-site services. AIP consultancy is going to help the Sheraton Hotel to improve all the services, so the hotel can pass the BSA. </a:t>
            </a:r>
          </a:p>
          <a:p>
            <a:r>
              <a:rPr lang="en-GB" sz="1800" dirty="0">
                <a:solidFill>
                  <a:srgbClr val="000000"/>
                </a:solidFill>
                <a:effectLst/>
                <a:latin typeface="Arial" panose="020B0604020202020204" pitchFamily="34" charset="0"/>
                <a:ea typeface="Calibri" panose="020F0502020204030204" pitchFamily="34" charset="0"/>
              </a:rPr>
              <a:t>The outcomes of the project can be measured with the help of analysis of various factors such as cleanliness within the hotel, condition, and operations of the hotel as they are rated by the customers, financial performance as it is dependent upon the level of satisfaction of the customers, facilities management as with this better services can be ensured to the customers</a:t>
            </a:r>
            <a:endParaRPr lang="en-GB" dirty="0"/>
          </a:p>
        </p:txBody>
      </p:sp>
      <p:sp>
        <p:nvSpPr>
          <p:cNvPr id="4" name="Slide Number Placeholder 3"/>
          <p:cNvSpPr>
            <a:spLocks noGrp="1"/>
          </p:cNvSpPr>
          <p:nvPr>
            <p:ph type="sldNum" sz="quarter" idx="5"/>
          </p:nvPr>
        </p:nvSpPr>
        <p:spPr/>
        <p:txBody>
          <a:bodyPr/>
          <a:lstStyle/>
          <a:p>
            <a:fld id="{8EAFABF6-D9B2-4449-9108-FBF5ED25DBF0}" type="slidenum">
              <a:rPr lang="en-GB" smtClean="0"/>
              <a:t>3</a:t>
            </a:fld>
            <a:endParaRPr lang="en-GB"/>
          </a:p>
        </p:txBody>
      </p:sp>
    </p:spTree>
    <p:extLst>
      <p:ext uri="{BB962C8B-B14F-4D97-AF65-F5344CB8AC3E}">
        <p14:creationId xmlns:p14="http://schemas.microsoft.com/office/powerpoint/2010/main" val="2760062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0188" indent="0" algn="just">
              <a:lnSpc>
                <a:spcPct val="150000"/>
              </a:lnSpc>
              <a:buSzPct val="45000"/>
              <a:buFont typeface="Wingdings" panose="05000000000000000000" pitchFamily="2" charset="2"/>
              <a:buNone/>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pPr>
            <a:r>
              <a:rPr lang="en-GB" altLang="en-US" sz="1200" dirty="0">
                <a:latin typeface="Times New Roman" panose="02020603050405020304" pitchFamily="18" charset="0"/>
              </a:rPr>
              <a:t>changing taste and preference of the customers which can be managed with the help of market research </a:t>
            </a:r>
          </a:p>
          <a:p>
            <a:pPr marL="230188" indent="0" algn="just">
              <a:lnSpc>
                <a:spcPct val="150000"/>
              </a:lnSpc>
              <a:buSzPct val="45000"/>
              <a:buFont typeface="Wingdings" panose="05000000000000000000" pitchFamily="2" charset="2"/>
              <a:buNone/>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pPr>
            <a:r>
              <a:rPr lang="en-GB" altLang="en-US" sz="1200" dirty="0">
                <a:latin typeface="Times New Roman" panose="02020603050405020304" pitchFamily="18" charset="0"/>
              </a:rPr>
              <a:t>influence of the stakeholders such as the impact of customers, employees and the investors for various policies and changes to be implemented within the organisation, for supporting this they need undertake stakeholders analysis </a:t>
            </a:r>
          </a:p>
          <a:p>
            <a:pPr marL="230188" indent="0" algn="just">
              <a:lnSpc>
                <a:spcPct val="150000"/>
              </a:lnSpc>
              <a:buSzPct val="45000"/>
              <a:buFont typeface="Wingdings" panose="05000000000000000000" pitchFamily="2" charset="2"/>
              <a:buNone/>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pPr>
            <a:r>
              <a:rPr lang="en-GB" altLang="en-US" sz="1200" dirty="0">
                <a:latin typeface="Times New Roman" panose="02020603050405020304" pitchFamily="18" charset="0"/>
              </a:rPr>
              <a:t>technology that will used by the hotel required funds that can become risk for them and for mitigating this they need to determine the sources that can provide them the funds </a:t>
            </a:r>
          </a:p>
          <a:p>
            <a:endParaRPr lang="en-GB" dirty="0"/>
          </a:p>
        </p:txBody>
      </p:sp>
      <p:sp>
        <p:nvSpPr>
          <p:cNvPr id="4" name="Slide Number Placeholder 3"/>
          <p:cNvSpPr>
            <a:spLocks noGrp="1"/>
          </p:cNvSpPr>
          <p:nvPr>
            <p:ph type="sldNum" sz="quarter" idx="5"/>
          </p:nvPr>
        </p:nvSpPr>
        <p:spPr/>
        <p:txBody>
          <a:bodyPr/>
          <a:lstStyle/>
          <a:p>
            <a:fld id="{8EAFABF6-D9B2-4449-9108-FBF5ED25DBF0}" type="slidenum">
              <a:rPr lang="en-GB" smtClean="0"/>
              <a:t>4</a:t>
            </a:fld>
            <a:endParaRPr lang="en-GB"/>
          </a:p>
        </p:txBody>
      </p:sp>
    </p:spTree>
    <p:extLst>
      <p:ext uri="{BB962C8B-B14F-4D97-AF65-F5344CB8AC3E}">
        <p14:creationId xmlns:p14="http://schemas.microsoft.com/office/powerpoint/2010/main" val="19550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2AC24A9-CCB6-4F8D-B8DB-C2F3692CFA5A}" type="datetimeFigureOut">
              <a:rPr lang="en-US" smtClean="0"/>
              <a:t>8/7/2020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60146771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8405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8/7/2020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1631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2807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8/7/2020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6967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8/7/2020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21716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8/7/2020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71859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8/7/2020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3256580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04410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365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8950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70821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2AC24A9-CCB6-4F8D-B8DB-C2F3692CFA5A}" type="datetimeFigureOut">
              <a:rPr lang="en-US" smtClean="0"/>
              <a:t>8/7/2020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927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8/7/2020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22425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8/7/2020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30577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6593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2AC24A9-CCB6-4F8D-B8DB-C2F3692CFA5A}" type="datetimeFigureOut">
              <a:rPr lang="en-US" smtClean="0"/>
              <a:t>8/7/2020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7661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AC24A9-CCB6-4F8D-B8DB-C2F3692CFA5A}" type="datetimeFigureOut">
              <a:rPr lang="en-US" smtClean="0"/>
              <a:t>8/7/2020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901643464"/>
      </p:ext>
    </p:extLst>
  </p:cSld>
  <p:clrMap bg1="lt1" tx1="dk1" bg2="lt2" tx2="dk2" accent1="accent1" accent2="accent2" accent3="accent3" accent4="accent4" accent5="accent5" accent6="accent6" hlink="hlink" folHlink="folHlink"/>
  <p:sldLayoutIdLst>
    <p:sldLayoutId id="2147484175" r:id="rId1"/>
    <p:sldLayoutId id="2147484176" r:id="rId2"/>
    <p:sldLayoutId id="2147484177" r:id="rId3"/>
    <p:sldLayoutId id="2147484178" r:id="rId4"/>
    <p:sldLayoutId id="2147484179" r:id="rId5"/>
    <p:sldLayoutId id="2147484180" r:id="rId6"/>
    <p:sldLayoutId id="2147484181" r:id="rId7"/>
    <p:sldLayoutId id="2147484182" r:id="rId8"/>
    <p:sldLayoutId id="2147484183" r:id="rId9"/>
    <p:sldLayoutId id="2147484184" r:id="rId10"/>
    <p:sldLayoutId id="2147484185" r:id="rId11"/>
    <p:sldLayoutId id="2147484186" r:id="rId12"/>
    <p:sldLayoutId id="2147484187" r:id="rId13"/>
    <p:sldLayoutId id="2147484188" r:id="rId14"/>
    <p:sldLayoutId id="2147484189" r:id="rId15"/>
    <p:sldLayoutId id="2147484190" r:id="rId16"/>
    <p:sldLayoutId id="214748419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pn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g"/><Relationship Id="rId11" Type="http://schemas.microsoft.com/office/2007/relationships/diagramDrawing" Target="../diagrams/drawing1.xml"/><Relationship Id="rId5" Type="http://schemas.openxmlformats.org/officeDocument/2006/relationships/image" Target="../media/image9.jpg"/><Relationship Id="rId10" Type="http://schemas.openxmlformats.org/officeDocument/2006/relationships/diagramColors" Target="../diagrams/colors1.xml"/><Relationship Id="rId4" Type="http://schemas.openxmlformats.org/officeDocument/2006/relationships/image" Target="../media/image8.jp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1">
            <a:extLst>
              <a:ext uri="{FF2B5EF4-FFF2-40B4-BE49-F238E27FC236}">
                <a16:creationId xmlns:a16="http://schemas.microsoft.com/office/drawing/2014/main" id="{C3BF7E36-F4C3-4223-8FBB-222F3AC2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57B99-B5F6-4E69-B2C3-CAE95DDA3F8D}"/>
              </a:ext>
            </a:extLst>
          </p:cNvPr>
          <p:cNvSpPr>
            <a:spLocks noGrp="1"/>
          </p:cNvSpPr>
          <p:nvPr>
            <p:ph type="ctrTitle"/>
          </p:nvPr>
        </p:nvSpPr>
        <p:spPr>
          <a:xfrm>
            <a:off x="8536277" y="673240"/>
            <a:ext cx="3031524" cy="3446373"/>
          </a:xfrm>
          <a:noFill/>
          <a:ln w="19050">
            <a:noFill/>
            <a:prstDash val="dash"/>
          </a:ln>
        </p:spPr>
        <p:txBody>
          <a:bodyPr vert="horz" lIns="91440" tIns="45720" rIns="91440" bIns="45720" rtlCol="0">
            <a:normAutofit/>
          </a:bodyPr>
          <a:lstStyle/>
          <a:p>
            <a:r>
              <a:rPr lang="en-US" sz="3000"/>
              <a:t>CONSULTANCY PITCH </a:t>
            </a:r>
          </a:p>
        </p:txBody>
      </p:sp>
      <p:sp>
        <p:nvSpPr>
          <p:cNvPr id="40" name="Rectangle 23">
            <a:extLst>
              <a:ext uri="{FF2B5EF4-FFF2-40B4-BE49-F238E27FC236}">
                <a16:creationId xmlns:a16="http://schemas.microsoft.com/office/drawing/2014/main" id="{B726C4D4-D6FC-4A73-9F6A-9F1638405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house with trees in the background&#10;&#10;Description automatically generated">
            <a:extLst>
              <a:ext uri="{FF2B5EF4-FFF2-40B4-BE49-F238E27FC236}">
                <a16:creationId xmlns:a16="http://schemas.microsoft.com/office/drawing/2014/main" id="{A2847CF4-9171-467D-BE83-A82C5C7091C5}"/>
              </a:ext>
            </a:extLst>
          </p:cNvPr>
          <p:cNvPicPr>
            <a:picLocks noChangeAspect="1"/>
          </p:cNvPicPr>
          <p:nvPr/>
        </p:nvPicPr>
        <p:blipFill rotWithShape="1">
          <a:blip r:embed="rId2">
            <a:extLst>
              <a:ext uri="{28A0092B-C50C-407E-A947-70E740481C1C}">
                <a14:useLocalDpi xmlns:a14="http://schemas.microsoft.com/office/drawing/2010/main" val="0"/>
              </a:ext>
            </a:extLst>
          </a:blip>
          <a:srcRect l="21432" r="5763" b="1"/>
          <a:stretch/>
        </p:blipFill>
        <p:spPr>
          <a:xfrm>
            <a:off x="-4740" y="2715766"/>
            <a:ext cx="7539395" cy="4142232"/>
          </a:xfrm>
          <a:prstGeom prst="rect">
            <a:avLst/>
          </a:prstGeom>
        </p:spPr>
      </p:pic>
      <p:pic>
        <p:nvPicPr>
          <p:cNvPr id="26" name="Picture 25">
            <a:extLst>
              <a:ext uri="{FF2B5EF4-FFF2-40B4-BE49-F238E27FC236}">
                <a16:creationId xmlns:a16="http://schemas.microsoft.com/office/drawing/2014/main" id="{5D45FA57-9B44-4275-8D50-1AC887AC5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180"/>
          <a:stretch/>
        </p:blipFill>
        <p:spPr>
          <a:xfrm>
            <a:off x="7946782" y="4375150"/>
            <a:ext cx="4245218" cy="2482850"/>
          </a:xfrm>
          <a:prstGeom prst="rect">
            <a:avLst/>
          </a:prstGeom>
        </p:spPr>
      </p:pic>
      <p:sp>
        <p:nvSpPr>
          <p:cNvPr id="3" name="Subtitle 2">
            <a:extLst>
              <a:ext uri="{FF2B5EF4-FFF2-40B4-BE49-F238E27FC236}">
                <a16:creationId xmlns:a16="http://schemas.microsoft.com/office/drawing/2014/main" id="{2D03C375-88B9-4651-A9E8-CED2F5671CD0}"/>
              </a:ext>
            </a:extLst>
          </p:cNvPr>
          <p:cNvSpPr>
            <a:spLocks noGrp="1"/>
          </p:cNvSpPr>
          <p:nvPr>
            <p:ph type="subTitle" idx="1"/>
          </p:nvPr>
        </p:nvSpPr>
        <p:spPr>
          <a:xfrm>
            <a:off x="8536276" y="4119613"/>
            <a:ext cx="3031524" cy="2058765"/>
          </a:xfrm>
          <a:noFill/>
          <a:ln w="19050">
            <a:noFill/>
            <a:prstDash val="dash"/>
          </a:ln>
        </p:spPr>
        <p:txBody>
          <a:bodyPr vert="horz" lIns="91440" tIns="45720" rIns="91440" bIns="45720" rtlCol="0">
            <a:normAutofit/>
          </a:bodyPr>
          <a:lstStyle/>
          <a:p>
            <a:pPr indent="-228600">
              <a:spcAft>
                <a:spcPts val="600"/>
              </a:spcAft>
              <a:buFont typeface="Arial" panose="020B0604020202020204" pitchFamily="34" charset="0"/>
              <a:buChar char="•"/>
            </a:pPr>
            <a:r>
              <a:rPr lang="en-US" sz="1600"/>
              <a:t>AIP CONSULTANCY WITH SHERATON HEATHROW</a:t>
            </a:r>
          </a:p>
          <a:p>
            <a:pPr indent="-228600">
              <a:spcAft>
                <a:spcPts val="600"/>
              </a:spcAft>
              <a:buFont typeface="Arial" panose="020B0604020202020204" pitchFamily="34" charset="0"/>
              <a:buChar char="•"/>
            </a:pPr>
            <a:r>
              <a:rPr lang="en-US" sz="1600"/>
              <a:t>STUDENT NAME: MADALINA-ANDREEA POPA </a:t>
            </a:r>
          </a:p>
          <a:p>
            <a:pPr indent="-228600">
              <a:spcAft>
                <a:spcPts val="600"/>
              </a:spcAft>
              <a:buFont typeface="Arial" panose="020B0604020202020204" pitchFamily="34" charset="0"/>
              <a:buChar char="•"/>
            </a:pPr>
            <a:r>
              <a:rPr lang="en-US" sz="1600"/>
              <a:t>STUDENT NUMBER:1815001</a:t>
            </a:r>
          </a:p>
          <a:p>
            <a:pPr indent="-228600">
              <a:spcAft>
                <a:spcPts val="600"/>
              </a:spcAft>
              <a:buFont typeface="Arial" panose="020B0604020202020204" pitchFamily="34" charset="0"/>
              <a:buChar char="•"/>
            </a:pPr>
            <a:r>
              <a:rPr lang="en-US" sz="1600"/>
              <a:t>LECTURE : EFUA ADAMS </a:t>
            </a:r>
          </a:p>
        </p:txBody>
      </p:sp>
      <p:pic>
        <p:nvPicPr>
          <p:cNvPr id="4" name="Picture 3">
            <a:extLst>
              <a:ext uri="{FF2B5EF4-FFF2-40B4-BE49-F238E27FC236}">
                <a16:creationId xmlns:a16="http://schemas.microsoft.com/office/drawing/2014/main" id="{F58C78B5-FE8B-4B84-88F1-6715093272A5}"/>
              </a:ext>
            </a:extLst>
          </p:cNvPr>
          <p:cNvPicPr>
            <a:picLocks noChangeAspect="1"/>
          </p:cNvPicPr>
          <p:nvPr/>
        </p:nvPicPr>
        <p:blipFill rotWithShape="1">
          <a:blip r:embed="rId4"/>
          <a:srcRect l="2671" r="2671" b="1"/>
          <a:stretch/>
        </p:blipFill>
        <p:spPr>
          <a:xfrm>
            <a:off x="20" y="-1"/>
            <a:ext cx="3721588" cy="2624327"/>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770951D1-D283-4C0E-94B2-B01D41E5CF05}"/>
              </a:ext>
            </a:extLst>
          </p:cNvPr>
          <p:cNvPicPr>
            <a:picLocks noChangeAspect="1"/>
          </p:cNvPicPr>
          <p:nvPr/>
        </p:nvPicPr>
        <p:blipFill rotWithShape="1">
          <a:blip r:embed="rId5">
            <a:extLst>
              <a:ext uri="{28A0092B-C50C-407E-A947-70E740481C1C}">
                <a14:useLocalDpi xmlns:a14="http://schemas.microsoft.com/office/drawing/2010/main" val="0"/>
              </a:ext>
            </a:extLst>
          </a:blip>
          <a:srcRect r="15035" b="-3"/>
          <a:stretch/>
        </p:blipFill>
        <p:spPr>
          <a:xfrm>
            <a:off x="3829049" y="1"/>
            <a:ext cx="3705605" cy="2624327"/>
          </a:xfrm>
          <a:prstGeom prst="rect">
            <a:avLst/>
          </a:prstGeom>
        </p:spPr>
      </p:pic>
    </p:spTree>
    <p:extLst>
      <p:ext uri="{BB962C8B-B14F-4D97-AF65-F5344CB8AC3E}">
        <p14:creationId xmlns:p14="http://schemas.microsoft.com/office/powerpoint/2010/main" val="284254358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4296042-EA9E-4E3F-9165-4A9458DA5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B0597BA1-5C20-429B-A8D2-8AE246412D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E27F2FE-954E-497E-BDC2-7D9B838EE970}"/>
              </a:ext>
            </a:extLst>
          </p:cNvPr>
          <p:cNvSpPr>
            <a:spLocks noGrp="1"/>
          </p:cNvSpPr>
          <p:nvPr>
            <p:ph type="title"/>
          </p:nvPr>
        </p:nvSpPr>
        <p:spPr>
          <a:xfrm>
            <a:off x="685799" y="836907"/>
            <a:ext cx="5304295" cy="1220493"/>
          </a:xfrm>
        </p:spPr>
        <p:txBody>
          <a:bodyPr>
            <a:normAutofit/>
          </a:bodyPr>
          <a:lstStyle/>
          <a:p>
            <a:pPr algn="l"/>
            <a:r>
              <a:rPr lang="en-GB" sz="3200"/>
              <a:t>WE ARE </a:t>
            </a:r>
          </a:p>
        </p:txBody>
      </p:sp>
      <p:sp>
        <p:nvSpPr>
          <p:cNvPr id="21" name="Content Placeholder 2">
            <a:extLst>
              <a:ext uri="{FF2B5EF4-FFF2-40B4-BE49-F238E27FC236}">
                <a16:creationId xmlns:a16="http://schemas.microsoft.com/office/drawing/2014/main" id="{ACDC4860-EB1C-4BC3-9F64-A90CDC709A28}"/>
              </a:ext>
            </a:extLst>
          </p:cNvPr>
          <p:cNvSpPr>
            <a:spLocks noGrp="1"/>
          </p:cNvSpPr>
          <p:nvPr>
            <p:ph idx="1"/>
          </p:nvPr>
        </p:nvSpPr>
        <p:spPr>
          <a:xfrm>
            <a:off x="685800" y="2194560"/>
            <a:ext cx="5304295" cy="3979997"/>
          </a:xfrm>
        </p:spPr>
        <p:txBody>
          <a:bodyPr>
            <a:normAutofit/>
          </a:bodyPr>
          <a:lstStyle/>
          <a:p>
            <a:r>
              <a:rPr lang="en-GB" sz="1600" dirty="0">
                <a:latin typeface="Arial" panose="020B0604020202020204" pitchFamily="34" charset="0"/>
                <a:cs typeface="Arial" panose="020B0604020202020204" pitchFamily="34" charset="0"/>
              </a:rPr>
              <a:t>BASED IN London </a:t>
            </a:r>
          </a:p>
          <a:p>
            <a:r>
              <a:rPr lang="en-GB" sz="1600" dirty="0">
                <a:latin typeface="Arial" panose="020B0604020202020204" pitchFamily="34" charset="0"/>
                <a:cs typeface="Arial" panose="020B0604020202020204" pitchFamily="34" charset="0"/>
              </a:rPr>
              <a:t>Family Busines </a:t>
            </a:r>
          </a:p>
          <a:p>
            <a:r>
              <a:rPr lang="en-GB" sz="1600" dirty="0">
                <a:latin typeface="Arial" panose="020B0604020202020204" pitchFamily="34" charset="0"/>
                <a:cs typeface="Arial" panose="020B0604020202020204" pitchFamily="34" charset="0"/>
              </a:rPr>
              <a:t>30 years of successful business </a:t>
            </a:r>
          </a:p>
          <a:p>
            <a:endParaRPr lang="en-GB" sz="1800" dirty="0"/>
          </a:p>
        </p:txBody>
      </p:sp>
      <p:sp>
        <p:nvSpPr>
          <p:cNvPr id="30" name="Rectangle 29">
            <a:extLst>
              <a:ext uri="{FF2B5EF4-FFF2-40B4-BE49-F238E27FC236}">
                <a16:creationId xmlns:a16="http://schemas.microsoft.com/office/drawing/2014/main" id="{FA83EE6E-D2CA-4F96-8502-90228F23E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solidFill>
              <a:schemeClr val="tx2"/>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piece of paper&#10;&#10;Description automatically generated">
            <a:extLst>
              <a:ext uri="{FF2B5EF4-FFF2-40B4-BE49-F238E27FC236}">
                <a16:creationId xmlns:a16="http://schemas.microsoft.com/office/drawing/2014/main" id="{9F83B0E2-5A8C-42FF-941E-01928607C0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5086" y="1526025"/>
            <a:ext cx="2380647" cy="1432466"/>
          </a:xfrm>
          <a:prstGeom prst="rect">
            <a:avLst/>
          </a:prstGeom>
        </p:spPr>
      </p:pic>
      <p:sp>
        <p:nvSpPr>
          <p:cNvPr id="40" name="Round Single Corner Rectangle 24">
            <a:extLst>
              <a:ext uri="{FF2B5EF4-FFF2-40B4-BE49-F238E27FC236}">
                <a16:creationId xmlns:a16="http://schemas.microsoft.com/office/drawing/2014/main" id="{F40648EA-C5C4-4A79-8490-EF7F4CFE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7841" y="916605"/>
            <a:ext cx="1998359" cy="2230427"/>
          </a:xfrm>
          <a:prstGeom prst="round1Rect">
            <a:avLst>
              <a:gd name="adj" fmla="val 11295"/>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ound Single Corner Rectangle 23">
            <a:extLst>
              <a:ext uri="{FF2B5EF4-FFF2-40B4-BE49-F238E27FC236}">
                <a16:creationId xmlns:a16="http://schemas.microsoft.com/office/drawing/2014/main" id="{7C5B5FF1-19A6-4A2C-8165-C65BF561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966487" y="4164747"/>
            <a:ext cx="2347509" cy="1755606"/>
          </a:xfrm>
          <a:prstGeom prst="round1Rect">
            <a:avLst>
              <a:gd name="adj" fmla="val 1129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5">
            <a:extLst>
              <a:ext uri="{FF2B5EF4-FFF2-40B4-BE49-F238E27FC236}">
                <a16:creationId xmlns:a16="http://schemas.microsoft.com/office/drawing/2014/main" id="{30A4C89E-6EE7-4E11-8A2A-5B20541A2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301139"/>
            <a:ext cx="2220800" cy="3027524"/>
          </a:xfrm>
          <a:prstGeom prst="rect">
            <a:avLst/>
          </a:prstGeom>
          <a:solidFill>
            <a:srgbClr val="FFFFFF"/>
          </a:solidFill>
          <a:ln>
            <a:solidFill>
              <a:schemeClr val="tx2"/>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amily">
            <a:extLst>
              <a:ext uri="{FF2B5EF4-FFF2-40B4-BE49-F238E27FC236}">
                <a16:creationId xmlns:a16="http://schemas.microsoft.com/office/drawing/2014/main" id="{86B33FD9-229A-4061-AA9D-D3D35109CF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47435" y="3879405"/>
            <a:ext cx="1887366" cy="1887366"/>
          </a:xfrm>
          <a:prstGeom prst="rect">
            <a:avLst/>
          </a:prstGeom>
        </p:spPr>
      </p:pic>
    </p:spTree>
    <p:extLst>
      <p:ext uri="{BB962C8B-B14F-4D97-AF65-F5344CB8AC3E}">
        <p14:creationId xmlns:p14="http://schemas.microsoft.com/office/powerpoint/2010/main" val="146949162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0">
            <a:extLst>
              <a:ext uri="{FF2B5EF4-FFF2-40B4-BE49-F238E27FC236}">
                <a16:creationId xmlns:a16="http://schemas.microsoft.com/office/drawing/2014/main" id="{9DA958CC-4AF5-431D-A6C4-9F6B97D4A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2">
            <a:extLst>
              <a:ext uri="{FF2B5EF4-FFF2-40B4-BE49-F238E27FC236}">
                <a16:creationId xmlns:a16="http://schemas.microsoft.com/office/drawing/2014/main" id="{BA8672CF-0E1B-40C3-9B98-68269A9BA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0095"/>
          <a:stretch/>
        </p:blipFill>
        <p:spPr>
          <a:xfrm>
            <a:off x="0" y="0"/>
            <a:ext cx="6084415" cy="1441450"/>
          </a:xfrm>
          <a:prstGeom prst="rect">
            <a:avLst/>
          </a:prstGeom>
        </p:spPr>
      </p:pic>
      <p:sp>
        <p:nvSpPr>
          <p:cNvPr id="2" name="Title 1">
            <a:extLst>
              <a:ext uri="{FF2B5EF4-FFF2-40B4-BE49-F238E27FC236}">
                <a16:creationId xmlns:a16="http://schemas.microsoft.com/office/drawing/2014/main" id="{79A795FD-9DC9-485B-B6C5-F764C9E44C84}"/>
              </a:ext>
            </a:extLst>
          </p:cNvPr>
          <p:cNvSpPr>
            <a:spLocks noGrp="1"/>
          </p:cNvSpPr>
          <p:nvPr>
            <p:ph type="title"/>
          </p:nvPr>
        </p:nvSpPr>
        <p:spPr>
          <a:xfrm>
            <a:off x="619760" y="764373"/>
            <a:ext cx="5450152" cy="1293028"/>
          </a:xfrm>
        </p:spPr>
        <p:txBody>
          <a:bodyPr>
            <a:normAutofit/>
          </a:bodyPr>
          <a:lstStyle/>
          <a:p>
            <a:r>
              <a:rPr lang="en-GB" sz="3200"/>
              <a:t>PROJECT SCOPE </a:t>
            </a:r>
          </a:p>
        </p:txBody>
      </p:sp>
      <p:pic>
        <p:nvPicPr>
          <p:cNvPr id="12" name="Picture 11" descr="A small house in a garden&#10;&#10;Description automatically generated">
            <a:extLst>
              <a:ext uri="{FF2B5EF4-FFF2-40B4-BE49-F238E27FC236}">
                <a16:creationId xmlns:a16="http://schemas.microsoft.com/office/drawing/2014/main" id="{185AB2E3-2A50-420A-9091-1F0877A1CC5B}"/>
              </a:ext>
            </a:extLst>
          </p:cNvPr>
          <p:cNvPicPr>
            <a:picLocks noChangeAspect="1"/>
          </p:cNvPicPr>
          <p:nvPr/>
        </p:nvPicPr>
        <p:blipFill rotWithShape="1">
          <a:blip r:embed="rId4">
            <a:extLst>
              <a:ext uri="{28A0092B-C50C-407E-A947-70E740481C1C}">
                <a14:useLocalDpi xmlns:a14="http://schemas.microsoft.com/office/drawing/2010/main" val="0"/>
              </a:ext>
            </a:extLst>
          </a:blip>
          <a:srcRect l="13041" r="18296" b="1"/>
          <a:stretch/>
        </p:blipFill>
        <p:spPr>
          <a:xfrm>
            <a:off x="6417734" y="10"/>
            <a:ext cx="3270176" cy="3933487"/>
          </a:xfrm>
          <a:prstGeom prst="rect">
            <a:avLst/>
          </a:prstGeom>
        </p:spPr>
      </p:pic>
      <p:pic>
        <p:nvPicPr>
          <p:cNvPr id="6" name="Picture 5" descr="A living room filled with furniture and a large window&#10;&#10;Description automatically generated">
            <a:extLst>
              <a:ext uri="{FF2B5EF4-FFF2-40B4-BE49-F238E27FC236}">
                <a16:creationId xmlns:a16="http://schemas.microsoft.com/office/drawing/2014/main" id="{B9E0F6A1-E781-465C-ADC6-CBE66E154570}"/>
              </a:ext>
            </a:extLst>
          </p:cNvPr>
          <p:cNvPicPr>
            <a:picLocks noChangeAspect="1"/>
          </p:cNvPicPr>
          <p:nvPr/>
        </p:nvPicPr>
        <p:blipFill rotWithShape="1">
          <a:blip r:embed="rId5">
            <a:extLst>
              <a:ext uri="{28A0092B-C50C-407E-A947-70E740481C1C}">
                <a14:useLocalDpi xmlns:a14="http://schemas.microsoft.com/office/drawing/2010/main" val="0"/>
              </a:ext>
            </a:extLst>
          </a:blip>
          <a:srcRect l="46980" r="15044"/>
          <a:stretch/>
        </p:blipFill>
        <p:spPr>
          <a:xfrm>
            <a:off x="9782174" y="10"/>
            <a:ext cx="2409826" cy="2538238"/>
          </a:xfrm>
          <a:prstGeom prst="rect">
            <a:avLst/>
          </a:prstGeom>
        </p:spPr>
      </p:pic>
      <p:sp>
        <p:nvSpPr>
          <p:cNvPr id="35" name="Rectangle 34">
            <a:extLst>
              <a:ext uri="{FF2B5EF4-FFF2-40B4-BE49-F238E27FC236}">
                <a16:creationId xmlns:a16="http://schemas.microsoft.com/office/drawing/2014/main" id="{B896839C-2624-4C4C-919F-1C69E71AE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82174" y="2609193"/>
            <a:ext cx="2409825" cy="13243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edroom with a bed and desk in a room&#10;&#10;Description automatically generated">
            <a:extLst>
              <a:ext uri="{FF2B5EF4-FFF2-40B4-BE49-F238E27FC236}">
                <a16:creationId xmlns:a16="http://schemas.microsoft.com/office/drawing/2014/main" id="{70210303-D2A4-41CE-841B-6C082F736530}"/>
              </a:ext>
            </a:extLst>
          </p:cNvPr>
          <p:cNvPicPr>
            <a:picLocks noChangeAspect="1"/>
          </p:cNvPicPr>
          <p:nvPr/>
        </p:nvPicPr>
        <p:blipFill rotWithShape="1">
          <a:blip r:embed="rId6">
            <a:extLst>
              <a:ext uri="{28A0092B-C50C-407E-A947-70E740481C1C}">
                <a14:useLocalDpi xmlns:a14="http://schemas.microsoft.com/office/drawing/2010/main" val="0"/>
              </a:ext>
            </a:extLst>
          </a:blip>
          <a:srcRect t="27604" r="2" b="6859"/>
          <a:stretch/>
        </p:blipFill>
        <p:spPr>
          <a:xfrm>
            <a:off x="6417734" y="4019723"/>
            <a:ext cx="5774266" cy="2838276"/>
          </a:xfrm>
          <a:prstGeom prst="rect">
            <a:avLst/>
          </a:prstGeom>
        </p:spPr>
      </p:pic>
      <p:graphicFrame>
        <p:nvGraphicFramePr>
          <p:cNvPr id="26" name="Content Placeholder 2">
            <a:extLst>
              <a:ext uri="{FF2B5EF4-FFF2-40B4-BE49-F238E27FC236}">
                <a16:creationId xmlns:a16="http://schemas.microsoft.com/office/drawing/2014/main" id="{697D9CAF-DFF4-46FF-8E21-F5354A2C8158}"/>
              </a:ext>
            </a:extLst>
          </p:cNvPr>
          <p:cNvGraphicFramePr>
            <a:graphicFrameLocks noGrp="1"/>
          </p:cNvGraphicFramePr>
          <p:nvPr>
            <p:ph idx="1"/>
            <p:extLst>
              <p:ext uri="{D42A27DB-BD31-4B8C-83A1-F6EECF244321}">
                <p14:modId xmlns:p14="http://schemas.microsoft.com/office/powerpoint/2010/main" val="2497774891"/>
              </p:ext>
            </p:extLst>
          </p:nvPr>
        </p:nvGraphicFramePr>
        <p:xfrm>
          <a:off x="619760" y="2194560"/>
          <a:ext cx="5450152" cy="40241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75810154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9">
            <a:extLst>
              <a:ext uri="{FF2B5EF4-FFF2-40B4-BE49-F238E27FC236}">
                <a16:creationId xmlns:a16="http://schemas.microsoft.com/office/drawing/2014/main" id="{479DFEB5-ADBD-470D-9DC1-6582DB3F9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31">
            <a:extLst>
              <a:ext uri="{FF2B5EF4-FFF2-40B4-BE49-F238E27FC236}">
                <a16:creationId xmlns:a16="http://schemas.microsoft.com/office/drawing/2014/main" id="{90BAD511-3B9E-4F38-8137-2AC2680773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132F8C09-675E-4760-B6D0-1040404CF4A1}"/>
              </a:ext>
            </a:extLst>
          </p:cNvPr>
          <p:cNvSpPr>
            <a:spLocks noGrp="1"/>
          </p:cNvSpPr>
          <p:nvPr>
            <p:ph type="title"/>
          </p:nvPr>
        </p:nvSpPr>
        <p:spPr>
          <a:xfrm>
            <a:off x="685800" y="764373"/>
            <a:ext cx="4753466" cy="1293028"/>
          </a:xfrm>
        </p:spPr>
        <p:txBody>
          <a:bodyPr>
            <a:normAutofit/>
          </a:bodyPr>
          <a:lstStyle/>
          <a:p>
            <a:r>
              <a:rPr lang="en-GB"/>
              <a:t>CONSTRAINT AND ASUMPATION </a:t>
            </a:r>
          </a:p>
        </p:txBody>
      </p:sp>
      <p:sp>
        <p:nvSpPr>
          <p:cNvPr id="3" name="Content Placeholder 2">
            <a:extLst>
              <a:ext uri="{FF2B5EF4-FFF2-40B4-BE49-F238E27FC236}">
                <a16:creationId xmlns:a16="http://schemas.microsoft.com/office/drawing/2014/main" id="{8C06C252-7F8F-4923-A32B-AEE060557DF1}"/>
              </a:ext>
            </a:extLst>
          </p:cNvPr>
          <p:cNvSpPr>
            <a:spLocks noGrp="1"/>
          </p:cNvSpPr>
          <p:nvPr>
            <p:ph idx="1"/>
          </p:nvPr>
        </p:nvSpPr>
        <p:spPr>
          <a:xfrm>
            <a:off x="685801" y="2194560"/>
            <a:ext cx="4753466" cy="4024125"/>
          </a:xfrm>
        </p:spPr>
        <p:txBody>
          <a:bodyPr>
            <a:normAutofit/>
          </a:bodyPr>
          <a:lstStyle/>
          <a:p>
            <a:r>
              <a:rPr lang="en-GB" sz="1800">
                <a:latin typeface="Arial" panose="020B0604020202020204" pitchFamily="34" charset="0"/>
                <a:cs typeface="Arial" panose="020B0604020202020204" pitchFamily="34" charset="0"/>
              </a:rPr>
              <a:t>BREXIT –can lead the hotel of shortage skilled staff </a:t>
            </a:r>
          </a:p>
          <a:p>
            <a:r>
              <a:rPr lang="en-GB" sz="1800">
                <a:latin typeface="Arial" panose="020B0604020202020204" pitchFamily="34" charset="0"/>
                <a:cs typeface="Arial" panose="020B0604020202020204" pitchFamily="34" charset="0"/>
              </a:rPr>
              <a:t>More funds for the hotel </a:t>
            </a:r>
          </a:p>
          <a:p>
            <a:r>
              <a:rPr lang="en-GB" sz="1800">
                <a:latin typeface="Arial" panose="020B0604020202020204" pitchFamily="34" charset="0"/>
                <a:cs typeface="Arial" panose="020B0604020202020204" pitchFamily="34" charset="0"/>
              </a:rPr>
              <a:t>Need to improve the communication system with customer relations to provide a good services </a:t>
            </a:r>
            <a:endParaRPr lang="en-GB" sz="1800" dirty="0">
              <a:latin typeface="Arial" panose="020B0604020202020204" pitchFamily="34" charset="0"/>
              <a:cs typeface="Arial" panose="020B0604020202020204" pitchFamily="34" charset="0"/>
            </a:endParaRPr>
          </a:p>
        </p:txBody>
      </p:sp>
      <p:sp>
        <p:nvSpPr>
          <p:cNvPr id="43" name="Rounded Rectangle 29">
            <a:extLst>
              <a:ext uri="{FF2B5EF4-FFF2-40B4-BE49-F238E27FC236}">
                <a16:creationId xmlns:a16="http://schemas.microsoft.com/office/drawing/2014/main" id="{C0D2A56F-6489-43ED-BB9D-011660BB9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065" y="1127125"/>
            <a:ext cx="5381135" cy="4987926"/>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boy, small, table&#10;&#10;Description automatically generated">
            <a:extLst>
              <a:ext uri="{FF2B5EF4-FFF2-40B4-BE49-F238E27FC236}">
                <a16:creationId xmlns:a16="http://schemas.microsoft.com/office/drawing/2014/main" id="{EAE25CE6-A31A-4354-B88E-BB31E14D49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7290" y="2166927"/>
            <a:ext cx="1949285" cy="1241715"/>
          </a:xfrm>
          <a:prstGeom prst="rect">
            <a:avLst/>
          </a:prstGeom>
        </p:spPr>
      </p:pic>
      <p:sp>
        <p:nvSpPr>
          <p:cNvPr id="44" name="Round Single Corner Rectangle 35">
            <a:extLst>
              <a:ext uri="{FF2B5EF4-FFF2-40B4-BE49-F238E27FC236}">
                <a16:creationId xmlns:a16="http://schemas.microsoft.com/office/drawing/2014/main" id="{DCDFC964-A4EC-430B-BDC2-D9E59A925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06240" y="1673848"/>
            <a:ext cx="2451386" cy="2227874"/>
          </a:xfrm>
          <a:prstGeom prst="round1Rect">
            <a:avLst>
              <a:gd name="adj" fmla="val 2864"/>
            </a:avLst>
          </a:prstGeom>
          <a:noFill/>
          <a:ln w="1270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 up of text on a white background&#10;&#10;Description automatically generated">
            <a:extLst>
              <a:ext uri="{FF2B5EF4-FFF2-40B4-BE49-F238E27FC236}">
                <a16:creationId xmlns:a16="http://schemas.microsoft.com/office/drawing/2014/main" id="{38949361-4541-4A8D-B4CE-0F3763075F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59574" y="4411528"/>
            <a:ext cx="1949285" cy="1015383"/>
          </a:xfrm>
          <a:prstGeom prst="rect">
            <a:avLst/>
          </a:prstGeom>
        </p:spPr>
      </p:pic>
      <p:sp>
        <p:nvSpPr>
          <p:cNvPr id="45" name="Round Single Corner Rectangle 33">
            <a:extLst>
              <a:ext uri="{FF2B5EF4-FFF2-40B4-BE49-F238E27FC236}">
                <a16:creationId xmlns:a16="http://schemas.microsoft.com/office/drawing/2014/main" id="{52D4B2BD-57F8-479B-8E76-0780627D8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6873351" y="3802998"/>
            <a:ext cx="1521731" cy="2232443"/>
          </a:xfrm>
          <a:prstGeom prst="round1Rect">
            <a:avLst>
              <a:gd name="adj" fmla="val 2864"/>
            </a:avLst>
          </a:prstGeom>
          <a:noFill/>
          <a:ln w="1270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food, table, drawing&#10;&#10;Description automatically generated">
            <a:extLst>
              <a:ext uri="{FF2B5EF4-FFF2-40B4-BE49-F238E27FC236}">
                <a16:creationId xmlns:a16="http://schemas.microsoft.com/office/drawing/2014/main" id="{5BC8B82A-43FC-4770-8F44-82819891D3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14993" y="2838390"/>
            <a:ext cx="1964109" cy="1558816"/>
          </a:xfrm>
          <a:prstGeom prst="rect">
            <a:avLst/>
          </a:prstGeom>
        </p:spPr>
      </p:pic>
      <p:sp>
        <p:nvSpPr>
          <p:cNvPr id="40" name="Round Same Side Corner Rectangle 34">
            <a:extLst>
              <a:ext uri="{FF2B5EF4-FFF2-40B4-BE49-F238E27FC236}">
                <a16:creationId xmlns:a16="http://schemas.microsoft.com/office/drawing/2014/main" id="{D5FE2861-A98D-4B64-98D1-5CDA58BC6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38051" y="2504868"/>
            <a:ext cx="4117992" cy="2232441"/>
          </a:xfrm>
          <a:prstGeom prst="round2SameRect">
            <a:avLst>
              <a:gd name="adj1" fmla="val 2090"/>
              <a:gd name="adj2" fmla="val 0"/>
            </a:avLst>
          </a:prstGeom>
          <a:noFill/>
          <a:ln w="1270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9796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ounded Rectangle 11">
            <a:extLst>
              <a:ext uri="{FF2B5EF4-FFF2-40B4-BE49-F238E27FC236}">
                <a16:creationId xmlns:a16="http://schemas.microsoft.com/office/drawing/2014/main" id="{1DC9435E-09E5-4C60-8912-B8DE9B996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descr="Smiling Face with No Fill">
            <a:extLst>
              <a:ext uri="{FF2B5EF4-FFF2-40B4-BE49-F238E27FC236}">
                <a16:creationId xmlns:a16="http://schemas.microsoft.com/office/drawing/2014/main" id="{0BDC7565-D0E8-4231-A963-558456911C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87414" y="1126064"/>
            <a:ext cx="4605872" cy="4605872"/>
          </a:xfrm>
          <a:prstGeom prst="rect">
            <a:avLst/>
          </a:prstGeom>
          <a:ln w="31750" cap="sq">
            <a:noFill/>
            <a:miter lim="800000"/>
          </a:ln>
        </p:spPr>
      </p:pic>
      <p:pic>
        <p:nvPicPr>
          <p:cNvPr id="7" name="Picture 6" descr="A drawing of a cartoon character&#10;&#10;Description automatically generated">
            <a:extLst>
              <a:ext uri="{FF2B5EF4-FFF2-40B4-BE49-F238E27FC236}">
                <a16:creationId xmlns:a16="http://schemas.microsoft.com/office/drawing/2014/main" id="{B933849F-0500-4C6D-8854-AB8B912A02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7299" y="1755359"/>
            <a:ext cx="4728699" cy="3347281"/>
          </a:xfrm>
          <a:prstGeom prst="rect">
            <a:avLst/>
          </a:prstGeom>
          <a:ln w="31750" cap="sq">
            <a:noFill/>
            <a:miter lim="800000"/>
          </a:ln>
        </p:spPr>
      </p:pic>
      <p:sp>
        <p:nvSpPr>
          <p:cNvPr id="5" name="TextBox 4">
            <a:extLst>
              <a:ext uri="{FF2B5EF4-FFF2-40B4-BE49-F238E27FC236}">
                <a16:creationId xmlns:a16="http://schemas.microsoft.com/office/drawing/2014/main" id="{7562D740-C0B4-42E6-9599-CA249E2C1B3E}"/>
              </a:ext>
            </a:extLst>
          </p:cNvPr>
          <p:cNvSpPr txBox="1"/>
          <p:nvPr/>
        </p:nvSpPr>
        <p:spPr>
          <a:xfrm>
            <a:off x="4687410" y="1803405"/>
            <a:ext cx="6132990" cy="182509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400" cap="all" dirty="0">
                <a:latin typeface="Arial" panose="020B0604020202020204" pitchFamily="34" charset="0"/>
                <a:ea typeface="+mj-ea"/>
                <a:cs typeface="Arial" panose="020B0604020202020204" pitchFamily="34" charset="0"/>
              </a:rPr>
              <a:t> </a:t>
            </a:r>
          </a:p>
        </p:txBody>
      </p:sp>
      <p:sp>
        <p:nvSpPr>
          <p:cNvPr id="2" name="TextBox 1">
            <a:extLst>
              <a:ext uri="{FF2B5EF4-FFF2-40B4-BE49-F238E27FC236}">
                <a16:creationId xmlns:a16="http://schemas.microsoft.com/office/drawing/2014/main" id="{2D66BE0D-92AD-45B6-96B6-AC9D52CE2FFE}"/>
              </a:ext>
            </a:extLst>
          </p:cNvPr>
          <p:cNvSpPr txBox="1"/>
          <p:nvPr/>
        </p:nvSpPr>
        <p:spPr>
          <a:xfrm>
            <a:off x="1186543" y="1970314"/>
            <a:ext cx="9459686" cy="369332"/>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09690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302</Words>
  <Application>Microsoft Office PowerPoint</Application>
  <PresentationFormat>Widescreen</PresentationFormat>
  <Paragraphs>27</Paragraphs>
  <Slides>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Century Gothic</vt:lpstr>
      <vt:lpstr>Times New Roman</vt:lpstr>
      <vt:lpstr>Wingdings</vt:lpstr>
      <vt:lpstr>Vapor Trail</vt:lpstr>
      <vt:lpstr>CONSULTANCY PITCH </vt:lpstr>
      <vt:lpstr>WE ARE </vt:lpstr>
      <vt:lpstr>PROJECT SCOPE </vt:lpstr>
      <vt:lpstr>CONSTRAINT AND ASUMPATION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PITCH </dc:title>
  <dc:creator>madalina popa</dc:creator>
  <cp:lastModifiedBy>madalina popa</cp:lastModifiedBy>
  <cp:revision>2</cp:revision>
  <dcterms:created xsi:type="dcterms:W3CDTF">2020-08-07T10:41:09Z</dcterms:created>
  <dcterms:modified xsi:type="dcterms:W3CDTF">2020-08-07T10:43:34Z</dcterms:modified>
</cp:coreProperties>
</file>