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4"/>
  </p:sldMasterIdLst>
  <p:notesMasterIdLst>
    <p:notesMasterId r:id="rId15"/>
  </p:notesMasterIdLst>
  <p:handoutMasterIdLst>
    <p:handoutMasterId r:id="rId16"/>
  </p:handoutMasterIdLst>
  <p:sldIdLst>
    <p:sldId id="261" r:id="rId5"/>
    <p:sldId id="262" r:id="rId6"/>
    <p:sldId id="269" r:id="rId7"/>
    <p:sldId id="260" r:id="rId8"/>
    <p:sldId id="271" r:id="rId9"/>
    <p:sldId id="270" r:id="rId10"/>
    <p:sldId id="266" r:id="rId11"/>
    <p:sldId id="268" r:id="rId12"/>
    <p:sldId id="272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7D4E1C-BDFF-44C3-A5F9-BEC55A5D4BC7}" v="137" dt="2026-10-06T12:23:11.860"/>
    <p1510:client id="{957236A5-1526-43C1-A305-F8C9193E1A11}" v="62" dt="2026-10-06T12:17:31.883"/>
  </p1510:revLst>
</p1510:revInfo>
</file>

<file path=ppt/tableStyles.xml><?xml version="1.0" encoding="utf-8"?>
<a:tblStyleLst xmlns:a="http://schemas.openxmlformats.org/drawingml/2006/main" def="{5940675A-B579-460E-94D1-54222C63F5DA}"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EEA8923-F622-D989-B9B3-B3CC96FE626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9E889E-B59F-A469-C95A-8CBDC1F9402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DB3726-D0C2-457F-8CC3-928675B4E068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BA3573-B47C-FDA4-46B8-797B2C9A87B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A6D0FA-C8BA-77C1-6889-D61922B20F4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0EED11-3A9B-4C6B-9C89-964F67C941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61286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7EF1B-3089-4752-BFCD-CDC3014626A0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9F3FAF-CC6A-478D-BF6B-BD1EE87BC1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21836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Getty images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9598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Microsoft Teams is a great choice because it brings everything together and clear to understand.</a:t>
            </a:r>
            <a:endParaRPr lang="en-US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0620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Image is from online resources describing communication.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6732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27F7E75E-CE5B-4F6B-A58C-A201C6F086D3}" type="datetime1">
              <a:rPr lang="en-US" smtClean="0"/>
              <a:t>10/6/2026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2845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7D15F3-FB0A-40BD-9F46-CD820ADA828D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714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05B8722-F84D-43AB-A81E-9D4017C547A8}" type="datetime1">
              <a:rPr lang="en-US" smtClean="0"/>
              <a:t>10/6/2026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7050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5C3D1438-E7DE-BCF4-D0DD-97184D8B7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9930" y="640097"/>
            <a:ext cx="4362148" cy="347472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E9EB830E-59F9-793F-E2E7-110D033D7F8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909929" y="4818889"/>
            <a:ext cx="4206701" cy="1188720"/>
          </a:xfrm>
        </p:spPr>
        <p:txBody>
          <a:bodyPr anchor="t">
            <a:normAutofit/>
          </a:bodyPr>
          <a:lstStyle>
            <a:lvl1pPr algn="l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C9C23E6-AA65-EED1-FC7F-E4138D9D0D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060950" cy="6858000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3DCC7EC-EB64-3FA5-9B9F-4B65F8B35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06048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5721EA9-D34D-C406-42C9-D1C3DC0550EB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0B066445-C11D-4095-8BC4-5080AC4E3218}" type="datetime1">
              <a:rPr lang="en-US" smtClean="0"/>
              <a:t>10/6/2026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8A451BA-6597-98CC-3A5A-099DB05385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D98AED2-58CC-D8F4-37CF-06D4C6AE089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064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A23BF3C-9B75-66EF-8F1A-8B9738170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73764"/>
            <a:ext cx="4654296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15">
            <a:extLst>
              <a:ext uri="{FF2B5EF4-FFF2-40B4-BE49-F238E27FC236}">
                <a16:creationId xmlns:a16="http://schemas.microsoft.com/office/drawing/2014/main" id="{1B44AFE9-43F1-4797-1ECE-FD5190E5805A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38201" y="4732531"/>
            <a:ext cx="4206240" cy="1380743"/>
          </a:xfrm>
        </p:spPr>
        <p:txBody>
          <a:bodyPr anchor="t">
            <a:normAutofit/>
          </a:bodyPr>
          <a:lstStyle>
            <a:lvl1pPr algn="l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47472" y="854346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A58B4-E2D1-FBC8-004D-0E9EEBBE13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F7ECD5CE-D4CA-484A-9341-4BF32DD68C55}" type="datetime1">
              <a:rPr lang="en-US" smtClean="0"/>
              <a:t>10/6/2026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3444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351CC58D-28EC-93AD-7E10-1DA3DC632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7478991" cy="3635797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E0B119D-A456-DE33-9525-49696D3FE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BFFB480A-CB2C-F6F3-1181-7B482DE48A1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693339" y="5225354"/>
            <a:ext cx="6669986" cy="1545336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416322-573D-C8CC-7277-1611B4285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9C7DE3-77E6-7F1C-2D66-87946BDD6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C1D9A-998E-4C6D-BC6F-694D5220AB8D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39072A-E9FB-537C-7C31-2FB111D3C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3680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0B6C7-ADAF-4C2E-846E-5E1258F695E1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923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5">
            <a:extLst>
              <a:ext uri="{FF2B5EF4-FFF2-40B4-BE49-F238E27FC236}">
                <a16:creationId xmlns:a16="http://schemas.microsoft.com/office/drawing/2014/main" id="{373F4DFA-EB1C-0802-6DB6-F68036779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2787213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5443909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659C8A-FEAD-0E21-E6D3-D37128750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F62FB-03E9-93F2-7A34-F233AFA3A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900E3-A080-4462-9203-39E4D4C17F65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E9323-6CD7-F266-CF02-4659EBD32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6010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6BAAC9-EDEA-49AA-A816-0D6D9A5F9DD7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77392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E637458-E6B1-4FC7-84A0-F1BC58EC062B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781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192" y="921782"/>
            <a:ext cx="8012703" cy="1463040"/>
          </a:xfrm>
        </p:spPr>
        <p:txBody>
          <a:bodyPr anchor="b">
            <a:noAutofit/>
          </a:bodyPr>
          <a:lstStyle>
            <a:lvl1pPr algn="l"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523192" y="2533094"/>
            <a:ext cx="8012694" cy="3689909"/>
          </a:xfrm>
        </p:spPr>
        <p:txBody>
          <a:bodyPr anchor="t" anchorCtr="0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algn="l">
              <a:defRPr sz="1600">
                <a:solidFill>
                  <a:schemeClr val="tx1"/>
                </a:solidFill>
              </a:defRPr>
            </a:lvl2pPr>
            <a:lvl3pPr algn="l">
              <a:defRPr sz="1400">
                <a:solidFill>
                  <a:schemeClr val="tx1"/>
                </a:solidFill>
              </a:defRPr>
            </a:lvl3pPr>
            <a:lvl4pPr algn="l">
              <a:defRPr sz="1200">
                <a:solidFill>
                  <a:schemeClr val="tx1"/>
                </a:solidFill>
              </a:defRPr>
            </a:lvl4pPr>
            <a:lvl5pPr algn="l"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1DCDDA2-8D36-4624-B204-74740AE4644C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899D92D-13BB-E0E1-DD69-482838D53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66880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4282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0C4E9710-FA87-30E3-20CB-80AEB3E8C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0880" y="365760"/>
            <a:ext cx="9292920" cy="111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E17293-F2D5-8A51-CB65-CFF77173106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066409" y="1986161"/>
            <a:ext cx="9284368" cy="4236841"/>
          </a:xfrm>
        </p:spPr>
        <p:txBody>
          <a:bodyPr/>
          <a:lstStyle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7B8D473-56D3-41A2-8BBA-5C6DB59F7841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C7AD265-7A5D-626D-3F70-B7BA0D0172D9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87140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10093F-D11C-4084-9666-A7864AD1DBF0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49446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11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3196D68-1BE9-332F-CE83-CA191A09639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2395538"/>
            <a:ext cx="10515600" cy="4097337"/>
          </a:xfrm>
        </p:spPr>
        <p:txBody>
          <a:bodyPr/>
          <a:lstStyle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888A324-08A0-4DCE-BEC0-74F82D75E98D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86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3102182"/>
            <a:ext cx="4325112" cy="2459736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None/>
              <a:defRPr sz="14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C82DBF-DC52-49C0-8D21-130BAE03F60D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9626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8AB9C5D-D894-4C92-9691-897BBBBA3072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96743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358617"/>
            <a:ext cx="4145582" cy="4818062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23954" y="841248"/>
            <a:ext cx="5681662" cy="48180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1F230B-329F-4CE0-B5C3-CED265F3028C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E04C821-A160-CE80-AFE2-D2549F9F2A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5250118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24378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514F82-AB58-4A7F-98B7-E79FFEC0AD31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93099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8D7A96C-727D-443E-B119-3C2D46585552}" type="datetime1">
              <a:rPr lang="en-US" smtClean="0"/>
              <a:t>10/6/2026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52335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990511"/>
            <a:ext cx="2724240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8B89DDCA-87DB-0908-C1FE-D16DEF71920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8EBE519D-028D-D854-9791-84D8B687B3A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806C8823-F770-48EC-8FF5-015F51B71BE9}" type="datetime1">
              <a:rPr lang="en-US" smtClean="0"/>
              <a:t>10/6/2026</a:t>
            </a:fld>
            <a:endParaRPr lang="en-US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EAF697B0-B4E5-EE0F-75F1-242A9E4FB1F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6690" y="3011335"/>
            <a:ext cx="27182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865677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A233B23-1BCB-72C2-12F6-A6A2A6648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859058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6908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308D5E1C-BB02-4667-86A6-B54F35A039AA}" type="datetime1">
              <a:rPr lang="en-US" smtClean="0"/>
              <a:t>10/6/2026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9544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9E48447-9F55-4D90-B54F-5CB68695C405}" type="datetime1">
              <a:rPr lang="en-US" smtClean="0"/>
              <a:t>10/6/2026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445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66BBA9B-B728-DC67-AD0E-8B0CD6B25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01402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CD3AF4A-6CE8-D602-8B43-2DBEE16BF0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67148AD6-6081-4DA0-B2E4-058B1328DF15}" type="datetime1">
              <a:rPr lang="en-US" smtClean="0"/>
              <a:t>10/6/2026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767E8268-A223-BA56-F272-53477C7091D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4F7843C-45BC-E180-EC40-8C80397FBC9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0017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8E8816AA-2D6C-4E1E-A255-70A0F664A9DB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2967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320" y="584339"/>
            <a:ext cx="4361688" cy="1261714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61150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lang="en-US"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32320" y="1979463"/>
            <a:ext cx="4362450" cy="43292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FBFE376-D742-D564-3921-9EE06C25A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6160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5BE6B84-4C67-D49C-27F8-C862E16A8FF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5169E289-2753-47FA-8923-7BCD55600225}" type="datetime1">
              <a:rPr lang="en-US" smtClean="0"/>
              <a:t>10/6/2026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8CDB1B9-EC53-82AC-9108-F0D1BBC4391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0BD4C5-5651-77FA-20CA-3D813654A9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8973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A3D9F250-E4C3-4C71-A60E-AA6F94364904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8195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460DF7FD-0AB1-4084-BC20-BE154F30AC92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17185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583413"/>
            <a:ext cx="3566160" cy="1527048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84144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46720" y="2212975"/>
            <a:ext cx="3566160" cy="40957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1F1B67D-ECBB-854F-CC29-CAAA9DB18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582129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A8E04B-FD21-4A20-D196-257B310FD4B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1908D409-5104-4786-A4CA-8DD13D7658BF}" type="datetime1">
              <a:rPr lang="en-US" smtClean="0"/>
              <a:t>10/6/2026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FB7A9C8-9922-276E-D7E7-BA37C3C590D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7BD9853-F841-5935-2E22-F5DA78B1091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2017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2212975"/>
            <a:ext cx="3401568" cy="40957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61780" y="0"/>
            <a:ext cx="743021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lang="en-US"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88ED8BF-3BC1-C0A7-67E1-8F6CE5DBA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74815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72C41D87-A2F7-832F-EE5D-4A82C089830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9FDEFFF0-3DFA-431C-A8FC-742FD22BDAC9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2FFE48E-EFB9-58B7-9159-E1F3B1F35D7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03AB52F-F281-1BB9-9D9F-9FC67E6B879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04144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9B51325-ED53-45B5-B8EC-AC2935FF2C0F}" type="datetime1">
              <a:rPr lang="en-US" smtClean="0"/>
              <a:t>10/6/2026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564642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162317"/>
            <a:ext cx="2953618" cy="189280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405500C-1C2B-4DBE-7BD5-6BEE65AA2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37843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EFC0BAFC-A983-7661-7BE4-9CB4E1AAE80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923978" y="5259333"/>
            <a:ext cx="2559157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40480" y="4162318"/>
            <a:ext cx="758952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73E16F8-613D-6FF2-3AAE-FB4255DC1EF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716912E-7CB7-4FC8-B72F-4B01D9482417}" type="datetime1">
              <a:rPr lang="en-US" smtClean="0"/>
              <a:t>10/6/2026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4EC89D4-F3C3-252D-E57A-D34A76D8BD1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71662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13647"/>
            <a:ext cx="2953618" cy="1892808"/>
          </a:xfrm>
        </p:spPr>
        <p:txBody>
          <a:bodyPr anchor="b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C5DDB1-0680-6692-8E8B-F9D50E91526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853249" y="1315045"/>
            <a:ext cx="2417698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66175"/>
            <a:ext cx="7409228" cy="2240280"/>
          </a:xfrm>
        </p:spPr>
        <p:txBody>
          <a:bodyPr anchor="b" anchorCtr="0"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5DF332-3FBA-2C89-59F5-FA1778C4985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902234" y="1160706"/>
            <a:ext cx="175418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6AC6FE-0E5E-4AE4-98C8-B4B622BCAF20}" type="datetime1">
              <a:rPr lang="en-US" smtClean="0"/>
              <a:t>10/6/2026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9E9CA5-FE3A-8B3B-FD85-EEC977EA262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2353708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307973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8916A20-C6D4-6297-2A89-F60B0B6DA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3071719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13778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5577840"/>
            <a:ext cx="10972802" cy="970463"/>
          </a:xfrm>
        </p:spPr>
        <p:txBody>
          <a:bodyPr anchor="t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715F3DA-3DCE-67E6-E94C-48C96A36C98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40080" y="365760"/>
            <a:ext cx="5898743" cy="4425696"/>
          </a:xfrm>
          <a:custGeom>
            <a:avLst/>
            <a:gdLst>
              <a:gd name="connsiteX0" fmla="*/ 2983368 w 6446520"/>
              <a:gd name="connsiteY0" fmla="*/ 0 h 4425696"/>
              <a:gd name="connsiteX1" fmla="*/ 3463152 w 6446520"/>
              <a:gd name="connsiteY1" fmla="*/ 0 h 4425696"/>
              <a:gd name="connsiteX2" fmla="*/ 3552820 w 6446520"/>
              <a:gd name="connsiteY2" fmla="*/ 7008 h 4425696"/>
              <a:gd name="connsiteX3" fmla="*/ 6446520 w 6446520"/>
              <a:gd name="connsiteY3" fmla="*/ 3302772 h 4425696"/>
              <a:gd name="connsiteX4" fmla="*/ 6446520 w 6446520"/>
              <a:gd name="connsiteY4" fmla="*/ 4425696 h 4425696"/>
              <a:gd name="connsiteX5" fmla="*/ 0 w 6446520"/>
              <a:gd name="connsiteY5" fmla="*/ 4425696 h 4425696"/>
              <a:gd name="connsiteX6" fmla="*/ 0 w 6446520"/>
              <a:gd name="connsiteY6" fmla="*/ 3302772 h 4425696"/>
              <a:gd name="connsiteX7" fmla="*/ 2893701 w 6446520"/>
              <a:gd name="connsiteY7" fmla="*/ 7008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520" h="4425696">
                <a:moveTo>
                  <a:pt x="2983368" y="0"/>
                </a:moveTo>
                <a:lnTo>
                  <a:pt x="3463152" y="0"/>
                </a:lnTo>
                <a:lnTo>
                  <a:pt x="3552820" y="7008"/>
                </a:lnTo>
                <a:cubicBezTo>
                  <a:pt x="5178169" y="176660"/>
                  <a:pt x="6446520" y="1587478"/>
                  <a:pt x="6446520" y="3302772"/>
                </a:cubicBezTo>
                <a:lnTo>
                  <a:pt x="6446520" y="4425696"/>
                </a:lnTo>
                <a:lnTo>
                  <a:pt x="0" y="4425696"/>
                </a:lnTo>
                <a:lnTo>
                  <a:pt x="0" y="3302772"/>
                </a:lnTo>
                <a:cubicBezTo>
                  <a:pt x="0" y="1587478"/>
                  <a:pt x="1268352" y="176660"/>
                  <a:pt x="2893701" y="7008"/>
                </a:cubicBezTo>
                <a:close/>
              </a:path>
            </a:pathLst>
          </a:custGeom>
          <a:blipFill dpi="0" rotWithShape="1">
            <a:blip r:embed="rId2">
              <a:alphaModFix amt="7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950303" y="365760"/>
            <a:ext cx="4571137" cy="4428871"/>
          </a:xfrm>
        </p:spPr>
        <p:txBody>
          <a:bodyPr anchor="b" anchorCtr="0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7B3806-3EA8-4E62-AEC9-7E2ED96F502A}" type="datetime1">
              <a:rPr lang="en-US" smtClean="0"/>
              <a:t>10/6/2026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5EDA098-8E4B-3EB1-646C-4227A3202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521208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268419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85CE1D-A181-492D-AEDB-536B2FBBAE67}" type="datetime1">
              <a:rPr lang="en-US" smtClean="0"/>
              <a:t>10/6/2026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01308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F8B008C-A5E8-826A-5F68-E2A4C542B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10780776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1816163"/>
            <a:ext cx="3920691" cy="4540188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9516" y="1812758"/>
            <a:ext cx="6349381" cy="45401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29B2AA4-410A-494C-867B-421FBD1BD637}" type="datetime1">
              <a:rPr lang="en-US" smtClean="0"/>
              <a:t>10/6/2026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87622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95149E1E-3EE9-45C1-A5DC-A4B5F539C4FA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1492776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864236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E4C77EC0-4873-6982-138B-77EBB60FCE2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2148" y="1676967"/>
            <a:ext cx="4304208" cy="42076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9">
            <a:extLst>
              <a:ext uri="{FF2B5EF4-FFF2-40B4-BE49-F238E27FC236}">
                <a16:creationId xmlns:a16="http://schemas.microsoft.com/office/drawing/2014/main" id="{9EA9F84E-FFD2-9D14-4000-EB54F5065147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483476" y="1694325"/>
            <a:ext cx="5990360" cy="4207696"/>
          </a:xfrm>
          <a:custGeom>
            <a:avLst/>
            <a:gdLst>
              <a:gd name="connsiteX0" fmla="*/ 2983368 w 6446520"/>
              <a:gd name="connsiteY0" fmla="*/ 0 h 4425696"/>
              <a:gd name="connsiteX1" fmla="*/ 3463152 w 6446520"/>
              <a:gd name="connsiteY1" fmla="*/ 0 h 4425696"/>
              <a:gd name="connsiteX2" fmla="*/ 3552820 w 6446520"/>
              <a:gd name="connsiteY2" fmla="*/ 7008 h 4425696"/>
              <a:gd name="connsiteX3" fmla="*/ 6446520 w 6446520"/>
              <a:gd name="connsiteY3" fmla="*/ 3302772 h 4425696"/>
              <a:gd name="connsiteX4" fmla="*/ 6446520 w 6446520"/>
              <a:gd name="connsiteY4" fmla="*/ 4425696 h 4425696"/>
              <a:gd name="connsiteX5" fmla="*/ 0 w 6446520"/>
              <a:gd name="connsiteY5" fmla="*/ 4425696 h 4425696"/>
              <a:gd name="connsiteX6" fmla="*/ 0 w 6446520"/>
              <a:gd name="connsiteY6" fmla="*/ 3302772 h 4425696"/>
              <a:gd name="connsiteX7" fmla="*/ 2893701 w 6446520"/>
              <a:gd name="connsiteY7" fmla="*/ 7008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520" h="4425696">
                <a:moveTo>
                  <a:pt x="2983368" y="0"/>
                </a:moveTo>
                <a:lnTo>
                  <a:pt x="3463152" y="0"/>
                </a:lnTo>
                <a:lnTo>
                  <a:pt x="3552820" y="7008"/>
                </a:lnTo>
                <a:cubicBezTo>
                  <a:pt x="5178169" y="176660"/>
                  <a:pt x="6446520" y="1587478"/>
                  <a:pt x="6446520" y="3302772"/>
                </a:cubicBezTo>
                <a:lnTo>
                  <a:pt x="6446520" y="4425696"/>
                </a:lnTo>
                <a:lnTo>
                  <a:pt x="0" y="4425696"/>
                </a:lnTo>
                <a:lnTo>
                  <a:pt x="0" y="3302772"/>
                </a:lnTo>
                <a:cubicBezTo>
                  <a:pt x="0" y="1587478"/>
                  <a:pt x="1268352" y="176660"/>
                  <a:pt x="2893701" y="7008"/>
                </a:cubicBezTo>
                <a:close/>
              </a:path>
            </a:pathLst>
          </a:custGeom>
          <a:blipFill dpi="0" rotWithShape="1">
            <a:blip r:embed="rId2">
              <a:alphaModFix amt="73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B1DEFE62-48FB-6384-52E6-28C55B7237A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33589DD-6679-46C8-BDE0-9ADD92A3DCA8}" type="datetime1">
              <a:rPr lang="en-US" smtClean="0"/>
              <a:t>10/6/2026</a:t>
            </a:fld>
            <a:endParaRPr lang="en-US"/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70C3045B-A291-FDD5-BEE7-EB765F9DE6B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66247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FCF792-4779-4AAB-9097-211D176BD461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54524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07161BC5-1283-62A1-6BD4-C13D49861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3244" y="4846320"/>
            <a:ext cx="7525512" cy="1545336"/>
          </a:xfrm>
        </p:spPr>
        <p:txBody>
          <a:bodyPr anchor="t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6217EA84-48D2-BF27-881E-1EED3BB2FA9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4484" y="549021"/>
            <a:ext cx="10543032" cy="4205859"/>
          </a:xfrm>
        </p:spPr>
        <p:txBody>
          <a:bodyPr anchor="b">
            <a:normAutofit/>
          </a:bodyPr>
          <a:lstStyle>
            <a:lvl1pPr algn="ctr"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16688BC-DA02-41E8-A3D1-B8F797F6CD2B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5837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7792842B-25D6-4A1E-C1C2-AEE71B415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0" y="1371600"/>
            <a:ext cx="4114800" cy="411480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12DBA1DA-C8D5-2565-57BF-FEDE64BF700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14400" y="353237"/>
            <a:ext cx="5937337" cy="6368237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spcBef>
                <a:spcPts val="0"/>
              </a:spcBef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DFE5D7F-66E0-4417-A3E5-0FD960680DF9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6080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E9039192-694E-62AB-FB7F-F6E803456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3244" y="5687755"/>
            <a:ext cx="7525512" cy="603317"/>
          </a:xfrm>
        </p:spPr>
        <p:txBody>
          <a:bodyPr anchor="t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20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Content Placeholder 8">
            <a:extLst>
              <a:ext uri="{FF2B5EF4-FFF2-40B4-BE49-F238E27FC236}">
                <a16:creationId xmlns:a16="http://schemas.microsoft.com/office/drawing/2014/main" id="{669733E3-85D7-9D43-FABD-E3A6C144668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35038" y="2390272"/>
            <a:ext cx="8321926" cy="3449054"/>
          </a:xfrm>
        </p:spPr>
        <p:txBody>
          <a:bodyPr anchor="b">
            <a:normAutofit/>
          </a:bodyPr>
          <a:lstStyle>
            <a:lvl1pPr algn="ctr"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86CEEB3-CDEF-4928-AFDD-E4239A551A54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15">
            <a:extLst>
              <a:ext uri="{FF2B5EF4-FFF2-40B4-BE49-F238E27FC236}">
                <a16:creationId xmlns:a16="http://schemas.microsoft.com/office/drawing/2014/main" id="{CD72DDC7-047B-67C7-5CC9-82D9E661F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03778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A21C9E0-8304-469F-BBE6-3CEFCB3355D2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303171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14400" y="2194560"/>
            <a:ext cx="8266176" cy="4142232"/>
          </a:xfrm>
        </p:spPr>
        <p:txBody>
          <a:bodyPr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2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28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715479C-AA00-47CC-B243-B4E122E97D1D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12560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914399"/>
            <a:ext cx="8266176" cy="5308603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60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8067E7-BD73-4273-A718-52A0BDDA51B1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B4D1622-620E-FFB0-8FFF-DB6230E152A6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938634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914400"/>
            <a:ext cx="8266176" cy="5029200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60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4DC972B-3281-4606-B797-9980D7F39FC0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B4D1622-620E-FFB0-8FFF-DB6230E152A6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282340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8EAB9E1-0642-41A8-84EB-D26B025BC75A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9209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3008E7D-CE80-FED6-37C3-0C80349764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57386" y="5349240"/>
            <a:ext cx="9052559" cy="466344"/>
          </a:xfrm>
        </p:spPr>
        <p:txBody>
          <a:bodyPr anchor="ctr">
            <a:normAutofit/>
          </a:bodyPr>
          <a:lstStyle>
            <a:lvl1pPr>
              <a:defRPr sz="180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rtl="1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Content Placeholder 12">
            <a:extLst>
              <a:ext uri="{FF2B5EF4-FFF2-40B4-BE49-F238E27FC236}">
                <a16:creationId xmlns:a16="http://schemas.microsoft.com/office/drawing/2014/main" id="{4858928B-5A9F-47D7-A728-92043F9C616D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2057387" y="1344168"/>
            <a:ext cx="9052559" cy="3291840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5400" cap="all" baseline="0"/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 rtl="1">
              <a:defRPr>
                <a:solidFill>
                  <a:schemeClr val="tx1"/>
                </a:solidFill>
              </a:defRPr>
            </a:lvl1pPr>
          </a:lstStyle>
          <a:p>
            <a:fld id="{E80A4217-9CDF-4413-9DA8-542372389F01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rtl="1"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C7AD265-7A5D-626D-3F70-B7BA0D0172D9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03610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89CADAEB-D17D-F975-9A7E-9ECADE7C15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5529263"/>
            <a:ext cx="8961121" cy="977900"/>
          </a:xfrm>
        </p:spPr>
        <p:txBody>
          <a:bodyPr anchor="ctr">
            <a:normAutofit/>
          </a:bodyPr>
          <a:lstStyle>
            <a:lvl1pPr>
              <a:defRPr sz="180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rtl="1">
              <a:defRPr/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77C66A4-AAA2-6143-2AAE-5C8823111D3A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914400" y="1005839"/>
            <a:ext cx="8961438" cy="375189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6000" cap="all" baseline="0"/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 rtl="1">
              <a:defRPr/>
            </a:lvl1pPr>
          </a:lstStyle>
          <a:p>
            <a:fld id="{DCC27012-F5E1-43E8-99D3-5C6551DD134F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rtl="1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5852FC1-DF85-9E04-E064-E263DDD72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98895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0F3756-EFA6-471A-858F-7A802EC7679E}" type="datetime1">
              <a:rPr lang="en-US" smtClean="0"/>
              <a:t>10/6/2026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59092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33415E-1458-4DE0-B050-6E6971F5A85A}" type="datetime1">
              <a:rPr lang="en-US" smtClean="0"/>
              <a:t>10/6/2026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19305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38FA00E-3BDE-44C7-A5E2-D0BEC1E6AE7C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66187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BC7B93E-6F5C-41D4-84FF-EC6093BE210D}" type="datetime1">
              <a:rPr lang="en-US" smtClean="0"/>
              <a:t>10/6/2026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4200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>
            <a:lvl1pPr>
              <a:defRPr sz="3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20" y="553615"/>
            <a:ext cx="6440258" cy="5755109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26C2C65-5F6F-46B3-B48F-065088E9321E}" type="datetime1">
              <a:rPr lang="en-US" smtClean="0"/>
              <a:t>10/6/2026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126498-5D70-71A2-A52F-877C850B3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57586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81745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375F4D28-38E0-121F-D54D-1FCE2D632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2250544"/>
          </a:xfrm>
        </p:spPr>
        <p:txBody>
          <a:bodyPr anchor="t">
            <a:normAutofit/>
          </a:bodyPr>
          <a:lstStyle>
            <a:lvl1pPr>
              <a:defRPr sz="3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3EFCC9B-CBB5-5DB3-0C1A-D7607EED4E32}"/>
              </a:ext>
            </a:extLst>
          </p:cNvPr>
          <p:cNvSpPr>
            <a:spLocks noGrp="1"/>
          </p:cNvSpPr>
          <p:nvPr>
            <p:ph type="body" sz="half" idx="14"/>
          </p:nvPr>
        </p:nvSpPr>
        <p:spPr>
          <a:xfrm>
            <a:off x="731520" y="2931865"/>
            <a:ext cx="3595634" cy="3372519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71602F00-69F8-D44C-0F84-384694CA22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091497" y="598627"/>
            <a:ext cx="6304337" cy="5775923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A04BB22-F85A-4190-8BC3-3924E2974A54}" type="datetime1">
              <a:rPr lang="en-US" smtClean="0"/>
              <a:t>10/6/2026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8679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233525D-40FD-4259-9E50-E1C16B7E15CB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86697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062DAA8-604F-4D5C-9577-70C7CEEE965F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4734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0B276-C8DB-DB87-7A6D-061CCB37C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616E0-F91C-E29C-A731-3DE41CCB44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BA3088-064C-97C0-A98C-E679437BA4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6AE9AB-F860-DB31-CDFD-A4284B93E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52348-CCD4-4332-9A3D-212B75E05ED4}" type="datetime1">
              <a:rPr lang="en-US" smtClean="0"/>
              <a:t>10/6/2026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C9EB43-F161-9E98-BA8B-AEC5AB052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 world health organisation , 2019 )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E767A3-7728-CD7C-B399-6012E92EA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F37C0-4B63-4BFD-A83B-B2AC6DE3B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34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E2FFE2D5-0893-4872-B1BB-E29D4B12A0F9}" type="datetime1">
              <a:rPr lang="en-US" smtClean="0"/>
              <a:t>10/6/2026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2383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7" r:id="rId2"/>
    <p:sldLayoutId id="2147483762" r:id="rId3"/>
    <p:sldLayoutId id="2147483945" r:id="rId4"/>
    <p:sldLayoutId id="2147483936" r:id="rId5"/>
    <p:sldLayoutId id="2147483759" r:id="rId6"/>
    <p:sldLayoutId id="2147483760" r:id="rId7"/>
    <p:sldLayoutId id="2147483761" r:id="rId8"/>
    <p:sldLayoutId id="2147483765" r:id="rId9"/>
    <p:sldLayoutId id="2147483770" r:id="rId10"/>
    <p:sldLayoutId id="2147483953" r:id="rId11"/>
    <p:sldLayoutId id="2147483948" r:id="rId12"/>
    <p:sldLayoutId id="2147483954" r:id="rId13"/>
    <p:sldLayoutId id="2147483769" r:id="rId14"/>
    <p:sldLayoutId id="2147483944" r:id="rId15"/>
    <p:sldLayoutId id="2147483771" r:id="rId16"/>
    <p:sldLayoutId id="2147483772" r:id="rId17"/>
    <p:sldLayoutId id="2147483774" r:id="rId18"/>
    <p:sldLayoutId id="2147483949" r:id="rId19"/>
    <p:sldLayoutId id="2147483950" r:id="rId20"/>
    <p:sldLayoutId id="2147483775" r:id="rId21"/>
    <p:sldLayoutId id="2147483776" r:id="rId22"/>
    <p:sldLayoutId id="2147483777" r:id="rId23"/>
    <p:sldLayoutId id="2147483778" r:id="rId24"/>
    <p:sldLayoutId id="2147483779" r:id="rId25"/>
    <p:sldLayoutId id="2147483780" r:id="rId26"/>
    <p:sldLayoutId id="2147483782" r:id="rId27"/>
    <p:sldLayoutId id="2147483783" r:id="rId28"/>
    <p:sldLayoutId id="2147483784" r:id="rId29"/>
    <p:sldLayoutId id="2147483786" r:id="rId30"/>
    <p:sldLayoutId id="2147483787" r:id="rId31"/>
    <p:sldLayoutId id="2147483788" r:id="rId32"/>
    <p:sldLayoutId id="2147483789" r:id="rId33"/>
    <p:sldLayoutId id="2147483791" r:id="rId34"/>
    <p:sldLayoutId id="2147483947" r:id="rId35"/>
    <p:sldLayoutId id="2147483951" r:id="rId36"/>
    <p:sldLayoutId id="2147483952" r:id="rId37"/>
    <p:sldLayoutId id="2147483792" r:id="rId38"/>
    <p:sldLayoutId id="2147483793" r:id="rId39"/>
    <p:sldLayoutId id="2147483794" r:id="rId40"/>
    <p:sldLayoutId id="2147483941" r:id="rId41"/>
    <p:sldLayoutId id="2147483795" r:id="rId42"/>
    <p:sldLayoutId id="2147483796" r:id="rId43"/>
    <p:sldLayoutId id="2147483942" r:id="rId44"/>
    <p:sldLayoutId id="2147483943" r:id="rId45"/>
    <p:sldLayoutId id="2147483798" r:id="rId46"/>
    <p:sldLayoutId id="2147483799" r:id="rId47"/>
    <p:sldLayoutId id="2147483800" r:id="rId48"/>
    <p:sldLayoutId id="2147483801" r:id="rId49"/>
    <p:sldLayoutId id="2147483802" r:id="rId50"/>
    <p:sldLayoutId id="2147483803" r:id="rId51"/>
    <p:sldLayoutId id="2147483804" r:id="rId52"/>
    <p:sldLayoutId id="2147483805" r:id="rId53"/>
    <p:sldLayoutId id="2147483806" r:id="rId54"/>
    <p:sldLayoutId id="2147483807" r:id="rId55"/>
    <p:sldLayoutId id="2147483934" r:id="rId56"/>
    <p:sldLayoutId id="2147483955" r:id="rId57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flatworldknowledge.lardbucket.org/books/communication-for-business-success/s19-business-presentations-in-acti.html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ngland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A032D-43B7-B6E3-89A1-F4EA3E57CD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0028" y="964074"/>
            <a:ext cx="5645938" cy="2602117"/>
          </a:xfrm>
        </p:spPr>
        <p:txBody>
          <a:bodyPr>
            <a:normAutofit/>
          </a:bodyPr>
          <a:lstStyle/>
          <a:p>
            <a:r>
              <a:rPr lang="en-US" sz="3600" u="sng"/>
              <a:t>Improving communication at </a:t>
            </a:r>
            <a:r>
              <a:rPr lang="en-US" sz="3600" u="sng" err="1"/>
              <a:t>aSHFORd</a:t>
            </a:r>
            <a:r>
              <a:rPr lang="en-US" sz="3600" u="sng"/>
              <a:t> COMMUNITY CARE SERVICE</a:t>
            </a:r>
            <a:br>
              <a:rPr lang="en-US" sz="3600" u="sng"/>
            </a:br>
            <a:r>
              <a:rPr lang="en-US" sz="3600" u="sng"/>
              <a:t>:Digital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1BD1FD-B09C-52F0-AA4E-2A474E7E35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17525" y="4179285"/>
            <a:ext cx="4206240" cy="1380744"/>
          </a:xfrm>
        </p:spPr>
        <p:txBody>
          <a:bodyPr>
            <a:noAutofit/>
          </a:bodyPr>
          <a:lstStyle/>
          <a:p>
            <a:r>
              <a:rPr lang="en-US" sz="2800"/>
              <a:t>Group Members:</a:t>
            </a:r>
          </a:p>
          <a:p>
            <a:pPr marL="457200" indent="-457200">
              <a:buChar char="•"/>
            </a:pPr>
            <a:r>
              <a:rPr lang="en-US" sz="2800">
                <a:highlight>
                  <a:srgbClr val="00FF00"/>
                </a:highlight>
              </a:rPr>
              <a:t>Zalikaha begum </a:t>
            </a:r>
            <a:r>
              <a:rPr lang="en-US" sz="2800" err="1">
                <a:highlight>
                  <a:srgbClr val="00FF00"/>
                </a:highlight>
              </a:rPr>
              <a:t>aziz</a:t>
            </a:r>
            <a:endParaRPr lang="en-US" sz="2800">
              <a:highlight>
                <a:srgbClr val="00FF00"/>
              </a:highlight>
            </a:endParaRPr>
          </a:p>
          <a:p>
            <a:pPr marL="457200" indent="-457200">
              <a:buChar char="•"/>
            </a:pPr>
            <a:r>
              <a:rPr lang="en-US" sz="2800">
                <a:highlight>
                  <a:srgbClr val="800080"/>
                </a:highlight>
              </a:rPr>
              <a:t>Amna Irshad</a:t>
            </a:r>
          </a:p>
          <a:p>
            <a:pPr marL="457200" indent="-457200">
              <a:buChar char="•"/>
            </a:pPr>
            <a:r>
              <a:rPr lang="en-US" sz="2800" err="1">
                <a:highlight>
                  <a:srgbClr val="FF00FF"/>
                </a:highlight>
              </a:rPr>
              <a:t>shazma</a:t>
            </a:r>
            <a:r>
              <a:rPr lang="en-US" sz="2800">
                <a:highlight>
                  <a:srgbClr val="FF00FF"/>
                </a:highlight>
              </a:rPr>
              <a:t> Ashfaq</a:t>
            </a:r>
          </a:p>
          <a:p>
            <a:pPr marL="457200" indent="-457200">
              <a:buChar char="•"/>
            </a:pPr>
            <a:r>
              <a:rPr lang="en-US" sz="2800" err="1">
                <a:highlight>
                  <a:srgbClr val="00FFFF"/>
                </a:highlight>
              </a:rPr>
              <a:t>Zeshain</a:t>
            </a:r>
            <a:r>
              <a:rPr lang="en-US" sz="2800">
                <a:highlight>
                  <a:srgbClr val="00FFFF"/>
                </a:highlight>
              </a:rPr>
              <a:t> </a:t>
            </a:r>
            <a:r>
              <a:rPr lang="en-US" sz="2800" err="1">
                <a:highlight>
                  <a:srgbClr val="00FFFF"/>
                </a:highlight>
              </a:rPr>
              <a:t>hussain</a:t>
            </a:r>
            <a:endParaRPr lang="en-US" sz="2800">
              <a:highlight>
                <a:srgbClr val="00FFFF"/>
              </a:highlight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7835F5-2356-897E-98A9-0AE55B2C462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pic>
        <p:nvPicPr>
          <p:cNvPr id="8" name="Picture Placeholder 7" descr="WELL Health (TSX:WELL) Expands Digital Health Footprint">
            <a:extLst>
              <a:ext uri="{FF2B5EF4-FFF2-40B4-BE49-F238E27FC236}">
                <a16:creationId xmlns:a16="http://schemas.microsoft.com/office/drawing/2014/main" id="{891B9554-CF4D-E2FA-5526-8CF3A5BE96F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5735" r="15735"/>
          <a:stretch/>
        </p:blipFill>
        <p:spPr>
          <a:xfrm>
            <a:off x="841248" y="964074"/>
            <a:ext cx="5403280" cy="5258929"/>
          </a:xfr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58103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1B302-2FC5-F534-35D1-4D4B84E4B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03130"/>
            <a:ext cx="10772467" cy="986121"/>
          </a:xfrm>
        </p:spPr>
        <p:txBody>
          <a:bodyPr>
            <a:normAutofit/>
          </a:bodyPr>
          <a:lstStyle/>
          <a:p>
            <a:r>
              <a:rPr lang="en-GB" sz="3600">
                <a:highlight>
                  <a:srgbClr val="00FFFF"/>
                </a:highlight>
              </a:rPr>
              <a:t>MICROSOFT 365 </a:t>
            </a:r>
            <a:r>
              <a:rPr lang="en-GB" sz="3600" err="1">
                <a:highlight>
                  <a:srgbClr val="00FFFF"/>
                </a:highlight>
              </a:rPr>
              <a:t>tOOL</a:t>
            </a:r>
            <a:r>
              <a:rPr lang="en-GB" sz="3600">
                <a:highlight>
                  <a:srgbClr val="00FFFF"/>
                </a:highlight>
              </a:rPr>
              <a:t> recommendation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3AF534-5DB2-9BC3-182A-EA8F2FF1B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C92B3-2679-390A-C8DB-B47E4B99D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/>
              <a:t>Tool selected: </a:t>
            </a:r>
            <a:r>
              <a:rPr lang="en-GB" b="1">
                <a:highlight>
                  <a:srgbClr val="00FFFF"/>
                </a:highlight>
              </a:rPr>
              <a:t>Microsoft Teams</a:t>
            </a:r>
          </a:p>
          <a:p>
            <a:pPr marL="285750" indent="-285750">
              <a:buChar char="•"/>
            </a:pPr>
            <a:r>
              <a:rPr lang="en-GB" i="1"/>
              <a:t>Messaging and instant chat</a:t>
            </a:r>
          </a:p>
          <a:p>
            <a:pPr marL="285750" indent="-285750">
              <a:buChar char="•"/>
            </a:pPr>
            <a:r>
              <a:rPr lang="en-GB" i="1"/>
              <a:t>Audio and video calls</a:t>
            </a:r>
          </a:p>
          <a:p>
            <a:pPr marL="285750" indent="-285750">
              <a:buChar char="•"/>
            </a:pPr>
            <a:r>
              <a:rPr lang="en-GB" i="1"/>
              <a:t>Shared files and documents</a:t>
            </a:r>
          </a:p>
          <a:p>
            <a:pPr marL="285750" indent="-285750">
              <a:buChar char="•"/>
            </a:pPr>
            <a:r>
              <a:rPr lang="en-GB" i="1"/>
              <a:t>Online meetings</a:t>
            </a:r>
          </a:p>
          <a:p>
            <a:pPr marL="285750" indent="-285750">
              <a:buChar char="•"/>
            </a:pPr>
            <a:r>
              <a:rPr lang="en-GB" i="1"/>
              <a:t>Intergration with Microsoft 365 apps such as Word, Excel, OneDrive and outlook</a:t>
            </a:r>
          </a:p>
          <a:p>
            <a:pPr marL="285750" indent="-285750">
              <a:buChar char="•"/>
            </a:pPr>
            <a:r>
              <a:rPr lang="en-GB" i="1"/>
              <a:t>Team/group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2120646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F17F4-EA84-9BCF-0C95-B7A5C4E5C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>
                <a:solidFill>
                  <a:srgbClr val="00B0F0"/>
                </a:solidFill>
              </a:rPr>
              <a:t>Why is </a:t>
            </a:r>
            <a:r>
              <a:rPr lang="en-US" sz="4000" err="1">
                <a:solidFill>
                  <a:srgbClr val="00B0F0"/>
                </a:solidFill>
              </a:rPr>
              <a:t>microsoft</a:t>
            </a:r>
            <a:r>
              <a:rPr lang="en-US" sz="4000">
                <a:solidFill>
                  <a:srgbClr val="00B0F0"/>
                </a:solidFill>
              </a:rPr>
              <a:t> teams is suitable 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EDFFD-4467-E678-22F9-7CDF6C6B7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09EB3F-590A-7B26-27B5-B739CEE309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. It works on phones , tablets and laptops—great for staff visiting different homes </a:t>
            </a:r>
          </a:p>
          <a:p>
            <a:r>
              <a:rPr lang="en-US"/>
              <a:t>. It is part of </a:t>
            </a:r>
            <a:r>
              <a:rPr lang="en-US" err="1"/>
              <a:t>microsoft</a:t>
            </a:r>
            <a:r>
              <a:rPr lang="en-US"/>
              <a:t> 365 – no extra cost </a:t>
            </a:r>
          </a:p>
          <a:p>
            <a:r>
              <a:rPr lang="en-US"/>
              <a:t>. It is safe &amp; reliable</a:t>
            </a:r>
          </a:p>
          <a:p>
            <a:r>
              <a:rPr lang="en-US"/>
              <a:t>. It is easy to learn with a little training </a:t>
            </a:r>
          </a:p>
          <a:p>
            <a:r>
              <a:rPr lang="en-US"/>
              <a:t>. Effective communication  </a:t>
            </a:r>
          </a:p>
          <a:p>
            <a:r>
              <a:rPr lang="en-US"/>
              <a:t>. Health &amp; social care</a:t>
            </a:r>
          </a:p>
          <a:p>
            <a:r>
              <a:rPr lang="en-US"/>
              <a:t>. Instant messaging and channels let staff post daily updates the whole team can see 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925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B32C4-9361-4D08-B1F7-DEFE468B2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693" y="242387"/>
            <a:ext cx="10515602" cy="549275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solidFill>
                  <a:schemeClr val="accent4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4EB85-E77E-5F44-719A-49BDDEB9C52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>
                <a:latin typeface="Arial" panose="020B0604020202020204" pitchFamily="34" charset="0"/>
                <a:cs typeface="Arial" panose="020B0604020202020204" pitchFamily="34" charset="0"/>
              </a:rPr>
              <a:t>FILE SHARING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>
                <a:latin typeface="Arial" panose="020B0604020202020204" pitchFamily="34" charset="0"/>
                <a:cs typeface="Arial" panose="020B0604020202020204" pitchFamily="34" charset="0"/>
              </a:rPr>
              <a:t>PRIVATE CHANNELS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>
                <a:latin typeface="Arial" panose="020B0604020202020204" pitchFamily="34" charset="0"/>
                <a:cs typeface="Arial" panose="020B0604020202020204" pitchFamily="34" charset="0"/>
              </a:rPr>
              <a:t>GROUPS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>
                <a:latin typeface="Arial" panose="020B0604020202020204" pitchFamily="34" charset="0"/>
                <a:cs typeface="Arial" panose="020B0604020202020204" pitchFamily="34" charset="0"/>
              </a:rPr>
              <a:t>ATTENDANCE TRACKING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/>
          </a:p>
          <a:p>
            <a:pPr>
              <a:lnSpc>
                <a:spcPct val="150000"/>
              </a:lnSpc>
            </a:pPr>
            <a:endParaRPr lang="en-GB" sz="1100" b="1"/>
          </a:p>
          <a:p>
            <a:pPr marL="0" indent="0">
              <a:lnSpc>
                <a:spcPct val="150000"/>
              </a:lnSpc>
              <a:buNone/>
            </a:pPr>
            <a:endParaRPr lang="en-GB" sz="1100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F0690F-3CB2-33CB-C6A1-8EC4AB7D5C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911594"/>
            <a:ext cx="5257802" cy="4351338"/>
          </a:xfrm>
        </p:spPr>
        <p:txBody>
          <a:bodyPr>
            <a:normAutofit lnSpcReduction="10000"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Share files within channels or chats. Teams also integrates with SharePoint for document storage. Teams supports high-quality video calls and meetings. You can schedule Meetings, share screens, and collaborate in real time.</a:t>
            </a:r>
          </a:p>
          <a:p>
            <a:pPr>
              <a:lnSpc>
                <a:spcPct val="150000"/>
              </a:lnSpc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Create restricted channels for confidential discussions.</a:t>
            </a:r>
          </a:p>
          <a:p>
            <a:pPr>
              <a:lnSpc>
                <a:spcPct val="150000"/>
              </a:lnSpc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Teams can be part of multiple groups, allowing cross-functional collaboration.</a:t>
            </a:r>
          </a:p>
          <a:p>
            <a:pPr>
              <a:lnSpc>
                <a:spcPct val="150000"/>
              </a:lnSpc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Keep track of who attended meetings and view attendance reports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786C074-997B-9820-A915-3DCF95B0BB10}"/>
              </a:ext>
            </a:extLst>
          </p:cNvPr>
          <p:cNvGraphicFramePr>
            <a:graphicFrameLocks noGrp="1"/>
          </p:cNvGraphicFramePr>
          <p:nvPr/>
        </p:nvGraphicFramePr>
        <p:xfrm>
          <a:off x="1062893" y="1069902"/>
          <a:ext cx="915181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7815">
                  <a:extLst>
                    <a:ext uri="{9D8B030D-6E8A-4147-A177-3AD203B41FA5}">
                      <a16:colId xmlns:a16="http://schemas.microsoft.com/office/drawing/2014/main" val="1873686945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4027637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8691934"/>
                  </a:ext>
                </a:extLst>
              </a:tr>
            </a:tbl>
          </a:graphicData>
        </a:graphic>
      </p:graphicFrame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D7FE33-8570-966D-F1E1-41218A77E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50907" y="6265741"/>
            <a:ext cx="4114800" cy="315913"/>
          </a:xfrm>
        </p:spPr>
        <p:txBody>
          <a:bodyPr/>
          <a:lstStyle/>
          <a:p>
            <a:pPr algn="r"/>
            <a:r>
              <a:rPr lang="en-GB"/>
              <a:t>( world health organisation , 2019 )</a:t>
            </a:r>
          </a:p>
        </p:txBody>
      </p:sp>
    </p:spTree>
    <p:extLst>
      <p:ext uri="{BB962C8B-B14F-4D97-AF65-F5344CB8AC3E}">
        <p14:creationId xmlns:p14="http://schemas.microsoft.com/office/powerpoint/2010/main" val="18879633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C61F3-6ADD-9461-C46C-72A2F6654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How it improves efficiency and communication 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4ED01E-DFD8-5C43-F5E3-A24B8CFF3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FDDBB9-3C9A-E500-E00A-989F072221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. Instant messaging means fast answers </a:t>
            </a:r>
          </a:p>
          <a:p>
            <a:r>
              <a:rPr lang="en-US"/>
              <a:t>. Everyone sees the same files at the same time </a:t>
            </a:r>
          </a:p>
          <a:p>
            <a:r>
              <a:rPr lang="en-US"/>
              <a:t>. Care  plan and </a:t>
            </a:r>
            <a:r>
              <a:rPr lang="en-US" err="1"/>
              <a:t>rotas</a:t>
            </a:r>
            <a:r>
              <a:rPr lang="en-US"/>
              <a:t> are always up to date </a:t>
            </a:r>
          </a:p>
          <a:p>
            <a:r>
              <a:rPr lang="en-US"/>
              <a:t>. Important messages can reach the whole team at once 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AAAFE9F-703D-7203-C7EE-0ABE19778F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426200" y="2103120"/>
            <a:ext cx="4018280" cy="301371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383C6FA-4F4E-FC25-DE70-8AD1F73E27FB}"/>
              </a:ext>
            </a:extLst>
          </p:cNvPr>
          <p:cNvSpPr txBox="1"/>
          <p:nvPr/>
        </p:nvSpPr>
        <p:spPr>
          <a:xfrm>
            <a:off x="6426200" y="5267126"/>
            <a:ext cx="401828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flatworldknowledge.lardbucket.org/books/communication-for-business-success/s19-business-presentations-in-acti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199067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D9D52-C622-790E-A106-14C2FB33C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Advantages and limitations </a:t>
            </a:r>
            <a:br>
              <a:rPr lang="en-US"/>
            </a:b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B1038E-6969-70E1-30C1-093B15142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6BABB7-8890-B10D-5DD2-5E7987A805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/>
              <a:t>Advantages</a:t>
            </a:r>
          </a:p>
          <a:p>
            <a:r>
              <a:rPr lang="en-US"/>
              <a:t>. All communication in one place </a:t>
            </a:r>
          </a:p>
          <a:p>
            <a:r>
              <a:rPr lang="en-US"/>
              <a:t>. Secure and protected data </a:t>
            </a:r>
          </a:p>
          <a:p>
            <a:r>
              <a:rPr lang="en-US"/>
              <a:t>. Accessible anywhere </a:t>
            </a:r>
          </a:p>
          <a:p>
            <a:r>
              <a:rPr lang="en-US"/>
              <a:t>. Saves time and reduces paperwork </a:t>
            </a:r>
          </a:p>
          <a:p>
            <a:r>
              <a:rPr lang="en-US"/>
              <a:t>Limitations </a:t>
            </a:r>
          </a:p>
          <a:p>
            <a:r>
              <a:rPr lang="en-US"/>
              <a:t>. Needs a good internet connection </a:t>
            </a:r>
          </a:p>
          <a:p>
            <a:r>
              <a:rPr lang="en-US"/>
              <a:t>. Staff may need training to use it </a:t>
            </a:r>
          </a:p>
          <a:p>
            <a:r>
              <a:rPr lang="en-US"/>
              <a:t>. Needs clear rules about when to respond </a:t>
            </a:r>
          </a:p>
          <a:p>
            <a:r>
              <a:rPr lang="en-US"/>
              <a:t>. Relies on staff having reliable mobile signals or </a:t>
            </a:r>
            <a:r>
              <a:rPr lang="en-US" err="1"/>
              <a:t>wifi</a:t>
            </a:r>
            <a:r>
              <a:rPr lang="en-US"/>
              <a:t> when working in </a:t>
            </a:r>
          </a:p>
          <a:p>
            <a:r>
              <a:rPr lang="en-US"/>
              <a:t>The community </a:t>
            </a:r>
          </a:p>
          <a:p>
            <a:r>
              <a:rPr lang="en-US"/>
              <a:t>. Risk of notification overload if not managed </a:t>
            </a:r>
          </a:p>
        </p:txBody>
      </p:sp>
    </p:spTree>
    <p:extLst>
      <p:ext uri="{BB962C8B-B14F-4D97-AF65-F5344CB8AC3E}">
        <p14:creationId xmlns:p14="http://schemas.microsoft.com/office/powerpoint/2010/main" val="6296244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AFEEE-E42A-AC25-1AE9-33E4224A5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75D800-9EE3-ECE5-1340-4E7FCB65FD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DB0EF4-9C7B-B5D9-47A5-C44FFECF4109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/>
              <a:t>Summary:</a:t>
            </a:r>
          </a:p>
          <a:p>
            <a:pPr marL="285750" indent="-285750">
              <a:buChar char="•"/>
            </a:pPr>
            <a:r>
              <a:rPr lang="en-GB" i="1"/>
              <a:t>Ashford community care service needs better, faster communicatio</a:t>
            </a:r>
            <a:r>
              <a:rPr lang="en-GB" b="1"/>
              <a:t>n</a:t>
            </a:r>
          </a:p>
          <a:p>
            <a:pPr marL="285750" indent="-285750">
              <a:buChar char="•"/>
            </a:pPr>
            <a:r>
              <a:rPr lang="en-GB"/>
              <a:t>Microsoft teams is the ideal tool-it suits care work perfectly</a:t>
            </a:r>
          </a:p>
          <a:p>
            <a:pPr marL="285750" indent="-285750">
              <a:buChar char="•"/>
            </a:pPr>
            <a:r>
              <a:rPr lang="en-GB"/>
              <a:t>It will save time, keep records safer, and help the team work better together </a:t>
            </a:r>
          </a:p>
          <a:p>
            <a:pPr marL="285750" indent="-285750">
              <a:buChar char="•"/>
            </a:pPr>
            <a:r>
              <a:rPr lang="en-GB"/>
              <a:t>With training and a clear plan, it will make a big positive difference.</a:t>
            </a:r>
          </a:p>
          <a:p>
            <a:pPr marL="285750" indent="-285750">
              <a:buChar char="•"/>
            </a:pPr>
            <a:r>
              <a:rPr lang="en-GB"/>
              <a:t>Microsoft teams is the best choice for Ashford-it will help staff, protect </a:t>
            </a:r>
            <a:r>
              <a:rPr lang="en-GB" err="1"/>
              <a:t>information</a:t>
            </a:r>
            <a:r>
              <a:rPr lang="en-GB"/>
              <a:t>, and provide better care</a:t>
            </a:r>
          </a:p>
        </p:txBody>
      </p:sp>
    </p:spTree>
    <p:extLst>
      <p:ext uri="{BB962C8B-B14F-4D97-AF65-F5344CB8AC3E}">
        <p14:creationId xmlns:p14="http://schemas.microsoft.com/office/powerpoint/2010/main" val="19631025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22DA3-CEB9-DFBE-8C33-49731D430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The workplace task </a:t>
            </a:r>
            <a:br>
              <a:rPr lang="en-US"/>
            </a:b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FAB094-D72D-30D5-8111-AE318302C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1F4A8A-C486-51E6-721B-95F4731E690D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. </a:t>
            </a:r>
            <a:r>
              <a:rPr lang="en-US" err="1"/>
              <a:t>Ashfords</a:t>
            </a:r>
            <a:r>
              <a:rPr lang="en-US"/>
              <a:t> staff need timely reliable communication and daily </a:t>
            </a:r>
          </a:p>
          <a:p>
            <a:r>
              <a:rPr lang="en-US"/>
              <a:t>Updates across multiple locations.</a:t>
            </a:r>
          </a:p>
          <a:p>
            <a:r>
              <a:rPr lang="en-US"/>
              <a:t>. Shift and handover information.</a:t>
            </a:r>
          </a:p>
          <a:p>
            <a:r>
              <a:rPr lang="en-US"/>
              <a:t>. Service—users updates.</a:t>
            </a:r>
          </a:p>
          <a:p>
            <a:r>
              <a:rPr lang="en-US"/>
              <a:t>. Changes to duties and schedules.</a:t>
            </a:r>
          </a:p>
          <a:p>
            <a:r>
              <a:rPr lang="en-US"/>
              <a:t>. Meeting and training reminders.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0833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B32549-27D0-A635-FB5F-9098F70967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</a:t>
            </a:r>
            <a:r>
              <a:rPr lang="en-US" err="1"/>
              <a:t>organisation</a:t>
            </a:r>
            <a:r>
              <a:rPr lang="en-US"/>
              <a:t>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F0B135-0503-044D-C8B8-47C224D577B5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. Cuts down duplicated work caused by staff</a:t>
            </a:r>
          </a:p>
          <a:p>
            <a:r>
              <a:rPr lang="en-US"/>
              <a:t>. Strengthening digital communication capacity among </a:t>
            </a:r>
          </a:p>
          <a:p>
            <a:r>
              <a:rPr lang="en-US"/>
              <a:t>care staff has been linked to better workforce coordination</a:t>
            </a:r>
          </a:p>
          <a:p>
            <a:r>
              <a:rPr lang="en-US"/>
              <a:t> and outcomes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D3CD9A3-9314-D280-1FA6-753DDE7E8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How it improves efficiency and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045399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A02DC-0750-2B34-16A9-188C1B301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REFERENCE’S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6544D2-599D-E622-0E15-57111C3F9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8D5446-22F3-C3C1-919A-BD6AE75CDF4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066409" y="1592826"/>
            <a:ext cx="9284368" cy="53585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/>
              <a:t>. NHS ( 2025 ) </a:t>
            </a:r>
            <a:r>
              <a:rPr lang="en-GB" sz="1600" err="1"/>
              <a:t>microsoft</a:t>
            </a:r>
            <a:r>
              <a:rPr lang="en-GB" sz="1600"/>
              <a:t> teams and remote working .</a:t>
            </a:r>
          </a:p>
          <a:p>
            <a:r>
              <a:rPr lang="en-GB" sz="1600"/>
              <a:t>. Available at : https :// </a:t>
            </a:r>
            <a:r>
              <a:rPr lang="en-GB" sz="1600">
                <a:hlinkClick r:id="rId2"/>
              </a:rPr>
              <a:t>www.england</a:t>
            </a:r>
            <a:r>
              <a:rPr lang="en-GB" sz="1600"/>
              <a:t>. </a:t>
            </a:r>
            <a:r>
              <a:rPr lang="en-GB" sz="1600" err="1"/>
              <a:t>nhs</a:t>
            </a:r>
            <a:r>
              <a:rPr lang="en-GB" sz="1600"/>
              <a:t> .</a:t>
            </a:r>
            <a:r>
              <a:rPr lang="en-GB" sz="1600" err="1"/>
              <a:t>uk</a:t>
            </a:r>
            <a:r>
              <a:rPr lang="en-GB" sz="1600"/>
              <a:t> /long -- read /</a:t>
            </a:r>
          </a:p>
          <a:p>
            <a:r>
              <a:rPr lang="en-GB" sz="1600"/>
              <a:t>Microsoft – teams – and – remote – working ( Accessed :20 </a:t>
            </a:r>
            <a:r>
              <a:rPr lang="en-GB" sz="1600" err="1"/>
              <a:t>sep</a:t>
            </a:r>
            <a:r>
              <a:rPr lang="en-GB" sz="1600"/>
              <a:t> 2026 )</a:t>
            </a:r>
          </a:p>
          <a:p>
            <a:r>
              <a:rPr lang="en-GB" sz="1600"/>
              <a:t>. </a:t>
            </a:r>
            <a:r>
              <a:rPr lang="en-GB" sz="1600" err="1"/>
              <a:t>Sharkiya</a:t>
            </a:r>
            <a:r>
              <a:rPr lang="en-GB" sz="1600"/>
              <a:t> , S.H. ( 2023 ) quality communication can improve </a:t>
            </a:r>
          </a:p>
          <a:p>
            <a:r>
              <a:rPr lang="en-GB" sz="1600"/>
              <a:t> Patient – </a:t>
            </a:r>
            <a:r>
              <a:rPr lang="en-GB" sz="1600" err="1"/>
              <a:t>centerd</a:t>
            </a:r>
            <a:r>
              <a:rPr lang="en-GB" sz="1600"/>
              <a:t> health outcomes among older patients , a rapid review , </a:t>
            </a:r>
          </a:p>
          <a:p>
            <a:r>
              <a:rPr lang="en-GB" sz="1600"/>
              <a:t>  BMC Health Services Research , 23 ( 1 ) , P. 886. Doi 10 . 1186/ s 12913 -- 023 – 09869 –8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/>
              <a:t>Bryman, A. Clark, T, Foster, L and Sloan, L. (2021) </a:t>
            </a:r>
            <a:r>
              <a:rPr lang="en-GB" sz="1600" err="1"/>
              <a:t>Bryman,s</a:t>
            </a:r>
            <a:r>
              <a:rPr lang="en-GB" sz="1600"/>
              <a:t> Social Research Methods.</a:t>
            </a:r>
          </a:p>
          <a:p>
            <a:r>
              <a:rPr lang="en-GB" sz="1600"/>
              <a:t>On the 7</a:t>
            </a:r>
            <a:r>
              <a:rPr lang="en-GB" sz="1600" baseline="30000"/>
              <a:t>th</a:t>
            </a:r>
            <a:r>
              <a:rPr lang="en-GB" sz="1600"/>
              <a:t> </a:t>
            </a:r>
            <a:r>
              <a:rPr lang="en-GB" sz="1600" err="1"/>
              <a:t>edn</a:t>
            </a:r>
            <a:r>
              <a:rPr lang="en-GB" sz="1600"/>
              <a:t> at  Oxford </a:t>
            </a:r>
            <a:r>
              <a:rPr lang="en-GB" sz="1600" err="1"/>
              <a:t>Univercity</a:t>
            </a:r>
            <a:r>
              <a:rPr lang="en-GB" sz="1600"/>
              <a:t> Press, London.</a:t>
            </a:r>
          </a:p>
          <a:p>
            <a:r>
              <a:rPr lang="en-GB" sz="1600"/>
              <a:t>Available at (https:global.oup.com/ukhe/disciplines/sociology/research-methods-and-skills/)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err="1"/>
              <a:t>Liabrary</a:t>
            </a:r>
            <a:r>
              <a:rPr lang="en-GB" sz="1600"/>
              <a:t>: Doing Research in the Digital Age. (2021) .designing and planning your work.</a:t>
            </a:r>
          </a:p>
          <a:p>
            <a:r>
              <a:rPr lang="en-GB" sz="1600"/>
              <a:t>Designed and made in London. SAGE Publications.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/>
              <a:t>https://www.researchgate.net/publication/383862857_MS_Teams_for_Virtual_Collaboration_-An_Overview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729556162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 design_win32_LW_V6" id="{76702E1B-643C-41F6-B804-84CD1831FE1D}" vid="{80EAE0FA-13D9-49AC-87DC-C29A48A869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4" ma:contentTypeDescription="Create a new document." ma:contentTypeScope="" ma:versionID="9c9fa00ddc584878460fcfe68e88bf99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eb98c962e6cad45132868959f05c37c0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206D296-8D02-46EE-B1E6-63AA4461230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6484576-6FED-48EC-8561-A69AF722D2D1}">
  <ds:schemaRefs>
    <ds:schemaRef ds:uri="http://schemas.microsoft.com/office/2006/documentManagement/types"/>
    <ds:schemaRef ds:uri="http://purl.org/dc/terms/"/>
    <ds:schemaRef ds:uri="http://purl.org/dc/elements/1.1/"/>
    <ds:schemaRef ds:uri="http://purl.org/dc/dcmitype/"/>
    <ds:schemaRef ds:uri="http://schemas.microsoft.com/office/infopath/2007/PartnerControls"/>
    <ds:schemaRef ds:uri="http://schemas.microsoft.com/office/2006/metadata/properties"/>
    <ds:schemaRef ds:uri="577751d0-6084-4994-a202-0c32fc3287d3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E74C167-D7E6-44FB-A198-C32711D1B8F8}">
  <ds:schemaRefs>
    <ds:schemaRef ds:uri="577751d0-6084-4994-a202-0c32fc3287d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795</Words>
  <Application>Microsoft Office PowerPoint</Application>
  <PresentationFormat>Widescreen</PresentationFormat>
  <Paragraphs>113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Calibri</vt:lpstr>
      <vt:lpstr>Felix Titling</vt:lpstr>
      <vt:lpstr>Goudy Old Style</vt:lpstr>
      <vt:lpstr>Archway</vt:lpstr>
      <vt:lpstr>Improving communication at aSHFORd COMMUNITY CARE SERVICE :Digital skills</vt:lpstr>
      <vt:lpstr>MICROSOFT 365 tOOL recommendation</vt:lpstr>
      <vt:lpstr>Why is microsoft teams is suitable </vt:lpstr>
      <vt:lpstr>Microsoft Teams</vt:lpstr>
      <vt:lpstr>How it improves efficiency and communication </vt:lpstr>
      <vt:lpstr>Advantages and limitations  </vt:lpstr>
      <vt:lpstr>conclusion</vt:lpstr>
      <vt:lpstr>The workplace task  </vt:lpstr>
      <vt:lpstr>How it improves efficiency and communication</vt:lpstr>
      <vt:lpstr>REFERENCE’S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Zalikaha Zalikaha</dc:creator>
  <cp:lastModifiedBy>Zalikaha Begum Aziz (2604219)</cp:lastModifiedBy>
  <cp:revision>1</cp:revision>
  <dcterms:created xsi:type="dcterms:W3CDTF">2026-09-28T20:21:43Z</dcterms:created>
  <dcterms:modified xsi:type="dcterms:W3CDTF">2026-10-06T12:23:11Z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  <property fmtid="{D5CDD505-2E9C-101B-9397-08002B2CF9AE}" pid="3" name="MediaServiceImageTags">
    <vt:lpwstr/>
  </property>
</Properties>
</file>