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theme/theme10.xml" ContentType="application/vnd.openxmlformats-officedocument.theme+xml"/>
  <Override PartName="/ppt/slideLayouts/slideLayout13.xml" ContentType="application/vnd.openxmlformats-officedocument.presentationml.slideLayout+xml"/>
  <Override PartName="/ppt/theme/theme11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12.xml" ContentType="application/vnd.openxmlformats-officedocument.theme+xml"/>
  <Override PartName="/ppt/slideLayouts/slideLayout18.xml" ContentType="application/vnd.openxmlformats-officedocument.presentationml.slideLayout+xml"/>
  <Override PartName="/ppt/theme/theme13.xml" ContentType="application/vnd.openxmlformats-officedocument.theme+xml"/>
  <Override PartName="/ppt/slideLayouts/slideLayout19.xml" ContentType="application/vnd.openxmlformats-officedocument.presentationml.slideLayout+xml"/>
  <Override PartName="/ppt/theme/theme14.xml" ContentType="application/vnd.openxmlformats-officedocument.theme+xml"/>
  <Override PartName="/ppt/slideLayouts/slideLayout20.xml" ContentType="application/vnd.openxmlformats-officedocument.presentationml.slideLayout+xml"/>
  <Override PartName="/ppt/theme/theme15.xml" ContentType="application/vnd.openxmlformats-officedocument.theme+xml"/>
  <Override PartName="/ppt/slideLayouts/slideLayout21.xml" ContentType="application/vnd.openxmlformats-officedocument.presentationml.slideLayout+xml"/>
  <Override PartName="/ppt/theme/theme16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7.xml" ContentType="application/vnd.openxmlformats-officedocument.theme+xml"/>
  <Override PartName="/ppt/slideLayouts/slideLayout30.xml" ContentType="application/vnd.openxmlformats-officedocument.presentationml.slideLayout+xml"/>
  <Override PartName="/ppt/theme/theme18.xml" ContentType="application/vnd.openxmlformats-officedocument.theme+xml"/>
  <Override PartName="/ppt/slideLayouts/slideLayout31.xml" ContentType="application/vnd.openxmlformats-officedocument.presentationml.slideLayout+xml"/>
  <Override PartName="/ppt/theme/theme19.xml" ContentType="application/vnd.openxmlformats-officedocument.theme+xml"/>
  <Override PartName="/ppt/slideLayouts/slideLayout32.xml" ContentType="application/vnd.openxmlformats-officedocument.presentationml.slideLayout+xml"/>
  <Override PartName="/ppt/theme/theme20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21.xml" ContentType="application/vnd.openxmlformats-officedocument.theme+xml"/>
  <Override PartName="/ppt/theme/theme2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  <p:sldMasterId id="2147483710" r:id="rId24"/>
  </p:sldMasterIdLst>
  <p:notesMasterIdLst>
    <p:notesMasterId r:id="rId42"/>
  </p:notesMasterIdLst>
  <p:sldIdLst>
    <p:sldId id="261" r:id="rId25"/>
    <p:sldId id="273" r:id="rId26"/>
    <p:sldId id="298" r:id="rId27"/>
    <p:sldId id="284" r:id="rId28"/>
    <p:sldId id="269" r:id="rId29"/>
    <p:sldId id="286" r:id="rId30"/>
    <p:sldId id="297" r:id="rId31"/>
    <p:sldId id="327" r:id="rId32"/>
    <p:sldId id="326" r:id="rId33"/>
    <p:sldId id="320" r:id="rId34"/>
    <p:sldId id="321" r:id="rId35"/>
    <p:sldId id="328" r:id="rId36"/>
    <p:sldId id="306" r:id="rId37"/>
    <p:sldId id="277" r:id="rId38"/>
    <p:sldId id="307" r:id="rId39"/>
    <p:sldId id="316" r:id="rId40"/>
    <p:sldId id="272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765" autoAdjust="0"/>
    <p:restoredTop sz="94364" autoAdjust="0"/>
  </p:normalViewPr>
  <p:slideViewPr>
    <p:cSldViewPr snapToGrid="0">
      <p:cViewPr varScale="1">
        <p:scale>
          <a:sx n="70" d="100"/>
          <a:sy n="70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9" Type="http://schemas.openxmlformats.org/officeDocument/2006/relationships/slide" Target="slides/slide15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0.xml"/><Relationship Id="rId42" Type="http://schemas.openxmlformats.org/officeDocument/2006/relationships/notesMaster" Target="notesMasters/notesMaster1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slide" Target="slides/slide9.xml"/><Relationship Id="rId38" Type="http://schemas.openxmlformats.org/officeDocument/2006/relationships/slide" Target="slides/slide14.xml"/><Relationship Id="rId46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5.xml"/><Relationship Id="rId41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37" Type="http://schemas.openxmlformats.org/officeDocument/2006/relationships/slide" Target="slides/slide13.xml"/><Relationship Id="rId40" Type="http://schemas.openxmlformats.org/officeDocument/2006/relationships/slide" Target="slides/slide16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slide" Target="slides/slide1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7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slide" Target="slides/slide11.xml"/><Relationship Id="rId43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037A9A-1A1C-4051-8E9E-52D4BBD6DA20}" type="doc">
      <dgm:prSet loTypeId="urn:microsoft.com/office/officeart/2005/8/layout/lProcess2" loCatId="list" qsTypeId="urn:microsoft.com/office/officeart/2005/8/quickstyle/simple3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92810AD-482C-4DE0-8C87-7C46337CBAFD}">
      <dgm:prSet phldrT="[Text]" custT="1"/>
      <dgm:spPr/>
      <dgm:t>
        <a:bodyPr/>
        <a:lstStyle/>
        <a:p>
          <a:r>
            <a:rPr lang="en-US" sz="2400" b="1" dirty="0" smtClean="0">
              <a:latin typeface="Arial" panose="020B0604020202020204" pitchFamily="34" charset="0"/>
              <a:cs typeface="Arial" panose="020B0604020202020204" pitchFamily="34" charset="0"/>
            </a:rPr>
            <a:t>Methodological Strategies / Choices</a:t>
          </a:r>
          <a:endParaRPr lang="en-US" sz="2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8946CF-C24A-44EC-8A6B-7111B5E7E99B}" type="parTrans" cxnId="{C42E9E74-9523-406B-B448-0785E2095C7B}">
      <dgm:prSet/>
      <dgm:spPr/>
      <dgm:t>
        <a:bodyPr/>
        <a:lstStyle/>
        <a:p>
          <a:endParaRPr lang="en-US"/>
        </a:p>
      </dgm:t>
    </dgm:pt>
    <dgm:pt modelId="{C45F5105-BAC0-4070-82A4-44283F43D488}" type="sibTrans" cxnId="{C42E9E74-9523-406B-B448-0785E2095C7B}">
      <dgm:prSet/>
      <dgm:spPr/>
      <dgm:t>
        <a:bodyPr/>
        <a:lstStyle/>
        <a:p>
          <a:endParaRPr lang="en-US"/>
        </a:p>
      </dgm:t>
    </dgm:pt>
    <dgm:pt modelId="{C3D0EE0A-3B3F-4604-8E21-DD594B89B9CF}">
      <dgm:prSet phldrT="[Text]" custT="1"/>
      <dgm:spPr/>
      <dgm:t>
        <a:bodyPr/>
        <a:lstStyle/>
        <a:p>
          <a:r>
            <a:rPr lang="en-US" sz="2800" smtClean="0">
              <a:latin typeface="Arial" panose="020B0604020202020204" pitchFamily="34" charset="0"/>
              <a:cs typeface="Arial" panose="020B0604020202020204" pitchFamily="34" charset="0"/>
            </a:rPr>
            <a:t>Based on </a:t>
          </a:r>
          <a:r>
            <a:rPr lang="en-US" sz="2800" b="1" smtClean="0">
              <a:latin typeface="Arial" panose="020B0604020202020204" pitchFamily="34" charset="0"/>
              <a:cs typeface="Arial" panose="020B0604020202020204" pitchFamily="34" charset="0"/>
            </a:rPr>
            <a:t>data type</a:t>
          </a:r>
          <a:r>
            <a:rPr lang="en-US" sz="2800" smtClean="0">
              <a:latin typeface="Arial" panose="020B0604020202020204" pitchFamily="34" charset="0"/>
              <a:cs typeface="Arial" panose="020B0604020202020204" pitchFamily="34" charset="0"/>
            </a:rPr>
            <a:t>. Qualitative, Quantitative and Mixed Methods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3891525-F2AE-49B0-B05C-3158F037B24F}" type="parTrans" cxnId="{9227EEDE-86EB-4BB4-A287-29D58B591D8A}">
      <dgm:prSet/>
      <dgm:spPr/>
      <dgm:t>
        <a:bodyPr/>
        <a:lstStyle/>
        <a:p>
          <a:endParaRPr lang="en-US"/>
        </a:p>
      </dgm:t>
    </dgm:pt>
    <dgm:pt modelId="{0545FE6F-259C-449B-B6CA-2B3248545015}" type="sibTrans" cxnId="{9227EEDE-86EB-4BB4-A287-29D58B591D8A}">
      <dgm:prSet/>
      <dgm:spPr/>
      <dgm:t>
        <a:bodyPr/>
        <a:lstStyle/>
        <a:p>
          <a:endParaRPr lang="en-US"/>
        </a:p>
      </dgm:t>
    </dgm:pt>
    <dgm:pt modelId="{1862C59A-B831-4552-A8CE-E75E8DD7923A}">
      <dgm:prSet phldrT="[Text]" custT="1"/>
      <dgm:spPr/>
      <dgm:t>
        <a:bodyPr/>
        <a:lstStyle/>
        <a:p>
          <a:r>
            <a:rPr lang="en-US" sz="2000" b="1" dirty="0" smtClean="0">
              <a:latin typeface="Arial" panose="020B0604020202020204" pitchFamily="34" charset="0"/>
              <a:cs typeface="Arial" panose="020B0604020202020204" pitchFamily="34" charset="0"/>
            </a:rPr>
            <a:t>Research Strategies </a:t>
          </a:r>
        </a:p>
        <a:p>
          <a:r>
            <a:rPr lang="en-US" sz="2000" dirty="0" smtClean="0">
              <a:latin typeface="Arial" panose="020B0604020202020204" pitchFamily="34" charset="0"/>
              <a:cs typeface="Arial" panose="020B0604020202020204" pitchFamily="34" charset="0"/>
            </a:rPr>
            <a:t>(How the research is to be conducted)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A486BD-BE9E-4FF6-B8A0-C6CE1126C9E8}" type="parTrans" cxnId="{BD340018-E641-4C60-A7AB-50CACA0C0527}">
      <dgm:prSet/>
      <dgm:spPr/>
      <dgm:t>
        <a:bodyPr/>
        <a:lstStyle/>
        <a:p>
          <a:endParaRPr lang="en-US"/>
        </a:p>
      </dgm:t>
    </dgm:pt>
    <dgm:pt modelId="{4B71490A-1530-4F70-83E6-682B357471A4}" type="sibTrans" cxnId="{BD340018-E641-4C60-A7AB-50CACA0C0527}">
      <dgm:prSet/>
      <dgm:spPr/>
      <dgm:t>
        <a:bodyPr/>
        <a:lstStyle/>
        <a:p>
          <a:endParaRPr lang="en-US"/>
        </a:p>
      </dgm:t>
    </dgm:pt>
    <dgm:pt modelId="{F063DA52-B478-46E0-8121-257726E312F9}">
      <dgm:prSet phldrT="[Text]" custT="1"/>
      <dgm:spPr/>
      <dgm:t>
        <a:bodyPr/>
        <a:lstStyle/>
        <a:p>
          <a:r>
            <a:rPr lang="en-US" sz="2000" dirty="0" smtClean="0">
              <a:latin typeface="Arial" panose="020B0604020202020204" pitchFamily="34" charset="0"/>
              <a:cs typeface="Arial" panose="020B0604020202020204" pitchFamily="34" charset="0"/>
            </a:rPr>
            <a:t>Case Study, Survey, Experiment, Archival Research, Action Research, Ethnography, Grounded Theory, Narrative Enquiry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D30EB7-76F7-42DD-9762-7FA4AFD71C53}" type="parTrans" cxnId="{F83C7067-5E28-4789-B6CD-70E354B8F6D0}">
      <dgm:prSet/>
      <dgm:spPr/>
      <dgm:t>
        <a:bodyPr/>
        <a:lstStyle/>
        <a:p>
          <a:endParaRPr lang="en-US"/>
        </a:p>
      </dgm:t>
    </dgm:pt>
    <dgm:pt modelId="{B8DEAF66-EDC7-4995-996F-109C771793DF}" type="sibTrans" cxnId="{F83C7067-5E28-4789-B6CD-70E354B8F6D0}">
      <dgm:prSet/>
      <dgm:spPr/>
      <dgm:t>
        <a:bodyPr/>
        <a:lstStyle/>
        <a:p>
          <a:endParaRPr lang="en-US"/>
        </a:p>
      </dgm:t>
    </dgm:pt>
    <dgm:pt modelId="{69C03B80-E6AF-42C8-B2AF-121C088E0629}">
      <dgm:prSet phldrT="[Text]" custT="1"/>
      <dgm:spPr/>
      <dgm:t>
        <a:bodyPr/>
        <a:lstStyle/>
        <a:p>
          <a:r>
            <a:rPr lang="en-US" sz="2800" b="1" dirty="0" smtClean="0">
              <a:latin typeface="Arial" panose="020B0604020202020204" pitchFamily="34" charset="0"/>
              <a:cs typeface="Arial" panose="020B0604020202020204" pitchFamily="34" charset="0"/>
            </a:rPr>
            <a:t>Time Horizon </a:t>
          </a:r>
          <a:endParaRPr lang="en-US" sz="28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5D4E4D-C485-43E5-AD18-75390FF41AC2}" type="parTrans" cxnId="{2CD5F70F-FDD5-4261-9711-CB1474617173}">
      <dgm:prSet/>
      <dgm:spPr/>
      <dgm:t>
        <a:bodyPr/>
        <a:lstStyle/>
        <a:p>
          <a:endParaRPr lang="en-US"/>
        </a:p>
      </dgm:t>
    </dgm:pt>
    <dgm:pt modelId="{2EA87E12-A634-4397-90D0-8E747B4814E6}" type="sibTrans" cxnId="{2CD5F70F-FDD5-4261-9711-CB1474617173}">
      <dgm:prSet/>
      <dgm:spPr/>
      <dgm:t>
        <a:bodyPr/>
        <a:lstStyle/>
        <a:p>
          <a:endParaRPr lang="en-US"/>
        </a:p>
      </dgm:t>
    </dgm:pt>
    <dgm:pt modelId="{FC082F13-36DE-4E5E-A0EF-D931D3C9DA68}">
      <dgm:prSet phldrT="[Text]"/>
      <dgm:spPr/>
      <dgm:t>
        <a:bodyPr/>
        <a:lstStyle/>
        <a:p>
          <a:r>
            <a:rPr lang="en-US" dirty="0" smtClean="0"/>
            <a:t>How many points in time you intend to collect the data at. </a:t>
          </a:r>
        </a:p>
        <a:p>
          <a:r>
            <a:rPr lang="en-US" dirty="0" smtClean="0"/>
            <a:t>(</a:t>
          </a:r>
          <a:r>
            <a:rPr lang="en-US" b="1" dirty="0" smtClean="0"/>
            <a:t>longitudinal</a:t>
          </a:r>
          <a:r>
            <a:rPr lang="en-US" dirty="0" smtClean="0"/>
            <a:t> – observe same objects to determine changes over time.</a:t>
          </a:r>
        </a:p>
        <a:p>
          <a:r>
            <a:rPr lang="en-US" b="1" dirty="0" smtClean="0"/>
            <a:t>Cross sectional </a:t>
          </a:r>
          <a:r>
            <a:rPr lang="en-US" dirty="0" smtClean="0"/>
            <a:t>- </a:t>
          </a:r>
          <a:r>
            <a:rPr lang="en-US" b="0" dirty="0" smtClean="0"/>
            <a:t>c</a:t>
          </a:r>
          <a:r>
            <a:rPr lang="en-GB" b="0" i="0" dirty="0" smtClean="0"/>
            <a:t>collect data from many different individuals at a single point in time.)</a:t>
          </a:r>
          <a:endParaRPr lang="en-US" b="0" dirty="0"/>
        </a:p>
      </dgm:t>
    </dgm:pt>
    <dgm:pt modelId="{B82A3EF7-CE73-4E80-A2A9-ED743B3C9A65}" type="parTrans" cxnId="{1CEAD1AC-22B2-4450-A2B5-04D77C79F936}">
      <dgm:prSet/>
      <dgm:spPr/>
      <dgm:t>
        <a:bodyPr/>
        <a:lstStyle/>
        <a:p>
          <a:endParaRPr lang="en-US"/>
        </a:p>
      </dgm:t>
    </dgm:pt>
    <dgm:pt modelId="{905DE236-8629-45C3-851D-002304C305DE}" type="sibTrans" cxnId="{1CEAD1AC-22B2-4450-A2B5-04D77C79F936}">
      <dgm:prSet/>
      <dgm:spPr/>
      <dgm:t>
        <a:bodyPr/>
        <a:lstStyle/>
        <a:p>
          <a:endParaRPr lang="en-US"/>
        </a:p>
      </dgm:t>
    </dgm:pt>
    <dgm:pt modelId="{CDA54DEB-BBEA-46C8-9A74-BB3057260B63}" type="pres">
      <dgm:prSet presAssocID="{6F037A9A-1A1C-4051-8E9E-52D4BBD6DA20}" presName="theList" presStyleCnt="0">
        <dgm:presLayoutVars>
          <dgm:dir/>
          <dgm:animLvl val="lvl"/>
          <dgm:resizeHandles val="exact"/>
        </dgm:presLayoutVars>
      </dgm:prSet>
      <dgm:spPr/>
    </dgm:pt>
    <dgm:pt modelId="{4E84516E-A9C6-446C-9F1F-A43DC90B999D}" type="pres">
      <dgm:prSet presAssocID="{692810AD-482C-4DE0-8C87-7C46337CBAFD}" presName="compNode" presStyleCnt="0"/>
      <dgm:spPr/>
    </dgm:pt>
    <dgm:pt modelId="{B1129B7A-2406-4503-9F15-87D7B8965E7A}" type="pres">
      <dgm:prSet presAssocID="{692810AD-482C-4DE0-8C87-7C46337CBAFD}" presName="aNode" presStyleLbl="bgShp" presStyleIdx="0" presStyleCnt="3"/>
      <dgm:spPr/>
      <dgm:t>
        <a:bodyPr/>
        <a:lstStyle/>
        <a:p>
          <a:endParaRPr lang="en-US"/>
        </a:p>
      </dgm:t>
    </dgm:pt>
    <dgm:pt modelId="{7C0F1A65-5DA7-408B-BC77-4092ED5B741C}" type="pres">
      <dgm:prSet presAssocID="{692810AD-482C-4DE0-8C87-7C46337CBAFD}" presName="textNode" presStyleLbl="bgShp" presStyleIdx="0" presStyleCnt="3"/>
      <dgm:spPr/>
      <dgm:t>
        <a:bodyPr/>
        <a:lstStyle/>
        <a:p>
          <a:endParaRPr lang="en-US"/>
        </a:p>
      </dgm:t>
    </dgm:pt>
    <dgm:pt modelId="{62056F00-E3E8-466A-827E-9648827BC5BD}" type="pres">
      <dgm:prSet presAssocID="{692810AD-482C-4DE0-8C87-7C46337CBAFD}" presName="compChildNode" presStyleCnt="0"/>
      <dgm:spPr/>
    </dgm:pt>
    <dgm:pt modelId="{9C2C98E8-25C4-434E-985B-B4D0443650D8}" type="pres">
      <dgm:prSet presAssocID="{692810AD-482C-4DE0-8C87-7C46337CBAFD}" presName="theInnerList" presStyleCnt="0"/>
      <dgm:spPr/>
    </dgm:pt>
    <dgm:pt modelId="{32C2B3D1-92D8-4BAB-B0B7-F8AC94B279EF}" type="pres">
      <dgm:prSet presAssocID="{C3D0EE0A-3B3F-4604-8E21-DD594B89B9CF}" presName="childNode" presStyleLbl="node1" presStyleIdx="0" presStyleCnt="3">
        <dgm:presLayoutVars>
          <dgm:bulletEnabled val="1"/>
        </dgm:presLayoutVars>
      </dgm:prSet>
      <dgm:spPr/>
    </dgm:pt>
    <dgm:pt modelId="{33077BCD-37BF-4309-ACCA-3325D5D53799}" type="pres">
      <dgm:prSet presAssocID="{692810AD-482C-4DE0-8C87-7C46337CBAFD}" presName="aSpace" presStyleCnt="0"/>
      <dgm:spPr/>
    </dgm:pt>
    <dgm:pt modelId="{58ED4DEF-8D91-49CA-88C1-6DC7A748DE4D}" type="pres">
      <dgm:prSet presAssocID="{1862C59A-B831-4552-A8CE-E75E8DD7923A}" presName="compNode" presStyleCnt="0"/>
      <dgm:spPr/>
    </dgm:pt>
    <dgm:pt modelId="{244D0280-8414-4740-845D-BA402DBF8D7C}" type="pres">
      <dgm:prSet presAssocID="{1862C59A-B831-4552-A8CE-E75E8DD7923A}" presName="aNode" presStyleLbl="bgShp" presStyleIdx="1" presStyleCnt="3"/>
      <dgm:spPr/>
    </dgm:pt>
    <dgm:pt modelId="{934205EB-A1BE-4256-98EF-F3EDCEC7C519}" type="pres">
      <dgm:prSet presAssocID="{1862C59A-B831-4552-A8CE-E75E8DD7923A}" presName="textNode" presStyleLbl="bgShp" presStyleIdx="1" presStyleCnt="3"/>
      <dgm:spPr/>
    </dgm:pt>
    <dgm:pt modelId="{0DCD1F03-5CAD-405E-8C44-7C6C6BFAA0DD}" type="pres">
      <dgm:prSet presAssocID="{1862C59A-B831-4552-A8CE-E75E8DD7923A}" presName="compChildNode" presStyleCnt="0"/>
      <dgm:spPr/>
    </dgm:pt>
    <dgm:pt modelId="{49FB4728-BC7A-47F0-9B77-EADC427631A1}" type="pres">
      <dgm:prSet presAssocID="{1862C59A-B831-4552-A8CE-E75E8DD7923A}" presName="theInnerList" presStyleCnt="0"/>
      <dgm:spPr/>
    </dgm:pt>
    <dgm:pt modelId="{DB0AF55C-700C-4B32-BEB4-07EC4C85727B}" type="pres">
      <dgm:prSet presAssocID="{F063DA52-B478-46E0-8121-257726E312F9}" presName="child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5A08F52-48CF-4072-9BB5-C3266C8B7F78}" type="pres">
      <dgm:prSet presAssocID="{1862C59A-B831-4552-A8CE-E75E8DD7923A}" presName="aSpace" presStyleCnt="0"/>
      <dgm:spPr/>
    </dgm:pt>
    <dgm:pt modelId="{FAB1E44D-D991-4BD4-8367-FF0393619320}" type="pres">
      <dgm:prSet presAssocID="{69C03B80-E6AF-42C8-B2AF-121C088E0629}" presName="compNode" presStyleCnt="0"/>
      <dgm:spPr/>
    </dgm:pt>
    <dgm:pt modelId="{B933C6ED-C99B-4A7C-8D57-81CC4DEF70EA}" type="pres">
      <dgm:prSet presAssocID="{69C03B80-E6AF-42C8-B2AF-121C088E0629}" presName="aNode" presStyleLbl="bgShp" presStyleIdx="2" presStyleCnt="3"/>
      <dgm:spPr/>
    </dgm:pt>
    <dgm:pt modelId="{43F3D4BE-45B7-491F-BCE1-3982D50D0B89}" type="pres">
      <dgm:prSet presAssocID="{69C03B80-E6AF-42C8-B2AF-121C088E0629}" presName="textNode" presStyleLbl="bgShp" presStyleIdx="2" presStyleCnt="3"/>
      <dgm:spPr/>
    </dgm:pt>
    <dgm:pt modelId="{C4AC996E-07FE-44EC-9306-8125F17B495E}" type="pres">
      <dgm:prSet presAssocID="{69C03B80-E6AF-42C8-B2AF-121C088E0629}" presName="compChildNode" presStyleCnt="0"/>
      <dgm:spPr/>
    </dgm:pt>
    <dgm:pt modelId="{6A93AB5B-630B-4727-889F-CCC4DBB107AF}" type="pres">
      <dgm:prSet presAssocID="{69C03B80-E6AF-42C8-B2AF-121C088E0629}" presName="theInnerList" presStyleCnt="0"/>
      <dgm:spPr/>
    </dgm:pt>
    <dgm:pt modelId="{2E1B5478-9BC3-468F-9C24-41A6CAC19C2B}" type="pres">
      <dgm:prSet presAssocID="{FC082F13-36DE-4E5E-A0EF-D931D3C9DA68}" presName="child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42E9E74-9523-406B-B448-0785E2095C7B}" srcId="{6F037A9A-1A1C-4051-8E9E-52D4BBD6DA20}" destId="{692810AD-482C-4DE0-8C87-7C46337CBAFD}" srcOrd="0" destOrd="0" parTransId="{968946CF-C24A-44EC-8A6B-7111B5E7E99B}" sibTransId="{C45F5105-BAC0-4070-82A4-44283F43D488}"/>
    <dgm:cxn modelId="{8DEB6299-05C3-4933-8F3A-00A27DD62B6C}" type="presOf" srcId="{C3D0EE0A-3B3F-4604-8E21-DD594B89B9CF}" destId="{32C2B3D1-92D8-4BAB-B0B7-F8AC94B279EF}" srcOrd="0" destOrd="0" presId="urn:microsoft.com/office/officeart/2005/8/layout/lProcess2"/>
    <dgm:cxn modelId="{F7FA830C-BFAB-41C8-8E79-0F240E9E87B6}" type="presOf" srcId="{6F037A9A-1A1C-4051-8E9E-52D4BBD6DA20}" destId="{CDA54DEB-BBEA-46C8-9A74-BB3057260B63}" srcOrd="0" destOrd="0" presId="urn:microsoft.com/office/officeart/2005/8/layout/lProcess2"/>
    <dgm:cxn modelId="{2CD5F70F-FDD5-4261-9711-CB1474617173}" srcId="{6F037A9A-1A1C-4051-8E9E-52D4BBD6DA20}" destId="{69C03B80-E6AF-42C8-B2AF-121C088E0629}" srcOrd="2" destOrd="0" parTransId="{ED5D4E4D-C485-43E5-AD18-75390FF41AC2}" sibTransId="{2EA87E12-A634-4397-90D0-8E747B4814E6}"/>
    <dgm:cxn modelId="{A2F78015-47F6-4F3B-B18A-75B68338AC40}" type="presOf" srcId="{1862C59A-B831-4552-A8CE-E75E8DD7923A}" destId="{244D0280-8414-4740-845D-BA402DBF8D7C}" srcOrd="0" destOrd="0" presId="urn:microsoft.com/office/officeart/2005/8/layout/lProcess2"/>
    <dgm:cxn modelId="{C4197123-470E-40F2-929B-2962A36559B6}" type="presOf" srcId="{FC082F13-36DE-4E5E-A0EF-D931D3C9DA68}" destId="{2E1B5478-9BC3-468F-9C24-41A6CAC19C2B}" srcOrd="0" destOrd="0" presId="urn:microsoft.com/office/officeart/2005/8/layout/lProcess2"/>
    <dgm:cxn modelId="{59EA8CF5-640C-4BD5-B3B4-54AE4707CD9E}" type="presOf" srcId="{692810AD-482C-4DE0-8C87-7C46337CBAFD}" destId="{7C0F1A65-5DA7-408B-BC77-4092ED5B741C}" srcOrd="1" destOrd="0" presId="urn:microsoft.com/office/officeart/2005/8/layout/lProcess2"/>
    <dgm:cxn modelId="{9227EEDE-86EB-4BB4-A287-29D58B591D8A}" srcId="{692810AD-482C-4DE0-8C87-7C46337CBAFD}" destId="{C3D0EE0A-3B3F-4604-8E21-DD594B89B9CF}" srcOrd="0" destOrd="0" parTransId="{83891525-F2AE-49B0-B05C-3158F037B24F}" sibTransId="{0545FE6F-259C-449B-B6CA-2B3248545015}"/>
    <dgm:cxn modelId="{A5394140-6554-4BC0-A62B-CC3B08454D2E}" type="presOf" srcId="{69C03B80-E6AF-42C8-B2AF-121C088E0629}" destId="{B933C6ED-C99B-4A7C-8D57-81CC4DEF70EA}" srcOrd="0" destOrd="0" presId="urn:microsoft.com/office/officeart/2005/8/layout/lProcess2"/>
    <dgm:cxn modelId="{C196478E-3528-4CD8-A3F7-B03C8E16B6D4}" type="presOf" srcId="{69C03B80-E6AF-42C8-B2AF-121C088E0629}" destId="{43F3D4BE-45B7-491F-BCE1-3982D50D0B89}" srcOrd="1" destOrd="0" presId="urn:microsoft.com/office/officeart/2005/8/layout/lProcess2"/>
    <dgm:cxn modelId="{BD340018-E641-4C60-A7AB-50CACA0C0527}" srcId="{6F037A9A-1A1C-4051-8E9E-52D4BBD6DA20}" destId="{1862C59A-B831-4552-A8CE-E75E8DD7923A}" srcOrd="1" destOrd="0" parTransId="{7CA486BD-BE9E-4FF6-B8A0-C6CE1126C9E8}" sibTransId="{4B71490A-1530-4F70-83E6-682B357471A4}"/>
    <dgm:cxn modelId="{91F5A0BE-A1D6-4635-86A7-9FE7D5A161FB}" type="presOf" srcId="{692810AD-482C-4DE0-8C87-7C46337CBAFD}" destId="{B1129B7A-2406-4503-9F15-87D7B8965E7A}" srcOrd="0" destOrd="0" presId="urn:microsoft.com/office/officeart/2005/8/layout/lProcess2"/>
    <dgm:cxn modelId="{73DF3C4D-3CA1-48A5-95F5-2AE08C1B8E5E}" type="presOf" srcId="{1862C59A-B831-4552-A8CE-E75E8DD7923A}" destId="{934205EB-A1BE-4256-98EF-F3EDCEC7C519}" srcOrd="1" destOrd="0" presId="urn:microsoft.com/office/officeart/2005/8/layout/lProcess2"/>
    <dgm:cxn modelId="{F83C7067-5E28-4789-B6CD-70E354B8F6D0}" srcId="{1862C59A-B831-4552-A8CE-E75E8DD7923A}" destId="{F063DA52-B478-46E0-8121-257726E312F9}" srcOrd="0" destOrd="0" parTransId="{02D30EB7-76F7-42DD-9762-7FA4AFD71C53}" sibTransId="{B8DEAF66-EDC7-4995-996F-109C771793DF}"/>
    <dgm:cxn modelId="{1CEAD1AC-22B2-4450-A2B5-04D77C79F936}" srcId="{69C03B80-E6AF-42C8-B2AF-121C088E0629}" destId="{FC082F13-36DE-4E5E-A0EF-D931D3C9DA68}" srcOrd="0" destOrd="0" parTransId="{B82A3EF7-CE73-4E80-A2A9-ED743B3C9A65}" sibTransId="{905DE236-8629-45C3-851D-002304C305DE}"/>
    <dgm:cxn modelId="{2CA6DC34-3BFF-415C-AFD2-B594DDA5849A}" type="presOf" srcId="{F063DA52-B478-46E0-8121-257726E312F9}" destId="{DB0AF55C-700C-4B32-BEB4-07EC4C85727B}" srcOrd="0" destOrd="0" presId="urn:microsoft.com/office/officeart/2005/8/layout/lProcess2"/>
    <dgm:cxn modelId="{73C9F02E-9A0C-4ED0-B984-08CD9B29220F}" type="presParOf" srcId="{CDA54DEB-BBEA-46C8-9A74-BB3057260B63}" destId="{4E84516E-A9C6-446C-9F1F-A43DC90B999D}" srcOrd="0" destOrd="0" presId="urn:microsoft.com/office/officeart/2005/8/layout/lProcess2"/>
    <dgm:cxn modelId="{96D3A0DA-C6FE-474D-B89F-6D44DBCB8B15}" type="presParOf" srcId="{4E84516E-A9C6-446C-9F1F-A43DC90B999D}" destId="{B1129B7A-2406-4503-9F15-87D7B8965E7A}" srcOrd="0" destOrd="0" presId="urn:microsoft.com/office/officeart/2005/8/layout/lProcess2"/>
    <dgm:cxn modelId="{8CFE4A22-0BBC-408B-9501-9D2204A24104}" type="presParOf" srcId="{4E84516E-A9C6-446C-9F1F-A43DC90B999D}" destId="{7C0F1A65-5DA7-408B-BC77-4092ED5B741C}" srcOrd="1" destOrd="0" presId="urn:microsoft.com/office/officeart/2005/8/layout/lProcess2"/>
    <dgm:cxn modelId="{7501F1FC-E0FD-496B-BD04-9C51D6FB2EE5}" type="presParOf" srcId="{4E84516E-A9C6-446C-9F1F-A43DC90B999D}" destId="{62056F00-E3E8-466A-827E-9648827BC5BD}" srcOrd="2" destOrd="0" presId="urn:microsoft.com/office/officeart/2005/8/layout/lProcess2"/>
    <dgm:cxn modelId="{2B864CD5-E369-4AC5-A3CB-73C2ACD48029}" type="presParOf" srcId="{62056F00-E3E8-466A-827E-9648827BC5BD}" destId="{9C2C98E8-25C4-434E-985B-B4D0443650D8}" srcOrd="0" destOrd="0" presId="urn:microsoft.com/office/officeart/2005/8/layout/lProcess2"/>
    <dgm:cxn modelId="{29B41829-7632-40C3-91DA-5066AA249133}" type="presParOf" srcId="{9C2C98E8-25C4-434E-985B-B4D0443650D8}" destId="{32C2B3D1-92D8-4BAB-B0B7-F8AC94B279EF}" srcOrd="0" destOrd="0" presId="urn:microsoft.com/office/officeart/2005/8/layout/lProcess2"/>
    <dgm:cxn modelId="{9B5D4832-4D8A-45B9-A539-D7F038BDFD83}" type="presParOf" srcId="{CDA54DEB-BBEA-46C8-9A74-BB3057260B63}" destId="{33077BCD-37BF-4309-ACCA-3325D5D53799}" srcOrd="1" destOrd="0" presId="urn:microsoft.com/office/officeart/2005/8/layout/lProcess2"/>
    <dgm:cxn modelId="{5A9C6272-51BB-4284-A68B-044CE38C1429}" type="presParOf" srcId="{CDA54DEB-BBEA-46C8-9A74-BB3057260B63}" destId="{58ED4DEF-8D91-49CA-88C1-6DC7A748DE4D}" srcOrd="2" destOrd="0" presId="urn:microsoft.com/office/officeart/2005/8/layout/lProcess2"/>
    <dgm:cxn modelId="{E16258F9-12AC-476A-ABB3-14E86361DF77}" type="presParOf" srcId="{58ED4DEF-8D91-49CA-88C1-6DC7A748DE4D}" destId="{244D0280-8414-4740-845D-BA402DBF8D7C}" srcOrd="0" destOrd="0" presId="urn:microsoft.com/office/officeart/2005/8/layout/lProcess2"/>
    <dgm:cxn modelId="{182E7C00-FF90-47CB-BEEB-834F25FFAB96}" type="presParOf" srcId="{58ED4DEF-8D91-49CA-88C1-6DC7A748DE4D}" destId="{934205EB-A1BE-4256-98EF-F3EDCEC7C519}" srcOrd="1" destOrd="0" presId="urn:microsoft.com/office/officeart/2005/8/layout/lProcess2"/>
    <dgm:cxn modelId="{4C77C393-C5DC-46E9-A338-9DAFFB4D7506}" type="presParOf" srcId="{58ED4DEF-8D91-49CA-88C1-6DC7A748DE4D}" destId="{0DCD1F03-5CAD-405E-8C44-7C6C6BFAA0DD}" srcOrd="2" destOrd="0" presId="urn:microsoft.com/office/officeart/2005/8/layout/lProcess2"/>
    <dgm:cxn modelId="{C6047924-345C-425C-9BC1-5FC2B1F4DA1B}" type="presParOf" srcId="{0DCD1F03-5CAD-405E-8C44-7C6C6BFAA0DD}" destId="{49FB4728-BC7A-47F0-9B77-EADC427631A1}" srcOrd="0" destOrd="0" presId="urn:microsoft.com/office/officeart/2005/8/layout/lProcess2"/>
    <dgm:cxn modelId="{91385B40-47CC-486A-8564-BDE8258C2776}" type="presParOf" srcId="{49FB4728-BC7A-47F0-9B77-EADC427631A1}" destId="{DB0AF55C-700C-4B32-BEB4-07EC4C85727B}" srcOrd="0" destOrd="0" presId="urn:microsoft.com/office/officeart/2005/8/layout/lProcess2"/>
    <dgm:cxn modelId="{4B88BD8D-9BAE-4BC8-A5A3-9587139FA3D3}" type="presParOf" srcId="{CDA54DEB-BBEA-46C8-9A74-BB3057260B63}" destId="{A5A08F52-48CF-4072-9BB5-C3266C8B7F78}" srcOrd="3" destOrd="0" presId="urn:microsoft.com/office/officeart/2005/8/layout/lProcess2"/>
    <dgm:cxn modelId="{FDBB4CA7-5489-410B-91F7-4AACA21C39FB}" type="presParOf" srcId="{CDA54DEB-BBEA-46C8-9A74-BB3057260B63}" destId="{FAB1E44D-D991-4BD4-8367-FF0393619320}" srcOrd="4" destOrd="0" presId="urn:microsoft.com/office/officeart/2005/8/layout/lProcess2"/>
    <dgm:cxn modelId="{DF68127B-1A88-41B0-8A48-19077D2F2C45}" type="presParOf" srcId="{FAB1E44D-D991-4BD4-8367-FF0393619320}" destId="{B933C6ED-C99B-4A7C-8D57-81CC4DEF70EA}" srcOrd="0" destOrd="0" presId="urn:microsoft.com/office/officeart/2005/8/layout/lProcess2"/>
    <dgm:cxn modelId="{9EECE032-142F-477A-92DD-7CAEC8EA1361}" type="presParOf" srcId="{FAB1E44D-D991-4BD4-8367-FF0393619320}" destId="{43F3D4BE-45B7-491F-BCE1-3982D50D0B89}" srcOrd="1" destOrd="0" presId="urn:microsoft.com/office/officeart/2005/8/layout/lProcess2"/>
    <dgm:cxn modelId="{243C80F4-9AAF-419E-BFBD-7DBC79B9C1FA}" type="presParOf" srcId="{FAB1E44D-D991-4BD4-8367-FF0393619320}" destId="{C4AC996E-07FE-44EC-9306-8125F17B495E}" srcOrd="2" destOrd="0" presId="urn:microsoft.com/office/officeart/2005/8/layout/lProcess2"/>
    <dgm:cxn modelId="{E6E2DDD6-C65A-4DCB-B2B2-5AEEC90E5EFE}" type="presParOf" srcId="{C4AC996E-07FE-44EC-9306-8125F17B495E}" destId="{6A93AB5B-630B-4727-889F-CCC4DBB107AF}" srcOrd="0" destOrd="0" presId="urn:microsoft.com/office/officeart/2005/8/layout/lProcess2"/>
    <dgm:cxn modelId="{10CD697A-22DF-4C26-85B2-ECFDD476FA05}" type="presParOf" srcId="{6A93AB5B-630B-4727-889F-CCC4DBB107AF}" destId="{2E1B5478-9BC3-468F-9C24-41A6CAC19C2B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129B7A-2406-4503-9F15-87D7B8965E7A}">
      <dsp:nvSpPr>
        <dsp:cNvPr id="0" name=""/>
        <dsp:cNvSpPr/>
      </dsp:nvSpPr>
      <dsp:spPr>
        <a:xfrm>
          <a:off x="1204" y="0"/>
          <a:ext cx="3132708" cy="482649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Methodological Strategies / Choices</a:t>
          </a:r>
          <a:endParaRPr lang="en-US" sz="2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04" y="0"/>
        <a:ext cx="3132708" cy="1447948"/>
      </dsp:txXfrm>
    </dsp:sp>
    <dsp:sp modelId="{32C2B3D1-92D8-4BAB-B0B7-F8AC94B279EF}">
      <dsp:nvSpPr>
        <dsp:cNvPr id="0" name=""/>
        <dsp:cNvSpPr/>
      </dsp:nvSpPr>
      <dsp:spPr>
        <a:xfrm>
          <a:off x="314475" y="1447948"/>
          <a:ext cx="2506166" cy="313722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71120" tIns="53340" rIns="71120" bIns="5334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kern="1200" smtClean="0">
              <a:latin typeface="Arial" panose="020B0604020202020204" pitchFamily="34" charset="0"/>
              <a:cs typeface="Arial" panose="020B0604020202020204" pitchFamily="34" charset="0"/>
            </a:rPr>
            <a:t>Based on </a:t>
          </a:r>
          <a:r>
            <a:rPr lang="en-US" sz="2800" b="1" kern="1200" smtClean="0">
              <a:latin typeface="Arial" panose="020B0604020202020204" pitchFamily="34" charset="0"/>
              <a:cs typeface="Arial" panose="020B0604020202020204" pitchFamily="34" charset="0"/>
            </a:rPr>
            <a:t>data type</a:t>
          </a:r>
          <a:r>
            <a:rPr lang="en-US" sz="2800" kern="1200" smtClean="0">
              <a:latin typeface="Arial" panose="020B0604020202020204" pitchFamily="34" charset="0"/>
              <a:cs typeface="Arial" panose="020B0604020202020204" pitchFamily="34" charset="0"/>
            </a:rPr>
            <a:t>. Qualitative, Quantitative and Mixed Methods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7878" y="1521351"/>
        <a:ext cx="2359360" cy="2990415"/>
      </dsp:txXfrm>
    </dsp:sp>
    <dsp:sp modelId="{244D0280-8414-4740-845D-BA402DBF8D7C}">
      <dsp:nvSpPr>
        <dsp:cNvPr id="0" name=""/>
        <dsp:cNvSpPr/>
      </dsp:nvSpPr>
      <dsp:spPr>
        <a:xfrm>
          <a:off x="3368866" y="0"/>
          <a:ext cx="3132708" cy="482649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Research Strategies 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latin typeface="Arial" panose="020B0604020202020204" pitchFamily="34" charset="0"/>
              <a:cs typeface="Arial" panose="020B0604020202020204" pitchFamily="34" charset="0"/>
            </a:rPr>
            <a:t>(How the research is to be conducted)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68866" y="0"/>
        <a:ext cx="3132708" cy="1447948"/>
      </dsp:txXfrm>
    </dsp:sp>
    <dsp:sp modelId="{DB0AF55C-700C-4B32-BEB4-07EC4C85727B}">
      <dsp:nvSpPr>
        <dsp:cNvPr id="0" name=""/>
        <dsp:cNvSpPr/>
      </dsp:nvSpPr>
      <dsp:spPr>
        <a:xfrm>
          <a:off x="3682137" y="1447948"/>
          <a:ext cx="2506166" cy="313722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50800" tIns="38100" rIns="508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000" kern="1200" dirty="0" smtClean="0">
              <a:latin typeface="Arial" panose="020B0604020202020204" pitchFamily="34" charset="0"/>
              <a:cs typeface="Arial" panose="020B0604020202020204" pitchFamily="34" charset="0"/>
            </a:rPr>
            <a:t>Case Study, Survey, Experiment, Archival Research, Action Research, Ethnography, Grounded Theory, Narrative Enquiry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755540" y="1521351"/>
        <a:ext cx="2359360" cy="2990415"/>
      </dsp:txXfrm>
    </dsp:sp>
    <dsp:sp modelId="{B933C6ED-C99B-4A7C-8D57-81CC4DEF70EA}">
      <dsp:nvSpPr>
        <dsp:cNvPr id="0" name=""/>
        <dsp:cNvSpPr/>
      </dsp:nvSpPr>
      <dsp:spPr>
        <a:xfrm>
          <a:off x="6736527" y="0"/>
          <a:ext cx="3132708" cy="482649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8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Time Horizon </a:t>
          </a:r>
          <a:endParaRPr lang="en-US" sz="28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36527" y="0"/>
        <a:ext cx="3132708" cy="1447948"/>
      </dsp:txXfrm>
    </dsp:sp>
    <dsp:sp modelId="{2E1B5478-9BC3-468F-9C24-41A6CAC19C2B}">
      <dsp:nvSpPr>
        <dsp:cNvPr id="0" name=""/>
        <dsp:cNvSpPr/>
      </dsp:nvSpPr>
      <dsp:spPr>
        <a:xfrm>
          <a:off x="7049798" y="1447948"/>
          <a:ext cx="2506166" cy="313722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43180" tIns="32385" rIns="43180" bIns="32385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How many points in time you intend to collect the data at. </a:t>
          </a:r>
        </a:p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kern="1200" dirty="0" smtClean="0"/>
            <a:t>(</a:t>
          </a:r>
          <a:r>
            <a:rPr lang="en-US" sz="1700" b="1" kern="1200" dirty="0" smtClean="0"/>
            <a:t>longitudinal</a:t>
          </a:r>
          <a:r>
            <a:rPr lang="en-US" sz="1700" kern="1200" dirty="0" smtClean="0"/>
            <a:t> – observe same objects to determine changes over time.</a:t>
          </a:r>
        </a:p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700" b="1" kern="1200" dirty="0" smtClean="0"/>
            <a:t>Cross sectional </a:t>
          </a:r>
          <a:r>
            <a:rPr lang="en-US" sz="1700" kern="1200" dirty="0" smtClean="0"/>
            <a:t>- </a:t>
          </a:r>
          <a:r>
            <a:rPr lang="en-US" sz="1700" b="0" kern="1200" dirty="0" smtClean="0"/>
            <a:t>c</a:t>
          </a:r>
          <a:r>
            <a:rPr lang="en-GB" sz="1700" b="0" i="0" kern="1200" dirty="0" smtClean="0"/>
            <a:t>collect data from many different individuals at a single point in time.)</a:t>
          </a:r>
          <a:endParaRPr lang="en-US" sz="1700" b="0" kern="1200" dirty="0"/>
        </a:p>
      </dsp:txBody>
      <dsp:txXfrm>
        <a:off x="7123201" y="1521351"/>
        <a:ext cx="2359360" cy="29904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46EC9A-174D-44B9-812B-9B033070DBDC}" type="datetimeFigureOut">
              <a:rPr lang="en-GB" smtClean="0"/>
              <a:t>08/06/2022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7E4384-E1C8-440C-9927-88C0AE6CCB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254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7wLZZ33MCA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Hwb - IT overview – YouTube</a:t>
            </a:r>
            <a:endParaRPr lang="en-GB" dirty="0"/>
          </a:p>
          <a:p>
            <a:endParaRPr lang="en-GB" dirty="0"/>
          </a:p>
          <a:p>
            <a:r>
              <a:rPr lang="en-GB" dirty="0"/>
              <a:t>https://youtu.be/b7wLZZ33MCA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184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6589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46143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3358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9CAC06A-4905-4B1A-83C1-3B011A8CF04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21471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987396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9CAC06A-4905-4B1A-83C1-3B011A8CF04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68267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7E4384-E1C8-440C-9927-88C0AE6CCBA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98506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2242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make sure you take a note of the contact details on the screen</a:t>
            </a:r>
          </a:p>
          <a:p>
            <a:endParaRPr lang="en-GB" dirty="0"/>
          </a:p>
          <a:p>
            <a:r>
              <a:rPr lang="en-GB" dirty="0"/>
              <a:t>Q&amp;A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7E4384-E1C8-440C-9927-88C0AE6CCBA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7468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30784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86986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2307689"/>
            <a:ext cx="5472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000" y="2815037"/>
            <a:ext cx="5472000" cy="3376963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00000" y="2308214"/>
            <a:ext cx="5472000" cy="358775"/>
          </a:xfrm>
        </p:spPr>
        <p:txBody>
          <a:bodyPr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2812214"/>
            <a:ext cx="5472113" cy="337903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733E7E-50D2-4F6C-9DF2-CF4C98C4B8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Rectangle 9" descr="Accent block left">
            <a:extLst>
              <a:ext uri="{FF2B5EF4-FFF2-40B4-BE49-F238E27FC236}">
                <a16:creationId xmlns:a16="http://schemas.microsoft.com/office/drawing/2014/main" id="{BBC0CAF5-0DE6-4BEA-824E-124A54A76AC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 userDrawn="1"/>
        </p:nvSpPr>
        <p:spPr>
          <a:xfrm>
            <a:off x="431800" y="2100317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Rectangle 10" descr="Accent bar right&#10;">
            <a:extLst>
              <a:ext uri="{FF2B5EF4-FFF2-40B4-BE49-F238E27FC236}">
                <a16:creationId xmlns:a16="http://schemas.microsoft.com/office/drawing/2014/main" id="{ED008080-B2F5-441A-8B15-30AE86BBF94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 userDrawn="1"/>
        </p:nvSpPr>
        <p:spPr>
          <a:xfrm>
            <a:off x="6299887" y="2100317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681121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DB43705-0B3F-4F77-A8BB-08EC09D36A56}"/>
              </a:ext>
            </a:extLst>
          </p:cNvPr>
          <p:cNvSpPr/>
          <p:nvPr userDrawn="1"/>
        </p:nvSpPr>
        <p:spPr>
          <a:xfrm>
            <a:off x="0" y="0"/>
            <a:ext cx="12192000" cy="21463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2BA5B3-8B1C-4C1C-B4EB-C9A8AC24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475" y="260351"/>
            <a:ext cx="11520487" cy="755649"/>
          </a:xfrm>
        </p:spPr>
        <p:txBody>
          <a:bodyPr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54C622-8EF1-4AE4-AB25-19D71A5C5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DC2DEF-D2FE-4B45-ABA4-9F153FD1C98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A2A6524-3EAC-4E27-BF8E-8F87E480F90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61797" y="3634443"/>
            <a:ext cx="5630165" cy="518457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1FB94EC-1786-4ACB-B9A8-28216C7AB6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61797" y="4247320"/>
            <a:ext cx="5630165" cy="1953455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A658D4-2F70-44A3-A7C3-BF6A1D7BE2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1476" y="3634443"/>
            <a:ext cx="5582064" cy="518457"/>
          </a:xfrm>
        </p:spPr>
        <p:txBody>
          <a:bodyPr anchor="ctr"/>
          <a:lstStyle>
            <a:lvl1pPr marL="0" indent="0">
              <a:buNone/>
              <a:defRPr sz="2000" b="1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F57B0C-62A3-4053-936D-9841C7D76D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71476" y="4247320"/>
            <a:ext cx="5582064" cy="1953455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16CD8AAD-701B-4F23-AB47-6FC68078713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71476" y="1593851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Picture Placeholder 6">
            <a:extLst>
              <a:ext uri="{FF2B5EF4-FFF2-40B4-BE49-F238E27FC236}">
                <a16:creationId xmlns:a16="http://schemas.microsoft.com/office/drawing/2014/main" id="{2B9551A7-E41A-4D0E-925B-71270CA0F3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281738" y="1593850"/>
            <a:ext cx="5582064" cy="1929569"/>
          </a:xfrm>
          <a:solidFill>
            <a:schemeClr val="bg1">
              <a:lumMod val="95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>
              <a:defRPr lang="en-US" sz="1800"/>
            </a:lvl1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48868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Only Left Middl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3F1F7A7-3825-4674-B370-D3BEDD3FC66D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3033000"/>
            <a:ext cx="6235201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560AB5-7355-4D05-AA13-FCB0024AF86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44CCDFF2-A2F9-4352-94BB-9BB119095D1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accent3"/>
            </a:solidFill>
          </a:ln>
        </p:spPr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28C4CC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28C4CC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542810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87461A7-C745-4C36-816E-A1BF6EE517A4}"/>
              </a:ext>
            </a:extLst>
          </p:cNvPr>
          <p:cNvSpPr/>
          <p:nvPr userDrawn="1"/>
        </p:nvSpPr>
        <p:spPr>
          <a:xfrm>
            <a:off x="0" y="4554000"/>
            <a:ext cx="12192000" cy="2304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6CD15-EEA4-46CB-A7B3-495FF7C8B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0000" y="3833999"/>
            <a:ext cx="5937026" cy="720001"/>
          </a:xfrm>
          <a:solidFill>
            <a:schemeClr val="bg1"/>
          </a:solidFill>
        </p:spPr>
        <p:txBody>
          <a:bodyPr anchor="ctr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F20683-79D6-43CE-A167-BF1E25FA44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0000" y="4731026"/>
            <a:ext cx="9144000" cy="7200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9194F1B6-7D05-4E73-BA00-BC5670C43D0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/>
          <p:nvPr userDrawn="1"/>
        </p:nvGrpSpPr>
        <p:grpSpPr>
          <a:xfrm>
            <a:off x="7998793" y="2408820"/>
            <a:ext cx="3399320" cy="2592271"/>
            <a:chOff x="7998793" y="2408820"/>
            <a:chExt cx="3399320" cy="2592271"/>
          </a:xfrm>
        </p:grpSpPr>
        <p:sp>
          <p:nvSpPr>
            <p:cNvPr id="13" name="Graphic 14">
              <a:extLst>
                <a:ext uri="{FF2B5EF4-FFF2-40B4-BE49-F238E27FC236}">
                  <a16:creationId xmlns:a16="http://schemas.microsoft.com/office/drawing/2014/main" id="{8B58D1C2-E2C1-48D1-9CD7-D98859263F8B}"/>
                </a:ext>
              </a:extLst>
            </p:cNvPr>
            <p:cNvSpPr/>
            <p:nvPr userDrawn="1"/>
          </p:nvSpPr>
          <p:spPr>
            <a:xfrm rot="18900000">
              <a:off x="8436128" y="4572466"/>
              <a:ext cx="2357438" cy="428625"/>
            </a:xfrm>
            <a:custGeom>
              <a:avLst/>
              <a:gdLst>
                <a:gd name="connsiteX0" fmla="*/ 0 w 1885950"/>
                <a:gd name="connsiteY0" fmla="*/ 0 h 342900"/>
                <a:gd name="connsiteX1" fmla="*/ 473393 w 1885950"/>
                <a:gd name="connsiteY1" fmla="*/ 342900 h 342900"/>
                <a:gd name="connsiteX2" fmla="*/ 946785 w 1885950"/>
                <a:gd name="connsiteY2" fmla="*/ 0 h 342900"/>
                <a:gd name="connsiteX3" fmla="*/ 1420178 w 1885950"/>
                <a:gd name="connsiteY3" fmla="*/ 342900 h 342900"/>
                <a:gd name="connsiteX4" fmla="*/ 1893570 w 1885950"/>
                <a:gd name="connsiteY4" fmla="*/ 0 h 3429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85950" h="342900">
                  <a:moveTo>
                    <a:pt x="0" y="0"/>
                  </a:moveTo>
                  <a:cubicBezTo>
                    <a:pt x="236220" y="0"/>
                    <a:pt x="236220" y="342900"/>
                    <a:pt x="473393" y="342900"/>
                  </a:cubicBezTo>
                  <a:cubicBezTo>
                    <a:pt x="709613" y="342900"/>
                    <a:pt x="709613" y="0"/>
                    <a:pt x="946785" y="0"/>
                  </a:cubicBezTo>
                  <a:cubicBezTo>
                    <a:pt x="1183005" y="0"/>
                    <a:pt x="1183005" y="342900"/>
                    <a:pt x="1420178" y="342900"/>
                  </a:cubicBezTo>
                  <a:cubicBezTo>
                    <a:pt x="1657350" y="342900"/>
                    <a:pt x="1656398" y="0"/>
                    <a:pt x="1893570" y="0"/>
                  </a:cubicBezTo>
                </a:path>
              </a:pathLst>
            </a:custGeom>
            <a:noFill/>
            <a:ln w="127000" cap="rnd">
              <a:solidFill>
                <a:schemeClr val="bg1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52BDBB4-28D9-4B2B-BA1A-8A20B3CA0A1B}"/>
                </a:ext>
              </a:extLst>
            </p:cNvPr>
            <p:cNvSpPr/>
            <p:nvPr userDrawn="1"/>
          </p:nvSpPr>
          <p:spPr>
            <a:xfrm>
              <a:off x="10505144" y="2408820"/>
              <a:ext cx="892969" cy="892970"/>
            </a:xfrm>
            <a:prstGeom prst="ellipse">
              <a:avLst/>
            </a:prstGeom>
            <a:noFill/>
            <a:ln w="127000" cap="flat">
              <a:solidFill>
                <a:schemeClr val="accent4"/>
              </a:solidFill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6FA2AB67-0CBD-40DF-8724-9E261D88001E}"/>
                </a:ext>
              </a:extLst>
            </p:cNvPr>
            <p:cNvSpPr/>
            <p:nvPr userDrawn="1"/>
          </p:nvSpPr>
          <p:spPr>
            <a:xfrm>
              <a:off x="7998793" y="3156637"/>
              <a:ext cx="1063466" cy="916782"/>
            </a:xfrm>
            <a:prstGeom prst="triangle">
              <a:avLst/>
            </a:prstGeom>
            <a:solidFill>
              <a:schemeClr val="accent5"/>
            </a:solidFill>
            <a:ln w="762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0311800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8CC2B20B-280D-44D1-8DC5-70D2B86B7655}"/>
              </a:ext>
            </a:extLst>
          </p:cNvPr>
          <p:cNvSpPr/>
          <p:nvPr userDrawn="1"/>
        </p:nvSpPr>
        <p:spPr>
          <a:xfrm rot="2448756">
            <a:off x="9181031" y="3380182"/>
            <a:ext cx="878193" cy="27398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7" name="Oval 26">
            <a:extLst>
              <a:ext uri="{FF2B5EF4-FFF2-40B4-BE49-F238E27FC236}">
                <a16:creationId xmlns:a16="http://schemas.microsoft.com/office/drawing/2014/main" id="{8CF6415F-6279-47D7-81A8-7C667B82487D}"/>
              </a:ext>
            </a:extLst>
          </p:cNvPr>
          <p:cNvSpPr/>
          <p:nvPr userDrawn="1"/>
        </p:nvSpPr>
        <p:spPr>
          <a:xfrm>
            <a:off x="10143917" y="1890080"/>
            <a:ext cx="1638502" cy="1638502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F54F30F7-DC7A-41E3-A364-0B79CF985761}"/>
              </a:ext>
            </a:extLst>
          </p:cNvPr>
          <p:cNvSpPr/>
          <p:nvPr userDrawn="1"/>
        </p:nvSpPr>
        <p:spPr>
          <a:xfrm>
            <a:off x="7746136" y="2778308"/>
            <a:ext cx="1638502" cy="1638502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672C4EBD-FB6B-4F9E-8562-1F4DD054DA67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12192000" cy="4554538"/>
          </a:xfrm>
          <a:custGeom>
            <a:avLst/>
            <a:gdLst>
              <a:gd name="connsiteX0" fmla="*/ 8530200 w 12192000"/>
              <a:gd name="connsiteY0" fmla="*/ 3146226 h 4554538"/>
              <a:gd name="connsiteX1" fmla="*/ 7998793 w 12192000"/>
              <a:gd name="connsiteY1" fmla="*/ 4074032 h 4554538"/>
              <a:gd name="connsiteX2" fmla="*/ 9061603 w 12192000"/>
              <a:gd name="connsiteY2" fmla="*/ 4074032 h 4554538"/>
              <a:gd name="connsiteX3" fmla="*/ 10971786 w 12192000"/>
              <a:gd name="connsiteY3" fmla="*/ 2468328 h 4554538"/>
              <a:gd name="connsiteX4" fmla="*/ 11359570 w 12192000"/>
              <a:gd name="connsiteY4" fmla="*/ 2856109 h 4554538"/>
              <a:gd name="connsiteX5" fmla="*/ 10971786 w 12192000"/>
              <a:gd name="connsiteY5" fmla="*/ 3243892 h 4554538"/>
              <a:gd name="connsiteX6" fmla="*/ 10584005 w 12192000"/>
              <a:gd name="connsiteY6" fmla="*/ 2856109 h 4554538"/>
              <a:gd name="connsiteX7" fmla="*/ 10971786 w 12192000"/>
              <a:gd name="connsiteY7" fmla="*/ 2468328 h 4554538"/>
              <a:gd name="connsiteX8" fmla="*/ 10971786 w 12192000"/>
              <a:gd name="connsiteY8" fmla="*/ 2344811 h 4554538"/>
              <a:gd name="connsiteX9" fmla="*/ 10460488 w 12192000"/>
              <a:gd name="connsiteY9" fmla="*/ 2856109 h 4554538"/>
              <a:gd name="connsiteX10" fmla="*/ 10971786 w 12192000"/>
              <a:gd name="connsiteY10" fmla="*/ 3367407 h 4554538"/>
              <a:gd name="connsiteX11" fmla="*/ 11483084 w 12192000"/>
              <a:gd name="connsiteY11" fmla="*/ 2856109 h 4554538"/>
              <a:gd name="connsiteX12" fmla="*/ 10971786 w 12192000"/>
              <a:gd name="connsiteY12" fmla="*/ 2344811 h 4554538"/>
              <a:gd name="connsiteX13" fmla="*/ 0 w 12192000"/>
              <a:gd name="connsiteY13" fmla="*/ 0 h 4554538"/>
              <a:gd name="connsiteX14" fmla="*/ 12192000 w 12192000"/>
              <a:gd name="connsiteY14" fmla="*/ 0 h 4554538"/>
              <a:gd name="connsiteX15" fmla="*/ 12192000 w 12192000"/>
              <a:gd name="connsiteY15" fmla="*/ 4554538 h 4554538"/>
              <a:gd name="connsiteX16" fmla="*/ 10247582 w 12192000"/>
              <a:gd name="connsiteY16" fmla="*/ 4554538 h 4554538"/>
              <a:gd name="connsiteX17" fmla="*/ 10312021 w 12192000"/>
              <a:gd name="connsiteY17" fmla="*/ 4461275 h 4554538"/>
              <a:gd name="connsiteX18" fmla="*/ 10316869 w 12192000"/>
              <a:gd name="connsiteY18" fmla="*/ 4142971 h 4554538"/>
              <a:gd name="connsiteX19" fmla="*/ 10357084 w 12192000"/>
              <a:gd name="connsiteY19" fmla="*/ 3838490 h 4554538"/>
              <a:gd name="connsiteX20" fmla="*/ 10357084 w 12192000"/>
              <a:gd name="connsiteY20" fmla="*/ 3749442 h 4554538"/>
              <a:gd name="connsiteX21" fmla="*/ 10313637 w 12192000"/>
              <a:gd name="connsiteY21" fmla="*/ 3730054 h 4554538"/>
              <a:gd name="connsiteX22" fmla="*/ 10268036 w 12192000"/>
              <a:gd name="connsiteY22" fmla="*/ 3749442 h 4554538"/>
              <a:gd name="connsiteX23" fmla="*/ 10193352 w 12192000"/>
              <a:gd name="connsiteY23" fmla="*/ 4168821 h 4554538"/>
              <a:gd name="connsiteX24" fmla="*/ 10153137 w 12192000"/>
              <a:gd name="connsiteY24" fmla="*/ 4473302 h 4554538"/>
              <a:gd name="connsiteX25" fmla="*/ 9845786 w 12192000"/>
              <a:gd name="connsiteY25" fmla="*/ 4513516 h 4554538"/>
              <a:gd name="connsiteX26" fmla="*/ 9475883 w 12192000"/>
              <a:gd name="connsiteY26" fmla="*/ 4546819 h 4554538"/>
              <a:gd name="connsiteX27" fmla="*/ 9466655 w 12192000"/>
              <a:gd name="connsiteY27" fmla="*/ 4554538 h 4554538"/>
              <a:gd name="connsiteX28" fmla="*/ 0 w 12192000"/>
              <a:gd name="connsiteY28" fmla="*/ 4554538 h 45545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2192000" h="4554538">
                <a:moveTo>
                  <a:pt x="8530200" y="3146226"/>
                </a:moveTo>
                <a:lnTo>
                  <a:pt x="7998793" y="4074032"/>
                </a:lnTo>
                <a:lnTo>
                  <a:pt x="9061603" y="4074032"/>
                </a:lnTo>
                <a:close/>
                <a:moveTo>
                  <a:pt x="10971786" y="2468328"/>
                </a:moveTo>
                <a:cubicBezTo>
                  <a:pt x="11184348" y="2468328"/>
                  <a:pt x="11359570" y="2643547"/>
                  <a:pt x="11359570" y="2856109"/>
                </a:cubicBezTo>
                <a:cubicBezTo>
                  <a:pt x="11359570" y="3071545"/>
                  <a:pt x="11184348" y="3243892"/>
                  <a:pt x="10971786" y="3243892"/>
                </a:cubicBezTo>
                <a:cubicBezTo>
                  <a:pt x="10759224" y="3243892"/>
                  <a:pt x="10584005" y="3068671"/>
                  <a:pt x="10584005" y="2856109"/>
                </a:cubicBezTo>
                <a:cubicBezTo>
                  <a:pt x="10584005" y="2640676"/>
                  <a:pt x="10759224" y="2468328"/>
                  <a:pt x="10971786" y="2468328"/>
                </a:cubicBezTo>
                <a:close/>
                <a:moveTo>
                  <a:pt x="10971786" y="2344811"/>
                </a:moveTo>
                <a:cubicBezTo>
                  <a:pt x="10690285" y="2344811"/>
                  <a:pt x="10460488" y="2574608"/>
                  <a:pt x="10460488" y="2856109"/>
                </a:cubicBezTo>
                <a:cubicBezTo>
                  <a:pt x="10460488" y="3137610"/>
                  <a:pt x="10690285" y="3367407"/>
                  <a:pt x="10971786" y="3367407"/>
                </a:cubicBezTo>
                <a:cubicBezTo>
                  <a:pt x="11253287" y="3367407"/>
                  <a:pt x="11483084" y="3137610"/>
                  <a:pt x="11483084" y="2856109"/>
                </a:cubicBezTo>
                <a:cubicBezTo>
                  <a:pt x="11483084" y="2574608"/>
                  <a:pt x="11253287" y="2344811"/>
                  <a:pt x="10971786" y="2344811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4554538"/>
                </a:lnTo>
                <a:lnTo>
                  <a:pt x="10247582" y="4554538"/>
                </a:lnTo>
                <a:lnTo>
                  <a:pt x="10312021" y="4461275"/>
                </a:lnTo>
                <a:cubicBezTo>
                  <a:pt x="10357262" y="4356789"/>
                  <a:pt x="10336257" y="4244224"/>
                  <a:pt x="10316869" y="4142971"/>
                </a:cubicBezTo>
                <a:cubicBezTo>
                  <a:pt x="10293889" y="4022327"/>
                  <a:pt x="10276655" y="3918919"/>
                  <a:pt x="10357084" y="3838490"/>
                </a:cubicBezTo>
                <a:cubicBezTo>
                  <a:pt x="10382934" y="3815510"/>
                  <a:pt x="10382934" y="3775296"/>
                  <a:pt x="10357084" y="3749442"/>
                </a:cubicBezTo>
                <a:cubicBezTo>
                  <a:pt x="10345594" y="3736517"/>
                  <a:pt x="10329795" y="3730054"/>
                  <a:pt x="10313637" y="3730054"/>
                </a:cubicBezTo>
                <a:cubicBezTo>
                  <a:pt x="10297480" y="3730054"/>
                  <a:pt x="10280963" y="3736517"/>
                  <a:pt x="10268036" y="3749442"/>
                </a:cubicBezTo>
                <a:cubicBezTo>
                  <a:pt x="10138777" y="3878704"/>
                  <a:pt x="10167501" y="4033817"/>
                  <a:pt x="10193352" y="4168821"/>
                </a:cubicBezTo>
                <a:cubicBezTo>
                  <a:pt x="10216332" y="4289465"/>
                  <a:pt x="10233566" y="4392873"/>
                  <a:pt x="10153137" y="4473302"/>
                </a:cubicBezTo>
                <a:cubicBezTo>
                  <a:pt x="10069838" y="4553731"/>
                  <a:pt x="9966429" y="4536496"/>
                  <a:pt x="9845786" y="4513516"/>
                </a:cubicBezTo>
                <a:cubicBezTo>
                  <a:pt x="9725143" y="4490898"/>
                  <a:pt x="9593502" y="4466078"/>
                  <a:pt x="9475883" y="4546819"/>
                </a:cubicBezTo>
                <a:lnTo>
                  <a:pt x="9466655" y="4554538"/>
                </a:lnTo>
                <a:lnTo>
                  <a:pt x="0" y="455453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i="1"/>
            </a:lvl1pPr>
          </a:lstStyle>
          <a:p>
            <a:r>
              <a:rPr lang="en-US" dirty="0"/>
              <a:t>Insert Your Picture Here</a:t>
            </a: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FE0EC059-6580-471B-82B1-7BC2C482138A}"/>
              </a:ext>
            </a:extLst>
          </p:cNvPr>
          <p:cNvSpPr/>
          <p:nvPr userDrawn="1"/>
        </p:nvSpPr>
        <p:spPr>
          <a:xfrm>
            <a:off x="0" y="4554000"/>
            <a:ext cx="12192000" cy="2304000"/>
          </a:xfrm>
          <a:custGeom>
            <a:avLst/>
            <a:gdLst>
              <a:gd name="connsiteX0" fmla="*/ 0 w 12192000"/>
              <a:gd name="connsiteY0" fmla="*/ 0 h 2304000"/>
              <a:gd name="connsiteX1" fmla="*/ 9467298 w 12192000"/>
              <a:gd name="connsiteY1" fmla="*/ 0 h 2304000"/>
              <a:gd name="connsiteX2" fmla="*/ 9426407 w 12192000"/>
              <a:gd name="connsiteY2" fmla="*/ 34200 h 2304000"/>
              <a:gd name="connsiteX3" fmla="*/ 9351723 w 12192000"/>
              <a:gd name="connsiteY3" fmla="*/ 453579 h 2304000"/>
              <a:gd name="connsiteX4" fmla="*/ 9311509 w 12192000"/>
              <a:gd name="connsiteY4" fmla="*/ 758060 h 2304000"/>
              <a:gd name="connsiteX5" fmla="*/ 9004154 w 12192000"/>
              <a:gd name="connsiteY5" fmla="*/ 798275 h 2304000"/>
              <a:gd name="connsiteX6" fmla="*/ 8584775 w 12192000"/>
              <a:gd name="connsiteY6" fmla="*/ 872959 h 2304000"/>
              <a:gd name="connsiteX7" fmla="*/ 8584775 w 12192000"/>
              <a:gd name="connsiteY7" fmla="*/ 962006 h 2304000"/>
              <a:gd name="connsiteX8" fmla="*/ 8630734 w 12192000"/>
              <a:gd name="connsiteY8" fmla="*/ 982112 h 2304000"/>
              <a:gd name="connsiteX9" fmla="*/ 8679568 w 12192000"/>
              <a:gd name="connsiteY9" fmla="*/ 962006 h 2304000"/>
              <a:gd name="connsiteX10" fmla="*/ 8984048 w 12192000"/>
              <a:gd name="connsiteY10" fmla="*/ 921792 h 2304000"/>
              <a:gd name="connsiteX11" fmla="*/ 9403427 w 12192000"/>
              <a:gd name="connsiteY11" fmla="*/ 847108 h 2304000"/>
              <a:gd name="connsiteX12" fmla="*/ 9478111 w 12192000"/>
              <a:gd name="connsiteY12" fmla="*/ 430600 h 2304000"/>
              <a:gd name="connsiteX13" fmla="*/ 9518326 w 12192000"/>
              <a:gd name="connsiteY13" fmla="*/ 123248 h 2304000"/>
              <a:gd name="connsiteX14" fmla="*/ 9822806 w 12192000"/>
              <a:gd name="connsiteY14" fmla="*/ 83034 h 2304000"/>
              <a:gd name="connsiteX15" fmla="*/ 10242185 w 12192000"/>
              <a:gd name="connsiteY15" fmla="*/ 8350 h 2304000"/>
              <a:gd name="connsiteX16" fmla="*/ 10247954 w 12192000"/>
              <a:gd name="connsiteY16" fmla="*/ 0 h 2304000"/>
              <a:gd name="connsiteX17" fmla="*/ 12192000 w 12192000"/>
              <a:gd name="connsiteY17" fmla="*/ 0 h 2304000"/>
              <a:gd name="connsiteX18" fmla="*/ 12192000 w 12192000"/>
              <a:gd name="connsiteY18" fmla="*/ 2304000 h 2304000"/>
              <a:gd name="connsiteX19" fmla="*/ 0 w 12192000"/>
              <a:gd name="connsiteY19" fmla="*/ 2304000 h 2304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192000" h="2304000">
                <a:moveTo>
                  <a:pt x="0" y="0"/>
                </a:moveTo>
                <a:lnTo>
                  <a:pt x="9467298" y="0"/>
                </a:lnTo>
                <a:lnTo>
                  <a:pt x="9426407" y="34200"/>
                </a:lnTo>
                <a:cubicBezTo>
                  <a:pt x="9297145" y="163463"/>
                  <a:pt x="9325869" y="318575"/>
                  <a:pt x="9351723" y="453579"/>
                </a:cubicBezTo>
                <a:cubicBezTo>
                  <a:pt x="9374703" y="574223"/>
                  <a:pt x="9391937" y="677631"/>
                  <a:pt x="9311509" y="758060"/>
                </a:cubicBezTo>
                <a:cubicBezTo>
                  <a:pt x="9228206" y="838489"/>
                  <a:pt x="9124797" y="821254"/>
                  <a:pt x="9004154" y="798275"/>
                </a:cubicBezTo>
                <a:cubicBezTo>
                  <a:pt x="8866276" y="772424"/>
                  <a:pt x="8714037" y="743699"/>
                  <a:pt x="8584775" y="872959"/>
                </a:cubicBezTo>
                <a:cubicBezTo>
                  <a:pt x="8558924" y="895938"/>
                  <a:pt x="8558924" y="936153"/>
                  <a:pt x="8584775" y="962006"/>
                </a:cubicBezTo>
                <a:cubicBezTo>
                  <a:pt x="8599139" y="976367"/>
                  <a:pt x="8613500" y="982112"/>
                  <a:pt x="8630734" y="982112"/>
                </a:cubicBezTo>
                <a:cubicBezTo>
                  <a:pt x="8647969" y="982112"/>
                  <a:pt x="8662333" y="973496"/>
                  <a:pt x="8679568" y="962006"/>
                </a:cubicBezTo>
                <a:cubicBezTo>
                  <a:pt x="8759996" y="881577"/>
                  <a:pt x="8863405" y="898812"/>
                  <a:pt x="8984048" y="921792"/>
                </a:cubicBezTo>
                <a:cubicBezTo>
                  <a:pt x="9119052" y="947643"/>
                  <a:pt x="9274165" y="976367"/>
                  <a:pt x="9403427" y="847108"/>
                </a:cubicBezTo>
                <a:cubicBezTo>
                  <a:pt x="9532686" y="720720"/>
                  <a:pt x="9503962" y="565607"/>
                  <a:pt x="9478111" y="430600"/>
                </a:cubicBezTo>
                <a:cubicBezTo>
                  <a:pt x="9455131" y="309957"/>
                  <a:pt x="9437897" y="203677"/>
                  <a:pt x="9518326" y="123248"/>
                </a:cubicBezTo>
                <a:cubicBezTo>
                  <a:pt x="9598754" y="42819"/>
                  <a:pt x="9702163" y="60054"/>
                  <a:pt x="9822806" y="83034"/>
                </a:cubicBezTo>
                <a:cubicBezTo>
                  <a:pt x="9957810" y="108884"/>
                  <a:pt x="10112923" y="137609"/>
                  <a:pt x="10242185" y="8350"/>
                </a:cubicBezTo>
                <a:lnTo>
                  <a:pt x="10247954" y="0"/>
                </a:lnTo>
                <a:lnTo>
                  <a:pt x="12192000" y="0"/>
                </a:lnTo>
                <a:lnTo>
                  <a:pt x="12192000" y="2304000"/>
                </a:lnTo>
                <a:lnTo>
                  <a:pt x="0" y="230400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6CD15-EEA4-46CB-A7B3-495FF7C8B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0000" y="3833999"/>
            <a:ext cx="5937026" cy="720001"/>
          </a:xfrm>
          <a:solidFill>
            <a:schemeClr val="bg1"/>
          </a:solidFill>
        </p:spPr>
        <p:txBody>
          <a:bodyPr anchor="ctr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F20683-79D6-43CE-A167-BF1E25FA44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0000" y="4731026"/>
            <a:ext cx="9144000" cy="7200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0524263-835B-48D7-A2FC-25541FD95C43}"/>
              </a:ext>
            </a:extLst>
          </p:cNvPr>
          <p:cNvSpPr/>
          <p:nvPr/>
        </p:nvSpPr>
        <p:spPr>
          <a:xfrm>
            <a:off x="10460488" y="2344811"/>
            <a:ext cx="1005361" cy="1005361"/>
          </a:xfrm>
          <a:custGeom>
            <a:avLst/>
            <a:gdLst>
              <a:gd name="connsiteX0" fmla="*/ 169545 w 333375"/>
              <a:gd name="connsiteY0" fmla="*/ 339090 h 333375"/>
              <a:gd name="connsiteX1" fmla="*/ 0 w 333375"/>
              <a:gd name="connsiteY1" fmla="*/ 169545 h 333375"/>
              <a:gd name="connsiteX2" fmla="*/ 169545 w 333375"/>
              <a:gd name="connsiteY2" fmla="*/ 0 h 333375"/>
              <a:gd name="connsiteX3" fmla="*/ 339090 w 333375"/>
              <a:gd name="connsiteY3" fmla="*/ 169545 h 333375"/>
              <a:gd name="connsiteX4" fmla="*/ 169545 w 333375"/>
              <a:gd name="connsiteY4" fmla="*/ 339090 h 333375"/>
              <a:gd name="connsiteX5" fmla="*/ 169545 w 333375"/>
              <a:gd name="connsiteY5" fmla="*/ 40958 h 333375"/>
              <a:gd name="connsiteX6" fmla="*/ 40958 w 333375"/>
              <a:gd name="connsiteY6" fmla="*/ 169545 h 333375"/>
              <a:gd name="connsiteX7" fmla="*/ 169545 w 333375"/>
              <a:gd name="connsiteY7" fmla="*/ 298133 h 333375"/>
              <a:gd name="connsiteX8" fmla="*/ 298133 w 333375"/>
              <a:gd name="connsiteY8" fmla="*/ 169545 h 333375"/>
              <a:gd name="connsiteX9" fmla="*/ 169545 w 333375"/>
              <a:gd name="connsiteY9" fmla="*/ 40958 h 333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33375" h="333375">
                <a:moveTo>
                  <a:pt x="169545" y="339090"/>
                </a:moveTo>
                <a:cubicBezTo>
                  <a:pt x="76200" y="339090"/>
                  <a:pt x="0" y="262890"/>
                  <a:pt x="0" y="169545"/>
                </a:cubicBezTo>
                <a:cubicBezTo>
                  <a:pt x="0" y="76200"/>
                  <a:pt x="76200" y="0"/>
                  <a:pt x="169545" y="0"/>
                </a:cubicBezTo>
                <a:cubicBezTo>
                  <a:pt x="262890" y="0"/>
                  <a:pt x="339090" y="76200"/>
                  <a:pt x="339090" y="169545"/>
                </a:cubicBezTo>
                <a:cubicBezTo>
                  <a:pt x="339090" y="262890"/>
                  <a:pt x="262890" y="339090"/>
                  <a:pt x="169545" y="339090"/>
                </a:cubicBezTo>
                <a:close/>
                <a:moveTo>
                  <a:pt x="169545" y="40958"/>
                </a:moveTo>
                <a:cubicBezTo>
                  <a:pt x="99060" y="40958"/>
                  <a:pt x="40958" y="98108"/>
                  <a:pt x="40958" y="169545"/>
                </a:cubicBezTo>
                <a:cubicBezTo>
                  <a:pt x="40958" y="240030"/>
                  <a:pt x="99060" y="298133"/>
                  <a:pt x="169545" y="298133"/>
                </a:cubicBezTo>
                <a:cubicBezTo>
                  <a:pt x="240030" y="298133"/>
                  <a:pt x="298133" y="240983"/>
                  <a:pt x="298133" y="169545"/>
                </a:cubicBezTo>
                <a:cubicBezTo>
                  <a:pt x="298133" y="99060"/>
                  <a:pt x="240030" y="40958"/>
                  <a:pt x="169545" y="40958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2BB9EF5C-08CE-4A11-8FB9-D59AACF45C92}"/>
              </a:ext>
            </a:extLst>
          </p:cNvPr>
          <p:cNvSpPr/>
          <p:nvPr/>
        </p:nvSpPr>
        <p:spPr>
          <a:xfrm>
            <a:off x="7998793" y="3146226"/>
            <a:ext cx="1062810" cy="919187"/>
          </a:xfrm>
          <a:custGeom>
            <a:avLst/>
            <a:gdLst>
              <a:gd name="connsiteX0" fmla="*/ 0 w 352425"/>
              <a:gd name="connsiteY0" fmla="*/ 307658 h 304800"/>
              <a:gd name="connsiteX1" fmla="*/ 176213 w 352425"/>
              <a:gd name="connsiteY1" fmla="*/ 0 h 304800"/>
              <a:gd name="connsiteX2" fmla="*/ 352425 w 352425"/>
              <a:gd name="connsiteY2" fmla="*/ 307658 h 304800"/>
              <a:gd name="connsiteX3" fmla="*/ 0 w 352425"/>
              <a:gd name="connsiteY3" fmla="*/ 307658 h 304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2425" h="304800">
                <a:moveTo>
                  <a:pt x="0" y="307658"/>
                </a:moveTo>
                <a:lnTo>
                  <a:pt x="176213" y="0"/>
                </a:lnTo>
                <a:lnTo>
                  <a:pt x="352425" y="307658"/>
                </a:lnTo>
                <a:lnTo>
                  <a:pt x="0" y="307658"/>
                </a:lnTo>
                <a:close/>
              </a:path>
            </a:pathLst>
          </a:custGeom>
          <a:solidFill>
            <a:schemeClr val="accent5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269418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Narrow Content">
    <p:bg>
      <p:bgPr>
        <a:solidFill>
          <a:schemeClr val="accent6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C33E624-2467-4206-84E7-7DB1C787CD87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0"/>
            <a:ext cx="6921500" cy="6858000"/>
          </a:xfrm>
          <a:prstGeom prst="hexagon">
            <a:avLst>
              <a:gd name="adj" fmla="val 7593"/>
              <a:gd name="vf" fmla="val 115470"/>
            </a:avLst>
          </a:prstGeom>
          <a:solidFill>
            <a:schemeClr val="bg1">
              <a:lumMod val="95000"/>
            </a:schemeClr>
          </a:solidFill>
        </p:spPr>
        <p:txBody>
          <a:bodyPr tIns="1512000"/>
          <a:lstStyle>
            <a:lvl1pPr marL="0" indent="0" algn="ctr">
              <a:buNone/>
              <a:defRPr i="1"/>
            </a:lvl1pPr>
          </a:lstStyle>
          <a:p>
            <a:r>
              <a:rPr lang="en-US" dirty="0"/>
              <a:t>Insert Your Picture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3033000"/>
            <a:ext cx="6235201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4671D-DEA0-4C96-A2C8-AF8E77F35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7346" y="924301"/>
            <a:ext cx="3442907" cy="5009400"/>
          </a:xfrm>
        </p:spPr>
        <p:txBody>
          <a:bodyPr anchor="ctr"/>
          <a:lstStyle>
            <a:lvl1pPr>
              <a:buClrTx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FF0D2BD-AC28-47D6-8C93-74585CCB5BB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7165DED-91C9-42FC-97C3-122D43563A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bg1"/>
            </a:solidFill>
          </a:ln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4737227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Narrow Content Option 2"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C33E624-2467-4206-84E7-7DB1C787CD87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6096000" y="0"/>
            <a:ext cx="6096000" cy="6858000"/>
          </a:xfrm>
          <a:prstGeom prst="hexagon">
            <a:avLst>
              <a:gd name="adj" fmla="val 7083"/>
              <a:gd name="vf" fmla="val 115470"/>
            </a:avLst>
          </a:prstGeom>
          <a:solidFill>
            <a:schemeClr val="bg1">
              <a:lumMod val="95000"/>
            </a:schemeClr>
          </a:solidFill>
        </p:spPr>
        <p:txBody>
          <a:bodyPr tIns="1512000"/>
          <a:lstStyle>
            <a:lvl1pPr marL="0" indent="0" algn="ctr">
              <a:buNone/>
              <a:defRPr i="1"/>
            </a:lvl1pPr>
          </a:lstStyle>
          <a:p>
            <a:r>
              <a:rPr lang="en-US" dirty="0"/>
              <a:t>Insert Your Picture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6800" y="3033000"/>
            <a:ext cx="6235201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4671D-DEA0-4C96-A2C8-AF8E77F35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1346" y="1873780"/>
            <a:ext cx="3442907" cy="3110443"/>
          </a:xfrm>
        </p:spPr>
        <p:txBody>
          <a:bodyPr anchor="ctr"/>
          <a:lstStyle>
            <a:lvl1pPr>
              <a:buClr>
                <a:schemeClr val="bg1"/>
              </a:buCl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FF0D2BD-AC28-47D6-8C93-74585CCB5BB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7165DED-91C9-42FC-97C3-122D43563A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accent2">
                <a:lumMod val="50000"/>
              </a:schemeClr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344068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344068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1848138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and Ima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C33E624-2467-4206-84E7-7DB1C787CD87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4584700" y="0"/>
            <a:ext cx="7607300" cy="6858000"/>
          </a:xfrm>
          <a:prstGeom prst="hexagon">
            <a:avLst>
              <a:gd name="adj" fmla="val 6667"/>
              <a:gd name="vf" fmla="val 115470"/>
            </a:avLst>
          </a:prstGeom>
          <a:solidFill>
            <a:schemeClr val="bg1">
              <a:lumMod val="95000"/>
            </a:schemeClr>
          </a:solidFill>
        </p:spPr>
        <p:txBody>
          <a:bodyPr lIns="0" tIns="0" rIns="0" bIns="0" anchor="ctr"/>
          <a:lstStyle>
            <a:lvl1pPr marL="0" indent="0" algn="ctr">
              <a:buNone/>
              <a:defRPr i="1"/>
            </a:lvl1pPr>
          </a:lstStyle>
          <a:p>
            <a:r>
              <a:rPr lang="en-US" dirty="0"/>
              <a:t>Insert Your Picture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600" y="1449000"/>
            <a:ext cx="4930600" cy="3960000"/>
          </a:xfrm>
        </p:spPr>
        <p:txBody>
          <a:bodyPr lIns="180000" rIns="180000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FF0D2BD-AC28-47D6-8C93-74585CCB5BB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7165DED-91C9-42FC-97C3-122D43563A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0057660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header, Image and Content">
    <p:bg>
      <p:bgPr>
        <a:solidFill>
          <a:schemeClr val="accent5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5C33E624-2467-4206-84E7-7DB1C787CD87}"/>
              </a:ext>
            </a:extLst>
          </p:cNvPr>
          <p:cNvSpPr>
            <a:spLocks noGrp="1"/>
          </p:cNvSpPr>
          <p:nvPr>
            <p:ph type="pic" sz="quarter" idx="12" hasCustomPrompt="1"/>
          </p:nvPr>
        </p:nvSpPr>
        <p:spPr>
          <a:xfrm>
            <a:off x="0" y="2260600"/>
            <a:ext cx="12192000" cy="4597400"/>
          </a:xfrm>
          <a:solidFill>
            <a:schemeClr val="bg1">
              <a:lumMod val="95000"/>
            </a:schemeClr>
          </a:solidFill>
        </p:spPr>
        <p:txBody>
          <a:bodyPr tIns="0" bIns="0" anchor="ctr"/>
          <a:lstStyle>
            <a:lvl1pPr marL="0" indent="0" algn="ctr">
              <a:buNone/>
              <a:defRPr i="1"/>
            </a:lvl1pPr>
          </a:lstStyle>
          <a:p>
            <a:r>
              <a:rPr lang="en-US" dirty="0"/>
              <a:t>Insert Your Picture Here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03C1BBA-DE16-432B-8D17-818D7C0681CA}"/>
              </a:ext>
            </a:extLst>
          </p:cNvPr>
          <p:cNvCxnSpPr/>
          <p:nvPr userDrawn="1"/>
        </p:nvCxnSpPr>
        <p:spPr>
          <a:xfrm>
            <a:off x="4813300" y="649040"/>
            <a:ext cx="0" cy="935633"/>
          </a:xfrm>
          <a:prstGeom prst="line">
            <a:avLst/>
          </a:prstGeom>
          <a:ln w="127000" cap="rnd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9721F72D-E459-4AC6-90FE-C37E1BE0C49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79500" y="306388"/>
            <a:ext cx="3403600" cy="1622425"/>
          </a:xfrm>
        </p:spPr>
        <p:txBody>
          <a:bodyPr anchor="ctr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</a:defRPr>
            </a:lvl1pPr>
            <a:lvl2pPr marL="179388" indent="0">
              <a:buNone/>
              <a:defRPr/>
            </a:lvl2pPr>
            <a:lvl3pPr marL="357187" indent="0">
              <a:buNone/>
              <a:defRPr/>
            </a:lvl3pPr>
            <a:lvl4pPr marL="536575" indent="0">
              <a:buNone/>
              <a:defRPr/>
            </a:lvl4pPr>
            <a:lvl5pPr marL="715963" indent="0">
              <a:buNone/>
              <a:defRPr/>
            </a:lvl5pPr>
          </a:lstStyle>
          <a:p>
            <a:pPr lvl="0"/>
            <a:r>
              <a:rPr lang="en-US" dirty="0"/>
              <a:t>Place Your Sub Header 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4671D-DEA0-4C96-A2C8-AF8E77F35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1" y="305644"/>
            <a:ext cx="4421084" cy="1622425"/>
          </a:xfrm>
        </p:spPr>
        <p:txBody>
          <a:bodyPr anchor="ctr"/>
          <a:lstStyle>
            <a:lvl1pPr>
              <a:buClr>
                <a:schemeClr val="bg1"/>
              </a:buCl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2268000"/>
            <a:ext cx="6235201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FF0D2BD-AC28-47D6-8C93-74585CCB5BB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7165DED-91C9-42FC-97C3-122D43563A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accent5">
                <a:lumMod val="50000"/>
              </a:schemeClr>
            </a:solidFill>
          </a:ln>
        </p:spPr>
        <p:txBody>
          <a:bodyPr/>
          <a:lstStyle>
            <a:lvl1pPr>
              <a:defRPr>
                <a:solidFill>
                  <a:schemeClr val="accent5">
                    <a:lumMod val="50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3E8853">
                    <a:lumMod val="50000"/>
                  </a:srgb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3E8853">
                  <a:lumMod val="50000"/>
                </a:srgb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9865387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4671D-DEA0-4C96-A2C8-AF8E77F354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FF0D2BD-AC28-47D6-8C93-74585CCB5BB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7165DED-91C9-42FC-97C3-122D43563A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9473467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- Big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5B7FBEE-222F-4F5D-A2AE-6EF6ED8657BB}"/>
              </a:ext>
            </a:extLst>
          </p:cNvPr>
          <p:cNvSpPr/>
          <p:nvPr userDrawn="1"/>
        </p:nvSpPr>
        <p:spPr>
          <a:xfrm>
            <a:off x="0" y="0"/>
            <a:ext cx="12192000" cy="30987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1152000"/>
            <a:ext cx="5940000" cy="792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4671D-DEA0-4C96-A2C8-AF8E77F35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998" y="3429000"/>
            <a:ext cx="10022400" cy="22770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FF0D2BD-AC28-47D6-8C93-74585CCB5BB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7165DED-91C9-42FC-97C3-122D43563AB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accent4"/>
            </a:solidFill>
          </a:ln>
        </p:spPr>
        <p:txBody>
          <a:bodyPr/>
          <a:lstStyle>
            <a:lvl1pPr>
              <a:defRPr>
                <a:solidFill>
                  <a:schemeClr val="accent4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42BA97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42BA97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8734874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87461A7-C745-4C36-816E-A1BF6EE517A4}"/>
              </a:ext>
            </a:extLst>
          </p:cNvPr>
          <p:cNvSpPr/>
          <p:nvPr userDrawn="1"/>
        </p:nvSpPr>
        <p:spPr>
          <a:xfrm>
            <a:off x="0" y="2032000"/>
            <a:ext cx="12192000" cy="4826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6CD15-EEA4-46CB-A7B3-495FF7C8B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0000" y="3833999"/>
            <a:ext cx="5937026" cy="720001"/>
          </a:xfrm>
          <a:solidFill>
            <a:schemeClr val="bg1"/>
          </a:solidFill>
        </p:spPr>
        <p:txBody>
          <a:bodyPr anchor="ctr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FF20683-79D6-43CE-A167-BF1E25FA44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80000" y="4731026"/>
            <a:ext cx="5937026" cy="720000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2683826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2C2F631-6179-4019-A4DE-E71E4BCD7A9A}"/>
              </a:ext>
            </a:extLst>
          </p:cNvPr>
          <p:cNvSpPr/>
          <p:nvPr userDrawn="1"/>
        </p:nvSpPr>
        <p:spPr>
          <a:xfrm>
            <a:off x="0" y="0"/>
            <a:ext cx="12192000" cy="30987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3BA779-F1DC-4871-8673-48F90A2AD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1152000"/>
            <a:ext cx="5940000" cy="792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0CDE65-1A53-4205-81E7-9806636D35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1C7250-86AB-45C1-A1EF-F426666979B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D2A4D50-D5D7-4F67-A7F9-A34FE6E898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998" y="2564295"/>
            <a:ext cx="4680000" cy="3141705"/>
          </a:xfrm>
          <a:solidFill>
            <a:schemeClr val="bg1"/>
          </a:solidFill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C78E1E2-4A89-4703-BD74-7B982EBCB1B6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422399" y="2564295"/>
            <a:ext cx="4680000" cy="3141705"/>
          </a:xfrm>
          <a:solidFill>
            <a:schemeClr val="bg1"/>
          </a:solidFill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9074909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AD4645D-B764-4859-9EF5-D320F7C474D4}"/>
              </a:ext>
            </a:extLst>
          </p:cNvPr>
          <p:cNvSpPr/>
          <p:nvPr userDrawn="1"/>
        </p:nvSpPr>
        <p:spPr>
          <a:xfrm>
            <a:off x="0" y="0"/>
            <a:ext cx="12192000" cy="30987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3BA779-F1DC-4871-8673-48F90A2AD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1152000"/>
            <a:ext cx="5940000" cy="792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0CDE65-1A53-4205-81E7-9806636D35D1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1C7250-86AB-45C1-A1EF-F426666979B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6D2A4D50-D5D7-4F67-A7F9-A34FE6E898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998" y="3473076"/>
            <a:ext cx="4680000" cy="223292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C78E1E2-4A89-4703-BD74-7B982EBCB1B6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6422399" y="3473076"/>
            <a:ext cx="4680000" cy="223292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4A0AF439-96CB-4860-A71E-A61E0D722A90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1079999" y="2561013"/>
            <a:ext cx="4689604" cy="823912"/>
          </a:xfrm>
          <a:solidFill>
            <a:schemeClr val="accent1">
              <a:lumMod val="50000"/>
            </a:schemeClr>
          </a:solidFill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20C3577A-AD90-453C-A7D5-994712C32F8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22399" y="2561013"/>
            <a:ext cx="4689602" cy="823912"/>
          </a:xfrm>
          <a:solidFill>
            <a:schemeClr val="accent3">
              <a:lumMod val="50000"/>
            </a:schemeClr>
          </a:solidFill>
        </p:spPr>
        <p:txBody>
          <a:bodyPr anchor="ctr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336377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236AECC-ED9D-4732-906A-09C9CF08848D}"/>
              </a:ext>
            </a:extLst>
          </p:cNvPr>
          <p:cNvSpPr/>
          <p:nvPr userDrawn="1"/>
        </p:nvSpPr>
        <p:spPr>
          <a:xfrm>
            <a:off x="0" y="0"/>
            <a:ext cx="12192000" cy="309879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A8A581-34C3-4715-AA75-16964CC2B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1153399"/>
            <a:ext cx="5940000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B24785-859E-46F0-8D0A-E775EE90368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306515-C1D6-4079-91A2-8C1D2BCDCF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7900063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 Option 2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F236AECC-ED9D-4732-906A-09C9CF08848D}"/>
              </a:ext>
            </a:extLst>
          </p:cNvPr>
          <p:cNvSpPr/>
          <p:nvPr userDrawn="1"/>
        </p:nvSpPr>
        <p:spPr>
          <a:xfrm>
            <a:off x="0" y="0"/>
            <a:ext cx="12192000" cy="309879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A8A581-34C3-4715-AA75-16964CC2B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1153399"/>
            <a:ext cx="5940000" cy="792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B24785-859E-46F0-8D0A-E775EE90368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306515-C1D6-4079-91A2-8C1D2BCDCF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bg1"/>
            </a:solidFill>
          </a:ln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86076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 - No 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8A581-34C3-4715-AA75-16964CC2B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1152000"/>
            <a:ext cx="5940000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B24785-859E-46F0-8D0A-E775EE903684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306515-C1D6-4079-91A2-8C1D2BCDCF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160329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eft Middl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3F1F7A7-3825-4674-B370-D3BEDD3FC66D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3033000"/>
            <a:ext cx="6235201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560AB5-7355-4D05-AA13-FCB0024AF862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44CCDFF2-A2F9-4352-94BB-9BB119095D1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accent3"/>
            </a:solidFill>
          </a:ln>
        </p:spPr>
        <p:txBody>
          <a:bodyPr/>
          <a:lstStyle>
            <a:lvl1pPr>
              <a:defRPr>
                <a:solidFill>
                  <a:schemeClr val="accent3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28C4CC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28C4CC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987953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Right Middl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3F1F7A7-3825-4674-B370-D3BEDD3FC66D}"/>
              </a:ext>
            </a:extLst>
          </p:cNvPr>
          <p:cNvSpPr/>
          <p:nvPr userDrawn="1"/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D39408-C49A-4750-A547-E1EAD06F80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6799" y="3033000"/>
            <a:ext cx="6235201" cy="792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9028F3-1D82-46F1-B1A3-00830CB35A9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2005FE9B-8EFA-4B5C-B7E0-1BA35304D2F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noFill/>
          <a:ln>
            <a:solidFill>
              <a:schemeClr val="bg1"/>
            </a:solidFill>
          </a:ln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7518137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D48B3D-5284-49B6-95FE-F6F67199D69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E2B87C-2A1C-4361-ABCD-71640D94910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2615692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29845-7EE3-4215-838A-9B269844ED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F0B72-F0E4-4D09-8DA2-36F92C9E74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B9E62E-1D1A-4230-8716-C6873BEF0E7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07C1F35-FB12-46E2-A9E5-6CB4364CAC8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81B5D9-E2DC-4C3D-8035-080BA5D945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4063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9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2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2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1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9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20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2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3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31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32.xml"/></Relationships>
</file>

<file path=ppt/slideMasters/_rels/slideMaster2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slideLayout" Target="../slideLayouts/slideLayout45.xml"/><Relationship Id="rId18" Type="http://schemas.openxmlformats.org/officeDocument/2006/relationships/slideLayout" Target="../slideLayouts/slideLayout50.xml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slideLayout" Target="../slideLayouts/slideLayout44.xml"/><Relationship Id="rId17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4.xml"/><Relationship Id="rId16" Type="http://schemas.openxmlformats.org/officeDocument/2006/relationships/slideLayout" Target="../slideLayouts/slideLayout48.xml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42.xml"/><Relationship Id="rId19" Type="http://schemas.openxmlformats.org/officeDocument/2006/relationships/theme" Target="../theme/theme21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slideLayout" Target="../slideLayouts/slideLayout4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08" r:id="rId2"/>
    <p:sldLayoutId id="2147483709" r:id="rId3"/>
    <p:sldLayoutId id="2147483729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8EED2F4-3B67-4A5F-8A1F-35C9EA9A3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1152000"/>
            <a:ext cx="10022400" cy="792000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88C015-1790-4813-8F0C-87F6BF831D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998" y="2564295"/>
            <a:ext cx="10022400" cy="31417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2E5440-5145-48EA-AB31-9537362E5C6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385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AC9D5-326C-41F2-81FC-4A60388A59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86425" y="6142912"/>
            <a:ext cx="396000" cy="396000"/>
          </a:xfrm>
          <a:prstGeom prst="ellipse">
            <a:avLst/>
          </a:prstGeom>
          <a:solidFill>
            <a:schemeClr val="bg1"/>
          </a:solidFill>
          <a:ln w="63500">
            <a:solidFill>
              <a:schemeClr val="accent1"/>
            </a:solidFill>
          </a:ln>
        </p:spPr>
        <p:txBody>
          <a:bodyPr vert="horz" lIns="0" tIns="0" rIns="0" bIns="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E0E41E9-E887-49CF-A358-8367F0C34840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1CADE4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srgbClr val="1CADE4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78086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  <p:sldLayoutId id="2147483723" r:id="rId13"/>
    <p:sldLayoutId id="2147483724" r:id="rId14"/>
    <p:sldLayoutId id="2147483725" r:id="rId15"/>
    <p:sldLayoutId id="2147483726" r:id="rId16"/>
    <p:sldLayoutId id="2147483727" r:id="rId17"/>
    <p:sldLayoutId id="2147483728" r:id="rId18"/>
  </p:sldLayoutIdLst>
  <p:hf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179388" indent="-179388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Wingdings" panose="05000000000000000000" pitchFamily="2" charset="2"/>
        <a:buChar char="§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57188" indent="-1778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36575" indent="-179388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15963" indent="-179388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93763" indent="-1778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gif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5FD0F18-690A-4C6B-A981-8859C96F33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565536" y="1510049"/>
            <a:ext cx="92392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600" b="1" dirty="0">
                <a:solidFill>
                  <a:schemeClr val="bg1"/>
                </a:solidFill>
              </a:rPr>
              <a:t>BABM LCBB6000_BIRM Dissertation</a:t>
            </a:r>
          </a:p>
        </p:txBody>
      </p:sp>
      <p:sp>
        <p:nvSpPr>
          <p:cNvPr id="6" name="Rectangle 5"/>
          <p:cNvSpPr/>
          <p:nvPr/>
        </p:nvSpPr>
        <p:spPr>
          <a:xfrm>
            <a:off x="1565536" y="2868812"/>
            <a:ext cx="9239250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/>
            </a:pPr>
            <a:r>
              <a:rPr lang="en-GB" sz="32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WEEK 4: </a:t>
            </a:r>
          </a:p>
          <a:p>
            <a:pPr algn="ctr">
              <a:defRPr/>
            </a:pPr>
            <a:r>
              <a:rPr lang="en-GB" sz="3200" b="1" dirty="0" smtClean="0">
                <a:solidFill>
                  <a:schemeClr val="accent4">
                    <a:lumMod val="60000"/>
                    <a:lumOff val="40000"/>
                  </a:schemeClr>
                </a:solidFill>
              </a:rPr>
              <a:t>Research Methodology I</a:t>
            </a:r>
            <a:endParaRPr lang="en-GB" sz="32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2427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9259514"/>
              </p:ext>
            </p:extLst>
          </p:nvPr>
        </p:nvGraphicFramePr>
        <p:xfrm>
          <a:off x="5813947" y="5098662"/>
          <a:ext cx="5920688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6363">
                  <a:extLst>
                    <a:ext uri="{9D8B030D-6E8A-4147-A177-3AD203B41FA5}">
                      <a16:colId xmlns:a16="http://schemas.microsoft.com/office/drawing/2014/main" val="1369968"/>
                    </a:ext>
                  </a:extLst>
                </a:gridCol>
                <a:gridCol w="3274325">
                  <a:extLst>
                    <a:ext uri="{9D8B030D-6E8A-4147-A177-3AD203B41FA5}">
                      <a16:colId xmlns:a16="http://schemas.microsoft.com/office/drawing/2014/main" val="190847732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Lecturer 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Dr. Eric Osei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73499102"/>
                  </a:ext>
                </a:extLst>
              </a:tr>
              <a:tr h="363632"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Lecturer's Email</a:t>
                      </a: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dirty="0">
                          <a:solidFill>
                            <a:srgbClr val="FFC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e.osei@uwtsd.ac.uk</a:t>
                      </a:r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739315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5481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6F2971E-E898-499B-9BCD-599E63EBF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539511"/>
            <a:ext cx="3884040" cy="2884468"/>
          </a:xfrm>
        </p:spPr>
        <p:txBody>
          <a:bodyPr wrap="square"/>
          <a:lstStyle/>
          <a:p>
            <a:pPr algn="ctr"/>
            <a:r>
              <a:rPr lang="en-GB" sz="4000" b="1" dirty="0"/>
              <a:t>LEARNING OBJECTIVES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C17D480-2D7F-4E81-8A8E-B4D0E6F32FAC}"/>
              </a:ext>
            </a:extLst>
          </p:cNvPr>
          <p:cNvSpPr/>
          <p:nvPr/>
        </p:nvSpPr>
        <p:spPr>
          <a:xfrm>
            <a:off x="6225015" y="641444"/>
            <a:ext cx="5853254" cy="5786652"/>
          </a:xfrm>
          <a:prstGeom prst="ellipse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67B5941-7996-4BF2-A1F1-BF47F150811E}"/>
              </a:ext>
            </a:extLst>
          </p:cNvPr>
          <p:cNvSpPr/>
          <p:nvPr/>
        </p:nvSpPr>
        <p:spPr>
          <a:xfrm>
            <a:off x="6800885" y="1604910"/>
            <a:ext cx="4701513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Upon the successful completion of this session, the student should be able to:</a:t>
            </a:r>
          </a:p>
          <a:p>
            <a:pPr algn="ctr"/>
            <a:endParaRPr lang="en-GB" sz="2000" b="1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ctr">
              <a:buFont typeface="+mj-lt"/>
              <a:buAutoNum type="arabicPeriod"/>
            </a:pPr>
            <a:r>
              <a:rPr lang="en-GB" sz="2000" b="1" noProof="0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Understanding the meaning and purpose of </a:t>
            </a:r>
            <a:r>
              <a:rPr lang="en-GB" sz="2000" b="1" noProof="0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Methodology</a:t>
            </a:r>
            <a:endParaRPr lang="en-GB" sz="2000" b="1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ctr">
              <a:buFont typeface="+mj-lt"/>
              <a:buAutoNum type="arabicPeriod"/>
            </a:pPr>
            <a:endParaRPr lang="en-GB" sz="2000" b="1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ctr">
              <a:buFont typeface="+mj-lt"/>
              <a:buAutoNum type="arabicPeriod"/>
            </a:pPr>
            <a:r>
              <a:rPr lang="en-GB" sz="20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the Saunders’ Researc</a:t>
            </a:r>
            <a:r>
              <a:rPr lang="en-GB" sz="20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 Onion</a:t>
            </a:r>
            <a:endParaRPr lang="en-GB" sz="2000" b="1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ctr">
              <a:buFont typeface="+mj-lt"/>
              <a:buAutoNum type="arabicPeriod"/>
            </a:pPr>
            <a:endParaRPr lang="en-GB" sz="2000" b="1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 algn="ctr">
              <a:buFont typeface="+mj-lt"/>
              <a:buAutoNum type="arabicPeriod"/>
            </a:pPr>
            <a:r>
              <a:rPr lang="en-GB" sz="2000" b="1" dirty="0" smtClean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Identify the key decisions made in research methodology section. </a:t>
            </a:r>
            <a:endParaRPr lang="en-GB" sz="2000" b="1" dirty="0">
              <a:solidFill>
                <a:schemeClr val="accent4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0671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F65E93D-09FF-42EE-B9DD-7506389666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/>
        </p:nvSpPr>
        <p:spPr>
          <a:xfrm>
            <a:off x="431800" y="2100317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B259A0-0017-492F-A0DC-4B70C7052A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80998" y="1653204"/>
            <a:ext cx="5472000" cy="50452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 of Research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EB3BAE-C0B2-447C-B8BE-96C6BD84D6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63552" y="2331653"/>
            <a:ext cx="4987722" cy="2194694"/>
          </a:xfrm>
        </p:spPr>
        <p:txBody>
          <a:bodyPr>
            <a:normAutofit/>
          </a:bodyPr>
          <a:lstStyle/>
          <a:p>
            <a:pPr algn="just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“An activity that involves </a:t>
            </a:r>
            <a:r>
              <a:rPr lang="en-GB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finding out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in a more or less systematic way, things you did not know” (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Walliman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Walliman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2011; p.17). 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563457-1EC8-4978-BCCB-AFD88C9ED04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/>
          <p:nvPr/>
        </p:nvCxnSpPr>
        <p:spPr>
          <a:xfrm>
            <a:off x="6096000" y="2363035"/>
            <a:ext cx="0" cy="241133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A7CD04AE-9A8B-4DED-855D-F51B510D0B6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/>
        </p:nvSpPr>
        <p:spPr>
          <a:xfrm>
            <a:off x="6299887" y="2100317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237D1CA-B91A-410E-A968-D017BBE99F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80998" y="4167572"/>
            <a:ext cx="4618171" cy="358775"/>
          </a:xfrm>
        </p:spPr>
        <p:txBody>
          <a:bodyPr>
            <a:normAutofit fontScale="925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Definition of Methodology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6A87885-D672-4CF9-A78D-CFE98385B0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80886" y="4550484"/>
            <a:ext cx="4786064" cy="1811781"/>
          </a:xfrm>
        </p:spPr>
        <p:txBody>
          <a:bodyPr>
            <a:normAutofit lnSpcReduction="10000"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“The philosophical framework within which the research is conducted, or the foundation of the research is based” (Brown, 2006).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way things are done, and that depends on the individual.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DF1501-1C38-437D-9262-0E1DFEC192A4}"/>
              </a:ext>
            </a:extLst>
          </p:cNvPr>
          <p:cNvSpPr txBox="1"/>
          <p:nvPr/>
        </p:nvSpPr>
        <p:spPr>
          <a:xfrm>
            <a:off x="3348960" y="166190"/>
            <a:ext cx="454470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What is Research Methodology?</a:t>
            </a:r>
          </a:p>
        </p:txBody>
      </p:sp>
      <p:pic>
        <p:nvPicPr>
          <p:cNvPr id="20" name="Gráfico 39" descr="Books">
            <a:extLst>
              <a:ext uri="{FF2B5EF4-FFF2-40B4-BE49-F238E27FC236}">
                <a16:creationId xmlns:a16="http://schemas.microsoft.com/office/drawing/2014/main" id="{C9A883BF-B192-4484-B981-1183EC96BF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7658100" y="166190"/>
            <a:ext cx="914400" cy="914400"/>
          </a:xfrm>
          <a:prstGeom prst="rect">
            <a:avLst/>
          </a:prstGeom>
        </p:spPr>
      </p:pic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6AAEF6C8-0C3A-414C-A5D5-CC086224DE53}"/>
              </a:ext>
            </a:extLst>
          </p:cNvPr>
          <p:cNvSpPr txBox="1">
            <a:spLocks/>
          </p:cNvSpPr>
          <p:nvPr/>
        </p:nvSpPr>
        <p:spPr>
          <a:xfrm>
            <a:off x="6179468" y="1726078"/>
            <a:ext cx="4618171" cy="35877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Definition of Research Methodology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9FB706C9-6D20-4F6B-B728-CF9F557EAE63}"/>
              </a:ext>
            </a:extLst>
          </p:cNvPr>
          <p:cNvSpPr txBox="1">
            <a:spLocks/>
          </p:cNvSpPr>
          <p:nvPr/>
        </p:nvSpPr>
        <p:spPr>
          <a:xfrm>
            <a:off x="6179468" y="2331653"/>
            <a:ext cx="4786064" cy="12265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Discusses, explains and </a:t>
            </a:r>
            <a:r>
              <a:rPr lang="en-US" sz="2000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justifies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how a specific research will be conducted. </a:t>
            </a:r>
          </a:p>
        </p:txBody>
      </p:sp>
      <p:sp>
        <p:nvSpPr>
          <p:cNvPr id="17" name="Text Placeholder 6">
            <a:extLst>
              <a:ext uri="{FF2B5EF4-FFF2-40B4-BE49-F238E27FC236}">
                <a16:creationId xmlns:a16="http://schemas.microsoft.com/office/drawing/2014/main" id="{065F910B-1D1A-44D5-83D8-650B0162F41E}"/>
              </a:ext>
            </a:extLst>
          </p:cNvPr>
          <p:cNvSpPr txBox="1">
            <a:spLocks/>
          </p:cNvSpPr>
          <p:nvPr/>
        </p:nvSpPr>
        <p:spPr>
          <a:xfrm>
            <a:off x="6179468" y="3299834"/>
            <a:ext cx="4786064" cy="18117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Discuss, explain and justify your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Research Design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How you conduct the research…. </a:t>
            </a:r>
          </a:p>
          <a:p>
            <a:pPr marL="457200" lvl="1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 that you can produce </a:t>
            </a:r>
            <a:r>
              <a:rPr lang="en-US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reliable results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that address the </a:t>
            </a:r>
            <a:r>
              <a:rPr lang="en-US" sz="1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RQs and ROs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188837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  <p:bldP spid="6" grpId="0" build="p"/>
      <p:bldP spid="7" grpId="0" build="p"/>
      <p:bldP spid="14" grpId="0" build="p"/>
      <p:bldP spid="15" grpId="0" build="p"/>
      <p:bldP spid="1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3200401" y="180976"/>
            <a:ext cx="55950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The Saunders Research Onion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B2019B-5015-4260-9EF2-D0DE6D2A19DD}"/>
              </a:ext>
            </a:extLst>
          </p:cNvPr>
          <p:cNvSpPr txBox="1"/>
          <p:nvPr/>
        </p:nvSpPr>
        <p:spPr>
          <a:xfrm>
            <a:off x="446620" y="2647898"/>
            <a:ext cx="378418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Saunders at al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2018)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Onion helps the researcher to describe the key sections / areas / decisions to be taken in developing a research methodology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380932" y="1352889"/>
            <a:ext cx="7321030" cy="5805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76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E60433D-E380-4571-991C-16B6CE7A4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2B253683-524F-46CF-BFCD-BFF6A7A920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83883" y="1431260"/>
            <a:ext cx="10562374" cy="444640"/>
          </a:xfrm>
          <a:solidFill>
            <a:schemeClr val="bg1"/>
          </a:solidFill>
          <a:ln>
            <a:noFill/>
          </a:ln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b="1" dirty="0" smtClean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It </a:t>
            </a:r>
            <a:r>
              <a:rPr lang="en-US" b="1" dirty="0">
                <a:highlight>
                  <a:srgbClr val="C0C0C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the beliefs or assumptions in the way in which data should be gathered, analysed and used.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831FADF-61F4-4E93-B202-F31CBB6A15BB}"/>
              </a:ext>
            </a:extLst>
          </p:cNvPr>
          <p:cNvSpPr txBox="1"/>
          <p:nvPr/>
        </p:nvSpPr>
        <p:spPr>
          <a:xfrm>
            <a:off x="2195688" y="184135"/>
            <a:ext cx="8048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  <a:t>Layers of the Saunders Research Onion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08CC94-A4B8-4303-B050-527ED92239BD}"/>
              </a:ext>
            </a:extLst>
          </p:cNvPr>
          <p:cNvSpPr txBox="1"/>
          <p:nvPr/>
        </p:nvSpPr>
        <p:spPr>
          <a:xfrm>
            <a:off x="3578949" y="666304"/>
            <a:ext cx="43454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Philosophies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CF06DA6-BA0B-4B00-A107-DDD016C58071}"/>
              </a:ext>
            </a:extLst>
          </p:cNvPr>
          <p:cNvSpPr/>
          <p:nvPr/>
        </p:nvSpPr>
        <p:spPr>
          <a:xfrm>
            <a:off x="259307" y="2485140"/>
            <a:ext cx="3971499" cy="358811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1FFEFC9-F1F4-49EC-8CB9-AE36E5ED5B2B}"/>
              </a:ext>
            </a:extLst>
          </p:cNvPr>
          <p:cNvSpPr/>
          <p:nvPr/>
        </p:nvSpPr>
        <p:spPr>
          <a:xfrm>
            <a:off x="402608" y="3164564"/>
            <a:ext cx="3684895" cy="255454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Social world can be understood in an objective way. E.g. Scientist. 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Facts can be gained through observation and measurement – data collection and interpretation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58A6F31-57FF-46CF-B760-A9F9C2EE5BED}"/>
              </a:ext>
            </a:extLst>
          </p:cNvPr>
          <p:cNvSpPr/>
          <p:nvPr/>
        </p:nvSpPr>
        <p:spPr>
          <a:xfrm>
            <a:off x="409432" y="2597164"/>
            <a:ext cx="3684895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Positivism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2CA7FE6-0AC7-4B19-8F9F-11E000C33F93}"/>
              </a:ext>
            </a:extLst>
          </p:cNvPr>
          <p:cNvSpPr/>
          <p:nvPr/>
        </p:nvSpPr>
        <p:spPr>
          <a:xfrm>
            <a:off x="4380931" y="2485139"/>
            <a:ext cx="3746309" cy="3588113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F477FED-93C1-435B-8EEF-AC0DD2F8C603}"/>
              </a:ext>
            </a:extLst>
          </p:cNvPr>
          <p:cNvSpPr/>
          <p:nvPr/>
        </p:nvSpPr>
        <p:spPr>
          <a:xfrm>
            <a:off x="4590582" y="3164564"/>
            <a:ext cx="3333864" cy="2523768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Focus of what you see and experience based on structures of realism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as what we see or feel might be deceptive. </a:t>
            </a:r>
            <a:r>
              <a:rPr lang="en-GB" sz="2000" b="1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 interpret issues by what they see. 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E.g. rejection of mythical beings.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BE80408-FAB5-40C2-B882-0E838F7EAFAA}"/>
              </a:ext>
            </a:extLst>
          </p:cNvPr>
          <p:cNvSpPr/>
          <p:nvPr/>
        </p:nvSpPr>
        <p:spPr>
          <a:xfrm>
            <a:off x="4590582" y="2579261"/>
            <a:ext cx="3333864" cy="461665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Realism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E2B2516-C141-4D43-A001-32F83F27BF6D}"/>
              </a:ext>
            </a:extLst>
          </p:cNvPr>
          <p:cNvSpPr/>
          <p:nvPr/>
        </p:nvSpPr>
        <p:spPr>
          <a:xfrm>
            <a:off x="8276948" y="2485139"/>
            <a:ext cx="3685671" cy="3588113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7FC0BBC-BC32-4683-BCD6-652FAF7CC09E}"/>
              </a:ext>
            </a:extLst>
          </p:cNvPr>
          <p:cNvSpPr/>
          <p:nvPr/>
        </p:nvSpPr>
        <p:spPr>
          <a:xfrm>
            <a:off x="8409643" y="3130577"/>
            <a:ext cx="3436614" cy="273921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Human beings are different from physical phenomena because they create meanings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ctr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use participant, and non-participant observations, with open questionnaires and interviews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625B9444-609B-4117-8CD6-D3DA8AC6EA2E}"/>
              </a:ext>
            </a:extLst>
          </p:cNvPr>
          <p:cNvSpPr/>
          <p:nvPr/>
        </p:nvSpPr>
        <p:spPr>
          <a:xfrm>
            <a:off x="8401476" y="2625903"/>
            <a:ext cx="3436614" cy="40011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Interpretivism</a:t>
            </a:r>
          </a:p>
        </p:txBody>
      </p:sp>
    </p:spTree>
    <p:extLst>
      <p:ext uri="{BB962C8B-B14F-4D97-AF65-F5344CB8AC3E}">
        <p14:creationId xmlns:p14="http://schemas.microsoft.com/office/powerpoint/2010/main" val="1154969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 animBg="1"/>
      <p:bldP spid="13" grpId="0" animBg="1"/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5" grpId="0" animBg="1"/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659" y="-2458"/>
            <a:ext cx="11723427" cy="6755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125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E60433D-E380-4571-991C-16B6CE7A4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831FADF-61F4-4E93-B202-F31CBB6A15BB}"/>
              </a:ext>
            </a:extLst>
          </p:cNvPr>
          <p:cNvSpPr txBox="1"/>
          <p:nvPr/>
        </p:nvSpPr>
        <p:spPr>
          <a:xfrm>
            <a:off x="2195688" y="184135"/>
            <a:ext cx="80486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 Black" panose="020B0A04020102020204" pitchFamily="34" charset="0"/>
                <a:cs typeface="Arial" panose="020B0604020202020204" pitchFamily="34" charset="0"/>
              </a:rPr>
              <a:t>Layers of the Saunders Research Onion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08CC94-A4B8-4303-B050-527ED92239BD}"/>
              </a:ext>
            </a:extLst>
          </p:cNvPr>
          <p:cNvSpPr txBox="1"/>
          <p:nvPr/>
        </p:nvSpPr>
        <p:spPr>
          <a:xfrm>
            <a:off x="3578949" y="666304"/>
            <a:ext cx="58516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</a:t>
            </a:r>
            <a:r>
              <a:rPr lang="en-GB" sz="24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Philosophies  … cont’d</a:t>
            </a:r>
            <a:endParaRPr lang="en-GB" sz="24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8E16985-6174-41B5-9738-67FD431C9B82}"/>
              </a:ext>
            </a:extLst>
          </p:cNvPr>
          <p:cNvSpPr/>
          <p:nvPr/>
        </p:nvSpPr>
        <p:spPr>
          <a:xfrm>
            <a:off x="1501255" y="2324155"/>
            <a:ext cx="4080680" cy="3776394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B382965-0265-4EB8-BBC4-98DC8C7BE23A}"/>
              </a:ext>
            </a:extLst>
          </p:cNvPr>
          <p:cNvSpPr/>
          <p:nvPr/>
        </p:nvSpPr>
        <p:spPr>
          <a:xfrm>
            <a:off x="1774210" y="2949940"/>
            <a:ext cx="3603008" cy="30469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Emphasizes the role of language and power of relations, seeking to question accepted ways of thinking and give voice to alternative marginalised views. 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D516EEBA-0467-457C-9C20-5196F56091FC}"/>
              </a:ext>
            </a:extLst>
          </p:cNvPr>
          <p:cNvSpPr/>
          <p:nvPr/>
        </p:nvSpPr>
        <p:spPr>
          <a:xfrm>
            <a:off x="1774210" y="2406215"/>
            <a:ext cx="3603008" cy="46166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Postmodernism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1F96B212-2A52-43E6-ADE1-D01F54B8D1B0}"/>
              </a:ext>
            </a:extLst>
          </p:cNvPr>
          <p:cNvSpPr/>
          <p:nvPr/>
        </p:nvSpPr>
        <p:spPr>
          <a:xfrm>
            <a:off x="5854890" y="2311017"/>
            <a:ext cx="4024313" cy="3789531"/>
          </a:xfrm>
          <a:prstGeom prst="rect">
            <a:avLst/>
          </a:prstGeom>
          <a:solidFill>
            <a:schemeClr val="bg2">
              <a:lumMod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600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97DBAAC6-AA2C-46B8-A251-2823A2DD552F}"/>
              </a:ext>
            </a:extLst>
          </p:cNvPr>
          <p:cNvSpPr/>
          <p:nvPr/>
        </p:nvSpPr>
        <p:spPr>
          <a:xfrm>
            <a:off x="5995099" y="2963078"/>
            <a:ext cx="3763050" cy="286232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“concepts are only relevant when they support action”. </a:t>
            </a:r>
          </a:p>
          <a:p>
            <a:pPr algn="ctr"/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way of dealing with problems or situations that focuses on practical approaches and solutions—ones that will work in practice, as opposed to being ideal in theory. </a:t>
            </a:r>
            <a:endParaRPr lang="en-GB" sz="2000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CA0F05-C91B-43B2-AEC0-A3092431ECEB}"/>
              </a:ext>
            </a:extLst>
          </p:cNvPr>
          <p:cNvSpPr/>
          <p:nvPr/>
        </p:nvSpPr>
        <p:spPr>
          <a:xfrm>
            <a:off x="5995099" y="2406215"/>
            <a:ext cx="3763050" cy="461665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Pragmatism</a:t>
            </a:r>
          </a:p>
        </p:txBody>
      </p:sp>
    </p:spTree>
    <p:extLst>
      <p:ext uri="{BB962C8B-B14F-4D97-AF65-F5344CB8AC3E}">
        <p14:creationId xmlns:p14="http://schemas.microsoft.com/office/powerpoint/2010/main" val="2810286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548" y="5291192"/>
            <a:ext cx="2347163" cy="1566808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563457-1EC8-4978-BCCB-AFD88C9ED04C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/>
          <p:nvPr/>
        </p:nvCxnSpPr>
        <p:spPr>
          <a:xfrm>
            <a:off x="6096000" y="2363035"/>
            <a:ext cx="0" cy="241133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237D1CA-B91A-410E-A968-D017BBE99F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85604" y="3239236"/>
            <a:ext cx="2994575" cy="358775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Deductive Approach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6A87885-D672-4CF9-A78D-CFE98385B0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90068" y="3598011"/>
            <a:ext cx="3199293" cy="2516186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just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Start with a theory, develop hypotheses / propositions of the theory, and collect and analyse data to test the theory.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DF1501-1C38-437D-9262-0E1DFEC192A4}"/>
              </a:ext>
            </a:extLst>
          </p:cNvPr>
          <p:cNvSpPr txBox="1"/>
          <p:nvPr/>
        </p:nvSpPr>
        <p:spPr>
          <a:xfrm>
            <a:off x="2895761" y="171518"/>
            <a:ext cx="64004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FFC000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Layers of the Saunders Research Onion</a:t>
            </a:r>
            <a:endParaRPr lang="en-GB" sz="2800" dirty="0">
              <a:solidFill>
                <a:srgbClr val="FFC000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6AAEF6C8-0C3A-414C-A5D5-CC086224DE53}"/>
              </a:ext>
            </a:extLst>
          </p:cNvPr>
          <p:cNvSpPr txBox="1">
            <a:spLocks/>
          </p:cNvSpPr>
          <p:nvPr/>
        </p:nvSpPr>
        <p:spPr>
          <a:xfrm>
            <a:off x="280887" y="1503534"/>
            <a:ext cx="11347006" cy="1315271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 u="sng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Approach to Theory Development: </a:t>
            </a:r>
          </a:p>
          <a:p>
            <a:pPr algn="ctr"/>
            <a:r>
              <a:rPr lang="en-US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concerns the approach or methods to theory development; whether focus is on testing existing theory or building a new theory.  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 Placeholder 5">
            <a:extLst>
              <a:ext uri="{FF2B5EF4-FFF2-40B4-BE49-F238E27FC236}">
                <a16:creationId xmlns:a16="http://schemas.microsoft.com/office/drawing/2014/main" id="{B237D1CA-B91A-410E-A968-D017BBE99F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178459" y="3239235"/>
            <a:ext cx="2994575" cy="358775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Inductive Approach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Placeholder 6">
            <a:extLst>
              <a:ext uri="{FF2B5EF4-FFF2-40B4-BE49-F238E27FC236}">
                <a16:creationId xmlns:a16="http://schemas.microsoft.com/office/drawing/2014/main" id="{26A87885-D672-4CF9-A78D-CFE98385B0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3845226" y="3598011"/>
            <a:ext cx="3661043" cy="2516186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just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Start with collecting  and analysing data to explore a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phenomenon and generate or build a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theory, based on the information.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 Placeholder 5">
            <a:extLst>
              <a:ext uri="{FF2B5EF4-FFF2-40B4-BE49-F238E27FC236}">
                <a16:creationId xmlns:a16="http://schemas.microsoft.com/office/drawing/2014/main" id="{B237D1CA-B91A-410E-A968-D017BBE99F9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095365" y="3239235"/>
            <a:ext cx="2994575" cy="358775"/>
          </a:xfrm>
        </p:spPr>
        <p:txBody>
          <a:bodyPr>
            <a:normAutofit fontScale="92500" lnSpcReduction="20000"/>
          </a:bodyPr>
          <a:lstStyle/>
          <a:p>
            <a:r>
              <a:rPr lang="en-US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Abductive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 Approach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 Placeholder 6">
            <a:extLst>
              <a:ext uri="{FF2B5EF4-FFF2-40B4-BE49-F238E27FC236}">
                <a16:creationId xmlns:a16="http://schemas.microsoft.com/office/drawing/2014/main" id="{26A87885-D672-4CF9-A78D-CFE98385B03A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762132" y="3598011"/>
            <a:ext cx="3661043" cy="2516186"/>
          </a:xfrm>
          <a:ln>
            <a:solidFill>
              <a:schemeClr val="accent1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algn="just"/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Start with collecting  and analysing data to explore a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phenomenon, then identify themes and explain patterns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to generate new or adapt existing theory. 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9676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 animBg="1"/>
      <p:bldP spid="14" grpId="0" build="p" animBg="1"/>
      <p:bldP spid="18" grpId="0" build="p"/>
      <p:bldP spid="19" grpId="0" build="p" animBg="1"/>
      <p:bldP spid="21" grpId="0" build="p"/>
      <p:bldP spid="22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6086901" cy="6858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2ABE70-652B-49F8-A51E-DB6054B40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3033000"/>
            <a:ext cx="5339851" cy="792000"/>
          </a:xfrm>
          <a:solidFill>
            <a:schemeClr val="bg1">
              <a:lumMod val="95000"/>
            </a:schemeClr>
          </a:solidFill>
        </p:spPr>
        <p:txBody>
          <a:bodyPr>
            <a:normAutofit fontScale="90000"/>
          </a:bodyPr>
          <a:lstStyle/>
          <a:p>
            <a:r>
              <a:rPr lang="en-US" b="1" dirty="0" smtClean="0">
                <a:latin typeface="Arial" panose="020B0604020202020204" pitchFamily="34" charset="0"/>
                <a:cs typeface="Arial" panose="020B0604020202020204" pitchFamily="34" charset="0"/>
              </a:rPr>
              <a:t>RESEARCH DATA TYPES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086901" y="924410"/>
            <a:ext cx="6105099" cy="24776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PRIMARY DATA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2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First hand information gathered / collected by the researcher. </a:t>
            </a:r>
          </a:p>
          <a:p>
            <a:pPr lvl="2"/>
            <a:endParaRPr lang="fr-FR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fr-FR" sz="2000" b="1" i="1" dirty="0" err="1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</a:t>
            </a:r>
            <a:r>
              <a:rPr lang="fr-FR" sz="2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fr-FR" sz="2000" b="1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Surveys</a:t>
            </a:r>
            <a:r>
              <a:rPr lang="fr-FR" sz="2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observations, </a:t>
            </a:r>
            <a:r>
              <a:rPr lang="fr-FR" sz="2000" b="1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experiments</a:t>
            </a:r>
            <a:r>
              <a:rPr lang="fr-FR" sz="2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questionnaire</a:t>
            </a:r>
            <a:r>
              <a:rPr lang="fr-FR" sz="2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fr-FR" sz="2000" b="1" i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personal</a:t>
            </a:r>
            <a:r>
              <a:rPr lang="fr-FR" sz="2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interview</a:t>
            </a:r>
            <a:r>
              <a:rPr lang="en-GB" sz="2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2000" b="1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086901" y="3895854"/>
            <a:ext cx="5895833" cy="2539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SECONDARY DATA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200" b="1" dirty="0" smtClean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 earlier collected or gathered by someone else. </a:t>
            </a:r>
          </a:p>
          <a:p>
            <a:pPr lvl="1"/>
            <a:endParaRPr lang="en-GB" sz="2200" b="1" dirty="0">
              <a:solidFill>
                <a:srgbClr val="C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000" b="1" i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</a:t>
            </a:r>
            <a:r>
              <a:rPr lang="en-GB" sz="2000" b="1" i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mples</a:t>
            </a:r>
            <a:r>
              <a:rPr lang="en-GB" sz="20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Government publications, websites, books, journal articles, internal records </a:t>
            </a:r>
            <a:r>
              <a:rPr lang="en-GB" sz="2000" b="1" i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etc.</a:t>
            </a:r>
            <a:endParaRPr lang="en-GB" sz="2000" b="1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0212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ADF1501-1C38-437D-9262-0E1DFEC192A4}"/>
              </a:ext>
            </a:extLst>
          </p:cNvPr>
          <p:cNvSpPr txBox="1"/>
          <p:nvPr/>
        </p:nvSpPr>
        <p:spPr>
          <a:xfrm>
            <a:off x="2579592" y="122830"/>
            <a:ext cx="64004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Layers of the Saunders Research Onion</a:t>
            </a:r>
            <a:endParaRPr lang="en-GB" sz="2800" b="1" dirty="0">
              <a:solidFill>
                <a:schemeClr val="bg1"/>
              </a:solidFill>
              <a:latin typeface="Arial Black" panose="020B0A040201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694132161"/>
              </p:ext>
            </p:extLst>
          </p:nvPr>
        </p:nvGraphicFramePr>
        <p:xfrm>
          <a:off x="844610" y="1732134"/>
          <a:ext cx="9870441" cy="48264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42136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6086901" cy="6858000"/>
          </a:xfrm>
          <a:prstGeom prst="rect">
            <a:avLst/>
          </a:prstGeom>
          <a:solidFill>
            <a:schemeClr val="tx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A2ABE70-652B-49F8-A51E-DB6054B40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999" y="3033000"/>
            <a:ext cx="5339851" cy="792000"/>
          </a:xfrm>
          <a:solidFill>
            <a:schemeClr val="bg1">
              <a:lumMod val="95000"/>
            </a:schemeClr>
          </a:solidFill>
        </p:spPr>
        <p:txBody>
          <a:bodyPr>
            <a:noAutofit/>
          </a:bodyPr>
          <a:lstStyle/>
          <a:p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DATA COLLECTION TECHNIQUES &amp; PROCEDURES </a:t>
            </a:r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223378" y="1210266"/>
            <a:ext cx="5786651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What data will be collected?</a:t>
            </a:r>
            <a:endParaRPr lang="en-GB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What data collection methods will be used?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What type of sampling will be used?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type of data analysis will be employed?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 smtClean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materials (e.g., questionnaires, interviews, etc. will be  used)</a:t>
            </a:r>
            <a:endParaRPr lang="en-GB" sz="2400" b="1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8586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93242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89FF2E8-2DDA-4C85-B970-EE339FD53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4707" y="2238231"/>
            <a:ext cx="10803903" cy="723332"/>
          </a:xfrm>
        </p:spPr>
        <p:txBody>
          <a:bodyPr/>
          <a:lstStyle/>
          <a:p>
            <a:pPr algn="ctr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What did you get from this lesson today?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0170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57" y="0"/>
            <a:ext cx="11594969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</p:txBody>
      </p:sp>
      <p:pic>
        <p:nvPicPr>
          <p:cNvPr id="1030" name="Picture 6" descr="Confused No GIF - Confused No Nope GIFs"/>
          <p:cNvPicPr>
            <a:picLocks noChangeAspect="1" noChangeArrowheads="1" noCrop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42158" y="1325563"/>
            <a:ext cx="6695601" cy="49074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42769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70050"/>
            <a:ext cx="11594969" cy="517056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4" name="Rectangle 3"/>
          <p:cNvSpPr/>
          <p:nvPr/>
        </p:nvSpPr>
        <p:spPr>
          <a:xfrm>
            <a:off x="967912" y="1972787"/>
            <a:ext cx="10632362" cy="83099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Greetham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B., 2019. How to write your undergraduate dissertation. Macmillan International Higher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967912" y="3475988"/>
            <a:ext cx="10627057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Saunders, M., Lewis, P. and Thornhill, A., 2009. </a:t>
            </a:r>
            <a:r>
              <a:rPr lang="en-GB" sz="2400" i="1" dirty="0">
                <a:solidFill>
                  <a:srgbClr val="222222"/>
                </a:solidFill>
                <a:latin typeface="Arial" panose="020B0604020202020204" pitchFamily="34" charset="0"/>
              </a:rPr>
              <a:t>Research methods for business students</a:t>
            </a:r>
            <a:r>
              <a:rPr lang="en-GB" sz="2400" dirty="0">
                <a:solidFill>
                  <a:srgbClr val="222222"/>
                </a:solidFill>
                <a:latin typeface="Arial" panose="020B0604020202020204" pitchFamily="34" charset="0"/>
              </a:rPr>
              <a:t>. Pearson education.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788818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923" y="5016001"/>
            <a:ext cx="5647160" cy="1335532"/>
          </a:xfrm>
        </p:spPr>
        <p:txBody>
          <a:bodyPr/>
          <a:lstStyle/>
          <a:p>
            <a:pPr algn="ctr"/>
            <a:r>
              <a:rPr lang="en-GB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obe Garamond Pro Bold" panose="02020702060506020403" pitchFamily="18" charset="0"/>
              </a:rPr>
              <a:t>RESEARCH </a:t>
            </a:r>
          </a:p>
          <a:p>
            <a:pPr algn="ctr"/>
            <a:r>
              <a:rPr lang="en-GB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dobe Garamond Pro Bold" panose="02020702060506020403" pitchFamily="18" charset="0"/>
              </a:rPr>
              <a:t>METHODOLOGY II</a:t>
            </a:r>
            <a:endParaRPr lang="en-GB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dobe Garamond Pro Bold" panose="02020702060506020403" pitchFamily="18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573207" y="3674997"/>
            <a:ext cx="421715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WEEK</a:t>
            </a:r>
          </a:p>
          <a:p>
            <a:pPr algn="ctr"/>
            <a:endParaRPr lang="en-GB" sz="4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6929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MS-Theme-Bubble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MS-Theme-Bubbl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lorful Conference Presentation_Win32_SB v2" id="{6296A1A3-4545-4186-A11E-C7596C310FCC}" vid="{2333D8A0-1005-471E-A680-7FF710F2D799}"/>
    </a:ext>
  </a:extLst>
</a:theme>
</file>

<file path=ppt/theme/theme2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211f9404-bca0-4bcf-9c1d-965ccb6f8d2d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1987</TotalTime>
  <Words>807</Words>
  <Application>Microsoft Office PowerPoint</Application>
  <PresentationFormat>Widescreen</PresentationFormat>
  <Paragraphs>113</Paragraphs>
  <Slides>17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17</vt:i4>
      </vt:variant>
    </vt:vector>
  </HeadingPairs>
  <TitlesOfParts>
    <vt:vector size="45" baseType="lpstr">
      <vt:lpstr>Adobe Garamond Pro Bold</vt:lpstr>
      <vt:lpstr>Arial</vt:lpstr>
      <vt:lpstr>Arial Black</vt:lpstr>
      <vt:lpstr>Calibri</vt:lpstr>
      <vt:lpstr>Calibri Light</vt:lpstr>
      <vt:lpstr>Courier New</vt:lpstr>
      <vt:lpstr>Wingdings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RESEARCH DATA TYPES</vt:lpstr>
      <vt:lpstr>PowerPoint Presentation</vt:lpstr>
      <vt:lpstr>DATA COLLECTION TECHNIQUES &amp; PROCEDURES </vt:lpstr>
      <vt:lpstr>PowerPoint Presentation</vt:lpstr>
      <vt:lpstr>PowerPoint Presentation</vt:lpstr>
      <vt:lpstr>Any Questions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Eric Osei</cp:lastModifiedBy>
  <cp:revision>94</cp:revision>
  <dcterms:created xsi:type="dcterms:W3CDTF">2021-03-09T15:35:42Z</dcterms:created>
  <dcterms:modified xsi:type="dcterms:W3CDTF">2022-06-08T20:33:41Z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