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handoutMasterIdLst>
    <p:handoutMasterId r:id="rId31"/>
  </p:handoutMasterIdLst>
  <p:sldIdLst>
    <p:sldId id="256" r:id="rId2"/>
    <p:sldId id="258" r:id="rId3"/>
    <p:sldId id="265" r:id="rId4"/>
    <p:sldId id="264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8" r:id="rId13"/>
    <p:sldId id="269" r:id="rId14"/>
    <p:sldId id="280" r:id="rId15"/>
    <p:sldId id="283" r:id="rId16"/>
    <p:sldId id="284" r:id="rId17"/>
    <p:sldId id="271" r:id="rId18"/>
    <p:sldId id="287" r:id="rId19"/>
    <p:sldId id="272" r:id="rId20"/>
    <p:sldId id="288" r:id="rId21"/>
    <p:sldId id="273" r:id="rId22"/>
    <p:sldId id="281" r:id="rId23"/>
    <p:sldId id="282" r:id="rId24"/>
    <p:sldId id="289" r:id="rId25"/>
    <p:sldId id="290" r:id="rId26"/>
    <p:sldId id="274" r:id="rId27"/>
    <p:sldId id="276" r:id="rId28"/>
    <p:sldId id="275" r:id="rId29"/>
    <p:sldId id="277" r:id="rId30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660" autoAdjust="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36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CB2DDF1C-B804-40CF-9F94-7D8ED37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437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228600" y="2889250"/>
            <a:ext cx="8610600" cy="201613"/>
            <a:chOff x="144" y="1680"/>
            <a:chExt cx="5424" cy="144"/>
          </a:xfrm>
        </p:grpSpPr>
        <p:sp>
          <p:nvSpPr>
            <p:cNvPr id="5" name="Rectangle 8"/>
            <p:cNvSpPr>
              <a:spLocks noChangeArrowheads="1"/>
            </p:cNvSpPr>
            <p:nvPr userDrawn="1"/>
          </p:nvSpPr>
          <p:spPr bwMode="auto">
            <a:xfrm>
              <a:off x="144" y="1680"/>
              <a:ext cx="1808" cy="14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>
                <a:defRPr/>
              </a:pPr>
              <a:endParaRPr lang="en-GB" altLang="en-US" smtClean="0"/>
            </a:p>
          </p:txBody>
        </p:sp>
        <p:sp>
          <p:nvSpPr>
            <p:cNvPr id="6" name="Rectangle 9"/>
            <p:cNvSpPr>
              <a:spLocks noChangeArrowheads="1"/>
            </p:cNvSpPr>
            <p:nvPr userDrawn="1"/>
          </p:nvSpPr>
          <p:spPr bwMode="auto">
            <a:xfrm>
              <a:off x="1952" y="1680"/>
              <a:ext cx="1808" cy="14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>
                <a:defRPr/>
              </a:pPr>
              <a:endParaRPr lang="en-GB" altLang="en-US" smtClean="0"/>
            </a:p>
          </p:txBody>
        </p:sp>
        <p:sp>
          <p:nvSpPr>
            <p:cNvPr id="7" name="Rectangle 10"/>
            <p:cNvSpPr>
              <a:spLocks noChangeArrowheads="1"/>
            </p:cNvSpPr>
            <p:nvPr userDrawn="1"/>
          </p:nvSpPr>
          <p:spPr bwMode="auto">
            <a:xfrm>
              <a:off x="3760" y="1680"/>
              <a:ext cx="1808" cy="144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x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>
                <a:defRPr/>
              </a:pPr>
              <a:endParaRPr lang="en-GB" altLang="en-US" smtClean="0"/>
            </a:p>
          </p:txBody>
        </p:sp>
      </p:grpSp>
      <p:sp>
        <p:nvSpPr>
          <p:cNvPr id="137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85800"/>
            <a:ext cx="7772400" cy="2127250"/>
          </a:xfrm>
        </p:spPr>
        <p:txBody>
          <a:bodyPr/>
          <a:lstStyle>
            <a:lvl1pPr algn="ctr">
              <a:defRPr sz="5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70250"/>
            <a:ext cx="6400800" cy="22098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00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28929-E3EA-437D-B0E4-263417C271C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E9AA17-E284-4C4A-9C26-3F710FB775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4718CF-4370-4B40-9784-01FD7A385B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C2AF26-CA87-43A1-9A1F-B81FACEBEF4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700C80-FFDA-46A9-B536-5471D61601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14FC28-1384-4998-A830-5862774223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CE6717-8E00-45D0-A54C-6498A6701E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C1C400-7A47-4BE9-9865-B04F3F253E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23913D-101C-4432-AF94-9A5D3F329C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EC5A92-CF13-404F-9D8B-C4438147D9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A72AA6-B0E0-4EDC-BF2B-AA37A2981A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36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6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6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CE225695-D64C-4867-B2D7-E326E4AF56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228600" cy="2286000"/>
          </a:xfrm>
          <a:prstGeom prst="rect">
            <a:avLst/>
          </a:prstGeom>
          <a:solidFill>
            <a:schemeClr val="bg2"/>
          </a:solidFill>
          <a:ln>
            <a:noFill/>
          </a:ln>
          <a:ex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 sz="2400" smtClean="0">
              <a:latin typeface="Times New Roman" pitchFamily="18" charset="0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457200" y="1447800"/>
            <a:ext cx="8077200" cy="0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2286000"/>
            <a:ext cx="228600" cy="2286000"/>
          </a:xfrm>
          <a:prstGeom prst="rect">
            <a:avLst/>
          </a:prstGeom>
          <a:solidFill>
            <a:schemeClr val="accent2"/>
          </a:solidFill>
          <a:ln>
            <a:noFill/>
          </a:ln>
          <a:ex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 sz="2400" smtClean="0">
              <a:latin typeface="Times New Roman" pitchFamily="18" charset="0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4572000"/>
            <a:ext cx="228600" cy="2286000"/>
          </a:xfrm>
          <a:prstGeom prst="rect">
            <a:avLst/>
          </a:prstGeom>
          <a:solidFill>
            <a:schemeClr val="tx2"/>
          </a:solidFill>
          <a:ln>
            <a:noFill/>
          </a:ln>
          <a:ex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 sz="2400" smtClean="0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38" r:id="rId2"/>
    <p:sldLayoutId id="2147483839" r:id="rId3"/>
    <p:sldLayoutId id="2147483840" r:id="rId4"/>
    <p:sldLayoutId id="2147483841" r:id="rId5"/>
    <p:sldLayoutId id="2147483842" r:id="rId6"/>
    <p:sldLayoutId id="2147483843" r:id="rId7"/>
    <p:sldLayoutId id="2147483844" r:id="rId8"/>
    <p:sldLayoutId id="2147483845" r:id="rId9"/>
    <p:sldLayoutId id="2147483846" r:id="rId10"/>
    <p:sldLayoutId id="2147483847" r:id="rId11"/>
  </p:sldLayoutIdLst>
  <p:transition/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p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p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graphicsfactory.com/Clip-Art/Education/Graduation/Education057-139491.html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http://ltssolweb1.open.ac.uk/safari_guests/pictures/S6T6webppageicon.gif" TargetMode="External"/><Relationship Id="rId3" Type="http://schemas.openxmlformats.org/officeDocument/2006/relationships/oleObject" Target="../embeddings/oleObject1.bin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http://ltssolweb1.open.ac.uk/safari_guests/pictures/S3T2A1pic4journalarticleicon.gif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/>
          <p:cNvSpPr>
            <a:spLocks noChangeArrowheads="1"/>
          </p:cNvSpPr>
          <p:nvPr/>
        </p:nvSpPr>
        <p:spPr bwMode="auto">
          <a:xfrm>
            <a:off x="1258888" y="3860800"/>
            <a:ext cx="686752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en-GB" altLang="en-US" sz="4800" b="1" i="1">
              <a:solidFill>
                <a:schemeClr val="hlink"/>
              </a:solidFill>
              <a:latin typeface="Arial" charset="0"/>
            </a:endParaRPr>
          </a:p>
        </p:txBody>
      </p:sp>
      <p:sp>
        <p:nvSpPr>
          <p:cNvPr id="4099" name="Rectangle 1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Referencing Your Work</a:t>
            </a:r>
          </a:p>
        </p:txBody>
      </p:sp>
      <p:pic>
        <p:nvPicPr>
          <p:cNvPr id="4100" name="Picture 5" descr="female graduation student standing next to a stack of book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2500" y="3305175"/>
            <a:ext cx="2735263" cy="275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Referencing in Context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360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4800" b="1" smtClean="0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/>
        </p:nvGraphicFramePr>
        <p:xfrm>
          <a:off x="827088" y="1844675"/>
          <a:ext cx="1069975" cy="1096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icture" r:id="rId3" imgW="972463" imgH="1000787" progId="Word.Picture.8">
                  <p:embed/>
                </p:oleObj>
              </mc:Choice>
              <mc:Fallback>
                <p:oleObj name="Picture" r:id="rId3" imgW="972463" imgH="1000787" progId="Word.Picture.8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088" y="1844675"/>
                        <a:ext cx="1069975" cy="1096963"/>
                      </a:xfrm>
                      <a:prstGeom prst="rect">
                        <a:avLst/>
                      </a:prstGeom>
                      <a:solidFill>
                        <a:schemeClr val="hlink"/>
                      </a:solidFill>
                      <a:ln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9" name="Picture 5" descr="journal article"/>
          <p:cNvPicPr>
            <a:picLocks noChangeAspect="1" noChangeArrowheads="1"/>
          </p:cNvPicPr>
          <p:nvPr/>
        </p:nvPicPr>
        <p:blipFill>
          <a:blip r:embed="rId5" r:link="rId6" cstate="print"/>
          <a:srcRect/>
          <a:stretch>
            <a:fillRect/>
          </a:stretch>
        </p:blipFill>
        <p:spPr bwMode="auto">
          <a:xfrm>
            <a:off x="900113" y="3213100"/>
            <a:ext cx="1011237" cy="10969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  <p:pic>
        <p:nvPicPr>
          <p:cNvPr id="1030" name="Picture 6" descr="web page"/>
          <p:cNvPicPr>
            <a:picLocks noChangeAspect="1" noChangeArrowheads="1"/>
          </p:cNvPicPr>
          <p:nvPr/>
        </p:nvPicPr>
        <p:blipFill>
          <a:blip r:embed="rId7" r:link="rId8" cstate="print"/>
          <a:srcRect/>
          <a:stretch>
            <a:fillRect/>
          </a:stretch>
        </p:blipFill>
        <p:spPr bwMode="auto">
          <a:xfrm>
            <a:off x="900113" y="4652963"/>
            <a:ext cx="1054100" cy="13081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031" name="Oval 7"/>
          <p:cNvSpPr>
            <a:spLocks noChangeArrowheads="1"/>
          </p:cNvSpPr>
          <p:nvPr/>
        </p:nvSpPr>
        <p:spPr bwMode="auto">
          <a:xfrm>
            <a:off x="2362200" y="2971800"/>
            <a:ext cx="1905000" cy="1295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altLang="en-US"/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2286000" y="3124200"/>
            <a:ext cx="19812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200">
                <a:solidFill>
                  <a:srgbClr val="FFFFFF"/>
                </a:solidFill>
                <a:latin typeface="Comic Sans MS" pitchFamily="66" charset="0"/>
              </a:rPr>
              <a:t>Read and Take Notes</a:t>
            </a:r>
            <a:endParaRPr lang="en-GB" altLang="en-US" sz="2200">
              <a:latin typeface="Times New Roman" pitchFamily="18" charset="0"/>
            </a:endParaRPr>
          </a:p>
        </p:txBody>
      </p:sp>
      <p:sp>
        <p:nvSpPr>
          <p:cNvPr id="1033" name="Line 9"/>
          <p:cNvSpPr>
            <a:spLocks noChangeShapeType="1"/>
          </p:cNvSpPr>
          <p:nvPr/>
        </p:nvSpPr>
        <p:spPr bwMode="auto">
          <a:xfrm>
            <a:off x="1981200" y="2286000"/>
            <a:ext cx="838200" cy="609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4" name="Line 10"/>
          <p:cNvSpPr>
            <a:spLocks noChangeShapeType="1"/>
          </p:cNvSpPr>
          <p:nvPr/>
        </p:nvSpPr>
        <p:spPr bwMode="auto">
          <a:xfrm flipV="1">
            <a:off x="1981200" y="3657600"/>
            <a:ext cx="381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5" name="Line 11"/>
          <p:cNvSpPr>
            <a:spLocks noChangeShapeType="1"/>
          </p:cNvSpPr>
          <p:nvPr/>
        </p:nvSpPr>
        <p:spPr bwMode="auto">
          <a:xfrm flipV="1">
            <a:off x="2057400" y="4267200"/>
            <a:ext cx="762000" cy="1066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4572000" y="1752600"/>
            <a:ext cx="1828800" cy="3962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altLang="en-US"/>
          </a:p>
        </p:txBody>
      </p:sp>
      <p:sp>
        <p:nvSpPr>
          <p:cNvPr id="1037" name="Text Box 13"/>
          <p:cNvSpPr txBox="1">
            <a:spLocks noChangeArrowheads="1"/>
          </p:cNvSpPr>
          <p:nvPr/>
        </p:nvSpPr>
        <p:spPr bwMode="auto">
          <a:xfrm>
            <a:off x="4648200" y="1828800"/>
            <a:ext cx="190500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000" b="1">
                <a:solidFill>
                  <a:schemeClr val="hlink"/>
                </a:solidFill>
                <a:latin typeface="Comic Sans MS" pitchFamily="66" charset="0"/>
              </a:rPr>
              <a:t>Assignment </a:t>
            </a:r>
          </a:p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rgbClr val="FFFFFF"/>
                </a:solidFill>
                <a:latin typeface="Comic Sans MS" pitchFamily="66" charset="0"/>
              </a:rPr>
              <a:t>Evidence to support your ideas or argument</a:t>
            </a:r>
            <a:endParaRPr lang="en-GB" altLang="en-US" sz="2200">
              <a:latin typeface="Times New Roman" pitchFamily="18" charset="0"/>
            </a:endParaRPr>
          </a:p>
        </p:txBody>
      </p:sp>
      <p:sp>
        <p:nvSpPr>
          <p:cNvPr id="1038" name="Text Box 14"/>
          <p:cNvSpPr txBox="1">
            <a:spLocks noChangeArrowheads="1"/>
          </p:cNvSpPr>
          <p:nvPr/>
        </p:nvSpPr>
        <p:spPr bwMode="auto">
          <a:xfrm>
            <a:off x="4572000" y="3962400"/>
            <a:ext cx="1828800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Clr>
                <a:schemeClr val="folHlink"/>
              </a:buClr>
              <a:buFontTx/>
              <a:buChar char="•"/>
            </a:pPr>
            <a:r>
              <a:rPr lang="en-GB" altLang="en-US" sz="2000" b="1">
                <a:latin typeface="Times New Roman" pitchFamily="18" charset="0"/>
              </a:rPr>
              <a:t>   </a:t>
            </a:r>
            <a:r>
              <a:rPr lang="en-GB" altLang="en-US" sz="2000">
                <a:solidFill>
                  <a:srgbClr val="FFFFFF"/>
                </a:solidFill>
                <a:latin typeface="Comic Sans MS" pitchFamily="66" charset="0"/>
              </a:rPr>
              <a:t>Paraphrase</a:t>
            </a:r>
          </a:p>
          <a:p>
            <a:pPr>
              <a:spcBef>
                <a:spcPct val="50000"/>
              </a:spcBef>
              <a:buClr>
                <a:schemeClr val="folHlink"/>
              </a:buClr>
              <a:buFontTx/>
              <a:buChar char="•"/>
            </a:pPr>
            <a:r>
              <a:rPr lang="en-GB" altLang="en-US" sz="2000">
                <a:solidFill>
                  <a:srgbClr val="FFFFFF"/>
                </a:solidFill>
                <a:latin typeface="Comic Sans MS" pitchFamily="66" charset="0"/>
              </a:rPr>
              <a:t>  Direct </a:t>
            </a:r>
          </a:p>
          <a:p>
            <a:pPr>
              <a:lnSpc>
                <a:spcPct val="20000"/>
              </a:lnSpc>
              <a:spcBef>
                <a:spcPct val="50000"/>
              </a:spcBef>
              <a:buClr>
                <a:schemeClr val="folHlink"/>
              </a:buClr>
            </a:pPr>
            <a:r>
              <a:rPr lang="en-GB" altLang="en-US" sz="2000">
                <a:solidFill>
                  <a:srgbClr val="FFFFFF"/>
                </a:solidFill>
                <a:latin typeface="Comic Sans MS" pitchFamily="66" charset="0"/>
              </a:rPr>
              <a:t>   quote</a:t>
            </a:r>
            <a:r>
              <a:rPr lang="en-GB" altLang="en-US" sz="2000" b="1">
                <a:solidFill>
                  <a:srgbClr val="FFFFFF"/>
                </a:solidFill>
                <a:latin typeface="Comic Sans MS" pitchFamily="66" charset="0"/>
              </a:rPr>
              <a:t>   	</a:t>
            </a:r>
            <a:endParaRPr lang="en-GB" altLang="en-US" sz="2200">
              <a:latin typeface="Times New Roman" pitchFamily="18" charset="0"/>
            </a:endParaRPr>
          </a:p>
        </p:txBody>
      </p:sp>
      <p:sp>
        <p:nvSpPr>
          <p:cNvPr id="1039" name="Line 15"/>
          <p:cNvSpPr>
            <a:spLocks noChangeShapeType="1"/>
          </p:cNvSpPr>
          <p:nvPr/>
        </p:nvSpPr>
        <p:spPr bwMode="auto">
          <a:xfrm>
            <a:off x="4267200" y="3657600"/>
            <a:ext cx="304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0" name="Text Box 16"/>
          <p:cNvSpPr txBox="1">
            <a:spLocks noChangeArrowheads="1"/>
          </p:cNvSpPr>
          <p:nvPr/>
        </p:nvSpPr>
        <p:spPr bwMode="auto">
          <a:xfrm>
            <a:off x="6781800" y="2362200"/>
            <a:ext cx="1981200" cy="25701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000">
                <a:solidFill>
                  <a:schemeClr val="folHlink"/>
                </a:solidFill>
                <a:latin typeface="Comic Sans MS" pitchFamily="66" charset="0"/>
              </a:rPr>
              <a:t> </a:t>
            </a:r>
            <a:r>
              <a:rPr lang="en-GB" altLang="en-US" sz="2000" b="1">
                <a:solidFill>
                  <a:schemeClr val="hlink"/>
                </a:solidFill>
                <a:latin typeface="Comic Sans MS" pitchFamily="66" charset="0"/>
              </a:rPr>
              <a:t>Acknowledge  sources used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>
                <a:solidFill>
                  <a:srgbClr val="FFFFFF"/>
                </a:solidFill>
                <a:latin typeface="Comic Sans MS" pitchFamily="66" charset="0"/>
              </a:rPr>
              <a:t>  Briefly, in      your text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>
                <a:solidFill>
                  <a:srgbClr val="FFFFFF"/>
                </a:solidFill>
                <a:latin typeface="Comic Sans MS" pitchFamily="66" charset="0"/>
              </a:rPr>
              <a:t>  In full, at the end</a:t>
            </a:r>
            <a:r>
              <a:rPr lang="en-GB" altLang="en-US" sz="2000">
                <a:latin typeface="Times New Roman" pitchFamily="18" charset="0"/>
              </a:rPr>
              <a:t/>
            </a:r>
            <a:br>
              <a:rPr lang="en-GB" altLang="en-US" sz="2000">
                <a:latin typeface="Times New Roman" pitchFamily="18" charset="0"/>
              </a:rPr>
            </a:br>
            <a:endParaRPr lang="en-GB" altLang="en-US" sz="2200">
              <a:latin typeface="Times New Roman" pitchFamily="18" charset="0"/>
            </a:endParaRPr>
          </a:p>
        </p:txBody>
      </p:sp>
      <p:sp>
        <p:nvSpPr>
          <p:cNvPr id="1041" name="Line 17"/>
          <p:cNvSpPr>
            <a:spLocks noChangeShapeType="1"/>
          </p:cNvSpPr>
          <p:nvPr/>
        </p:nvSpPr>
        <p:spPr bwMode="auto">
          <a:xfrm>
            <a:off x="6400800" y="3657600"/>
            <a:ext cx="381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Outline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421188"/>
          </a:xfrm>
        </p:spPr>
        <p:txBody>
          <a:bodyPr/>
          <a:lstStyle/>
          <a:p>
            <a:pPr eaLnBrk="1" hangingPunct="1"/>
            <a:endParaRPr lang="en-GB" altLang="en-US" sz="3600" smtClean="0"/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1173163" y="1981200"/>
            <a:ext cx="7589837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altLang="en-US" sz="3600">
                <a:solidFill>
                  <a:schemeClr val="tx2"/>
                </a:solidFill>
              </a:rPr>
              <a:t>What</a:t>
            </a:r>
            <a:r>
              <a:rPr lang="en-GB" altLang="en-US" sz="3600">
                <a:solidFill>
                  <a:schemeClr val="accent2"/>
                </a:solidFill>
              </a:rPr>
              <a:t> </a:t>
            </a:r>
            <a:r>
              <a:rPr lang="en-GB" altLang="en-US" sz="3600"/>
              <a:t>is a reference?</a:t>
            </a:r>
            <a:endParaRPr lang="en-GB" altLang="en-US" sz="3600">
              <a:solidFill>
                <a:schemeClr val="accent2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altLang="en-US" sz="3600">
                <a:solidFill>
                  <a:schemeClr val="accent2"/>
                </a:solidFill>
              </a:rPr>
              <a:t> </a:t>
            </a:r>
            <a:r>
              <a:rPr lang="en-GB" altLang="en-US" sz="3600">
                <a:solidFill>
                  <a:schemeClr val="tx2"/>
                </a:solidFill>
              </a:rPr>
              <a:t>Why</a:t>
            </a:r>
            <a:r>
              <a:rPr lang="en-GB" altLang="en-US" sz="3600"/>
              <a:t> reference?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altLang="en-US" sz="3600">
                <a:solidFill>
                  <a:schemeClr val="accent2"/>
                </a:solidFill>
              </a:rPr>
              <a:t> </a:t>
            </a:r>
            <a:r>
              <a:rPr lang="en-GB" altLang="en-US" sz="3600">
                <a:solidFill>
                  <a:schemeClr val="tx2"/>
                </a:solidFill>
              </a:rPr>
              <a:t>When</a:t>
            </a:r>
            <a:r>
              <a:rPr lang="en-GB" altLang="en-US" sz="3600"/>
              <a:t> to reference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altLang="en-US" sz="3600">
                <a:solidFill>
                  <a:schemeClr val="accent2"/>
                </a:solidFill>
              </a:rPr>
              <a:t> </a:t>
            </a:r>
            <a:r>
              <a:rPr lang="en-GB" altLang="en-US" sz="3600">
                <a:solidFill>
                  <a:schemeClr val="tx2"/>
                </a:solidFill>
              </a:rPr>
              <a:t>How</a:t>
            </a:r>
            <a:r>
              <a:rPr lang="en-GB" altLang="en-US" sz="3600"/>
              <a:t> to reference</a:t>
            </a:r>
          </a:p>
          <a:p>
            <a:pPr marL="1143000" lvl="2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p"/>
            </a:pPr>
            <a:r>
              <a:rPr lang="en-GB" altLang="en-US" sz="2800">
                <a:solidFill>
                  <a:schemeClr val="accent2"/>
                </a:solidFill>
              </a:rPr>
              <a:t>Within your assignment</a:t>
            </a:r>
          </a:p>
          <a:p>
            <a:pPr marL="1143000" lvl="2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p"/>
            </a:pPr>
            <a:r>
              <a:rPr lang="en-GB" altLang="en-US" sz="2800">
                <a:solidFill>
                  <a:schemeClr val="accent2"/>
                </a:solidFill>
              </a:rPr>
              <a:t>At the end of your assignment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What is a Reference?</a:t>
            </a:r>
          </a:p>
        </p:txBody>
      </p:sp>
      <p:sp>
        <p:nvSpPr>
          <p:cNvPr id="6147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323850" y="1600200"/>
            <a:ext cx="8362950" cy="4530725"/>
          </a:xfrm>
          <a:noFill/>
        </p:spPr>
        <p:txBody>
          <a:bodyPr/>
          <a:lstStyle/>
          <a:p>
            <a:pPr eaLnBrk="1" hangingPunct="1"/>
            <a:r>
              <a:rPr lang="en-GB" altLang="en-US" smtClean="0"/>
              <a:t>An acknowledgement that you have referred to (cited) information from published sources in your own work.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In other words, a recognition that you have borrowed other people’s work, ideas or opinions.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Why Reference?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en-GB" altLang="en-US" sz="2600" smtClean="0"/>
              <a:t>Shows off your research!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600" smtClean="0"/>
              <a:t>Published evidence to support your own ideas/argument/point of view or give examples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600" smtClean="0"/>
              <a:t>Plagiarism - using other people’s work and ideas as your own without acknowledgement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600" smtClean="0"/>
              <a:t>Copyright 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600" smtClean="0"/>
              <a:t>Helps others to trace your information sources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600" smtClean="0"/>
              <a:t>Part of the marking scheme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600" smtClean="0"/>
          </a:p>
          <a:p>
            <a:pPr eaLnBrk="1" hangingPunct="1"/>
            <a:endParaRPr lang="en-GB" altLang="en-US" sz="24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When to Reference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30000"/>
              </a:lnSpc>
            </a:pPr>
            <a:r>
              <a:rPr lang="en-GB" altLang="en-US" smtClean="0"/>
              <a:t>A particular theory, argument or viewpoint</a:t>
            </a:r>
          </a:p>
          <a:p>
            <a:pPr eaLnBrk="1" hangingPunct="1">
              <a:lnSpc>
                <a:spcPct val="130000"/>
              </a:lnSpc>
            </a:pPr>
            <a:r>
              <a:rPr lang="en-GB" altLang="en-US" smtClean="0"/>
              <a:t>Statistics, examples, case studies</a:t>
            </a:r>
          </a:p>
          <a:p>
            <a:pPr eaLnBrk="1" hangingPunct="1">
              <a:lnSpc>
                <a:spcPct val="130000"/>
              </a:lnSpc>
            </a:pPr>
            <a:r>
              <a:rPr lang="en-GB" altLang="en-US" smtClean="0"/>
              <a:t>“Direct quotations” - writer’s exact words. Use sparingly!</a:t>
            </a:r>
          </a:p>
          <a:p>
            <a:pPr eaLnBrk="1" hangingPunct="1">
              <a:lnSpc>
                <a:spcPct val="130000"/>
              </a:lnSpc>
            </a:pPr>
            <a:r>
              <a:rPr lang="en-GB" altLang="en-US" smtClean="0"/>
              <a:t>Paraphrasing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How to Reference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There are various systems for referencing</a:t>
            </a:r>
          </a:p>
          <a:p>
            <a:pPr eaLnBrk="1" hangingPunct="1"/>
            <a:r>
              <a:rPr lang="en-GB" altLang="en-US" smtClean="0"/>
              <a:t>Harvard system (Author/Date) is the most popular and recommended at the University</a:t>
            </a:r>
          </a:p>
          <a:p>
            <a:pPr eaLnBrk="1" hangingPunct="1"/>
            <a:r>
              <a:rPr lang="en-GB" altLang="en-US" smtClean="0"/>
              <a:t>You need to reference in two places:</a:t>
            </a:r>
          </a:p>
          <a:p>
            <a:pPr lvl="2" eaLnBrk="1" hangingPunct="1"/>
            <a:r>
              <a:rPr lang="en-GB" altLang="en-US" sz="2800" smtClean="0">
                <a:solidFill>
                  <a:schemeClr val="accent2"/>
                </a:solidFill>
              </a:rPr>
              <a:t>Brief details only, within the main body of your assignment</a:t>
            </a:r>
          </a:p>
          <a:p>
            <a:pPr lvl="2" eaLnBrk="1" hangingPunct="1"/>
            <a:r>
              <a:rPr lang="en-GB" altLang="en-US" sz="2800" smtClean="0">
                <a:solidFill>
                  <a:schemeClr val="accent2"/>
                </a:solidFill>
              </a:rPr>
              <a:t>Full details, in the reference list at the end of your assignment</a:t>
            </a:r>
          </a:p>
          <a:p>
            <a:pPr eaLnBrk="1" hangingPunct="1"/>
            <a:endParaRPr lang="en-GB" altLang="en-US" b="1" smtClean="0">
              <a:solidFill>
                <a:schemeClr val="accent2"/>
              </a:solidFill>
            </a:endParaRPr>
          </a:p>
          <a:p>
            <a:pPr eaLnBrk="1" hangingPunct="1"/>
            <a:endParaRPr lang="en-GB" altLang="en-US" b="1" smtClean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smtClean="0"/>
              <a:t>How to Reference:</a:t>
            </a:r>
            <a:br>
              <a:rPr lang="en-GB" altLang="en-US" sz="4000" b="1" smtClean="0"/>
            </a:br>
            <a:r>
              <a:rPr lang="en-GB" altLang="en-US" sz="4000" b="1" smtClean="0"/>
              <a:t>Direct Quotations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133600"/>
            <a:ext cx="8229600" cy="3638550"/>
          </a:xfrm>
        </p:spPr>
        <p:txBody>
          <a:bodyPr/>
          <a:lstStyle/>
          <a:p>
            <a:pPr eaLnBrk="1" hangingPunct="1"/>
            <a:r>
              <a:rPr lang="en-GB" altLang="en-US" sz="2400" smtClean="0"/>
              <a:t> As Brown (2002, p.136) states, </a:t>
            </a:r>
            <a:r>
              <a:rPr lang="en-GB" altLang="en-US" sz="2400" smtClean="0">
                <a:solidFill>
                  <a:schemeClr val="accent2"/>
                </a:solidFill>
              </a:rPr>
              <a:t>“The critical breakthrough was achieved by Thomas Hunt Morgan.”</a:t>
            </a:r>
          </a:p>
          <a:p>
            <a:pPr eaLnBrk="1" hangingPunct="1"/>
            <a:r>
              <a:rPr lang="en-GB" altLang="en-US" sz="2400" smtClean="0"/>
              <a:t>According to Brown (2002, p.136),  </a:t>
            </a:r>
            <a:r>
              <a:rPr lang="en-GB" altLang="en-US" sz="2400" smtClean="0">
                <a:solidFill>
                  <a:schemeClr val="accent2"/>
                </a:solidFill>
              </a:rPr>
              <a:t>“The critical breakthrough was achieved by Thomas Hunt Morgan”</a:t>
            </a:r>
          </a:p>
          <a:p>
            <a:pPr eaLnBrk="1" hangingPunct="1"/>
            <a:r>
              <a:rPr lang="en-GB" altLang="en-US" sz="2400" smtClean="0"/>
              <a:t>Thomas Hunt Morgan has recently been described as achieving </a:t>
            </a:r>
            <a:r>
              <a:rPr lang="en-GB" altLang="en-US" sz="2400" smtClean="0">
                <a:solidFill>
                  <a:schemeClr val="accent2"/>
                </a:solidFill>
              </a:rPr>
              <a:t>“the critical breakthrough”</a:t>
            </a:r>
            <a:r>
              <a:rPr lang="en-GB" altLang="en-US" sz="2400" smtClean="0"/>
              <a:t> (Brown, 2002, p.136)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400" smtClean="0"/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1403350" y="1628775"/>
            <a:ext cx="70866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600" b="1">
                <a:solidFill>
                  <a:schemeClr val="accent1"/>
                </a:solidFill>
              </a:rPr>
              <a:t>AUTHOR, DATE, PAGE NUMBER(S)</a:t>
            </a:r>
            <a:r>
              <a:rPr lang="en-GB" altLang="en-US" sz="2600">
                <a:latin typeface="Comic Sans MS" pitchFamily="66" charset="0"/>
              </a:rPr>
              <a:t> </a:t>
            </a:r>
            <a:endParaRPr lang="en-GB" altLang="en-US" sz="2200">
              <a:latin typeface="Times New Roman" pitchFamily="18" charset="0"/>
            </a:endParaRP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900113" y="5805488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>
                <a:solidFill>
                  <a:schemeClr val="hlink"/>
                </a:solidFill>
              </a:rPr>
              <a:t>Larger quotes (3 lines +): Start quote on new line and indent.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smtClean="0">
                <a:solidFill>
                  <a:schemeClr val="hlink"/>
                </a:solidFill>
              </a:rPr>
              <a:t>Useful verbs and phrases for introducing direct quotes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As X </a:t>
            </a:r>
            <a:r>
              <a:rPr lang="en-GB" altLang="en-US" smtClean="0">
                <a:solidFill>
                  <a:schemeClr val="accent2"/>
                </a:solidFill>
              </a:rPr>
              <a:t>states/ believes/ suggests /indicates/ points out / observes/ explains/ argues/ outlines/ contradicts / proposes</a:t>
            </a:r>
            <a:r>
              <a:rPr lang="en-GB" altLang="en-US" smtClean="0"/>
              <a:t>, “…….”.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smtClean="0"/>
              <a:t>For example, X </a:t>
            </a:r>
            <a:r>
              <a:rPr lang="en-GB" altLang="en-US" smtClean="0">
                <a:solidFill>
                  <a:schemeClr val="accent2"/>
                </a:solidFill>
              </a:rPr>
              <a:t>has argued</a:t>
            </a:r>
            <a:r>
              <a:rPr lang="en-GB" altLang="en-US" smtClean="0"/>
              <a:t> that “……”.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smtClean="0"/>
              <a:t>According to X, “…….”.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smtClean="0"/>
              <a:t>X </a:t>
            </a:r>
            <a:r>
              <a:rPr lang="en-GB" altLang="en-US" smtClean="0">
                <a:solidFill>
                  <a:schemeClr val="accent2"/>
                </a:solidFill>
              </a:rPr>
              <a:t>suggests/ believes/ observes</a:t>
            </a:r>
            <a:r>
              <a:rPr lang="en-GB" altLang="en-US" smtClean="0"/>
              <a:t> that “…..”.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smtClean="0">
                <a:solidFill>
                  <a:schemeClr val="hlink"/>
                </a:solidFill>
              </a:rPr>
              <a:t>How to reference paraphrases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781300"/>
            <a:ext cx="8229600" cy="3349625"/>
          </a:xfrm>
        </p:spPr>
        <p:txBody>
          <a:bodyPr/>
          <a:lstStyle/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mtClean="0">
                <a:solidFill>
                  <a:schemeClr val="accent1"/>
                </a:solidFill>
              </a:rPr>
              <a:t>  </a:t>
            </a:r>
            <a:r>
              <a:rPr lang="en-GB" altLang="en-US" smtClean="0"/>
              <a:t>Thomas Hunt Morgan made the connection between partial linkage and the behaviour of chromosomes when the nucleus of a cell divides. This breakthrough was proved to be critical (Brown, 2002).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400" smtClean="0">
              <a:solidFill>
                <a:schemeClr val="accent1"/>
              </a:solidFill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2484438" y="1989138"/>
            <a:ext cx="338296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>
                <a:solidFill>
                  <a:schemeClr val="accent2"/>
                </a:solidFill>
              </a:rPr>
              <a:t>AUTHOR, DATE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smtClean="0">
                <a:solidFill>
                  <a:schemeClr val="hlink"/>
                </a:solidFill>
              </a:rPr>
              <a:t>Referencing at the end of your assignment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62175"/>
            <a:ext cx="8229600" cy="39687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400" smtClean="0"/>
              <a:t> 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539750" y="1700213"/>
            <a:ext cx="8207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>
                <a:solidFill>
                  <a:schemeClr val="accent2"/>
                </a:solidFill>
              </a:rPr>
              <a:t>References or Bibliography – what’s the difference?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755650" y="2708275"/>
            <a:ext cx="7705725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altLang="en-US" sz="2800">
                <a:solidFill>
                  <a:schemeClr val="tx2"/>
                </a:solidFill>
              </a:rPr>
              <a:t>Reference list</a:t>
            </a:r>
            <a:r>
              <a:rPr lang="en-GB" altLang="en-US" sz="2800"/>
              <a:t> – a single alphabetical list by author of everything you have specifically mentioned in your assignment. </a:t>
            </a:r>
            <a:r>
              <a:rPr lang="en-GB" altLang="en-US" sz="2800">
                <a:solidFill>
                  <a:schemeClr val="accent2"/>
                </a:solidFill>
              </a:rPr>
              <a:t>(Requirement for all University assignments)</a:t>
            </a:r>
            <a:endParaRPr lang="en-GB" altLang="en-US" sz="280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altLang="en-US" sz="2800">
                <a:solidFill>
                  <a:schemeClr val="tx2"/>
                </a:solidFill>
              </a:rPr>
              <a:t>Bibliography</a:t>
            </a:r>
            <a:r>
              <a:rPr lang="en-GB" altLang="en-US" sz="2800">
                <a:solidFill>
                  <a:schemeClr val="accent2"/>
                </a:solidFill>
              </a:rPr>
              <a:t> </a:t>
            </a:r>
            <a:r>
              <a:rPr lang="en-GB" altLang="en-US" sz="2800"/>
              <a:t>–</a:t>
            </a:r>
            <a:r>
              <a:rPr lang="en-GB" altLang="en-US" sz="2800">
                <a:solidFill>
                  <a:schemeClr val="accent2"/>
                </a:solidFill>
              </a:rPr>
              <a:t> </a:t>
            </a:r>
            <a:r>
              <a:rPr lang="en-GB" altLang="en-US" sz="2800"/>
              <a:t>a list of</a:t>
            </a:r>
            <a:r>
              <a:rPr lang="en-GB" altLang="en-US" sz="2800">
                <a:solidFill>
                  <a:schemeClr val="accent2"/>
                </a:solidFill>
              </a:rPr>
              <a:t> </a:t>
            </a:r>
            <a:r>
              <a:rPr lang="en-GB" altLang="en-US" sz="2800"/>
              <a:t>sources you have read but </a:t>
            </a:r>
            <a:r>
              <a:rPr lang="en-GB" altLang="en-US" sz="2800" b="1" i="1"/>
              <a:t>not</a:t>
            </a:r>
            <a:r>
              <a:rPr lang="en-GB" altLang="en-US" sz="2800" i="1"/>
              <a:t> </a:t>
            </a:r>
            <a:r>
              <a:rPr lang="en-GB" altLang="en-US" sz="2800"/>
              <a:t>specifically mentioned in your assignment.</a:t>
            </a:r>
            <a:r>
              <a:rPr lang="en-GB" altLang="en-US" sz="2800">
                <a:solidFill>
                  <a:schemeClr val="accent2"/>
                </a:solidFill>
              </a:rPr>
              <a:t>(Not required)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smtClean="0">
                <a:solidFill>
                  <a:schemeClr val="hlink"/>
                </a:solidFill>
              </a:rPr>
              <a:t>What information do I need to include to reference a book?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Name(s) of the Author(s)/Editor(s) </a:t>
            </a:r>
          </a:p>
          <a:p>
            <a:pPr eaLnBrk="1" hangingPunct="1"/>
            <a:r>
              <a:rPr lang="en-GB" altLang="en-US" smtClean="0"/>
              <a:t>Date published</a:t>
            </a:r>
          </a:p>
          <a:p>
            <a:pPr eaLnBrk="1" hangingPunct="1"/>
            <a:r>
              <a:rPr lang="en-GB" altLang="en-US" smtClean="0"/>
              <a:t>Full title</a:t>
            </a:r>
          </a:p>
          <a:p>
            <a:pPr eaLnBrk="1" hangingPunct="1"/>
            <a:r>
              <a:rPr lang="en-GB" altLang="en-US" smtClean="0"/>
              <a:t>Edition (if applicable)</a:t>
            </a:r>
          </a:p>
          <a:p>
            <a:pPr eaLnBrk="1" hangingPunct="1"/>
            <a:r>
              <a:rPr lang="en-GB" altLang="en-US" smtClean="0"/>
              <a:t>Where it was published </a:t>
            </a:r>
            <a:r>
              <a:rPr lang="en-GB" altLang="en-US" smtClean="0">
                <a:solidFill>
                  <a:srgbClr val="FF0000"/>
                </a:solidFill>
              </a:rPr>
              <a:t>(Town or City)</a:t>
            </a:r>
            <a:endParaRPr lang="en-GB" altLang="en-US" smtClean="0"/>
          </a:p>
          <a:p>
            <a:pPr eaLnBrk="1" hangingPunct="1"/>
            <a:r>
              <a:rPr lang="en-GB" altLang="en-US" smtClean="0"/>
              <a:t>Who published it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smtClean="0"/>
              <a:t>Referencing books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05038"/>
            <a:ext cx="8229600" cy="3095625"/>
          </a:xfrm>
        </p:spPr>
        <p:txBody>
          <a:bodyPr/>
          <a:lstStyle/>
          <a:p>
            <a:pPr eaLnBrk="1" hangingPunct="1"/>
            <a:r>
              <a:rPr lang="en-GB" altLang="en-US" smtClean="0"/>
              <a:t>Author(s)   </a:t>
            </a:r>
            <a:r>
              <a:rPr lang="en-GB" altLang="en-US" smtClean="0">
                <a:solidFill>
                  <a:schemeClr val="tx2"/>
                </a:solidFill>
              </a:rPr>
              <a:t>R.R. Jordan </a:t>
            </a:r>
          </a:p>
          <a:p>
            <a:pPr eaLnBrk="1" hangingPunct="1"/>
            <a:r>
              <a:rPr lang="en-GB" altLang="en-US" smtClean="0"/>
              <a:t>Title	</a:t>
            </a:r>
            <a:r>
              <a:rPr lang="en-GB" altLang="en-US" smtClean="0">
                <a:solidFill>
                  <a:schemeClr val="tx2"/>
                </a:solidFill>
              </a:rPr>
              <a:t>Academic Writing Course</a:t>
            </a:r>
          </a:p>
          <a:p>
            <a:pPr eaLnBrk="1" hangingPunct="1"/>
            <a:r>
              <a:rPr lang="en-GB" altLang="en-US" smtClean="0"/>
              <a:t>Year of Publication </a:t>
            </a:r>
            <a:r>
              <a:rPr lang="en-US" altLang="en-US" b="1" smtClean="0">
                <a:cs typeface="Arial" charset="0"/>
              </a:rPr>
              <a:t>©	</a:t>
            </a:r>
            <a:r>
              <a:rPr lang="en-US" altLang="en-US" smtClean="0">
                <a:solidFill>
                  <a:schemeClr val="tx2"/>
                </a:solidFill>
                <a:cs typeface="Arial" charset="0"/>
              </a:rPr>
              <a:t>1999</a:t>
            </a:r>
          </a:p>
          <a:p>
            <a:pPr eaLnBrk="1" hangingPunct="1"/>
            <a:r>
              <a:rPr lang="en-GB" altLang="en-US" smtClean="0"/>
              <a:t>Edition (if not the first)	</a:t>
            </a:r>
            <a:r>
              <a:rPr lang="en-GB" altLang="en-US" smtClean="0">
                <a:solidFill>
                  <a:schemeClr val="tx2"/>
                </a:solidFill>
              </a:rPr>
              <a:t>3</a:t>
            </a:r>
            <a:r>
              <a:rPr lang="en-GB" altLang="en-US" baseline="30000" smtClean="0">
                <a:solidFill>
                  <a:schemeClr val="tx2"/>
                </a:solidFill>
              </a:rPr>
              <a:t>rd</a:t>
            </a:r>
            <a:r>
              <a:rPr lang="en-GB" altLang="en-US" smtClean="0">
                <a:solidFill>
                  <a:schemeClr val="tx2"/>
                </a:solidFill>
              </a:rPr>
              <a:t> edition</a:t>
            </a:r>
          </a:p>
          <a:p>
            <a:pPr eaLnBrk="1" hangingPunct="1"/>
            <a:r>
              <a:rPr lang="en-GB" altLang="en-US" smtClean="0"/>
              <a:t>Place of publication		</a:t>
            </a:r>
            <a:r>
              <a:rPr lang="en-GB" altLang="en-US" smtClean="0">
                <a:solidFill>
                  <a:schemeClr val="tx2"/>
                </a:solidFill>
              </a:rPr>
              <a:t>Harlow</a:t>
            </a:r>
          </a:p>
          <a:p>
            <a:pPr eaLnBrk="1" hangingPunct="1"/>
            <a:r>
              <a:rPr lang="en-GB" altLang="en-US" smtClean="0"/>
              <a:t>Publisher	</a:t>
            </a:r>
            <a:r>
              <a:rPr lang="en-GB" altLang="en-US" smtClean="0">
                <a:solidFill>
                  <a:schemeClr val="tx2"/>
                </a:solidFill>
              </a:rPr>
              <a:t>Pearson Education Limited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539750" y="1557338"/>
            <a:ext cx="8208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>
                <a:solidFill>
                  <a:schemeClr val="accent2"/>
                </a:solidFill>
              </a:rPr>
              <a:t>Using the title page (not the front cover) note the:</a:t>
            </a: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827088" y="5516563"/>
            <a:ext cx="7704137" cy="83185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>
                <a:solidFill>
                  <a:schemeClr val="accent1"/>
                </a:solidFill>
              </a:rPr>
              <a:t>Jordan, R. R. (1999) </a:t>
            </a:r>
            <a:r>
              <a:rPr lang="en-GB" altLang="en-US" sz="2400" u="sng">
                <a:solidFill>
                  <a:schemeClr val="accent1"/>
                </a:solidFill>
              </a:rPr>
              <a:t>Academic Writing Course. </a:t>
            </a:r>
            <a:r>
              <a:rPr lang="en-GB" altLang="en-US" sz="2400">
                <a:solidFill>
                  <a:schemeClr val="accent1"/>
                </a:solidFill>
              </a:rPr>
              <a:t>3</a:t>
            </a:r>
            <a:r>
              <a:rPr lang="en-GB" altLang="en-US" sz="2400" baseline="30000">
                <a:solidFill>
                  <a:schemeClr val="accent1"/>
                </a:solidFill>
              </a:rPr>
              <a:t>rd</a:t>
            </a:r>
            <a:r>
              <a:rPr lang="en-GB" altLang="en-US" sz="2400">
                <a:solidFill>
                  <a:schemeClr val="accent1"/>
                </a:solidFill>
              </a:rPr>
              <a:t> ed. Harlow: Pearson Education Limited.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Book Reference Example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altLang="en-US" dirty="0" smtClean="0"/>
          </a:p>
        </p:txBody>
      </p:sp>
      <p:grpSp>
        <p:nvGrpSpPr>
          <p:cNvPr id="33" name="Group 32"/>
          <p:cNvGrpSpPr/>
          <p:nvPr/>
        </p:nvGrpSpPr>
        <p:grpSpPr>
          <a:xfrm>
            <a:off x="755650" y="2352675"/>
            <a:ext cx="7748588" cy="2516188"/>
            <a:chOff x="755650" y="2352675"/>
            <a:chExt cx="7748588" cy="2516188"/>
          </a:xfrm>
        </p:grpSpPr>
        <p:sp>
          <p:nvSpPr>
            <p:cNvPr id="16389" name="Text Box 5"/>
            <p:cNvSpPr txBox="1">
              <a:spLocks noChangeArrowheads="1"/>
            </p:cNvSpPr>
            <p:nvPr/>
          </p:nvSpPr>
          <p:spPr bwMode="auto">
            <a:xfrm>
              <a:off x="1146779" y="2352675"/>
              <a:ext cx="905588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Authors</a:t>
              </a:r>
            </a:p>
            <a:p>
              <a:endParaRPr lang="en-GB" altLang="en-US"/>
            </a:p>
          </p:txBody>
        </p:sp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2343423" y="2352675"/>
              <a:ext cx="1348867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Year of Publication</a:t>
              </a:r>
              <a:endParaRPr lang="en-GB" altLang="en-US"/>
            </a:p>
          </p:txBody>
        </p:sp>
        <p:sp>
          <p:nvSpPr>
            <p:cNvPr id="16391" name="Text Box 7"/>
            <p:cNvSpPr txBox="1">
              <a:spLocks noChangeArrowheads="1"/>
            </p:cNvSpPr>
            <p:nvPr/>
          </p:nvSpPr>
          <p:spPr bwMode="auto">
            <a:xfrm>
              <a:off x="3888913" y="2352675"/>
              <a:ext cx="523620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Title</a:t>
              </a:r>
              <a:endParaRPr lang="en-GB" altLang="en-US"/>
            </a:p>
          </p:txBody>
        </p:sp>
        <p:sp>
          <p:nvSpPr>
            <p:cNvPr id="16392" name="Text Box 8"/>
            <p:cNvSpPr txBox="1">
              <a:spLocks noChangeArrowheads="1"/>
            </p:cNvSpPr>
            <p:nvPr/>
          </p:nvSpPr>
          <p:spPr bwMode="auto">
            <a:xfrm>
              <a:off x="4815642" y="2352675"/>
              <a:ext cx="643425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Edition</a:t>
              </a:r>
              <a:endParaRPr lang="en-GB" altLang="en-US"/>
            </a:p>
          </p:txBody>
        </p:sp>
        <p:sp>
          <p:nvSpPr>
            <p:cNvPr id="16393" name="Text Box 9"/>
            <p:cNvSpPr txBox="1">
              <a:spLocks noChangeArrowheads="1"/>
            </p:cNvSpPr>
            <p:nvPr/>
          </p:nvSpPr>
          <p:spPr bwMode="auto">
            <a:xfrm>
              <a:off x="5611996" y="2352675"/>
              <a:ext cx="1330544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Place of</a:t>
              </a:r>
              <a:r>
                <a:rPr lang="en-GB" altLang="en-US" sz="1200">
                  <a:latin typeface="Tahoma" pitchFamily="34" charset="0"/>
                </a:rPr>
                <a:t> </a:t>
              </a:r>
              <a:r>
                <a:rPr lang="en-GB" altLang="en-US" sz="900">
                  <a:latin typeface="Tahoma" pitchFamily="34" charset="0"/>
                </a:rPr>
                <a:t>publication</a:t>
              </a:r>
              <a:endParaRPr lang="en-GB" altLang="en-US"/>
            </a:p>
          </p:txBody>
        </p:sp>
        <p:sp>
          <p:nvSpPr>
            <p:cNvPr id="16394" name="Text Box 10"/>
            <p:cNvSpPr txBox="1">
              <a:spLocks noChangeArrowheads="1"/>
            </p:cNvSpPr>
            <p:nvPr/>
          </p:nvSpPr>
          <p:spPr bwMode="auto">
            <a:xfrm>
              <a:off x="7117315" y="2352675"/>
              <a:ext cx="752660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Publisher</a:t>
              </a:r>
              <a:endParaRPr lang="en-GB" altLang="en-US"/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829647" y="4467776"/>
              <a:ext cx="739974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Comma</a:t>
              </a:r>
              <a:endParaRPr lang="en-GB" altLang="en-US"/>
            </a:p>
          </p:txBody>
        </p:sp>
        <p:sp>
          <p:nvSpPr>
            <p:cNvPr id="16396" name="Text Box 12"/>
            <p:cNvSpPr txBox="1">
              <a:spLocks noChangeArrowheads="1"/>
            </p:cNvSpPr>
            <p:nvPr/>
          </p:nvSpPr>
          <p:spPr bwMode="auto">
            <a:xfrm>
              <a:off x="1859974" y="4467776"/>
              <a:ext cx="966900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Full stop</a:t>
              </a:r>
              <a:endParaRPr lang="en-GB" altLang="en-US"/>
            </a:p>
          </p:txBody>
        </p:sp>
        <p:sp>
          <p:nvSpPr>
            <p:cNvPr id="16397" name="Text Box 13"/>
            <p:cNvSpPr txBox="1">
              <a:spLocks noChangeArrowheads="1"/>
            </p:cNvSpPr>
            <p:nvPr/>
          </p:nvSpPr>
          <p:spPr bwMode="auto">
            <a:xfrm>
              <a:off x="3256058" y="4467776"/>
              <a:ext cx="905588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Brackets</a:t>
              </a:r>
            </a:p>
            <a:p>
              <a:endParaRPr lang="en-GB" altLang="en-US" dirty="0"/>
            </a:p>
          </p:txBody>
        </p:sp>
        <p:sp>
          <p:nvSpPr>
            <p:cNvPr id="16398" name="Text Box 14"/>
            <p:cNvSpPr txBox="1">
              <a:spLocks noChangeArrowheads="1"/>
            </p:cNvSpPr>
            <p:nvPr/>
          </p:nvSpPr>
          <p:spPr bwMode="auto">
            <a:xfrm>
              <a:off x="4586603" y="4467776"/>
              <a:ext cx="687119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 smtClean="0">
                  <a:latin typeface="Tahoma" pitchFamily="34" charset="0"/>
                  <a:ea typeface="Tahoma" pitchFamily="34" charset="0"/>
                  <a:cs typeface="Tahoma" pitchFamily="34" charset="0"/>
                </a:rPr>
                <a:t>Underline</a:t>
              </a:r>
              <a:endParaRPr lang="en-GB" altLang="en-US" sz="900" dirty="0"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16399" name="Text Box 15"/>
            <p:cNvSpPr txBox="1">
              <a:spLocks noChangeArrowheads="1"/>
            </p:cNvSpPr>
            <p:nvPr/>
          </p:nvSpPr>
          <p:spPr bwMode="auto">
            <a:xfrm>
              <a:off x="5500695" y="4467776"/>
              <a:ext cx="857256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Full stop</a:t>
              </a:r>
            </a:p>
            <a:p>
              <a:endParaRPr lang="en-GB" altLang="en-US"/>
            </a:p>
          </p:txBody>
        </p:sp>
        <p:sp>
          <p:nvSpPr>
            <p:cNvPr id="16400" name="Text Box 16"/>
            <p:cNvSpPr txBox="1">
              <a:spLocks noChangeArrowheads="1"/>
            </p:cNvSpPr>
            <p:nvPr/>
          </p:nvSpPr>
          <p:spPr bwMode="auto">
            <a:xfrm>
              <a:off x="6786578" y="4429132"/>
              <a:ext cx="752660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Colon</a:t>
              </a:r>
              <a:endParaRPr lang="en-GB" altLang="en-US"/>
            </a:p>
          </p:txBody>
        </p:sp>
        <p:sp>
          <p:nvSpPr>
            <p:cNvPr id="16401" name="Text Box 17"/>
            <p:cNvSpPr txBox="1">
              <a:spLocks noChangeArrowheads="1"/>
            </p:cNvSpPr>
            <p:nvPr/>
          </p:nvSpPr>
          <p:spPr bwMode="auto">
            <a:xfrm>
              <a:off x="755650" y="3666617"/>
              <a:ext cx="7748588" cy="46505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Christensen, P. and James, A. (</a:t>
              </a:r>
              <a:r>
                <a:rPr lang="en-GB" altLang="en-US" sz="900" dirty="0" err="1">
                  <a:latin typeface="Tahoma" pitchFamily="34" charset="0"/>
                </a:rPr>
                <a:t>Eds</a:t>
              </a:r>
              <a:r>
                <a:rPr lang="en-GB" altLang="en-US" sz="900" dirty="0">
                  <a:latin typeface="Tahoma" pitchFamily="34" charset="0"/>
                </a:rPr>
                <a:t>) (2008) </a:t>
              </a:r>
              <a:r>
                <a:rPr lang="en-GB" altLang="en-US" sz="900" u="sng" dirty="0">
                  <a:latin typeface="Tahoma" pitchFamily="34" charset="0"/>
                </a:rPr>
                <a:t>Research with Children: Perspectives and Practices</a:t>
              </a:r>
              <a:r>
                <a:rPr lang="en-GB" altLang="en-US" sz="900" i="1" dirty="0">
                  <a:latin typeface="Tahoma" pitchFamily="34" charset="0"/>
                </a:rPr>
                <a:t>.</a:t>
              </a:r>
              <a:r>
                <a:rPr lang="en-GB" altLang="en-US" sz="900" dirty="0">
                  <a:latin typeface="Tahoma" pitchFamily="34" charset="0"/>
                </a:rPr>
                <a:t> 2nd</a:t>
              </a:r>
              <a:r>
                <a:rPr lang="en-GB" altLang="en-US" sz="1200" dirty="0">
                  <a:latin typeface="Tahoma" pitchFamily="34" charset="0"/>
                </a:rPr>
                <a:t> </a:t>
              </a:r>
              <a:r>
                <a:rPr lang="en-GB" altLang="en-US" sz="900" dirty="0">
                  <a:latin typeface="Tahoma" pitchFamily="34" charset="0"/>
                </a:rPr>
                <a:t>Edition. London:</a:t>
              </a:r>
              <a:r>
                <a:rPr lang="en-GB" altLang="en-US" sz="1200" dirty="0">
                  <a:latin typeface="Tahoma" pitchFamily="34" charset="0"/>
                </a:rPr>
                <a:t> </a:t>
              </a:r>
              <a:r>
                <a:rPr lang="en-GB" altLang="en-US" sz="900" dirty="0" err="1">
                  <a:latin typeface="Tahoma" pitchFamily="34" charset="0"/>
                </a:rPr>
                <a:t>Falmer</a:t>
              </a:r>
              <a:r>
                <a:rPr lang="en-GB" altLang="en-US" sz="900" dirty="0">
                  <a:latin typeface="Tahoma" pitchFamily="34" charset="0"/>
                </a:rPr>
                <a:t> Press</a:t>
              </a:r>
              <a:endParaRPr lang="en-GB" altLang="en-US" dirty="0"/>
            </a:p>
          </p:txBody>
        </p:sp>
        <p:cxnSp>
          <p:nvCxnSpPr>
            <p:cNvPr id="16402" name="AutoShape 18"/>
            <p:cNvCxnSpPr>
              <a:cxnSpLocks noChangeShapeType="1"/>
            </p:cNvCxnSpPr>
            <p:nvPr/>
          </p:nvCxnSpPr>
          <p:spPr bwMode="auto">
            <a:xfrm rot="10800000">
              <a:off x="1643042" y="3929068"/>
              <a:ext cx="642592" cy="53871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3" name="AutoShape 19"/>
            <p:cNvCxnSpPr>
              <a:cxnSpLocks noChangeShapeType="1"/>
            </p:cNvCxnSpPr>
            <p:nvPr/>
          </p:nvCxnSpPr>
          <p:spPr bwMode="auto">
            <a:xfrm rot="5400000" flipH="1" flipV="1">
              <a:off x="1138683" y="4177736"/>
              <a:ext cx="467278" cy="11281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4" name="AutoShape 20"/>
            <p:cNvCxnSpPr>
              <a:cxnSpLocks noChangeShapeType="1"/>
            </p:cNvCxnSpPr>
            <p:nvPr/>
          </p:nvCxnSpPr>
          <p:spPr bwMode="auto">
            <a:xfrm>
              <a:off x="2647870" y="4003733"/>
              <a:ext cx="665977" cy="464043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5" name="AutoShape 21"/>
            <p:cNvCxnSpPr>
              <a:cxnSpLocks noChangeShapeType="1"/>
            </p:cNvCxnSpPr>
            <p:nvPr/>
          </p:nvCxnSpPr>
          <p:spPr bwMode="auto">
            <a:xfrm rot="16200000" flipH="1">
              <a:off x="2995228" y="3934202"/>
              <a:ext cx="538698" cy="52842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6" name="AutoShape 22"/>
            <p:cNvCxnSpPr>
              <a:cxnSpLocks noChangeShapeType="1"/>
            </p:cNvCxnSpPr>
            <p:nvPr/>
          </p:nvCxnSpPr>
          <p:spPr bwMode="auto">
            <a:xfrm rot="16200000" flipH="1">
              <a:off x="4567703" y="4219119"/>
              <a:ext cx="467256" cy="300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7" name="AutoShape 23"/>
            <p:cNvCxnSpPr>
              <a:cxnSpLocks noChangeShapeType="1"/>
            </p:cNvCxnSpPr>
            <p:nvPr/>
          </p:nvCxnSpPr>
          <p:spPr bwMode="auto">
            <a:xfrm rot="5400000">
              <a:off x="5393537" y="4179099"/>
              <a:ext cx="428628" cy="7143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8" name="AutoShape 24"/>
            <p:cNvCxnSpPr>
              <a:cxnSpLocks noChangeShapeType="1"/>
            </p:cNvCxnSpPr>
            <p:nvPr/>
          </p:nvCxnSpPr>
          <p:spPr bwMode="auto">
            <a:xfrm rot="5400000">
              <a:off x="5999966" y="4214818"/>
              <a:ext cx="500860" cy="7223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9" name="AutoShape 25"/>
            <p:cNvCxnSpPr>
              <a:cxnSpLocks noChangeShapeType="1"/>
            </p:cNvCxnSpPr>
            <p:nvPr/>
          </p:nvCxnSpPr>
          <p:spPr bwMode="auto">
            <a:xfrm rot="16200000" flipH="1">
              <a:off x="6572265" y="4143379"/>
              <a:ext cx="428628" cy="14287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0" name="AutoShape 26"/>
            <p:cNvCxnSpPr>
              <a:cxnSpLocks noChangeShapeType="1"/>
            </p:cNvCxnSpPr>
            <p:nvPr/>
          </p:nvCxnSpPr>
          <p:spPr bwMode="auto">
            <a:xfrm rot="5400000">
              <a:off x="6817829" y="2978237"/>
              <a:ext cx="919580" cy="5534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1" name="AutoShape 27"/>
            <p:cNvCxnSpPr>
              <a:cxnSpLocks noChangeShapeType="1"/>
            </p:cNvCxnSpPr>
            <p:nvPr/>
          </p:nvCxnSpPr>
          <p:spPr bwMode="auto">
            <a:xfrm rot="5400000">
              <a:off x="6141693" y="3153513"/>
              <a:ext cx="920374" cy="20210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2" name="AutoShape 28"/>
            <p:cNvCxnSpPr>
              <a:cxnSpLocks noChangeShapeType="1"/>
            </p:cNvCxnSpPr>
            <p:nvPr/>
          </p:nvCxnSpPr>
          <p:spPr bwMode="auto">
            <a:xfrm rot="16200000" flipH="1">
              <a:off x="5009995" y="2938300"/>
              <a:ext cx="920374" cy="6325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3" name="AutoShape 29"/>
            <p:cNvCxnSpPr>
              <a:cxnSpLocks noChangeShapeType="1"/>
            </p:cNvCxnSpPr>
            <p:nvPr/>
          </p:nvCxnSpPr>
          <p:spPr bwMode="auto">
            <a:xfrm rot="16200000" flipH="1">
              <a:off x="3699142" y="3256883"/>
              <a:ext cx="968702" cy="4369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4" name="AutoShape 30"/>
            <p:cNvCxnSpPr>
              <a:cxnSpLocks noChangeShapeType="1"/>
            </p:cNvCxnSpPr>
            <p:nvPr/>
          </p:nvCxnSpPr>
          <p:spPr bwMode="auto">
            <a:xfrm rot="5400000">
              <a:off x="2558533" y="3093335"/>
              <a:ext cx="920374" cy="32246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5" name="AutoShape 31"/>
            <p:cNvCxnSpPr>
              <a:cxnSpLocks noChangeShapeType="1"/>
            </p:cNvCxnSpPr>
            <p:nvPr/>
          </p:nvCxnSpPr>
          <p:spPr bwMode="auto">
            <a:xfrm rot="16200000" flipH="1">
              <a:off x="1443277" y="2920723"/>
              <a:ext cx="968702" cy="71601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6" name="AutoShape 32"/>
            <p:cNvCxnSpPr>
              <a:cxnSpLocks noChangeShapeType="1"/>
            </p:cNvCxnSpPr>
            <p:nvPr/>
          </p:nvCxnSpPr>
          <p:spPr bwMode="auto">
            <a:xfrm rot="5400000">
              <a:off x="939743" y="3267806"/>
              <a:ext cx="968702" cy="2184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Referencing 2 Authors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 the assignment:</a:t>
            </a:r>
          </a:p>
          <a:p>
            <a:pPr lvl="1" eaLnBrk="1" hangingPunct="1"/>
            <a:r>
              <a:rPr lang="en-GB" altLang="en-US" smtClean="0"/>
              <a:t>Both authors’ surnames and date.</a:t>
            </a:r>
          </a:p>
          <a:p>
            <a:pPr lvl="1" eaLnBrk="1" hangingPunct="1"/>
            <a:r>
              <a:rPr lang="en-GB" altLang="en-US" smtClean="0"/>
              <a:t>Doherty and Horne (2002)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In the reference list:</a:t>
            </a:r>
          </a:p>
          <a:p>
            <a:pPr lvl="1" eaLnBrk="1" hangingPunct="1"/>
            <a:r>
              <a:rPr lang="en-GB" altLang="en-US" smtClean="0"/>
              <a:t>Doherty, T.L. and Horne, T. (2002) </a:t>
            </a:r>
            <a:r>
              <a:rPr lang="en-GB" altLang="en-US" u="sng" smtClean="0"/>
              <a:t>Managing Public Services</a:t>
            </a:r>
            <a:r>
              <a:rPr lang="en-GB" altLang="en-US" smtClean="0"/>
              <a:t>. London: Routledge</a:t>
            </a:r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Referencing </a:t>
            </a:r>
            <a:r>
              <a:rPr lang="en-GB" altLang="en-US" b="1" smtClean="0"/>
              <a:t>More</a:t>
            </a:r>
            <a:r>
              <a:rPr lang="en-GB" altLang="en-US" smtClean="0"/>
              <a:t> Than 2 Authors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 smtClean="0"/>
              <a:t>In the assignment:</a:t>
            </a:r>
          </a:p>
          <a:p>
            <a:pPr eaLnBrk="1" hangingPunct="1"/>
            <a:r>
              <a:rPr lang="en-GB" altLang="en-US" sz="2000" dirty="0" smtClean="0"/>
              <a:t>The first time used all authors’ surnames and date.</a:t>
            </a:r>
          </a:p>
          <a:p>
            <a:pPr lvl="1" eaLnBrk="1" hangingPunct="1"/>
            <a:r>
              <a:rPr lang="en-GB" altLang="en-US" sz="2000" dirty="0" smtClean="0"/>
              <a:t>Cohen, </a:t>
            </a:r>
            <a:r>
              <a:rPr lang="en-GB" altLang="en-US" sz="2000" dirty="0" err="1" smtClean="0"/>
              <a:t>Manion</a:t>
            </a:r>
            <a:r>
              <a:rPr lang="en-GB" altLang="en-US" sz="2000" dirty="0" smtClean="0"/>
              <a:t>, and Morrison </a:t>
            </a:r>
            <a:r>
              <a:rPr lang="en-GB" altLang="en-US" sz="2000" dirty="0"/>
              <a:t>(2007</a:t>
            </a:r>
            <a:r>
              <a:rPr lang="en-GB" altLang="en-US" sz="2000" dirty="0" smtClean="0"/>
              <a:t>)</a:t>
            </a:r>
          </a:p>
          <a:p>
            <a:pPr marL="457200" lvl="1" indent="0" eaLnBrk="1" hangingPunct="1">
              <a:buNone/>
            </a:pPr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Afterwards, if used again:</a:t>
            </a:r>
          </a:p>
          <a:p>
            <a:pPr lvl="1" eaLnBrk="1" hangingPunct="1"/>
            <a:r>
              <a:rPr lang="en-GB" altLang="en-US" sz="2000" dirty="0" smtClean="0"/>
              <a:t>1</a:t>
            </a:r>
            <a:r>
              <a:rPr lang="en-GB" altLang="en-US" sz="2000" baseline="30000" dirty="0" smtClean="0"/>
              <a:t>st</a:t>
            </a:r>
            <a:r>
              <a:rPr lang="en-GB" altLang="en-US" sz="2000" dirty="0" smtClean="0"/>
              <a:t> author’s surname followed by et al and date.</a:t>
            </a:r>
          </a:p>
          <a:p>
            <a:pPr lvl="1" eaLnBrk="1" hangingPunct="1"/>
            <a:r>
              <a:rPr lang="en-GB" altLang="en-US" sz="2000" dirty="0" smtClean="0"/>
              <a:t>Cohen et al (2007)</a:t>
            </a:r>
          </a:p>
          <a:p>
            <a:pPr lvl="1" eaLnBrk="1" hangingPunct="1">
              <a:buFont typeface="Wingdings" pitchFamily="2" charset="2"/>
              <a:buNone/>
            </a:pPr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In the reference list:</a:t>
            </a:r>
          </a:p>
          <a:p>
            <a:pPr lvl="1" eaLnBrk="1" hangingPunct="1"/>
            <a:r>
              <a:rPr lang="en-GB" altLang="en-US" sz="2000" dirty="0" smtClean="0"/>
              <a:t>List all authors in order as listed on the source material</a:t>
            </a:r>
          </a:p>
          <a:p>
            <a:pPr lvl="1" eaLnBrk="1" hangingPunct="1"/>
            <a:r>
              <a:rPr lang="en-GB" altLang="en-US" sz="2000" dirty="0" smtClean="0"/>
              <a:t>Cohen, L., </a:t>
            </a:r>
            <a:r>
              <a:rPr lang="en-GB" altLang="en-US" sz="2000" dirty="0" err="1" smtClean="0"/>
              <a:t>Manion</a:t>
            </a:r>
            <a:r>
              <a:rPr lang="en-GB" altLang="en-US" sz="2000" dirty="0" smtClean="0"/>
              <a:t>, L. &amp; Morrison, K. (2007) </a:t>
            </a:r>
            <a:r>
              <a:rPr lang="en-GB" altLang="en-US" sz="2000" u="sng" dirty="0" smtClean="0"/>
              <a:t>Research Methods in Education</a:t>
            </a:r>
            <a:r>
              <a:rPr lang="en-GB" altLang="en-US" sz="2000" dirty="0" smtClean="0"/>
              <a:t>. 6</a:t>
            </a:r>
            <a:r>
              <a:rPr lang="en-GB" altLang="en-US" sz="2000" baseline="30000" dirty="0" smtClean="0"/>
              <a:t>th</a:t>
            </a:r>
            <a:r>
              <a:rPr lang="en-GB" altLang="en-US" sz="2000" dirty="0" smtClean="0"/>
              <a:t> Edition. London: Routledge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smtClean="0">
                <a:solidFill>
                  <a:schemeClr val="hlink"/>
                </a:solidFill>
              </a:rPr>
              <a:t>Referencing Journal/Magazine Articles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450" y="1773238"/>
            <a:ext cx="7777163" cy="3600450"/>
          </a:xfrm>
        </p:spPr>
        <p:txBody>
          <a:bodyPr/>
          <a:lstStyle/>
          <a:p>
            <a:pPr eaLnBrk="1" hangingPunct="1"/>
            <a:r>
              <a:rPr lang="en-GB" altLang="en-US" smtClean="0"/>
              <a:t>Author	</a:t>
            </a:r>
            <a:r>
              <a:rPr lang="en-GB" altLang="en-US" smtClean="0">
                <a:solidFill>
                  <a:schemeClr val="tx2"/>
                </a:solidFill>
              </a:rPr>
              <a:t>J Mercer</a:t>
            </a:r>
            <a:r>
              <a:rPr lang="en-GB" altLang="en-US" smtClean="0"/>
              <a:t>               </a:t>
            </a:r>
          </a:p>
          <a:p>
            <a:pPr eaLnBrk="1" hangingPunct="1"/>
            <a:r>
              <a:rPr lang="en-GB" altLang="en-US" smtClean="0"/>
              <a:t>Year of publication  </a:t>
            </a:r>
            <a:r>
              <a:rPr lang="en-GB" altLang="en-US" smtClean="0">
                <a:solidFill>
                  <a:schemeClr val="tx2"/>
                </a:solidFill>
              </a:rPr>
              <a:t>2004</a:t>
            </a:r>
          </a:p>
          <a:p>
            <a:pPr eaLnBrk="1" hangingPunct="1"/>
            <a:r>
              <a:rPr lang="en-GB" altLang="en-US" smtClean="0"/>
              <a:t>Title of article   </a:t>
            </a:r>
            <a:r>
              <a:rPr lang="en-GB" altLang="en-US" smtClean="0">
                <a:solidFill>
                  <a:schemeClr val="tx2"/>
                </a:solidFill>
              </a:rPr>
              <a:t>Making the news</a:t>
            </a:r>
          </a:p>
          <a:p>
            <a:pPr eaLnBrk="1" hangingPunct="1"/>
            <a:r>
              <a:rPr lang="en-GB" altLang="en-US" smtClean="0"/>
              <a:t>Title of journal   </a:t>
            </a:r>
            <a:r>
              <a:rPr lang="en-GB" altLang="en-US" smtClean="0">
                <a:solidFill>
                  <a:schemeClr val="tx2"/>
                </a:solidFill>
              </a:rPr>
              <a:t>Media History</a:t>
            </a:r>
          </a:p>
          <a:p>
            <a:pPr eaLnBrk="1" hangingPunct="1"/>
            <a:r>
              <a:rPr lang="en-GB" altLang="en-US" smtClean="0"/>
              <a:t>Volume number (if present)    </a:t>
            </a:r>
            <a:r>
              <a:rPr lang="en-GB" altLang="en-US" smtClean="0">
                <a:solidFill>
                  <a:schemeClr val="tx2"/>
                </a:solidFill>
              </a:rPr>
              <a:t>10</a:t>
            </a:r>
          </a:p>
          <a:p>
            <a:pPr eaLnBrk="1" hangingPunct="1"/>
            <a:r>
              <a:rPr lang="en-GB" altLang="en-US" smtClean="0"/>
              <a:t>Part/issue number (if present)  </a:t>
            </a:r>
            <a:r>
              <a:rPr lang="en-GB" altLang="en-US" smtClean="0">
                <a:solidFill>
                  <a:schemeClr val="tx2"/>
                </a:solidFill>
              </a:rPr>
              <a:t>3</a:t>
            </a:r>
          </a:p>
          <a:p>
            <a:pPr eaLnBrk="1" hangingPunct="1"/>
            <a:r>
              <a:rPr lang="en-GB" altLang="en-US" smtClean="0"/>
              <a:t>Page number(s)			</a:t>
            </a:r>
            <a:r>
              <a:rPr lang="en-GB" altLang="en-US" smtClean="0">
                <a:solidFill>
                  <a:schemeClr val="tx2"/>
                </a:solidFill>
              </a:rPr>
              <a:t>187-199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1116013" y="5734050"/>
            <a:ext cx="7704137" cy="83185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>
                <a:solidFill>
                  <a:schemeClr val="tx2"/>
                </a:solidFill>
              </a:rPr>
              <a:t>Mercer, J. (2004) Making the news. </a:t>
            </a:r>
            <a:r>
              <a:rPr lang="en-GB" altLang="en-US" sz="2400" u="sng">
                <a:solidFill>
                  <a:schemeClr val="tx2"/>
                </a:solidFill>
              </a:rPr>
              <a:t>Media History</a:t>
            </a:r>
            <a:r>
              <a:rPr lang="en-GB" altLang="en-US" sz="2400">
                <a:solidFill>
                  <a:schemeClr val="tx2"/>
                </a:solidFill>
              </a:rPr>
              <a:t>. 10 (3): pp187-199.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3"/>
          <p:cNvSpPr txBox="1">
            <a:spLocks noChangeArrowheads="1"/>
          </p:cNvSpPr>
          <p:nvPr/>
        </p:nvSpPr>
        <p:spPr bwMode="auto">
          <a:xfrm>
            <a:off x="1357313" y="3529013"/>
            <a:ext cx="5048250" cy="4476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en-GB" altLang="en-US" sz="1200" dirty="0">
                <a:latin typeface="Tahoma" pitchFamily="34" charset="0"/>
              </a:rPr>
              <a:t>Mercer, J. (2004) Making the </a:t>
            </a:r>
            <a:r>
              <a:rPr lang="en-GB" altLang="en-US" sz="1200" dirty="0" smtClean="0">
                <a:latin typeface="Tahoma" pitchFamily="34" charset="0"/>
              </a:rPr>
              <a:t>news. </a:t>
            </a:r>
            <a:r>
              <a:rPr lang="en-GB" altLang="en-US" sz="1200" u="sng" dirty="0">
                <a:latin typeface="Tahoma" pitchFamily="34" charset="0"/>
              </a:rPr>
              <a:t>Media </a:t>
            </a:r>
            <a:r>
              <a:rPr lang="en-GB" altLang="en-US" sz="1200" u="sng" dirty="0" smtClean="0">
                <a:latin typeface="Tahoma" pitchFamily="34" charset="0"/>
              </a:rPr>
              <a:t>History. </a:t>
            </a:r>
            <a:r>
              <a:rPr lang="en-GB" altLang="en-US" sz="1200" dirty="0">
                <a:latin typeface="Tahoma" pitchFamily="34" charset="0"/>
              </a:rPr>
              <a:t>10 (3): pp187-199.</a:t>
            </a:r>
          </a:p>
          <a:p>
            <a:endParaRPr lang="en-US" altLang="en-US" dirty="0"/>
          </a:p>
        </p:txBody>
      </p:sp>
      <p:grpSp>
        <p:nvGrpSpPr>
          <p:cNvPr id="20483" name="Group 32"/>
          <p:cNvGrpSpPr>
            <a:grpSpLocks/>
          </p:cNvGrpSpPr>
          <p:nvPr/>
        </p:nvGrpSpPr>
        <p:grpSpPr bwMode="auto">
          <a:xfrm>
            <a:off x="1357313" y="2928938"/>
            <a:ext cx="5915025" cy="1581150"/>
            <a:chOff x="1357290" y="2928934"/>
            <a:chExt cx="5915025" cy="1581150"/>
          </a:xfrm>
        </p:grpSpPr>
        <p:sp>
          <p:nvSpPr>
            <p:cNvPr id="20485" name="Text Box 4"/>
            <p:cNvSpPr txBox="1">
              <a:spLocks noChangeArrowheads="1"/>
            </p:cNvSpPr>
            <p:nvPr/>
          </p:nvSpPr>
          <p:spPr bwMode="auto">
            <a:xfrm>
              <a:off x="1357290" y="2928934"/>
              <a:ext cx="69532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Author</a:t>
              </a:r>
              <a:endParaRPr lang="en-US" altLang="en-US"/>
            </a:p>
          </p:txBody>
        </p:sp>
        <p:sp>
          <p:nvSpPr>
            <p:cNvPr id="20486" name="Text Box 5"/>
            <p:cNvSpPr txBox="1">
              <a:spLocks noChangeArrowheads="1"/>
            </p:cNvSpPr>
            <p:nvPr/>
          </p:nvSpPr>
          <p:spPr bwMode="auto">
            <a:xfrm>
              <a:off x="2205015" y="2928934"/>
              <a:ext cx="647700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Date</a:t>
              </a:r>
              <a:endParaRPr lang="en-US" altLang="en-US"/>
            </a:p>
          </p:txBody>
        </p:sp>
        <p:sp>
          <p:nvSpPr>
            <p:cNvPr id="20487" name="Text Box 6"/>
            <p:cNvSpPr txBox="1">
              <a:spLocks noChangeArrowheads="1"/>
            </p:cNvSpPr>
            <p:nvPr/>
          </p:nvSpPr>
          <p:spPr bwMode="auto">
            <a:xfrm>
              <a:off x="2976540" y="2928934"/>
              <a:ext cx="92392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Article Title</a:t>
              </a:r>
              <a:endParaRPr lang="en-US" altLang="en-US"/>
            </a:p>
          </p:txBody>
        </p:sp>
        <p:sp>
          <p:nvSpPr>
            <p:cNvPr id="20488" name="Text Box 7"/>
            <p:cNvSpPr txBox="1">
              <a:spLocks noChangeArrowheads="1"/>
            </p:cNvSpPr>
            <p:nvPr/>
          </p:nvSpPr>
          <p:spPr bwMode="auto">
            <a:xfrm>
              <a:off x="4014765" y="2928934"/>
              <a:ext cx="105727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Journal Title</a:t>
              </a:r>
              <a:endParaRPr lang="en-US" altLang="en-US"/>
            </a:p>
          </p:txBody>
        </p:sp>
        <p:sp>
          <p:nvSpPr>
            <p:cNvPr id="20489" name="Text Box 8"/>
            <p:cNvSpPr txBox="1">
              <a:spLocks noChangeArrowheads="1"/>
            </p:cNvSpPr>
            <p:nvPr/>
          </p:nvSpPr>
          <p:spPr bwMode="auto">
            <a:xfrm>
              <a:off x="5157765" y="2928934"/>
              <a:ext cx="476250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Vol</a:t>
              </a:r>
              <a:endParaRPr lang="en-US" altLang="en-US"/>
            </a:p>
          </p:txBody>
        </p:sp>
        <p:sp>
          <p:nvSpPr>
            <p:cNvPr id="20490" name="Text Box 9"/>
            <p:cNvSpPr txBox="1">
              <a:spLocks noChangeArrowheads="1"/>
            </p:cNvSpPr>
            <p:nvPr/>
          </p:nvSpPr>
          <p:spPr bwMode="auto">
            <a:xfrm>
              <a:off x="5748315" y="2928934"/>
              <a:ext cx="65722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Issue</a:t>
              </a:r>
              <a:endParaRPr lang="en-US" altLang="en-US"/>
            </a:p>
          </p:txBody>
        </p:sp>
        <p:sp>
          <p:nvSpPr>
            <p:cNvPr id="20491" name="Text Box 10"/>
            <p:cNvSpPr txBox="1">
              <a:spLocks noChangeArrowheads="1"/>
            </p:cNvSpPr>
            <p:nvPr/>
          </p:nvSpPr>
          <p:spPr bwMode="auto">
            <a:xfrm>
              <a:off x="6519840" y="2928934"/>
              <a:ext cx="75247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Pages</a:t>
              </a:r>
              <a:endParaRPr lang="en-US" altLang="en-US"/>
            </a:p>
          </p:txBody>
        </p:sp>
        <p:cxnSp>
          <p:nvCxnSpPr>
            <p:cNvPr id="20492" name="AutoShape 11"/>
            <p:cNvCxnSpPr>
              <a:cxnSpLocks noChangeShapeType="1"/>
            </p:cNvCxnSpPr>
            <p:nvPr/>
          </p:nvCxnSpPr>
          <p:spPr bwMode="auto">
            <a:xfrm>
              <a:off x="1623990" y="3214684"/>
              <a:ext cx="0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3" name="AutoShape 12"/>
            <p:cNvCxnSpPr>
              <a:cxnSpLocks noChangeShapeType="1"/>
            </p:cNvCxnSpPr>
            <p:nvPr/>
          </p:nvCxnSpPr>
          <p:spPr bwMode="auto">
            <a:xfrm flipH="1">
              <a:off x="2395515" y="3214684"/>
              <a:ext cx="66675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4" name="AutoShape 13"/>
            <p:cNvCxnSpPr>
              <a:cxnSpLocks noChangeShapeType="1"/>
            </p:cNvCxnSpPr>
            <p:nvPr/>
          </p:nvCxnSpPr>
          <p:spPr bwMode="auto">
            <a:xfrm flipH="1">
              <a:off x="3309915" y="3214684"/>
              <a:ext cx="47625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5" name="AutoShape 14"/>
            <p:cNvCxnSpPr>
              <a:cxnSpLocks noChangeShapeType="1"/>
            </p:cNvCxnSpPr>
            <p:nvPr/>
          </p:nvCxnSpPr>
          <p:spPr bwMode="auto">
            <a:xfrm>
              <a:off x="4424340" y="3214684"/>
              <a:ext cx="0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6" name="AutoShape 15"/>
            <p:cNvCxnSpPr>
              <a:cxnSpLocks noChangeShapeType="1"/>
            </p:cNvCxnSpPr>
            <p:nvPr/>
          </p:nvCxnSpPr>
          <p:spPr bwMode="auto">
            <a:xfrm flipH="1">
              <a:off x="4919640" y="3214684"/>
              <a:ext cx="390525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7" name="AutoShape 16"/>
            <p:cNvCxnSpPr>
              <a:cxnSpLocks noChangeShapeType="1"/>
            </p:cNvCxnSpPr>
            <p:nvPr/>
          </p:nvCxnSpPr>
          <p:spPr bwMode="auto">
            <a:xfrm flipH="1">
              <a:off x="5205390" y="3214684"/>
              <a:ext cx="781050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8" name="AutoShape 17"/>
            <p:cNvCxnSpPr>
              <a:cxnSpLocks noChangeShapeType="1"/>
            </p:cNvCxnSpPr>
            <p:nvPr/>
          </p:nvCxnSpPr>
          <p:spPr bwMode="auto">
            <a:xfrm flipH="1">
              <a:off x="5748315" y="3214684"/>
              <a:ext cx="885825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sp>
          <p:nvSpPr>
            <p:cNvPr id="20499" name="Text Box 18"/>
            <p:cNvSpPr txBox="1">
              <a:spLocks noChangeArrowheads="1"/>
            </p:cNvSpPr>
            <p:nvPr/>
          </p:nvSpPr>
          <p:spPr bwMode="auto">
            <a:xfrm>
              <a:off x="1357290" y="4233859"/>
              <a:ext cx="695325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Comma</a:t>
              </a:r>
              <a:endParaRPr lang="en-US" altLang="en-US"/>
            </a:p>
          </p:txBody>
        </p:sp>
        <p:sp>
          <p:nvSpPr>
            <p:cNvPr id="20500" name="Text Box 19"/>
            <p:cNvSpPr txBox="1">
              <a:spLocks noChangeArrowheads="1"/>
            </p:cNvSpPr>
            <p:nvPr/>
          </p:nvSpPr>
          <p:spPr bwMode="auto">
            <a:xfrm>
              <a:off x="2176440" y="4233859"/>
              <a:ext cx="800100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Full Stop</a:t>
              </a:r>
              <a:endParaRPr lang="en-US" altLang="en-US"/>
            </a:p>
          </p:txBody>
        </p:sp>
        <p:sp>
          <p:nvSpPr>
            <p:cNvPr id="20501" name="Text Box 20"/>
            <p:cNvSpPr txBox="1">
              <a:spLocks noChangeArrowheads="1"/>
            </p:cNvSpPr>
            <p:nvPr/>
          </p:nvSpPr>
          <p:spPr bwMode="auto">
            <a:xfrm>
              <a:off x="3100365" y="4233859"/>
              <a:ext cx="752475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Brackets</a:t>
              </a:r>
              <a:endParaRPr lang="en-US" altLang="en-US"/>
            </a:p>
          </p:txBody>
        </p:sp>
        <p:sp>
          <p:nvSpPr>
            <p:cNvPr id="20502" name="Text Box 21"/>
            <p:cNvSpPr txBox="1">
              <a:spLocks noChangeArrowheads="1"/>
            </p:cNvSpPr>
            <p:nvPr/>
          </p:nvSpPr>
          <p:spPr bwMode="auto">
            <a:xfrm>
              <a:off x="4014765" y="4233859"/>
              <a:ext cx="773236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 dirty="0" smtClean="0">
                  <a:latin typeface="Tahoma" pitchFamily="34" charset="0"/>
                </a:rPr>
                <a:t>Underline</a:t>
              </a:r>
              <a:endParaRPr lang="en-US" altLang="en-US" dirty="0"/>
            </a:p>
          </p:txBody>
        </p:sp>
        <p:sp>
          <p:nvSpPr>
            <p:cNvPr id="20503" name="Text Box 22"/>
            <p:cNvSpPr txBox="1">
              <a:spLocks noChangeArrowheads="1"/>
            </p:cNvSpPr>
            <p:nvPr/>
          </p:nvSpPr>
          <p:spPr bwMode="auto">
            <a:xfrm>
              <a:off x="4976790" y="4233859"/>
              <a:ext cx="723900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Brackets</a:t>
              </a:r>
              <a:endParaRPr lang="en-GB" altLang="en-US" sz="1100">
                <a:latin typeface="Times New Roman" pitchFamily="18" charset="0"/>
              </a:endParaRPr>
            </a:p>
            <a:p>
              <a:endParaRPr lang="en-US" altLang="en-US"/>
            </a:p>
          </p:txBody>
        </p:sp>
        <p:sp>
          <p:nvSpPr>
            <p:cNvPr id="20504" name="Text Box 23"/>
            <p:cNvSpPr txBox="1">
              <a:spLocks noChangeArrowheads="1"/>
            </p:cNvSpPr>
            <p:nvPr/>
          </p:nvSpPr>
          <p:spPr bwMode="auto">
            <a:xfrm>
              <a:off x="5843565" y="4233859"/>
              <a:ext cx="676275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Colon</a:t>
              </a:r>
              <a:endParaRPr lang="en-US" altLang="en-US"/>
            </a:p>
          </p:txBody>
        </p:sp>
        <p:cxnSp>
          <p:nvCxnSpPr>
            <p:cNvPr id="20505" name="AutoShape 24"/>
            <p:cNvCxnSpPr>
              <a:cxnSpLocks noChangeShapeType="1"/>
            </p:cNvCxnSpPr>
            <p:nvPr/>
          </p:nvCxnSpPr>
          <p:spPr bwMode="auto">
            <a:xfrm flipV="1">
              <a:off x="1757340" y="3843334"/>
              <a:ext cx="142875" cy="3905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506" name="AutoShape 25"/>
            <p:cNvCxnSpPr>
              <a:cxnSpLocks noChangeShapeType="1"/>
            </p:cNvCxnSpPr>
            <p:nvPr/>
          </p:nvCxnSpPr>
          <p:spPr bwMode="auto">
            <a:xfrm>
              <a:off x="2052615" y="3767134"/>
              <a:ext cx="285750" cy="4667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507" name="AutoShape 26"/>
            <p:cNvCxnSpPr>
              <a:cxnSpLocks noChangeShapeType="1"/>
            </p:cNvCxnSpPr>
            <p:nvPr/>
          </p:nvCxnSpPr>
          <p:spPr bwMode="auto">
            <a:xfrm>
              <a:off x="2566965" y="3767134"/>
              <a:ext cx="695325" cy="4667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508" name="AutoShape 27"/>
            <p:cNvCxnSpPr>
              <a:cxnSpLocks noChangeShapeType="1"/>
            </p:cNvCxnSpPr>
            <p:nvPr/>
          </p:nvCxnSpPr>
          <p:spPr bwMode="auto">
            <a:xfrm>
              <a:off x="4281465" y="3767134"/>
              <a:ext cx="0" cy="4667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509" name="AutoShape 28"/>
            <p:cNvCxnSpPr>
              <a:cxnSpLocks noChangeShapeType="1"/>
            </p:cNvCxnSpPr>
            <p:nvPr/>
          </p:nvCxnSpPr>
          <p:spPr bwMode="auto">
            <a:xfrm>
              <a:off x="5072040" y="3767134"/>
              <a:ext cx="85725" cy="4667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510" name="AutoShape 29"/>
            <p:cNvCxnSpPr>
              <a:cxnSpLocks noChangeShapeType="1"/>
            </p:cNvCxnSpPr>
            <p:nvPr/>
          </p:nvCxnSpPr>
          <p:spPr bwMode="auto">
            <a:xfrm>
              <a:off x="5310165" y="3767134"/>
              <a:ext cx="628650" cy="4667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  <p:sp>
        <p:nvSpPr>
          <p:cNvPr id="20484" name="Title 3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Journal Referencing Example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smtClean="0">
                <a:solidFill>
                  <a:schemeClr val="hlink"/>
                </a:solidFill>
              </a:rPr>
              <a:t>Referencing a Web Site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525838"/>
          </a:xfrm>
        </p:spPr>
        <p:txBody>
          <a:bodyPr/>
          <a:lstStyle/>
          <a:p>
            <a:pPr eaLnBrk="1" hangingPunct="1"/>
            <a:r>
              <a:rPr lang="en-GB" altLang="en-US" smtClean="0"/>
              <a:t>Author/editor/organisation</a:t>
            </a:r>
          </a:p>
          <a:p>
            <a:pPr eaLnBrk="1" hangingPunct="1"/>
            <a:r>
              <a:rPr lang="en-GB" altLang="en-US" smtClean="0"/>
              <a:t>Year written (or last updated)</a:t>
            </a:r>
          </a:p>
          <a:p>
            <a:pPr eaLnBrk="1" hangingPunct="1"/>
            <a:r>
              <a:rPr lang="en-GB" altLang="en-US" smtClean="0"/>
              <a:t>Title of page accessed</a:t>
            </a:r>
          </a:p>
          <a:p>
            <a:pPr eaLnBrk="1" hangingPunct="1"/>
            <a:r>
              <a:rPr lang="en-GB" altLang="en-US" smtClean="0"/>
              <a:t>URL (web page address)</a:t>
            </a:r>
          </a:p>
          <a:p>
            <a:pPr eaLnBrk="1" hangingPunct="1"/>
            <a:r>
              <a:rPr lang="en-GB" altLang="en-US" smtClean="0"/>
              <a:t>Date you accessed it</a:t>
            </a:r>
          </a:p>
          <a:p>
            <a:pPr eaLnBrk="1" hangingPunct="1"/>
            <a:r>
              <a:rPr lang="en-GB" altLang="en-US" smtClean="0">
                <a:solidFill>
                  <a:srgbClr val="FF0000"/>
                </a:solidFill>
              </a:rPr>
              <a:t>Avoid unreliable, untrustworthy sources</a:t>
            </a:r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1258888" y="5229225"/>
            <a:ext cx="7345362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800">
                <a:solidFill>
                  <a:schemeClr val="tx2"/>
                </a:solidFill>
              </a:rPr>
              <a:t>For future reference, print and keep a copy of the web pages used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Examples of web sources to avoid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pschycology.about.com</a:t>
            </a:r>
          </a:p>
          <a:p>
            <a:r>
              <a:rPr lang="en-GB" altLang="en-US" smtClean="0"/>
              <a:t>simplypschycology.org</a:t>
            </a:r>
          </a:p>
          <a:p>
            <a:r>
              <a:rPr lang="en-GB" altLang="en-US" smtClean="0"/>
              <a:t>www.ehow.com</a:t>
            </a:r>
          </a:p>
          <a:p>
            <a:r>
              <a:rPr lang="en-GB" altLang="en-US" smtClean="0"/>
              <a:t>Wikipedia</a:t>
            </a:r>
          </a:p>
          <a:p>
            <a:endParaRPr lang="en-GB" altLang="en-US" smtClean="0"/>
          </a:p>
          <a:p>
            <a:r>
              <a:rPr lang="en-GB" altLang="en-US" smtClean="0"/>
              <a:t>Make sure web sources used are relevant to the UK/Wales</a:t>
            </a:r>
          </a:p>
          <a:p>
            <a:r>
              <a:rPr lang="en-GB" altLang="en-US" smtClean="0"/>
              <a:t>Avoid using Anon when referencing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design council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906000" cy="742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6553200" y="3200400"/>
            <a:ext cx="1371600" cy="4365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/>
              <a:t>Author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4724400" y="2057400"/>
            <a:ext cx="1066800" cy="4365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/>
              <a:t>Title</a:t>
            </a: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3276600" y="1143000"/>
            <a:ext cx="747713" cy="4365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/>
              <a:t>URL</a:t>
            </a:r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476375" y="2133600"/>
            <a:ext cx="2235200" cy="4365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/>
              <a:t>Date Accessed</a:t>
            </a:r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 flipH="1">
            <a:off x="3276600" y="3429000"/>
            <a:ext cx="3276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60" name="Line 8"/>
          <p:cNvSpPr>
            <a:spLocks noChangeShapeType="1"/>
          </p:cNvSpPr>
          <p:nvPr/>
        </p:nvSpPr>
        <p:spPr bwMode="auto">
          <a:xfrm flipH="1">
            <a:off x="4191000" y="22860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61" name="Line 9"/>
          <p:cNvSpPr>
            <a:spLocks noChangeShapeType="1"/>
          </p:cNvSpPr>
          <p:nvPr/>
        </p:nvSpPr>
        <p:spPr bwMode="auto">
          <a:xfrm flipH="1" flipV="1">
            <a:off x="685800" y="1905000"/>
            <a:ext cx="685800" cy="381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62" name="Line 10"/>
          <p:cNvSpPr>
            <a:spLocks noChangeShapeType="1"/>
          </p:cNvSpPr>
          <p:nvPr/>
        </p:nvSpPr>
        <p:spPr bwMode="auto">
          <a:xfrm flipH="1" flipV="1">
            <a:off x="2514600" y="838200"/>
            <a:ext cx="7620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152400" y="4652963"/>
            <a:ext cx="8991600" cy="19272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dirty="0">
                <a:solidFill>
                  <a:schemeClr val="hlink"/>
                </a:solidFill>
              </a:rPr>
              <a:t>Black, A. </a:t>
            </a:r>
            <a:r>
              <a:rPr lang="en-GB" altLang="en-US" sz="2400" dirty="0" smtClean="0">
                <a:solidFill>
                  <a:schemeClr val="hlink"/>
                </a:solidFill>
              </a:rPr>
              <a:t>(2003) </a:t>
            </a:r>
            <a:r>
              <a:rPr lang="en-GB" altLang="en-US" sz="2400" u="sng" dirty="0">
                <a:solidFill>
                  <a:schemeClr val="hlink"/>
                </a:solidFill>
              </a:rPr>
              <a:t>About: user-centred design </a:t>
            </a:r>
            <a:r>
              <a:rPr lang="en-GB" altLang="en-US" sz="2400" dirty="0">
                <a:solidFill>
                  <a:schemeClr val="hlink"/>
                </a:solidFill>
              </a:rPr>
              <a:t>[online] Available at: </a:t>
            </a:r>
            <a:r>
              <a:rPr lang="en-GB" altLang="en-US" sz="2400" u="sng" dirty="0">
                <a:solidFill>
                  <a:schemeClr val="hlink"/>
                </a:solidFill>
              </a:rPr>
              <a:t>&lt;http://www.designcouncil.org.uk/webdav/ </a:t>
            </a:r>
            <a:r>
              <a:rPr lang="en-GB" altLang="en-US" sz="2400" u="sng" dirty="0" err="1">
                <a:solidFill>
                  <a:schemeClr val="hlink"/>
                </a:solidFill>
              </a:rPr>
              <a:t>servlet</a:t>
            </a:r>
            <a:r>
              <a:rPr lang="en-GB" altLang="en-US" sz="2400" u="sng" dirty="0">
                <a:solidFill>
                  <a:schemeClr val="hlink"/>
                </a:solidFill>
              </a:rPr>
              <a:t>/ </a:t>
            </a:r>
            <a:r>
              <a:rPr lang="en-GB" altLang="en-US" sz="2400" u="sng" dirty="0" err="1">
                <a:solidFill>
                  <a:schemeClr val="hlink"/>
                </a:solidFill>
              </a:rPr>
              <a:t>XRM?Page</a:t>
            </a:r>
            <a:r>
              <a:rPr lang="en-GB" altLang="en-US" sz="2400" u="sng" dirty="0">
                <a:solidFill>
                  <a:schemeClr val="hlink"/>
                </a:solidFill>
              </a:rPr>
              <a:t> /@id=6004&amp;Session/@id=D_5Up2J QoC81Bf6PCdwWey&amp;Section/@id=1272&gt; </a:t>
            </a:r>
            <a:r>
              <a:rPr lang="en-GB" altLang="en-US" sz="2400" dirty="0">
                <a:solidFill>
                  <a:schemeClr val="hlink"/>
                </a:solidFill>
              </a:rPr>
              <a:t>[Accessed 28</a:t>
            </a:r>
            <a:r>
              <a:rPr lang="en-GB" altLang="en-US" sz="2400" baseline="30000" dirty="0">
                <a:solidFill>
                  <a:schemeClr val="hlink"/>
                </a:solidFill>
              </a:rPr>
              <a:t>th</a:t>
            </a:r>
            <a:r>
              <a:rPr lang="en-GB" altLang="en-US" sz="2400" dirty="0">
                <a:solidFill>
                  <a:schemeClr val="hlink"/>
                </a:solidFill>
              </a:rPr>
              <a:t> November 2003]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Web Referencing Example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188" y="1643063"/>
            <a:ext cx="8586787" cy="4530725"/>
          </a:xfrm>
        </p:spPr>
        <p:txBody>
          <a:bodyPr/>
          <a:lstStyle/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  <p:grpSp>
        <p:nvGrpSpPr>
          <p:cNvPr id="24580" name="Group 87"/>
          <p:cNvGrpSpPr>
            <a:grpSpLocks/>
          </p:cNvGrpSpPr>
          <p:nvPr/>
        </p:nvGrpSpPr>
        <p:grpSpPr bwMode="auto">
          <a:xfrm>
            <a:off x="500063" y="2357438"/>
            <a:ext cx="8423275" cy="2571750"/>
            <a:chOff x="500034" y="2357430"/>
            <a:chExt cx="8423276" cy="2571768"/>
          </a:xfrm>
        </p:grpSpPr>
        <p:sp>
          <p:nvSpPr>
            <p:cNvPr id="24583" name="Text Box 10"/>
            <p:cNvSpPr txBox="1">
              <a:spLocks noChangeArrowheads="1"/>
            </p:cNvSpPr>
            <p:nvPr/>
          </p:nvSpPr>
          <p:spPr bwMode="auto">
            <a:xfrm>
              <a:off x="1071538" y="2786058"/>
              <a:ext cx="637527" cy="390212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  <a:cs typeface="Tahoma" pitchFamily="34" charset="0"/>
                </a:rPr>
                <a:t>Online</a:t>
              </a:r>
            </a:p>
          </p:txBody>
        </p:sp>
        <p:sp>
          <p:nvSpPr>
            <p:cNvPr id="24584" name="Text Box 5"/>
            <p:cNvSpPr txBox="1">
              <a:spLocks noChangeArrowheads="1"/>
            </p:cNvSpPr>
            <p:nvPr/>
          </p:nvSpPr>
          <p:spPr bwMode="auto">
            <a:xfrm>
              <a:off x="500034" y="2357430"/>
              <a:ext cx="767305" cy="390212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Author</a:t>
              </a:r>
            </a:p>
            <a:p>
              <a:endParaRPr lang="en-GB" altLang="en-US"/>
            </a:p>
          </p:txBody>
        </p:sp>
        <p:sp>
          <p:nvSpPr>
            <p:cNvPr id="24585" name="Text Box 6"/>
            <p:cNvSpPr txBox="1">
              <a:spLocks noChangeArrowheads="1"/>
            </p:cNvSpPr>
            <p:nvPr/>
          </p:nvSpPr>
          <p:spPr bwMode="auto">
            <a:xfrm>
              <a:off x="1928794" y="2357430"/>
              <a:ext cx="967030" cy="390212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  <a:cs typeface="Tahoma" pitchFamily="34" charset="0"/>
                </a:rPr>
                <a:t>Available at</a:t>
              </a:r>
            </a:p>
            <a:p>
              <a:endParaRPr lang="en-GB" altLang="en-US"/>
            </a:p>
          </p:txBody>
        </p:sp>
        <p:sp>
          <p:nvSpPr>
            <p:cNvPr id="24586" name="Text Box 7"/>
            <p:cNvSpPr txBox="1">
              <a:spLocks noChangeArrowheads="1"/>
            </p:cNvSpPr>
            <p:nvPr/>
          </p:nvSpPr>
          <p:spPr bwMode="auto">
            <a:xfrm>
              <a:off x="3071802" y="2357430"/>
              <a:ext cx="1071715" cy="390212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Year of Publication</a:t>
              </a:r>
              <a:endParaRPr lang="en-GB" altLang="en-US"/>
            </a:p>
          </p:txBody>
        </p:sp>
        <p:sp>
          <p:nvSpPr>
            <p:cNvPr id="24587" name="Text Box 8"/>
            <p:cNvSpPr txBox="1">
              <a:spLocks noChangeArrowheads="1"/>
            </p:cNvSpPr>
            <p:nvPr/>
          </p:nvSpPr>
          <p:spPr bwMode="auto">
            <a:xfrm>
              <a:off x="4286248" y="2357430"/>
              <a:ext cx="1357322" cy="390212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  <a:cs typeface="Tahoma" pitchFamily="34" charset="0"/>
                </a:rPr>
                <a:t>Full Web Address  (url)</a:t>
              </a:r>
            </a:p>
          </p:txBody>
        </p:sp>
        <p:sp>
          <p:nvSpPr>
            <p:cNvPr id="24588" name="Text Box 9"/>
            <p:cNvSpPr txBox="1">
              <a:spLocks noChangeArrowheads="1"/>
            </p:cNvSpPr>
            <p:nvPr/>
          </p:nvSpPr>
          <p:spPr bwMode="auto">
            <a:xfrm>
              <a:off x="6572264" y="2357430"/>
              <a:ext cx="1357322" cy="390212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Title of Page Accessed</a:t>
              </a:r>
            </a:p>
            <a:p>
              <a:endParaRPr lang="en-GB" altLang="en-US"/>
            </a:p>
          </p:txBody>
        </p:sp>
        <p:sp>
          <p:nvSpPr>
            <p:cNvPr id="24589" name="Text Box 11"/>
            <p:cNvSpPr txBox="1">
              <a:spLocks noChangeArrowheads="1"/>
            </p:cNvSpPr>
            <p:nvPr/>
          </p:nvSpPr>
          <p:spPr bwMode="auto">
            <a:xfrm>
              <a:off x="1857356" y="4572008"/>
              <a:ext cx="767305" cy="35489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Brackets</a:t>
              </a:r>
            </a:p>
            <a:p>
              <a:endParaRPr lang="en-GB" altLang="en-US"/>
            </a:p>
          </p:txBody>
        </p:sp>
        <p:sp>
          <p:nvSpPr>
            <p:cNvPr id="24590" name="Text Box 12"/>
            <p:cNvSpPr txBox="1">
              <a:spLocks noChangeArrowheads="1"/>
            </p:cNvSpPr>
            <p:nvPr/>
          </p:nvSpPr>
          <p:spPr bwMode="auto">
            <a:xfrm>
              <a:off x="3071802" y="4572008"/>
              <a:ext cx="2277604" cy="35719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  <a:cs typeface="Tahoma" pitchFamily="34" charset="0"/>
                </a:rPr>
                <a:t>Format as it appears on Web page</a:t>
              </a:r>
            </a:p>
          </p:txBody>
        </p:sp>
        <p:sp>
          <p:nvSpPr>
            <p:cNvPr id="24591" name="Text Box 13"/>
            <p:cNvSpPr txBox="1">
              <a:spLocks noChangeArrowheads="1"/>
            </p:cNvSpPr>
            <p:nvPr/>
          </p:nvSpPr>
          <p:spPr bwMode="auto">
            <a:xfrm>
              <a:off x="7215206" y="4572008"/>
              <a:ext cx="693744" cy="35489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 smtClean="0">
                  <a:latin typeface="Tahoma" pitchFamily="34" charset="0"/>
                </a:rPr>
                <a:t>Underline</a:t>
              </a:r>
              <a:endParaRPr lang="en-GB" altLang="en-US" sz="900" dirty="0">
                <a:latin typeface="Tahoma" pitchFamily="34" charset="0"/>
              </a:endParaRPr>
            </a:p>
            <a:p>
              <a:endParaRPr lang="en-GB" altLang="en-US" dirty="0"/>
            </a:p>
          </p:txBody>
        </p:sp>
        <p:sp>
          <p:nvSpPr>
            <p:cNvPr id="24592" name="Text Box 14"/>
            <p:cNvSpPr txBox="1">
              <a:spLocks noChangeArrowheads="1"/>
            </p:cNvSpPr>
            <p:nvPr/>
          </p:nvSpPr>
          <p:spPr bwMode="auto">
            <a:xfrm>
              <a:off x="571472" y="3500438"/>
              <a:ext cx="8351838" cy="626811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Department of Health (2002) </a:t>
              </a:r>
              <a:r>
                <a:rPr lang="en-GB" altLang="en-US" sz="900" u="sng" dirty="0">
                  <a:latin typeface="Tahoma" pitchFamily="34" charset="0"/>
                </a:rPr>
                <a:t>A health service of all the talents: developing the NHS Workforce. Consultation document on the Review of Workforce Planning </a:t>
              </a:r>
              <a:r>
                <a:rPr lang="en-GB" altLang="en-US" sz="900" dirty="0">
                  <a:latin typeface="Tahoma" pitchFamily="34" charset="0"/>
                </a:rPr>
                <a:t>[online</a:t>
              </a:r>
              <a:r>
                <a:rPr lang="en-GB" altLang="en-US" sz="900" dirty="0" smtClean="0">
                  <a:latin typeface="Tahoma" pitchFamily="34" charset="0"/>
                </a:rPr>
                <a:t>] </a:t>
              </a:r>
              <a:r>
                <a:rPr lang="en-GB" altLang="en-US" sz="900" dirty="0">
                  <a:latin typeface="Tahoma" pitchFamily="34" charset="0"/>
                </a:rPr>
                <a:t>Available at </a:t>
              </a:r>
              <a:r>
                <a:rPr lang="en-GB" altLang="en-US" sz="900" u="sng" dirty="0">
                  <a:latin typeface="Tahoma" pitchFamily="34" charset="0"/>
                </a:rPr>
                <a:t>http://www.doh.gov.uk/pdfs/workforce.pdf </a:t>
              </a:r>
              <a:r>
                <a:rPr lang="en-GB" altLang="en-US" sz="900" dirty="0">
                  <a:latin typeface="Tahoma" pitchFamily="34" charset="0"/>
                </a:rPr>
                <a:t>(accessed 17 July 2002)</a:t>
              </a:r>
            </a:p>
            <a:p>
              <a:endParaRPr lang="en-GB" altLang="en-US" sz="1200" dirty="0">
                <a:latin typeface="Tahoma" pitchFamily="34" charset="0"/>
              </a:endParaRPr>
            </a:p>
            <a:p>
              <a:endParaRPr lang="en-GB" altLang="en-US" dirty="0"/>
            </a:p>
          </p:txBody>
        </p:sp>
        <p:cxnSp>
          <p:nvCxnSpPr>
            <p:cNvPr id="24593" name="AutoShape 15"/>
            <p:cNvCxnSpPr>
              <a:cxnSpLocks noChangeShapeType="1"/>
              <a:endCxn id="24589" idx="0"/>
            </p:cNvCxnSpPr>
            <p:nvPr/>
          </p:nvCxnSpPr>
          <p:spPr bwMode="auto">
            <a:xfrm rot="16200000" flipH="1">
              <a:off x="1691992" y="4022991"/>
              <a:ext cx="928694" cy="16933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4" name="AutoShape 16"/>
            <p:cNvCxnSpPr>
              <a:cxnSpLocks noChangeShapeType="1"/>
            </p:cNvCxnSpPr>
            <p:nvPr/>
          </p:nvCxnSpPr>
          <p:spPr bwMode="auto">
            <a:xfrm rot="16200000" flipH="1">
              <a:off x="6643703" y="4000503"/>
              <a:ext cx="857254" cy="28575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5" name="AutoShape 18"/>
            <p:cNvCxnSpPr>
              <a:cxnSpLocks noChangeShapeType="1"/>
            </p:cNvCxnSpPr>
            <p:nvPr/>
          </p:nvCxnSpPr>
          <p:spPr bwMode="auto">
            <a:xfrm rot="5400000">
              <a:off x="785786" y="3286124"/>
              <a:ext cx="571504" cy="28575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6" name="AutoShape 19"/>
            <p:cNvCxnSpPr>
              <a:cxnSpLocks noChangeShapeType="1"/>
            </p:cNvCxnSpPr>
            <p:nvPr/>
          </p:nvCxnSpPr>
          <p:spPr bwMode="auto">
            <a:xfrm rot="5400000">
              <a:off x="5876460" y="2838920"/>
              <a:ext cx="882322" cy="633723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7" name="AutoShape 20"/>
            <p:cNvCxnSpPr>
              <a:cxnSpLocks noChangeShapeType="1"/>
            </p:cNvCxnSpPr>
            <p:nvPr/>
          </p:nvCxnSpPr>
          <p:spPr bwMode="auto">
            <a:xfrm rot="10800000" flipV="1">
              <a:off x="3143240" y="2714620"/>
              <a:ext cx="1214446" cy="100013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8" name="AutoShape 21"/>
            <p:cNvCxnSpPr>
              <a:cxnSpLocks noChangeShapeType="1"/>
            </p:cNvCxnSpPr>
            <p:nvPr/>
          </p:nvCxnSpPr>
          <p:spPr bwMode="auto">
            <a:xfrm rot="10800000" flipV="1">
              <a:off x="2000232" y="2714620"/>
              <a:ext cx="1214446" cy="7858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9" name="AutoShape 22"/>
            <p:cNvCxnSpPr>
              <a:cxnSpLocks noChangeShapeType="1"/>
            </p:cNvCxnSpPr>
            <p:nvPr/>
          </p:nvCxnSpPr>
          <p:spPr bwMode="auto">
            <a:xfrm rot="5400000">
              <a:off x="1214414" y="2928934"/>
              <a:ext cx="1000132" cy="57150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600" name="AutoShape 23"/>
            <p:cNvCxnSpPr>
              <a:cxnSpLocks noChangeShapeType="1"/>
            </p:cNvCxnSpPr>
            <p:nvPr/>
          </p:nvCxnSpPr>
          <p:spPr bwMode="auto">
            <a:xfrm rot="16200000" flipH="1">
              <a:off x="345065" y="3131155"/>
              <a:ext cx="832164" cy="4927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sp>
          <p:nvSpPr>
            <p:cNvPr id="24601" name="Text Box 24"/>
            <p:cNvSpPr txBox="1">
              <a:spLocks noChangeArrowheads="1"/>
            </p:cNvSpPr>
            <p:nvPr/>
          </p:nvSpPr>
          <p:spPr bwMode="auto">
            <a:xfrm>
              <a:off x="4857752" y="2928934"/>
              <a:ext cx="1022674" cy="331062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Date Accessed</a:t>
              </a:r>
              <a:endParaRPr lang="en-GB" altLang="en-US"/>
            </a:p>
          </p:txBody>
        </p:sp>
        <p:cxnSp>
          <p:nvCxnSpPr>
            <p:cNvPr id="24602" name="AutoShape 25"/>
            <p:cNvCxnSpPr>
              <a:cxnSpLocks noChangeShapeType="1"/>
            </p:cNvCxnSpPr>
            <p:nvPr/>
          </p:nvCxnSpPr>
          <p:spPr bwMode="auto">
            <a:xfrm rot="5400000">
              <a:off x="4393405" y="3250405"/>
              <a:ext cx="500066" cy="42862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603" name="AutoShape 26"/>
            <p:cNvCxnSpPr>
              <a:cxnSpLocks noChangeShapeType="1"/>
            </p:cNvCxnSpPr>
            <p:nvPr/>
          </p:nvCxnSpPr>
          <p:spPr bwMode="auto">
            <a:xfrm rot="16200000" flipH="1">
              <a:off x="3036083" y="3893347"/>
              <a:ext cx="785818" cy="57150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sp>
          <p:nvSpPr>
            <p:cNvPr id="24604" name="Text Box 27"/>
            <p:cNvSpPr txBox="1">
              <a:spLocks noChangeArrowheads="1"/>
            </p:cNvSpPr>
            <p:nvPr/>
          </p:nvSpPr>
          <p:spPr bwMode="auto">
            <a:xfrm>
              <a:off x="5715008" y="4572008"/>
              <a:ext cx="843258" cy="35489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Brackets</a:t>
              </a:r>
            </a:p>
            <a:p>
              <a:endParaRPr lang="en-GB" altLang="en-US"/>
            </a:p>
          </p:txBody>
        </p:sp>
        <p:sp>
          <p:nvSpPr>
            <p:cNvPr id="24605" name="Text Box 28"/>
            <p:cNvSpPr txBox="1">
              <a:spLocks noChangeArrowheads="1"/>
            </p:cNvSpPr>
            <p:nvPr/>
          </p:nvSpPr>
          <p:spPr bwMode="auto">
            <a:xfrm>
              <a:off x="571472" y="4572008"/>
              <a:ext cx="1076499" cy="35719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Square brackets</a:t>
              </a:r>
              <a:endParaRPr lang="en-GB" altLang="en-US"/>
            </a:p>
          </p:txBody>
        </p:sp>
        <p:cxnSp>
          <p:nvCxnSpPr>
            <p:cNvPr id="24606" name="AutoShape 29"/>
            <p:cNvCxnSpPr>
              <a:cxnSpLocks noChangeShapeType="1"/>
            </p:cNvCxnSpPr>
            <p:nvPr/>
          </p:nvCxnSpPr>
          <p:spPr bwMode="auto">
            <a:xfrm rot="16200000" flipV="1">
              <a:off x="5107785" y="3821909"/>
              <a:ext cx="785818" cy="71438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607" name="AutoShape 30"/>
            <p:cNvCxnSpPr>
              <a:cxnSpLocks noChangeShapeType="1"/>
              <a:stCxn id="24605" idx="0"/>
            </p:cNvCxnSpPr>
            <p:nvPr/>
          </p:nvCxnSpPr>
          <p:spPr bwMode="auto">
            <a:xfrm rot="16200000" flipV="1">
              <a:off x="697721" y="4160007"/>
              <a:ext cx="714380" cy="10962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  <p:sp>
        <p:nvSpPr>
          <p:cNvPr id="24581" name="TextBox 1"/>
          <p:cNvSpPr txBox="1">
            <a:spLocks noChangeArrowheads="1"/>
          </p:cNvSpPr>
          <p:nvPr/>
        </p:nvSpPr>
        <p:spPr bwMode="auto">
          <a:xfrm>
            <a:off x="819150" y="5805488"/>
            <a:ext cx="7648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en-US" sz="1200">
                <a:solidFill>
                  <a:srgbClr val="FF0000"/>
                </a:solidFill>
              </a:rPr>
              <a:t>In the reference list include the name of the organisation at the beginning of the reference not the web address.</a:t>
            </a:r>
          </a:p>
        </p:txBody>
      </p:sp>
      <p:sp>
        <p:nvSpPr>
          <p:cNvPr id="24582" name="TextBox 2"/>
          <p:cNvSpPr txBox="1">
            <a:spLocks noChangeArrowheads="1"/>
          </p:cNvSpPr>
          <p:nvPr/>
        </p:nvSpPr>
        <p:spPr bwMode="auto">
          <a:xfrm>
            <a:off x="838200" y="5157788"/>
            <a:ext cx="72802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en-US" sz="1200">
                <a:solidFill>
                  <a:srgbClr val="FF0000"/>
                </a:solidFill>
              </a:rPr>
              <a:t>In the assignment reference to Department of Health (DoH) (2002) or www.doh.gov.uk – Web address can only be used at the end of a sentence.</a:t>
            </a:r>
            <a:endParaRPr lang="en-GB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smtClean="0">
                <a:solidFill>
                  <a:schemeClr val="hlink"/>
                </a:solidFill>
                <a:latin typeface="Verdana" pitchFamily="34" charset="0"/>
              </a:rPr>
              <a:t>More Examples</a:t>
            </a:r>
            <a:endParaRPr lang="en-GB" altLang="en-US" b="1" smtClean="0">
              <a:solidFill>
                <a:schemeClr val="hlink"/>
              </a:solidFill>
              <a:latin typeface="Verdana" pitchFamily="34" charset="0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smtClean="0"/>
              <a:t>Clean Water Network (no date) </a:t>
            </a:r>
            <a:r>
              <a:rPr lang="en-GB" altLang="en-US" sz="1800" i="1" u="sng" smtClean="0"/>
              <a:t>Water </a:t>
            </a:r>
            <a:r>
              <a:rPr lang="en-US" altLang="en-US" sz="1800" i="1" u="sng" smtClean="0"/>
              <a:t>quality standards</a:t>
            </a:r>
            <a:r>
              <a:rPr lang="en-US" altLang="en-US" sz="1800" smtClean="0"/>
              <a:t>. [online] Available at: </a:t>
            </a:r>
            <a:r>
              <a:rPr lang="en-US" altLang="en-US" sz="1800" u="sng" smtClean="0"/>
              <a:t>http://www.cwn.org/cwn/issues/waterquality/index.cfm  </a:t>
            </a:r>
            <a:r>
              <a:rPr lang="en-US" altLang="en-US" sz="1800" smtClean="0"/>
              <a:t>[Accessed 4th April 2005]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altLang="en-US" sz="18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McKendrick, M. (2003) ‘Infectious diseases and the returning traveler – experience from a regional infectious diseases unit over 20 years</a:t>
            </a:r>
            <a:r>
              <a:rPr lang="en-US" altLang="en-US" sz="1800" u="sng" smtClean="0"/>
              <a:t>’ Journal of Applied Microbiology.</a:t>
            </a:r>
            <a:r>
              <a:rPr lang="en-US" altLang="en-US" sz="1800" smtClean="0"/>
              <a:t> 94: pp25S-30S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altLang="en-US" sz="18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Thompson, N. (1998) </a:t>
            </a:r>
            <a:r>
              <a:rPr lang="en-US" altLang="en-US" sz="1800" u="sng" smtClean="0"/>
              <a:t>Promoting Equality: Challenging discrimination and oppression in the human services. </a:t>
            </a:r>
            <a:r>
              <a:rPr lang="en-US" altLang="en-US" sz="1800" smtClean="0"/>
              <a:t>Basingstoke: Palgrave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altLang="en-US" sz="1800" i="1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/>
              <a:t>EuroParl </a:t>
            </a:r>
            <a:r>
              <a:rPr lang="en-US" altLang="en-US" sz="1800" smtClean="0"/>
              <a:t>(2005) </a:t>
            </a:r>
            <a:r>
              <a:rPr lang="en-US" altLang="en-US" sz="1800" u="sng" smtClean="0"/>
              <a:t>Welcome to the European Parliament</a:t>
            </a:r>
            <a:r>
              <a:rPr lang="en-US" altLang="en-US" sz="1800" smtClean="0"/>
              <a:t>. [online] Available at: </a:t>
            </a:r>
            <a:r>
              <a:rPr lang="en-US" altLang="en-US" sz="1800" u="sng" smtClean="0"/>
              <a:t>http://www.europarl.eu.int/presentation/default_en.htm </a:t>
            </a:r>
            <a:r>
              <a:rPr lang="en-US" altLang="en-US" sz="1800" smtClean="0"/>
              <a:t>[Accessed 3rd March 2005]</a:t>
            </a:r>
            <a:endParaRPr lang="en-GB" altLang="en-US" sz="18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Exceptions to the Rule</a:t>
            </a:r>
          </a:p>
        </p:txBody>
      </p:sp>
      <p:pic>
        <p:nvPicPr>
          <p:cNvPr id="266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96925" y="1600200"/>
            <a:ext cx="7550150" cy="3629025"/>
          </a:xfrm>
          <a:noFill/>
        </p:spPr>
      </p:pic>
      <p:sp>
        <p:nvSpPr>
          <p:cNvPr id="26628" name="TextBox 5"/>
          <p:cNvSpPr txBox="1">
            <a:spLocks noChangeArrowheads="1"/>
          </p:cNvSpPr>
          <p:nvPr/>
        </p:nvSpPr>
        <p:spPr bwMode="auto">
          <a:xfrm>
            <a:off x="827088" y="5516563"/>
            <a:ext cx="77057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>
                <a:solidFill>
                  <a:srgbClr val="FF0000"/>
                </a:solidFill>
              </a:rPr>
              <a:t>The National Archive, (2010) </a:t>
            </a:r>
            <a:r>
              <a:rPr lang="en-GB" sz="1600" u="sng">
                <a:solidFill>
                  <a:srgbClr val="FF0000"/>
                </a:solidFill>
              </a:rPr>
              <a:t>Equality Act 2010</a:t>
            </a:r>
            <a:r>
              <a:rPr lang="en-GB" sz="1600">
                <a:solidFill>
                  <a:srgbClr val="FF0000"/>
                </a:solidFill>
              </a:rPr>
              <a:t>. [Online] Available at: </a:t>
            </a:r>
            <a:r>
              <a:rPr lang="en-GB" sz="1600" u="sng">
                <a:solidFill>
                  <a:srgbClr val="FF0000"/>
                </a:solidFill>
              </a:rPr>
              <a:t>http://www.legislation.gov.uk/ukpga/2010/15/contents [Accessed 27th </a:t>
            </a:r>
            <a:r>
              <a:rPr lang="en-GB" sz="1600">
                <a:solidFill>
                  <a:srgbClr val="FF0000"/>
                </a:solidFill>
              </a:rPr>
              <a:t>August 2014]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Exceptions to the Rule</a:t>
            </a:r>
          </a:p>
        </p:txBody>
      </p:sp>
      <p:pic>
        <p:nvPicPr>
          <p:cNvPr id="2765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96925" y="1600200"/>
            <a:ext cx="7550150" cy="1973263"/>
          </a:xfrm>
          <a:noFill/>
        </p:spPr>
      </p:pic>
      <p:pic>
        <p:nvPicPr>
          <p:cNvPr id="2765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9788" y="3789363"/>
            <a:ext cx="748982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TextBox 4"/>
          <p:cNvSpPr txBox="1">
            <a:spLocks noChangeArrowheads="1"/>
          </p:cNvSpPr>
          <p:nvPr/>
        </p:nvSpPr>
        <p:spPr bwMode="auto">
          <a:xfrm>
            <a:off x="827088" y="5676900"/>
            <a:ext cx="74898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>
                <a:solidFill>
                  <a:srgbClr val="FF0000"/>
                </a:solidFill>
              </a:rPr>
              <a:t>Gov.uk (2014) </a:t>
            </a:r>
            <a:r>
              <a:rPr lang="en-GB" sz="1600" u="sng">
                <a:solidFill>
                  <a:srgbClr val="FF0000"/>
                </a:solidFill>
              </a:rPr>
              <a:t>Disability Rights</a:t>
            </a:r>
            <a:r>
              <a:rPr lang="en-GB" sz="1600">
                <a:solidFill>
                  <a:srgbClr val="FF0000"/>
                </a:solidFill>
              </a:rPr>
              <a:t>. [Online] Available at: </a:t>
            </a:r>
            <a:r>
              <a:rPr lang="en-GB" sz="1600" u="sng">
                <a:solidFill>
                  <a:srgbClr val="FF0000"/>
                </a:solidFill>
              </a:rPr>
              <a:t>https://www.gov.uk/rights-disabled-person [Accessed 26th August </a:t>
            </a:r>
            <a:r>
              <a:rPr lang="en-GB" sz="1600">
                <a:solidFill>
                  <a:srgbClr val="FF0000"/>
                </a:solidFill>
              </a:rPr>
              <a:t>2014]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Now have a go yourself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Try referencing:</a:t>
            </a:r>
          </a:p>
          <a:p>
            <a:pPr eaLnBrk="1" hangingPunct="1">
              <a:defRPr/>
            </a:pPr>
            <a:r>
              <a:rPr lang="en-GB" altLang="en-US" dirty="0" smtClean="0"/>
              <a:t>A book</a:t>
            </a:r>
          </a:p>
          <a:p>
            <a:pPr eaLnBrk="1" hangingPunct="1">
              <a:defRPr/>
            </a:pPr>
            <a:r>
              <a:rPr lang="en-GB" altLang="en-US" dirty="0" smtClean="0"/>
              <a:t>A journal article</a:t>
            </a:r>
          </a:p>
          <a:p>
            <a:pPr eaLnBrk="1" hangingPunct="1">
              <a:defRPr/>
            </a:pPr>
            <a:r>
              <a:rPr lang="en-GB" altLang="en-US" dirty="0" smtClean="0"/>
              <a:t>A website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Books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mtClean="0"/>
              <a:t>	Fawcett, J. (</a:t>
            </a:r>
            <a:r>
              <a:rPr lang="en-GB" altLang="en-US" i="1" smtClean="0"/>
              <a:t>1989) </a:t>
            </a:r>
            <a:r>
              <a:rPr lang="en-GB" altLang="en-US" u="sng" smtClean="0"/>
              <a:t>Analysis and Evaluation of Conceptual Models of Nursing. </a:t>
            </a:r>
            <a:r>
              <a:rPr lang="en-GB" altLang="en-US" smtClean="0"/>
              <a:t>2</a:t>
            </a:r>
            <a:r>
              <a:rPr lang="en-GB" altLang="en-US" baseline="30000" smtClean="0"/>
              <a:t>nd</a:t>
            </a:r>
            <a:r>
              <a:rPr lang="en-GB" altLang="en-US" smtClean="0"/>
              <a:t> Ed. Philadelphia: F.A Davis Company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/>
              <a:t>	Doel, M. &amp; Best, L. (2008) </a:t>
            </a:r>
            <a:r>
              <a:rPr lang="en-GB" altLang="en-US" u="sng" smtClean="0"/>
              <a:t>Experiencing Social Work Learning from Service Users. </a:t>
            </a:r>
            <a:r>
              <a:rPr lang="en-GB" altLang="en-US" smtClean="0"/>
              <a:t>London: Sage Publications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Journal Articles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400" smtClean="0"/>
              <a:t>	Melander-Wikman, A., Faltholm, Y. &amp; Gunvor, G. (2008) Safety vs. privacy: elderly persons’ experiences of a mobile safety alarm. </a:t>
            </a:r>
            <a:r>
              <a:rPr lang="en-GB" altLang="en-US" sz="2400" u="sng" smtClean="0"/>
              <a:t>Health and Social Care in the Community.</a:t>
            </a:r>
            <a:r>
              <a:rPr lang="en-GB" altLang="en-US" sz="2400" smtClean="0"/>
              <a:t>16(4):337-346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400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400" smtClean="0"/>
              <a:t>	Young, A., Temple, B., Davies, L., Parkinson, G. &amp; Bolton, J. (2008) Disabled children (0-3 years) and integrated services - the impact of Early Support. </a:t>
            </a:r>
            <a:r>
              <a:rPr lang="en-GB" altLang="en-US" sz="2400" u="sng" smtClean="0"/>
              <a:t>Health and Social Care in the Community. </a:t>
            </a:r>
            <a:r>
              <a:rPr lang="en-GB" altLang="en-US" sz="2400" smtClean="0"/>
              <a:t>16(3): 222-233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 smtClean="0"/>
              <a:t>Websites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400" smtClean="0"/>
              <a:t>	Shelter Cymru </a:t>
            </a:r>
            <a:r>
              <a:rPr lang="en-GB" altLang="en-US" sz="2400" i="1" smtClean="0"/>
              <a:t>(2008) </a:t>
            </a:r>
            <a:r>
              <a:rPr lang="en-GB" altLang="en-US" sz="2400" u="sng" smtClean="0"/>
              <a:t>Building Future Wales </a:t>
            </a:r>
            <a:r>
              <a:rPr lang="en-GB" altLang="en-US" sz="2400" smtClean="0"/>
              <a:t>[online] Available at </a:t>
            </a:r>
            <a:r>
              <a:rPr lang="en-GB" altLang="en-US" sz="2400" u="sng" smtClean="0"/>
              <a:t>http://www.sheltercymru.org.uk/shelter/home/ </a:t>
            </a:r>
            <a:r>
              <a:rPr lang="en-GB" altLang="en-US" sz="2400" smtClean="0"/>
              <a:t>[Accessed 25</a:t>
            </a:r>
            <a:r>
              <a:rPr lang="en-GB" altLang="en-US" sz="2400" baseline="30000" smtClean="0"/>
              <a:t>th</a:t>
            </a:r>
            <a:r>
              <a:rPr lang="en-GB" altLang="en-US" sz="2400" smtClean="0"/>
              <a:t> November 2008]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400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400" smtClean="0"/>
              <a:t>	Rhondda Cynon Taf Teaching Local Health Board (2008) </a:t>
            </a:r>
            <a:r>
              <a:rPr lang="en-GB" altLang="en-US" sz="2400" u="sng" smtClean="0"/>
              <a:t>Working to Improve the Health and Healthcare of the People of Rhondda Cynon Taf </a:t>
            </a:r>
            <a:r>
              <a:rPr lang="en-GB" altLang="en-US" sz="2400" smtClean="0"/>
              <a:t>[online] Available at </a:t>
            </a:r>
            <a:r>
              <a:rPr lang="en-GB" altLang="en-US" sz="2400" u="sng" smtClean="0"/>
              <a:t>http://www.wales.nhs.uk/sites3/home.cfm?orgid=264 </a:t>
            </a:r>
            <a:r>
              <a:rPr lang="en-GB" altLang="en-US" sz="2400" smtClean="0"/>
              <a:t>[Accessed 25</a:t>
            </a:r>
            <a:r>
              <a:rPr lang="en-GB" altLang="en-US" sz="2400" baseline="30000" smtClean="0"/>
              <a:t>th</a:t>
            </a:r>
            <a:r>
              <a:rPr lang="en-GB" altLang="en-US" sz="2400" smtClean="0"/>
              <a:t> November 2008]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Level">
  <a:themeElements>
    <a:clrScheme name="Level 6">
      <a:dk1>
        <a:srgbClr val="000000"/>
      </a:dk1>
      <a:lt1>
        <a:srgbClr val="FFFFFF"/>
      </a:lt1>
      <a:dk2>
        <a:srgbClr val="666699"/>
      </a:dk2>
      <a:lt2>
        <a:srgbClr val="FFCC00"/>
      </a:lt2>
      <a:accent1>
        <a:srgbClr val="FF9900"/>
      </a:accent1>
      <a:accent2>
        <a:srgbClr val="FF0000"/>
      </a:accent2>
      <a:accent3>
        <a:srgbClr val="FFFFFF"/>
      </a:accent3>
      <a:accent4>
        <a:srgbClr val="000000"/>
      </a:accent4>
      <a:accent5>
        <a:srgbClr val="FFCAAA"/>
      </a:accent5>
      <a:accent6>
        <a:srgbClr val="E70000"/>
      </a:accent6>
      <a:hlink>
        <a:srgbClr val="666699"/>
      </a:hlink>
      <a:folHlink>
        <a:srgbClr val="999966"/>
      </a:folHlink>
    </a:clrScheme>
    <a:fontScheme name="Level">
      <a:majorFont>
        <a:latin typeface="Garamond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Level 1">
        <a:dk1>
          <a:srgbClr val="006699"/>
        </a:dk1>
        <a:lt1>
          <a:srgbClr val="FFFFFF"/>
        </a:lt1>
        <a:dk2>
          <a:srgbClr val="000000"/>
        </a:dk2>
        <a:lt2>
          <a:srgbClr val="99FF99"/>
        </a:lt2>
        <a:accent1>
          <a:srgbClr val="00CC99"/>
        </a:accent1>
        <a:accent2>
          <a:srgbClr val="009999"/>
        </a:accent2>
        <a:accent3>
          <a:srgbClr val="AAAAAA"/>
        </a:accent3>
        <a:accent4>
          <a:srgbClr val="DADADA"/>
        </a:accent4>
        <a:accent5>
          <a:srgbClr val="AAE2CA"/>
        </a:accent5>
        <a:accent6>
          <a:srgbClr val="008A8A"/>
        </a:accent6>
        <a:hlink>
          <a:srgbClr val="0066FF"/>
        </a:hlink>
        <a:folHlink>
          <a:srgbClr val="989C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2">
        <a:dk1>
          <a:srgbClr val="808000"/>
        </a:dk1>
        <a:lt1>
          <a:srgbClr val="FFFFFF"/>
        </a:lt1>
        <a:dk2>
          <a:srgbClr val="5C271E"/>
        </a:dk2>
        <a:lt2>
          <a:srgbClr val="FFDD89"/>
        </a:lt2>
        <a:accent1>
          <a:srgbClr val="CC6600"/>
        </a:accent1>
        <a:accent2>
          <a:srgbClr val="CC9900"/>
        </a:accent2>
        <a:accent3>
          <a:srgbClr val="B5ACAB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3">
        <a:dk1>
          <a:srgbClr val="763B00"/>
        </a:dk1>
        <a:lt1>
          <a:srgbClr val="FFFFFF"/>
        </a:lt1>
        <a:dk2>
          <a:srgbClr val="330000"/>
        </a:dk2>
        <a:lt2>
          <a:srgbClr val="CC9900"/>
        </a:lt2>
        <a:accent1>
          <a:srgbClr val="FFCC00"/>
        </a:accent1>
        <a:accent2>
          <a:srgbClr val="CC3300"/>
        </a:accent2>
        <a:accent3>
          <a:srgbClr val="AD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666699"/>
        </a:hlink>
        <a:folHlink>
          <a:srgbClr val="99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4">
        <a:dk1>
          <a:srgbClr val="6D3696"/>
        </a:dk1>
        <a:lt1>
          <a:srgbClr val="FFFFFF"/>
        </a:lt1>
        <a:dk2>
          <a:srgbClr val="51255D"/>
        </a:dk2>
        <a:lt2>
          <a:srgbClr val="FFFFCC"/>
        </a:lt2>
        <a:accent1>
          <a:srgbClr val="666699"/>
        </a:accent1>
        <a:accent2>
          <a:srgbClr val="800080"/>
        </a:accent2>
        <a:accent3>
          <a:srgbClr val="B3ACB6"/>
        </a:accent3>
        <a:accent4>
          <a:srgbClr val="DADADA"/>
        </a:accent4>
        <a:accent5>
          <a:srgbClr val="B8B8CA"/>
        </a:accent5>
        <a:accent6>
          <a:srgbClr val="730073"/>
        </a:accent6>
        <a:hlink>
          <a:srgbClr val="CCCC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5">
        <a:dk1>
          <a:srgbClr val="CC6600"/>
        </a:dk1>
        <a:lt1>
          <a:srgbClr val="FFFFFF"/>
        </a:lt1>
        <a:dk2>
          <a:srgbClr val="4A553B"/>
        </a:dk2>
        <a:lt2>
          <a:srgbClr val="FFBF1F"/>
        </a:lt2>
        <a:accent1>
          <a:srgbClr val="FFCC00"/>
        </a:accent1>
        <a:accent2>
          <a:srgbClr val="CC9900"/>
        </a:accent2>
        <a:accent3>
          <a:srgbClr val="B1B4AF"/>
        </a:accent3>
        <a:accent4>
          <a:srgbClr val="DADADA"/>
        </a:accent4>
        <a:accent5>
          <a:srgbClr val="FFE2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6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vel 7">
        <a:dk1>
          <a:srgbClr val="000000"/>
        </a:dk1>
        <a:lt1>
          <a:srgbClr val="FFFFFF"/>
        </a:lt1>
        <a:dk2>
          <a:srgbClr val="CC3300"/>
        </a:dk2>
        <a:lt2>
          <a:srgbClr val="66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CC99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vel 8">
        <a:dk1>
          <a:srgbClr val="000000"/>
        </a:dk1>
        <a:lt1>
          <a:srgbClr val="FFFFFF"/>
        </a:lt1>
        <a:dk2>
          <a:srgbClr val="999900"/>
        </a:dk2>
        <a:lt2>
          <a:srgbClr val="666600"/>
        </a:lt2>
        <a:accent1>
          <a:srgbClr val="99CC00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B9B95C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Level</Template>
  <TotalTime>1316</TotalTime>
  <Words>1244</Words>
  <Application>Microsoft Office PowerPoint</Application>
  <PresentationFormat>On-screen Show (4:3)</PresentationFormat>
  <Paragraphs>211</Paragraphs>
  <Slides>29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Arial</vt:lpstr>
      <vt:lpstr>Comic Sans MS</vt:lpstr>
      <vt:lpstr>Garamond</vt:lpstr>
      <vt:lpstr>Tahoma</vt:lpstr>
      <vt:lpstr>Times New Roman</vt:lpstr>
      <vt:lpstr>Verdana</vt:lpstr>
      <vt:lpstr>Wingdings</vt:lpstr>
      <vt:lpstr>Level</vt:lpstr>
      <vt:lpstr>Picture</vt:lpstr>
      <vt:lpstr>Referencing Your Work</vt:lpstr>
      <vt:lpstr>Referencing in Context</vt:lpstr>
      <vt:lpstr>Outline</vt:lpstr>
      <vt:lpstr>What is a Reference?</vt:lpstr>
      <vt:lpstr>Why Reference?</vt:lpstr>
      <vt:lpstr>When to Reference</vt:lpstr>
      <vt:lpstr>How to Reference</vt:lpstr>
      <vt:lpstr>How to Reference: Direct Quotations</vt:lpstr>
      <vt:lpstr>Useful verbs and phrases for introducing direct quotes</vt:lpstr>
      <vt:lpstr>How to reference paraphrases</vt:lpstr>
      <vt:lpstr>Referencing at the end of your assignment</vt:lpstr>
      <vt:lpstr>What information do I need to include to reference a book?</vt:lpstr>
      <vt:lpstr>Referencing books</vt:lpstr>
      <vt:lpstr>Book Reference Example</vt:lpstr>
      <vt:lpstr>Referencing 2 Authors</vt:lpstr>
      <vt:lpstr>Referencing More Than 2 Authors</vt:lpstr>
      <vt:lpstr>Referencing Journal/Magazine Articles</vt:lpstr>
      <vt:lpstr>Journal Referencing Example</vt:lpstr>
      <vt:lpstr>Referencing a Web Site</vt:lpstr>
      <vt:lpstr>Examples of web sources to avoid</vt:lpstr>
      <vt:lpstr>PowerPoint Presentation</vt:lpstr>
      <vt:lpstr>Web Referencing Example</vt:lpstr>
      <vt:lpstr>More Examples</vt:lpstr>
      <vt:lpstr>Exceptions to the Rule</vt:lpstr>
      <vt:lpstr>Exceptions to the Rule</vt:lpstr>
      <vt:lpstr>Now have a go yourself</vt:lpstr>
      <vt:lpstr>Books</vt:lpstr>
      <vt:lpstr>Journal Articles</vt:lpstr>
      <vt:lpstr>Websites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Karen Hudson</dc:creator>
  <cp:lastModifiedBy>Felicity Page</cp:lastModifiedBy>
  <cp:revision>117</cp:revision>
  <dcterms:created xsi:type="dcterms:W3CDTF">1601-01-01T00:00:00Z</dcterms:created>
  <dcterms:modified xsi:type="dcterms:W3CDTF">2017-02-27T11:02:35Z</dcterms:modified>
</cp:coreProperties>
</file>