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E986E-4C05-4511-AC2D-D9D7BD279C36}" v="1" dt="2026-09-30T08:32:41.9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59" d="100"/>
          <a:sy n="59" d="100"/>
        </p:scale>
        <p:origin x="8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custSel modSld">
      <pc:chgData name="sharon Langford" userId="dbf6bd372a34722a" providerId="LiveId" clId="{86DFC2D2-394A-4CF8-8549-A21512DC8E0E}" dt="2026-09-30T08:33:24.669" v="134" actId="20577"/>
      <pc:docMkLst>
        <pc:docMk/>
      </pc:docMkLst>
      <pc:sldChg chg="modSp mod">
        <pc:chgData name="sharon Langford" userId="dbf6bd372a34722a" providerId="LiveId" clId="{86DFC2D2-394A-4CF8-8549-A21512DC8E0E}" dt="2026-09-30T08:29:52.457" v="14" actId="20577"/>
        <pc:sldMkLst>
          <pc:docMk/>
          <pc:sldMk cId="609264865" sldId="257"/>
        </pc:sldMkLst>
        <pc:spChg chg="mod">
          <ac:chgData name="sharon Langford" userId="dbf6bd372a34722a" providerId="LiveId" clId="{86DFC2D2-394A-4CF8-8549-A21512DC8E0E}" dt="2026-09-30T08:29:52.457" v="14" actId="20577"/>
          <ac:spMkLst>
            <pc:docMk/>
            <pc:sldMk cId="609264865" sldId="257"/>
            <ac:spMk id="2" creationId="{63E0318E-F408-F7E7-9707-31CE57022B72}"/>
          </ac:spMkLst>
        </pc:spChg>
      </pc:sldChg>
      <pc:sldChg chg="modSp mod">
        <pc:chgData name="sharon Langford" userId="dbf6bd372a34722a" providerId="LiveId" clId="{86DFC2D2-394A-4CF8-8549-A21512DC8E0E}" dt="2026-09-30T08:31:15.359" v="53" actId="113"/>
        <pc:sldMkLst>
          <pc:docMk/>
          <pc:sldMk cId="1321086767" sldId="258"/>
        </pc:sldMkLst>
        <pc:spChg chg="mod">
          <ac:chgData name="sharon Langford" userId="dbf6bd372a34722a" providerId="LiveId" clId="{86DFC2D2-394A-4CF8-8549-A21512DC8E0E}" dt="2026-09-30T08:31:15.359" v="53" actId="113"/>
          <ac:spMkLst>
            <pc:docMk/>
            <pc:sldMk cId="1321086767" sldId="258"/>
            <ac:spMk id="3" creationId="{62CECAF8-80C0-0C87-B12B-811E2F485C85}"/>
          </ac:spMkLst>
        </pc:spChg>
      </pc:sldChg>
      <pc:sldChg chg="modSp mod">
        <pc:chgData name="sharon Langford" userId="dbf6bd372a34722a" providerId="LiveId" clId="{86DFC2D2-394A-4CF8-8549-A21512DC8E0E}" dt="2026-09-30T08:33:08.521" v="133" actId="13926"/>
        <pc:sldMkLst>
          <pc:docMk/>
          <pc:sldMk cId="2326435324" sldId="259"/>
        </pc:sldMkLst>
        <pc:spChg chg="mod">
          <ac:chgData name="sharon Langford" userId="dbf6bd372a34722a" providerId="LiveId" clId="{86DFC2D2-394A-4CF8-8549-A21512DC8E0E}" dt="2026-09-30T08:33:08.521" v="133" actId="13926"/>
          <ac:spMkLst>
            <pc:docMk/>
            <pc:sldMk cId="2326435324" sldId="259"/>
            <ac:spMk id="6" creationId="{A7AE8139-8749-1C3E-F5CC-63496B1632F6}"/>
          </ac:spMkLst>
        </pc:spChg>
        <pc:picChg chg="mod">
          <ac:chgData name="sharon Langford" userId="dbf6bd372a34722a" providerId="LiveId" clId="{86DFC2D2-394A-4CF8-8549-A21512DC8E0E}" dt="2026-09-30T08:32:52.613" v="132" actId="14100"/>
          <ac:picMkLst>
            <pc:docMk/>
            <pc:sldMk cId="2326435324" sldId="259"/>
            <ac:picMk id="8" creationId="{CBF87748-AC1C-0296-23CB-F89E23E3D378}"/>
          </ac:picMkLst>
        </pc:picChg>
      </pc:sldChg>
      <pc:sldChg chg="modSp mod">
        <pc:chgData name="sharon Langford" userId="dbf6bd372a34722a" providerId="LiveId" clId="{86DFC2D2-394A-4CF8-8549-A21512DC8E0E}" dt="2026-09-30T08:33:24.669" v="134" actId="20577"/>
        <pc:sldMkLst>
          <pc:docMk/>
          <pc:sldMk cId="627866455" sldId="264"/>
        </pc:sldMkLst>
        <pc:spChg chg="mod">
          <ac:chgData name="sharon Langford" userId="dbf6bd372a34722a" providerId="LiveId" clId="{86DFC2D2-394A-4CF8-8549-A21512DC8E0E}" dt="2026-09-30T08:33:24.669" v="134" actId="20577"/>
          <ac:spMkLst>
            <pc:docMk/>
            <pc:sldMk cId="627866455" sldId="264"/>
            <ac:spMk id="2" creationId="{1B0ED179-C529-0D99-CB23-F2D84AAA996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7DA482-E80F-4EDD-8234-1F0484796C89}" type="doc">
      <dgm:prSet loTypeId="urn:microsoft.com/office/officeart/2005/8/layout/cycle7" loCatId="cycle" qsTypeId="urn:microsoft.com/office/officeart/2005/8/quickstyle/simple3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DCB41EEC-AC3E-4E71-A436-19754615B7C9}">
      <dgm:prSet phldrT="[Text]" custT="1"/>
      <dgm:spPr/>
      <dgm:t>
        <a:bodyPr/>
        <a:lstStyle/>
        <a:p>
          <a:r>
            <a:rPr lang="en-GB" sz="2800" dirty="0"/>
            <a:t>Child</a:t>
          </a:r>
        </a:p>
      </dgm:t>
    </dgm:pt>
    <dgm:pt modelId="{713B4FD7-B57F-4D1D-9BB7-EA90ACCE45BF}" type="parTrans" cxnId="{288F7B47-5FFC-4C56-AB06-A2A61E9CB153}">
      <dgm:prSet/>
      <dgm:spPr/>
      <dgm:t>
        <a:bodyPr/>
        <a:lstStyle/>
        <a:p>
          <a:endParaRPr lang="en-GB" sz="1400"/>
        </a:p>
      </dgm:t>
    </dgm:pt>
    <dgm:pt modelId="{5DB86254-6717-43AA-A0DE-97C6497B1E93}" type="sibTrans" cxnId="{288F7B47-5FFC-4C56-AB06-A2A61E9CB153}">
      <dgm:prSet custT="1"/>
      <dgm:spPr/>
      <dgm:t>
        <a:bodyPr/>
        <a:lstStyle/>
        <a:p>
          <a:endParaRPr lang="en-GB" sz="1400"/>
        </a:p>
      </dgm:t>
    </dgm:pt>
    <dgm:pt modelId="{4507F9CE-8AC7-4274-B8AD-D1F52D5B0485}">
      <dgm:prSet phldrT="[Text]" custT="1"/>
      <dgm:spPr/>
      <dgm:t>
        <a:bodyPr/>
        <a:lstStyle/>
        <a:p>
          <a:r>
            <a:rPr lang="en-GB" sz="2800" dirty="0"/>
            <a:t>Family unit</a:t>
          </a:r>
        </a:p>
      </dgm:t>
    </dgm:pt>
    <dgm:pt modelId="{7EB78FC4-288B-45AD-9F01-AAFE8732D488}" type="parTrans" cxnId="{ACD2CF16-DBE6-4596-BB24-819FD1608938}">
      <dgm:prSet/>
      <dgm:spPr/>
      <dgm:t>
        <a:bodyPr/>
        <a:lstStyle/>
        <a:p>
          <a:endParaRPr lang="en-GB" sz="1400"/>
        </a:p>
      </dgm:t>
    </dgm:pt>
    <dgm:pt modelId="{975CBA0B-E95E-4902-9230-D71CAC07701D}" type="sibTrans" cxnId="{ACD2CF16-DBE6-4596-BB24-819FD1608938}">
      <dgm:prSet custT="1"/>
      <dgm:spPr/>
      <dgm:t>
        <a:bodyPr/>
        <a:lstStyle/>
        <a:p>
          <a:endParaRPr lang="en-GB" sz="1400"/>
        </a:p>
      </dgm:t>
    </dgm:pt>
    <dgm:pt modelId="{9A84E118-CD03-45B4-AE02-22D677C73165}">
      <dgm:prSet phldrT="[Text]" custT="1"/>
      <dgm:spPr/>
      <dgm:t>
        <a:bodyPr/>
        <a:lstStyle/>
        <a:p>
          <a:r>
            <a:rPr lang="en-GB" sz="2800" dirty="0"/>
            <a:t>Parents</a:t>
          </a:r>
        </a:p>
      </dgm:t>
    </dgm:pt>
    <dgm:pt modelId="{040C0F48-72B3-40F9-AF21-B3A0F07307EB}" type="parTrans" cxnId="{533B9E76-6F1B-493C-9174-5F6A7A74EBC6}">
      <dgm:prSet/>
      <dgm:spPr/>
      <dgm:t>
        <a:bodyPr/>
        <a:lstStyle/>
        <a:p>
          <a:endParaRPr lang="en-GB" sz="1400"/>
        </a:p>
      </dgm:t>
    </dgm:pt>
    <dgm:pt modelId="{D2553E53-5F37-4910-A166-B3D178DEFDA5}" type="sibTrans" cxnId="{533B9E76-6F1B-493C-9174-5F6A7A74EBC6}">
      <dgm:prSet custT="1"/>
      <dgm:spPr/>
      <dgm:t>
        <a:bodyPr/>
        <a:lstStyle/>
        <a:p>
          <a:endParaRPr lang="en-GB" sz="1400"/>
        </a:p>
      </dgm:t>
    </dgm:pt>
    <dgm:pt modelId="{343630DB-CDBF-42A8-BD6F-F18F3C5133D6}" type="pres">
      <dgm:prSet presAssocID="{AC7DA482-E80F-4EDD-8234-1F0484796C89}" presName="Name0" presStyleCnt="0">
        <dgm:presLayoutVars>
          <dgm:dir/>
          <dgm:resizeHandles val="exact"/>
        </dgm:presLayoutVars>
      </dgm:prSet>
      <dgm:spPr/>
    </dgm:pt>
    <dgm:pt modelId="{D029891D-9FE5-4AD2-8FCF-756E86779814}" type="pres">
      <dgm:prSet presAssocID="{DCB41EEC-AC3E-4E71-A436-19754615B7C9}" presName="node" presStyleLbl="node1" presStyleIdx="0" presStyleCnt="3">
        <dgm:presLayoutVars>
          <dgm:bulletEnabled val="1"/>
        </dgm:presLayoutVars>
      </dgm:prSet>
      <dgm:spPr/>
    </dgm:pt>
    <dgm:pt modelId="{12660B3B-6553-405A-B521-A1D83C147FD6}" type="pres">
      <dgm:prSet presAssocID="{5DB86254-6717-43AA-A0DE-97C6497B1E93}" presName="sibTrans" presStyleLbl="sibTrans2D1" presStyleIdx="0" presStyleCnt="3"/>
      <dgm:spPr/>
    </dgm:pt>
    <dgm:pt modelId="{49FC9436-0DEB-41C3-B352-7E1B01136F58}" type="pres">
      <dgm:prSet presAssocID="{5DB86254-6717-43AA-A0DE-97C6497B1E93}" presName="connectorText" presStyleLbl="sibTrans2D1" presStyleIdx="0" presStyleCnt="3"/>
      <dgm:spPr/>
    </dgm:pt>
    <dgm:pt modelId="{3C1AEB6C-8444-433F-87BE-ED93591B45D6}" type="pres">
      <dgm:prSet presAssocID="{4507F9CE-8AC7-4274-B8AD-D1F52D5B0485}" presName="node" presStyleLbl="node1" presStyleIdx="1" presStyleCnt="3">
        <dgm:presLayoutVars>
          <dgm:bulletEnabled val="1"/>
        </dgm:presLayoutVars>
      </dgm:prSet>
      <dgm:spPr/>
    </dgm:pt>
    <dgm:pt modelId="{91E4DDC7-49CE-47B8-B9B5-7A7E270E9683}" type="pres">
      <dgm:prSet presAssocID="{975CBA0B-E95E-4902-9230-D71CAC07701D}" presName="sibTrans" presStyleLbl="sibTrans2D1" presStyleIdx="1" presStyleCnt="3"/>
      <dgm:spPr/>
    </dgm:pt>
    <dgm:pt modelId="{F7CB5112-2CA7-4466-9815-337E92A77AAC}" type="pres">
      <dgm:prSet presAssocID="{975CBA0B-E95E-4902-9230-D71CAC07701D}" presName="connectorText" presStyleLbl="sibTrans2D1" presStyleIdx="1" presStyleCnt="3"/>
      <dgm:spPr/>
    </dgm:pt>
    <dgm:pt modelId="{8E1EF5ED-9490-4182-BE94-DCB1EBB607ED}" type="pres">
      <dgm:prSet presAssocID="{9A84E118-CD03-45B4-AE02-22D677C73165}" presName="node" presStyleLbl="node1" presStyleIdx="2" presStyleCnt="3">
        <dgm:presLayoutVars>
          <dgm:bulletEnabled val="1"/>
        </dgm:presLayoutVars>
      </dgm:prSet>
      <dgm:spPr/>
    </dgm:pt>
    <dgm:pt modelId="{CC177DB6-3601-4368-85A1-A6AA688996DB}" type="pres">
      <dgm:prSet presAssocID="{D2553E53-5F37-4910-A166-B3D178DEFDA5}" presName="sibTrans" presStyleLbl="sibTrans2D1" presStyleIdx="2" presStyleCnt="3"/>
      <dgm:spPr/>
    </dgm:pt>
    <dgm:pt modelId="{7AF16F15-D88C-4743-9F03-2F7FFC890F1E}" type="pres">
      <dgm:prSet presAssocID="{D2553E53-5F37-4910-A166-B3D178DEFDA5}" presName="connectorText" presStyleLbl="sibTrans2D1" presStyleIdx="2" presStyleCnt="3"/>
      <dgm:spPr/>
    </dgm:pt>
  </dgm:ptLst>
  <dgm:cxnLst>
    <dgm:cxn modelId="{46044001-BAB7-4BF6-A2DD-A8C5029CFB44}" type="presOf" srcId="{9A84E118-CD03-45B4-AE02-22D677C73165}" destId="{8E1EF5ED-9490-4182-BE94-DCB1EBB607ED}" srcOrd="0" destOrd="0" presId="urn:microsoft.com/office/officeart/2005/8/layout/cycle7"/>
    <dgm:cxn modelId="{ACD2CF16-DBE6-4596-BB24-819FD1608938}" srcId="{AC7DA482-E80F-4EDD-8234-1F0484796C89}" destId="{4507F9CE-8AC7-4274-B8AD-D1F52D5B0485}" srcOrd="1" destOrd="0" parTransId="{7EB78FC4-288B-45AD-9F01-AAFE8732D488}" sibTransId="{975CBA0B-E95E-4902-9230-D71CAC07701D}"/>
    <dgm:cxn modelId="{0A945E60-7385-4DAF-A7AD-C2F89E670A36}" type="presOf" srcId="{AC7DA482-E80F-4EDD-8234-1F0484796C89}" destId="{343630DB-CDBF-42A8-BD6F-F18F3C5133D6}" srcOrd="0" destOrd="0" presId="urn:microsoft.com/office/officeart/2005/8/layout/cycle7"/>
    <dgm:cxn modelId="{972CDF45-C8EF-462C-885C-30F89E88A229}" type="presOf" srcId="{975CBA0B-E95E-4902-9230-D71CAC07701D}" destId="{F7CB5112-2CA7-4466-9815-337E92A77AAC}" srcOrd="1" destOrd="0" presId="urn:microsoft.com/office/officeart/2005/8/layout/cycle7"/>
    <dgm:cxn modelId="{288F7B47-5FFC-4C56-AB06-A2A61E9CB153}" srcId="{AC7DA482-E80F-4EDD-8234-1F0484796C89}" destId="{DCB41EEC-AC3E-4E71-A436-19754615B7C9}" srcOrd="0" destOrd="0" parTransId="{713B4FD7-B57F-4D1D-9BB7-EA90ACCE45BF}" sibTransId="{5DB86254-6717-43AA-A0DE-97C6497B1E93}"/>
    <dgm:cxn modelId="{1B947869-E6E0-4C7A-A779-481001966B05}" type="presOf" srcId="{5DB86254-6717-43AA-A0DE-97C6497B1E93}" destId="{12660B3B-6553-405A-B521-A1D83C147FD6}" srcOrd="0" destOrd="0" presId="urn:microsoft.com/office/officeart/2005/8/layout/cycle7"/>
    <dgm:cxn modelId="{17BF184D-1AA9-4D24-9121-D4CE18EFC956}" type="presOf" srcId="{975CBA0B-E95E-4902-9230-D71CAC07701D}" destId="{91E4DDC7-49CE-47B8-B9B5-7A7E270E9683}" srcOrd="0" destOrd="0" presId="urn:microsoft.com/office/officeart/2005/8/layout/cycle7"/>
    <dgm:cxn modelId="{533B9E76-6F1B-493C-9174-5F6A7A74EBC6}" srcId="{AC7DA482-E80F-4EDD-8234-1F0484796C89}" destId="{9A84E118-CD03-45B4-AE02-22D677C73165}" srcOrd="2" destOrd="0" parTransId="{040C0F48-72B3-40F9-AF21-B3A0F07307EB}" sibTransId="{D2553E53-5F37-4910-A166-B3D178DEFDA5}"/>
    <dgm:cxn modelId="{64A3469D-FA78-4D8A-A1DB-1E3FDA63875E}" type="presOf" srcId="{D2553E53-5F37-4910-A166-B3D178DEFDA5}" destId="{CC177DB6-3601-4368-85A1-A6AA688996DB}" srcOrd="0" destOrd="0" presId="urn:microsoft.com/office/officeart/2005/8/layout/cycle7"/>
    <dgm:cxn modelId="{89D7B99E-7030-4BC2-A1C2-79B539AF53F0}" type="presOf" srcId="{DCB41EEC-AC3E-4E71-A436-19754615B7C9}" destId="{D029891D-9FE5-4AD2-8FCF-756E86779814}" srcOrd="0" destOrd="0" presId="urn:microsoft.com/office/officeart/2005/8/layout/cycle7"/>
    <dgm:cxn modelId="{83DD88B3-0518-4037-91CE-10888D5C4FDB}" type="presOf" srcId="{5DB86254-6717-43AA-A0DE-97C6497B1E93}" destId="{49FC9436-0DEB-41C3-B352-7E1B01136F58}" srcOrd="1" destOrd="0" presId="urn:microsoft.com/office/officeart/2005/8/layout/cycle7"/>
    <dgm:cxn modelId="{6C7A92B9-B9A9-4C22-9044-62D9E9987B60}" type="presOf" srcId="{D2553E53-5F37-4910-A166-B3D178DEFDA5}" destId="{7AF16F15-D88C-4743-9F03-2F7FFC890F1E}" srcOrd="1" destOrd="0" presId="urn:microsoft.com/office/officeart/2005/8/layout/cycle7"/>
    <dgm:cxn modelId="{4DE47CDE-8046-4D76-9ABE-A78E513D501A}" type="presOf" srcId="{4507F9CE-8AC7-4274-B8AD-D1F52D5B0485}" destId="{3C1AEB6C-8444-433F-87BE-ED93591B45D6}" srcOrd="0" destOrd="0" presId="urn:microsoft.com/office/officeart/2005/8/layout/cycle7"/>
    <dgm:cxn modelId="{70A6CB66-C888-45A1-A564-4B6ED835C4DC}" type="presParOf" srcId="{343630DB-CDBF-42A8-BD6F-F18F3C5133D6}" destId="{D029891D-9FE5-4AD2-8FCF-756E86779814}" srcOrd="0" destOrd="0" presId="urn:microsoft.com/office/officeart/2005/8/layout/cycle7"/>
    <dgm:cxn modelId="{1391E748-6A23-4247-B478-9914BFE01D0C}" type="presParOf" srcId="{343630DB-CDBF-42A8-BD6F-F18F3C5133D6}" destId="{12660B3B-6553-405A-B521-A1D83C147FD6}" srcOrd="1" destOrd="0" presId="urn:microsoft.com/office/officeart/2005/8/layout/cycle7"/>
    <dgm:cxn modelId="{DD6D3D34-5344-435B-BB1B-0DB00DA46DFA}" type="presParOf" srcId="{12660B3B-6553-405A-B521-A1D83C147FD6}" destId="{49FC9436-0DEB-41C3-B352-7E1B01136F58}" srcOrd="0" destOrd="0" presId="urn:microsoft.com/office/officeart/2005/8/layout/cycle7"/>
    <dgm:cxn modelId="{514CA9A4-03BF-42FD-BFFF-582F1C981C0E}" type="presParOf" srcId="{343630DB-CDBF-42A8-BD6F-F18F3C5133D6}" destId="{3C1AEB6C-8444-433F-87BE-ED93591B45D6}" srcOrd="2" destOrd="0" presId="urn:microsoft.com/office/officeart/2005/8/layout/cycle7"/>
    <dgm:cxn modelId="{24D0F652-386C-4BAA-83B5-C072FDF45820}" type="presParOf" srcId="{343630DB-CDBF-42A8-BD6F-F18F3C5133D6}" destId="{91E4DDC7-49CE-47B8-B9B5-7A7E270E9683}" srcOrd="3" destOrd="0" presId="urn:microsoft.com/office/officeart/2005/8/layout/cycle7"/>
    <dgm:cxn modelId="{DFCCDFC1-03E6-4110-BC81-8F812716C0E8}" type="presParOf" srcId="{91E4DDC7-49CE-47B8-B9B5-7A7E270E9683}" destId="{F7CB5112-2CA7-4466-9815-337E92A77AAC}" srcOrd="0" destOrd="0" presId="urn:microsoft.com/office/officeart/2005/8/layout/cycle7"/>
    <dgm:cxn modelId="{2D55FB0D-E682-4ACE-BB30-3ED72B61ED9D}" type="presParOf" srcId="{343630DB-CDBF-42A8-BD6F-F18F3C5133D6}" destId="{8E1EF5ED-9490-4182-BE94-DCB1EBB607ED}" srcOrd="4" destOrd="0" presId="urn:microsoft.com/office/officeart/2005/8/layout/cycle7"/>
    <dgm:cxn modelId="{EC93C0F9-6083-4016-9BB5-852CD0E9B0A8}" type="presParOf" srcId="{343630DB-CDBF-42A8-BD6F-F18F3C5133D6}" destId="{CC177DB6-3601-4368-85A1-A6AA688996DB}" srcOrd="5" destOrd="0" presId="urn:microsoft.com/office/officeart/2005/8/layout/cycle7"/>
    <dgm:cxn modelId="{46A4C597-A78F-49F7-BB2B-D6A0B1AF089E}" type="presParOf" srcId="{CC177DB6-3601-4368-85A1-A6AA688996DB}" destId="{7AF16F15-D88C-4743-9F03-2F7FFC890F1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29891D-9FE5-4AD2-8FCF-756E86779814}">
      <dsp:nvSpPr>
        <dsp:cNvPr id="0" name=""/>
        <dsp:cNvSpPr/>
      </dsp:nvSpPr>
      <dsp:spPr>
        <a:xfrm>
          <a:off x="2226459" y="1276"/>
          <a:ext cx="2337533" cy="1168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Child</a:t>
          </a:r>
        </a:p>
      </dsp:txBody>
      <dsp:txXfrm>
        <a:off x="2260691" y="35508"/>
        <a:ext cx="2269069" cy="1100302"/>
      </dsp:txXfrm>
    </dsp:sp>
    <dsp:sp modelId="{12660B3B-6553-405A-B521-A1D83C147FD6}">
      <dsp:nvSpPr>
        <dsp:cNvPr id="0" name=""/>
        <dsp:cNvSpPr/>
      </dsp:nvSpPr>
      <dsp:spPr>
        <a:xfrm rot="3600000">
          <a:off x="3751306" y="2052363"/>
          <a:ext cx="1217619" cy="409068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874026" y="2134177"/>
        <a:ext cx="972179" cy="245440"/>
      </dsp:txXfrm>
    </dsp:sp>
    <dsp:sp modelId="{3C1AEB6C-8444-433F-87BE-ED93591B45D6}">
      <dsp:nvSpPr>
        <dsp:cNvPr id="0" name=""/>
        <dsp:cNvSpPr/>
      </dsp:nvSpPr>
      <dsp:spPr>
        <a:xfrm>
          <a:off x="4156238" y="3343752"/>
          <a:ext cx="2337533" cy="1168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Family unit</a:t>
          </a:r>
        </a:p>
      </dsp:txBody>
      <dsp:txXfrm>
        <a:off x="4190470" y="3377984"/>
        <a:ext cx="2269069" cy="1100302"/>
      </dsp:txXfrm>
    </dsp:sp>
    <dsp:sp modelId="{91E4DDC7-49CE-47B8-B9B5-7A7E270E9683}">
      <dsp:nvSpPr>
        <dsp:cNvPr id="0" name=""/>
        <dsp:cNvSpPr/>
      </dsp:nvSpPr>
      <dsp:spPr>
        <a:xfrm rot="10800000">
          <a:off x="2786416" y="3723601"/>
          <a:ext cx="1217619" cy="409068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909136" y="3805415"/>
        <a:ext cx="972179" cy="245440"/>
      </dsp:txXfrm>
    </dsp:sp>
    <dsp:sp modelId="{8E1EF5ED-9490-4182-BE94-DCB1EBB607ED}">
      <dsp:nvSpPr>
        <dsp:cNvPr id="0" name=""/>
        <dsp:cNvSpPr/>
      </dsp:nvSpPr>
      <dsp:spPr>
        <a:xfrm>
          <a:off x="296680" y="3343752"/>
          <a:ext cx="2337533" cy="11687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Parents</a:t>
          </a:r>
        </a:p>
      </dsp:txBody>
      <dsp:txXfrm>
        <a:off x="330912" y="3377984"/>
        <a:ext cx="2269069" cy="1100302"/>
      </dsp:txXfrm>
    </dsp:sp>
    <dsp:sp modelId="{CC177DB6-3601-4368-85A1-A6AA688996DB}">
      <dsp:nvSpPr>
        <dsp:cNvPr id="0" name=""/>
        <dsp:cNvSpPr/>
      </dsp:nvSpPr>
      <dsp:spPr>
        <a:xfrm rot="18000000">
          <a:off x="1821527" y="2052363"/>
          <a:ext cx="1217619" cy="409068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944247" y="2134177"/>
        <a:ext cx="972179" cy="245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09D0F-ADEC-4082-ABD8-17169B890BE1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0A03FA-0D7B-4EC8-B1CB-12720EE13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190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2F2E-C001-4D19-B710-BA3C9BBFC0A1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834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E3C7-8CAB-4883-9355-1B86FC6D649A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035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D47FD-62A3-4A52-B1EF-0801DDAD88E6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237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6A53E-349E-4C83-A7CC-785A695BF7EE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357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6155F-846A-42C6-8EA4-F15D06E1BC71}" type="datetime1">
              <a:rPr lang="en-US" smtClean="0"/>
              <a:t>9/30/2026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050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7BC65-D012-4ABA-A29F-0C1336D2AB6F}" type="datetime1">
              <a:rPr lang="en-US" smtClean="0"/>
              <a:t>9/30/2026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59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1080F-C7B4-430A-96DC-963993B91CBE}" type="datetime1">
              <a:rPr lang="en-US" smtClean="0"/>
              <a:t>9/30/2026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41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81AB4-CC32-44A2-97A7-2937E00FBDDF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11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18CC3-16ED-46F7-9D1F-365BDE2C6223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0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84B400-3B38-4D0C-ACB5-1A14AF45BBC6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346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B86D3-2D5F-4F05-9085-FA9D7EB3A7A9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4532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A42ADBB4-E5BA-427B-A811-8B9280D66217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382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sussex.ac.uk/tel/2020/09/29/co-created-marking-criteria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ubc.ca/chendricks/tag/phil-102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ormusing.blogspot.com/2012/05/parent-revolutions-two-petition.htm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12995&amp;picture=eine-pause&amp;jazyk=DE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vi.uk/blog/what-are-the-different-types-of-familie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DF03976-B2C5-5C10-1EFB-2A0079A5BB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7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24436" y="1066800"/>
            <a:ext cx="4389120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FC3F65-24FB-4176-5D4C-B5675BDC9A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0487" y="1562101"/>
            <a:ext cx="4091784" cy="2738530"/>
          </a:xfrm>
        </p:spPr>
        <p:txBody>
          <a:bodyPr anchor="t">
            <a:normAutofit/>
          </a:bodyPr>
          <a:lstStyle/>
          <a:p>
            <a:r>
              <a:rPr lang="en-GB" sz="6000" dirty="0"/>
              <a:t>BMHP5021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05D927-4273-47B5-F180-17399B9486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5721" y="3122619"/>
            <a:ext cx="5046616" cy="875824"/>
          </a:xfrm>
        </p:spPr>
        <p:txBody>
          <a:bodyPr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GB" sz="2000" b="1" dirty="0"/>
              <a:t>Protecting and supporting families in Health and Care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24436" y="5780876"/>
            <a:ext cx="438912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75C65-D36A-3B53-DAD8-7D67F1D47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E74AA-C693-FCED-20CD-E3B362E03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560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0318E-F408-F7E7-9707-31CE57022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00779"/>
            <a:ext cx="10890929" cy="1097280"/>
          </a:xfrm>
        </p:spPr>
        <p:txBody>
          <a:bodyPr/>
          <a:lstStyle/>
          <a:p>
            <a:r>
              <a:rPr lang="en-GB" dirty="0"/>
              <a:t>Module lecturer : Sharon Langford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4DE2A-0A89-95E8-3181-39C9539CC4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580" y="2633472"/>
            <a:ext cx="12071420" cy="356616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AIMS</a:t>
            </a:r>
            <a:r>
              <a:rPr lang="en-GB" dirty="0"/>
              <a:t>: to develop examination of social care services for children, young people and families in the UK, covering historical and current major debates, perspectives and challenges associated with childcare policy and practice. </a:t>
            </a:r>
          </a:p>
          <a:p>
            <a:pPr marL="0" indent="0">
              <a:buNone/>
            </a:pPr>
            <a:r>
              <a:rPr lang="en-GB" b="1" dirty="0"/>
              <a:t>LEARNING OUTCOMES: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Examine and evaluate multi and inter disciplinary responses and partnership working within the support offered to children, young people and families in the health and care professions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Examine and analyse the protective services offered to all members of the family by professionals in the health and social care sectors.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B2ECA8-9B66-B396-44F1-48923DAB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E82912-7E20-A8BF-1422-E8894553C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264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91E025C-3388-9EF4-375C-17EB3A7F82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720" t="29255" r="39093" b="9206"/>
          <a:stretch>
            <a:fillRect/>
          </a:stretch>
        </p:blipFill>
        <p:spPr>
          <a:xfrm>
            <a:off x="5843312" y="571184"/>
            <a:ext cx="6348688" cy="61502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0CF1DE-9CDB-9F1F-501E-5BD17D55E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773" y="22544"/>
            <a:ext cx="10890929" cy="1097280"/>
          </a:xfrm>
        </p:spPr>
        <p:txBody>
          <a:bodyPr>
            <a:normAutofit/>
          </a:bodyPr>
          <a:lstStyle/>
          <a:p>
            <a:r>
              <a:rPr lang="en-GB" dirty="0"/>
              <a:t>Assignment 1: Presentation (50%)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CAF8-80C0-0C87-B12B-811E2F485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430" y="1487960"/>
            <a:ext cx="5935226" cy="4798856"/>
          </a:xfrm>
        </p:spPr>
        <p:txBody>
          <a:bodyPr>
            <a:normAutofit/>
          </a:bodyPr>
          <a:lstStyle/>
          <a:p>
            <a:r>
              <a:rPr lang="en-GB" sz="1800" b="1" dirty="0"/>
              <a:t>Deadline: Wednesday 18</a:t>
            </a:r>
            <a:r>
              <a:rPr lang="en-GB" sz="1800" b="1" baseline="30000" dirty="0"/>
              <a:t>th</a:t>
            </a:r>
            <a:r>
              <a:rPr lang="en-GB" sz="1800" b="1" dirty="0"/>
              <a:t> Nov 2026 (Time TBC)</a:t>
            </a:r>
          </a:p>
          <a:p>
            <a:endParaRPr lang="en-GB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en-US" sz="1800" b="1" dirty="0">
                <a:latin typeface="Grandview Display" panose="020B0502040204020203" pitchFamily="34" charset="0"/>
              </a:rPr>
              <a:t>Focus: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endParaRPr lang="en-US" altLang="en-US" sz="1800" dirty="0"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dirty="0">
                <a:latin typeface="Grandview Display" panose="020B0502040204020203" pitchFamily="34" charset="0"/>
              </a:rPr>
              <a:t>Overview of family case study (structure &amp; dynamics)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dirty="0">
                <a:latin typeface="Grandview Display" panose="020B0502040204020203" pitchFamily="34" charset="0"/>
              </a:rPr>
              <a:t>Identify possible ACEs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dirty="0">
                <a:latin typeface="Grandview Display" panose="020B0502040204020203" pitchFamily="34" charset="0"/>
              </a:rPr>
              <a:t>Highlight protective services involved (statutory, voluntary, private)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dirty="0">
                <a:latin typeface="Grandview Display" panose="020B0502040204020203" pitchFamily="34" charset="0"/>
              </a:rPr>
              <a:t>Consider relevant policy &amp; legislation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dirty="0">
                <a:latin typeface="Grandview Display" panose="020B0502040204020203" pitchFamily="34" charset="0"/>
              </a:rPr>
              <a:t>Show understanding of multi-agency working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lang="en-US" altLang="en-US" sz="1800" b="1" dirty="0"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b="1" dirty="0">
                <a:latin typeface="Grandview Display" panose="020B0502040204020203" pitchFamily="34" charset="0"/>
              </a:rPr>
              <a:t>References:</a:t>
            </a:r>
            <a:r>
              <a:rPr lang="en-US" altLang="en-US" sz="1800" dirty="0">
                <a:latin typeface="Grandview Display" panose="020B0502040204020203" pitchFamily="34" charset="0"/>
              </a:rPr>
              <a:t> Minimum </a:t>
            </a:r>
            <a:r>
              <a:rPr lang="en-US" altLang="en-US" sz="1800" dirty="0">
                <a:highlight>
                  <a:srgbClr val="FFFF00"/>
                </a:highlight>
                <a:latin typeface="Grandview Display" panose="020B0502040204020203" pitchFamily="34" charset="0"/>
              </a:rPr>
              <a:t>15 scholarly/credible sources</a:t>
            </a:r>
          </a:p>
          <a:p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EBF58-3E2A-0B0E-1C01-74CBC4C56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D0A7A-A7CD-2F06-9045-20B907D8A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086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323D4-08FB-9CF3-63F9-04ED8FE4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96" y="136525"/>
            <a:ext cx="10890929" cy="1097280"/>
          </a:xfrm>
        </p:spPr>
        <p:txBody>
          <a:bodyPr/>
          <a:lstStyle/>
          <a:p>
            <a:r>
              <a:rPr lang="en-GB" dirty="0"/>
              <a:t>Assignment 2: Written report (50%)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18CAED-CDBB-F581-2E29-99977B808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F9D95-C006-9D3F-2740-8FFEA8088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4</a:t>
            </a:fld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7AE8139-8749-1C3E-F5CC-63496B1632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7952" y="1755978"/>
            <a:ext cx="4711505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Deadline:</a:t>
            </a:r>
            <a:r>
              <a:rPr lang="en-US" altLang="en-US" sz="1800" b="1" dirty="0">
                <a:latin typeface="Grandview Display" panose="020B0502040204020203" pitchFamily="34" charset="0"/>
              </a:rPr>
              <a:t> </a:t>
            </a:r>
            <a:r>
              <a:rPr lang="en-US" altLang="en-US" sz="1800" b="1" dirty="0">
                <a:highlight>
                  <a:srgbClr val="FFFF00"/>
                </a:highlight>
                <a:latin typeface="Grandview Display" panose="020B0502040204020203" pitchFamily="34" charset="0"/>
              </a:rPr>
              <a:t>Friday 11</a:t>
            </a:r>
            <a:r>
              <a:rPr lang="en-US" altLang="en-US" sz="1800" b="1" baseline="30000" dirty="0">
                <a:highlight>
                  <a:srgbClr val="FFFF00"/>
                </a:highlight>
                <a:latin typeface="Grandview Display" panose="020B0502040204020203" pitchFamily="34" charset="0"/>
              </a:rPr>
              <a:t>th</a:t>
            </a:r>
            <a:r>
              <a:rPr lang="en-US" altLang="en-US" sz="1800" b="1" dirty="0">
                <a:highlight>
                  <a:srgbClr val="FFFF00"/>
                </a:highlight>
                <a:latin typeface="Grandview Display" panose="020B0502040204020203" pitchFamily="34" charset="0"/>
              </a:rPr>
              <a:t> December 2026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sz="1800" b="1" dirty="0">
                <a:highlight>
                  <a:srgbClr val="FFFF00"/>
                </a:highlight>
                <a:latin typeface="Grandview Display" panose="020B0502040204020203" pitchFamily="34" charset="0"/>
              </a:rPr>
              <a:t>23:55pm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2000 words (± 10%)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800" b="1" dirty="0">
              <a:latin typeface="Grandview Display" panose="020B05020402040202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Focus: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Analyse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 Kowalski family case study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Identify all agencies involved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Evaluate each agency’s contribution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Make evidence-based recommendations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Link to legislation, policy, and theory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References: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randview Display" panose="020B0502040204020203" pitchFamily="34" charset="0"/>
              </a:rPr>
              <a:t> Minimum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Grandview Display" panose="020B0502040204020203" pitchFamily="34" charset="0"/>
              </a:rPr>
              <a:t>20 scholarly/credible sources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F87748-AC1C-0296-23CB-F89E23E3D3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08" t="26475" r="54258" b="50001"/>
          <a:stretch>
            <a:fillRect/>
          </a:stretch>
        </p:blipFill>
        <p:spPr>
          <a:xfrm>
            <a:off x="4678848" y="772886"/>
            <a:ext cx="7315200" cy="4676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435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96E88-9F4A-BC35-2DE8-B11100960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612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GB" sz="3400" dirty="0"/>
              <a:t>Use of Generative AI in assessment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FD597-BD41-7AED-C6EA-37E9BAA9C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BMHP5021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97594B-1ED7-C354-F017-7551F1B83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16B8658-C8F8-9F61-0627-15DB3B0EA1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276378"/>
              </p:ext>
            </p:extLst>
          </p:nvPr>
        </p:nvGraphicFramePr>
        <p:xfrm>
          <a:off x="3999570" y="1310259"/>
          <a:ext cx="7485719" cy="4212152"/>
        </p:xfrm>
        <a:graphic>
          <a:graphicData uri="http://schemas.openxmlformats.org/drawingml/2006/table">
            <a:tbl>
              <a:tblPr firstRow="1" firstCol="1" bandRow="1"/>
              <a:tblGrid>
                <a:gridCol w="1453796">
                  <a:extLst>
                    <a:ext uri="{9D8B030D-6E8A-4147-A177-3AD203B41FA5}">
                      <a16:colId xmlns:a16="http://schemas.microsoft.com/office/drawing/2014/main" val="189962325"/>
                    </a:ext>
                  </a:extLst>
                </a:gridCol>
                <a:gridCol w="5248568">
                  <a:extLst>
                    <a:ext uri="{9D8B030D-6E8A-4147-A177-3AD203B41FA5}">
                      <a16:colId xmlns:a16="http://schemas.microsoft.com/office/drawing/2014/main" val="2063781683"/>
                    </a:ext>
                  </a:extLst>
                </a:gridCol>
                <a:gridCol w="783355">
                  <a:extLst>
                    <a:ext uri="{9D8B030D-6E8A-4147-A177-3AD203B41FA5}">
                      <a16:colId xmlns:a16="http://schemas.microsoft.com/office/drawing/2014/main" val="2414712029"/>
                    </a:ext>
                  </a:extLst>
                </a:gridCol>
              </a:tblGrid>
              <a:tr h="61770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research, including searching for bibliography, using tools to summarise, compare and interrogate materials.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0379825"/>
                  </a:ext>
                </a:extLst>
              </a:tr>
              <a:tr h="61770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9630839"/>
                  </a:ext>
                </a:extLst>
              </a:tr>
              <a:tr h="61770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rephrasing of your own work within specific standards.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2615853"/>
                  </a:ext>
                </a:extLst>
              </a:tr>
              <a:tr h="5804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6593259"/>
                  </a:ext>
                </a:extLst>
              </a:tr>
              <a:tr h="5804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7466886"/>
                  </a:ext>
                </a:extLst>
              </a:tr>
              <a:tr h="58044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9898278"/>
                  </a:ext>
                </a:extLst>
              </a:tr>
              <a:tr h="61770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1200" b="1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491" marR="70491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2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2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☒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05" marR="72505" marT="10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708812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35410C78-EEC6-A725-7B64-D67AF3CE396A}"/>
              </a:ext>
            </a:extLst>
          </p:cNvPr>
          <p:cNvSpPr/>
          <p:nvPr/>
        </p:nvSpPr>
        <p:spPr>
          <a:xfrm>
            <a:off x="2914022" y="1979525"/>
            <a:ext cx="1018917" cy="32154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AB54953-77E0-A61B-94DB-84A7B5937D4F}"/>
              </a:ext>
            </a:extLst>
          </p:cNvPr>
          <p:cNvSpPr/>
          <p:nvPr/>
        </p:nvSpPr>
        <p:spPr>
          <a:xfrm>
            <a:off x="2914022" y="3870290"/>
            <a:ext cx="1018917" cy="32154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82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13CD3-BE51-6877-B82B-B162A9623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1613" y="723482"/>
            <a:ext cx="650181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Marking criteria</a:t>
            </a:r>
          </a:p>
        </p:txBody>
      </p:sp>
      <p:pic>
        <p:nvPicPr>
          <p:cNvPr id="8" name="Picture 7" descr="A pencil and checklist on a piece of paper&#10;&#10;AI-generated content may be incorrect.">
            <a:extLst>
              <a:ext uri="{FF2B5EF4-FFF2-40B4-BE49-F238E27FC236}">
                <a16:creationId xmlns:a16="http://schemas.microsoft.com/office/drawing/2014/main" id="{6F7836E7-A7ED-4796-C0AE-85D91DC80F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466" r="9037" b="1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">
            <a:extLst>
              <a:ext uri="{FF2B5EF4-FFF2-40B4-BE49-F238E27FC236}">
                <a16:creationId xmlns:a16="http://schemas.microsoft.com/office/drawing/2014/main" id="{CA3E9A39-F034-0E18-762A-1554275098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91613" y="2176036"/>
            <a:ext cx="7700367" cy="41218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</a:rPr>
              <a:t>Engagement with literature</a:t>
            </a:r>
            <a:r>
              <a:rPr lang="en-US" altLang="en-US" sz="1600" b="1" dirty="0">
                <a:latin typeface="Grandview Display" panose="020B0502040204020203" pitchFamily="34" charset="0"/>
              </a:rPr>
              <a:t> </a:t>
            </a:r>
            <a:r>
              <a:rPr lang="en-US" altLang="en-US" sz="1600" b="1" dirty="0">
                <a:latin typeface="Grandview Display" panose="020B0502040204020203" pitchFamily="34" charset="0"/>
                <a:sym typeface="Wingdings" panose="05000000000000000000" pitchFamily="2" charset="2"/>
              </a:rPr>
              <a:t> Marks available 10</a:t>
            </a:r>
            <a:endParaRPr lang="en-GB" sz="1600" i="1" dirty="0"/>
          </a:p>
          <a:p>
            <a:pPr mar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None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</a:rPr>
              <a:t>Knowledge &amp; understanding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  <a:sym typeface="Wingdings" panose="05000000000000000000" pitchFamily="2" charset="2"/>
              </a:rPr>
              <a:t> Marks available 30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</a:rPr>
              <a:t>Critical thinking (analysis, evaluation, synthesis)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  <a:sym typeface="Wingdings" panose="05000000000000000000" pitchFamily="2" charset="2"/>
              </a:rPr>
              <a:t> Marks available 30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</a:rPr>
              <a:t>Application to practice (linking theory to real-world cases)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  <a:sym typeface="Wingdings" panose="05000000000000000000" pitchFamily="2" charset="2"/>
              </a:rPr>
              <a:t> Marks available 20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</a:rPr>
              <a:t>Communication &amp; transferable skills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Grandview Display" panose="020B0502040204020203" pitchFamily="34" charset="0"/>
                <a:sym typeface="Wingdings" panose="05000000000000000000" pitchFamily="2" charset="2"/>
              </a:rPr>
              <a:t> Marks available 10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effectLst/>
              <a:latin typeface="Grandview Display" panose="020B05020402040202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C3715D-BF26-BE64-BEF7-34F15B7E2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BMHP5021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C3B84-2AA9-D193-83EB-328828C0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E12F7-0B02-5F3C-F842-3D8456F8E4C0}"/>
              </a:ext>
            </a:extLst>
          </p:cNvPr>
          <p:cNvSpPr txBox="1"/>
          <p:nvPr/>
        </p:nvSpPr>
        <p:spPr>
          <a:xfrm>
            <a:off x="1768071" y="6067867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s.sussex.ac.uk/tel/2020/09/29/co-created-marking-criteri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36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103625-2602-5CD3-7442-56BD0368D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Tips for success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E00A3B-6E11-80B7-E701-A7DD78E1F5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7502" b="-1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">
            <a:extLst>
              <a:ext uri="{FF2B5EF4-FFF2-40B4-BE49-F238E27FC236}">
                <a16:creationId xmlns:a16="http://schemas.microsoft.com/office/drawing/2014/main" id="{D0618B79-BF99-2010-B0CE-E759CAD859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29200" y="2176036"/>
            <a:ext cx="7162800" cy="41218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Start early with reading &amp; notes on the case studies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Connect family challenges to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ACEs &amp; safeguarding frameworks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Think critically: not just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effectLst/>
              </a:rPr>
              <a:t>what happened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, but </a:t>
            </a:r>
            <a:r>
              <a:rPr kumimoji="0" lang="en-US" altLang="en-US" sz="1800" b="1" i="1" u="none" strike="noStrike" cap="none" normalizeH="0" baseline="0" dirty="0">
                <a:ln>
                  <a:noFill/>
                </a:ln>
                <a:effectLst/>
              </a:rPr>
              <a:t>why, how, and what should improve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Practice presentation skills (timing, clarity, confidence)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6450A2-E6E3-4D9D-6AF0-BD21B99C1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BMHP5021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C9D81-2ED9-6FE6-8166-4BEF705AD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A310A3-66A7-B182-3FB5-34F3E4A63B22}"/>
              </a:ext>
            </a:extLst>
          </p:cNvPr>
          <p:cNvSpPr txBox="1"/>
          <p:nvPr/>
        </p:nvSpPr>
        <p:spPr>
          <a:xfrm>
            <a:off x="2085466" y="6067867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s.ubc.ca/chendricks/tag/phil-10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971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8C8F4-C466-4EF5-3E4D-B41FEFB77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7528" y="1032764"/>
            <a:ext cx="4308672" cy="3224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7" name="Content Placeholder 6" descr="A white person sitting on a red question mark&#10;&#10;AI-generated content may be incorrect.">
            <a:extLst>
              <a:ext uri="{FF2B5EF4-FFF2-40B4-BE49-F238E27FC236}">
                <a16:creationId xmlns:a16="http://schemas.microsoft.com/office/drawing/2014/main" id="{0F21D2D0-88F8-36C1-E44B-E4359B9721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3918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619E28-2C9C-EED6-CEAF-0C45B003C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35757" y="6356350"/>
            <a:ext cx="383061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cap="all" spc="3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BMHP5021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70BB4B-73E6-0347-C460-F709BBFF5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6368" y="6356350"/>
            <a:ext cx="47983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47A9F-3C0D-297C-75AD-AFABAF1F04C4}"/>
              </a:ext>
            </a:extLst>
          </p:cNvPr>
          <p:cNvSpPr txBox="1"/>
          <p:nvPr/>
        </p:nvSpPr>
        <p:spPr>
          <a:xfrm>
            <a:off x="4282671" y="6657945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ducatormusing.blogspot.com/2012/05/parent-revolutions-two-peti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932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03FCC9E-47A2-69B7-68E7-7FA95EAD5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5662526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682487-6DC7-789F-49CF-E9A983207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BMHP5021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C90F7A-75E1-FF9C-E91A-9567C4FBE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20" name="Picture 19" descr="A clock and arrows on a blue board&#10;&#10;AI-generated content may be incorrect.">
            <a:extLst>
              <a:ext uri="{FF2B5EF4-FFF2-40B4-BE49-F238E27FC236}">
                <a16:creationId xmlns:a16="http://schemas.microsoft.com/office/drawing/2014/main" id="{558883F1-4913-F43F-589B-D305780CF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14329" y="701544"/>
            <a:ext cx="6963341" cy="458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771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ED179-C529-0D99-CB23-F2D84AAA9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54" y="2182249"/>
            <a:ext cx="10890929" cy="681929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What does the word “</a:t>
            </a:r>
            <a:r>
              <a:rPr lang="en-GB" sz="3600" u="sng" dirty="0"/>
              <a:t>FAMILY</a:t>
            </a:r>
            <a:r>
              <a:rPr lang="en-GB" sz="3600" dirty="0"/>
              <a:t>” mean to you?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857FDE-E6DF-34C9-3667-E009C83A3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E10B6F-0D69-AF16-3B27-E4F2B1794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10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AB9ECA-0D48-B9E1-C879-6856F2D822E3}"/>
              </a:ext>
            </a:extLst>
          </p:cNvPr>
          <p:cNvSpPr txBox="1"/>
          <p:nvPr/>
        </p:nvSpPr>
        <p:spPr>
          <a:xfrm>
            <a:off x="529954" y="4672484"/>
            <a:ext cx="5968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Write 500 words reflective writing.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96A76C-AD24-6AF2-E6F8-C7C5F0A61D0B}"/>
              </a:ext>
            </a:extLst>
          </p:cNvPr>
          <p:cNvSpPr txBox="1"/>
          <p:nvPr/>
        </p:nvSpPr>
        <p:spPr>
          <a:xfrm>
            <a:off x="612949" y="532563"/>
            <a:ext cx="3797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Individual activity: Reflective writing</a:t>
            </a:r>
          </a:p>
        </p:txBody>
      </p:sp>
      <p:pic>
        <p:nvPicPr>
          <p:cNvPr id="14" name="Picture 13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A3E260F1-42B2-0D79-0AAD-E953B4EC31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00654" y="3848264"/>
            <a:ext cx="585216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866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53C4C-CD98-28DF-5EEC-3F03B515A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BMHP5021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5A973-634D-2EF7-7BCB-833860DCF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48D347-1B3F-7218-1914-7C29FAFE4DDE}"/>
              </a:ext>
            </a:extLst>
          </p:cNvPr>
          <p:cNvSpPr txBox="1"/>
          <p:nvPr/>
        </p:nvSpPr>
        <p:spPr>
          <a:xfrm>
            <a:off x="2307094" y="331875"/>
            <a:ext cx="980451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+mj-lt"/>
              </a:rPr>
              <a:t>When professionals say, ‘we are supporting the family’, who do you think they are really supporting — the child, the parent, or the family unit?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9FFB75-F4D4-E83B-484B-182C3F08D8F6}"/>
              </a:ext>
            </a:extLst>
          </p:cNvPr>
          <p:cNvSpPr txBox="1"/>
          <p:nvPr/>
        </p:nvSpPr>
        <p:spPr>
          <a:xfrm>
            <a:off x="602902" y="562708"/>
            <a:ext cx="16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Group activity 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E7B8AFA-9883-0CBF-38D0-5BF9AF261B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6499392"/>
              </p:ext>
            </p:extLst>
          </p:nvPr>
        </p:nvGraphicFramePr>
        <p:xfrm>
          <a:off x="5205604" y="1502713"/>
          <a:ext cx="6790453" cy="4513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00CCC465-38B9-78D1-73FF-05A7F1EE2DA1}"/>
              </a:ext>
            </a:extLst>
          </p:cNvPr>
          <p:cNvSpPr txBox="1"/>
          <p:nvPr/>
        </p:nvSpPr>
        <p:spPr>
          <a:xfrm>
            <a:off x="195943" y="2967335"/>
            <a:ext cx="464509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/>
              <a:t>Research and write different services or interventions available in UK near the side of the triangle they best represent.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Make sure you reference properly following UWTSD guidance.</a:t>
            </a:r>
          </a:p>
        </p:txBody>
      </p:sp>
    </p:spTree>
    <p:extLst>
      <p:ext uri="{BB962C8B-B14F-4D97-AF65-F5344CB8AC3E}">
        <p14:creationId xmlns:p14="http://schemas.microsoft.com/office/powerpoint/2010/main" val="295996596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683</Words>
  <Application>Microsoft Office PowerPoint</Application>
  <PresentationFormat>Widescreen</PresentationFormat>
  <Paragraphs>123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Grandview Display</vt:lpstr>
      <vt:lpstr>Times New Roman</vt:lpstr>
      <vt:lpstr>DashVTI</vt:lpstr>
      <vt:lpstr>BMHP5021</vt:lpstr>
      <vt:lpstr>Module lecturer : Sharon Langford</vt:lpstr>
      <vt:lpstr>Assignment 1: Presentation (50%)</vt:lpstr>
      <vt:lpstr>Assignment 2: Written report (50%)</vt:lpstr>
      <vt:lpstr>Use of Generative AI in assessment </vt:lpstr>
      <vt:lpstr>Marking criteria</vt:lpstr>
      <vt:lpstr>Tips for success</vt:lpstr>
      <vt:lpstr>Questions?</vt:lpstr>
      <vt:lpstr>PowerPoint Presentation</vt:lpstr>
      <vt:lpstr>What does the word “FAMILY” mean to you?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sharon Langford</cp:lastModifiedBy>
  <cp:revision>2</cp:revision>
  <dcterms:created xsi:type="dcterms:W3CDTF">2025-09-30T14:31:06Z</dcterms:created>
  <dcterms:modified xsi:type="dcterms:W3CDTF">2026-09-30T08:33:35Z</dcterms:modified>
</cp:coreProperties>
</file>