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719"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08"/>
    <p:restoredTop sz="94624"/>
  </p:normalViewPr>
  <p:slideViewPr>
    <p:cSldViewPr snapToGrid="0">
      <p:cViewPr varScale="1">
        <p:scale>
          <a:sx n="111" d="100"/>
          <a:sy n="111" d="100"/>
        </p:scale>
        <p:origin x="656"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2EE38FB4-C628-D442-8C46-E518F8FE1ABB}" type="datetimeFigureOut">
              <a:rPr lang="en-US" smtClean="0"/>
              <a:t>3/15/26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D3F65-B241-BD48-ABC3-6C2510D1E9CA}" type="slidenum">
              <a:rPr lang="en-US" smtClean="0"/>
              <a:t>‹#›</a:t>
            </a:fld>
            <a:endParaRPr lang="en-US"/>
          </a:p>
        </p:txBody>
      </p:sp>
    </p:spTree>
    <p:extLst>
      <p:ext uri="{BB962C8B-B14F-4D97-AF65-F5344CB8AC3E}">
        <p14:creationId xmlns:p14="http://schemas.microsoft.com/office/powerpoint/2010/main" val="8966990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fld id="{2EE38FB4-C628-D442-8C46-E518F8FE1ABB}" type="datetimeFigureOut">
              <a:rPr lang="en-US" smtClean="0"/>
              <a:t>3/15/26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D3F65-B241-BD48-ABC3-6C2510D1E9CA}" type="slidenum">
              <a:rPr lang="en-US" smtClean="0"/>
              <a:t>‹#›</a:t>
            </a:fld>
            <a:endParaRPr lang="en-US"/>
          </a:p>
        </p:txBody>
      </p:sp>
    </p:spTree>
    <p:extLst>
      <p:ext uri="{BB962C8B-B14F-4D97-AF65-F5344CB8AC3E}">
        <p14:creationId xmlns:p14="http://schemas.microsoft.com/office/powerpoint/2010/main" val="2936764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EE38FB4-C628-D442-8C46-E518F8FE1ABB}" type="datetimeFigureOut">
              <a:rPr lang="en-US" smtClean="0"/>
              <a:t>3/15/26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D3F65-B241-BD48-ABC3-6C2510D1E9CA}" type="slidenum">
              <a:rPr lang="en-US" smtClean="0"/>
              <a:t>‹#›</a:t>
            </a:fld>
            <a:endParaRPr lang="en-US"/>
          </a:p>
        </p:txBody>
      </p:sp>
    </p:spTree>
    <p:extLst>
      <p:ext uri="{BB962C8B-B14F-4D97-AF65-F5344CB8AC3E}">
        <p14:creationId xmlns:p14="http://schemas.microsoft.com/office/powerpoint/2010/main" val="579034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2EE38FB4-C628-D442-8C46-E518F8FE1ABB}" type="datetimeFigureOut">
              <a:rPr lang="en-US" smtClean="0"/>
              <a:t>3/15/26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5D3F65-B241-BD48-ABC3-6C2510D1E9CA}" type="slidenum">
              <a:rPr lang="en-US" smtClean="0"/>
              <a:t>‹#›</a:t>
            </a:fld>
            <a:endParaRPr lang="en-US"/>
          </a:p>
        </p:txBody>
      </p:sp>
    </p:spTree>
    <p:extLst>
      <p:ext uri="{BB962C8B-B14F-4D97-AF65-F5344CB8AC3E}">
        <p14:creationId xmlns:p14="http://schemas.microsoft.com/office/powerpoint/2010/main" val="20213030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2EE38FB4-C628-D442-8C46-E518F8FE1ABB}" type="datetimeFigureOut">
              <a:rPr lang="en-US" smtClean="0"/>
              <a:t>3/15/26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75D3F65-B241-BD48-ABC3-6C2510D1E9CA}" type="slidenum">
              <a:rPr lang="en-US" smtClean="0"/>
              <a:t>‹#›</a:t>
            </a:fld>
            <a:endParaRPr lang="en-US"/>
          </a:p>
        </p:txBody>
      </p:sp>
    </p:spTree>
    <p:extLst>
      <p:ext uri="{BB962C8B-B14F-4D97-AF65-F5344CB8AC3E}">
        <p14:creationId xmlns:p14="http://schemas.microsoft.com/office/powerpoint/2010/main" val="19825480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2EE38FB4-C628-D442-8C46-E518F8FE1ABB}" type="datetimeFigureOut">
              <a:rPr lang="en-US" smtClean="0"/>
              <a:t>3/15/26</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275D3F65-B241-BD48-ABC3-6C2510D1E9CA}" type="slidenum">
              <a:rPr lang="en-US" smtClean="0"/>
              <a:t>‹#›</a:t>
            </a:fld>
            <a:endParaRPr lang="en-US"/>
          </a:p>
        </p:txBody>
      </p:sp>
    </p:spTree>
    <p:extLst>
      <p:ext uri="{BB962C8B-B14F-4D97-AF65-F5344CB8AC3E}">
        <p14:creationId xmlns:p14="http://schemas.microsoft.com/office/powerpoint/2010/main" val="2933362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2EE38FB4-C628-D442-8C46-E518F8FE1ABB}" type="datetimeFigureOut">
              <a:rPr lang="en-US" smtClean="0"/>
              <a:t>3/15/26</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275D3F65-B241-BD48-ABC3-6C2510D1E9CA}" type="slidenum">
              <a:rPr lang="en-US" smtClean="0"/>
              <a:t>‹#›</a:t>
            </a:fld>
            <a:endParaRPr lang="en-US"/>
          </a:p>
        </p:txBody>
      </p:sp>
    </p:spTree>
    <p:extLst>
      <p:ext uri="{BB962C8B-B14F-4D97-AF65-F5344CB8AC3E}">
        <p14:creationId xmlns:p14="http://schemas.microsoft.com/office/powerpoint/2010/main" val="3720352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2EE38FB4-C628-D442-8C46-E518F8FE1ABB}" type="datetimeFigureOut">
              <a:rPr lang="en-US" smtClean="0"/>
              <a:t>3/15/26</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275D3F65-B241-BD48-ABC3-6C2510D1E9CA}" type="slidenum">
              <a:rPr lang="en-US" smtClean="0"/>
              <a:t>‹#›</a:t>
            </a:fld>
            <a:endParaRPr lang="en-US"/>
          </a:p>
        </p:txBody>
      </p:sp>
    </p:spTree>
    <p:extLst>
      <p:ext uri="{BB962C8B-B14F-4D97-AF65-F5344CB8AC3E}">
        <p14:creationId xmlns:p14="http://schemas.microsoft.com/office/powerpoint/2010/main" val="5222478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EE38FB4-C628-D442-8C46-E518F8FE1ABB}" type="datetimeFigureOut">
              <a:rPr lang="en-US" smtClean="0"/>
              <a:t>3/15/26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5D3F65-B241-BD48-ABC3-6C2510D1E9CA}" type="slidenum">
              <a:rPr lang="en-US" smtClean="0"/>
              <a:t>‹#›</a:t>
            </a:fld>
            <a:endParaRPr lang="en-US"/>
          </a:p>
        </p:txBody>
      </p:sp>
    </p:spTree>
    <p:extLst>
      <p:ext uri="{BB962C8B-B14F-4D97-AF65-F5344CB8AC3E}">
        <p14:creationId xmlns:p14="http://schemas.microsoft.com/office/powerpoint/2010/main" val="4229488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EE38FB4-C628-D442-8C46-E518F8FE1ABB}" type="datetimeFigureOut">
              <a:rPr lang="en-US" smtClean="0"/>
              <a:t>3/15/26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5D3F65-B241-BD48-ABC3-6C2510D1E9CA}" type="slidenum">
              <a:rPr lang="en-US" smtClean="0"/>
              <a:t>‹#›</a:t>
            </a:fld>
            <a:endParaRPr lang="en-US"/>
          </a:p>
        </p:txBody>
      </p:sp>
    </p:spTree>
    <p:extLst>
      <p:ext uri="{BB962C8B-B14F-4D97-AF65-F5344CB8AC3E}">
        <p14:creationId xmlns:p14="http://schemas.microsoft.com/office/powerpoint/2010/main" val="26244869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2EE38FB4-C628-D442-8C46-E518F8FE1ABB}" type="datetimeFigureOut">
              <a:rPr lang="en-US" smtClean="0"/>
              <a:t>3/15/26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D3F65-B241-BD48-ABC3-6C2510D1E9CA}" type="slidenum">
              <a:rPr lang="en-US" smtClean="0"/>
              <a:t>‹#›</a:t>
            </a:fld>
            <a:endParaRPr lang="en-US"/>
          </a:p>
        </p:txBody>
      </p:sp>
    </p:spTree>
    <p:extLst>
      <p:ext uri="{BB962C8B-B14F-4D97-AF65-F5344CB8AC3E}">
        <p14:creationId xmlns:p14="http://schemas.microsoft.com/office/powerpoint/2010/main" val="3425063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2EE38FB4-C628-D442-8C46-E518F8FE1ABB}" type="datetimeFigureOut">
              <a:rPr lang="en-US" smtClean="0"/>
              <a:t>3/15/26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D3F65-B241-BD48-ABC3-6C2510D1E9CA}"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9379474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EE38FB4-C628-D442-8C46-E518F8FE1ABB}" type="datetimeFigureOut">
              <a:rPr lang="en-US" smtClean="0"/>
              <a:t>3/15/26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D3F65-B241-BD48-ABC3-6C2510D1E9CA}" type="slidenum">
              <a:rPr lang="en-US" smtClean="0"/>
              <a:t>‹#›</a:t>
            </a:fld>
            <a:endParaRPr lang="en-US"/>
          </a:p>
        </p:txBody>
      </p:sp>
    </p:spTree>
    <p:extLst>
      <p:ext uri="{BB962C8B-B14F-4D97-AF65-F5344CB8AC3E}">
        <p14:creationId xmlns:p14="http://schemas.microsoft.com/office/powerpoint/2010/main" val="19808833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EE38FB4-C628-D442-8C46-E518F8FE1ABB}" type="datetimeFigureOut">
              <a:rPr lang="en-US" smtClean="0"/>
              <a:t>3/15/26</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D3F65-B241-BD48-ABC3-6C2510D1E9CA}" type="slidenum">
              <a:rPr lang="en-US" smtClean="0"/>
              <a:t>‹#›</a:t>
            </a:fld>
            <a:endParaRPr lang="en-US"/>
          </a:p>
        </p:txBody>
      </p:sp>
    </p:spTree>
    <p:extLst>
      <p:ext uri="{BB962C8B-B14F-4D97-AF65-F5344CB8AC3E}">
        <p14:creationId xmlns:p14="http://schemas.microsoft.com/office/powerpoint/2010/main" val="6648838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EE38FB4-C628-D442-8C46-E518F8FE1ABB}" type="datetimeFigureOut">
              <a:rPr lang="en-US" smtClean="0"/>
              <a:t>3/15/26</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D3F65-B241-BD48-ABC3-6C2510D1E9CA}" type="slidenum">
              <a:rPr lang="en-US" smtClean="0"/>
              <a:t>‹#›</a:t>
            </a:fld>
            <a:endParaRPr lang="en-US"/>
          </a:p>
        </p:txBody>
      </p:sp>
    </p:spTree>
    <p:extLst>
      <p:ext uri="{BB962C8B-B14F-4D97-AF65-F5344CB8AC3E}">
        <p14:creationId xmlns:p14="http://schemas.microsoft.com/office/powerpoint/2010/main" val="3993058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EE38FB4-C628-D442-8C46-E518F8FE1ABB}" type="datetimeFigureOut">
              <a:rPr lang="en-US" smtClean="0"/>
              <a:t>3/15/26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D3F65-B241-BD48-ABC3-6C2510D1E9CA}" type="slidenum">
              <a:rPr lang="en-US" smtClean="0"/>
              <a:t>‹#›</a:t>
            </a:fld>
            <a:endParaRPr lang="en-US"/>
          </a:p>
        </p:txBody>
      </p:sp>
    </p:spTree>
    <p:extLst>
      <p:ext uri="{BB962C8B-B14F-4D97-AF65-F5344CB8AC3E}">
        <p14:creationId xmlns:p14="http://schemas.microsoft.com/office/powerpoint/2010/main" val="36143869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EE38FB4-C628-D442-8C46-E518F8FE1ABB}" type="datetimeFigureOut">
              <a:rPr lang="en-US" smtClean="0"/>
              <a:t>3/15/26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D3F65-B241-BD48-ABC3-6C2510D1E9CA}" type="slidenum">
              <a:rPr lang="en-US" smtClean="0"/>
              <a:t>‹#›</a:t>
            </a:fld>
            <a:endParaRPr lang="en-US"/>
          </a:p>
        </p:txBody>
      </p:sp>
    </p:spTree>
    <p:extLst>
      <p:ext uri="{BB962C8B-B14F-4D97-AF65-F5344CB8AC3E}">
        <p14:creationId xmlns:p14="http://schemas.microsoft.com/office/powerpoint/2010/main" val="3071780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2EE38FB4-C628-D442-8C46-E518F8FE1ABB}" type="datetimeFigureOut">
              <a:rPr lang="en-US" smtClean="0"/>
              <a:t>3/15/26</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275D3F65-B241-BD48-ABC3-6C2510D1E9CA}" type="slidenum">
              <a:rPr lang="en-US" smtClean="0"/>
              <a:t>‹#›</a:t>
            </a:fld>
            <a:endParaRPr lang="en-US"/>
          </a:p>
        </p:txBody>
      </p:sp>
    </p:spTree>
    <p:extLst>
      <p:ext uri="{BB962C8B-B14F-4D97-AF65-F5344CB8AC3E}">
        <p14:creationId xmlns:p14="http://schemas.microsoft.com/office/powerpoint/2010/main" val="3498411515"/>
      </p:ext>
    </p:extLst>
  </p:cSld>
  <p:clrMap bg1="dk1" tx1="lt1" bg2="dk2" tx2="lt2" accent1="accent1" accent2="accent2" accent3="accent3" accent4="accent4" accent5="accent5" accent6="accent6" hlink="hlink" folHlink="folHlink"/>
  <p:sldLayoutIdLst>
    <p:sldLayoutId id="2147484720" r:id="rId1"/>
    <p:sldLayoutId id="2147484721" r:id="rId2"/>
    <p:sldLayoutId id="2147484722" r:id="rId3"/>
    <p:sldLayoutId id="2147484723" r:id="rId4"/>
    <p:sldLayoutId id="2147484724" r:id="rId5"/>
    <p:sldLayoutId id="2147484725" r:id="rId6"/>
    <p:sldLayoutId id="2147484726" r:id="rId7"/>
    <p:sldLayoutId id="2147484727" r:id="rId8"/>
    <p:sldLayoutId id="2147484728" r:id="rId9"/>
    <p:sldLayoutId id="2147484729" r:id="rId10"/>
    <p:sldLayoutId id="2147484730" r:id="rId11"/>
    <p:sldLayoutId id="2147484731" r:id="rId12"/>
    <p:sldLayoutId id="2147484732" r:id="rId13"/>
    <p:sldLayoutId id="2147484733" r:id="rId14"/>
    <p:sldLayoutId id="2147484734" r:id="rId15"/>
    <p:sldLayoutId id="2147484735" r:id="rId16"/>
    <p:sldLayoutId id="2147484736"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F3F4807A-5068-4492-8025-D75F320E90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EB417A-D0CE-EFE0-E7EC-830606BC6092}"/>
              </a:ext>
            </a:extLst>
          </p:cNvPr>
          <p:cNvSpPr>
            <a:spLocks noGrp="1"/>
          </p:cNvSpPr>
          <p:nvPr>
            <p:ph type="ctrTitle"/>
          </p:nvPr>
        </p:nvSpPr>
        <p:spPr>
          <a:xfrm>
            <a:off x="8296710" y="1143000"/>
            <a:ext cx="3543464" cy="1475567"/>
          </a:xfrm>
        </p:spPr>
        <p:txBody>
          <a:bodyPr>
            <a:normAutofit/>
          </a:bodyPr>
          <a:lstStyle/>
          <a:p>
            <a:r>
              <a:rPr lang="en-US" sz="4800" dirty="0">
                <a:solidFill>
                  <a:srgbClr val="EBEBEB"/>
                </a:solidFill>
              </a:rPr>
              <a:t>MENINGITIS</a:t>
            </a:r>
          </a:p>
        </p:txBody>
      </p:sp>
      <p:sp>
        <p:nvSpPr>
          <p:cNvPr id="3" name="Subtitle 2">
            <a:extLst>
              <a:ext uri="{FF2B5EF4-FFF2-40B4-BE49-F238E27FC236}">
                <a16:creationId xmlns:a16="http://schemas.microsoft.com/office/drawing/2014/main" id="{58832BEC-B9D2-BE16-6FBA-8CCCF81CE033}"/>
              </a:ext>
            </a:extLst>
          </p:cNvPr>
          <p:cNvSpPr>
            <a:spLocks noGrp="1"/>
          </p:cNvSpPr>
          <p:nvPr>
            <p:ph type="subTitle" idx="1"/>
          </p:nvPr>
        </p:nvSpPr>
        <p:spPr>
          <a:xfrm>
            <a:off x="7973137" y="4588328"/>
            <a:ext cx="3571163" cy="2090263"/>
          </a:xfrm>
        </p:spPr>
        <p:txBody>
          <a:bodyPr>
            <a:normAutofit fontScale="92500" lnSpcReduction="20000"/>
          </a:bodyPr>
          <a:lstStyle/>
          <a:p>
            <a:r>
              <a:rPr lang="en-GB" sz="1800" dirty="0">
                <a:solidFill>
                  <a:schemeClr val="tx1"/>
                </a:solidFill>
                <a:latin typeface="+mn-lt"/>
                <a:cs typeface="Arial" panose="020B0604020202020204" pitchFamily="34" charset="0"/>
              </a:rPr>
              <a:t>Brenda S R Marciano 2509114</a:t>
            </a:r>
            <a:endParaRPr lang="en-US" sz="1800" dirty="0">
              <a:solidFill>
                <a:schemeClr val="tx1"/>
              </a:solidFill>
              <a:latin typeface="+mn-lt"/>
              <a:cs typeface="Arial" panose="020B0604020202020204" pitchFamily="34" charset="0"/>
            </a:endParaRPr>
          </a:p>
          <a:p>
            <a:r>
              <a:rPr lang="en-US" sz="1800" dirty="0" err="1">
                <a:solidFill>
                  <a:schemeClr val="tx1"/>
                </a:solidFill>
                <a:latin typeface="+mn-lt"/>
              </a:rPr>
              <a:t>fABIULA</a:t>
            </a:r>
            <a:r>
              <a:rPr lang="en-US" sz="1800" dirty="0">
                <a:solidFill>
                  <a:schemeClr val="tx1"/>
                </a:solidFill>
                <a:latin typeface="+mn-lt"/>
              </a:rPr>
              <a:t> DOS reis 2513854</a:t>
            </a:r>
          </a:p>
          <a:p>
            <a:r>
              <a:rPr lang="en-US" sz="1800" dirty="0">
                <a:solidFill>
                  <a:schemeClr val="tx1"/>
                </a:solidFill>
                <a:latin typeface="+mn-lt"/>
              </a:rPr>
              <a:t>Gabriela Alves </a:t>
            </a:r>
            <a:r>
              <a:rPr lang="en-US" sz="1800" dirty="0" err="1">
                <a:solidFill>
                  <a:schemeClr val="tx1"/>
                </a:solidFill>
                <a:latin typeface="+mn-lt"/>
              </a:rPr>
              <a:t>Harissis</a:t>
            </a:r>
            <a:r>
              <a:rPr lang="en-US" sz="1800" dirty="0">
                <a:solidFill>
                  <a:schemeClr val="tx1"/>
                </a:solidFill>
                <a:latin typeface="+mn-lt"/>
              </a:rPr>
              <a:t> 2509668</a:t>
            </a:r>
          </a:p>
          <a:p>
            <a:r>
              <a:rPr lang="en-US" sz="1800" dirty="0">
                <a:solidFill>
                  <a:schemeClr val="tx1"/>
                </a:solidFill>
                <a:latin typeface="+mn-lt"/>
              </a:rPr>
              <a:t>GALAUS, MALIBIRAN ANNIEVER 2508028</a:t>
            </a:r>
          </a:p>
          <a:p>
            <a:endParaRPr lang="en-US" sz="1800" dirty="0">
              <a:solidFill>
                <a:schemeClr val="tx2">
                  <a:lumMod val="40000"/>
                  <a:lumOff val="60000"/>
                </a:schemeClr>
              </a:solidFill>
            </a:endParaRPr>
          </a:p>
        </p:txBody>
      </p:sp>
      <p:sp>
        <p:nvSpPr>
          <p:cNvPr id="1033" name="Freeform 36">
            <a:extLst>
              <a:ext uri="{FF2B5EF4-FFF2-40B4-BE49-F238E27FC236}">
                <a16:creationId xmlns:a16="http://schemas.microsoft.com/office/drawing/2014/main" id="{B24996F8-180C-4DCB-8A26-DFA336CDE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413666"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1026" name="Picture 2" descr="Generated image: Inflamed meninges within the human brain">
            <a:extLst>
              <a:ext uri="{FF2B5EF4-FFF2-40B4-BE49-F238E27FC236}">
                <a16:creationId xmlns:a16="http://schemas.microsoft.com/office/drawing/2014/main" id="{58AA6B82-1574-9F22-710D-65FCE5E680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1586" r="-1" b="29421"/>
          <a:stretch>
            <a:fillRect/>
          </a:stretch>
        </p:blipFill>
        <p:spPr bwMode="auto">
          <a:xfrm>
            <a:off x="20" y="10"/>
            <a:ext cx="7759920" cy="6857991"/>
          </a:xfrm>
          <a:custGeom>
            <a:avLst/>
            <a:gdLst/>
            <a:ahLst/>
            <a:cxnLst/>
            <a:rect l="l" t="t" r="r" b="b"/>
            <a:pathLst>
              <a:path w="7759940" h="6858001">
                <a:moveTo>
                  <a:pt x="0" y="0"/>
                </a:moveTo>
                <a:lnTo>
                  <a:pt x="1296537" y="0"/>
                </a:lnTo>
                <a:lnTo>
                  <a:pt x="1296537" y="1"/>
                </a:lnTo>
                <a:lnTo>
                  <a:pt x="6415225" y="1"/>
                </a:lnTo>
                <a:lnTo>
                  <a:pt x="6415225" y="0"/>
                </a:lnTo>
                <a:lnTo>
                  <a:pt x="7758763" y="0"/>
                </a:lnTo>
                <a:lnTo>
                  <a:pt x="7733718" y="155677"/>
                </a:lnTo>
                <a:lnTo>
                  <a:pt x="7709849" y="310668"/>
                </a:lnTo>
                <a:lnTo>
                  <a:pt x="7686485" y="466344"/>
                </a:lnTo>
                <a:lnTo>
                  <a:pt x="7666482" y="622707"/>
                </a:lnTo>
                <a:lnTo>
                  <a:pt x="7646311" y="778383"/>
                </a:lnTo>
                <a:lnTo>
                  <a:pt x="7627485" y="934746"/>
                </a:lnTo>
                <a:lnTo>
                  <a:pt x="7611349" y="1089051"/>
                </a:lnTo>
                <a:lnTo>
                  <a:pt x="7596053" y="1245413"/>
                </a:lnTo>
                <a:lnTo>
                  <a:pt x="7582101" y="1401090"/>
                </a:lnTo>
                <a:lnTo>
                  <a:pt x="7569999" y="1554023"/>
                </a:lnTo>
                <a:lnTo>
                  <a:pt x="7557896" y="1709014"/>
                </a:lnTo>
                <a:lnTo>
                  <a:pt x="7547811" y="1861947"/>
                </a:lnTo>
                <a:lnTo>
                  <a:pt x="7539911" y="2014881"/>
                </a:lnTo>
                <a:lnTo>
                  <a:pt x="7531674" y="2167128"/>
                </a:lnTo>
                <a:lnTo>
                  <a:pt x="7524783" y="2318004"/>
                </a:lnTo>
                <a:lnTo>
                  <a:pt x="7519908" y="2467509"/>
                </a:lnTo>
                <a:lnTo>
                  <a:pt x="7515706" y="2617013"/>
                </a:lnTo>
                <a:lnTo>
                  <a:pt x="7511672" y="2765146"/>
                </a:lnTo>
                <a:lnTo>
                  <a:pt x="7509823" y="2911221"/>
                </a:lnTo>
                <a:lnTo>
                  <a:pt x="7507806" y="3057297"/>
                </a:lnTo>
                <a:lnTo>
                  <a:pt x="7506797" y="3201315"/>
                </a:lnTo>
                <a:lnTo>
                  <a:pt x="7507806" y="3343961"/>
                </a:lnTo>
                <a:lnTo>
                  <a:pt x="7507806" y="3485236"/>
                </a:lnTo>
                <a:lnTo>
                  <a:pt x="7509823" y="3625139"/>
                </a:lnTo>
                <a:lnTo>
                  <a:pt x="7512848" y="3762299"/>
                </a:lnTo>
                <a:lnTo>
                  <a:pt x="7515706" y="3898087"/>
                </a:lnTo>
                <a:lnTo>
                  <a:pt x="7518900" y="4031133"/>
                </a:lnTo>
                <a:lnTo>
                  <a:pt x="7523774" y="4163492"/>
                </a:lnTo>
                <a:lnTo>
                  <a:pt x="7528985" y="4293793"/>
                </a:lnTo>
                <a:lnTo>
                  <a:pt x="7533691" y="4421352"/>
                </a:lnTo>
                <a:lnTo>
                  <a:pt x="7546971" y="4670298"/>
                </a:lnTo>
                <a:lnTo>
                  <a:pt x="7561090" y="4908956"/>
                </a:lnTo>
                <a:lnTo>
                  <a:pt x="7575882" y="5138013"/>
                </a:lnTo>
                <a:lnTo>
                  <a:pt x="7592187" y="5354726"/>
                </a:lnTo>
                <a:lnTo>
                  <a:pt x="7609164" y="5561838"/>
                </a:lnTo>
                <a:lnTo>
                  <a:pt x="7627485" y="5753862"/>
                </a:lnTo>
                <a:lnTo>
                  <a:pt x="7645471" y="5934227"/>
                </a:lnTo>
                <a:lnTo>
                  <a:pt x="7663456" y="6100191"/>
                </a:lnTo>
                <a:lnTo>
                  <a:pt x="7680433" y="6252438"/>
                </a:lnTo>
                <a:lnTo>
                  <a:pt x="7696570" y="6387541"/>
                </a:lnTo>
                <a:lnTo>
                  <a:pt x="7711866" y="6509613"/>
                </a:lnTo>
                <a:lnTo>
                  <a:pt x="7724641" y="6612483"/>
                </a:lnTo>
                <a:lnTo>
                  <a:pt x="7736743" y="6698894"/>
                </a:lnTo>
                <a:lnTo>
                  <a:pt x="7754057" y="6817538"/>
                </a:lnTo>
                <a:lnTo>
                  <a:pt x="7759940" y="6858000"/>
                </a:lnTo>
                <a:lnTo>
                  <a:pt x="6854586" y="6858000"/>
                </a:lnTo>
                <a:lnTo>
                  <a:pt x="6854586" y="6858001"/>
                </a:lnTo>
                <a:lnTo>
                  <a:pt x="764022" y="6858001"/>
                </a:lnTo>
                <a:lnTo>
                  <a:pt x="764022"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035" name="Rectangle 1034">
            <a:extLst>
              <a:ext uri="{FF2B5EF4-FFF2-40B4-BE49-F238E27FC236}">
                <a16:creationId xmlns:a16="http://schemas.microsoft.com/office/drawing/2014/main" id="{630182B0-3559-41D5-9EBC-0BD86BEDA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2468936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5"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27" name="Freeform: Shape 26">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0CFF2B29-4632-93BC-04A5-8A47AEC8FB69}"/>
              </a:ext>
            </a:extLst>
          </p:cNvPr>
          <p:cNvSpPr>
            <a:spLocks noGrp="1"/>
          </p:cNvSpPr>
          <p:nvPr>
            <p:ph type="title"/>
          </p:nvPr>
        </p:nvSpPr>
        <p:spPr>
          <a:xfrm>
            <a:off x="267212" y="1446836"/>
            <a:ext cx="4377425" cy="4669906"/>
          </a:xfrm>
        </p:spPr>
        <p:txBody>
          <a:bodyPr>
            <a:normAutofit/>
          </a:bodyPr>
          <a:lstStyle/>
          <a:p>
            <a:pPr algn="r"/>
            <a:br>
              <a:rPr lang="en-GB" dirty="0">
                <a:solidFill>
                  <a:srgbClr val="FFFFFF"/>
                </a:solidFill>
              </a:rPr>
            </a:br>
            <a:r>
              <a:rPr lang="en-GB" dirty="0">
                <a:solidFill>
                  <a:schemeClr val="bg1"/>
                </a:solidFill>
              </a:rPr>
              <a:t>Understanding The </a:t>
            </a:r>
            <a:br>
              <a:rPr lang="en-GB" dirty="0">
                <a:solidFill>
                  <a:schemeClr val="bg1"/>
                </a:solidFill>
              </a:rPr>
            </a:br>
            <a:r>
              <a:rPr lang="en-GB" dirty="0">
                <a:solidFill>
                  <a:schemeClr val="bg1"/>
                </a:solidFill>
              </a:rPr>
              <a:t>Condition:</a:t>
            </a:r>
            <a:br>
              <a:rPr lang="en-GB" dirty="0">
                <a:solidFill>
                  <a:schemeClr val="bg1"/>
                </a:solidFill>
              </a:rPr>
            </a:br>
            <a:br>
              <a:rPr lang="en-GB" dirty="0">
                <a:solidFill>
                  <a:schemeClr val="bg1"/>
                </a:solidFill>
              </a:rPr>
            </a:br>
            <a:r>
              <a:rPr lang="en-GB" dirty="0">
                <a:solidFill>
                  <a:schemeClr val="bg1"/>
                </a:solidFill>
              </a:rPr>
              <a:t> </a:t>
            </a:r>
            <a:endParaRPr lang="en-US" dirty="0">
              <a:solidFill>
                <a:srgbClr val="FFFFFF"/>
              </a:solidFill>
            </a:endParaRPr>
          </a:p>
        </p:txBody>
      </p:sp>
      <p:sp>
        <p:nvSpPr>
          <p:cNvPr id="18" name="Content Placeholder 2">
            <a:extLst>
              <a:ext uri="{FF2B5EF4-FFF2-40B4-BE49-F238E27FC236}">
                <a16:creationId xmlns:a16="http://schemas.microsoft.com/office/drawing/2014/main" id="{AEF2AD91-3CF5-6A67-86EF-AA4719376B9E}"/>
              </a:ext>
            </a:extLst>
          </p:cNvPr>
          <p:cNvSpPr>
            <a:spLocks noGrp="1"/>
          </p:cNvSpPr>
          <p:nvPr>
            <p:ph idx="1"/>
          </p:nvPr>
        </p:nvSpPr>
        <p:spPr>
          <a:xfrm>
            <a:off x="5002843" y="1360951"/>
            <a:ext cx="7147073" cy="5231756"/>
          </a:xfrm>
        </p:spPr>
        <p:txBody>
          <a:bodyPr>
            <a:normAutofit fontScale="25000" lnSpcReduction="20000"/>
          </a:bodyPr>
          <a:lstStyle/>
          <a:p>
            <a:r>
              <a:rPr lang="en-GB" sz="5600" dirty="0"/>
              <a:t>Pathophysiology and Risk Groups</a:t>
            </a:r>
          </a:p>
          <a:p>
            <a:r>
              <a:rPr lang="en-GB" sz="5600" dirty="0"/>
              <a:t> What is the Condition?</a:t>
            </a:r>
          </a:p>
          <a:p>
            <a:r>
              <a:rPr lang="en-GB" sz="5600" dirty="0"/>
              <a:t> Meningitis is the inflammation of the meninges, the protective membranes surrounding the brain and spinal</a:t>
            </a:r>
          </a:p>
          <a:p>
            <a:r>
              <a:rPr lang="en-GB" sz="5600" dirty="0"/>
              <a:t>cord.</a:t>
            </a:r>
          </a:p>
          <a:p>
            <a:r>
              <a:rPr lang="en-GB" sz="5600" dirty="0"/>
              <a:t> It is primarily caused by bacterial or viral infections, though fungal and non-infectious causes exist. Bacterial</a:t>
            </a:r>
          </a:p>
          <a:p>
            <a:r>
              <a:rPr lang="en-GB" sz="5600" dirty="0"/>
              <a:t>meningitis is a medical emergency requiring immediate intervention.</a:t>
            </a:r>
          </a:p>
          <a:p>
            <a:r>
              <a:rPr lang="en-GB" sz="5600" dirty="0"/>
              <a:t> Who Gets the Disease More Often? (Target Demographics)</a:t>
            </a:r>
          </a:p>
          <a:p>
            <a:r>
              <a:rPr lang="en-GB" sz="5600" dirty="0"/>
              <a:t> Infants and Toddlers: Their immune systems are still developing, making them the most vulnerable age group.</a:t>
            </a:r>
          </a:p>
          <a:p>
            <a:r>
              <a:rPr lang="en-GB" sz="5600" dirty="0"/>
              <a:t>Adolescents and Young Adults: High transmission rates are seen in this group due to social behaviours and living</a:t>
            </a:r>
          </a:p>
          <a:p>
            <a:r>
              <a:rPr lang="en-GB" sz="5600" dirty="0"/>
              <a:t>in close proximity (e.g., college dorms, boarding schools).</a:t>
            </a:r>
          </a:p>
          <a:p>
            <a:r>
              <a:rPr lang="en-GB" sz="5600" dirty="0"/>
              <a:t> The Immunocompromised: Individuals with underlying health conditions or those lacking a functional spleen</a:t>
            </a:r>
          </a:p>
          <a:p>
            <a:r>
              <a:rPr lang="en-GB" sz="5600" dirty="0"/>
              <a:t>are at significantly higher risk.</a:t>
            </a:r>
          </a:p>
          <a:p>
            <a:r>
              <a:rPr lang="en-GB" sz="5600" dirty="0"/>
              <a:t> Level of Incidence:</a:t>
            </a:r>
          </a:p>
          <a:p>
            <a:r>
              <a:rPr lang="en-GB" sz="5600" dirty="0"/>
              <a:t> Incidence varies globally; however, "outbreaks" are most common in crowded environments where respiratory </a:t>
            </a:r>
          </a:p>
          <a:p>
            <a:pPr>
              <a:lnSpc>
                <a:spcPct val="90000"/>
              </a:lnSpc>
            </a:pPr>
            <a:endParaRPr lang="en-US" sz="1100" dirty="0"/>
          </a:p>
        </p:txBody>
      </p:sp>
      <p:sp>
        <p:nvSpPr>
          <p:cNvPr id="6" name="TextBox 5">
            <a:extLst>
              <a:ext uri="{FF2B5EF4-FFF2-40B4-BE49-F238E27FC236}">
                <a16:creationId xmlns:a16="http://schemas.microsoft.com/office/drawing/2014/main" id="{8DE34F14-3F6D-4C75-5CD6-75F070A263CB}"/>
              </a:ext>
            </a:extLst>
          </p:cNvPr>
          <p:cNvSpPr txBox="1"/>
          <p:nvPr/>
        </p:nvSpPr>
        <p:spPr>
          <a:xfrm>
            <a:off x="6900298" y="282479"/>
            <a:ext cx="3553428" cy="646331"/>
          </a:xfrm>
          <a:prstGeom prst="rect">
            <a:avLst/>
          </a:prstGeom>
          <a:noFill/>
        </p:spPr>
        <p:txBody>
          <a:bodyPr wrap="square" rtlCol="0">
            <a:spAutoFit/>
          </a:bodyPr>
          <a:lstStyle/>
          <a:p>
            <a:r>
              <a:rPr lang="en-GB" dirty="0"/>
              <a:t>Definition and</a:t>
            </a:r>
          </a:p>
          <a:p>
            <a:r>
              <a:rPr lang="en-GB" dirty="0"/>
              <a:t>Demographics:</a:t>
            </a:r>
          </a:p>
        </p:txBody>
      </p:sp>
      <p:sp>
        <p:nvSpPr>
          <p:cNvPr id="7" name="TextBox 6">
            <a:extLst>
              <a:ext uri="{FF2B5EF4-FFF2-40B4-BE49-F238E27FC236}">
                <a16:creationId xmlns:a16="http://schemas.microsoft.com/office/drawing/2014/main" id="{C44CBBA6-F693-CCAE-1A8E-20904916F50F}"/>
              </a:ext>
            </a:extLst>
          </p:cNvPr>
          <p:cNvSpPr txBox="1"/>
          <p:nvPr/>
        </p:nvSpPr>
        <p:spPr>
          <a:xfrm>
            <a:off x="810228" y="6133626"/>
            <a:ext cx="3592650" cy="369332"/>
          </a:xfrm>
          <a:prstGeom prst="rect">
            <a:avLst/>
          </a:prstGeom>
          <a:noFill/>
        </p:spPr>
        <p:txBody>
          <a:bodyPr wrap="none" rtlCol="0">
            <a:spAutoFit/>
          </a:bodyPr>
          <a:lstStyle/>
          <a:p>
            <a:r>
              <a:rPr lang="en-US" dirty="0"/>
              <a:t>Gabriela Alves </a:t>
            </a:r>
            <a:r>
              <a:rPr lang="en-US" dirty="0" err="1"/>
              <a:t>Harissis</a:t>
            </a:r>
            <a:r>
              <a:rPr lang="en-US" dirty="0"/>
              <a:t> 2509668</a:t>
            </a:r>
          </a:p>
        </p:txBody>
      </p:sp>
    </p:spTree>
    <p:extLst>
      <p:ext uri="{BB962C8B-B14F-4D97-AF65-F5344CB8AC3E}">
        <p14:creationId xmlns:p14="http://schemas.microsoft.com/office/powerpoint/2010/main" val="1320183870"/>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ECCCE897-CCE8-A662-43A2-5914DCEE09A3}"/>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12" name="Freeform: Shape 11">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F5034BDA-0109-2A64-D670-B2706D7900B7}"/>
              </a:ext>
            </a:extLst>
          </p:cNvPr>
          <p:cNvSpPr>
            <a:spLocks noGrp="1"/>
          </p:cNvSpPr>
          <p:nvPr>
            <p:ph type="title"/>
          </p:nvPr>
        </p:nvSpPr>
        <p:spPr>
          <a:xfrm>
            <a:off x="653143" y="1645920"/>
            <a:ext cx="3522879" cy="4470821"/>
          </a:xfrm>
        </p:spPr>
        <p:txBody>
          <a:bodyPr>
            <a:normAutofit/>
          </a:bodyPr>
          <a:lstStyle/>
          <a:p>
            <a:pPr algn="r"/>
            <a:r>
              <a:rPr lang="en-GB" dirty="0">
                <a:solidFill>
                  <a:srgbClr val="FFFFFF"/>
                </a:solidFill>
              </a:rPr>
              <a:t>Clinical Strategy and Prevention</a:t>
            </a:r>
            <a:br>
              <a:rPr lang="en-GB" dirty="0">
                <a:solidFill>
                  <a:srgbClr val="FFFFFF"/>
                </a:solidFill>
              </a:rPr>
            </a:br>
            <a:endParaRPr lang="en-US" dirty="0">
              <a:solidFill>
                <a:srgbClr val="FFFFFF"/>
              </a:solidFill>
            </a:endParaRPr>
          </a:p>
        </p:txBody>
      </p:sp>
      <p:sp>
        <p:nvSpPr>
          <p:cNvPr id="3" name="Content Placeholder 2">
            <a:extLst>
              <a:ext uri="{FF2B5EF4-FFF2-40B4-BE49-F238E27FC236}">
                <a16:creationId xmlns:a16="http://schemas.microsoft.com/office/drawing/2014/main" id="{1061F205-C1C7-C58B-077B-DAF880B6E0DC}"/>
              </a:ext>
            </a:extLst>
          </p:cNvPr>
          <p:cNvSpPr>
            <a:spLocks noGrp="1"/>
          </p:cNvSpPr>
          <p:nvPr>
            <p:ph idx="1"/>
          </p:nvPr>
        </p:nvSpPr>
        <p:spPr>
          <a:xfrm>
            <a:off x="5204109" y="1645920"/>
            <a:ext cx="5919503" cy="4470821"/>
          </a:xfrm>
        </p:spPr>
        <p:txBody>
          <a:bodyPr>
            <a:normAutofit fontScale="92500" lnSpcReduction="20000"/>
          </a:bodyPr>
          <a:lstStyle/>
          <a:p>
            <a:pPr>
              <a:lnSpc>
                <a:spcPct val="90000"/>
              </a:lnSpc>
            </a:pPr>
            <a:r>
              <a:rPr lang="en-GB" sz="1100" dirty="0"/>
              <a:t> </a:t>
            </a:r>
            <a:r>
              <a:rPr lang="en-GB" sz="1400" dirty="0"/>
              <a:t>Measuring Impact &amp; The Role of Vaccination</a:t>
            </a:r>
          </a:p>
          <a:p>
            <a:pPr>
              <a:lnSpc>
                <a:spcPct val="90000"/>
              </a:lnSpc>
            </a:pPr>
            <a:r>
              <a:rPr lang="en-GB" sz="1400" dirty="0"/>
              <a:t> Hospital Data and Surveillance:</a:t>
            </a:r>
          </a:p>
          <a:p>
            <a:pPr>
              <a:lnSpc>
                <a:spcPct val="90000"/>
              </a:lnSpc>
            </a:pPr>
            <a:r>
              <a:rPr lang="en-GB" sz="1400" dirty="0"/>
              <a:t> Hospitals track "door-to-treatment" times to ensure rapid antibiotic delivery.</a:t>
            </a:r>
          </a:p>
          <a:p>
            <a:pPr>
              <a:lnSpc>
                <a:spcPct val="90000"/>
              </a:lnSpc>
            </a:pPr>
            <a:r>
              <a:rPr lang="en-GB" sz="1400" dirty="0"/>
              <a:t>Data is used to monitor incidence levels and identify potential clusters or outbreaks in real-time.</a:t>
            </a:r>
          </a:p>
          <a:p>
            <a:pPr>
              <a:lnSpc>
                <a:spcPct val="90000"/>
              </a:lnSpc>
            </a:pPr>
            <a:r>
              <a:rPr lang="en-GB" sz="1400" dirty="0"/>
              <a:t>The Importance of Morbidity Data:</a:t>
            </a:r>
          </a:p>
          <a:p>
            <a:pPr>
              <a:lnSpc>
                <a:spcPct val="90000"/>
              </a:lnSpc>
            </a:pPr>
            <a:r>
              <a:rPr lang="en-GB" sz="1400" dirty="0"/>
              <a:t>Morbidity refers to the long-term illness or disability caused by the disease.</a:t>
            </a:r>
          </a:p>
          <a:p>
            <a:pPr>
              <a:lnSpc>
                <a:spcPct val="90000"/>
              </a:lnSpc>
            </a:pPr>
            <a:r>
              <a:rPr lang="en-GB" sz="1400" dirty="0"/>
              <a:t>Tracking this is vital because survivors often face life-altering complications, including hearing loss, neurological damage, or limb</a:t>
            </a:r>
          </a:p>
          <a:p>
            <a:pPr>
              <a:lnSpc>
                <a:spcPct val="90000"/>
              </a:lnSpc>
            </a:pPr>
            <a:r>
              <a:rPr lang="en-GB" sz="1400" dirty="0"/>
              <a:t>loss. This data helps healthcare systems plan for long-term rehabilitation needs.</a:t>
            </a:r>
          </a:p>
          <a:p>
            <a:pPr>
              <a:lnSpc>
                <a:spcPct val="90000"/>
              </a:lnSpc>
            </a:pPr>
            <a:r>
              <a:rPr lang="en-GB" sz="1400" dirty="0"/>
              <a:t>Vaccine Efficacy:</a:t>
            </a:r>
          </a:p>
          <a:p>
            <a:pPr>
              <a:lnSpc>
                <a:spcPct val="90000"/>
              </a:lnSpc>
            </a:pPr>
            <a:r>
              <a:rPr lang="en-GB" sz="1400" dirty="0"/>
              <a:t>High Protection: Conjugate vaccines (like </a:t>
            </a:r>
            <a:r>
              <a:rPr lang="en-GB" sz="1400" dirty="0" err="1"/>
              <a:t>MenACWY</a:t>
            </a:r>
            <a:r>
              <a:rPr lang="en-GB" sz="1400" dirty="0"/>
              <a:t>) are highly effective, preventing disease in over 90% of vaccinated individuals.</a:t>
            </a:r>
          </a:p>
          <a:p>
            <a:pPr>
              <a:lnSpc>
                <a:spcPct val="90000"/>
              </a:lnSpc>
            </a:pPr>
            <a:r>
              <a:rPr lang="en-GB" sz="1400" dirty="0"/>
              <a:t>Herd Immunity Strategy: By vaccinating the "carriers" (mostly adolescents), the vaccine protects the wider community—</a:t>
            </a:r>
          </a:p>
          <a:p>
            <a:pPr>
              <a:lnSpc>
                <a:spcPct val="90000"/>
              </a:lnSpc>
            </a:pPr>
            <a:r>
              <a:rPr lang="en-GB" sz="1400" dirty="0"/>
              <a:t>including infants and the elderly—by stopping the bacteria from circulating.</a:t>
            </a:r>
          </a:p>
          <a:p>
            <a:pPr>
              <a:lnSpc>
                <a:spcPct val="90000"/>
              </a:lnSpc>
            </a:pPr>
            <a:endParaRPr lang="en-US" sz="1100" dirty="0"/>
          </a:p>
        </p:txBody>
      </p:sp>
      <p:sp>
        <p:nvSpPr>
          <p:cNvPr id="4" name="TextBox 3">
            <a:extLst>
              <a:ext uri="{FF2B5EF4-FFF2-40B4-BE49-F238E27FC236}">
                <a16:creationId xmlns:a16="http://schemas.microsoft.com/office/drawing/2014/main" id="{003C60B3-F46A-A9DB-C4F8-75E4A5D39C9B}"/>
              </a:ext>
            </a:extLst>
          </p:cNvPr>
          <p:cNvSpPr txBox="1"/>
          <p:nvPr/>
        </p:nvSpPr>
        <p:spPr>
          <a:xfrm>
            <a:off x="810228" y="6133626"/>
            <a:ext cx="3592650" cy="369332"/>
          </a:xfrm>
          <a:prstGeom prst="rect">
            <a:avLst/>
          </a:prstGeom>
          <a:noFill/>
        </p:spPr>
        <p:txBody>
          <a:bodyPr wrap="none" rtlCol="0">
            <a:spAutoFit/>
          </a:bodyPr>
          <a:lstStyle/>
          <a:p>
            <a:r>
              <a:rPr lang="en-US" dirty="0"/>
              <a:t>Gabriela Alves </a:t>
            </a:r>
            <a:r>
              <a:rPr lang="en-US" dirty="0" err="1"/>
              <a:t>Harissis</a:t>
            </a:r>
            <a:r>
              <a:rPr lang="en-US" dirty="0"/>
              <a:t> 2509668</a:t>
            </a:r>
          </a:p>
        </p:txBody>
      </p:sp>
    </p:spTree>
    <p:extLst>
      <p:ext uri="{BB962C8B-B14F-4D97-AF65-F5344CB8AC3E}">
        <p14:creationId xmlns:p14="http://schemas.microsoft.com/office/powerpoint/2010/main" val="4067311926"/>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1"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23" name="Freeform: Shape 22">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B78130C8-C8F7-BD3D-C1DF-C0E86D7D1A95}"/>
              </a:ext>
            </a:extLst>
          </p:cNvPr>
          <p:cNvSpPr>
            <a:spLocks noGrp="1"/>
          </p:cNvSpPr>
          <p:nvPr>
            <p:ph type="title"/>
          </p:nvPr>
        </p:nvSpPr>
        <p:spPr>
          <a:xfrm>
            <a:off x="810950" y="936971"/>
            <a:ext cx="3895708" cy="4778029"/>
          </a:xfrm>
        </p:spPr>
        <p:txBody>
          <a:bodyPr>
            <a:normAutofit/>
          </a:bodyPr>
          <a:lstStyle/>
          <a:p>
            <a:pPr algn="r"/>
            <a:r>
              <a:rPr lang="en-GB" b="1" dirty="0">
                <a:solidFill>
                  <a:schemeClr val="bg1"/>
                </a:solidFill>
              </a:rPr>
              <a:t>Main Approaches and Strategies to Monitor an Infectious Disease Outbreak</a:t>
            </a:r>
            <a:endParaRPr lang="en-US" dirty="0">
              <a:solidFill>
                <a:schemeClr val="bg1"/>
              </a:solidFill>
            </a:endParaRPr>
          </a:p>
        </p:txBody>
      </p:sp>
      <p:sp>
        <p:nvSpPr>
          <p:cNvPr id="3" name="Content Placeholder 2">
            <a:extLst>
              <a:ext uri="{FF2B5EF4-FFF2-40B4-BE49-F238E27FC236}">
                <a16:creationId xmlns:a16="http://schemas.microsoft.com/office/drawing/2014/main" id="{D25A5EA1-C42F-04CC-522B-95DC2846D02D}"/>
              </a:ext>
            </a:extLst>
          </p:cNvPr>
          <p:cNvSpPr>
            <a:spLocks noGrp="1"/>
          </p:cNvSpPr>
          <p:nvPr>
            <p:ph idx="1"/>
          </p:nvPr>
        </p:nvSpPr>
        <p:spPr>
          <a:xfrm>
            <a:off x="4919855" y="1143000"/>
            <a:ext cx="7130006" cy="5644156"/>
          </a:xfrm>
        </p:spPr>
        <p:txBody>
          <a:bodyPr>
            <a:normAutofit fontScale="25000" lnSpcReduction="20000"/>
          </a:bodyPr>
          <a:lstStyle/>
          <a:p>
            <a:r>
              <a:rPr lang="en-GB" sz="5600" dirty="0"/>
              <a:t>Monitoring an infectious disease outbreak like meningitis requires a coordinated approach to track the spread, identify high-risk populations, and ensure prompt intervention. The key strategies include:</a:t>
            </a:r>
          </a:p>
          <a:p>
            <a:r>
              <a:rPr lang="en-GB" sz="4900" b="1" dirty="0"/>
              <a:t>1. Surveillance Systems</a:t>
            </a:r>
            <a:endParaRPr lang="en-GB" sz="4900" dirty="0"/>
          </a:p>
          <a:p>
            <a:pPr lvl="0"/>
            <a:r>
              <a:rPr lang="en-GB" sz="4900" b="1" dirty="0"/>
              <a:t>Real-time Data Collection</a:t>
            </a:r>
            <a:r>
              <a:rPr lang="en-GB" sz="4900" dirty="0"/>
              <a:t>: Establish surveillance systems in healthcare settings, schools, and communities to track new cases of meningitis. This includes reporting suspected and confirmed cases to local health authorities.</a:t>
            </a:r>
          </a:p>
          <a:p>
            <a:pPr lvl="0"/>
            <a:r>
              <a:rPr lang="en-GB" sz="4900" b="1" dirty="0"/>
              <a:t>Epidemiological Investigations</a:t>
            </a:r>
            <a:r>
              <a:rPr lang="en-GB" sz="4900" dirty="0"/>
              <a:t>: Conduct regular analysis to determine the geographic spread and demographic patterns of the disease. This can help identify any outbreaks early and understand who most at risk is.</a:t>
            </a:r>
          </a:p>
          <a:p>
            <a:r>
              <a:rPr lang="en-GB" sz="4900" b="1" dirty="0"/>
              <a:t>2. Reporting Systems</a:t>
            </a:r>
            <a:endParaRPr lang="en-GB" sz="4900" dirty="0"/>
          </a:p>
          <a:p>
            <a:pPr lvl="0"/>
            <a:r>
              <a:rPr lang="en-GB" sz="4900" b="1" dirty="0"/>
              <a:t>Mandatory Reporting</a:t>
            </a:r>
            <a:r>
              <a:rPr lang="en-GB" sz="4900" dirty="0"/>
              <a:t>: Require healthcare professionals to report cases of meningitis to local public health authorities. This helps authorities to monitor the incidence rate and assess the severity of the outbreak.</a:t>
            </a:r>
          </a:p>
          <a:p>
            <a:pPr lvl="0"/>
            <a:r>
              <a:rPr lang="en-GB" sz="4900" b="1" dirty="0"/>
              <a:t>Electronic Health Records</a:t>
            </a:r>
            <a:r>
              <a:rPr lang="en-GB" sz="4900" dirty="0"/>
              <a:t>: Utilize electronic health record systems to track patient cases, identify patterns, and alert public health agencies in case of a sudden increase in meningitis cases.</a:t>
            </a:r>
          </a:p>
          <a:p>
            <a:r>
              <a:rPr lang="en-GB" sz="4900" b="1" dirty="0"/>
              <a:t>3. Laboratory Testing</a:t>
            </a:r>
            <a:endParaRPr lang="en-GB" sz="4900" dirty="0"/>
          </a:p>
          <a:p>
            <a:pPr lvl="0"/>
            <a:r>
              <a:rPr lang="en-GB" sz="4900" b="1" dirty="0"/>
              <a:t>Rapid Diagnostics</a:t>
            </a:r>
            <a:r>
              <a:rPr lang="en-GB" sz="4900" dirty="0"/>
              <a:t>: Implement rapid diagnostic tests in hospitals and clinics to confirm cases of meningitis. Early detection is crucial for effective intervention.</a:t>
            </a:r>
          </a:p>
          <a:p>
            <a:pPr lvl="0"/>
            <a:r>
              <a:rPr lang="en-GB" sz="4900" b="1" dirty="0"/>
              <a:t>Pathogen Surveillance</a:t>
            </a:r>
            <a:r>
              <a:rPr lang="en-GB" sz="4900" dirty="0"/>
              <a:t>: Monitor the types of pathogens causing meningitis, such as Neisseria meningitidis, Streptococcus pneumoniae, and Haemophilus influenzae. This can help identify trends and anticipate outbreaks of specific strains.</a:t>
            </a:r>
          </a:p>
          <a:p>
            <a:r>
              <a:rPr lang="en-GB" sz="4900" b="1" dirty="0"/>
              <a:t>4. Contact Tracing</a:t>
            </a:r>
            <a:endParaRPr lang="en-GB" sz="4900" dirty="0"/>
          </a:p>
          <a:p>
            <a:pPr lvl="0"/>
            <a:r>
              <a:rPr lang="en-GB" sz="4900" b="1" dirty="0"/>
              <a:t>Identifying Close Contacts</a:t>
            </a:r>
            <a:r>
              <a:rPr lang="en-GB" sz="4900" dirty="0"/>
              <a:t>: Identify and trace individuals who have come into close contact with infected patients. Offer vaccination or prophylactic antibiotics to prevent further spread, especially for bacterial meningitis.</a:t>
            </a:r>
          </a:p>
          <a:p>
            <a:endParaRPr lang="en-US" dirty="0"/>
          </a:p>
        </p:txBody>
      </p:sp>
      <p:sp>
        <p:nvSpPr>
          <p:cNvPr id="5" name="TextBox 4">
            <a:extLst>
              <a:ext uri="{FF2B5EF4-FFF2-40B4-BE49-F238E27FC236}">
                <a16:creationId xmlns:a16="http://schemas.microsoft.com/office/drawing/2014/main" id="{A28FBAC3-4068-693E-E236-378798B4FA59}"/>
              </a:ext>
            </a:extLst>
          </p:cNvPr>
          <p:cNvSpPr txBox="1"/>
          <p:nvPr/>
        </p:nvSpPr>
        <p:spPr>
          <a:xfrm>
            <a:off x="1342664" y="6101834"/>
            <a:ext cx="3156633" cy="369332"/>
          </a:xfrm>
          <a:prstGeom prst="rect">
            <a:avLst/>
          </a:prstGeom>
          <a:noFill/>
        </p:spPr>
        <p:txBody>
          <a:bodyPr wrap="none" rtlCol="0">
            <a:spAutoFit/>
          </a:bodyPr>
          <a:lstStyle/>
          <a:p>
            <a:r>
              <a:rPr lang="en-US" dirty="0"/>
              <a:t>FABIULA DOS REIS 2513854 </a:t>
            </a:r>
          </a:p>
        </p:txBody>
      </p:sp>
    </p:spTree>
    <p:extLst>
      <p:ext uri="{BB962C8B-B14F-4D97-AF65-F5344CB8AC3E}">
        <p14:creationId xmlns:p14="http://schemas.microsoft.com/office/powerpoint/2010/main" val="2579082853"/>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12" name="Freeform: Shape 11">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2D0714CB-B903-80C6-449F-0CE191E1EF1D}"/>
              </a:ext>
            </a:extLst>
          </p:cNvPr>
          <p:cNvSpPr>
            <a:spLocks noGrp="1"/>
          </p:cNvSpPr>
          <p:nvPr>
            <p:ph type="title"/>
          </p:nvPr>
        </p:nvSpPr>
        <p:spPr>
          <a:xfrm>
            <a:off x="606307" y="1222771"/>
            <a:ext cx="3778297" cy="4973741"/>
          </a:xfrm>
        </p:spPr>
        <p:txBody>
          <a:bodyPr>
            <a:normAutofit fontScale="90000"/>
          </a:bodyPr>
          <a:lstStyle/>
          <a:p>
            <a:pPr algn="r"/>
            <a:r>
              <a:rPr lang="en-GB" b="1" dirty="0">
                <a:solidFill>
                  <a:schemeClr val="bg1"/>
                </a:solidFill>
              </a:rPr>
              <a:t>Main Approaches and Strategies to Control an Infectious Disease Outbreak</a:t>
            </a:r>
            <a:endParaRPr lang="en-US" dirty="0">
              <a:solidFill>
                <a:schemeClr val="bg1"/>
              </a:solidFill>
            </a:endParaRPr>
          </a:p>
        </p:txBody>
      </p:sp>
      <p:sp>
        <p:nvSpPr>
          <p:cNvPr id="3" name="Content Placeholder 2">
            <a:extLst>
              <a:ext uri="{FF2B5EF4-FFF2-40B4-BE49-F238E27FC236}">
                <a16:creationId xmlns:a16="http://schemas.microsoft.com/office/drawing/2014/main" id="{656886D8-1ACE-4E44-2591-51BAF146BE74}"/>
              </a:ext>
            </a:extLst>
          </p:cNvPr>
          <p:cNvSpPr>
            <a:spLocks noGrp="1"/>
          </p:cNvSpPr>
          <p:nvPr>
            <p:ph idx="1"/>
          </p:nvPr>
        </p:nvSpPr>
        <p:spPr>
          <a:xfrm>
            <a:off x="4990910" y="1222771"/>
            <a:ext cx="7547363" cy="5830266"/>
          </a:xfrm>
        </p:spPr>
        <p:txBody>
          <a:bodyPr>
            <a:noAutofit/>
          </a:bodyPr>
          <a:lstStyle/>
          <a:p>
            <a:r>
              <a:rPr lang="en-GB" sz="1200" dirty="0"/>
              <a:t>Controlling an outbreak of meningitis involves a combination of medical interventions, public health measures, and community engagement to reduce transmission and manage the disease's spread.</a:t>
            </a:r>
          </a:p>
          <a:p>
            <a:r>
              <a:rPr lang="en-GB" sz="1200" b="1" dirty="0"/>
              <a:t>1. Vaccination Programs</a:t>
            </a:r>
            <a:endParaRPr lang="en-GB" sz="1200" dirty="0"/>
          </a:p>
          <a:p>
            <a:pPr lvl="0"/>
            <a:r>
              <a:rPr lang="en-GB" sz="1200" b="1" dirty="0"/>
              <a:t>Targeted Vaccination</a:t>
            </a:r>
            <a:r>
              <a:rPr lang="en-GB" sz="1200" dirty="0"/>
              <a:t>: Vaccinate high-risk populations (e.g., infants, adolescents, and people in close living conditions like college dorms or military barracks) with meningitis vaccines (</a:t>
            </a:r>
            <a:r>
              <a:rPr lang="en-GB" sz="1200" dirty="0" err="1"/>
              <a:t>MenACWY</a:t>
            </a:r>
            <a:r>
              <a:rPr lang="en-GB" sz="1200" dirty="0"/>
              <a:t>, </a:t>
            </a:r>
            <a:r>
              <a:rPr lang="en-GB" sz="1200" dirty="0" err="1"/>
              <a:t>MenB</a:t>
            </a:r>
            <a:r>
              <a:rPr lang="en-GB" sz="1200" dirty="0"/>
              <a:t>, and Hib) to reduce the likelihood of future cases.</a:t>
            </a:r>
          </a:p>
          <a:p>
            <a:pPr lvl="0"/>
            <a:r>
              <a:rPr lang="en-GB" sz="1200" b="1" dirty="0"/>
              <a:t>Mass Vaccination Campaigns</a:t>
            </a:r>
            <a:r>
              <a:rPr lang="en-GB" sz="1200" dirty="0"/>
              <a:t>: In the event of an outbreak, initiate mass vaccination campaigns in affected areas to quickly reduce the number of new infections.</a:t>
            </a:r>
          </a:p>
          <a:p>
            <a:r>
              <a:rPr lang="en-GB" sz="1200" b="1" dirty="0"/>
              <a:t>2. Antibiotic Prophylaxis</a:t>
            </a:r>
            <a:endParaRPr lang="en-GB" sz="1200" dirty="0"/>
          </a:p>
          <a:p>
            <a:pPr lvl="0"/>
            <a:r>
              <a:rPr lang="en-GB" sz="1200" b="1" dirty="0"/>
              <a:t>Post-exposure Prophylaxis</a:t>
            </a:r>
            <a:r>
              <a:rPr lang="en-GB" sz="1200" dirty="0"/>
              <a:t>: For bacterial meningitis, administer antibiotics like rifampicin or ciprofloxacin to close contacts of infected individuals to prevent the spread of the disease.</a:t>
            </a:r>
          </a:p>
          <a:p>
            <a:pPr lvl="0"/>
            <a:r>
              <a:rPr lang="en-GB" sz="1200" b="1" dirty="0"/>
              <a:t>Treatment for Suspected Cases</a:t>
            </a:r>
            <a:r>
              <a:rPr lang="en-GB" sz="1200" dirty="0"/>
              <a:t>: Ensure that individuals with suspected meningitis receive immediate antibiotic treatment, particularly for bacterial meningitis, to reduce mortality and complications.</a:t>
            </a:r>
          </a:p>
          <a:p>
            <a:r>
              <a:rPr lang="en-GB" sz="1200" b="1" dirty="0"/>
              <a:t>3. Public Health Education</a:t>
            </a:r>
            <a:endParaRPr lang="en-GB" sz="1200" dirty="0"/>
          </a:p>
          <a:p>
            <a:pPr lvl="0"/>
            <a:r>
              <a:rPr lang="en-GB" sz="1200" b="1" dirty="0"/>
              <a:t>Raise Awareness</a:t>
            </a:r>
            <a:r>
              <a:rPr lang="en-GB" sz="1200" dirty="0"/>
              <a:t>: Educate the public, especially in schools and colleges, about the symptoms of meningitis (fever, headache, stiff neck, nausea, vomiting) and the importance of seeking prompt medical attention.</a:t>
            </a:r>
          </a:p>
          <a:p>
            <a:pPr lvl="0"/>
            <a:r>
              <a:rPr lang="en-GB" sz="1200" b="1" dirty="0"/>
              <a:t>Promote Hygiene Practices</a:t>
            </a:r>
            <a:r>
              <a:rPr lang="en-GB" sz="1200" dirty="0"/>
              <a:t>: Encourage handwashing, covering coughs, and avoiding sharing personal items to reduce the transmission of meningitis-causing pathogens.</a:t>
            </a:r>
          </a:p>
          <a:p>
            <a:endParaRPr lang="en-US" sz="1400" dirty="0"/>
          </a:p>
        </p:txBody>
      </p:sp>
      <p:sp>
        <p:nvSpPr>
          <p:cNvPr id="4" name="TextBox 3">
            <a:extLst>
              <a:ext uri="{FF2B5EF4-FFF2-40B4-BE49-F238E27FC236}">
                <a16:creationId xmlns:a16="http://schemas.microsoft.com/office/drawing/2014/main" id="{923A197C-7465-C002-DE2D-EA3D166ECC56}"/>
              </a:ext>
            </a:extLst>
          </p:cNvPr>
          <p:cNvSpPr txBox="1"/>
          <p:nvPr/>
        </p:nvSpPr>
        <p:spPr>
          <a:xfrm>
            <a:off x="1342664" y="6101834"/>
            <a:ext cx="3156633" cy="369332"/>
          </a:xfrm>
          <a:prstGeom prst="rect">
            <a:avLst/>
          </a:prstGeom>
          <a:noFill/>
        </p:spPr>
        <p:txBody>
          <a:bodyPr wrap="none" rtlCol="0">
            <a:spAutoFit/>
          </a:bodyPr>
          <a:lstStyle/>
          <a:p>
            <a:r>
              <a:rPr lang="en-US" dirty="0"/>
              <a:t>FABIULA DOS REIS 2513854 </a:t>
            </a:r>
          </a:p>
        </p:txBody>
      </p:sp>
    </p:spTree>
    <p:extLst>
      <p:ext uri="{BB962C8B-B14F-4D97-AF65-F5344CB8AC3E}">
        <p14:creationId xmlns:p14="http://schemas.microsoft.com/office/powerpoint/2010/main" val="3172280130"/>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9"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20" name="Freeform: Shape 11">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AF901CF5-78D6-02AA-2EE0-AF9B47C520B8}"/>
              </a:ext>
            </a:extLst>
          </p:cNvPr>
          <p:cNvSpPr>
            <a:spLocks noGrp="1"/>
          </p:cNvSpPr>
          <p:nvPr>
            <p:ph type="title"/>
          </p:nvPr>
        </p:nvSpPr>
        <p:spPr>
          <a:xfrm>
            <a:off x="653143" y="1143000"/>
            <a:ext cx="3991494" cy="4754880"/>
          </a:xfrm>
        </p:spPr>
        <p:txBody>
          <a:bodyPr>
            <a:normAutofit/>
          </a:bodyPr>
          <a:lstStyle/>
          <a:p>
            <a:pPr algn="r"/>
            <a:r>
              <a:rPr lang="en-GB" b="1" dirty="0">
                <a:solidFill>
                  <a:schemeClr val="bg1"/>
                </a:solidFill>
              </a:rPr>
              <a:t>Main Approaches and Strategies to Control an Infectious Disease Outbreak</a:t>
            </a:r>
            <a:endParaRPr lang="en-US" dirty="0">
              <a:solidFill>
                <a:srgbClr val="FFFFFF"/>
              </a:solidFill>
            </a:endParaRPr>
          </a:p>
        </p:txBody>
      </p:sp>
      <p:sp>
        <p:nvSpPr>
          <p:cNvPr id="3" name="Content Placeholder 2">
            <a:extLst>
              <a:ext uri="{FF2B5EF4-FFF2-40B4-BE49-F238E27FC236}">
                <a16:creationId xmlns:a16="http://schemas.microsoft.com/office/drawing/2014/main" id="{AB225201-B799-3D8D-00BC-42BB443BE7E7}"/>
              </a:ext>
            </a:extLst>
          </p:cNvPr>
          <p:cNvSpPr>
            <a:spLocks noGrp="1"/>
          </p:cNvSpPr>
          <p:nvPr>
            <p:ph idx="1"/>
          </p:nvPr>
        </p:nvSpPr>
        <p:spPr>
          <a:xfrm>
            <a:off x="5204109" y="1645920"/>
            <a:ext cx="5919503" cy="4470821"/>
          </a:xfrm>
        </p:spPr>
        <p:txBody>
          <a:bodyPr>
            <a:normAutofit fontScale="62500" lnSpcReduction="20000"/>
          </a:bodyPr>
          <a:lstStyle/>
          <a:p>
            <a:r>
              <a:rPr lang="en-GB" b="1" dirty="0"/>
              <a:t>4. Isolation and Quarantine</a:t>
            </a:r>
            <a:endParaRPr lang="en-GB" dirty="0"/>
          </a:p>
          <a:p>
            <a:pPr lvl="0"/>
            <a:r>
              <a:rPr lang="en-GB" b="1" dirty="0"/>
              <a:t>Isolation of Infected Individuals</a:t>
            </a:r>
            <a:r>
              <a:rPr lang="en-GB" dirty="0"/>
              <a:t>: Ensure that individuals diagnosed with meningitis, especially bacterial types, are isolated to prevent further spread of the disease.</a:t>
            </a:r>
          </a:p>
          <a:p>
            <a:pPr lvl="0"/>
            <a:r>
              <a:rPr lang="en-GB" b="1" dirty="0"/>
              <a:t>Quarantine Measures</a:t>
            </a:r>
            <a:r>
              <a:rPr lang="en-GB" dirty="0"/>
              <a:t>: In the case of a widespread outbreak, consider quarantining areas (e.g., school dormitories or other communal living spaces) to control transmission.</a:t>
            </a:r>
          </a:p>
          <a:p>
            <a:r>
              <a:rPr lang="en-GB" b="1" dirty="0"/>
              <a:t>5. Healthcare System Preparedness</a:t>
            </a:r>
            <a:endParaRPr lang="en-GB" dirty="0"/>
          </a:p>
          <a:p>
            <a:pPr lvl="0"/>
            <a:r>
              <a:rPr lang="en-GB" b="1" dirty="0"/>
              <a:t>Strengthen Healthcare Capacity</a:t>
            </a:r>
            <a:r>
              <a:rPr lang="en-GB" dirty="0"/>
              <a:t>: Ensure that healthcare facilities are equipped to handle an increase in meningitis cases by having adequate staff, equipment, and treatment protocols in place.</a:t>
            </a:r>
          </a:p>
          <a:p>
            <a:pPr lvl="0"/>
            <a:r>
              <a:rPr lang="en-GB" b="1" dirty="0"/>
              <a:t>Training and Support for Healthcare Workers</a:t>
            </a:r>
            <a:r>
              <a:rPr lang="en-GB" dirty="0"/>
              <a:t>: Train healthcare workers to recognize meningitis symptoms early, apply appropriate treatment, and manage an outbreak effectively.</a:t>
            </a:r>
          </a:p>
          <a:p>
            <a:r>
              <a:rPr lang="en-GB" b="1" dirty="0"/>
              <a:t>6. Coordinated Government Response</a:t>
            </a:r>
            <a:endParaRPr lang="en-GB" dirty="0"/>
          </a:p>
          <a:p>
            <a:pPr lvl="0"/>
            <a:r>
              <a:rPr lang="en-GB" b="1" dirty="0"/>
              <a:t>Collaboration with Local Health Authorities</a:t>
            </a:r>
            <a:r>
              <a:rPr lang="en-GB" dirty="0"/>
              <a:t>: Work closely with local and regional health departments to coordinate responses, disseminate information, and implement control measures.</a:t>
            </a:r>
          </a:p>
          <a:p>
            <a:pPr lvl="0"/>
            <a:r>
              <a:rPr lang="en-GB" b="1" dirty="0"/>
              <a:t>Public Health Alerts</a:t>
            </a:r>
            <a:r>
              <a:rPr lang="en-GB" dirty="0"/>
              <a:t>: Issue public health alerts and guidelines for managing and controlling the outbreak to ensure consistent action across communities.</a:t>
            </a:r>
          </a:p>
          <a:p>
            <a:endParaRPr lang="en-US" dirty="0"/>
          </a:p>
        </p:txBody>
      </p:sp>
      <p:sp>
        <p:nvSpPr>
          <p:cNvPr id="4" name="TextBox 3">
            <a:extLst>
              <a:ext uri="{FF2B5EF4-FFF2-40B4-BE49-F238E27FC236}">
                <a16:creationId xmlns:a16="http://schemas.microsoft.com/office/drawing/2014/main" id="{60B16D95-DEFB-3B1B-A874-B3641862F5DB}"/>
              </a:ext>
            </a:extLst>
          </p:cNvPr>
          <p:cNvSpPr txBox="1"/>
          <p:nvPr/>
        </p:nvSpPr>
        <p:spPr>
          <a:xfrm>
            <a:off x="1342664" y="6101834"/>
            <a:ext cx="3156633" cy="369332"/>
          </a:xfrm>
          <a:prstGeom prst="rect">
            <a:avLst/>
          </a:prstGeom>
          <a:noFill/>
        </p:spPr>
        <p:txBody>
          <a:bodyPr wrap="none" rtlCol="0">
            <a:spAutoFit/>
          </a:bodyPr>
          <a:lstStyle/>
          <a:p>
            <a:r>
              <a:rPr lang="en-US" dirty="0"/>
              <a:t>FABIULA DOS REIS 2513854 </a:t>
            </a:r>
          </a:p>
        </p:txBody>
      </p:sp>
    </p:spTree>
    <p:extLst>
      <p:ext uri="{BB962C8B-B14F-4D97-AF65-F5344CB8AC3E}">
        <p14:creationId xmlns:p14="http://schemas.microsoft.com/office/powerpoint/2010/main" val="983390345"/>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B4AAD3FD-83A5-4B89-9F8F-01B887086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56E21249-B5DE-7568-FF51-9094926E5AF7}"/>
              </a:ext>
            </a:extLst>
          </p:cNvPr>
          <p:cNvSpPr>
            <a:spLocks noGrp="1"/>
          </p:cNvSpPr>
          <p:nvPr>
            <p:ph type="title"/>
          </p:nvPr>
        </p:nvSpPr>
        <p:spPr>
          <a:xfrm>
            <a:off x="648931" y="629266"/>
            <a:ext cx="4166510" cy="1622321"/>
          </a:xfrm>
        </p:spPr>
        <p:txBody>
          <a:bodyPr>
            <a:normAutofit/>
          </a:bodyPr>
          <a:lstStyle/>
          <a:p>
            <a:pPr>
              <a:lnSpc>
                <a:spcPct val="90000"/>
              </a:lnSpc>
            </a:pPr>
            <a:r>
              <a:rPr lang="en-GB" sz="3600" b="1">
                <a:solidFill>
                  <a:srgbClr val="EBEBEB"/>
                </a:solidFill>
              </a:rPr>
              <a:t>Uk policy  and strategies about meningitis </a:t>
            </a:r>
            <a:endParaRPr lang="en-US" sz="3600">
              <a:solidFill>
                <a:srgbClr val="EBEBEB"/>
              </a:solidFill>
            </a:endParaRPr>
          </a:p>
        </p:txBody>
      </p:sp>
      <p:sp>
        <p:nvSpPr>
          <p:cNvPr id="21" name="Freeform 31">
            <a:extLst>
              <a:ext uri="{FF2B5EF4-FFF2-40B4-BE49-F238E27FC236}">
                <a16:creationId xmlns:a16="http://schemas.microsoft.com/office/drawing/2014/main" id="{61752F1D-FC0F-4103-9584-630E643CCD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23" name="Freeform: Shape 22">
            <a:extLst>
              <a:ext uri="{FF2B5EF4-FFF2-40B4-BE49-F238E27FC236}">
                <a16:creationId xmlns:a16="http://schemas.microsoft.com/office/drawing/2014/main" id="{70151CB7-E7DE-4917-B831-01DF9CE01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270819" y="-63600"/>
            <a:ext cx="6858001" cy="6985200"/>
          </a:xfrm>
          <a:custGeom>
            <a:avLst/>
            <a:gdLst>
              <a:gd name="connsiteX0" fmla="*/ 6858001 w 6858001"/>
              <a:gd name="connsiteY0" fmla="*/ 1177 h 6985200"/>
              <a:gd name="connsiteX1" fmla="*/ 6858001 w 6858001"/>
              <a:gd name="connsiteY1" fmla="*/ 1344715 h 6985200"/>
              <a:gd name="connsiteX2" fmla="*/ 6858000 w 6858001"/>
              <a:gd name="connsiteY2" fmla="*/ 1344715 h 6985200"/>
              <a:gd name="connsiteX3" fmla="*/ 6858000 w 6858001"/>
              <a:gd name="connsiteY3" fmla="*/ 6985200 h 6985200"/>
              <a:gd name="connsiteX4" fmla="*/ 0 w 6858001"/>
              <a:gd name="connsiteY4" fmla="*/ 6985199 h 6985200"/>
              <a:gd name="connsiteX5" fmla="*/ 0 w 6858001"/>
              <a:gd name="connsiteY5" fmla="*/ 886772 h 6985200"/>
              <a:gd name="connsiteX6" fmla="*/ 1 w 6858001"/>
              <a:gd name="connsiteY6" fmla="*/ 886772 h 6985200"/>
              <a:gd name="connsiteX7" fmla="*/ 1 w 6858001"/>
              <a:gd name="connsiteY7" fmla="*/ 0 h 6985200"/>
              <a:gd name="connsiteX8" fmla="*/ 40463 w 6858001"/>
              <a:gd name="connsiteY8" fmla="*/ 5883 h 6985200"/>
              <a:gd name="connsiteX9" fmla="*/ 159107 w 6858001"/>
              <a:gd name="connsiteY9" fmla="*/ 23196 h 6985200"/>
              <a:gd name="connsiteX10" fmla="*/ 245518 w 6858001"/>
              <a:gd name="connsiteY10" fmla="*/ 35299 h 6985200"/>
              <a:gd name="connsiteX11" fmla="*/ 348388 w 6858001"/>
              <a:gd name="connsiteY11" fmla="*/ 48073 h 6985200"/>
              <a:gd name="connsiteX12" fmla="*/ 470460 w 6858001"/>
              <a:gd name="connsiteY12" fmla="*/ 63369 h 6985200"/>
              <a:gd name="connsiteX13" fmla="*/ 605563 w 6858001"/>
              <a:gd name="connsiteY13" fmla="*/ 79506 h 6985200"/>
              <a:gd name="connsiteX14" fmla="*/ 757810 w 6858001"/>
              <a:gd name="connsiteY14" fmla="*/ 96483 h 6985200"/>
              <a:gd name="connsiteX15" fmla="*/ 923774 w 6858001"/>
              <a:gd name="connsiteY15" fmla="*/ 114469 h 6985200"/>
              <a:gd name="connsiteX16" fmla="*/ 1104139 w 6858001"/>
              <a:gd name="connsiteY16" fmla="*/ 132454 h 6985200"/>
              <a:gd name="connsiteX17" fmla="*/ 1296163 w 6858001"/>
              <a:gd name="connsiteY17" fmla="*/ 150776 h 6985200"/>
              <a:gd name="connsiteX18" fmla="*/ 1503275 w 6858001"/>
              <a:gd name="connsiteY18" fmla="*/ 167753 h 6985200"/>
              <a:gd name="connsiteX19" fmla="*/ 1719988 w 6858001"/>
              <a:gd name="connsiteY19" fmla="*/ 184058 h 6985200"/>
              <a:gd name="connsiteX20" fmla="*/ 1949045 w 6858001"/>
              <a:gd name="connsiteY20" fmla="*/ 198849 h 6985200"/>
              <a:gd name="connsiteX21" fmla="*/ 2187703 w 6858001"/>
              <a:gd name="connsiteY21" fmla="*/ 212969 h 6985200"/>
              <a:gd name="connsiteX22" fmla="*/ 2436649 w 6858001"/>
              <a:gd name="connsiteY22" fmla="*/ 226248 h 6985200"/>
              <a:gd name="connsiteX23" fmla="*/ 2564208 w 6858001"/>
              <a:gd name="connsiteY23" fmla="*/ 230955 h 6985200"/>
              <a:gd name="connsiteX24" fmla="*/ 2694509 w 6858001"/>
              <a:gd name="connsiteY24" fmla="*/ 236165 h 6985200"/>
              <a:gd name="connsiteX25" fmla="*/ 2826869 w 6858001"/>
              <a:gd name="connsiteY25" fmla="*/ 241040 h 6985200"/>
              <a:gd name="connsiteX26" fmla="*/ 2959914 w 6858001"/>
              <a:gd name="connsiteY26" fmla="*/ 244234 h 6985200"/>
              <a:gd name="connsiteX27" fmla="*/ 3095702 w 6858001"/>
              <a:gd name="connsiteY27" fmla="*/ 247091 h 6985200"/>
              <a:gd name="connsiteX28" fmla="*/ 3232862 w 6858001"/>
              <a:gd name="connsiteY28" fmla="*/ 250117 h 6985200"/>
              <a:gd name="connsiteX29" fmla="*/ 3372766 w 6858001"/>
              <a:gd name="connsiteY29" fmla="*/ 252134 h 6985200"/>
              <a:gd name="connsiteX30" fmla="*/ 3514040 w 6858001"/>
              <a:gd name="connsiteY30" fmla="*/ 252134 h 6985200"/>
              <a:gd name="connsiteX31" fmla="*/ 3656686 w 6858001"/>
              <a:gd name="connsiteY31" fmla="*/ 253142 h 6985200"/>
              <a:gd name="connsiteX32" fmla="*/ 3800705 w 6858001"/>
              <a:gd name="connsiteY32" fmla="*/ 252134 h 6985200"/>
              <a:gd name="connsiteX33" fmla="*/ 3946780 w 6858001"/>
              <a:gd name="connsiteY33" fmla="*/ 250117 h 6985200"/>
              <a:gd name="connsiteX34" fmla="*/ 4092856 w 6858001"/>
              <a:gd name="connsiteY34" fmla="*/ 248268 h 6985200"/>
              <a:gd name="connsiteX35" fmla="*/ 4240988 w 6858001"/>
              <a:gd name="connsiteY35" fmla="*/ 244234 h 6985200"/>
              <a:gd name="connsiteX36" fmla="*/ 4390492 w 6858001"/>
              <a:gd name="connsiteY36" fmla="*/ 240032 h 6985200"/>
              <a:gd name="connsiteX37" fmla="*/ 4539997 w 6858001"/>
              <a:gd name="connsiteY37" fmla="*/ 235157 h 6985200"/>
              <a:gd name="connsiteX38" fmla="*/ 4690873 w 6858001"/>
              <a:gd name="connsiteY38" fmla="*/ 228266 h 6985200"/>
              <a:gd name="connsiteX39" fmla="*/ 4843120 w 6858001"/>
              <a:gd name="connsiteY39" fmla="*/ 220029 h 6985200"/>
              <a:gd name="connsiteX40" fmla="*/ 4996054 w 6858001"/>
              <a:gd name="connsiteY40" fmla="*/ 212129 h 6985200"/>
              <a:gd name="connsiteX41" fmla="*/ 5148987 w 6858001"/>
              <a:gd name="connsiteY41" fmla="*/ 202044 h 6985200"/>
              <a:gd name="connsiteX42" fmla="*/ 5303978 w 6858001"/>
              <a:gd name="connsiteY42" fmla="*/ 189941 h 6985200"/>
              <a:gd name="connsiteX43" fmla="*/ 5456911 w 6858001"/>
              <a:gd name="connsiteY43" fmla="*/ 177839 h 6985200"/>
              <a:gd name="connsiteX44" fmla="*/ 5612588 w 6858001"/>
              <a:gd name="connsiteY44" fmla="*/ 163887 h 6985200"/>
              <a:gd name="connsiteX45" fmla="*/ 5768950 w 6858001"/>
              <a:gd name="connsiteY45" fmla="*/ 148591 h 6985200"/>
              <a:gd name="connsiteX46" fmla="*/ 5923255 w 6858001"/>
              <a:gd name="connsiteY46" fmla="*/ 132455 h 6985200"/>
              <a:gd name="connsiteX47" fmla="*/ 6079618 w 6858001"/>
              <a:gd name="connsiteY47" fmla="*/ 113629 h 6985200"/>
              <a:gd name="connsiteX48" fmla="*/ 6235294 w 6858001"/>
              <a:gd name="connsiteY48" fmla="*/ 93458 h 6985200"/>
              <a:gd name="connsiteX49" fmla="*/ 6391657 w 6858001"/>
              <a:gd name="connsiteY49" fmla="*/ 73455 h 6985200"/>
              <a:gd name="connsiteX50" fmla="*/ 6547333 w 6858001"/>
              <a:gd name="connsiteY50" fmla="*/ 50091 h 6985200"/>
              <a:gd name="connsiteX51" fmla="*/ 6702324 w 6858001"/>
              <a:gd name="connsiteY51" fmla="*/ 26222 h 698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6985200">
                <a:moveTo>
                  <a:pt x="6858001" y="1177"/>
                </a:moveTo>
                <a:lnTo>
                  <a:pt x="6858001" y="1344715"/>
                </a:lnTo>
                <a:lnTo>
                  <a:pt x="6858000" y="1344715"/>
                </a:lnTo>
                <a:lnTo>
                  <a:pt x="6858000" y="6985200"/>
                </a:lnTo>
                <a:lnTo>
                  <a:pt x="0" y="6985199"/>
                </a:lnTo>
                <a:lnTo>
                  <a:pt x="0" y="886772"/>
                </a:lnTo>
                <a:lnTo>
                  <a:pt x="1" y="886772"/>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9" y="241040"/>
                </a:lnTo>
                <a:lnTo>
                  <a:pt x="2959914" y="244234"/>
                </a:lnTo>
                <a:lnTo>
                  <a:pt x="3095702" y="247091"/>
                </a:lnTo>
                <a:lnTo>
                  <a:pt x="3232862" y="250117"/>
                </a:lnTo>
                <a:lnTo>
                  <a:pt x="3372766" y="252134"/>
                </a:lnTo>
                <a:lnTo>
                  <a:pt x="3514040" y="252134"/>
                </a:lnTo>
                <a:lnTo>
                  <a:pt x="3656686" y="253142"/>
                </a:lnTo>
                <a:lnTo>
                  <a:pt x="3800705" y="252134"/>
                </a:lnTo>
                <a:lnTo>
                  <a:pt x="3946780" y="250117"/>
                </a:lnTo>
                <a:lnTo>
                  <a:pt x="4092856"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txBody>
          <a:bodyPr/>
          <a:lstStyle/>
          <a:p>
            <a:endParaRPr lang="en-US"/>
          </a:p>
        </p:txBody>
      </p:sp>
      <p:pic>
        <p:nvPicPr>
          <p:cNvPr id="6" name="Content Placeholder 4">
            <a:extLst>
              <a:ext uri="{FF2B5EF4-FFF2-40B4-BE49-F238E27FC236}">
                <a16:creationId xmlns:a16="http://schemas.microsoft.com/office/drawing/2014/main" id="{C32E20AC-3B8B-44A7-C23B-B9675B1D6D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07891" y="1469619"/>
            <a:ext cx="4049408" cy="5061761"/>
          </a:xfrm>
          <a:prstGeom prst="rect">
            <a:avLst/>
          </a:prstGeom>
          <a:effectLst/>
        </p:spPr>
      </p:pic>
      <p:sp>
        <p:nvSpPr>
          <p:cNvPr id="25" name="Rectangle 24">
            <a:extLst>
              <a:ext uri="{FF2B5EF4-FFF2-40B4-BE49-F238E27FC236}">
                <a16:creationId xmlns:a16="http://schemas.microsoft.com/office/drawing/2014/main" id="{A92A1116-1C84-41DF-B803-1F7B0883EC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2050" name="Picture 2">
            <a:extLst>
              <a:ext uri="{FF2B5EF4-FFF2-40B4-BE49-F238E27FC236}">
                <a16:creationId xmlns:a16="http://schemas.microsoft.com/office/drawing/2014/main" id="{3838A4E6-40A1-DD18-AF6F-C1543784198F}"/>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48931" y="2133819"/>
            <a:ext cx="6481792" cy="3850569"/>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357835A7-093C-D1D2-D76E-4063C02BC0AE}"/>
              </a:ext>
            </a:extLst>
          </p:cNvPr>
          <p:cNvSpPr txBox="1"/>
          <p:nvPr/>
        </p:nvSpPr>
        <p:spPr>
          <a:xfrm>
            <a:off x="1452818" y="6304003"/>
            <a:ext cx="3485249" cy="369332"/>
          </a:xfrm>
          <a:prstGeom prst="rect">
            <a:avLst/>
          </a:prstGeom>
          <a:noFill/>
        </p:spPr>
        <p:txBody>
          <a:bodyPr wrap="none" rtlCol="0">
            <a:spAutoFit/>
          </a:bodyPr>
          <a:lstStyle/>
          <a:p>
            <a:r>
              <a:rPr lang="en-GB" dirty="0">
                <a:cs typeface="Arial" panose="020B0604020202020204" pitchFamily="34" charset="0"/>
              </a:rPr>
              <a:t>Brenda S R Marciano 2509114</a:t>
            </a:r>
            <a:endParaRPr lang="en-US" dirty="0">
              <a:cs typeface="Arial" panose="020B0604020202020204" pitchFamily="34" charset="0"/>
            </a:endParaRPr>
          </a:p>
        </p:txBody>
      </p:sp>
    </p:spTree>
    <p:extLst>
      <p:ext uri="{BB962C8B-B14F-4D97-AF65-F5344CB8AC3E}">
        <p14:creationId xmlns:p14="http://schemas.microsoft.com/office/powerpoint/2010/main" val="415435755"/>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12" name="Freeform: Shape 11">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538C4320-A258-D92E-2448-724811176737}"/>
              </a:ext>
            </a:extLst>
          </p:cNvPr>
          <p:cNvSpPr>
            <a:spLocks noGrp="1"/>
          </p:cNvSpPr>
          <p:nvPr>
            <p:ph type="title"/>
          </p:nvPr>
        </p:nvSpPr>
        <p:spPr>
          <a:xfrm>
            <a:off x="653143" y="1551008"/>
            <a:ext cx="3991494" cy="4565733"/>
          </a:xfrm>
        </p:spPr>
        <p:txBody>
          <a:bodyPr>
            <a:normAutofit/>
          </a:bodyPr>
          <a:lstStyle/>
          <a:p>
            <a:pPr algn="r"/>
            <a:r>
              <a:rPr lang="en-GB" b="1" dirty="0">
                <a:solidFill>
                  <a:schemeClr val="bg1"/>
                </a:solidFill>
              </a:rPr>
              <a:t>FACTORS INFLUENCING                   AND</a:t>
            </a:r>
            <a:br>
              <a:rPr lang="en-GB" b="1" dirty="0">
                <a:solidFill>
                  <a:schemeClr val="bg1"/>
                </a:solidFill>
              </a:rPr>
            </a:br>
            <a:r>
              <a:rPr lang="en-GB" b="1" dirty="0">
                <a:solidFill>
                  <a:schemeClr val="bg1"/>
                </a:solidFill>
              </a:rPr>
              <a:t>WELL BEING</a:t>
            </a:r>
            <a:endParaRPr lang="en-US" dirty="0">
              <a:solidFill>
                <a:srgbClr val="FFFFFF"/>
              </a:solidFill>
            </a:endParaRPr>
          </a:p>
        </p:txBody>
      </p:sp>
      <p:sp>
        <p:nvSpPr>
          <p:cNvPr id="3" name="Content Placeholder 2">
            <a:extLst>
              <a:ext uri="{FF2B5EF4-FFF2-40B4-BE49-F238E27FC236}">
                <a16:creationId xmlns:a16="http://schemas.microsoft.com/office/drawing/2014/main" id="{1B73E2E8-6335-886A-34C3-9A1D40AE9410}"/>
              </a:ext>
            </a:extLst>
          </p:cNvPr>
          <p:cNvSpPr>
            <a:spLocks noGrp="1"/>
          </p:cNvSpPr>
          <p:nvPr>
            <p:ph idx="1"/>
          </p:nvPr>
        </p:nvSpPr>
        <p:spPr>
          <a:xfrm>
            <a:off x="5204109" y="1645920"/>
            <a:ext cx="5919503" cy="4470821"/>
          </a:xfrm>
        </p:spPr>
        <p:txBody>
          <a:bodyPr>
            <a:normAutofit fontScale="70000" lnSpcReduction="20000"/>
          </a:bodyPr>
          <a:lstStyle/>
          <a:p>
            <a:pPr>
              <a:lnSpc>
                <a:spcPct val="110000"/>
              </a:lnSpc>
            </a:pPr>
            <a:r>
              <a:rPr lang="en-GB" b="1" dirty="0"/>
              <a:t>Biological factors</a:t>
            </a:r>
            <a:r>
              <a:rPr lang="en-GB" dirty="0"/>
              <a:t> </a:t>
            </a:r>
            <a:br>
              <a:rPr lang="en-GB" dirty="0"/>
            </a:br>
            <a:r>
              <a:rPr lang="en-GB" dirty="0"/>
              <a:t>Children under the age of five are at higher risk for meningitis because their immune systems are not yet fully developed. Additionally, bacterial meningitis occurs more frequently in individuals under 20 years of age (Mayo Clinic, 2024).</a:t>
            </a:r>
          </a:p>
          <a:p>
            <a:pPr>
              <a:lnSpc>
                <a:spcPct val="110000"/>
              </a:lnSpc>
            </a:pPr>
            <a:r>
              <a:rPr lang="en-GB" b="1" dirty="0"/>
              <a:t>Environmental factors</a:t>
            </a:r>
            <a:r>
              <a:rPr lang="en-GB" dirty="0"/>
              <a:t> </a:t>
            </a:r>
            <a:br>
              <a:rPr lang="en-GB" dirty="0"/>
            </a:br>
            <a:r>
              <a:rPr lang="en-GB" dirty="0"/>
              <a:t>Living in crowded environments, such as college dormitories or military barracks, increases the likelihood of developing meningitis (Centres for Disease Control and Prevention, 2024).</a:t>
            </a:r>
          </a:p>
          <a:p>
            <a:pPr>
              <a:lnSpc>
                <a:spcPct val="110000"/>
              </a:lnSpc>
            </a:pPr>
            <a:r>
              <a:rPr lang="en-GB" b="1" dirty="0"/>
              <a:t>Social factors</a:t>
            </a:r>
            <a:br>
              <a:rPr lang="en-GB" b="1" dirty="0"/>
            </a:br>
            <a:r>
              <a:rPr lang="en-GB" dirty="0"/>
              <a:t>Early recognition of meningitis is crucial because its symptoms can be non-specific. Family members and caregivers play an important role in observing and identifying these early signs (NICE, 2024, as summarized in BMJ).</a:t>
            </a:r>
          </a:p>
          <a:p>
            <a:pPr>
              <a:lnSpc>
                <a:spcPct val="110000"/>
              </a:lnSpc>
            </a:pPr>
            <a:r>
              <a:rPr lang="en-GB" b="1" dirty="0"/>
              <a:t>healthcare access</a:t>
            </a:r>
            <a:r>
              <a:rPr lang="en-GB" dirty="0"/>
              <a:t> is an important factor. </a:t>
            </a:r>
            <a:br>
              <a:rPr lang="en-GB" dirty="0"/>
            </a:br>
            <a:r>
              <a:rPr lang="en-GB" dirty="0"/>
              <a:t>Access to timely diagnostics, including laboratory testing and cranial imaging, along with prompt treatment, is essential for effective meningitis care. Vaccination is emphasized as a key preventive measure against bacterial meningitis (World Health Organization, 2023).</a:t>
            </a:r>
            <a:endParaRPr lang="en-US" sz="1600" dirty="0"/>
          </a:p>
          <a:p>
            <a:endParaRPr lang="en-US" dirty="0"/>
          </a:p>
        </p:txBody>
      </p:sp>
      <p:sp>
        <p:nvSpPr>
          <p:cNvPr id="4" name="TextBox 3">
            <a:extLst>
              <a:ext uri="{FF2B5EF4-FFF2-40B4-BE49-F238E27FC236}">
                <a16:creationId xmlns:a16="http://schemas.microsoft.com/office/drawing/2014/main" id="{6EFC885C-C079-9E86-A652-88AFC64A01FF}"/>
              </a:ext>
            </a:extLst>
          </p:cNvPr>
          <p:cNvSpPr txBox="1"/>
          <p:nvPr/>
        </p:nvSpPr>
        <p:spPr>
          <a:xfrm>
            <a:off x="203001" y="5694744"/>
            <a:ext cx="4584909" cy="646331"/>
          </a:xfrm>
          <a:prstGeom prst="rect">
            <a:avLst/>
          </a:prstGeom>
          <a:noFill/>
        </p:spPr>
        <p:txBody>
          <a:bodyPr wrap="none" rtlCol="0">
            <a:spAutoFit/>
          </a:bodyPr>
          <a:lstStyle/>
          <a:p>
            <a:r>
              <a:rPr lang="en-US" dirty="0"/>
              <a:t>GALAUS, MALIBIRAN ANNIEVER 2508028</a:t>
            </a:r>
          </a:p>
          <a:p>
            <a:endParaRPr lang="en-US" dirty="0"/>
          </a:p>
        </p:txBody>
      </p:sp>
    </p:spTree>
    <p:extLst>
      <p:ext uri="{BB962C8B-B14F-4D97-AF65-F5344CB8AC3E}">
        <p14:creationId xmlns:p14="http://schemas.microsoft.com/office/powerpoint/2010/main" val="1813652172"/>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12" name="Freeform: Shape 11">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 name="Content Placeholder 2">
            <a:extLst>
              <a:ext uri="{FF2B5EF4-FFF2-40B4-BE49-F238E27FC236}">
                <a16:creationId xmlns:a16="http://schemas.microsoft.com/office/drawing/2014/main" id="{1B5637C6-49A6-EE33-F599-73D6CE6DD848}"/>
              </a:ext>
            </a:extLst>
          </p:cNvPr>
          <p:cNvSpPr>
            <a:spLocks noGrp="1"/>
          </p:cNvSpPr>
          <p:nvPr>
            <p:ph idx="1"/>
          </p:nvPr>
        </p:nvSpPr>
        <p:spPr>
          <a:xfrm>
            <a:off x="5204109" y="1645920"/>
            <a:ext cx="5919503" cy="4470821"/>
          </a:xfrm>
        </p:spPr>
        <p:txBody>
          <a:bodyPr>
            <a:normAutofit fontScale="92500" lnSpcReduction="20000"/>
          </a:bodyPr>
          <a:lstStyle/>
          <a:p>
            <a:r>
              <a:rPr lang="en-GB" b="1" dirty="0"/>
              <a:t>Hygiene practices</a:t>
            </a:r>
            <a:br>
              <a:rPr lang="en-GB" dirty="0"/>
            </a:br>
            <a:r>
              <a:rPr lang="en-GB" dirty="0"/>
              <a:t>Maintaining good hygiene, such as regular handwashing and cleaning of shared environments, is recommended to reduce the transmission of infectious diseases, including meningococcal infections (UK Health Security Agency, 2023).</a:t>
            </a:r>
          </a:p>
          <a:p>
            <a:r>
              <a:rPr lang="en-GB" b="1" dirty="0"/>
              <a:t>Educational materials</a:t>
            </a:r>
            <a:br>
              <a:rPr lang="en-GB" dirty="0"/>
            </a:br>
            <a:r>
              <a:rPr lang="en-GB" dirty="0"/>
              <a:t>The UKHSA provides leaflets and posters, such as </a:t>
            </a:r>
            <a:r>
              <a:rPr lang="en-GB" i="1" dirty="0"/>
              <a:t>“Meningitis: signs and symptoms,”</a:t>
            </a:r>
            <a:r>
              <a:rPr lang="en-GB" dirty="0"/>
              <a:t> to help teenagers and young adults, particularly new university students, recognize symptoms early (UK Health Security Agency, 2023).</a:t>
            </a:r>
          </a:p>
          <a:p>
            <a:r>
              <a:rPr lang="en-GB" b="1" dirty="0"/>
              <a:t>Vaccination Awareness</a:t>
            </a:r>
            <a:r>
              <a:rPr lang="en-GB" dirty="0"/>
              <a:t> </a:t>
            </a:r>
            <a:br>
              <a:rPr lang="en-GB" dirty="0"/>
            </a:br>
            <a:r>
              <a:rPr lang="en-GB" dirty="0"/>
              <a:t>“Vaccination is the key public health action to reduce the risk of infection” (NHS Scotland, 2024).</a:t>
            </a:r>
            <a:endParaRPr lang="en-US" dirty="0"/>
          </a:p>
          <a:p>
            <a:endParaRPr lang="en-US" dirty="0"/>
          </a:p>
        </p:txBody>
      </p:sp>
      <p:sp>
        <p:nvSpPr>
          <p:cNvPr id="4" name="Title 1">
            <a:extLst>
              <a:ext uri="{FF2B5EF4-FFF2-40B4-BE49-F238E27FC236}">
                <a16:creationId xmlns:a16="http://schemas.microsoft.com/office/drawing/2014/main" id="{C0BEA237-984C-C86F-52CC-CAD5B691A204}"/>
              </a:ext>
            </a:extLst>
          </p:cNvPr>
          <p:cNvSpPr>
            <a:spLocks noGrp="1"/>
          </p:cNvSpPr>
          <p:nvPr>
            <p:ph type="title"/>
          </p:nvPr>
        </p:nvSpPr>
        <p:spPr>
          <a:xfrm>
            <a:off x="652463" y="1646238"/>
            <a:ext cx="3524250" cy="4470400"/>
          </a:xfrm>
        </p:spPr>
        <p:txBody>
          <a:bodyPr>
            <a:normAutofit/>
          </a:bodyPr>
          <a:lstStyle/>
          <a:p>
            <a:pPr algn="r"/>
            <a:r>
              <a:rPr lang="en-GB" b="1" dirty="0">
                <a:solidFill>
                  <a:schemeClr val="bg1"/>
                </a:solidFill>
              </a:rPr>
              <a:t>HEALTH EDUCATION IN SCHOOL TO TEACH IN SCHOOL</a:t>
            </a:r>
            <a:endParaRPr lang="en-US" dirty="0">
              <a:solidFill>
                <a:srgbClr val="FFFFFF"/>
              </a:solidFill>
            </a:endParaRPr>
          </a:p>
        </p:txBody>
      </p:sp>
      <p:sp>
        <p:nvSpPr>
          <p:cNvPr id="5" name="TextBox 4">
            <a:extLst>
              <a:ext uri="{FF2B5EF4-FFF2-40B4-BE49-F238E27FC236}">
                <a16:creationId xmlns:a16="http://schemas.microsoft.com/office/drawing/2014/main" id="{013FCA87-4973-1E18-1D41-B3FE2B558BC8}"/>
              </a:ext>
            </a:extLst>
          </p:cNvPr>
          <p:cNvSpPr txBox="1"/>
          <p:nvPr/>
        </p:nvSpPr>
        <p:spPr>
          <a:xfrm>
            <a:off x="203001" y="5694744"/>
            <a:ext cx="4584909" cy="646331"/>
          </a:xfrm>
          <a:prstGeom prst="rect">
            <a:avLst/>
          </a:prstGeom>
          <a:noFill/>
        </p:spPr>
        <p:txBody>
          <a:bodyPr wrap="none" rtlCol="0">
            <a:spAutoFit/>
          </a:bodyPr>
          <a:lstStyle/>
          <a:p>
            <a:r>
              <a:rPr lang="en-US" dirty="0"/>
              <a:t>GALAUS, MALIBIRAN ANNIEVER 2508028</a:t>
            </a:r>
          </a:p>
          <a:p>
            <a:endParaRPr lang="en-US" dirty="0"/>
          </a:p>
        </p:txBody>
      </p:sp>
    </p:spTree>
    <p:extLst>
      <p:ext uri="{BB962C8B-B14F-4D97-AF65-F5344CB8AC3E}">
        <p14:creationId xmlns:p14="http://schemas.microsoft.com/office/powerpoint/2010/main" val="925597328"/>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12" name="Freeform: Shape 11">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777E0B38-2D26-11D4-9A34-FA5A32AC5D71}"/>
              </a:ext>
            </a:extLst>
          </p:cNvPr>
          <p:cNvSpPr>
            <a:spLocks noGrp="1"/>
          </p:cNvSpPr>
          <p:nvPr>
            <p:ph type="title"/>
          </p:nvPr>
        </p:nvSpPr>
        <p:spPr>
          <a:xfrm>
            <a:off x="653143" y="1645920"/>
            <a:ext cx="3522879" cy="4470821"/>
          </a:xfrm>
        </p:spPr>
        <p:txBody>
          <a:bodyPr>
            <a:normAutofit/>
          </a:bodyPr>
          <a:lstStyle/>
          <a:p>
            <a:pPr algn="r"/>
            <a:r>
              <a:rPr lang="en-US" sz="4400" dirty="0">
                <a:solidFill>
                  <a:schemeClr val="bg1"/>
                </a:solidFill>
              </a:rPr>
              <a:t>Reference List </a:t>
            </a:r>
            <a:br>
              <a:rPr lang="en-US" sz="4400" dirty="0">
                <a:solidFill>
                  <a:schemeClr val="bg1"/>
                </a:solidFill>
              </a:rPr>
            </a:br>
            <a:endParaRPr lang="en-US" dirty="0">
              <a:solidFill>
                <a:schemeClr val="bg1"/>
              </a:solidFill>
            </a:endParaRPr>
          </a:p>
        </p:txBody>
      </p:sp>
      <p:sp>
        <p:nvSpPr>
          <p:cNvPr id="3" name="Content Placeholder 2">
            <a:extLst>
              <a:ext uri="{FF2B5EF4-FFF2-40B4-BE49-F238E27FC236}">
                <a16:creationId xmlns:a16="http://schemas.microsoft.com/office/drawing/2014/main" id="{F56FAB7B-A059-3DC5-678E-99E5EF1B6705}"/>
              </a:ext>
            </a:extLst>
          </p:cNvPr>
          <p:cNvSpPr>
            <a:spLocks noGrp="1"/>
          </p:cNvSpPr>
          <p:nvPr>
            <p:ph idx="1"/>
          </p:nvPr>
        </p:nvSpPr>
        <p:spPr>
          <a:xfrm>
            <a:off x="5204109" y="1645920"/>
            <a:ext cx="5919503" cy="4470821"/>
          </a:xfrm>
        </p:spPr>
        <p:txBody>
          <a:bodyPr>
            <a:normAutofit/>
          </a:bodyPr>
          <a:lstStyle/>
          <a:p>
            <a:pPr marL="0" lvl="0" indent="0" fontAlgn="base">
              <a:buClr>
                <a:schemeClr val="accent1"/>
              </a:buClr>
            </a:pPr>
            <a:r>
              <a:rPr lang="en-US" altLang="en-US" dirty="0">
                <a:solidFill>
                  <a:schemeClr val="tx1">
                    <a:lumMod val="75000"/>
                    <a:lumOff val="25000"/>
                  </a:schemeClr>
                </a:solidFill>
              </a:rPr>
              <a:t>Centers for Disease Control and Prevention (2024). </a:t>
            </a:r>
            <a:r>
              <a:rPr lang="en-US" altLang="en-US" i="1" dirty="0">
                <a:solidFill>
                  <a:schemeClr val="tx1">
                    <a:lumMod val="75000"/>
                    <a:lumOff val="25000"/>
                  </a:schemeClr>
                </a:solidFill>
              </a:rPr>
              <a:t>Bacterial Meningitis</a:t>
            </a:r>
            <a:r>
              <a:rPr lang="en-US" altLang="en-US" dirty="0">
                <a:solidFill>
                  <a:schemeClr val="tx1">
                    <a:lumMod val="75000"/>
                    <a:lumOff val="25000"/>
                  </a:schemeClr>
                </a:solidFill>
              </a:rPr>
              <a:t>.</a:t>
            </a:r>
          </a:p>
          <a:p>
            <a:pPr lvl="0" fontAlgn="base">
              <a:buClr>
                <a:schemeClr val="accent1"/>
              </a:buClr>
            </a:pPr>
            <a:r>
              <a:rPr lang="en-GB" dirty="0"/>
              <a:t>Mayo Clinic, 2024</a:t>
            </a:r>
          </a:p>
          <a:p>
            <a:pPr lvl="0" fontAlgn="base">
              <a:buClr>
                <a:schemeClr val="accent1"/>
              </a:buClr>
            </a:pPr>
            <a:r>
              <a:rPr lang="en-GB" dirty="0"/>
              <a:t>(NICE) (2024) </a:t>
            </a:r>
            <a:r>
              <a:rPr lang="en-GB" i="1" dirty="0"/>
              <a:t>Meningitis </a:t>
            </a:r>
          </a:p>
          <a:p>
            <a:pPr lvl="0" fontAlgn="base">
              <a:buClr>
                <a:schemeClr val="accent1"/>
              </a:buClr>
            </a:pPr>
            <a:r>
              <a:rPr lang="en-US" altLang="en-US" dirty="0">
                <a:solidFill>
                  <a:schemeClr val="tx1">
                    <a:lumMod val="75000"/>
                    <a:lumOff val="25000"/>
                  </a:schemeClr>
                </a:solidFill>
              </a:rPr>
              <a:t>NHS (2023). </a:t>
            </a:r>
            <a:r>
              <a:rPr lang="en-US" altLang="en-US" i="1" dirty="0">
                <a:solidFill>
                  <a:schemeClr val="tx1">
                    <a:lumMod val="75000"/>
                    <a:lumOff val="25000"/>
                  </a:schemeClr>
                </a:solidFill>
              </a:rPr>
              <a:t>Meningitis</a:t>
            </a:r>
            <a:r>
              <a:rPr lang="en-US" altLang="en-US" dirty="0">
                <a:solidFill>
                  <a:schemeClr val="tx1">
                    <a:lumMod val="75000"/>
                    <a:lumOff val="25000"/>
                  </a:schemeClr>
                </a:solidFill>
              </a:rPr>
              <a:t>.</a:t>
            </a:r>
          </a:p>
          <a:p>
            <a:pPr lvl="0" fontAlgn="base">
              <a:buClr>
                <a:schemeClr val="accent1"/>
              </a:buClr>
            </a:pPr>
            <a:r>
              <a:rPr lang="en-GB" dirty="0"/>
              <a:t>NHS Scotland, 2024</a:t>
            </a:r>
            <a:endParaRPr lang="en-US" altLang="en-US" dirty="0">
              <a:solidFill>
                <a:schemeClr val="tx1">
                  <a:lumMod val="75000"/>
                  <a:lumOff val="25000"/>
                </a:schemeClr>
              </a:solidFill>
            </a:endParaRPr>
          </a:p>
          <a:p>
            <a:pPr lvl="0" fontAlgn="base">
              <a:buClr>
                <a:schemeClr val="accent1"/>
              </a:buClr>
            </a:pPr>
            <a:r>
              <a:rPr lang="en-GB" dirty="0"/>
              <a:t> (UKHSA) (2023) </a:t>
            </a:r>
          </a:p>
          <a:p>
            <a:pPr lvl="0" fontAlgn="base">
              <a:buClr>
                <a:schemeClr val="accent1"/>
              </a:buClr>
            </a:pPr>
            <a:r>
              <a:rPr lang="en-GB" dirty="0"/>
              <a:t>World Health Organization (2023) </a:t>
            </a:r>
            <a:r>
              <a:rPr lang="en-GB" i="1" dirty="0"/>
              <a:t>Meningitis</a:t>
            </a:r>
            <a:endParaRPr lang="en-US" altLang="en-US" dirty="0">
              <a:solidFill>
                <a:schemeClr val="tx1">
                  <a:lumMod val="75000"/>
                  <a:lumOff val="25000"/>
                </a:schemeClr>
              </a:solidFill>
            </a:endParaRPr>
          </a:p>
          <a:p>
            <a:endParaRPr lang="en-US" dirty="0"/>
          </a:p>
        </p:txBody>
      </p:sp>
    </p:spTree>
    <p:extLst>
      <p:ext uri="{BB962C8B-B14F-4D97-AF65-F5344CB8AC3E}">
        <p14:creationId xmlns:p14="http://schemas.microsoft.com/office/powerpoint/2010/main" val="29942745"/>
      </p:ext>
    </p:extLst>
  </p:cSld>
  <p:clrMapOvr>
    <a:overrideClrMapping bg1="lt1" tx1="dk1" bg2="lt2" tx2="dk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121</TotalTime>
  <Words>1444</Words>
  <Application>Microsoft Macintosh PowerPoint</Application>
  <PresentationFormat>Widescreen</PresentationFormat>
  <Paragraphs>95</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Century Gothic</vt:lpstr>
      <vt:lpstr>Wingdings 3</vt:lpstr>
      <vt:lpstr>Ion</vt:lpstr>
      <vt:lpstr>MENINGITIS</vt:lpstr>
      <vt:lpstr> Understanding The  Condition:   </vt:lpstr>
      <vt:lpstr>Clinical Strategy and Prevention </vt:lpstr>
      <vt:lpstr>Main Approaches and Strategies to Monitor an Infectious Disease Outbreak</vt:lpstr>
      <vt:lpstr>Main Approaches and Strategies to Control an Infectious Disease Outbreak</vt:lpstr>
      <vt:lpstr>Main Approaches and Strategies to Control an Infectious Disease Outbreak</vt:lpstr>
      <vt:lpstr>Uk policy  and strategies about meningitis </vt:lpstr>
      <vt:lpstr>FACTORS INFLUENCING                   AND WELL BEING</vt:lpstr>
      <vt:lpstr>HEALTH EDUCATION IN SCHOOL TO TEACH IN SCHOOL</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Fabiula Dos Reis (2513854)</dc:creator>
  <cp:lastModifiedBy>Fabiula Dos Reis (2513854)</cp:lastModifiedBy>
  <cp:revision>1</cp:revision>
  <dcterms:created xsi:type="dcterms:W3CDTF">2026-03-15T10:15:06Z</dcterms:created>
  <dcterms:modified xsi:type="dcterms:W3CDTF">2026-03-15T12:16:50Z</dcterms:modified>
</cp:coreProperties>
</file>