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11" d="100"/>
          <a:sy n="111" d="100"/>
        </p:scale>
        <p:origin x="594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heresh yadave" userId="76d4c4127eaac4de" providerId="LiveId" clId="{A6951439-C152-4CD5-88EF-E6599090CD86}"/>
    <pc:docChg chg="modSld">
      <pc:chgData name="Dheresh yadave" userId="76d4c4127eaac4de" providerId="LiveId" clId="{A6951439-C152-4CD5-88EF-E6599090CD86}" dt="2026-03-10T17:51:19.594" v="0" actId="1076"/>
      <pc:docMkLst>
        <pc:docMk/>
      </pc:docMkLst>
      <pc:sldChg chg="modSp mod">
        <pc:chgData name="Dheresh yadave" userId="76d4c4127eaac4de" providerId="LiveId" clId="{A6951439-C152-4CD5-88EF-E6599090CD86}" dt="2026-03-10T17:51:19.594" v="0" actId="1076"/>
        <pc:sldMkLst>
          <pc:docMk/>
          <pc:sldMk cId="3645478630" sldId="268"/>
        </pc:sldMkLst>
        <pc:picChg chg="mod">
          <ac:chgData name="Dheresh yadave" userId="76d4c4127eaac4de" providerId="LiveId" clId="{A6951439-C152-4CD5-88EF-E6599090CD86}" dt="2026-03-10T17:51:19.594" v="0" actId="1076"/>
          <ac:picMkLst>
            <pc:docMk/>
            <pc:sldMk cId="3645478630" sldId="268"/>
            <ac:picMk id="77" creationId="{CFC0F653-CE25-74CD-188A-DF7F3A51655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79CF76-F4EC-4FFA-A0AC-977ECAA1153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5195AFA-BB11-4BA8-BEA4-AB29933D924E}">
      <dgm:prSet/>
      <dgm:spPr/>
      <dgm:t>
        <a:bodyPr/>
        <a:lstStyle/>
        <a:p>
          <a:r>
            <a:rPr lang="en-GB" b="1"/>
            <a:t>Introduction </a:t>
          </a:r>
          <a:endParaRPr lang="en-US"/>
        </a:p>
      </dgm:t>
    </dgm:pt>
    <dgm:pt modelId="{837FB728-476B-4763-80A6-4CA9DCFD0A0B}" type="parTrans" cxnId="{16BFCF3A-BDEB-4367-9D56-9C115881802A}">
      <dgm:prSet/>
      <dgm:spPr/>
      <dgm:t>
        <a:bodyPr/>
        <a:lstStyle/>
        <a:p>
          <a:endParaRPr lang="en-US"/>
        </a:p>
      </dgm:t>
    </dgm:pt>
    <dgm:pt modelId="{4348A305-FDB4-4798-9CAB-9169003366F0}" type="sibTrans" cxnId="{16BFCF3A-BDEB-4367-9D56-9C115881802A}">
      <dgm:prSet/>
      <dgm:spPr/>
      <dgm:t>
        <a:bodyPr/>
        <a:lstStyle/>
        <a:p>
          <a:endParaRPr lang="en-US"/>
        </a:p>
      </dgm:t>
    </dgm:pt>
    <dgm:pt modelId="{68B71062-82E6-40AA-8C2F-FA2FE4A97DDB}">
      <dgm:prSet/>
      <dgm:spPr/>
      <dgm:t>
        <a:bodyPr/>
        <a:lstStyle/>
        <a:p>
          <a:r>
            <a:rPr lang="en-GB" b="1"/>
            <a:t>Company background</a:t>
          </a:r>
          <a:endParaRPr lang="en-US"/>
        </a:p>
      </dgm:t>
    </dgm:pt>
    <dgm:pt modelId="{C4B68CAD-C612-4A4C-971A-0C59368B6156}" type="parTrans" cxnId="{276C8399-600A-4EFB-87D6-A0E8BA2FF238}">
      <dgm:prSet/>
      <dgm:spPr/>
      <dgm:t>
        <a:bodyPr/>
        <a:lstStyle/>
        <a:p>
          <a:endParaRPr lang="en-US"/>
        </a:p>
      </dgm:t>
    </dgm:pt>
    <dgm:pt modelId="{586C25E2-A616-4D6B-9485-C06A263803C3}" type="sibTrans" cxnId="{276C8399-600A-4EFB-87D6-A0E8BA2FF238}">
      <dgm:prSet/>
      <dgm:spPr/>
      <dgm:t>
        <a:bodyPr/>
        <a:lstStyle/>
        <a:p>
          <a:endParaRPr lang="en-US"/>
        </a:p>
      </dgm:t>
    </dgm:pt>
    <dgm:pt modelId="{A2385154-3A4E-4F8D-895E-45C3DEFE3DB8}">
      <dgm:prSet/>
      <dgm:spPr/>
      <dgm:t>
        <a:bodyPr/>
        <a:lstStyle/>
        <a:p>
          <a:r>
            <a:rPr lang="en-GB" b="1"/>
            <a:t>Problem: nature and scope</a:t>
          </a:r>
          <a:endParaRPr lang="en-US"/>
        </a:p>
      </dgm:t>
    </dgm:pt>
    <dgm:pt modelId="{A9A8901C-B05C-4532-90EA-42384CA839B3}" type="parTrans" cxnId="{E7727992-BEE7-43EE-9691-A979275A4535}">
      <dgm:prSet/>
      <dgm:spPr/>
      <dgm:t>
        <a:bodyPr/>
        <a:lstStyle/>
        <a:p>
          <a:endParaRPr lang="en-US"/>
        </a:p>
      </dgm:t>
    </dgm:pt>
    <dgm:pt modelId="{FC52BDBE-45AE-44EF-A4E0-69FAF1F69C3F}" type="sibTrans" cxnId="{E7727992-BEE7-43EE-9691-A979275A4535}">
      <dgm:prSet/>
      <dgm:spPr/>
      <dgm:t>
        <a:bodyPr/>
        <a:lstStyle/>
        <a:p>
          <a:endParaRPr lang="en-US"/>
        </a:p>
      </dgm:t>
    </dgm:pt>
    <dgm:pt modelId="{E914FF45-DF75-4100-882A-71AE3FA9AC7B}">
      <dgm:prSet/>
      <dgm:spPr/>
      <dgm:t>
        <a:bodyPr/>
        <a:lstStyle/>
        <a:p>
          <a:r>
            <a:rPr lang="en-GB" b="1"/>
            <a:t>PESTLE ANALYSIS: Green Haven Florists</a:t>
          </a:r>
          <a:endParaRPr lang="en-US"/>
        </a:p>
      </dgm:t>
    </dgm:pt>
    <dgm:pt modelId="{B265639C-A169-45B4-8B85-99AF7C2F2445}" type="parTrans" cxnId="{8B827BFC-0BB5-453B-9ED5-397D4D3F0892}">
      <dgm:prSet/>
      <dgm:spPr/>
      <dgm:t>
        <a:bodyPr/>
        <a:lstStyle/>
        <a:p>
          <a:endParaRPr lang="en-US"/>
        </a:p>
      </dgm:t>
    </dgm:pt>
    <dgm:pt modelId="{8F0CA668-9823-4FB7-A98F-D2374A0CE169}" type="sibTrans" cxnId="{8B827BFC-0BB5-453B-9ED5-397D4D3F0892}">
      <dgm:prSet/>
      <dgm:spPr/>
      <dgm:t>
        <a:bodyPr/>
        <a:lstStyle/>
        <a:p>
          <a:endParaRPr lang="en-US"/>
        </a:p>
      </dgm:t>
    </dgm:pt>
    <dgm:pt modelId="{B8B9D9E6-6A10-4EE2-AFE1-6A1B719F7D8B}">
      <dgm:prSet/>
      <dgm:spPr/>
      <dgm:t>
        <a:bodyPr/>
        <a:lstStyle/>
        <a:p>
          <a:r>
            <a:rPr lang="en-GB" b="1" dirty="0"/>
            <a:t>Cause and effect analysis: Fishbone diagram</a:t>
          </a:r>
          <a:endParaRPr lang="en-US" dirty="0"/>
        </a:p>
      </dgm:t>
    </dgm:pt>
    <dgm:pt modelId="{BFB6321C-E00C-4940-8C5B-F453480F3183}" type="parTrans" cxnId="{874F2350-EA5C-44CC-9C45-299737CAA553}">
      <dgm:prSet/>
      <dgm:spPr/>
      <dgm:t>
        <a:bodyPr/>
        <a:lstStyle/>
        <a:p>
          <a:endParaRPr lang="en-US"/>
        </a:p>
      </dgm:t>
    </dgm:pt>
    <dgm:pt modelId="{1FEE0383-961A-4E1C-871D-B59C05D08F72}" type="sibTrans" cxnId="{874F2350-EA5C-44CC-9C45-299737CAA553}">
      <dgm:prSet/>
      <dgm:spPr/>
      <dgm:t>
        <a:bodyPr/>
        <a:lstStyle/>
        <a:p>
          <a:endParaRPr lang="en-US"/>
        </a:p>
      </dgm:t>
    </dgm:pt>
    <dgm:pt modelId="{302F8424-D35B-46ED-929D-1DDDB817A6BE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66A57B17-B754-4FAE-AD35-EEBDE1E408F9}" type="parTrans" cxnId="{B62EFE82-6942-4146-82DF-DC722EC51DD5}">
      <dgm:prSet/>
      <dgm:spPr/>
      <dgm:t>
        <a:bodyPr/>
        <a:lstStyle/>
        <a:p>
          <a:endParaRPr lang="en-US"/>
        </a:p>
      </dgm:t>
    </dgm:pt>
    <dgm:pt modelId="{0CB9ACE9-8B85-43A3-9006-A66F29E60AED}" type="sibTrans" cxnId="{B62EFE82-6942-4146-82DF-DC722EC51DD5}">
      <dgm:prSet/>
      <dgm:spPr/>
      <dgm:t>
        <a:bodyPr/>
        <a:lstStyle/>
        <a:p>
          <a:endParaRPr lang="en-US"/>
        </a:p>
      </dgm:t>
    </dgm:pt>
    <dgm:pt modelId="{CB7A606C-BBB9-4F18-A6E3-6FCA6852C850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0088D5DB-B4FB-4F2A-962F-3E2FA7E5F598}" type="parTrans" cxnId="{DBD81C91-C4AC-4F02-BC5E-C5825E5186C9}">
      <dgm:prSet/>
      <dgm:spPr/>
      <dgm:t>
        <a:bodyPr/>
        <a:lstStyle/>
        <a:p>
          <a:endParaRPr lang="en-US"/>
        </a:p>
      </dgm:t>
    </dgm:pt>
    <dgm:pt modelId="{65DED712-7BCF-43FB-B00B-A02A0C6AA815}" type="sibTrans" cxnId="{DBD81C91-C4AC-4F02-BC5E-C5825E5186C9}">
      <dgm:prSet/>
      <dgm:spPr/>
      <dgm:t>
        <a:bodyPr/>
        <a:lstStyle/>
        <a:p>
          <a:endParaRPr lang="en-US"/>
        </a:p>
      </dgm:t>
    </dgm:pt>
    <dgm:pt modelId="{E94C9F2E-B158-4F32-9F12-25D54DF01AF0}" type="pres">
      <dgm:prSet presAssocID="{A879CF76-F4EC-4FFA-A0AC-977ECAA11537}" presName="diagram" presStyleCnt="0">
        <dgm:presLayoutVars>
          <dgm:dir/>
          <dgm:resizeHandles val="exact"/>
        </dgm:presLayoutVars>
      </dgm:prSet>
      <dgm:spPr/>
    </dgm:pt>
    <dgm:pt modelId="{66C5AF40-B725-4B17-A97F-BEDD14AD5B94}" type="pres">
      <dgm:prSet presAssocID="{E5195AFA-BB11-4BA8-BEA4-AB29933D924E}" presName="node" presStyleLbl="node1" presStyleIdx="0" presStyleCnt="7">
        <dgm:presLayoutVars>
          <dgm:bulletEnabled val="1"/>
        </dgm:presLayoutVars>
      </dgm:prSet>
      <dgm:spPr/>
    </dgm:pt>
    <dgm:pt modelId="{1A22DB1F-7E8A-4284-9577-0F8A7BC1B1EA}" type="pres">
      <dgm:prSet presAssocID="{4348A305-FDB4-4798-9CAB-9169003366F0}" presName="sibTrans" presStyleCnt="0"/>
      <dgm:spPr/>
    </dgm:pt>
    <dgm:pt modelId="{BE743259-DEBD-46F0-A7FF-2005FBD0FD54}" type="pres">
      <dgm:prSet presAssocID="{68B71062-82E6-40AA-8C2F-FA2FE4A97DDB}" presName="node" presStyleLbl="node1" presStyleIdx="1" presStyleCnt="7">
        <dgm:presLayoutVars>
          <dgm:bulletEnabled val="1"/>
        </dgm:presLayoutVars>
      </dgm:prSet>
      <dgm:spPr/>
    </dgm:pt>
    <dgm:pt modelId="{9DDF44E5-E129-4830-A060-9FCEEF3AD060}" type="pres">
      <dgm:prSet presAssocID="{586C25E2-A616-4D6B-9485-C06A263803C3}" presName="sibTrans" presStyleCnt="0"/>
      <dgm:spPr/>
    </dgm:pt>
    <dgm:pt modelId="{545A473C-AF96-4DE8-BAFC-8FECC3F796D8}" type="pres">
      <dgm:prSet presAssocID="{A2385154-3A4E-4F8D-895E-45C3DEFE3DB8}" presName="node" presStyleLbl="node1" presStyleIdx="2" presStyleCnt="7">
        <dgm:presLayoutVars>
          <dgm:bulletEnabled val="1"/>
        </dgm:presLayoutVars>
      </dgm:prSet>
      <dgm:spPr/>
    </dgm:pt>
    <dgm:pt modelId="{F86A990A-A390-45FE-A67B-BD733A2B38D4}" type="pres">
      <dgm:prSet presAssocID="{FC52BDBE-45AE-44EF-A4E0-69FAF1F69C3F}" presName="sibTrans" presStyleCnt="0"/>
      <dgm:spPr/>
    </dgm:pt>
    <dgm:pt modelId="{34D15FF4-E714-449B-844C-2DC67F324E98}" type="pres">
      <dgm:prSet presAssocID="{E914FF45-DF75-4100-882A-71AE3FA9AC7B}" presName="node" presStyleLbl="node1" presStyleIdx="3" presStyleCnt="7">
        <dgm:presLayoutVars>
          <dgm:bulletEnabled val="1"/>
        </dgm:presLayoutVars>
      </dgm:prSet>
      <dgm:spPr/>
    </dgm:pt>
    <dgm:pt modelId="{C66E6448-44BB-48BA-8211-8616FD307426}" type="pres">
      <dgm:prSet presAssocID="{8F0CA668-9823-4FB7-A98F-D2374A0CE169}" presName="sibTrans" presStyleCnt="0"/>
      <dgm:spPr/>
    </dgm:pt>
    <dgm:pt modelId="{D0AD7A78-5009-4390-A6F9-489EA4212EC4}" type="pres">
      <dgm:prSet presAssocID="{B8B9D9E6-6A10-4EE2-AFE1-6A1B719F7D8B}" presName="node" presStyleLbl="node1" presStyleIdx="4" presStyleCnt="7">
        <dgm:presLayoutVars>
          <dgm:bulletEnabled val="1"/>
        </dgm:presLayoutVars>
      </dgm:prSet>
      <dgm:spPr/>
    </dgm:pt>
    <dgm:pt modelId="{8EC24EBE-C4DE-47B2-8AE4-58E43D1A57B8}" type="pres">
      <dgm:prSet presAssocID="{1FEE0383-961A-4E1C-871D-B59C05D08F72}" presName="sibTrans" presStyleCnt="0"/>
      <dgm:spPr/>
    </dgm:pt>
    <dgm:pt modelId="{3049D490-F450-4C66-AC89-0B33EEAE1969}" type="pres">
      <dgm:prSet presAssocID="{302F8424-D35B-46ED-929D-1DDDB817A6BE}" presName="node" presStyleLbl="node1" presStyleIdx="5" presStyleCnt="7">
        <dgm:presLayoutVars>
          <dgm:bulletEnabled val="1"/>
        </dgm:presLayoutVars>
      </dgm:prSet>
      <dgm:spPr/>
    </dgm:pt>
    <dgm:pt modelId="{C2B01A2A-CBD4-48DC-9157-596DA14AD6AD}" type="pres">
      <dgm:prSet presAssocID="{0CB9ACE9-8B85-43A3-9006-A66F29E60AED}" presName="sibTrans" presStyleCnt="0"/>
      <dgm:spPr/>
    </dgm:pt>
    <dgm:pt modelId="{599F140C-F56F-40E3-AE47-8B03F24E7A00}" type="pres">
      <dgm:prSet presAssocID="{CB7A606C-BBB9-4F18-A6E3-6FCA6852C850}" presName="node" presStyleLbl="node1" presStyleIdx="6" presStyleCnt="7">
        <dgm:presLayoutVars>
          <dgm:bulletEnabled val="1"/>
        </dgm:presLayoutVars>
      </dgm:prSet>
      <dgm:spPr/>
    </dgm:pt>
  </dgm:ptLst>
  <dgm:cxnLst>
    <dgm:cxn modelId="{ED53B513-8C6E-49AB-8403-9E4CE8CFB54C}" type="presOf" srcId="{A2385154-3A4E-4F8D-895E-45C3DEFE3DB8}" destId="{545A473C-AF96-4DE8-BAFC-8FECC3F796D8}" srcOrd="0" destOrd="0" presId="urn:microsoft.com/office/officeart/2005/8/layout/default"/>
    <dgm:cxn modelId="{16BFCF3A-BDEB-4367-9D56-9C115881802A}" srcId="{A879CF76-F4EC-4FFA-A0AC-977ECAA11537}" destId="{E5195AFA-BB11-4BA8-BEA4-AB29933D924E}" srcOrd="0" destOrd="0" parTransId="{837FB728-476B-4763-80A6-4CA9DCFD0A0B}" sibTransId="{4348A305-FDB4-4798-9CAB-9169003366F0}"/>
    <dgm:cxn modelId="{874F2350-EA5C-44CC-9C45-299737CAA553}" srcId="{A879CF76-F4EC-4FFA-A0AC-977ECAA11537}" destId="{B8B9D9E6-6A10-4EE2-AFE1-6A1B719F7D8B}" srcOrd="4" destOrd="0" parTransId="{BFB6321C-E00C-4940-8C5B-F453480F3183}" sibTransId="{1FEE0383-961A-4E1C-871D-B59C05D08F72}"/>
    <dgm:cxn modelId="{B62EFE82-6942-4146-82DF-DC722EC51DD5}" srcId="{A879CF76-F4EC-4FFA-A0AC-977ECAA11537}" destId="{302F8424-D35B-46ED-929D-1DDDB817A6BE}" srcOrd="5" destOrd="0" parTransId="{66A57B17-B754-4FAE-AD35-EEBDE1E408F9}" sibTransId="{0CB9ACE9-8B85-43A3-9006-A66F29E60AED}"/>
    <dgm:cxn modelId="{DBD81C91-C4AC-4F02-BC5E-C5825E5186C9}" srcId="{A879CF76-F4EC-4FFA-A0AC-977ECAA11537}" destId="{CB7A606C-BBB9-4F18-A6E3-6FCA6852C850}" srcOrd="6" destOrd="0" parTransId="{0088D5DB-B4FB-4F2A-962F-3E2FA7E5F598}" sibTransId="{65DED712-7BCF-43FB-B00B-A02A0C6AA815}"/>
    <dgm:cxn modelId="{E7727992-BEE7-43EE-9691-A979275A4535}" srcId="{A879CF76-F4EC-4FFA-A0AC-977ECAA11537}" destId="{A2385154-3A4E-4F8D-895E-45C3DEFE3DB8}" srcOrd="2" destOrd="0" parTransId="{A9A8901C-B05C-4532-90EA-42384CA839B3}" sibTransId="{FC52BDBE-45AE-44EF-A4E0-69FAF1F69C3F}"/>
    <dgm:cxn modelId="{276C8399-600A-4EFB-87D6-A0E8BA2FF238}" srcId="{A879CF76-F4EC-4FFA-A0AC-977ECAA11537}" destId="{68B71062-82E6-40AA-8C2F-FA2FE4A97DDB}" srcOrd="1" destOrd="0" parTransId="{C4B68CAD-C612-4A4C-971A-0C59368B6156}" sibTransId="{586C25E2-A616-4D6B-9485-C06A263803C3}"/>
    <dgm:cxn modelId="{E17F24B2-10B5-4246-A1D6-7AC6961ADB1E}" type="presOf" srcId="{E914FF45-DF75-4100-882A-71AE3FA9AC7B}" destId="{34D15FF4-E714-449B-844C-2DC67F324E98}" srcOrd="0" destOrd="0" presId="urn:microsoft.com/office/officeart/2005/8/layout/default"/>
    <dgm:cxn modelId="{C55A5AB2-53C7-464A-B66F-AE68D80E0701}" type="presOf" srcId="{CB7A606C-BBB9-4F18-A6E3-6FCA6852C850}" destId="{599F140C-F56F-40E3-AE47-8B03F24E7A00}" srcOrd="0" destOrd="0" presId="urn:microsoft.com/office/officeart/2005/8/layout/default"/>
    <dgm:cxn modelId="{0A7AFFB3-F829-48D2-AA85-69BBF24AFE0E}" type="presOf" srcId="{B8B9D9E6-6A10-4EE2-AFE1-6A1B719F7D8B}" destId="{D0AD7A78-5009-4390-A6F9-489EA4212EC4}" srcOrd="0" destOrd="0" presId="urn:microsoft.com/office/officeart/2005/8/layout/default"/>
    <dgm:cxn modelId="{0A96C2C4-3FC0-42E4-BD2A-C6F261C6A7E2}" type="presOf" srcId="{A879CF76-F4EC-4FFA-A0AC-977ECAA11537}" destId="{E94C9F2E-B158-4F32-9F12-25D54DF01AF0}" srcOrd="0" destOrd="0" presId="urn:microsoft.com/office/officeart/2005/8/layout/default"/>
    <dgm:cxn modelId="{7A2734CC-2569-4587-9CDB-E39AB50CBDC4}" type="presOf" srcId="{68B71062-82E6-40AA-8C2F-FA2FE4A97DDB}" destId="{BE743259-DEBD-46F0-A7FF-2005FBD0FD54}" srcOrd="0" destOrd="0" presId="urn:microsoft.com/office/officeart/2005/8/layout/default"/>
    <dgm:cxn modelId="{CFBC70E7-0382-4E2A-B4FD-6D4F7E9CAABB}" type="presOf" srcId="{E5195AFA-BB11-4BA8-BEA4-AB29933D924E}" destId="{66C5AF40-B725-4B17-A97F-BEDD14AD5B94}" srcOrd="0" destOrd="0" presId="urn:microsoft.com/office/officeart/2005/8/layout/default"/>
    <dgm:cxn modelId="{706E6CFC-02B3-4E66-9D2E-CDB5A33C65AC}" type="presOf" srcId="{302F8424-D35B-46ED-929D-1DDDB817A6BE}" destId="{3049D490-F450-4C66-AC89-0B33EEAE1969}" srcOrd="0" destOrd="0" presId="urn:microsoft.com/office/officeart/2005/8/layout/default"/>
    <dgm:cxn modelId="{8B827BFC-0BB5-453B-9ED5-397D4D3F0892}" srcId="{A879CF76-F4EC-4FFA-A0AC-977ECAA11537}" destId="{E914FF45-DF75-4100-882A-71AE3FA9AC7B}" srcOrd="3" destOrd="0" parTransId="{B265639C-A169-45B4-8B85-99AF7C2F2445}" sibTransId="{8F0CA668-9823-4FB7-A98F-D2374A0CE169}"/>
    <dgm:cxn modelId="{1BF695E5-0142-4F79-9C49-FC0F351680B9}" type="presParOf" srcId="{E94C9F2E-B158-4F32-9F12-25D54DF01AF0}" destId="{66C5AF40-B725-4B17-A97F-BEDD14AD5B94}" srcOrd="0" destOrd="0" presId="urn:microsoft.com/office/officeart/2005/8/layout/default"/>
    <dgm:cxn modelId="{76520892-3D9E-4A8B-B743-470BA742A8A7}" type="presParOf" srcId="{E94C9F2E-B158-4F32-9F12-25D54DF01AF0}" destId="{1A22DB1F-7E8A-4284-9577-0F8A7BC1B1EA}" srcOrd="1" destOrd="0" presId="urn:microsoft.com/office/officeart/2005/8/layout/default"/>
    <dgm:cxn modelId="{23C0B861-C012-449B-9706-A47C739E744B}" type="presParOf" srcId="{E94C9F2E-B158-4F32-9F12-25D54DF01AF0}" destId="{BE743259-DEBD-46F0-A7FF-2005FBD0FD54}" srcOrd="2" destOrd="0" presId="urn:microsoft.com/office/officeart/2005/8/layout/default"/>
    <dgm:cxn modelId="{FC7C18EE-7446-4721-9FA4-04DAAD569A26}" type="presParOf" srcId="{E94C9F2E-B158-4F32-9F12-25D54DF01AF0}" destId="{9DDF44E5-E129-4830-A060-9FCEEF3AD060}" srcOrd="3" destOrd="0" presId="urn:microsoft.com/office/officeart/2005/8/layout/default"/>
    <dgm:cxn modelId="{420E5C6B-2B1A-4830-AE69-6B6E68D1F3B2}" type="presParOf" srcId="{E94C9F2E-B158-4F32-9F12-25D54DF01AF0}" destId="{545A473C-AF96-4DE8-BAFC-8FECC3F796D8}" srcOrd="4" destOrd="0" presId="urn:microsoft.com/office/officeart/2005/8/layout/default"/>
    <dgm:cxn modelId="{6EF10037-286E-4833-ACB9-346E2899E9AE}" type="presParOf" srcId="{E94C9F2E-B158-4F32-9F12-25D54DF01AF0}" destId="{F86A990A-A390-45FE-A67B-BD733A2B38D4}" srcOrd="5" destOrd="0" presId="urn:microsoft.com/office/officeart/2005/8/layout/default"/>
    <dgm:cxn modelId="{BB29F356-A0CF-4AEC-A482-A01642A21855}" type="presParOf" srcId="{E94C9F2E-B158-4F32-9F12-25D54DF01AF0}" destId="{34D15FF4-E714-449B-844C-2DC67F324E98}" srcOrd="6" destOrd="0" presId="urn:microsoft.com/office/officeart/2005/8/layout/default"/>
    <dgm:cxn modelId="{FA2B89CA-55B3-47B0-92E9-7179A0193BD8}" type="presParOf" srcId="{E94C9F2E-B158-4F32-9F12-25D54DF01AF0}" destId="{C66E6448-44BB-48BA-8211-8616FD307426}" srcOrd="7" destOrd="0" presId="urn:microsoft.com/office/officeart/2005/8/layout/default"/>
    <dgm:cxn modelId="{0FF13F9C-76E3-4339-8068-1A83A0C9D727}" type="presParOf" srcId="{E94C9F2E-B158-4F32-9F12-25D54DF01AF0}" destId="{D0AD7A78-5009-4390-A6F9-489EA4212EC4}" srcOrd="8" destOrd="0" presId="urn:microsoft.com/office/officeart/2005/8/layout/default"/>
    <dgm:cxn modelId="{5EC76BED-C98D-4BBC-A28C-FEAD5CDA253E}" type="presParOf" srcId="{E94C9F2E-B158-4F32-9F12-25D54DF01AF0}" destId="{8EC24EBE-C4DE-47B2-8AE4-58E43D1A57B8}" srcOrd="9" destOrd="0" presId="urn:microsoft.com/office/officeart/2005/8/layout/default"/>
    <dgm:cxn modelId="{DCB70AA1-AB41-4655-9F37-B04A87BF5708}" type="presParOf" srcId="{E94C9F2E-B158-4F32-9F12-25D54DF01AF0}" destId="{3049D490-F450-4C66-AC89-0B33EEAE1969}" srcOrd="10" destOrd="0" presId="urn:microsoft.com/office/officeart/2005/8/layout/default"/>
    <dgm:cxn modelId="{3F5131A5-7B5D-46B1-8004-6D9EFCC9E68D}" type="presParOf" srcId="{E94C9F2E-B158-4F32-9F12-25D54DF01AF0}" destId="{C2B01A2A-CBD4-48DC-9157-596DA14AD6AD}" srcOrd="11" destOrd="0" presId="urn:microsoft.com/office/officeart/2005/8/layout/default"/>
    <dgm:cxn modelId="{8014289D-304E-48DE-8629-342043C9B649}" type="presParOf" srcId="{E94C9F2E-B158-4F32-9F12-25D54DF01AF0}" destId="{599F140C-F56F-40E3-AE47-8B03F24E7A0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FBC6D1-15AF-47C2-B656-36CE679A9BF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407DCA-7419-4393-93D7-FE8F2E1D68A4}">
      <dgm:prSet/>
      <dgm:spPr/>
      <dgm:t>
        <a:bodyPr/>
        <a:lstStyle/>
        <a:p>
          <a:r>
            <a:rPr lang="en-GB" b="1" dirty="0">
              <a:solidFill>
                <a:srgbClr val="FFC000"/>
              </a:solidFill>
              <a:highlight>
                <a:srgbClr val="FF0000"/>
              </a:highlight>
            </a:rPr>
            <a:t>TECHNOLOGICAL</a:t>
          </a:r>
          <a:endParaRPr lang="en-US" dirty="0">
            <a:solidFill>
              <a:srgbClr val="FFC000"/>
            </a:solidFill>
            <a:highlight>
              <a:srgbClr val="FF0000"/>
            </a:highlight>
          </a:endParaRPr>
        </a:p>
      </dgm:t>
    </dgm:pt>
    <dgm:pt modelId="{AEAD3838-4344-4BBB-85FA-028F6FAAF868}" type="parTrans" cxnId="{406D7548-8180-44A5-A629-D778B5981268}">
      <dgm:prSet/>
      <dgm:spPr/>
      <dgm:t>
        <a:bodyPr/>
        <a:lstStyle/>
        <a:p>
          <a:endParaRPr lang="en-US"/>
        </a:p>
      </dgm:t>
    </dgm:pt>
    <dgm:pt modelId="{017B58E8-8F1B-4807-91F2-9224A4FBB94C}" type="sibTrans" cxnId="{406D7548-8180-44A5-A629-D778B5981268}">
      <dgm:prSet/>
      <dgm:spPr/>
      <dgm:t>
        <a:bodyPr/>
        <a:lstStyle/>
        <a:p>
          <a:endParaRPr lang="en-US"/>
        </a:p>
      </dgm:t>
    </dgm:pt>
    <dgm:pt modelId="{4FD982D4-1437-4F98-BF47-EE4183A0ED8E}">
      <dgm:prSet/>
      <dgm:spPr/>
      <dgm:t>
        <a:bodyPr/>
        <a:lstStyle/>
        <a:p>
          <a:r>
            <a:rPr lang="en-GB" b="1" dirty="0"/>
            <a:t>Online ordering systems and social media marketing can increase customer reach and sales.</a:t>
          </a:r>
          <a:endParaRPr lang="en-US" dirty="0"/>
        </a:p>
      </dgm:t>
    </dgm:pt>
    <dgm:pt modelId="{A386172D-2974-4015-AABE-D794023C2A86}" type="parTrans" cxnId="{FADAD285-7D15-4F66-BC0C-3CDFB642283F}">
      <dgm:prSet/>
      <dgm:spPr/>
      <dgm:t>
        <a:bodyPr/>
        <a:lstStyle/>
        <a:p>
          <a:endParaRPr lang="en-US"/>
        </a:p>
      </dgm:t>
    </dgm:pt>
    <dgm:pt modelId="{3B9C142B-244D-48AC-8C08-644D2793880B}" type="sibTrans" cxnId="{FADAD285-7D15-4F66-BC0C-3CDFB642283F}">
      <dgm:prSet/>
      <dgm:spPr/>
      <dgm:t>
        <a:bodyPr/>
        <a:lstStyle/>
        <a:p>
          <a:endParaRPr lang="en-US"/>
        </a:p>
      </dgm:t>
    </dgm:pt>
    <dgm:pt modelId="{6F23669B-6FE7-4D08-A595-9EBB8B19E50F}">
      <dgm:prSet/>
      <dgm:spPr/>
      <dgm:t>
        <a:bodyPr/>
        <a:lstStyle/>
        <a:p>
          <a:r>
            <a:rPr lang="en-GB" b="1"/>
            <a:t>Delivery tracking and digital payment systems improve customer convenience and efficiency.</a:t>
          </a:r>
          <a:endParaRPr lang="en-US"/>
        </a:p>
      </dgm:t>
    </dgm:pt>
    <dgm:pt modelId="{0347ED9F-D185-45C3-93DA-AFCB1F7B584F}" type="parTrans" cxnId="{4764242F-7944-41B2-881E-F8146F1F617B}">
      <dgm:prSet/>
      <dgm:spPr/>
      <dgm:t>
        <a:bodyPr/>
        <a:lstStyle/>
        <a:p>
          <a:endParaRPr lang="en-US"/>
        </a:p>
      </dgm:t>
    </dgm:pt>
    <dgm:pt modelId="{EF4D436C-4F31-4606-8EE1-6762302759DC}" type="sibTrans" cxnId="{4764242F-7944-41B2-881E-F8146F1F617B}">
      <dgm:prSet/>
      <dgm:spPr/>
      <dgm:t>
        <a:bodyPr/>
        <a:lstStyle/>
        <a:p>
          <a:endParaRPr lang="en-US"/>
        </a:p>
      </dgm:t>
    </dgm:pt>
    <dgm:pt modelId="{F8C63C7F-138C-41DE-B63C-B9EDF27E5209}">
      <dgm:prSet/>
      <dgm:spPr/>
      <dgm:t>
        <a:bodyPr/>
        <a:lstStyle/>
        <a:p>
          <a:r>
            <a:rPr lang="en-GB" b="1" dirty="0">
              <a:solidFill>
                <a:srgbClr val="FFC000"/>
              </a:solidFill>
              <a:highlight>
                <a:srgbClr val="FF0000"/>
              </a:highlight>
            </a:rPr>
            <a:t>LEGAL</a:t>
          </a:r>
          <a:endParaRPr lang="en-US" dirty="0">
            <a:solidFill>
              <a:srgbClr val="FFC000"/>
            </a:solidFill>
            <a:highlight>
              <a:srgbClr val="FF0000"/>
            </a:highlight>
          </a:endParaRPr>
        </a:p>
      </dgm:t>
    </dgm:pt>
    <dgm:pt modelId="{0A177262-105A-4E5A-A0CD-03227976F3C4}" type="parTrans" cxnId="{FF1ECD71-495B-4049-922C-FBA161079041}">
      <dgm:prSet/>
      <dgm:spPr/>
      <dgm:t>
        <a:bodyPr/>
        <a:lstStyle/>
        <a:p>
          <a:endParaRPr lang="en-US"/>
        </a:p>
      </dgm:t>
    </dgm:pt>
    <dgm:pt modelId="{0D6D551D-6538-4ECB-966F-B7588B3CC485}" type="sibTrans" cxnId="{FF1ECD71-495B-4049-922C-FBA161079041}">
      <dgm:prSet/>
      <dgm:spPr/>
      <dgm:t>
        <a:bodyPr/>
        <a:lstStyle/>
        <a:p>
          <a:endParaRPr lang="en-US"/>
        </a:p>
      </dgm:t>
    </dgm:pt>
    <dgm:pt modelId="{31BE0F9A-9396-4EF3-BF67-D0A7CCD9CB40}">
      <dgm:prSet/>
      <dgm:spPr/>
      <dgm:t>
        <a:bodyPr/>
        <a:lstStyle/>
        <a:p>
          <a:r>
            <a:rPr lang="en-GB" b="1" dirty="0"/>
            <a:t>Health and safety regulation must be followed to protect staff and customers in- store.</a:t>
          </a:r>
          <a:endParaRPr lang="en-US" dirty="0"/>
        </a:p>
      </dgm:t>
    </dgm:pt>
    <dgm:pt modelId="{AFEA6DFE-94A0-46A7-B7B2-B064CDA604DB}" type="parTrans" cxnId="{4208F025-BAFC-41AD-8C2F-CC97FAAAC6BB}">
      <dgm:prSet/>
      <dgm:spPr/>
      <dgm:t>
        <a:bodyPr/>
        <a:lstStyle/>
        <a:p>
          <a:endParaRPr lang="en-US"/>
        </a:p>
      </dgm:t>
    </dgm:pt>
    <dgm:pt modelId="{7203E44F-4FC8-4BE5-BB8C-6371B3A784B5}" type="sibTrans" cxnId="{4208F025-BAFC-41AD-8C2F-CC97FAAAC6BB}">
      <dgm:prSet/>
      <dgm:spPr/>
      <dgm:t>
        <a:bodyPr/>
        <a:lstStyle/>
        <a:p>
          <a:endParaRPr lang="en-US"/>
        </a:p>
      </dgm:t>
    </dgm:pt>
    <dgm:pt modelId="{0A7545C9-EE06-476B-A1C7-2885F9DF8A7F}">
      <dgm:prSet/>
      <dgm:spPr/>
      <dgm:t>
        <a:bodyPr/>
        <a:lstStyle/>
        <a:p>
          <a:r>
            <a:rPr lang="en-GB" b="1"/>
            <a:t>Consumer protection laws require accurate product descriptions and fair refund policies.</a:t>
          </a:r>
          <a:endParaRPr lang="en-US"/>
        </a:p>
      </dgm:t>
    </dgm:pt>
    <dgm:pt modelId="{97C1C204-763B-4576-AC47-9E1D8E35F67F}" type="parTrans" cxnId="{D869C08C-3C50-4AC2-9A1F-31E57AEC23CE}">
      <dgm:prSet/>
      <dgm:spPr/>
      <dgm:t>
        <a:bodyPr/>
        <a:lstStyle/>
        <a:p>
          <a:endParaRPr lang="en-US"/>
        </a:p>
      </dgm:t>
    </dgm:pt>
    <dgm:pt modelId="{C08E610A-EAD9-4378-895A-C4E89F4DB69F}" type="sibTrans" cxnId="{D869C08C-3C50-4AC2-9A1F-31E57AEC23CE}">
      <dgm:prSet/>
      <dgm:spPr/>
      <dgm:t>
        <a:bodyPr/>
        <a:lstStyle/>
        <a:p>
          <a:endParaRPr lang="en-US"/>
        </a:p>
      </dgm:t>
    </dgm:pt>
    <dgm:pt modelId="{4193ED9B-CCF5-4DF9-98FB-3301EEEA72DF}">
      <dgm:prSet/>
      <dgm:spPr/>
      <dgm:t>
        <a:bodyPr/>
        <a:lstStyle/>
        <a:p>
          <a:r>
            <a:rPr lang="en-GB" b="1" dirty="0">
              <a:solidFill>
                <a:srgbClr val="FFC000"/>
              </a:solidFill>
              <a:highlight>
                <a:srgbClr val="FF0000"/>
              </a:highlight>
            </a:rPr>
            <a:t>ENVIRONMENTAL </a:t>
          </a:r>
          <a:endParaRPr lang="en-US" dirty="0">
            <a:solidFill>
              <a:srgbClr val="FFC000"/>
            </a:solidFill>
            <a:highlight>
              <a:srgbClr val="FF0000"/>
            </a:highlight>
          </a:endParaRPr>
        </a:p>
      </dgm:t>
    </dgm:pt>
    <dgm:pt modelId="{5D12D856-D203-49E4-9DCB-D34D5EC0F6DC}" type="parTrans" cxnId="{AD045E74-0A61-44BE-9092-ACA30E5DEDB7}">
      <dgm:prSet/>
      <dgm:spPr/>
      <dgm:t>
        <a:bodyPr/>
        <a:lstStyle/>
        <a:p>
          <a:endParaRPr lang="en-US"/>
        </a:p>
      </dgm:t>
    </dgm:pt>
    <dgm:pt modelId="{0034C415-9A80-48E1-A19C-1704068B9FB8}" type="sibTrans" cxnId="{AD045E74-0A61-44BE-9092-ACA30E5DEDB7}">
      <dgm:prSet/>
      <dgm:spPr/>
      <dgm:t>
        <a:bodyPr/>
        <a:lstStyle/>
        <a:p>
          <a:endParaRPr lang="en-US"/>
        </a:p>
      </dgm:t>
    </dgm:pt>
    <dgm:pt modelId="{6F27E2FE-0C13-40E8-852A-88BF3A349E05}">
      <dgm:prSet/>
      <dgm:spPr/>
      <dgm:t>
        <a:bodyPr/>
        <a:lstStyle/>
        <a:p>
          <a:r>
            <a:rPr lang="en-GB" b="1" dirty="0"/>
            <a:t>Climate change can affect flower supply availability and prices. </a:t>
          </a:r>
          <a:endParaRPr lang="en-US" dirty="0"/>
        </a:p>
      </dgm:t>
    </dgm:pt>
    <dgm:pt modelId="{4CD460B4-34CD-464D-959B-E286E885DA28}" type="parTrans" cxnId="{81561207-154C-4024-A13E-B5C39B70D217}">
      <dgm:prSet/>
      <dgm:spPr/>
      <dgm:t>
        <a:bodyPr/>
        <a:lstStyle/>
        <a:p>
          <a:endParaRPr lang="en-US"/>
        </a:p>
      </dgm:t>
    </dgm:pt>
    <dgm:pt modelId="{7AE36EF6-BE39-4252-8E81-77E19172DDA8}" type="sibTrans" cxnId="{81561207-154C-4024-A13E-B5C39B70D217}">
      <dgm:prSet/>
      <dgm:spPr/>
      <dgm:t>
        <a:bodyPr/>
        <a:lstStyle/>
        <a:p>
          <a:endParaRPr lang="en-US"/>
        </a:p>
      </dgm:t>
    </dgm:pt>
    <dgm:pt modelId="{A0C4977B-7B19-407C-AC7D-D787AD9FD1D3}">
      <dgm:prSet/>
      <dgm:spPr/>
      <dgm:t>
        <a:bodyPr/>
        <a:lstStyle/>
        <a:p>
          <a:r>
            <a:rPr lang="en-GB" b="1"/>
            <a:t>Customers increasingly prefer eco-friendly packaging and locally sourced flowers.</a:t>
          </a:r>
          <a:endParaRPr lang="en-US"/>
        </a:p>
      </dgm:t>
    </dgm:pt>
    <dgm:pt modelId="{FEF88364-F650-4BF9-A0FE-66DCCF109A61}" type="parTrans" cxnId="{2C5ECB28-EB7B-4C4E-BF39-DF09E90B2678}">
      <dgm:prSet/>
      <dgm:spPr/>
      <dgm:t>
        <a:bodyPr/>
        <a:lstStyle/>
        <a:p>
          <a:endParaRPr lang="en-US"/>
        </a:p>
      </dgm:t>
    </dgm:pt>
    <dgm:pt modelId="{105F29DC-786F-4186-8997-736FA0F446FD}" type="sibTrans" cxnId="{2C5ECB28-EB7B-4C4E-BF39-DF09E90B2678}">
      <dgm:prSet/>
      <dgm:spPr/>
      <dgm:t>
        <a:bodyPr/>
        <a:lstStyle/>
        <a:p>
          <a:endParaRPr lang="en-US"/>
        </a:p>
      </dgm:t>
    </dgm:pt>
    <dgm:pt modelId="{417BA5E6-EC2A-4764-9692-70886203D902}" type="pres">
      <dgm:prSet presAssocID="{A5FBC6D1-15AF-47C2-B656-36CE679A9BFB}" presName="diagram" presStyleCnt="0">
        <dgm:presLayoutVars>
          <dgm:dir/>
          <dgm:resizeHandles val="exact"/>
        </dgm:presLayoutVars>
      </dgm:prSet>
      <dgm:spPr/>
    </dgm:pt>
    <dgm:pt modelId="{CEE3DB71-3B05-4DCB-968C-25D6A42D5005}" type="pres">
      <dgm:prSet presAssocID="{44407DCA-7419-4393-93D7-FE8F2E1D68A4}" presName="node" presStyleLbl="node1" presStyleIdx="0" presStyleCnt="3">
        <dgm:presLayoutVars>
          <dgm:bulletEnabled val="1"/>
        </dgm:presLayoutVars>
      </dgm:prSet>
      <dgm:spPr/>
    </dgm:pt>
    <dgm:pt modelId="{D7821BF5-14CA-49C3-8674-57CCD5E8FEBE}" type="pres">
      <dgm:prSet presAssocID="{017B58E8-8F1B-4807-91F2-9224A4FBB94C}" presName="sibTrans" presStyleCnt="0"/>
      <dgm:spPr/>
    </dgm:pt>
    <dgm:pt modelId="{98F4E34C-E698-4AB8-9812-690FDA92385D}" type="pres">
      <dgm:prSet presAssocID="{F8C63C7F-138C-41DE-B63C-B9EDF27E5209}" presName="node" presStyleLbl="node1" presStyleIdx="1" presStyleCnt="3">
        <dgm:presLayoutVars>
          <dgm:bulletEnabled val="1"/>
        </dgm:presLayoutVars>
      </dgm:prSet>
      <dgm:spPr/>
    </dgm:pt>
    <dgm:pt modelId="{397666A9-26CB-4D15-82EF-22D062C4B7BE}" type="pres">
      <dgm:prSet presAssocID="{0D6D551D-6538-4ECB-966F-B7588B3CC485}" presName="sibTrans" presStyleCnt="0"/>
      <dgm:spPr/>
    </dgm:pt>
    <dgm:pt modelId="{CC341856-34C2-4D83-B92E-182EC943EB5A}" type="pres">
      <dgm:prSet presAssocID="{4193ED9B-CCF5-4DF9-98FB-3301EEEA72DF}" presName="node" presStyleLbl="node1" presStyleIdx="2" presStyleCnt="3">
        <dgm:presLayoutVars>
          <dgm:bulletEnabled val="1"/>
        </dgm:presLayoutVars>
      </dgm:prSet>
      <dgm:spPr/>
    </dgm:pt>
  </dgm:ptLst>
  <dgm:cxnLst>
    <dgm:cxn modelId="{81561207-154C-4024-A13E-B5C39B70D217}" srcId="{4193ED9B-CCF5-4DF9-98FB-3301EEEA72DF}" destId="{6F27E2FE-0C13-40E8-852A-88BF3A349E05}" srcOrd="0" destOrd="0" parTransId="{4CD460B4-34CD-464D-959B-E286E885DA28}" sibTransId="{7AE36EF6-BE39-4252-8E81-77E19172DDA8}"/>
    <dgm:cxn modelId="{4208F025-BAFC-41AD-8C2F-CC97FAAAC6BB}" srcId="{F8C63C7F-138C-41DE-B63C-B9EDF27E5209}" destId="{31BE0F9A-9396-4EF3-BF67-D0A7CCD9CB40}" srcOrd="0" destOrd="0" parTransId="{AFEA6DFE-94A0-46A7-B7B2-B064CDA604DB}" sibTransId="{7203E44F-4FC8-4BE5-BB8C-6371B3A784B5}"/>
    <dgm:cxn modelId="{2C5ECB28-EB7B-4C4E-BF39-DF09E90B2678}" srcId="{4193ED9B-CCF5-4DF9-98FB-3301EEEA72DF}" destId="{A0C4977B-7B19-407C-AC7D-D787AD9FD1D3}" srcOrd="1" destOrd="0" parTransId="{FEF88364-F650-4BF9-A0FE-66DCCF109A61}" sibTransId="{105F29DC-786F-4186-8997-736FA0F446FD}"/>
    <dgm:cxn modelId="{4764242F-7944-41B2-881E-F8146F1F617B}" srcId="{44407DCA-7419-4393-93D7-FE8F2E1D68A4}" destId="{6F23669B-6FE7-4D08-A595-9EBB8B19E50F}" srcOrd="1" destOrd="0" parTransId="{0347ED9F-D185-45C3-93DA-AFCB1F7B584F}" sibTransId="{EF4D436C-4F31-4606-8EE1-6762302759DC}"/>
    <dgm:cxn modelId="{2542DA36-39C2-4C25-B52F-38E4E86DC599}" type="presOf" srcId="{4193ED9B-CCF5-4DF9-98FB-3301EEEA72DF}" destId="{CC341856-34C2-4D83-B92E-182EC943EB5A}" srcOrd="0" destOrd="0" presId="urn:microsoft.com/office/officeart/2005/8/layout/default"/>
    <dgm:cxn modelId="{406D7548-8180-44A5-A629-D778B5981268}" srcId="{A5FBC6D1-15AF-47C2-B656-36CE679A9BFB}" destId="{44407DCA-7419-4393-93D7-FE8F2E1D68A4}" srcOrd="0" destOrd="0" parTransId="{AEAD3838-4344-4BBB-85FA-028F6FAAF868}" sibTransId="{017B58E8-8F1B-4807-91F2-9224A4FBB94C}"/>
    <dgm:cxn modelId="{FF1ECD71-495B-4049-922C-FBA161079041}" srcId="{A5FBC6D1-15AF-47C2-B656-36CE679A9BFB}" destId="{F8C63C7F-138C-41DE-B63C-B9EDF27E5209}" srcOrd="1" destOrd="0" parTransId="{0A177262-105A-4E5A-A0CD-03227976F3C4}" sibTransId="{0D6D551D-6538-4ECB-966F-B7588B3CC485}"/>
    <dgm:cxn modelId="{AD045E74-0A61-44BE-9092-ACA30E5DEDB7}" srcId="{A5FBC6D1-15AF-47C2-B656-36CE679A9BFB}" destId="{4193ED9B-CCF5-4DF9-98FB-3301EEEA72DF}" srcOrd="2" destOrd="0" parTransId="{5D12D856-D203-49E4-9DCB-D34D5EC0F6DC}" sibTransId="{0034C415-9A80-48E1-A19C-1704068B9FB8}"/>
    <dgm:cxn modelId="{472ABA79-8FCB-48FB-BBAB-18862F258D79}" type="presOf" srcId="{4FD982D4-1437-4F98-BF47-EE4183A0ED8E}" destId="{CEE3DB71-3B05-4DCB-968C-25D6A42D5005}" srcOrd="0" destOrd="1" presId="urn:microsoft.com/office/officeart/2005/8/layout/default"/>
    <dgm:cxn modelId="{FADAD285-7D15-4F66-BC0C-3CDFB642283F}" srcId="{44407DCA-7419-4393-93D7-FE8F2E1D68A4}" destId="{4FD982D4-1437-4F98-BF47-EE4183A0ED8E}" srcOrd="0" destOrd="0" parTransId="{A386172D-2974-4015-AABE-D794023C2A86}" sibTransId="{3B9C142B-244D-48AC-8C08-644D2793880B}"/>
    <dgm:cxn modelId="{F3FB3889-1E94-407B-97B5-C52BD3634756}" type="presOf" srcId="{0A7545C9-EE06-476B-A1C7-2885F9DF8A7F}" destId="{98F4E34C-E698-4AB8-9812-690FDA92385D}" srcOrd="0" destOrd="2" presId="urn:microsoft.com/office/officeart/2005/8/layout/default"/>
    <dgm:cxn modelId="{D869C08C-3C50-4AC2-9A1F-31E57AEC23CE}" srcId="{F8C63C7F-138C-41DE-B63C-B9EDF27E5209}" destId="{0A7545C9-EE06-476B-A1C7-2885F9DF8A7F}" srcOrd="1" destOrd="0" parTransId="{97C1C204-763B-4576-AC47-9E1D8E35F67F}" sibTransId="{C08E610A-EAD9-4378-895A-C4E89F4DB69F}"/>
    <dgm:cxn modelId="{028AE08E-F7F8-4115-B706-AD95C8DFF8F1}" type="presOf" srcId="{6F27E2FE-0C13-40E8-852A-88BF3A349E05}" destId="{CC341856-34C2-4D83-B92E-182EC943EB5A}" srcOrd="0" destOrd="1" presId="urn:microsoft.com/office/officeart/2005/8/layout/default"/>
    <dgm:cxn modelId="{7B8ED794-B766-4987-8EB9-C76E0504ACCF}" type="presOf" srcId="{6F23669B-6FE7-4D08-A595-9EBB8B19E50F}" destId="{CEE3DB71-3B05-4DCB-968C-25D6A42D5005}" srcOrd="0" destOrd="2" presId="urn:microsoft.com/office/officeart/2005/8/layout/default"/>
    <dgm:cxn modelId="{0C522A98-3ED5-4BE9-9E4D-B6DA8BFAD43D}" type="presOf" srcId="{A0C4977B-7B19-407C-AC7D-D787AD9FD1D3}" destId="{CC341856-34C2-4D83-B92E-182EC943EB5A}" srcOrd="0" destOrd="2" presId="urn:microsoft.com/office/officeart/2005/8/layout/default"/>
    <dgm:cxn modelId="{2B76ECB6-5222-45F3-9DC1-7441BA8ED470}" type="presOf" srcId="{31BE0F9A-9396-4EF3-BF67-D0A7CCD9CB40}" destId="{98F4E34C-E698-4AB8-9812-690FDA92385D}" srcOrd="0" destOrd="1" presId="urn:microsoft.com/office/officeart/2005/8/layout/default"/>
    <dgm:cxn modelId="{5B3432C8-36A7-477A-ABAD-47367D4C5794}" type="presOf" srcId="{44407DCA-7419-4393-93D7-FE8F2E1D68A4}" destId="{CEE3DB71-3B05-4DCB-968C-25D6A42D5005}" srcOrd="0" destOrd="0" presId="urn:microsoft.com/office/officeart/2005/8/layout/default"/>
    <dgm:cxn modelId="{C7FC5BC8-2B3B-447A-A5EB-0514718AC3A1}" type="presOf" srcId="{F8C63C7F-138C-41DE-B63C-B9EDF27E5209}" destId="{98F4E34C-E698-4AB8-9812-690FDA92385D}" srcOrd="0" destOrd="0" presId="urn:microsoft.com/office/officeart/2005/8/layout/default"/>
    <dgm:cxn modelId="{1E9F6CF0-F729-4EF3-A7D4-252BA544CB60}" type="presOf" srcId="{A5FBC6D1-15AF-47C2-B656-36CE679A9BFB}" destId="{417BA5E6-EC2A-4764-9692-70886203D902}" srcOrd="0" destOrd="0" presId="urn:microsoft.com/office/officeart/2005/8/layout/default"/>
    <dgm:cxn modelId="{2255A3B8-EF81-4BD4-89FC-C7E572B1F5F8}" type="presParOf" srcId="{417BA5E6-EC2A-4764-9692-70886203D902}" destId="{CEE3DB71-3B05-4DCB-968C-25D6A42D5005}" srcOrd="0" destOrd="0" presId="urn:microsoft.com/office/officeart/2005/8/layout/default"/>
    <dgm:cxn modelId="{529895B5-95E3-4578-B9FD-143D71745B75}" type="presParOf" srcId="{417BA5E6-EC2A-4764-9692-70886203D902}" destId="{D7821BF5-14CA-49C3-8674-57CCD5E8FEBE}" srcOrd="1" destOrd="0" presId="urn:microsoft.com/office/officeart/2005/8/layout/default"/>
    <dgm:cxn modelId="{6AC66901-080E-4931-8242-00C2D2DD0DFE}" type="presParOf" srcId="{417BA5E6-EC2A-4764-9692-70886203D902}" destId="{98F4E34C-E698-4AB8-9812-690FDA92385D}" srcOrd="2" destOrd="0" presId="urn:microsoft.com/office/officeart/2005/8/layout/default"/>
    <dgm:cxn modelId="{49B9DC47-2B13-417B-99F8-D61549B4293A}" type="presParOf" srcId="{417BA5E6-EC2A-4764-9692-70886203D902}" destId="{397666A9-26CB-4D15-82EF-22D062C4B7BE}" srcOrd="3" destOrd="0" presId="urn:microsoft.com/office/officeart/2005/8/layout/default"/>
    <dgm:cxn modelId="{150A9713-9690-4682-9BC2-A4C28867AB77}" type="presParOf" srcId="{417BA5E6-EC2A-4764-9692-70886203D902}" destId="{CC341856-34C2-4D83-B92E-182EC943EB5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5AF40-B725-4B17-A97F-BEDD14AD5B94}">
      <dsp:nvSpPr>
        <dsp:cNvPr id="0" name=""/>
        <dsp:cNvSpPr/>
      </dsp:nvSpPr>
      <dsp:spPr>
        <a:xfrm>
          <a:off x="528718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Introduction </a:t>
          </a:r>
          <a:endParaRPr lang="en-US" sz="1900" kern="1200"/>
        </a:p>
      </dsp:txBody>
      <dsp:txXfrm>
        <a:off x="528718" y="409"/>
        <a:ext cx="2045814" cy="1227488"/>
      </dsp:txXfrm>
    </dsp:sp>
    <dsp:sp modelId="{BE743259-DEBD-46F0-A7FF-2005FBD0FD54}">
      <dsp:nvSpPr>
        <dsp:cNvPr id="0" name=""/>
        <dsp:cNvSpPr/>
      </dsp:nvSpPr>
      <dsp:spPr>
        <a:xfrm>
          <a:off x="2779114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Company background</a:t>
          </a:r>
          <a:endParaRPr lang="en-US" sz="1900" kern="1200"/>
        </a:p>
      </dsp:txBody>
      <dsp:txXfrm>
        <a:off x="2779114" y="409"/>
        <a:ext cx="2045814" cy="1227488"/>
      </dsp:txXfrm>
    </dsp:sp>
    <dsp:sp modelId="{545A473C-AF96-4DE8-BAFC-8FECC3F796D8}">
      <dsp:nvSpPr>
        <dsp:cNvPr id="0" name=""/>
        <dsp:cNvSpPr/>
      </dsp:nvSpPr>
      <dsp:spPr>
        <a:xfrm>
          <a:off x="5029510" y="40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Problem: nature and scope</a:t>
          </a:r>
          <a:endParaRPr lang="en-US" sz="1900" kern="1200"/>
        </a:p>
      </dsp:txBody>
      <dsp:txXfrm>
        <a:off x="5029510" y="409"/>
        <a:ext cx="2045814" cy="1227488"/>
      </dsp:txXfrm>
    </dsp:sp>
    <dsp:sp modelId="{34D15FF4-E714-449B-844C-2DC67F324E98}">
      <dsp:nvSpPr>
        <dsp:cNvPr id="0" name=""/>
        <dsp:cNvSpPr/>
      </dsp:nvSpPr>
      <dsp:spPr>
        <a:xfrm>
          <a:off x="528718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PESTLE ANALYSIS: Green Haven Florists</a:t>
          </a:r>
          <a:endParaRPr lang="en-US" sz="1900" kern="1200"/>
        </a:p>
      </dsp:txBody>
      <dsp:txXfrm>
        <a:off x="528718" y="1432479"/>
        <a:ext cx="2045814" cy="1227488"/>
      </dsp:txXfrm>
    </dsp:sp>
    <dsp:sp modelId="{D0AD7A78-5009-4390-A6F9-489EA4212EC4}">
      <dsp:nvSpPr>
        <dsp:cNvPr id="0" name=""/>
        <dsp:cNvSpPr/>
      </dsp:nvSpPr>
      <dsp:spPr>
        <a:xfrm>
          <a:off x="2779114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Cause and effect analysis: Fishbone diagram</a:t>
          </a:r>
          <a:endParaRPr lang="en-US" sz="1900" kern="1200" dirty="0"/>
        </a:p>
      </dsp:txBody>
      <dsp:txXfrm>
        <a:off x="2779114" y="1432479"/>
        <a:ext cx="2045814" cy="1227488"/>
      </dsp:txXfrm>
    </dsp:sp>
    <dsp:sp modelId="{3049D490-F450-4C66-AC89-0B33EEAE1969}">
      <dsp:nvSpPr>
        <dsp:cNvPr id="0" name=""/>
        <dsp:cNvSpPr/>
      </dsp:nvSpPr>
      <dsp:spPr>
        <a:xfrm>
          <a:off x="5029510" y="143247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Conclusion</a:t>
          </a:r>
          <a:endParaRPr lang="en-US" sz="1900" kern="1200"/>
        </a:p>
      </dsp:txBody>
      <dsp:txXfrm>
        <a:off x="5029510" y="1432479"/>
        <a:ext cx="2045814" cy="1227488"/>
      </dsp:txXfrm>
    </dsp:sp>
    <dsp:sp modelId="{599F140C-F56F-40E3-AE47-8B03F24E7A00}">
      <dsp:nvSpPr>
        <dsp:cNvPr id="0" name=""/>
        <dsp:cNvSpPr/>
      </dsp:nvSpPr>
      <dsp:spPr>
        <a:xfrm>
          <a:off x="2779114" y="2864549"/>
          <a:ext cx="2045814" cy="12274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References</a:t>
          </a:r>
          <a:endParaRPr lang="en-US" sz="1900" kern="1200"/>
        </a:p>
      </dsp:txBody>
      <dsp:txXfrm>
        <a:off x="2779114" y="2864549"/>
        <a:ext cx="2045814" cy="1227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3DB71-3B05-4DCB-968C-25D6A42D5005}">
      <dsp:nvSpPr>
        <dsp:cNvPr id="0" name=""/>
        <dsp:cNvSpPr/>
      </dsp:nvSpPr>
      <dsp:spPr>
        <a:xfrm>
          <a:off x="1097069" y="2624"/>
          <a:ext cx="3825011" cy="2295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rgbClr val="FFC000"/>
              </a:solidFill>
              <a:highlight>
                <a:srgbClr val="FF0000"/>
              </a:highlight>
            </a:rPr>
            <a:t>TECHNOLOGICAL</a:t>
          </a:r>
          <a:endParaRPr lang="en-US" sz="2100" kern="1200" dirty="0">
            <a:solidFill>
              <a:srgbClr val="FFC000"/>
            </a:solidFill>
            <a:highlight>
              <a:srgbClr val="FF0000"/>
            </a:highlight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Online ordering systems and social media marketing can increase customer reach and sales.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Delivery tracking and digital payment systems improve customer convenience and efficiency.</a:t>
          </a:r>
          <a:endParaRPr lang="en-US" sz="1600" kern="1200"/>
        </a:p>
      </dsp:txBody>
      <dsp:txXfrm>
        <a:off x="1097069" y="2624"/>
        <a:ext cx="3825011" cy="2295006"/>
      </dsp:txXfrm>
    </dsp:sp>
    <dsp:sp modelId="{98F4E34C-E698-4AB8-9812-690FDA92385D}">
      <dsp:nvSpPr>
        <dsp:cNvPr id="0" name=""/>
        <dsp:cNvSpPr/>
      </dsp:nvSpPr>
      <dsp:spPr>
        <a:xfrm>
          <a:off x="5304581" y="2624"/>
          <a:ext cx="3825011" cy="2295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rgbClr val="FFC000"/>
              </a:solidFill>
              <a:highlight>
                <a:srgbClr val="FF0000"/>
              </a:highlight>
            </a:rPr>
            <a:t>LEGAL</a:t>
          </a:r>
          <a:endParaRPr lang="en-US" sz="2100" kern="1200" dirty="0">
            <a:solidFill>
              <a:srgbClr val="FFC000"/>
            </a:solidFill>
            <a:highlight>
              <a:srgbClr val="FF0000"/>
            </a:highlight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Health and safety regulation must be followed to protect staff and customers in- store.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Consumer protection laws require accurate product descriptions and fair refund policies.</a:t>
          </a:r>
          <a:endParaRPr lang="en-US" sz="1600" kern="1200"/>
        </a:p>
      </dsp:txBody>
      <dsp:txXfrm>
        <a:off x="5304581" y="2624"/>
        <a:ext cx="3825011" cy="2295006"/>
      </dsp:txXfrm>
    </dsp:sp>
    <dsp:sp modelId="{CC341856-34C2-4D83-B92E-182EC943EB5A}">
      <dsp:nvSpPr>
        <dsp:cNvPr id="0" name=""/>
        <dsp:cNvSpPr/>
      </dsp:nvSpPr>
      <dsp:spPr>
        <a:xfrm>
          <a:off x="3200825" y="2680132"/>
          <a:ext cx="3825011" cy="22950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rgbClr val="FFC000"/>
              </a:solidFill>
              <a:highlight>
                <a:srgbClr val="FF0000"/>
              </a:highlight>
            </a:rPr>
            <a:t>ENVIRONMENTAL </a:t>
          </a:r>
          <a:endParaRPr lang="en-US" sz="2100" kern="1200" dirty="0">
            <a:solidFill>
              <a:srgbClr val="FFC000"/>
            </a:solidFill>
            <a:highlight>
              <a:srgbClr val="FF0000"/>
            </a:highlight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Climate change can affect flower supply availability and prices.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Customers increasingly prefer eco-friendly packaging and locally sourced flowers.</a:t>
          </a:r>
          <a:endParaRPr lang="en-US" sz="1600" kern="1200"/>
        </a:p>
      </dsp:txBody>
      <dsp:txXfrm>
        <a:off x="3200825" y="2680132"/>
        <a:ext cx="3825011" cy="2295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3062" y="1864865"/>
            <a:ext cx="8131550" cy="2262781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MODULE NAME Problem Solving Decision Marking </a:t>
            </a:r>
            <a:b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MODULE CODE LCLM4004</a:t>
            </a:r>
            <a:b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STUDENT NAME Dheresh Yadave</a:t>
            </a:r>
            <a:b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STUDENT ID 2513880</a:t>
            </a:r>
            <a:b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LECTURER Anita Nan</a:t>
            </a:r>
            <a:b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</a:br>
            <a:r>
              <a:rPr lang="en-GB" sz="2200">
                <a:latin typeface="Arial Bold" panose="020B0704020202020204" pitchFamily="34" charset="0"/>
                <a:cs typeface="Arial Bold" panose="020B0704020202020204" pitchFamily="34" charset="0"/>
              </a:rPr>
              <a:t>Assignment 1: Presentation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31902FDD-1310-64C3-C0F7-13F3CF7742C7}"/>
              </a:ext>
            </a:extLst>
          </p:cNvPr>
          <p:cNvGraphicFramePr/>
          <p:nvPr/>
        </p:nvGraphicFramePr>
        <p:xfrm>
          <a:off x="1614569" y="1901952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165371"/>
            <a:ext cx="5681134" cy="8073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5066" y="1322963"/>
            <a:ext cx="5681134" cy="42023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 Bold" panose="020B0704020202020204" pitchFamily="34" charset="0"/>
                <a:cs typeface="Arial Bold" panose="020B0704020202020204" pitchFamily="34" charset="0"/>
              </a:rPr>
              <a:t> Hello everyone today we are going to talk about green haven florist .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 Bold" panose="020B0704020202020204" pitchFamily="34" charset="0"/>
                <a:cs typeface="Arial Bold" panose="020B0704020202020204" pitchFamily="34" charset="0"/>
              </a:rPr>
              <a:t>Green Haven Florists is a small, independent flower shop located in Norwich, UK.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 Bold" panose="020B0704020202020204" pitchFamily="34" charset="0"/>
                <a:cs typeface="Arial Bold" panose="020B0704020202020204" pitchFamily="34" charset="0"/>
              </a:rPr>
              <a:t>Founded in 2016 by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 Bold" panose="020B0704020202020204" pitchFamily="34" charset="0"/>
                <a:cs typeface="Arial Bold" panose="020B0704020202020204" pitchFamily="34" charset="0"/>
              </a:rPr>
              <a:t>The owners are partners Liam and Priya Patel.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 Bold" panose="020B0704020202020204" pitchFamily="34" charset="0"/>
                <a:cs typeface="Arial Bold" panose="020B0704020202020204" pitchFamily="34" charset="0"/>
              </a:rPr>
              <a:t>However ,over the past year, the business has experienced a significant downturn . In-store sales have declined by 30%-foot traffic has reduced , and competition from large online flower delivery services has intensified .</a:t>
            </a:r>
          </a:p>
          <a:p>
            <a:pPr>
              <a:lnSpc>
                <a:spcPct val="90000"/>
              </a:lnSpc>
            </a:pPr>
            <a:endParaRPr lang="en-US" sz="6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37C90CD5-4A69-3609-28E1-66454A7336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30" r="40541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1" name="Group 36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6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6" name="Group 37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7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9" name="Rectangle 38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0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91" name="Rectangle 39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92" name="Group 391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393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4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5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6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7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8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9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0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1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2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3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4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5" name="Group 404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349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6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1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2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3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4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5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6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7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8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9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0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175099"/>
            <a:ext cx="5681134" cy="14202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 dirty="0"/>
              <a:t>Company background</a:t>
            </a:r>
          </a:p>
        </p:txBody>
      </p:sp>
      <p:sp>
        <p:nvSpPr>
          <p:cNvPr id="292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93159" y="1673158"/>
            <a:ext cx="5681134" cy="44844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Green Haven Florists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Founded in Norwich, UK. Founded in 2016 by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Owners: Liam and Priya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Sells flowers shop.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strong community ties eco-friendly packaging, and strong community ties. Green Haven catered to a wide range of customer.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partners Liam and Priya Patel, the shop quickly gained a reputation or its bespoke floral arrangements.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 Customers feedback has revealed mixed sentiments. While many still praise the quality and creativity.	</a:t>
            </a:r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4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95" name="Picture 294" descr="Different types of flowers">
            <a:extLst>
              <a:ext uri="{FF2B5EF4-FFF2-40B4-BE49-F238E27FC236}">
                <a16:creationId xmlns:a16="http://schemas.microsoft.com/office/drawing/2014/main" id="{84591ABA-B857-27B2-78FB-352C3C8DE3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036" r="30135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6826" y="155645"/>
            <a:ext cx="7435173" cy="6322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23754" y="856034"/>
            <a:ext cx="6673174" cy="58463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FF0000"/>
                </a:solidFill>
              </a:rPr>
              <a:t>5W2H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Who:</a:t>
            </a:r>
            <a:r>
              <a:rPr lang="en-US" sz="1800" dirty="0">
                <a:latin typeface="Arial Black" panose="020B0A04020102020204" pitchFamily="34" charset="0"/>
              </a:rPr>
              <a:t> Liam and Priya Patel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What</a:t>
            </a:r>
            <a:r>
              <a:rPr lang="en-US" sz="1800" dirty="0">
                <a:latin typeface="Arial Black" panose="020B0A04020102020204" pitchFamily="34" charset="0"/>
              </a:rPr>
              <a:t> Nature and Scope of the issues impacting Green Haven Florists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Where:</a:t>
            </a:r>
            <a:r>
              <a:rPr lang="en-US" sz="1800" dirty="0">
                <a:latin typeface="Arial Black" panose="020B0A04020102020204" pitchFamily="34" charset="0"/>
              </a:rPr>
              <a:t>  In the last 12 months, Green Haven Florists has seen a 30% decline in in-store sales.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When </a:t>
            </a:r>
            <a:r>
              <a:rPr lang="en-US" sz="1800" dirty="0">
                <a:latin typeface="Arial Black" panose="020B0A04020102020204" pitchFamily="34" charset="0"/>
              </a:rPr>
              <a:t> 2016 .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Why</a:t>
            </a:r>
            <a:r>
              <a:rPr lang="en-US" sz="1800" dirty="0">
                <a:latin typeface="Arial Black" panose="020B0A04020102020204" pitchFamily="34" charset="0"/>
              </a:rPr>
              <a:t> The decline is likely due to increased competition from online flower delivery services changing consumer shopping habits and limited digital marketing presence.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How </a:t>
            </a:r>
            <a:r>
              <a:rPr lang="en-US" sz="1800" dirty="0">
                <a:latin typeface="Arial Black" panose="020B0A04020102020204" pitchFamily="34" charset="0"/>
              </a:rPr>
              <a:t>The issue has occurred though reduced walk-in customers, fewer repeat purchases, and a lack of effective online ordering and promotion channels 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0000"/>
                </a:solidFill>
                <a:highlight>
                  <a:srgbClr val="FFFF00"/>
                </a:highlight>
                <a:latin typeface="Arial Black" panose="020B0A04020102020204" pitchFamily="34" charset="0"/>
              </a:rPr>
              <a:t>How many </a:t>
            </a:r>
            <a:r>
              <a:rPr lang="en-US" sz="1800" dirty="0">
                <a:latin typeface="Arial Black" panose="020B0A04020102020204" pitchFamily="34" charset="0"/>
              </a:rPr>
              <a:t>Approximately a 30% decrease in in-store sales over the last year .</a:t>
            </a:r>
          </a:p>
          <a:p>
            <a:pPr>
              <a:lnSpc>
                <a:spcPct val="90000"/>
              </a:lnSpc>
            </a:pPr>
            <a:endParaRPr lang="en-US" sz="5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Morning sunlight on grass and flowers in a field">
            <a:extLst>
              <a:ext uri="{FF2B5EF4-FFF2-40B4-BE49-F238E27FC236}">
                <a16:creationId xmlns:a16="http://schemas.microsoft.com/office/drawing/2014/main" id="{525519CE-18A8-97DD-A1DD-F519DA5E27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69" r="31002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" name="Rectangle 89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58" y="126460"/>
            <a:ext cx="5398853" cy="12062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200" b="1" dirty="0">
                <a:latin typeface="Arial Bold" panose="020B0704020202020204" pitchFamily="34" charset="0"/>
                <a:cs typeface="Arial Bold" panose="020B0704020202020204" pitchFamily="34" charset="0"/>
              </a:rPr>
              <a:t>PESTLE ANALYSIS: Green Haven Florists</a:t>
            </a:r>
            <a:br>
              <a:rPr lang="en-US" sz="4400" dirty="0">
                <a:latin typeface="Arial Bold" panose="020B0704020202020204" pitchFamily="34" charset="0"/>
                <a:cs typeface="Arial Bold" panose="020B0704020202020204" pitchFamily="34" charset="0"/>
              </a:rPr>
            </a:br>
            <a:endParaRPr lang="en-US" sz="4400" b="1" dirty="0">
              <a:latin typeface="Arial Bold" panose="020B0704020202020204" pitchFamily="34" charset="0"/>
              <a:cs typeface="Arial Bold" panose="020B07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931" y="972766"/>
            <a:ext cx="5447489" cy="538912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F0000"/>
                </a:solidFill>
                <a:highlight>
                  <a:srgbClr val="FFFF00"/>
                </a:highlight>
                <a:latin typeface="Arial Bold" panose="020B0704020202020204" pitchFamily="34" charset="0"/>
                <a:cs typeface="Arial Bold" panose="020B0704020202020204" pitchFamily="34" charset="0"/>
              </a:rPr>
              <a:t>POLITICAL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Government regulation on importing flowers(e.g. customs rules trade restriction) could increase cost of cause delivery delays.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 Bold" panose="020B0704020202020204" pitchFamily="34" charset="0"/>
                <a:cs typeface="Arial Bold" panose="020B0704020202020204" pitchFamily="34" charset="0"/>
              </a:rPr>
              <a:t>Changes in minimum wage or employment law may increase staffing cost for business.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F0000"/>
                </a:solidFill>
                <a:highlight>
                  <a:srgbClr val="FFFF00"/>
                </a:highlight>
                <a:latin typeface="Arial Bold" panose="020B0704020202020204" pitchFamily="34" charset="0"/>
                <a:cs typeface="Arial Bold" panose="020B0704020202020204" pitchFamily="34" charset="0"/>
              </a:rPr>
              <a:t>ECONOMIC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During a recession customers may spend less on luxury items like flowers, reducing sales.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Inflation can increase the cost of flowers, packaging and delivery fuel, lowering profit margins.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F0000"/>
                </a:solidFill>
                <a:highlight>
                  <a:srgbClr val="FFFF00"/>
                </a:highlight>
                <a:latin typeface="Arial Bold" panose="020B0704020202020204" pitchFamily="34" charset="0"/>
                <a:cs typeface="Arial Bold" panose="020B0704020202020204" pitchFamily="34" charset="0"/>
              </a:rPr>
              <a:t>SOCIAL 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Growing interest in eco-friendly and locally sourced products may increase demand for sustainable floral arrangement 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  <a:t>Seasonal events (Valentines Days ,Mothers days wedding funerals) strongly influence sales patterns.</a:t>
            </a:r>
          </a:p>
          <a:p>
            <a:pPr>
              <a:lnSpc>
                <a:spcPct val="90000"/>
              </a:lnSpc>
            </a:pPr>
            <a:endParaRPr lang="en-US" sz="1600" b="1" dirty="0">
              <a:solidFill>
                <a:schemeClr val="bg1"/>
              </a:solidFill>
              <a:highlight>
                <a:srgbClr val="FFFF00"/>
              </a:highlight>
              <a:latin typeface="Arial Bold" panose="020B0704020202020204" pitchFamily="34" charset="0"/>
              <a:cs typeface="Arial Bold" panose="020B0704020202020204" pitchFamily="34" charset="0"/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0EDCDF58-95B8-3222-C1BA-D90E3E2B2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588" r="14564" b="-1"/>
          <a:stretch>
            <a:fillRect/>
          </a:stretch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8447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 Bold" panose="020B0704020202020204" pitchFamily="34" charset="0"/>
                <a:cs typeface="Arial Bold" panose="020B07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  <a:latin typeface="Arial Bold" panose="020B0704020202020204" pitchFamily="34" charset="0"/>
                <a:cs typeface="Arial Bold" panose="020B0704020202020204" pitchFamily="34" charset="0"/>
              </a:rPr>
            </a:br>
            <a:endParaRPr lang="en-GB" dirty="0">
              <a:latin typeface="Arial Bold" panose="020B0704020202020204" pitchFamily="34" charset="0"/>
              <a:cs typeface="Arial Bold" panose="020B07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838AE6-6CB3-1462-4F8F-26A7EC485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2959194"/>
              </p:ext>
            </p:extLst>
          </p:nvPr>
        </p:nvGraphicFramePr>
        <p:xfrm>
          <a:off x="1786998" y="1705138"/>
          <a:ext cx="10226662" cy="4977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Yellowfish moving against the direction of a school of white fish">
            <a:extLst>
              <a:ext uri="{FF2B5EF4-FFF2-40B4-BE49-F238E27FC236}">
                <a16:creationId xmlns:a16="http://schemas.microsoft.com/office/drawing/2014/main" id="{592822B2-52C3-7EE0-9887-DD572DBCE4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48" r="31823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  <p:sp>
        <p:nvSpPr>
          <p:cNvPr id="4" name="Arrow: Notched Right 3">
            <a:extLst>
              <a:ext uri="{FF2B5EF4-FFF2-40B4-BE49-F238E27FC236}">
                <a16:creationId xmlns:a16="http://schemas.microsoft.com/office/drawing/2014/main" id="{0B35506D-6475-EBDE-AC0F-D158272BA4B7}"/>
              </a:ext>
            </a:extLst>
          </p:cNvPr>
          <p:cNvSpPr/>
          <p:nvPr/>
        </p:nvSpPr>
        <p:spPr>
          <a:xfrm>
            <a:off x="4183811" y="2810376"/>
            <a:ext cx="7507857" cy="1021403"/>
          </a:xfrm>
          <a:custGeom>
            <a:avLst/>
            <a:gdLst>
              <a:gd name="csX0" fmla="*/ 0 w 5943599"/>
              <a:gd name="csY0" fmla="*/ 461626 h 1846505"/>
              <a:gd name="csX1" fmla="*/ 5020347 w 5943599"/>
              <a:gd name="csY1" fmla="*/ 461626 h 1846505"/>
              <a:gd name="csX2" fmla="*/ 5020347 w 5943599"/>
              <a:gd name="csY2" fmla="*/ 0 h 1846505"/>
              <a:gd name="csX3" fmla="*/ 5943599 w 5943599"/>
              <a:gd name="csY3" fmla="*/ 923253 h 1846505"/>
              <a:gd name="csX4" fmla="*/ 5020347 w 5943599"/>
              <a:gd name="csY4" fmla="*/ 1846505 h 1846505"/>
              <a:gd name="csX5" fmla="*/ 5020347 w 5943599"/>
              <a:gd name="csY5" fmla="*/ 1384879 h 1846505"/>
              <a:gd name="csX6" fmla="*/ 0 w 5943599"/>
              <a:gd name="csY6" fmla="*/ 1384879 h 1846505"/>
              <a:gd name="csX7" fmla="*/ 461626 w 5943599"/>
              <a:gd name="csY7" fmla="*/ 923253 h 1846505"/>
              <a:gd name="csX8" fmla="*/ 0 w 5943599"/>
              <a:gd name="csY8" fmla="*/ 461626 h 1846505"/>
              <a:gd name="csX0" fmla="*/ 44212 w 5987811"/>
              <a:gd name="csY0" fmla="*/ 461626 h 1846505"/>
              <a:gd name="csX1" fmla="*/ 5064559 w 5987811"/>
              <a:gd name="csY1" fmla="*/ 461626 h 1846505"/>
              <a:gd name="csX2" fmla="*/ 5064559 w 5987811"/>
              <a:gd name="csY2" fmla="*/ 0 h 1846505"/>
              <a:gd name="csX3" fmla="*/ 5987811 w 5987811"/>
              <a:gd name="csY3" fmla="*/ 923253 h 1846505"/>
              <a:gd name="csX4" fmla="*/ 5064559 w 5987811"/>
              <a:gd name="csY4" fmla="*/ 1846505 h 1846505"/>
              <a:gd name="csX5" fmla="*/ 5064559 w 5987811"/>
              <a:gd name="csY5" fmla="*/ 1384879 h 1846505"/>
              <a:gd name="csX6" fmla="*/ 44212 w 5987811"/>
              <a:gd name="csY6" fmla="*/ 1384879 h 1846505"/>
              <a:gd name="csX7" fmla="*/ 0 w 5987811"/>
              <a:gd name="csY7" fmla="*/ 1010802 h 1846505"/>
              <a:gd name="csX8" fmla="*/ 44212 w 5987811"/>
              <a:gd name="csY8" fmla="*/ 461626 h 184650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987811" h="1846505">
                <a:moveTo>
                  <a:pt x="44212" y="461626"/>
                </a:moveTo>
                <a:lnTo>
                  <a:pt x="5064559" y="461626"/>
                </a:lnTo>
                <a:lnTo>
                  <a:pt x="5064559" y="0"/>
                </a:lnTo>
                <a:lnTo>
                  <a:pt x="5987811" y="923253"/>
                </a:lnTo>
                <a:lnTo>
                  <a:pt x="5064559" y="1846505"/>
                </a:lnTo>
                <a:lnTo>
                  <a:pt x="5064559" y="1384879"/>
                </a:lnTo>
                <a:lnTo>
                  <a:pt x="44212" y="1384879"/>
                </a:lnTo>
                <a:lnTo>
                  <a:pt x="0" y="1010802"/>
                </a:lnTo>
                <a:lnTo>
                  <a:pt x="44212" y="461626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itle 35">
            <a:extLst>
              <a:ext uri="{FF2B5EF4-FFF2-40B4-BE49-F238E27FC236}">
                <a16:creationId xmlns:a16="http://schemas.microsoft.com/office/drawing/2014/main" id="{44F12496-98F8-4997-F028-90617A735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5038" y="87550"/>
            <a:ext cx="5969573" cy="797668"/>
          </a:xfrm>
        </p:spPr>
        <p:txBody>
          <a:bodyPr>
            <a:normAutofit fontScale="90000"/>
          </a:bodyPr>
          <a:lstStyle/>
          <a:p>
            <a:r>
              <a:rPr lang="en-US" sz="2000" dirty="0">
                <a:latin typeface="Arial Black" panose="020B0A04020102020204" pitchFamily="34" charset="0"/>
              </a:rPr>
              <a:t>Cause and effect analysis: Fishbone diagram</a:t>
            </a:r>
            <a:br>
              <a:rPr lang="en-US" sz="2000" dirty="0"/>
            </a:br>
            <a:endParaRPr lang="en-GB" sz="2000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D6C8EAEC-7D9F-806F-F63B-7C4FAC617C34}"/>
              </a:ext>
            </a:extLst>
          </p:cNvPr>
          <p:cNvCxnSpPr>
            <a:cxnSpLocks/>
            <a:stCxn id="36" idx="2"/>
          </p:cNvCxnSpPr>
          <p:nvPr/>
        </p:nvCxnSpPr>
        <p:spPr>
          <a:xfrm>
            <a:off x="8519825" y="885218"/>
            <a:ext cx="916005" cy="25486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5493D2C7-DDE7-56D8-2FE1-5B23031EE666}"/>
              </a:ext>
            </a:extLst>
          </p:cNvPr>
          <p:cNvCxnSpPr>
            <a:cxnSpLocks/>
            <a:endCxn id="76" idx="2"/>
          </p:cNvCxnSpPr>
          <p:nvPr/>
        </p:nvCxnSpPr>
        <p:spPr>
          <a:xfrm>
            <a:off x="4446641" y="1739048"/>
            <a:ext cx="2152476" cy="31185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5AA68232-3E4D-0E3E-1835-E591134441B3}"/>
              </a:ext>
            </a:extLst>
          </p:cNvPr>
          <p:cNvCxnSpPr>
            <a:cxnSpLocks/>
          </p:cNvCxnSpPr>
          <p:nvPr/>
        </p:nvCxnSpPr>
        <p:spPr>
          <a:xfrm>
            <a:off x="9231549" y="3608962"/>
            <a:ext cx="956247" cy="10406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 75">
            <a:extLst>
              <a:ext uri="{FF2B5EF4-FFF2-40B4-BE49-F238E27FC236}">
                <a16:creationId xmlns:a16="http://schemas.microsoft.com/office/drawing/2014/main" id="{37B3BB16-60C3-42A3-3F9B-203DC318DE19}"/>
              </a:ext>
            </a:extLst>
          </p:cNvPr>
          <p:cNvSpPr/>
          <p:nvPr/>
        </p:nvSpPr>
        <p:spPr>
          <a:xfrm>
            <a:off x="5358840" y="4400390"/>
            <a:ext cx="2480553" cy="457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CFC0F653-CE25-74CD-188A-DF7F3A5165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7415" y="4608158"/>
            <a:ext cx="2782109" cy="457200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412C1F4E-2EF7-4094-F33E-BE049B5AF9D8}"/>
              </a:ext>
            </a:extLst>
          </p:cNvPr>
          <p:cNvSpPr/>
          <p:nvPr/>
        </p:nvSpPr>
        <p:spPr>
          <a:xfrm>
            <a:off x="4160500" y="1069306"/>
            <a:ext cx="2431915" cy="47665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Political</a:t>
            </a:r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E0D6D23C-F441-55E3-7428-164FC7EE78D4}"/>
              </a:ext>
            </a:extLst>
          </p:cNvPr>
          <p:cNvCxnSpPr>
            <a:cxnSpLocks/>
          </p:cNvCxnSpPr>
          <p:nvPr/>
        </p:nvCxnSpPr>
        <p:spPr>
          <a:xfrm>
            <a:off x="9299642" y="1449421"/>
            <a:ext cx="1332690" cy="1605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Rectangle 85">
            <a:extLst>
              <a:ext uri="{FF2B5EF4-FFF2-40B4-BE49-F238E27FC236}">
                <a16:creationId xmlns:a16="http://schemas.microsoft.com/office/drawing/2014/main" id="{06B9DE38-C3F2-0466-BAC8-86015AE75B4E}"/>
              </a:ext>
            </a:extLst>
          </p:cNvPr>
          <p:cNvSpPr/>
          <p:nvPr/>
        </p:nvSpPr>
        <p:spPr>
          <a:xfrm>
            <a:off x="8211247" y="996810"/>
            <a:ext cx="2431914" cy="4280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Economic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86B2BF26-5939-7737-CE25-D535D910C5D3}"/>
              </a:ext>
            </a:extLst>
          </p:cNvPr>
          <p:cNvSpPr txBox="1"/>
          <p:nvPr/>
        </p:nvSpPr>
        <p:spPr>
          <a:xfrm>
            <a:off x="4597880" y="1544128"/>
            <a:ext cx="20444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Changes in government policies on flowers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0644C032-680D-EFC8-0C8F-F29E11BB385D}"/>
              </a:ext>
            </a:extLst>
          </p:cNvPr>
          <p:cNvSpPr txBox="1"/>
          <p:nvPr/>
        </p:nvSpPr>
        <p:spPr>
          <a:xfrm>
            <a:off x="7850038" y="1414732"/>
            <a:ext cx="3278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Inflation may increase the cost of flower packaging and transport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D0C6A75D-8664-9EB1-3971-BABDBDAE872E}"/>
              </a:ext>
            </a:extLst>
          </p:cNvPr>
          <p:cNvSpPr txBox="1"/>
          <p:nvPr/>
        </p:nvSpPr>
        <p:spPr>
          <a:xfrm>
            <a:off x="5184477" y="4830792"/>
            <a:ext cx="25965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Growing interest in eco-friendly and sustainable products may increase demand for locally sourced flowers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311285"/>
            <a:ext cx="5681134" cy="865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5066" y="2821021"/>
            <a:ext cx="5681134" cy="186771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 Bold" panose="020B0704020202020204" pitchFamily="34" charset="0"/>
                <a:cs typeface="Arial Bold" panose="020B0704020202020204" pitchFamily="34" charset="0"/>
              </a:rPr>
              <a:t>Green haven florist is facing.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 Bold" panose="020B0704020202020204" pitchFamily="34" charset="0"/>
                <a:cs typeface="Arial Bold" panose="020B0704020202020204" pitchFamily="34" charset="0"/>
              </a:rPr>
              <a:t>However, over the past year, Green Haven Florists has experienced a significant downturn in revenue and foot traffic.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 Bold" panose="020B0704020202020204" pitchFamily="34" charset="0"/>
                <a:cs typeface="Arial Bold" panose="020B0704020202020204" pitchFamily="34" charset="0"/>
              </a:rPr>
              <a:t>								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9D4B40A4-0A7B-EDEF-9C17-DBCD47D6DA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30" r="40541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1864865"/>
            <a:ext cx="8131550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73062" y="4127644"/>
            <a:ext cx="8131550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Calculator Ultra (2025)</a:t>
            </a:r>
            <a:r>
              <a:rPr lang="en-US" sz="1500" b="1" i="1"/>
              <a:t> Find More Calculator</a:t>
            </a:r>
            <a:r>
              <a:rPr lang="en-US" sz="1500" b="1"/>
              <a:t> Available at: </a:t>
            </a:r>
            <a:r>
              <a:rPr lang="en-US" sz="1500">
                <a:hlinkClick r:id="rId2"/>
              </a:rPr>
              <a:t>Drop in Sales Calculator &amp; Formula Online Calculator Ultra</a:t>
            </a:r>
            <a:r>
              <a:rPr lang="en-US" sz="1500" b="1" i="1"/>
              <a:t> </a:t>
            </a:r>
            <a:r>
              <a:rPr lang="en-US" sz="1500" b="1"/>
              <a:t>(Accessed:  6 October 2025).</a:t>
            </a:r>
          </a:p>
          <a:p>
            <a:pPr>
              <a:lnSpc>
                <a:spcPct val="90000"/>
              </a:lnSpc>
            </a:pPr>
            <a:r>
              <a:rPr lang="en-US" sz="1500" b="1"/>
              <a:t>5 sources</a:t>
            </a:r>
            <a:br>
              <a:rPr lang="en-US" sz="1500" b="1"/>
            </a:br>
            <a:endParaRPr lang="en-US" sz="1500" b="1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9" name="Group 112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3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43" name="Group 114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4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57" name="Rectangle 115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5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61" name="Rectangle 1160">
            <a:extLst>
              <a:ext uri="{FF2B5EF4-FFF2-40B4-BE49-F238E27FC236}">
                <a16:creationId xmlns:a16="http://schemas.microsoft.com/office/drawing/2014/main" id="{22589B50-D615-4630-B6F7-29E99FF2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3" name="Rectangle 1162">
            <a:extLst>
              <a:ext uri="{FF2B5EF4-FFF2-40B4-BE49-F238E27FC236}">
                <a16:creationId xmlns:a16="http://schemas.microsoft.com/office/drawing/2014/main" id="{B87A83DF-4E7A-4A81-867E-10E29C4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528046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				</a:t>
            </a:r>
            <a:r>
              <a:rPr lang="en-US" sz="4000" b="1">
                <a:solidFill>
                  <a:srgbClr val="FEFFFF"/>
                </a:solidFill>
              </a:rPr>
              <a:t>Questions</a:t>
            </a:r>
            <a:r>
              <a:rPr lang="en-US" sz="4000">
                <a:solidFill>
                  <a:srgbClr val="FEFFFF"/>
                </a:solidFill>
              </a:rPr>
              <a:t> </a:t>
            </a:r>
          </a:p>
        </p:txBody>
      </p:sp>
      <p:sp>
        <p:nvSpPr>
          <p:cNvPr id="1165" name="Freeform 27">
            <a:extLst>
              <a:ext uri="{FF2B5EF4-FFF2-40B4-BE49-F238E27FC236}">
                <a16:creationId xmlns:a16="http://schemas.microsoft.com/office/drawing/2014/main" id="{435515D7-4CE9-4558-BA93-E245EFB64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7074745" y="1293369"/>
            <a:ext cx="4153750" cy="4265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380</TotalTime>
  <Words>635</Words>
  <Application>Microsoft Office PowerPoint</Application>
  <PresentationFormat>Widescreen</PresentationFormat>
  <Paragraphs>68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Arial Black</vt:lpstr>
      <vt:lpstr>Arial Bold</vt:lpstr>
      <vt:lpstr>Century Gothic</vt:lpstr>
      <vt:lpstr>Wingdings</vt:lpstr>
      <vt:lpstr>Wingdings 3</vt:lpstr>
      <vt:lpstr>Wisp</vt:lpstr>
      <vt:lpstr>MODULE NAME Problem Solving Decision Marking  MODULE CODE LCLM4004 STUDENT NAME Dheresh Yadave STUDENT ID 2513880 LECTURER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Dheresh yadave</cp:lastModifiedBy>
  <cp:revision>92</cp:revision>
  <dcterms:created xsi:type="dcterms:W3CDTF">2024-10-08T15:58:04Z</dcterms:created>
  <dcterms:modified xsi:type="dcterms:W3CDTF">2026-03-10T17:51:23Z</dcterms:modified>
</cp:coreProperties>
</file>