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367" r:id="rId3"/>
    <p:sldId id="347" r:id="rId4"/>
    <p:sldId id="302" r:id="rId5"/>
    <p:sldId id="328" r:id="rId6"/>
    <p:sldId id="320" r:id="rId7"/>
    <p:sldId id="279" r:id="rId8"/>
    <p:sldId id="301" r:id="rId9"/>
    <p:sldId id="321" r:id="rId10"/>
    <p:sldId id="332" r:id="rId11"/>
    <p:sldId id="333" r:id="rId12"/>
    <p:sldId id="351" r:id="rId13"/>
    <p:sldId id="359" r:id="rId14"/>
    <p:sldId id="280" r:id="rId15"/>
    <p:sldId id="340" r:id="rId16"/>
    <p:sldId id="345" r:id="rId17"/>
    <p:sldId id="322" r:id="rId18"/>
    <p:sldId id="352" r:id="rId19"/>
    <p:sldId id="356" r:id="rId20"/>
    <p:sldId id="323" r:id="rId21"/>
    <p:sldId id="361" r:id="rId22"/>
    <p:sldId id="324" r:id="rId23"/>
    <p:sldId id="360" r:id="rId24"/>
    <p:sldId id="346" r:id="rId25"/>
    <p:sldId id="305" r:id="rId26"/>
    <p:sldId id="308" r:id="rId27"/>
    <p:sldId id="358" r:id="rId28"/>
    <p:sldId id="306" r:id="rId29"/>
    <p:sldId id="307" r:id="rId30"/>
    <p:sldId id="311" r:id="rId31"/>
    <p:sldId id="341" r:id="rId32"/>
    <p:sldId id="309" r:id="rId33"/>
    <p:sldId id="310" r:id="rId34"/>
    <p:sldId id="312" r:id="rId35"/>
    <p:sldId id="313" r:id="rId36"/>
    <p:sldId id="314" r:id="rId37"/>
    <p:sldId id="315" r:id="rId38"/>
    <p:sldId id="316" r:id="rId39"/>
    <p:sldId id="327" r:id="rId40"/>
    <p:sldId id="317" r:id="rId41"/>
    <p:sldId id="318" r:id="rId42"/>
    <p:sldId id="364" r:id="rId43"/>
    <p:sldId id="368" r:id="rId44"/>
    <p:sldId id="363" r:id="rId45"/>
    <p:sldId id="325" r:id="rId46"/>
    <p:sldId id="331" r:id="rId47"/>
    <p:sldId id="353" r:id="rId48"/>
    <p:sldId id="355" r:id="rId49"/>
    <p:sldId id="335" r:id="rId50"/>
    <p:sldId id="365" r:id="rId51"/>
    <p:sldId id="366" r:id="rId52"/>
    <p:sldId id="338" r:id="rId53"/>
    <p:sldId id="339" r:id="rId54"/>
    <p:sldId id="354" r:id="rId55"/>
    <p:sldId id="362" r:id="rId56"/>
    <p:sldId id="348" r:id="rId57"/>
    <p:sldId id="357" r:id="rId58"/>
    <p:sldId id="349"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everly Cole" initials="BC" lastIdx="1" clrIdx="0">
    <p:extLst>
      <p:ext uri="{19B8F6BF-5375-455C-9EA6-DF929625EA0E}">
        <p15:presenceInfo xmlns:p15="http://schemas.microsoft.com/office/powerpoint/2012/main" userId="7aa5de721890614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94015" autoAdjust="0"/>
  </p:normalViewPr>
  <p:slideViewPr>
    <p:cSldViewPr snapToGrid="0">
      <p:cViewPr varScale="1">
        <p:scale>
          <a:sx n="97" d="100"/>
          <a:sy n="97" d="100"/>
        </p:scale>
        <p:origin x="150" y="90"/>
      </p:cViewPr>
      <p:guideLst/>
    </p:cSldViewPr>
  </p:slideViewPr>
  <p:notesTextViewPr>
    <p:cViewPr>
      <p:scale>
        <a:sx n="1" d="1"/>
        <a:sy n="1" d="1"/>
      </p:scale>
      <p:origin x="0" y="0"/>
    </p:cViewPr>
  </p:notesTextViewPr>
  <p:notesViewPr>
    <p:cSldViewPr snapToGrid="0">
      <p:cViewPr>
        <p:scale>
          <a:sx n="178" d="100"/>
          <a:sy n="178" d="100"/>
        </p:scale>
        <p:origin x="1806" y="-569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500894-12A4-4E35-A5BD-2A3B99CF343A}" type="doc">
      <dgm:prSet loTypeId="urn:microsoft.com/office/officeart/2005/8/layout/hierarchy1" loCatId="hierarchy" qsTypeId="urn:microsoft.com/office/officeart/2005/8/quickstyle/simple1" qsCatId="simple" csTypeId="urn:microsoft.com/office/officeart/2005/8/colors/accent3_2" csCatId="accent3" phldr="1"/>
      <dgm:spPr/>
      <dgm:t>
        <a:bodyPr/>
        <a:lstStyle/>
        <a:p>
          <a:endParaRPr lang="en-US"/>
        </a:p>
      </dgm:t>
    </dgm:pt>
    <dgm:pt modelId="{D09C7F77-EA44-409D-B7C7-0261C8207C7B}">
      <dgm:prSet/>
      <dgm:spPr/>
      <dgm:t>
        <a:bodyPr/>
        <a:lstStyle/>
        <a:p>
          <a:r>
            <a:rPr lang="en-GB" i="0" baseline="0" dirty="0"/>
            <a:t>Often the distinction between qualitative research and quantitative research is framed in terms of using words (qualitative) rather than numbers (quantitative), or using closed-ended questions rather than open-ended questions. </a:t>
          </a:r>
          <a:endParaRPr lang="en-US" dirty="0"/>
        </a:p>
      </dgm:t>
    </dgm:pt>
    <dgm:pt modelId="{02961A79-20AC-4B70-AA55-9673AA6119AB}" type="parTrans" cxnId="{FC467610-26F8-4893-921C-5C2AAFDD6F94}">
      <dgm:prSet/>
      <dgm:spPr/>
      <dgm:t>
        <a:bodyPr/>
        <a:lstStyle/>
        <a:p>
          <a:endParaRPr lang="en-US"/>
        </a:p>
      </dgm:t>
    </dgm:pt>
    <dgm:pt modelId="{441C06C7-292E-4DC2-8A90-9E81A28DF278}" type="sibTrans" cxnId="{FC467610-26F8-4893-921C-5C2AAFDD6F94}">
      <dgm:prSet/>
      <dgm:spPr/>
      <dgm:t>
        <a:bodyPr/>
        <a:lstStyle/>
        <a:p>
          <a:endParaRPr lang="en-US"/>
        </a:p>
      </dgm:t>
    </dgm:pt>
    <dgm:pt modelId="{1141DF8F-9029-4B18-80E4-A23EF2B6C775}">
      <dgm:prSet/>
      <dgm:spPr/>
      <dgm:t>
        <a:bodyPr/>
        <a:lstStyle/>
        <a:p>
          <a:r>
            <a:rPr lang="en-GB" i="0" baseline="0" dirty="0"/>
            <a:t>However, there is rather more to it, than that …</a:t>
          </a:r>
          <a:endParaRPr lang="en-US" dirty="0"/>
        </a:p>
      </dgm:t>
    </dgm:pt>
    <dgm:pt modelId="{AC27B4BB-3CC6-46CD-9FD6-BC895C216E7B}" type="parTrans" cxnId="{8A350BEC-69C6-4467-8B71-46CC1EE605F2}">
      <dgm:prSet/>
      <dgm:spPr/>
      <dgm:t>
        <a:bodyPr/>
        <a:lstStyle/>
        <a:p>
          <a:endParaRPr lang="en-US"/>
        </a:p>
      </dgm:t>
    </dgm:pt>
    <dgm:pt modelId="{A8E1757D-DFB6-4339-BA37-CC8020124B6E}" type="sibTrans" cxnId="{8A350BEC-69C6-4467-8B71-46CC1EE605F2}">
      <dgm:prSet/>
      <dgm:spPr/>
      <dgm:t>
        <a:bodyPr/>
        <a:lstStyle/>
        <a:p>
          <a:endParaRPr lang="en-US"/>
        </a:p>
      </dgm:t>
    </dgm:pt>
    <dgm:pt modelId="{3300AFCA-06B7-4832-8F7D-10F4A32618BB}" type="pres">
      <dgm:prSet presAssocID="{BA500894-12A4-4E35-A5BD-2A3B99CF343A}" presName="hierChild1" presStyleCnt="0">
        <dgm:presLayoutVars>
          <dgm:chPref val="1"/>
          <dgm:dir/>
          <dgm:animOne val="branch"/>
          <dgm:animLvl val="lvl"/>
          <dgm:resizeHandles/>
        </dgm:presLayoutVars>
      </dgm:prSet>
      <dgm:spPr/>
    </dgm:pt>
    <dgm:pt modelId="{1AB67644-78C4-4F2E-BC2E-A73E22186201}" type="pres">
      <dgm:prSet presAssocID="{D09C7F77-EA44-409D-B7C7-0261C8207C7B}" presName="hierRoot1" presStyleCnt="0"/>
      <dgm:spPr/>
    </dgm:pt>
    <dgm:pt modelId="{AA5ADDC2-BB6B-4993-B092-F82AA4DD309E}" type="pres">
      <dgm:prSet presAssocID="{D09C7F77-EA44-409D-B7C7-0261C8207C7B}" presName="composite" presStyleCnt="0"/>
      <dgm:spPr/>
    </dgm:pt>
    <dgm:pt modelId="{263FCE19-899C-4F71-AF22-F21E37DA073B}" type="pres">
      <dgm:prSet presAssocID="{D09C7F77-EA44-409D-B7C7-0261C8207C7B}" presName="background" presStyleLbl="node0" presStyleIdx="0" presStyleCnt="2"/>
      <dgm:spPr>
        <a:solidFill>
          <a:schemeClr val="tx1"/>
        </a:solidFill>
      </dgm:spPr>
    </dgm:pt>
    <dgm:pt modelId="{C6DCD1AC-9645-4C89-B499-73343CD7F37D}" type="pres">
      <dgm:prSet presAssocID="{D09C7F77-EA44-409D-B7C7-0261C8207C7B}" presName="text" presStyleLbl="fgAcc0" presStyleIdx="0" presStyleCnt="2">
        <dgm:presLayoutVars>
          <dgm:chPref val="3"/>
        </dgm:presLayoutVars>
      </dgm:prSet>
      <dgm:spPr/>
    </dgm:pt>
    <dgm:pt modelId="{F1CE657C-5407-470D-ADAF-EBD2AFE3598A}" type="pres">
      <dgm:prSet presAssocID="{D09C7F77-EA44-409D-B7C7-0261C8207C7B}" presName="hierChild2" presStyleCnt="0"/>
      <dgm:spPr/>
    </dgm:pt>
    <dgm:pt modelId="{3E2606D1-E8CA-4B92-B571-35FB85A91A4A}" type="pres">
      <dgm:prSet presAssocID="{1141DF8F-9029-4B18-80E4-A23EF2B6C775}" presName="hierRoot1" presStyleCnt="0"/>
      <dgm:spPr/>
    </dgm:pt>
    <dgm:pt modelId="{5294C68B-9376-4F87-AE7A-4EB3ADC8B31A}" type="pres">
      <dgm:prSet presAssocID="{1141DF8F-9029-4B18-80E4-A23EF2B6C775}" presName="composite" presStyleCnt="0"/>
      <dgm:spPr/>
    </dgm:pt>
    <dgm:pt modelId="{AF5430B4-0403-49F3-B3C1-1AC0209DD0C9}" type="pres">
      <dgm:prSet presAssocID="{1141DF8F-9029-4B18-80E4-A23EF2B6C775}" presName="background" presStyleLbl="node0" presStyleIdx="1" presStyleCnt="2"/>
      <dgm:spPr>
        <a:solidFill>
          <a:schemeClr val="tx1"/>
        </a:solidFill>
      </dgm:spPr>
    </dgm:pt>
    <dgm:pt modelId="{B65ABA77-3130-4C60-91C2-545AD854AB32}" type="pres">
      <dgm:prSet presAssocID="{1141DF8F-9029-4B18-80E4-A23EF2B6C775}" presName="text" presStyleLbl="fgAcc0" presStyleIdx="1" presStyleCnt="2">
        <dgm:presLayoutVars>
          <dgm:chPref val="3"/>
        </dgm:presLayoutVars>
      </dgm:prSet>
      <dgm:spPr/>
    </dgm:pt>
    <dgm:pt modelId="{8116944B-1B20-4F2F-AC06-F60754891235}" type="pres">
      <dgm:prSet presAssocID="{1141DF8F-9029-4B18-80E4-A23EF2B6C775}" presName="hierChild2" presStyleCnt="0"/>
      <dgm:spPr/>
    </dgm:pt>
  </dgm:ptLst>
  <dgm:cxnLst>
    <dgm:cxn modelId="{5AB33804-12AA-4E8E-B661-A03023EF35E3}" type="presOf" srcId="{BA500894-12A4-4E35-A5BD-2A3B99CF343A}" destId="{3300AFCA-06B7-4832-8F7D-10F4A32618BB}" srcOrd="0" destOrd="0" presId="urn:microsoft.com/office/officeart/2005/8/layout/hierarchy1"/>
    <dgm:cxn modelId="{FC467610-26F8-4893-921C-5C2AAFDD6F94}" srcId="{BA500894-12A4-4E35-A5BD-2A3B99CF343A}" destId="{D09C7F77-EA44-409D-B7C7-0261C8207C7B}" srcOrd="0" destOrd="0" parTransId="{02961A79-20AC-4B70-AA55-9673AA6119AB}" sibTransId="{441C06C7-292E-4DC2-8A90-9E81A28DF278}"/>
    <dgm:cxn modelId="{F8038167-3B76-483B-A1CA-2A8B6878D23B}" type="presOf" srcId="{D09C7F77-EA44-409D-B7C7-0261C8207C7B}" destId="{C6DCD1AC-9645-4C89-B499-73343CD7F37D}" srcOrd="0" destOrd="0" presId="urn:microsoft.com/office/officeart/2005/8/layout/hierarchy1"/>
    <dgm:cxn modelId="{8D8AC66C-29ED-4DE4-9251-2122E46A69B4}" type="presOf" srcId="{1141DF8F-9029-4B18-80E4-A23EF2B6C775}" destId="{B65ABA77-3130-4C60-91C2-545AD854AB32}" srcOrd="0" destOrd="0" presId="urn:microsoft.com/office/officeart/2005/8/layout/hierarchy1"/>
    <dgm:cxn modelId="{8A350BEC-69C6-4467-8B71-46CC1EE605F2}" srcId="{BA500894-12A4-4E35-A5BD-2A3B99CF343A}" destId="{1141DF8F-9029-4B18-80E4-A23EF2B6C775}" srcOrd="1" destOrd="0" parTransId="{AC27B4BB-3CC6-46CD-9FD6-BC895C216E7B}" sibTransId="{A8E1757D-DFB6-4339-BA37-CC8020124B6E}"/>
    <dgm:cxn modelId="{2CFF0422-0875-438E-BE47-5E9D04875D5B}" type="presParOf" srcId="{3300AFCA-06B7-4832-8F7D-10F4A32618BB}" destId="{1AB67644-78C4-4F2E-BC2E-A73E22186201}" srcOrd="0" destOrd="0" presId="urn:microsoft.com/office/officeart/2005/8/layout/hierarchy1"/>
    <dgm:cxn modelId="{E9A35237-5628-448C-BAA1-01A833888FE2}" type="presParOf" srcId="{1AB67644-78C4-4F2E-BC2E-A73E22186201}" destId="{AA5ADDC2-BB6B-4993-B092-F82AA4DD309E}" srcOrd="0" destOrd="0" presId="urn:microsoft.com/office/officeart/2005/8/layout/hierarchy1"/>
    <dgm:cxn modelId="{6079FAF2-97D9-47BD-A9A3-4A2525464064}" type="presParOf" srcId="{AA5ADDC2-BB6B-4993-B092-F82AA4DD309E}" destId="{263FCE19-899C-4F71-AF22-F21E37DA073B}" srcOrd="0" destOrd="0" presId="urn:microsoft.com/office/officeart/2005/8/layout/hierarchy1"/>
    <dgm:cxn modelId="{1FC6BE0A-DAF6-4182-ADCB-B68CED71B5F4}" type="presParOf" srcId="{AA5ADDC2-BB6B-4993-B092-F82AA4DD309E}" destId="{C6DCD1AC-9645-4C89-B499-73343CD7F37D}" srcOrd="1" destOrd="0" presId="urn:microsoft.com/office/officeart/2005/8/layout/hierarchy1"/>
    <dgm:cxn modelId="{0853E79D-7F47-412C-8AC6-7285848AE955}" type="presParOf" srcId="{1AB67644-78C4-4F2E-BC2E-A73E22186201}" destId="{F1CE657C-5407-470D-ADAF-EBD2AFE3598A}" srcOrd="1" destOrd="0" presId="urn:microsoft.com/office/officeart/2005/8/layout/hierarchy1"/>
    <dgm:cxn modelId="{6951220B-3B58-47AE-B94F-4594B3A2644C}" type="presParOf" srcId="{3300AFCA-06B7-4832-8F7D-10F4A32618BB}" destId="{3E2606D1-E8CA-4B92-B571-35FB85A91A4A}" srcOrd="1" destOrd="0" presId="urn:microsoft.com/office/officeart/2005/8/layout/hierarchy1"/>
    <dgm:cxn modelId="{317318DA-C0BF-4977-B932-EBE2E3EB506D}" type="presParOf" srcId="{3E2606D1-E8CA-4B92-B571-35FB85A91A4A}" destId="{5294C68B-9376-4F87-AE7A-4EB3ADC8B31A}" srcOrd="0" destOrd="0" presId="urn:microsoft.com/office/officeart/2005/8/layout/hierarchy1"/>
    <dgm:cxn modelId="{39B7B06B-FDD5-4D4F-B218-381049452D60}" type="presParOf" srcId="{5294C68B-9376-4F87-AE7A-4EB3ADC8B31A}" destId="{AF5430B4-0403-49F3-B3C1-1AC0209DD0C9}" srcOrd="0" destOrd="0" presId="urn:microsoft.com/office/officeart/2005/8/layout/hierarchy1"/>
    <dgm:cxn modelId="{BB1602DD-27B3-4F1F-A7CD-BF3F1B69F146}" type="presParOf" srcId="{5294C68B-9376-4F87-AE7A-4EB3ADC8B31A}" destId="{B65ABA77-3130-4C60-91C2-545AD854AB32}" srcOrd="1" destOrd="0" presId="urn:microsoft.com/office/officeart/2005/8/layout/hierarchy1"/>
    <dgm:cxn modelId="{C5ECF04D-15A5-4615-8367-CB8C1C44CDC3}" type="presParOf" srcId="{3E2606D1-E8CA-4B92-B571-35FB85A91A4A}" destId="{8116944B-1B20-4F2F-AC06-F6075489123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83E621D-C25A-4B29-993F-F7DD0D3634CC}" type="doc">
      <dgm:prSet loTypeId="urn:microsoft.com/office/officeart/2005/8/layout/hierarchy1" loCatId="hierarchy" qsTypeId="urn:microsoft.com/office/officeart/2005/8/quickstyle/simple1" qsCatId="simple" csTypeId="urn:microsoft.com/office/officeart/2005/8/colors/colorful5" csCatId="colorful"/>
      <dgm:spPr/>
      <dgm:t>
        <a:bodyPr/>
        <a:lstStyle/>
        <a:p>
          <a:endParaRPr lang="en-US"/>
        </a:p>
      </dgm:t>
    </dgm:pt>
    <dgm:pt modelId="{31095D16-ABB4-4696-B027-F7B2B8948AA2}">
      <dgm:prSet/>
      <dgm:spPr/>
      <dgm:t>
        <a:bodyPr/>
        <a:lstStyle/>
        <a:p>
          <a:r>
            <a:rPr lang="en-GB"/>
            <a:t>T</a:t>
          </a:r>
          <a:r>
            <a:rPr lang="en-GB" b="0" i="0" baseline="0"/>
            <a:t>he research design or methodology relates to </a:t>
          </a:r>
          <a:r>
            <a:rPr lang="en-GB" i="1"/>
            <a:t>how</a:t>
          </a:r>
          <a:r>
            <a:rPr lang="en-GB"/>
            <a:t> we conduct the research</a:t>
          </a:r>
          <a:endParaRPr lang="en-US"/>
        </a:p>
      </dgm:t>
    </dgm:pt>
    <dgm:pt modelId="{76AE87AA-CE8F-4D72-AB69-0678F627516B}" type="parTrans" cxnId="{FA642B70-EC44-49E9-A46A-7260EC4D189B}">
      <dgm:prSet/>
      <dgm:spPr/>
      <dgm:t>
        <a:bodyPr/>
        <a:lstStyle/>
        <a:p>
          <a:endParaRPr lang="en-US"/>
        </a:p>
      </dgm:t>
    </dgm:pt>
    <dgm:pt modelId="{45DA7776-D4F6-487D-93A1-B91302CD907E}" type="sibTrans" cxnId="{FA642B70-EC44-49E9-A46A-7260EC4D189B}">
      <dgm:prSet/>
      <dgm:spPr/>
      <dgm:t>
        <a:bodyPr/>
        <a:lstStyle/>
        <a:p>
          <a:endParaRPr lang="en-US"/>
        </a:p>
      </dgm:t>
    </dgm:pt>
    <dgm:pt modelId="{FE78034A-0D4F-42F0-ACCB-0FE2A877B1A0}">
      <dgm:prSet/>
      <dgm:spPr/>
      <dgm:t>
        <a:bodyPr/>
        <a:lstStyle/>
        <a:p>
          <a:r>
            <a:rPr lang="en-GB"/>
            <a:t>T</a:t>
          </a:r>
          <a:r>
            <a:rPr lang="en-GB" b="0" i="0" baseline="0"/>
            <a:t>he specific methods or procedures of research relate to </a:t>
          </a:r>
          <a:r>
            <a:rPr lang="en-GB" b="0" i="1" baseline="0"/>
            <a:t>what</a:t>
          </a:r>
          <a:r>
            <a:rPr lang="en-GB" b="0" i="0" baseline="0"/>
            <a:t> we actually do</a:t>
          </a:r>
          <a:endParaRPr lang="en-US"/>
        </a:p>
      </dgm:t>
    </dgm:pt>
    <dgm:pt modelId="{FF931F55-3E86-4ACA-BCB6-58059E331338}" type="parTrans" cxnId="{F6AB75BC-7C93-4E4A-8E8F-DE7CB6C76EDA}">
      <dgm:prSet/>
      <dgm:spPr/>
      <dgm:t>
        <a:bodyPr/>
        <a:lstStyle/>
        <a:p>
          <a:endParaRPr lang="en-US"/>
        </a:p>
      </dgm:t>
    </dgm:pt>
    <dgm:pt modelId="{62F02CB8-DB23-484E-86F5-CF0E3EA41C7B}" type="sibTrans" cxnId="{F6AB75BC-7C93-4E4A-8E8F-DE7CB6C76EDA}">
      <dgm:prSet/>
      <dgm:spPr/>
      <dgm:t>
        <a:bodyPr/>
        <a:lstStyle/>
        <a:p>
          <a:endParaRPr lang="en-US"/>
        </a:p>
      </dgm:t>
    </dgm:pt>
    <dgm:pt modelId="{D85B0962-10D8-4571-8215-CA6361A74AB2}" type="pres">
      <dgm:prSet presAssocID="{E83E621D-C25A-4B29-993F-F7DD0D3634CC}" presName="hierChild1" presStyleCnt="0">
        <dgm:presLayoutVars>
          <dgm:chPref val="1"/>
          <dgm:dir/>
          <dgm:animOne val="branch"/>
          <dgm:animLvl val="lvl"/>
          <dgm:resizeHandles/>
        </dgm:presLayoutVars>
      </dgm:prSet>
      <dgm:spPr/>
    </dgm:pt>
    <dgm:pt modelId="{17F1CADF-953B-4020-8351-C61B56730DFC}" type="pres">
      <dgm:prSet presAssocID="{31095D16-ABB4-4696-B027-F7B2B8948AA2}" presName="hierRoot1" presStyleCnt="0"/>
      <dgm:spPr/>
    </dgm:pt>
    <dgm:pt modelId="{D6FA9EB3-BB0D-4AC2-AC39-98DB241C237B}" type="pres">
      <dgm:prSet presAssocID="{31095D16-ABB4-4696-B027-F7B2B8948AA2}" presName="composite" presStyleCnt="0"/>
      <dgm:spPr/>
    </dgm:pt>
    <dgm:pt modelId="{9E066544-0E54-4F31-9E80-9CBB26AE4B48}" type="pres">
      <dgm:prSet presAssocID="{31095D16-ABB4-4696-B027-F7B2B8948AA2}" presName="background" presStyleLbl="node0" presStyleIdx="0" presStyleCnt="2"/>
      <dgm:spPr>
        <a:solidFill>
          <a:schemeClr val="bg1">
            <a:lumMod val="65000"/>
          </a:schemeClr>
        </a:solidFill>
      </dgm:spPr>
    </dgm:pt>
    <dgm:pt modelId="{A977861C-18FA-42BF-9C78-1A551052ECE5}" type="pres">
      <dgm:prSet presAssocID="{31095D16-ABB4-4696-B027-F7B2B8948AA2}" presName="text" presStyleLbl="fgAcc0" presStyleIdx="0" presStyleCnt="2">
        <dgm:presLayoutVars>
          <dgm:chPref val="3"/>
        </dgm:presLayoutVars>
      </dgm:prSet>
      <dgm:spPr/>
    </dgm:pt>
    <dgm:pt modelId="{2BE8CECC-6963-498D-B983-E0FC2FA8A9CD}" type="pres">
      <dgm:prSet presAssocID="{31095D16-ABB4-4696-B027-F7B2B8948AA2}" presName="hierChild2" presStyleCnt="0"/>
      <dgm:spPr/>
    </dgm:pt>
    <dgm:pt modelId="{8A9B8392-3548-49BF-A7E6-451DCD396FDE}" type="pres">
      <dgm:prSet presAssocID="{FE78034A-0D4F-42F0-ACCB-0FE2A877B1A0}" presName="hierRoot1" presStyleCnt="0"/>
      <dgm:spPr/>
    </dgm:pt>
    <dgm:pt modelId="{3B114F31-8E83-4145-8E82-D97534A7BD2E}" type="pres">
      <dgm:prSet presAssocID="{FE78034A-0D4F-42F0-ACCB-0FE2A877B1A0}" presName="composite" presStyleCnt="0"/>
      <dgm:spPr/>
    </dgm:pt>
    <dgm:pt modelId="{DAB9DCAC-968D-4529-9774-757C0885D7DD}" type="pres">
      <dgm:prSet presAssocID="{FE78034A-0D4F-42F0-ACCB-0FE2A877B1A0}" presName="background" presStyleLbl="node0" presStyleIdx="1" presStyleCnt="2"/>
      <dgm:spPr>
        <a:solidFill>
          <a:schemeClr val="bg1">
            <a:lumMod val="65000"/>
          </a:schemeClr>
        </a:solidFill>
      </dgm:spPr>
    </dgm:pt>
    <dgm:pt modelId="{BDF41CF1-2266-43FB-9AAB-E640A1F973DA}" type="pres">
      <dgm:prSet presAssocID="{FE78034A-0D4F-42F0-ACCB-0FE2A877B1A0}" presName="text" presStyleLbl="fgAcc0" presStyleIdx="1" presStyleCnt="2">
        <dgm:presLayoutVars>
          <dgm:chPref val="3"/>
        </dgm:presLayoutVars>
      </dgm:prSet>
      <dgm:spPr/>
    </dgm:pt>
    <dgm:pt modelId="{52244148-19F8-466A-9946-7963167B9F63}" type="pres">
      <dgm:prSet presAssocID="{FE78034A-0D4F-42F0-ACCB-0FE2A877B1A0}" presName="hierChild2" presStyleCnt="0"/>
      <dgm:spPr/>
    </dgm:pt>
  </dgm:ptLst>
  <dgm:cxnLst>
    <dgm:cxn modelId="{51799433-6C07-4636-9550-8464E3220902}" type="presOf" srcId="{31095D16-ABB4-4696-B027-F7B2B8948AA2}" destId="{A977861C-18FA-42BF-9C78-1A551052ECE5}" srcOrd="0" destOrd="0" presId="urn:microsoft.com/office/officeart/2005/8/layout/hierarchy1"/>
    <dgm:cxn modelId="{FA642B70-EC44-49E9-A46A-7260EC4D189B}" srcId="{E83E621D-C25A-4B29-993F-F7DD0D3634CC}" destId="{31095D16-ABB4-4696-B027-F7B2B8948AA2}" srcOrd="0" destOrd="0" parTransId="{76AE87AA-CE8F-4D72-AB69-0678F627516B}" sibTransId="{45DA7776-D4F6-487D-93A1-B91302CD907E}"/>
    <dgm:cxn modelId="{E95B699B-7A10-4F0B-9F36-980F6451B820}" type="presOf" srcId="{E83E621D-C25A-4B29-993F-F7DD0D3634CC}" destId="{D85B0962-10D8-4571-8215-CA6361A74AB2}" srcOrd="0" destOrd="0" presId="urn:microsoft.com/office/officeart/2005/8/layout/hierarchy1"/>
    <dgm:cxn modelId="{CD4A5DA8-ABFB-4B2A-A1FF-6DED3B2A7E16}" type="presOf" srcId="{FE78034A-0D4F-42F0-ACCB-0FE2A877B1A0}" destId="{BDF41CF1-2266-43FB-9AAB-E640A1F973DA}" srcOrd="0" destOrd="0" presId="urn:microsoft.com/office/officeart/2005/8/layout/hierarchy1"/>
    <dgm:cxn modelId="{F6AB75BC-7C93-4E4A-8E8F-DE7CB6C76EDA}" srcId="{E83E621D-C25A-4B29-993F-F7DD0D3634CC}" destId="{FE78034A-0D4F-42F0-ACCB-0FE2A877B1A0}" srcOrd="1" destOrd="0" parTransId="{FF931F55-3E86-4ACA-BCB6-58059E331338}" sibTransId="{62F02CB8-DB23-484E-86F5-CF0E3EA41C7B}"/>
    <dgm:cxn modelId="{E641C7CF-C63B-4D86-85D3-05E37B9DC6A5}" type="presParOf" srcId="{D85B0962-10D8-4571-8215-CA6361A74AB2}" destId="{17F1CADF-953B-4020-8351-C61B56730DFC}" srcOrd="0" destOrd="0" presId="urn:microsoft.com/office/officeart/2005/8/layout/hierarchy1"/>
    <dgm:cxn modelId="{F6F8D04C-C255-4EB2-B27D-71202B2AB4A6}" type="presParOf" srcId="{17F1CADF-953B-4020-8351-C61B56730DFC}" destId="{D6FA9EB3-BB0D-4AC2-AC39-98DB241C237B}" srcOrd="0" destOrd="0" presId="urn:microsoft.com/office/officeart/2005/8/layout/hierarchy1"/>
    <dgm:cxn modelId="{E21A55E5-D321-4301-B3AA-E3DAAE09876A}" type="presParOf" srcId="{D6FA9EB3-BB0D-4AC2-AC39-98DB241C237B}" destId="{9E066544-0E54-4F31-9E80-9CBB26AE4B48}" srcOrd="0" destOrd="0" presId="urn:microsoft.com/office/officeart/2005/8/layout/hierarchy1"/>
    <dgm:cxn modelId="{E935CF5A-B0BD-4B70-92C2-24E8B31DFE59}" type="presParOf" srcId="{D6FA9EB3-BB0D-4AC2-AC39-98DB241C237B}" destId="{A977861C-18FA-42BF-9C78-1A551052ECE5}" srcOrd="1" destOrd="0" presId="urn:microsoft.com/office/officeart/2005/8/layout/hierarchy1"/>
    <dgm:cxn modelId="{CDD4C2FF-366A-4D20-AF13-8B9E5EC2BB4F}" type="presParOf" srcId="{17F1CADF-953B-4020-8351-C61B56730DFC}" destId="{2BE8CECC-6963-498D-B983-E0FC2FA8A9CD}" srcOrd="1" destOrd="0" presId="urn:microsoft.com/office/officeart/2005/8/layout/hierarchy1"/>
    <dgm:cxn modelId="{D8C5963F-7C26-4F92-B51D-8044CE3D1FFC}" type="presParOf" srcId="{D85B0962-10D8-4571-8215-CA6361A74AB2}" destId="{8A9B8392-3548-49BF-A7E6-451DCD396FDE}" srcOrd="1" destOrd="0" presId="urn:microsoft.com/office/officeart/2005/8/layout/hierarchy1"/>
    <dgm:cxn modelId="{B6C972FF-1FDE-447E-BE5E-153DC6806E0A}" type="presParOf" srcId="{8A9B8392-3548-49BF-A7E6-451DCD396FDE}" destId="{3B114F31-8E83-4145-8E82-D97534A7BD2E}" srcOrd="0" destOrd="0" presId="urn:microsoft.com/office/officeart/2005/8/layout/hierarchy1"/>
    <dgm:cxn modelId="{1E554A74-1CB5-4EA8-8A15-1DD60A7C519E}" type="presParOf" srcId="{3B114F31-8E83-4145-8E82-D97534A7BD2E}" destId="{DAB9DCAC-968D-4529-9774-757C0885D7DD}" srcOrd="0" destOrd="0" presId="urn:microsoft.com/office/officeart/2005/8/layout/hierarchy1"/>
    <dgm:cxn modelId="{485106BB-33CF-4811-873A-76C024D1D7BB}" type="presParOf" srcId="{3B114F31-8E83-4145-8E82-D97534A7BD2E}" destId="{BDF41CF1-2266-43FB-9AAB-E640A1F973DA}" srcOrd="1" destOrd="0" presId="urn:microsoft.com/office/officeart/2005/8/layout/hierarchy1"/>
    <dgm:cxn modelId="{DA8FB8C0-2D8A-4E49-8EC0-9B397C5EBD35}" type="presParOf" srcId="{8A9B8392-3548-49BF-A7E6-451DCD396FDE}" destId="{52244148-19F8-466A-9946-7963167B9F63}"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7476B15-98F2-4DA5-86E4-83B3383DC61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BE4FB32-9127-4078-A8F2-1654891FF598}">
      <dgm:prSet/>
      <dgm:spPr/>
      <dgm:t>
        <a:bodyPr/>
        <a:lstStyle/>
        <a:p>
          <a:r>
            <a:rPr lang="en-GB" dirty="0"/>
            <a:t>Highly structured, sequential series of steps for conducting a scientific research study </a:t>
          </a:r>
          <a:endParaRPr lang="en-US" dirty="0"/>
        </a:p>
      </dgm:t>
    </dgm:pt>
    <dgm:pt modelId="{501B1D80-24BC-43D8-9A79-75182398225F}" type="parTrans" cxnId="{2C6A795E-9726-4B35-BEA3-B9CCD65DF4D8}">
      <dgm:prSet/>
      <dgm:spPr/>
      <dgm:t>
        <a:bodyPr/>
        <a:lstStyle/>
        <a:p>
          <a:endParaRPr lang="en-US"/>
        </a:p>
      </dgm:t>
    </dgm:pt>
    <dgm:pt modelId="{C7900298-D10F-42AF-BE13-084C4809172B}" type="sibTrans" cxnId="{2C6A795E-9726-4B35-BEA3-B9CCD65DF4D8}">
      <dgm:prSet/>
      <dgm:spPr/>
      <dgm:t>
        <a:bodyPr/>
        <a:lstStyle/>
        <a:p>
          <a:endParaRPr lang="en-US"/>
        </a:p>
      </dgm:t>
    </dgm:pt>
    <dgm:pt modelId="{8C98289F-1969-4D66-AC4C-1DFDAEE4229A}">
      <dgm:prSet/>
      <dgm:spPr/>
      <dgm:t>
        <a:bodyPr/>
        <a:lstStyle/>
        <a:p>
          <a:r>
            <a:rPr lang="en-GB" dirty="0"/>
            <a:t>Understand the problem area </a:t>
          </a:r>
          <a:endParaRPr lang="en-US" dirty="0"/>
        </a:p>
      </dgm:t>
    </dgm:pt>
    <dgm:pt modelId="{D0441AFD-0E8D-41A6-987B-0E36C8139E90}" type="parTrans" cxnId="{989EA6C2-8741-485D-B26D-EEDB8658D184}">
      <dgm:prSet/>
      <dgm:spPr/>
      <dgm:t>
        <a:bodyPr/>
        <a:lstStyle/>
        <a:p>
          <a:endParaRPr lang="en-US"/>
        </a:p>
      </dgm:t>
    </dgm:pt>
    <dgm:pt modelId="{E91B461E-394A-4D0C-8556-40BB1BB8E64F}" type="sibTrans" cxnId="{989EA6C2-8741-485D-B26D-EEDB8658D184}">
      <dgm:prSet/>
      <dgm:spPr/>
      <dgm:t>
        <a:bodyPr/>
        <a:lstStyle/>
        <a:p>
          <a:endParaRPr lang="en-US"/>
        </a:p>
      </dgm:t>
    </dgm:pt>
    <dgm:pt modelId="{D24DE05A-9749-4EF3-B733-53762E543338}">
      <dgm:prSet/>
      <dgm:spPr/>
      <dgm:t>
        <a:bodyPr/>
        <a:lstStyle/>
        <a:p>
          <a:r>
            <a:rPr lang="en-GB" dirty="0"/>
            <a:t>Identify the research question </a:t>
          </a:r>
          <a:endParaRPr lang="en-US" dirty="0"/>
        </a:p>
      </dgm:t>
    </dgm:pt>
    <dgm:pt modelId="{9D3C8B8E-E9FB-443D-84EC-34D66A93F13F}" type="parTrans" cxnId="{9E03CBDB-48AA-4B14-A6DC-DDCD1F675406}">
      <dgm:prSet/>
      <dgm:spPr/>
      <dgm:t>
        <a:bodyPr/>
        <a:lstStyle/>
        <a:p>
          <a:endParaRPr lang="en-US"/>
        </a:p>
      </dgm:t>
    </dgm:pt>
    <dgm:pt modelId="{17627CF1-F4E9-4E9D-989E-33B2A69E0A95}" type="sibTrans" cxnId="{9E03CBDB-48AA-4B14-A6DC-DDCD1F675406}">
      <dgm:prSet/>
      <dgm:spPr/>
      <dgm:t>
        <a:bodyPr/>
        <a:lstStyle/>
        <a:p>
          <a:endParaRPr lang="en-US"/>
        </a:p>
      </dgm:t>
    </dgm:pt>
    <dgm:pt modelId="{3024FC2C-DFF9-4AD4-B063-2E5BDFB9D56E}">
      <dgm:prSet/>
      <dgm:spPr/>
      <dgm:t>
        <a:bodyPr/>
        <a:lstStyle/>
        <a:p>
          <a:r>
            <a:rPr lang="en-GB" dirty="0"/>
            <a:t>Formulate one or more hypotheses </a:t>
          </a:r>
          <a:endParaRPr lang="en-US" dirty="0"/>
        </a:p>
      </dgm:t>
    </dgm:pt>
    <dgm:pt modelId="{73654FC8-B910-4C99-A051-A1C49700D7B8}" type="parTrans" cxnId="{E800E9CE-6324-4FAB-B06F-CA278869ED81}">
      <dgm:prSet/>
      <dgm:spPr/>
      <dgm:t>
        <a:bodyPr/>
        <a:lstStyle/>
        <a:p>
          <a:endParaRPr lang="en-US"/>
        </a:p>
      </dgm:t>
    </dgm:pt>
    <dgm:pt modelId="{CC1E7EA6-F0FE-4E52-A604-B7A3A38D5781}" type="sibTrans" cxnId="{E800E9CE-6324-4FAB-B06F-CA278869ED81}">
      <dgm:prSet/>
      <dgm:spPr/>
      <dgm:t>
        <a:bodyPr/>
        <a:lstStyle/>
        <a:p>
          <a:endParaRPr lang="en-US"/>
        </a:p>
      </dgm:t>
    </dgm:pt>
    <dgm:pt modelId="{8A4325CE-66FC-4498-8CFD-183E8CAE684A}">
      <dgm:prSet/>
      <dgm:spPr/>
      <dgm:t>
        <a:bodyPr/>
        <a:lstStyle/>
        <a:p>
          <a:r>
            <a:rPr lang="en-GB" dirty="0"/>
            <a:t>Plan the research methodology </a:t>
          </a:r>
          <a:endParaRPr lang="en-US" dirty="0"/>
        </a:p>
      </dgm:t>
    </dgm:pt>
    <dgm:pt modelId="{423B98F9-5AE5-4231-B39D-64486BD57F3E}" type="parTrans" cxnId="{BDCED803-47B8-4DB2-914A-8E984DD746DF}">
      <dgm:prSet/>
      <dgm:spPr/>
      <dgm:t>
        <a:bodyPr/>
        <a:lstStyle/>
        <a:p>
          <a:endParaRPr lang="en-US"/>
        </a:p>
      </dgm:t>
    </dgm:pt>
    <dgm:pt modelId="{A6366094-D3A9-4A95-9DCD-2F05A0FE63C0}" type="sibTrans" cxnId="{BDCED803-47B8-4DB2-914A-8E984DD746DF}">
      <dgm:prSet/>
      <dgm:spPr/>
      <dgm:t>
        <a:bodyPr/>
        <a:lstStyle/>
        <a:p>
          <a:endParaRPr lang="en-US"/>
        </a:p>
      </dgm:t>
    </dgm:pt>
    <dgm:pt modelId="{AA13F5E2-D3FF-4205-B3B9-94D297E1A2EA}">
      <dgm:prSet/>
      <dgm:spPr/>
      <dgm:t>
        <a:bodyPr/>
        <a:lstStyle/>
        <a:p>
          <a:r>
            <a:rPr lang="en-GB" dirty="0"/>
            <a:t>Collect the data </a:t>
          </a:r>
          <a:endParaRPr lang="en-US" dirty="0"/>
        </a:p>
      </dgm:t>
    </dgm:pt>
    <dgm:pt modelId="{B7CA7311-51F7-4E4F-93BA-860EA6DD8CFE}" type="parTrans" cxnId="{B59668F4-3C78-4701-8D66-B7348A433DF7}">
      <dgm:prSet/>
      <dgm:spPr/>
      <dgm:t>
        <a:bodyPr/>
        <a:lstStyle/>
        <a:p>
          <a:endParaRPr lang="en-US"/>
        </a:p>
      </dgm:t>
    </dgm:pt>
    <dgm:pt modelId="{17A668EE-3792-4C36-83BA-0954E567E1A8}" type="sibTrans" cxnId="{B59668F4-3C78-4701-8D66-B7348A433DF7}">
      <dgm:prSet/>
      <dgm:spPr/>
      <dgm:t>
        <a:bodyPr/>
        <a:lstStyle/>
        <a:p>
          <a:endParaRPr lang="en-US"/>
        </a:p>
      </dgm:t>
    </dgm:pt>
    <dgm:pt modelId="{2B1241C6-6BA8-4DF9-B214-39FB059F663F}">
      <dgm:prSet/>
      <dgm:spPr/>
      <dgm:t>
        <a:bodyPr/>
        <a:lstStyle/>
        <a:p>
          <a:r>
            <a:rPr lang="en-GB" dirty="0"/>
            <a:t>Analyse the data with statistical tools </a:t>
          </a:r>
          <a:endParaRPr lang="en-US" dirty="0"/>
        </a:p>
      </dgm:t>
    </dgm:pt>
    <dgm:pt modelId="{80A47F08-3D80-4F7C-81A6-3A9D81EEF679}" type="parTrans" cxnId="{C380EEA0-9782-4325-88EF-864847449C50}">
      <dgm:prSet/>
      <dgm:spPr/>
      <dgm:t>
        <a:bodyPr/>
        <a:lstStyle/>
        <a:p>
          <a:endParaRPr lang="en-US"/>
        </a:p>
      </dgm:t>
    </dgm:pt>
    <dgm:pt modelId="{8275051F-BE11-4942-B465-32D1744CBDA9}" type="sibTrans" cxnId="{C380EEA0-9782-4325-88EF-864847449C50}">
      <dgm:prSet/>
      <dgm:spPr/>
      <dgm:t>
        <a:bodyPr/>
        <a:lstStyle/>
        <a:p>
          <a:endParaRPr lang="en-US"/>
        </a:p>
      </dgm:t>
    </dgm:pt>
    <dgm:pt modelId="{03DB25FD-7DE3-4387-9F75-5B73FEBAFB54}">
      <dgm:prSet/>
      <dgm:spPr/>
      <dgm:t>
        <a:bodyPr/>
        <a:lstStyle/>
        <a:p>
          <a:r>
            <a:rPr lang="en-GB" dirty="0"/>
            <a:t>Interpret the results &amp; discuss </a:t>
          </a:r>
          <a:endParaRPr lang="en-US" dirty="0"/>
        </a:p>
      </dgm:t>
    </dgm:pt>
    <dgm:pt modelId="{2B1D3CB4-C7C9-4D3F-BA48-C61E325CAAAE}" type="parTrans" cxnId="{0BA6090C-593D-49D9-8656-1963A8446BD7}">
      <dgm:prSet/>
      <dgm:spPr/>
      <dgm:t>
        <a:bodyPr/>
        <a:lstStyle/>
        <a:p>
          <a:endParaRPr lang="en-US"/>
        </a:p>
      </dgm:t>
    </dgm:pt>
    <dgm:pt modelId="{4C3D85CD-68E0-409E-AA93-D1EA47D460BE}" type="sibTrans" cxnId="{0BA6090C-593D-49D9-8656-1963A8446BD7}">
      <dgm:prSet/>
      <dgm:spPr/>
      <dgm:t>
        <a:bodyPr/>
        <a:lstStyle/>
        <a:p>
          <a:endParaRPr lang="en-US"/>
        </a:p>
      </dgm:t>
    </dgm:pt>
    <dgm:pt modelId="{9FFB369E-C72A-4B05-BF6F-16FC7707758B}">
      <dgm:prSet/>
      <dgm:spPr/>
      <dgm:t>
        <a:bodyPr/>
        <a:lstStyle/>
        <a:p>
          <a:r>
            <a:rPr lang="en-GB" dirty="0"/>
            <a:t>Derive conclusions from the results </a:t>
          </a:r>
          <a:endParaRPr lang="en-US" dirty="0"/>
        </a:p>
      </dgm:t>
    </dgm:pt>
    <dgm:pt modelId="{F5B7D0D5-F058-4CFB-A3B6-43F4FBC7F8D0}" type="parTrans" cxnId="{CE88A721-240F-4AB1-94AD-5DD575B5B5A0}">
      <dgm:prSet/>
      <dgm:spPr/>
      <dgm:t>
        <a:bodyPr/>
        <a:lstStyle/>
        <a:p>
          <a:endParaRPr lang="en-US"/>
        </a:p>
      </dgm:t>
    </dgm:pt>
    <dgm:pt modelId="{52CEFA1E-4746-4674-B519-6ECEA6C3B127}" type="sibTrans" cxnId="{CE88A721-240F-4AB1-94AD-5DD575B5B5A0}">
      <dgm:prSet/>
      <dgm:spPr/>
      <dgm:t>
        <a:bodyPr/>
        <a:lstStyle/>
        <a:p>
          <a:endParaRPr lang="en-US"/>
        </a:p>
      </dgm:t>
    </dgm:pt>
    <dgm:pt modelId="{52706A42-7FD5-4660-9AB0-8192D8F05576}" type="pres">
      <dgm:prSet presAssocID="{F7476B15-98F2-4DA5-86E4-83B3383DC617}" presName="vert0" presStyleCnt="0">
        <dgm:presLayoutVars>
          <dgm:dir/>
          <dgm:animOne val="branch"/>
          <dgm:animLvl val="lvl"/>
        </dgm:presLayoutVars>
      </dgm:prSet>
      <dgm:spPr/>
    </dgm:pt>
    <dgm:pt modelId="{975BFC9E-06DF-4ED2-AD2B-4C988FC1EC84}" type="pres">
      <dgm:prSet presAssocID="{DBE4FB32-9127-4078-A8F2-1654891FF598}" presName="thickLine" presStyleLbl="alignNode1" presStyleIdx="0" presStyleCnt="9"/>
      <dgm:spPr/>
    </dgm:pt>
    <dgm:pt modelId="{290DB0C8-AD4E-461C-BD3E-3E978E5B4818}" type="pres">
      <dgm:prSet presAssocID="{DBE4FB32-9127-4078-A8F2-1654891FF598}" presName="horz1" presStyleCnt="0"/>
      <dgm:spPr/>
    </dgm:pt>
    <dgm:pt modelId="{8965703A-0052-4450-A3F0-BA2255412B62}" type="pres">
      <dgm:prSet presAssocID="{DBE4FB32-9127-4078-A8F2-1654891FF598}" presName="tx1" presStyleLbl="revTx" presStyleIdx="0" presStyleCnt="9"/>
      <dgm:spPr/>
    </dgm:pt>
    <dgm:pt modelId="{AE1EB1D5-34A7-40CB-B547-761DBFAC402D}" type="pres">
      <dgm:prSet presAssocID="{DBE4FB32-9127-4078-A8F2-1654891FF598}" presName="vert1" presStyleCnt="0"/>
      <dgm:spPr/>
    </dgm:pt>
    <dgm:pt modelId="{5BDEAEDC-73A6-46D7-AE6C-BB80E338858B}" type="pres">
      <dgm:prSet presAssocID="{8C98289F-1969-4D66-AC4C-1DFDAEE4229A}" presName="thickLine" presStyleLbl="alignNode1" presStyleIdx="1" presStyleCnt="9"/>
      <dgm:spPr/>
    </dgm:pt>
    <dgm:pt modelId="{E51727FB-EECC-4D7E-9FB4-A4054DF2AEFE}" type="pres">
      <dgm:prSet presAssocID="{8C98289F-1969-4D66-AC4C-1DFDAEE4229A}" presName="horz1" presStyleCnt="0"/>
      <dgm:spPr/>
    </dgm:pt>
    <dgm:pt modelId="{407B7A50-51FA-4D2A-AC7A-55E0E1338C32}" type="pres">
      <dgm:prSet presAssocID="{8C98289F-1969-4D66-AC4C-1DFDAEE4229A}" presName="tx1" presStyleLbl="revTx" presStyleIdx="1" presStyleCnt="9"/>
      <dgm:spPr/>
    </dgm:pt>
    <dgm:pt modelId="{23A49243-259C-4C7B-9E0A-A187880BAF8A}" type="pres">
      <dgm:prSet presAssocID="{8C98289F-1969-4D66-AC4C-1DFDAEE4229A}" presName="vert1" presStyleCnt="0"/>
      <dgm:spPr/>
    </dgm:pt>
    <dgm:pt modelId="{7795EA55-20BF-4709-A149-DA2EC9CF290A}" type="pres">
      <dgm:prSet presAssocID="{D24DE05A-9749-4EF3-B733-53762E543338}" presName="thickLine" presStyleLbl="alignNode1" presStyleIdx="2" presStyleCnt="9"/>
      <dgm:spPr/>
    </dgm:pt>
    <dgm:pt modelId="{D148A36A-0137-4B47-807B-48405126D658}" type="pres">
      <dgm:prSet presAssocID="{D24DE05A-9749-4EF3-B733-53762E543338}" presName="horz1" presStyleCnt="0"/>
      <dgm:spPr/>
    </dgm:pt>
    <dgm:pt modelId="{B5326BBF-2627-440F-B6F6-C8BFAA4BC621}" type="pres">
      <dgm:prSet presAssocID="{D24DE05A-9749-4EF3-B733-53762E543338}" presName="tx1" presStyleLbl="revTx" presStyleIdx="2" presStyleCnt="9"/>
      <dgm:spPr/>
    </dgm:pt>
    <dgm:pt modelId="{27C52BA3-F49C-4956-AD44-17D765150BF4}" type="pres">
      <dgm:prSet presAssocID="{D24DE05A-9749-4EF3-B733-53762E543338}" presName="vert1" presStyleCnt="0"/>
      <dgm:spPr/>
    </dgm:pt>
    <dgm:pt modelId="{FC53A0A6-88D0-4C73-B8C4-26E6119AFF3F}" type="pres">
      <dgm:prSet presAssocID="{3024FC2C-DFF9-4AD4-B063-2E5BDFB9D56E}" presName="thickLine" presStyleLbl="alignNode1" presStyleIdx="3" presStyleCnt="9"/>
      <dgm:spPr/>
    </dgm:pt>
    <dgm:pt modelId="{75FE15D0-68D6-455A-8118-50CC8F5B6FF7}" type="pres">
      <dgm:prSet presAssocID="{3024FC2C-DFF9-4AD4-B063-2E5BDFB9D56E}" presName="horz1" presStyleCnt="0"/>
      <dgm:spPr/>
    </dgm:pt>
    <dgm:pt modelId="{10ADB56D-C5A4-4571-968F-CF78F23ABD1C}" type="pres">
      <dgm:prSet presAssocID="{3024FC2C-DFF9-4AD4-B063-2E5BDFB9D56E}" presName="tx1" presStyleLbl="revTx" presStyleIdx="3" presStyleCnt="9"/>
      <dgm:spPr/>
    </dgm:pt>
    <dgm:pt modelId="{D78DFD05-4C6D-4DD3-B93F-7F68B92C21A9}" type="pres">
      <dgm:prSet presAssocID="{3024FC2C-DFF9-4AD4-B063-2E5BDFB9D56E}" presName="vert1" presStyleCnt="0"/>
      <dgm:spPr/>
    </dgm:pt>
    <dgm:pt modelId="{1051B023-7EA2-4BEC-824C-F14C49A6CF82}" type="pres">
      <dgm:prSet presAssocID="{8A4325CE-66FC-4498-8CFD-183E8CAE684A}" presName="thickLine" presStyleLbl="alignNode1" presStyleIdx="4" presStyleCnt="9"/>
      <dgm:spPr/>
    </dgm:pt>
    <dgm:pt modelId="{7D68197A-FAAB-4C07-BDC8-90A5449997E9}" type="pres">
      <dgm:prSet presAssocID="{8A4325CE-66FC-4498-8CFD-183E8CAE684A}" presName="horz1" presStyleCnt="0"/>
      <dgm:spPr/>
    </dgm:pt>
    <dgm:pt modelId="{BFA7D5E2-54FE-431B-AF1F-67B6BF6F73B1}" type="pres">
      <dgm:prSet presAssocID="{8A4325CE-66FC-4498-8CFD-183E8CAE684A}" presName="tx1" presStyleLbl="revTx" presStyleIdx="4" presStyleCnt="9"/>
      <dgm:spPr/>
    </dgm:pt>
    <dgm:pt modelId="{11CA110F-3368-49E1-9CED-92A6C4DBF8A3}" type="pres">
      <dgm:prSet presAssocID="{8A4325CE-66FC-4498-8CFD-183E8CAE684A}" presName="vert1" presStyleCnt="0"/>
      <dgm:spPr/>
    </dgm:pt>
    <dgm:pt modelId="{B476D345-6096-4E4F-A30C-D17F15136B7A}" type="pres">
      <dgm:prSet presAssocID="{AA13F5E2-D3FF-4205-B3B9-94D297E1A2EA}" presName="thickLine" presStyleLbl="alignNode1" presStyleIdx="5" presStyleCnt="9"/>
      <dgm:spPr/>
    </dgm:pt>
    <dgm:pt modelId="{987F1CEC-2EFF-4404-A672-BDA0A1746EF0}" type="pres">
      <dgm:prSet presAssocID="{AA13F5E2-D3FF-4205-B3B9-94D297E1A2EA}" presName="horz1" presStyleCnt="0"/>
      <dgm:spPr/>
    </dgm:pt>
    <dgm:pt modelId="{99E41C60-CD0B-4A2E-83B8-A836757B4323}" type="pres">
      <dgm:prSet presAssocID="{AA13F5E2-D3FF-4205-B3B9-94D297E1A2EA}" presName="tx1" presStyleLbl="revTx" presStyleIdx="5" presStyleCnt="9"/>
      <dgm:spPr/>
    </dgm:pt>
    <dgm:pt modelId="{90850761-766A-49E5-865E-07878415E6E4}" type="pres">
      <dgm:prSet presAssocID="{AA13F5E2-D3FF-4205-B3B9-94D297E1A2EA}" presName="vert1" presStyleCnt="0"/>
      <dgm:spPr/>
    </dgm:pt>
    <dgm:pt modelId="{A93EE17E-6341-43BA-954F-98DE5F2E333D}" type="pres">
      <dgm:prSet presAssocID="{2B1241C6-6BA8-4DF9-B214-39FB059F663F}" presName="thickLine" presStyleLbl="alignNode1" presStyleIdx="6" presStyleCnt="9"/>
      <dgm:spPr/>
    </dgm:pt>
    <dgm:pt modelId="{0B34FCC4-8E1C-4FFC-A06C-AEB72B5E01B2}" type="pres">
      <dgm:prSet presAssocID="{2B1241C6-6BA8-4DF9-B214-39FB059F663F}" presName="horz1" presStyleCnt="0"/>
      <dgm:spPr/>
    </dgm:pt>
    <dgm:pt modelId="{4F8784F9-E226-43E6-827D-54C920521AC3}" type="pres">
      <dgm:prSet presAssocID="{2B1241C6-6BA8-4DF9-B214-39FB059F663F}" presName="tx1" presStyleLbl="revTx" presStyleIdx="6" presStyleCnt="9"/>
      <dgm:spPr/>
    </dgm:pt>
    <dgm:pt modelId="{599CBB25-2E1B-4327-88B6-2AC9BBDE90BE}" type="pres">
      <dgm:prSet presAssocID="{2B1241C6-6BA8-4DF9-B214-39FB059F663F}" presName="vert1" presStyleCnt="0"/>
      <dgm:spPr/>
    </dgm:pt>
    <dgm:pt modelId="{E7AB8740-65A1-4F1F-AFBE-369D3D8FCCF3}" type="pres">
      <dgm:prSet presAssocID="{03DB25FD-7DE3-4387-9F75-5B73FEBAFB54}" presName="thickLine" presStyleLbl="alignNode1" presStyleIdx="7" presStyleCnt="9"/>
      <dgm:spPr/>
    </dgm:pt>
    <dgm:pt modelId="{C896070B-C1E1-4E53-A070-53B149BDACFB}" type="pres">
      <dgm:prSet presAssocID="{03DB25FD-7DE3-4387-9F75-5B73FEBAFB54}" presName="horz1" presStyleCnt="0"/>
      <dgm:spPr/>
    </dgm:pt>
    <dgm:pt modelId="{3C572BC1-C6AE-4533-9D3F-B16F914F1778}" type="pres">
      <dgm:prSet presAssocID="{03DB25FD-7DE3-4387-9F75-5B73FEBAFB54}" presName="tx1" presStyleLbl="revTx" presStyleIdx="7" presStyleCnt="9"/>
      <dgm:spPr/>
    </dgm:pt>
    <dgm:pt modelId="{43E54772-BAF2-44AC-98A0-B868A16870BE}" type="pres">
      <dgm:prSet presAssocID="{03DB25FD-7DE3-4387-9F75-5B73FEBAFB54}" presName="vert1" presStyleCnt="0"/>
      <dgm:spPr/>
    </dgm:pt>
    <dgm:pt modelId="{15A1E1D8-BB8E-469C-8B78-676AC08EF85E}" type="pres">
      <dgm:prSet presAssocID="{9FFB369E-C72A-4B05-BF6F-16FC7707758B}" presName="thickLine" presStyleLbl="alignNode1" presStyleIdx="8" presStyleCnt="9"/>
      <dgm:spPr/>
    </dgm:pt>
    <dgm:pt modelId="{60DC260C-E22D-4733-921B-A9649EEC1C8B}" type="pres">
      <dgm:prSet presAssocID="{9FFB369E-C72A-4B05-BF6F-16FC7707758B}" presName="horz1" presStyleCnt="0"/>
      <dgm:spPr/>
    </dgm:pt>
    <dgm:pt modelId="{57572705-97BC-433E-8BDD-3767BFE1E238}" type="pres">
      <dgm:prSet presAssocID="{9FFB369E-C72A-4B05-BF6F-16FC7707758B}" presName="tx1" presStyleLbl="revTx" presStyleIdx="8" presStyleCnt="9"/>
      <dgm:spPr/>
    </dgm:pt>
    <dgm:pt modelId="{D0794880-C6FE-4416-AE1D-3021ED96540D}" type="pres">
      <dgm:prSet presAssocID="{9FFB369E-C72A-4B05-BF6F-16FC7707758B}" presName="vert1" presStyleCnt="0"/>
      <dgm:spPr/>
    </dgm:pt>
  </dgm:ptLst>
  <dgm:cxnLst>
    <dgm:cxn modelId="{BDCED803-47B8-4DB2-914A-8E984DD746DF}" srcId="{F7476B15-98F2-4DA5-86E4-83B3383DC617}" destId="{8A4325CE-66FC-4498-8CFD-183E8CAE684A}" srcOrd="4" destOrd="0" parTransId="{423B98F9-5AE5-4231-B39D-64486BD57F3E}" sibTransId="{A6366094-D3A9-4A95-9DCD-2F05A0FE63C0}"/>
    <dgm:cxn modelId="{0BA6090C-593D-49D9-8656-1963A8446BD7}" srcId="{F7476B15-98F2-4DA5-86E4-83B3383DC617}" destId="{03DB25FD-7DE3-4387-9F75-5B73FEBAFB54}" srcOrd="7" destOrd="0" parTransId="{2B1D3CB4-C7C9-4D3F-BA48-C61E325CAAAE}" sibTransId="{4C3D85CD-68E0-409E-AA93-D1EA47D460BE}"/>
    <dgm:cxn modelId="{8F0F011F-FE92-417F-9AB6-6DF35E264239}" type="presOf" srcId="{9FFB369E-C72A-4B05-BF6F-16FC7707758B}" destId="{57572705-97BC-433E-8BDD-3767BFE1E238}" srcOrd="0" destOrd="0" presId="urn:microsoft.com/office/officeart/2008/layout/LinedList"/>
    <dgm:cxn modelId="{CE88A721-240F-4AB1-94AD-5DD575B5B5A0}" srcId="{F7476B15-98F2-4DA5-86E4-83B3383DC617}" destId="{9FFB369E-C72A-4B05-BF6F-16FC7707758B}" srcOrd="8" destOrd="0" parTransId="{F5B7D0D5-F058-4CFB-A3B6-43F4FBC7F8D0}" sibTransId="{52CEFA1E-4746-4674-B519-6ECEA6C3B127}"/>
    <dgm:cxn modelId="{ED02A223-0719-48AE-9DF1-AFA0B32884FB}" type="presOf" srcId="{03DB25FD-7DE3-4387-9F75-5B73FEBAFB54}" destId="{3C572BC1-C6AE-4533-9D3F-B16F914F1778}" srcOrd="0" destOrd="0" presId="urn:microsoft.com/office/officeart/2008/layout/LinedList"/>
    <dgm:cxn modelId="{5A30953A-9043-4DEC-A858-FD6D1C94AC4C}" type="presOf" srcId="{8C98289F-1969-4D66-AC4C-1DFDAEE4229A}" destId="{407B7A50-51FA-4D2A-AC7A-55E0E1338C32}" srcOrd="0" destOrd="0" presId="urn:microsoft.com/office/officeart/2008/layout/LinedList"/>
    <dgm:cxn modelId="{2C6A795E-9726-4B35-BEA3-B9CCD65DF4D8}" srcId="{F7476B15-98F2-4DA5-86E4-83B3383DC617}" destId="{DBE4FB32-9127-4078-A8F2-1654891FF598}" srcOrd="0" destOrd="0" parTransId="{501B1D80-24BC-43D8-9A79-75182398225F}" sibTransId="{C7900298-D10F-42AF-BE13-084C4809172B}"/>
    <dgm:cxn modelId="{EE24E568-6E27-48B8-A034-AC096058527C}" type="presOf" srcId="{8A4325CE-66FC-4498-8CFD-183E8CAE684A}" destId="{BFA7D5E2-54FE-431B-AF1F-67B6BF6F73B1}" srcOrd="0" destOrd="0" presId="urn:microsoft.com/office/officeart/2008/layout/LinedList"/>
    <dgm:cxn modelId="{38D3614F-0217-4724-901F-9D88221B1D27}" type="presOf" srcId="{AA13F5E2-D3FF-4205-B3B9-94D297E1A2EA}" destId="{99E41C60-CD0B-4A2E-83B8-A836757B4323}" srcOrd="0" destOrd="0" presId="urn:microsoft.com/office/officeart/2008/layout/LinedList"/>
    <dgm:cxn modelId="{BF05AB97-D6D8-4AC5-9ECE-1844C0BE0A02}" type="presOf" srcId="{DBE4FB32-9127-4078-A8F2-1654891FF598}" destId="{8965703A-0052-4450-A3F0-BA2255412B62}" srcOrd="0" destOrd="0" presId="urn:microsoft.com/office/officeart/2008/layout/LinedList"/>
    <dgm:cxn modelId="{64C7539B-D734-423F-BB07-128D01A29B86}" type="presOf" srcId="{3024FC2C-DFF9-4AD4-B063-2E5BDFB9D56E}" destId="{10ADB56D-C5A4-4571-968F-CF78F23ABD1C}" srcOrd="0" destOrd="0" presId="urn:microsoft.com/office/officeart/2008/layout/LinedList"/>
    <dgm:cxn modelId="{C380EEA0-9782-4325-88EF-864847449C50}" srcId="{F7476B15-98F2-4DA5-86E4-83B3383DC617}" destId="{2B1241C6-6BA8-4DF9-B214-39FB059F663F}" srcOrd="6" destOrd="0" parTransId="{80A47F08-3D80-4F7C-81A6-3A9D81EEF679}" sibTransId="{8275051F-BE11-4942-B465-32D1744CBDA9}"/>
    <dgm:cxn modelId="{989EA6C2-8741-485D-B26D-EEDB8658D184}" srcId="{F7476B15-98F2-4DA5-86E4-83B3383DC617}" destId="{8C98289F-1969-4D66-AC4C-1DFDAEE4229A}" srcOrd="1" destOrd="0" parTransId="{D0441AFD-0E8D-41A6-987B-0E36C8139E90}" sibTransId="{E91B461E-394A-4D0C-8556-40BB1BB8E64F}"/>
    <dgm:cxn modelId="{9E2B29C9-065E-411E-B63C-62F86A148149}" type="presOf" srcId="{F7476B15-98F2-4DA5-86E4-83B3383DC617}" destId="{52706A42-7FD5-4660-9AB0-8192D8F05576}" srcOrd="0" destOrd="0" presId="urn:microsoft.com/office/officeart/2008/layout/LinedList"/>
    <dgm:cxn modelId="{E800E9CE-6324-4FAB-B06F-CA278869ED81}" srcId="{F7476B15-98F2-4DA5-86E4-83B3383DC617}" destId="{3024FC2C-DFF9-4AD4-B063-2E5BDFB9D56E}" srcOrd="3" destOrd="0" parTransId="{73654FC8-B910-4C99-A051-A1C49700D7B8}" sibTransId="{CC1E7EA6-F0FE-4E52-A604-B7A3A38D5781}"/>
    <dgm:cxn modelId="{9E03CBDB-48AA-4B14-A6DC-DDCD1F675406}" srcId="{F7476B15-98F2-4DA5-86E4-83B3383DC617}" destId="{D24DE05A-9749-4EF3-B733-53762E543338}" srcOrd="2" destOrd="0" parTransId="{9D3C8B8E-E9FB-443D-84EC-34D66A93F13F}" sibTransId="{17627CF1-F4E9-4E9D-989E-33B2A69E0A95}"/>
    <dgm:cxn modelId="{F5D332E8-6EAE-4276-A219-A6D1813EB177}" type="presOf" srcId="{D24DE05A-9749-4EF3-B733-53762E543338}" destId="{B5326BBF-2627-440F-B6F6-C8BFAA4BC621}" srcOrd="0" destOrd="0" presId="urn:microsoft.com/office/officeart/2008/layout/LinedList"/>
    <dgm:cxn modelId="{BDBAA0EC-963A-4A07-ADC3-5D2A4D886589}" type="presOf" srcId="{2B1241C6-6BA8-4DF9-B214-39FB059F663F}" destId="{4F8784F9-E226-43E6-827D-54C920521AC3}" srcOrd="0" destOrd="0" presId="urn:microsoft.com/office/officeart/2008/layout/LinedList"/>
    <dgm:cxn modelId="{B59668F4-3C78-4701-8D66-B7348A433DF7}" srcId="{F7476B15-98F2-4DA5-86E4-83B3383DC617}" destId="{AA13F5E2-D3FF-4205-B3B9-94D297E1A2EA}" srcOrd="5" destOrd="0" parTransId="{B7CA7311-51F7-4E4F-93BA-860EA6DD8CFE}" sibTransId="{17A668EE-3792-4C36-83BA-0954E567E1A8}"/>
    <dgm:cxn modelId="{82D48F01-EEAB-4634-9AF1-588A68357BF1}" type="presParOf" srcId="{52706A42-7FD5-4660-9AB0-8192D8F05576}" destId="{975BFC9E-06DF-4ED2-AD2B-4C988FC1EC84}" srcOrd="0" destOrd="0" presId="urn:microsoft.com/office/officeart/2008/layout/LinedList"/>
    <dgm:cxn modelId="{421000C2-C71B-4EA2-9F67-34C9ABDAC378}" type="presParOf" srcId="{52706A42-7FD5-4660-9AB0-8192D8F05576}" destId="{290DB0C8-AD4E-461C-BD3E-3E978E5B4818}" srcOrd="1" destOrd="0" presId="urn:microsoft.com/office/officeart/2008/layout/LinedList"/>
    <dgm:cxn modelId="{7537F069-2D0E-41DB-A58A-70EE10CEA415}" type="presParOf" srcId="{290DB0C8-AD4E-461C-BD3E-3E978E5B4818}" destId="{8965703A-0052-4450-A3F0-BA2255412B62}" srcOrd="0" destOrd="0" presId="urn:microsoft.com/office/officeart/2008/layout/LinedList"/>
    <dgm:cxn modelId="{C4A8AF9E-5C6B-4A6D-B405-EEB811C33529}" type="presParOf" srcId="{290DB0C8-AD4E-461C-BD3E-3E978E5B4818}" destId="{AE1EB1D5-34A7-40CB-B547-761DBFAC402D}" srcOrd="1" destOrd="0" presId="urn:microsoft.com/office/officeart/2008/layout/LinedList"/>
    <dgm:cxn modelId="{611AF516-9AD2-4F53-B0E8-8A3C19D0B052}" type="presParOf" srcId="{52706A42-7FD5-4660-9AB0-8192D8F05576}" destId="{5BDEAEDC-73A6-46D7-AE6C-BB80E338858B}" srcOrd="2" destOrd="0" presId="urn:microsoft.com/office/officeart/2008/layout/LinedList"/>
    <dgm:cxn modelId="{807236FC-80FE-47EC-90B2-93FDFA0D1535}" type="presParOf" srcId="{52706A42-7FD5-4660-9AB0-8192D8F05576}" destId="{E51727FB-EECC-4D7E-9FB4-A4054DF2AEFE}" srcOrd="3" destOrd="0" presId="urn:microsoft.com/office/officeart/2008/layout/LinedList"/>
    <dgm:cxn modelId="{55B9687E-0D88-435E-9383-036474BB7A0B}" type="presParOf" srcId="{E51727FB-EECC-4D7E-9FB4-A4054DF2AEFE}" destId="{407B7A50-51FA-4D2A-AC7A-55E0E1338C32}" srcOrd="0" destOrd="0" presId="urn:microsoft.com/office/officeart/2008/layout/LinedList"/>
    <dgm:cxn modelId="{90947B17-ABFF-4884-BEE1-D8F35F35245C}" type="presParOf" srcId="{E51727FB-EECC-4D7E-9FB4-A4054DF2AEFE}" destId="{23A49243-259C-4C7B-9E0A-A187880BAF8A}" srcOrd="1" destOrd="0" presId="urn:microsoft.com/office/officeart/2008/layout/LinedList"/>
    <dgm:cxn modelId="{EB465C54-A4E3-49AE-8572-C50A7ED3FD03}" type="presParOf" srcId="{52706A42-7FD5-4660-9AB0-8192D8F05576}" destId="{7795EA55-20BF-4709-A149-DA2EC9CF290A}" srcOrd="4" destOrd="0" presId="urn:microsoft.com/office/officeart/2008/layout/LinedList"/>
    <dgm:cxn modelId="{CD27BABE-841A-4113-BF89-A5CED1B5A59D}" type="presParOf" srcId="{52706A42-7FD5-4660-9AB0-8192D8F05576}" destId="{D148A36A-0137-4B47-807B-48405126D658}" srcOrd="5" destOrd="0" presId="urn:microsoft.com/office/officeart/2008/layout/LinedList"/>
    <dgm:cxn modelId="{0D093715-5E34-44BC-8040-009A6E9956B8}" type="presParOf" srcId="{D148A36A-0137-4B47-807B-48405126D658}" destId="{B5326BBF-2627-440F-B6F6-C8BFAA4BC621}" srcOrd="0" destOrd="0" presId="urn:microsoft.com/office/officeart/2008/layout/LinedList"/>
    <dgm:cxn modelId="{303BE214-C148-4D16-8F58-A2EB9ADFB348}" type="presParOf" srcId="{D148A36A-0137-4B47-807B-48405126D658}" destId="{27C52BA3-F49C-4956-AD44-17D765150BF4}" srcOrd="1" destOrd="0" presId="urn:microsoft.com/office/officeart/2008/layout/LinedList"/>
    <dgm:cxn modelId="{21E60600-DE6A-42F4-8BB8-15EECFD19016}" type="presParOf" srcId="{52706A42-7FD5-4660-9AB0-8192D8F05576}" destId="{FC53A0A6-88D0-4C73-B8C4-26E6119AFF3F}" srcOrd="6" destOrd="0" presId="urn:microsoft.com/office/officeart/2008/layout/LinedList"/>
    <dgm:cxn modelId="{671F3B8E-00E7-4080-A2D0-F2EDAFF78CAA}" type="presParOf" srcId="{52706A42-7FD5-4660-9AB0-8192D8F05576}" destId="{75FE15D0-68D6-455A-8118-50CC8F5B6FF7}" srcOrd="7" destOrd="0" presId="urn:microsoft.com/office/officeart/2008/layout/LinedList"/>
    <dgm:cxn modelId="{000D0A7B-CEF9-4669-9FE3-3198308C71B4}" type="presParOf" srcId="{75FE15D0-68D6-455A-8118-50CC8F5B6FF7}" destId="{10ADB56D-C5A4-4571-968F-CF78F23ABD1C}" srcOrd="0" destOrd="0" presId="urn:microsoft.com/office/officeart/2008/layout/LinedList"/>
    <dgm:cxn modelId="{499D1600-CF16-43A5-8DE4-D1F455D7E28B}" type="presParOf" srcId="{75FE15D0-68D6-455A-8118-50CC8F5B6FF7}" destId="{D78DFD05-4C6D-4DD3-B93F-7F68B92C21A9}" srcOrd="1" destOrd="0" presId="urn:microsoft.com/office/officeart/2008/layout/LinedList"/>
    <dgm:cxn modelId="{64F3101B-F595-4501-9033-B272F0F91421}" type="presParOf" srcId="{52706A42-7FD5-4660-9AB0-8192D8F05576}" destId="{1051B023-7EA2-4BEC-824C-F14C49A6CF82}" srcOrd="8" destOrd="0" presId="urn:microsoft.com/office/officeart/2008/layout/LinedList"/>
    <dgm:cxn modelId="{91BC113F-5DE3-474E-95E5-E6637A2CBF4B}" type="presParOf" srcId="{52706A42-7FD5-4660-9AB0-8192D8F05576}" destId="{7D68197A-FAAB-4C07-BDC8-90A5449997E9}" srcOrd="9" destOrd="0" presId="urn:microsoft.com/office/officeart/2008/layout/LinedList"/>
    <dgm:cxn modelId="{5C177693-1279-4D2C-B778-12E14F367D51}" type="presParOf" srcId="{7D68197A-FAAB-4C07-BDC8-90A5449997E9}" destId="{BFA7D5E2-54FE-431B-AF1F-67B6BF6F73B1}" srcOrd="0" destOrd="0" presId="urn:microsoft.com/office/officeart/2008/layout/LinedList"/>
    <dgm:cxn modelId="{E8E3AA86-40F7-49D0-A665-BB323A7087DE}" type="presParOf" srcId="{7D68197A-FAAB-4C07-BDC8-90A5449997E9}" destId="{11CA110F-3368-49E1-9CED-92A6C4DBF8A3}" srcOrd="1" destOrd="0" presId="urn:microsoft.com/office/officeart/2008/layout/LinedList"/>
    <dgm:cxn modelId="{449C0975-4C64-4297-B875-A9F60DA46B00}" type="presParOf" srcId="{52706A42-7FD5-4660-9AB0-8192D8F05576}" destId="{B476D345-6096-4E4F-A30C-D17F15136B7A}" srcOrd="10" destOrd="0" presId="urn:microsoft.com/office/officeart/2008/layout/LinedList"/>
    <dgm:cxn modelId="{50ED3352-CFAD-4A46-A88A-0DAFA8D7F86B}" type="presParOf" srcId="{52706A42-7FD5-4660-9AB0-8192D8F05576}" destId="{987F1CEC-2EFF-4404-A672-BDA0A1746EF0}" srcOrd="11" destOrd="0" presId="urn:microsoft.com/office/officeart/2008/layout/LinedList"/>
    <dgm:cxn modelId="{D10993A1-ABA8-4DCB-962E-F68ACC2A9B3F}" type="presParOf" srcId="{987F1CEC-2EFF-4404-A672-BDA0A1746EF0}" destId="{99E41C60-CD0B-4A2E-83B8-A836757B4323}" srcOrd="0" destOrd="0" presId="urn:microsoft.com/office/officeart/2008/layout/LinedList"/>
    <dgm:cxn modelId="{A621FCAE-23AF-4FF5-985F-201E30ADA323}" type="presParOf" srcId="{987F1CEC-2EFF-4404-A672-BDA0A1746EF0}" destId="{90850761-766A-49E5-865E-07878415E6E4}" srcOrd="1" destOrd="0" presId="urn:microsoft.com/office/officeart/2008/layout/LinedList"/>
    <dgm:cxn modelId="{B4800DAD-1E23-48D9-9FF0-170105FAB888}" type="presParOf" srcId="{52706A42-7FD5-4660-9AB0-8192D8F05576}" destId="{A93EE17E-6341-43BA-954F-98DE5F2E333D}" srcOrd="12" destOrd="0" presId="urn:microsoft.com/office/officeart/2008/layout/LinedList"/>
    <dgm:cxn modelId="{88481AD6-F743-4767-9284-2464F72D96C6}" type="presParOf" srcId="{52706A42-7FD5-4660-9AB0-8192D8F05576}" destId="{0B34FCC4-8E1C-4FFC-A06C-AEB72B5E01B2}" srcOrd="13" destOrd="0" presId="urn:microsoft.com/office/officeart/2008/layout/LinedList"/>
    <dgm:cxn modelId="{58DBF416-BE85-4877-B5F7-79B3E56F0FB8}" type="presParOf" srcId="{0B34FCC4-8E1C-4FFC-A06C-AEB72B5E01B2}" destId="{4F8784F9-E226-43E6-827D-54C920521AC3}" srcOrd="0" destOrd="0" presId="urn:microsoft.com/office/officeart/2008/layout/LinedList"/>
    <dgm:cxn modelId="{F93F0A2F-8287-4BAD-83BE-52AA77829C65}" type="presParOf" srcId="{0B34FCC4-8E1C-4FFC-A06C-AEB72B5E01B2}" destId="{599CBB25-2E1B-4327-88B6-2AC9BBDE90BE}" srcOrd="1" destOrd="0" presId="urn:microsoft.com/office/officeart/2008/layout/LinedList"/>
    <dgm:cxn modelId="{3BA198D6-D4E2-4B58-AE40-FE0FC3CAEDCB}" type="presParOf" srcId="{52706A42-7FD5-4660-9AB0-8192D8F05576}" destId="{E7AB8740-65A1-4F1F-AFBE-369D3D8FCCF3}" srcOrd="14" destOrd="0" presId="urn:microsoft.com/office/officeart/2008/layout/LinedList"/>
    <dgm:cxn modelId="{D17D0CC9-6EE3-43DB-A679-946A66A8B763}" type="presParOf" srcId="{52706A42-7FD5-4660-9AB0-8192D8F05576}" destId="{C896070B-C1E1-4E53-A070-53B149BDACFB}" srcOrd="15" destOrd="0" presId="urn:microsoft.com/office/officeart/2008/layout/LinedList"/>
    <dgm:cxn modelId="{0B430712-A5EA-4704-A93A-0287E33313CB}" type="presParOf" srcId="{C896070B-C1E1-4E53-A070-53B149BDACFB}" destId="{3C572BC1-C6AE-4533-9D3F-B16F914F1778}" srcOrd="0" destOrd="0" presId="urn:microsoft.com/office/officeart/2008/layout/LinedList"/>
    <dgm:cxn modelId="{96938EBE-D874-4A4D-9E59-B4A2DDF6FAB4}" type="presParOf" srcId="{C896070B-C1E1-4E53-A070-53B149BDACFB}" destId="{43E54772-BAF2-44AC-98A0-B868A16870BE}" srcOrd="1" destOrd="0" presId="urn:microsoft.com/office/officeart/2008/layout/LinedList"/>
    <dgm:cxn modelId="{0FF7F87E-82F1-42F1-BA45-5471BCBBB20C}" type="presParOf" srcId="{52706A42-7FD5-4660-9AB0-8192D8F05576}" destId="{15A1E1D8-BB8E-469C-8B78-676AC08EF85E}" srcOrd="16" destOrd="0" presId="urn:microsoft.com/office/officeart/2008/layout/LinedList"/>
    <dgm:cxn modelId="{AEEBF3BD-5613-4727-A20C-C147E55D5AC5}" type="presParOf" srcId="{52706A42-7FD5-4660-9AB0-8192D8F05576}" destId="{60DC260C-E22D-4733-921B-A9649EEC1C8B}" srcOrd="17" destOrd="0" presId="urn:microsoft.com/office/officeart/2008/layout/LinedList"/>
    <dgm:cxn modelId="{F34D5805-D4FD-480E-9217-694E843E06C7}" type="presParOf" srcId="{60DC260C-E22D-4733-921B-A9649EEC1C8B}" destId="{57572705-97BC-433E-8BDD-3767BFE1E238}" srcOrd="0" destOrd="0" presId="urn:microsoft.com/office/officeart/2008/layout/LinedList"/>
    <dgm:cxn modelId="{6746D11F-4668-46FD-A07D-6877DA513207}" type="presParOf" srcId="{60DC260C-E22D-4733-921B-A9649EEC1C8B}" destId="{D0794880-C6FE-4416-AE1D-3021ED96540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19A38B-AE1B-4CD5-B907-ECA2854B3AC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27F0D88-DC44-4768-AC5F-F9AAA22A0AAE}">
      <dgm:prSet/>
      <dgm:spPr/>
      <dgm:t>
        <a:bodyPr/>
        <a:lstStyle/>
        <a:p>
          <a:r>
            <a:rPr lang="en-GB" b="0" i="0" dirty="0"/>
            <a:t>What is the demographic makeup of the UK in 2021?</a:t>
          </a:r>
          <a:endParaRPr lang="en-US" dirty="0"/>
        </a:p>
      </dgm:t>
    </dgm:pt>
    <dgm:pt modelId="{713F6246-8D4C-4811-A597-32D4F565851A}" type="parTrans" cxnId="{071F11FC-053A-4853-9CF0-D8AB5A39F3B9}">
      <dgm:prSet/>
      <dgm:spPr/>
      <dgm:t>
        <a:bodyPr/>
        <a:lstStyle/>
        <a:p>
          <a:endParaRPr lang="en-US"/>
        </a:p>
      </dgm:t>
    </dgm:pt>
    <dgm:pt modelId="{44BD7B9C-3765-4C12-BAA4-A200E0134124}" type="sibTrans" cxnId="{071F11FC-053A-4853-9CF0-D8AB5A39F3B9}">
      <dgm:prSet/>
      <dgm:spPr/>
      <dgm:t>
        <a:bodyPr/>
        <a:lstStyle/>
        <a:p>
          <a:endParaRPr lang="en-US"/>
        </a:p>
      </dgm:t>
    </dgm:pt>
    <dgm:pt modelId="{6EE75256-4405-42D4-BBFB-16C011E34C31}">
      <dgm:prSet/>
      <dgm:spPr/>
      <dgm:t>
        <a:bodyPr/>
        <a:lstStyle/>
        <a:p>
          <a:r>
            <a:rPr lang="en-GB" b="0" i="0"/>
            <a:t>How has the average temperature changed globally over the last century?</a:t>
          </a:r>
          <a:endParaRPr lang="en-US"/>
        </a:p>
      </dgm:t>
    </dgm:pt>
    <dgm:pt modelId="{0F1B54C6-DFA9-47B3-9BA8-5B45708CE55A}" type="parTrans" cxnId="{D304E6C3-D232-432A-9BF9-C12733108A92}">
      <dgm:prSet/>
      <dgm:spPr/>
      <dgm:t>
        <a:bodyPr/>
        <a:lstStyle/>
        <a:p>
          <a:endParaRPr lang="en-US"/>
        </a:p>
      </dgm:t>
    </dgm:pt>
    <dgm:pt modelId="{CC89E054-7935-432D-9255-7F6278F55486}" type="sibTrans" cxnId="{D304E6C3-D232-432A-9BF9-C12733108A92}">
      <dgm:prSet/>
      <dgm:spPr/>
      <dgm:t>
        <a:bodyPr/>
        <a:lstStyle/>
        <a:p>
          <a:endParaRPr lang="en-US"/>
        </a:p>
      </dgm:t>
    </dgm:pt>
    <dgm:pt modelId="{BDF0841E-80F0-4716-8CD7-F3652166B847}">
      <dgm:prSet/>
      <dgm:spPr/>
      <dgm:t>
        <a:bodyPr/>
        <a:lstStyle/>
        <a:p>
          <a:r>
            <a:rPr lang="en-GB" b="0" i="0"/>
            <a:t>Does environmental pollution affect the prevalence of honey bees?</a:t>
          </a:r>
          <a:endParaRPr lang="en-US"/>
        </a:p>
      </dgm:t>
    </dgm:pt>
    <dgm:pt modelId="{E21FA0D9-58DF-4318-9D0C-B503B5492FB5}" type="parTrans" cxnId="{5B16E51D-3BB0-4D45-8F6A-91E02BB99A81}">
      <dgm:prSet/>
      <dgm:spPr/>
      <dgm:t>
        <a:bodyPr/>
        <a:lstStyle/>
        <a:p>
          <a:endParaRPr lang="en-US"/>
        </a:p>
      </dgm:t>
    </dgm:pt>
    <dgm:pt modelId="{5EDB45CC-EF9D-422F-854E-DFC477FE3E4E}" type="sibTrans" cxnId="{5B16E51D-3BB0-4D45-8F6A-91E02BB99A81}">
      <dgm:prSet/>
      <dgm:spPr/>
      <dgm:t>
        <a:bodyPr/>
        <a:lstStyle/>
        <a:p>
          <a:endParaRPr lang="en-US"/>
        </a:p>
      </dgm:t>
    </dgm:pt>
    <dgm:pt modelId="{5DBA5E7B-B471-4A82-B2E3-541DF06A6AA0}">
      <dgm:prSet/>
      <dgm:spPr/>
      <dgm:t>
        <a:bodyPr/>
        <a:lstStyle/>
        <a:p>
          <a:r>
            <a:rPr lang="en-GB" b="0" i="0"/>
            <a:t>Does working from home increase productivity for people with long commutes?</a:t>
          </a:r>
          <a:endParaRPr lang="en-US"/>
        </a:p>
      </dgm:t>
    </dgm:pt>
    <dgm:pt modelId="{0D8467C2-C12A-454E-B2EE-427835BDDA7C}" type="parTrans" cxnId="{A4F08F27-99C0-4907-91C7-FBD9627A63EB}">
      <dgm:prSet/>
      <dgm:spPr/>
      <dgm:t>
        <a:bodyPr/>
        <a:lstStyle/>
        <a:p>
          <a:endParaRPr lang="en-US"/>
        </a:p>
      </dgm:t>
    </dgm:pt>
    <dgm:pt modelId="{C41E6379-4863-43F5-8E14-3B1A760AC932}" type="sibTrans" cxnId="{A4F08F27-99C0-4907-91C7-FBD9627A63EB}">
      <dgm:prSet/>
      <dgm:spPr/>
      <dgm:t>
        <a:bodyPr/>
        <a:lstStyle/>
        <a:p>
          <a:endParaRPr lang="en-US"/>
        </a:p>
      </dgm:t>
    </dgm:pt>
    <dgm:pt modelId="{98DFAC1E-1657-4F90-85FD-57BE69C83465}" type="pres">
      <dgm:prSet presAssocID="{2F19A38B-AE1B-4CD5-B907-ECA2854B3AC2}" presName="vert0" presStyleCnt="0">
        <dgm:presLayoutVars>
          <dgm:dir/>
          <dgm:animOne val="branch"/>
          <dgm:animLvl val="lvl"/>
        </dgm:presLayoutVars>
      </dgm:prSet>
      <dgm:spPr/>
    </dgm:pt>
    <dgm:pt modelId="{3DC52157-609B-412C-AFAE-E86702605496}" type="pres">
      <dgm:prSet presAssocID="{E27F0D88-DC44-4768-AC5F-F9AAA22A0AAE}" presName="thickLine" presStyleLbl="alignNode1" presStyleIdx="0" presStyleCnt="4"/>
      <dgm:spPr/>
    </dgm:pt>
    <dgm:pt modelId="{713DAF2E-D300-46C3-A747-A8CB45F3541F}" type="pres">
      <dgm:prSet presAssocID="{E27F0D88-DC44-4768-AC5F-F9AAA22A0AAE}" presName="horz1" presStyleCnt="0"/>
      <dgm:spPr/>
    </dgm:pt>
    <dgm:pt modelId="{BED3654C-14CC-4E90-A11E-4412E3322E74}" type="pres">
      <dgm:prSet presAssocID="{E27F0D88-DC44-4768-AC5F-F9AAA22A0AAE}" presName="tx1" presStyleLbl="revTx" presStyleIdx="0" presStyleCnt="4"/>
      <dgm:spPr/>
    </dgm:pt>
    <dgm:pt modelId="{45598E31-8A24-4B32-AEDA-CBA39C0A9822}" type="pres">
      <dgm:prSet presAssocID="{E27F0D88-DC44-4768-AC5F-F9AAA22A0AAE}" presName="vert1" presStyleCnt="0"/>
      <dgm:spPr/>
    </dgm:pt>
    <dgm:pt modelId="{6888B0B1-BEC7-481C-BD1E-A8B4594B1D3B}" type="pres">
      <dgm:prSet presAssocID="{6EE75256-4405-42D4-BBFB-16C011E34C31}" presName="thickLine" presStyleLbl="alignNode1" presStyleIdx="1" presStyleCnt="4"/>
      <dgm:spPr/>
    </dgm:pt>
    <dgm:pt modelId="{0775061F-2AF9-4C1C-8C00-4CB5CF2D9583}" type="pres">
      <dgm:prSet presAssocID="{6EE75256-4405-42D4-BBFB-16C011E34C31}" presName="horz1" presStyleCnt="0"/>
      <dgm:spPr/>
    </dgm:pt>
    <dgm:pt modelId="{47200326-52A8-4344-BAD3-E37C66AA0A8B}" type="pres">
      <dgm:prSet presAssocID="{6EE75256-4405-42D4-BBFB-16C011E34C31}" presName="tx1" presStyleLbl="revTx" presStyleIdx="1" presStyleCnt="4"/>
      <dgm:spPr/>
    </dgm:pt>
    <dgm:pt modelId="{174634F4-DD09-4042-AF2D-73C2EDD4452D}" type="pres">
      <dgm:prSet presAssocID="{6EE75256-4405-42D4-BBFB-16C011E34C31}" presName="vert1" presStyleCnt="0"/>
      <dgm:spPr/>
    </dgm:pt>
    <dgm:pt modelId="{889A32F3-6C99-4A7C-9106-BD0EAC7ED285}" type="pres">
      <dgm:prSet presAssocID="{BDF0841E-80F0-4716-8CD7-F3652166B847}" presName="thickLine" presStyleLbl="alignNode1" presStyleIdx="2" presStyleCnt="4"/>
      <dgm:spPr/>
    </dgm:pt>
    <dgm:pt modelId="{C6BB6DAB-C38E-4DD0-8C2D-79208011EDFC}" type="pres">
      <dgm:prSet presAssocID="{BDF0841E-80F0-4716-8CD7-F3652166B847}" presName="horz1" presStyleCnt="0"/>
      <dgm:spPr/>
    </dgm:pt>
    <dgm:pt modelId="{59246698-777C-44C5-AB0A-A8E4EB071A62}" type="pres">
      <dgm:prSet presAssocID="{BDF0841E-80F0-4716-8CD7-F3652166B847}" presName="tx1" presStyleLbl="revTx" presStyleIdx="2" presStyleCnt="4"/>
      <dgm:spPr/>
    </dgm:pt>
    <dgm:pt modelId="{BB5152B8-4D28-419F-9931-DE0140035F92}" type="pres">
      <dgm:prSet presAssocID="{BDF0841E-80F0-4716-8CD7-F3652166B847}" presName="vert1" presStyleCnt="0"/>
      <dgm:spPr/>
    </dgm:pt>
    <dgm:pt modelId="{F0FB2B9D-4E15-4253-BC1E-2900FC0CADB1}" type="pres">
      <dgm:prSet presAssocID="{5DBA5E7B-B471-4A82-B2E3-541DF06A6AA0}" presName="thickLine" presStyleLbl="alignNode1" presStyleIdx="3" presStyleCnt="4"/>
      <dgm:spPr/>
    </dgm:pt>
    <dgm:pt modelId="{5D75FC31-50E1-444B-BB52-37C1548EEA41}" type="pres">
      <dgm:prSet presAssocID="{5DBA5E7B-B471-4A82-B2E3-541DF06A6AA0}" presName="horz1" presStyleCnt="0"/>
      <dgm:spPr/>
    </dgm:pt>
    <dgm:pt modelId="{04B7AB2F-15FF-4AE2-B2EF-63C957D8BA23}" type="pres">
      <dgm:prSet presAssocID="{5DBA5E7B-B471-4A82-B2E3-541DF06A6AA0}" presName="tx1" presStyleLbl="revTx" presStyleIdx="3" presStyleCnt="4"/>
      <dgm:spPr/>
    </dgm:pt>
    <dgm:pt modelId="{9A106F71-026E-44B1-BAC1-65928F03C514}" type="pres">
      <dgm:prSet presAssocID="{5DBA5E7B-B471-4A82-B2E3-541DF06A6AA0}" presName="vert1" presStyleCnt="0"/>
      <dgm:spPr/>
    </dgm:pt>
  </dgm:ptLst>
  <dgm:cxnLst>
    <dgm:cxn modelId="{5B16E51D-3BB0-4D45-8F6A-91E02BB99A81}" srcId="{2F19A38B-AE1B-4CD5-B907-ECA2854B3AC2}" destId="{BDF0841E-80F0-4716-8CD7-F3652166B847}" srcOrd="2" destOrd="0" parTransId="{E21FA0D9-58DF-4318-9D0C-B503B5492FB5}" sibTransId="{5EDB45CC-EF9D-422F-854E-DFC477FE3E4E}"/>
    <dgm:cxn modelId="{A4F08F27-99C0-4907-91C7-FBD9627A63EB}" srcId="{2F19A38B-AE1B-4CD5-B907-ECA2854B3AC2}" destId="{5DBA5E7B-B471-4A82-B2E3-541DF06A6AA0}" srcOrd="3" destOrd="0" parTransId="{0D8467C2-C12A-454E-B2EE-427835BDDA7C}" sibTransId="{C41E6379-4863-43F5-8E14-3B1A760AC932}"/>
    <dgm:cxn modelId="{8CBA7977-9FAF-44E2-9826-059095DA31FA}" type="presOf" srcId="{E27F0D88-DC44-4768-AC5F-F9AAA22A0AAE}" destId="{BED3654C-14CC-4E90-A11E-4412E3322E74}" srcOrd="0" destOrd="0" presId="urn:microsoft.com/office/officeart/2008/layout/LinedList"/>
    <dgm:cxn modelId="{48E71A91-6700-4F8D-B617-B982175432D3}" type="presOf" srcId="{5DBA5E7B-B471-4A82-B2E3-541DF06A6AA0}" destId="{04B7AB2F-15FF-4AE2-B2EF-63C957D8BA23}" srcOrd="0" destOrd="0" presId="urn:microsoft.com/office/officeart/2008/layout/LinedList"/>
    <dgm:cxn modelId="{2794CCA4-5987-4CE8-900B-9A80FE23D6DA}" type="presOf" srcId="{6EE75256-4405-42D4-BBFB-16C011E34C31}" destId="{47200326-52A8-4344-BAD3-E37C66AA0A8B}" srcOrd="0" destOrd="0" presId="urn:microsoft.com/office/officeart/2008/layout/LinedList"/>
    <dgm:cxn modelId="{24C810BC-70BD-4592-8B36-85FC58DCD89F}" type="presOf" srcId="{BDF0841E-80F0-4716-8CD7-F3652166B847}" destId="{59246698-777C-44C5-AB0A-A8E4EB071A62}" srcOrd="0" destOrd="0" presId="urn:microsoft.com/office/officeart/2008/layout/LinedList"/>
    <dgm:cxn modelId="{D304E6C3-D232-432A-9BF9-C12733108A92}" srcId="{2F19A38B-AE1B-4CD5-B907-ECA2854B3AC2}" destId="{6EE75256-4405-42D4-BBFB-16C011E34C31}" srcOrd="1" destOrd="0" parTransId="{0F1B54C6-DFA9-47B3-9BA8-5B45708CE55A}" sibTransId="{CC89E054-7935-432D-9255-7F6278F55486}"/>
    <dgm:cxn modelId="{7CFEBDD6-0AAC-4FC2-B48F-26A80926EB74}" type="presOf" srcId="{2F19A38B-AE1B-4CD5-B907-ECA2854B3AC2}" destId="{98DFAC1E-1657-4F90-85FD-57BE69C83465}" srcOrd="0" destOrd="0" presId="urn:microsoft.com/office/officeart/2008/layout/LinedList"/>
    <dgm:cxn modelId="{071F11FC-053A-4853-9CF0-D8AB5A39F3B9}" srcId="{2F19A38B-AE1B-4CD5-B907-ECA2854B3AC2}" destId="{E27F0D88-DC44-4768-AC5F-F9AAA22A0AAE}" srcOrd="0" destOrd="0" parTransId="{713F6246-8D4C-4811-A597-32D4F565851A}" sibTransId="{44BD7B9C-3765-4C12-BAA4-A200E0134124}"/>
    <dgm:cxn modelId="{ABBA7ED7-3F39-40F5-8883-33B8E6E5F103}" type="presParOf" srcId="{98DFAC1E-1657-4F90-85FD-57BE69C83465}" destId="{3DC52157-609B-412C-AFAE-E86702605496}" srcOrd="0" destOrd="0" presId="urn:microsoft.com/office/officeart/2008/layout/LinedList"/>
    <dgm:cxn modelId="{0814CD95-319A-4E48-80CF-908916E615FC}" type="presParOf" srcId="{98DFAC1E-1657-4F90-85FD-57BE69C83465}" destId="{713DAF2E-D300-46C3-A747-A8CB45F3541F}" srcOrd="1" destOrd="0" presId="urn:microsoft.com/office/officeart/2008/layout/LinedList"/>
    <dgm:cxn modelId="{5F2E636A-97EA-49A9-833D-F9922A13A787}" type="presParOf" srcId="{713DAF2E-D300-46C3-A747-A8CB45F3541F}" destId="{BED3654C-14CC-4E90-A11E-4412E3322E74}" srcOrd="0" destOrd="0" presId="urn:microsoft.com/office/officeart/2008/layout/LinedList"/>
    <dgm:cxn modelId="{CCBADB96-CD97-4EDA-AC32-508C167F4EEE}" type="presParOf" srcId="{713DAF2E-D300-46C3-A747-A8CB45F3541F}" destId="{45598E31-8A24-4B32-AEDA-CBA39C0A9822}" srcOrd="1" destOrd="0" presId="urn:microsoft.com/office/officeart/2008/layout/LinedList"/>
    <dgm:cxn modelId="{4186B61A-66E6-4BA1-AA84-0D2CE5276C9D}" type="presParOf" srcId="{98DFAC1E-1657-4F90-85FD-57BE69C83465}" destId="{6888B0B1-BEC7-481C-BD1E-A8B4594B1D3B}" srcOrd="2" destOrd="0" presId="urn:microsoft.com/office/officeart/2008/layout/LinedList"/>
    <dgm:cxn modelId="{2AD406D0-6026-43E4-BB8E-D6F8F268B291}" type="presParOf" srcId="{98DFAC1E-1657-4F90-85FD-57BE69C83465}" destId="{0775061F-2AF9-4C1C-8C00-4CB5CF2D9583}" srcOrd="3" destOrd="0" presId="urn:microsoft.com/office/officeart/2008/layout/LinedList"/>
    <dgm:cxn modelId="{9095F501-CF25-44EF-8C9C-23004CF91ECB}" type="presParOf" srcId="{0775061F-2AF9-4C1C-8C00-4CB5CF2D9583}" destId="{47200326-52A8-4344-BAD3-E37C66AA0A8B}" srcOrd="0" destOrd="0" presId="urn:microsoft.com/office/officeart/2008/layout/LinedList"/>
    <dgm:cxn modelId="{41CF5227-F097-49FB-BBA4-3B70C4BD3883}" type="presParOf" srcId="{0775061F-2AF9-4C1C-8C00-4CB5CF2D9583}" destId="{174634F4-DD09-4042-AF2D-73C2EDD4452D}" srcOrd="1" destOrd="0" presId="urn:microsoft.com/office/officeart/2008/layout/LinedList"/>
    <dgm:cxn modelId="{CE89E722-52BB-478F-85F1-6471BFDF81FE}" type="presParOf" srcId="{98DFAC1E-1657-4F90-85FD-57BE69C83465}" destId="{889A32F3-6C99-4A7C-9106-BD0EAC7ED285}" srcOrd="4" destOrd="0" presId="urn:microsoft.com/office/officeart/2008/layout/LinedList"/>
    <dgm:cxn modelId="{C273FD96-04D1-4F4D-90D4-040DE6656D2B}" type="presParOf" srcId="{98DFAC1E-1657-4F90-85FD-57BE69C83465}" destId="{C6BB6DAB-C38E-4DD0-8C2D-79208011EDFC}" srcOrd="5" destOrd="0" presId="urn:microsoft.com/office/officeart/2008/layout/LinedList"/>
    <dgm:cxn modelId="{53EBE4EA-01F8-48E8-9101-E34AE1368921}" type="presParOf" srcId="{C6BB6DAB-C38E-4DD0-8C2D-79208011EDFC}" destId="{59246698-777C-44C5-AB0A-A8E4EB071A62}" srcOrd="0" destOrd="0" presId="urn:microsoft.com/office/officeart/2008/layout/LinedList"/>
    <dgm:cxn modelId="{8CAA7E27-3BDA-4681-8863-82FD9E83D389}" type="presParOf" srcId="{C6BB6DAB-C38E-4DD0-8C2D-79208011EDFC}" destId="{BB5152B8-4D28-419F-9931-DE0140035F92}" srcOrd="1" destOrd="0" presId="urn:microsoft.com/office/officeart/2008/layout/LinedList"/>
    <dgm:cxn modelId="{F931CAA4-55DD-4B65-B23C-6C15033165EE}" type="presParOf" srcId="{98DFAC1E-1657-4F90-85FD-57BE69C83465}" destId="{F0FB2B9D-4E15-4253-BC1E-2900FC0CADB1}" srcOrd="6" destOrd="0" presId="urn:microsoft.com/office/officeart/2008/layout/LinedList"/>
    <dgm:cxn modelId="{6B141B8D-716E-45BD-BEDA-FBA29B10E06D}" type="presParOf" srcId="{98DFAC1E-1657-4F90-85FD-57BE69C83465}" destId="{5D75FC31-50E1-444B-BB52-37C1548EEA41}" srcOrd="7" destOrd="0" presId="urn:microsoft.com/office/officeart/2008/layout/LinedList"/>
    <dgm:cxn modelId="{C6A072D1-A2AF-4000-9428-AD9BB362CF73}" type="presParOf" srcId="{5D75FC31-50E1-444B-BB52-37C1548EEA41}" destId="{04B7AB2F-15FF-4AE2-B2EF-63C957D8BA23}" srcOrd="0" destOrd="0" presId="urn:microsoft.com/office/officeart/2008/layout/LinedList"/>
    <dgm:cxn modelId="{B2A379C2-8E19-4B30-B811-B0972606ABCA}" type="presParOf" srcId="{5D75FC31-50E1-444B-BB52-37C1548EEA41}" destId="{9A106F71-026E-44B1-BAC1-65928F03C51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9A2EEA7-B60D-4E91-9CF9-D0B6072D2850}" type="doc">
      <dgm:prSet loTypeId="urn:microsoft.com/office/officeart/2005/8/layout/hierarchy1" loCatId="hierarchy" qsTypeId="urn:microsoft.com/office/officeart/2005/8/quickstyle/simple1" qsCatId="simple" csTypeId="urn:microsoft.com/office/officeart/2005/8/colors/colorful1" csCatId="colorful" phldr="1"/>
      <dgm:spPr/>
      <dgm:t>
        <a:bodyPr/>
        <a:lstStyle/>
        <a:p>
          <a:endParaRPr lang="en-US"/>
        </a:p>
      </dgm:t>
    </dgm:pt>
    <dgm:pt modelId="{004EB630-9CA6-459C-BCEC-4BFB25138FFA}">
      <dgm:prSet/>
      <dgm:spPr/>
      <dgm:t>
        <a:bodyPr/>
        <a:lstStyle/>
        <a:p>
          <a:pPr>
            <a:lnSpc>
              <a:spcPct val="100000"/>
            </a:lnSpc>
          </a:pPr>
          <a:r>
            <a:rPr lang="en-GB" i="0" baseline="0" dirty="0"/>
            <a:t>All research needs plans and procedures that span and cohere the steps from broad assumptions to detailed methods of data collection, analysis, and interpretation. </a:t>
          </a:r>
          <a:endParaRPr lang="en-US" dirty="0"/>
        </a:p>
      </dgm:t>
    </dgm:pt>
    <dgm:pt modelId="{29344E4C-71A7-4FCB-BA23-A55078086CED}" type="parTrans" cxnId="{55BD8DE2-558C-4908-B126-05CCFD5ECD51}">
      <dgm:prSet/>
      <dgm:spPr/>
      <dgm:t>
        <a:bodyPr/>
        <a:lstStyle/>
        <a:p>
          <a:endParaRPr lang="en-US"/>
        </a:p>
      </dgm:t>
    </dgm:pt>
    <dgm:pt modelId="{7072599B-DED9-4F19-9ED8-CA5AEE762647}" type="sibTrans" cxnId="{55BD8DE2-558C-4908-B126-05CCFD5ECD51}">
      <dgm:prSet/>
      <dgm:spPr/>
      <dgm:t>
        <a:bodyPr/>
        <a:lstStyle/>
        <a:p>
          <a:endParaRPr lang="en-US"/>
        </a:p>
      </dgm:t>
    </dgm:pt>
    <dgm:pt modelId="{694F9A40-66E0-4D48-9D07-53C9B2BB4AB8}">
      <dgm:prSet/>
      <dgm:spPr/>
      <dgm:t>
        <a:bodyPr/>
        <a:lstStyle/>
        <a:p>
          <a:pPr>
            <a:lnSpc>
              <a:spcPct val="100000"/>
            </a:lnSpc>
          </a:pPr>
          <a:r>
            <a:rPr lang="en-GB" i="0" baseline="0" dirty="0"/>
            <a:t>This plan involves several decisions. The overall decision involves which approach should be used to study a topic. </a:t>
          </a:r>
          <a:endParaRPr lang="en-US" dirty="0"/>
        </a:p>
      </dgm:t>
    </dgm:pt>
    <dgm:pt modelId="{0B1CA4F4-4E4C-4DA0-9084-9B9881324DA0}" type="parTrans" cxnId="{F78EF5DB-1251-403C-A882-63E42C77301C}">
      <dgm:prSet/>
      <dgm:spPr/>
      <dgm:t>
        <a:bodyPr/>
        <a:lstStyle/>
        <a:p>
          <a:endParaRPr lang="en-US"/>
        </a:p>
      </dgm:t>
    </dgm:pt>
    <dgm:pt modelId="{6108ABF0-EEAE-4667-A1C1-7DE8307092C9}" type="sibTrans" cxnId="{F78EF5DB-1251-403C-A882-63E42C77301C}">
      <dgm:prSet/>
      <dgm:spPr/>
      <dgm:t>
        <a:bodyPr/>
        <a:lstStyle/>
        <a:p>
          <a:endParaRPr lang="en-US"/>
        </a:p>
      </dgm:t>
    </dgm:pt>
    <dgm:pt modelId="{D27CEB0C-E5F3-44D5-B97E-1E98350DD0E9}" type="pres">
      <dgm:prSet presAssocID="{89A2EEA7-B60D-4E91-9CF9-D0B6072D2850}" presName="hierChild1" presStyleCnt="0">
        <dgm:presLayoutVars>
          <dgm:chPref val="1"/>
          <dgm:dir/>
          <dgm:animOne val="branch"/>
          <dgm:animLvl val="lvl"/>
          <dgm:resizeHandles/>
        </dgm:presLayoutVars>
      </dgm:prSet>
      <dgm:spPr/>
    </dgm:pt>
    <dgm:pt modelId="{089C3137-DB7C-420C-9AE8-C0A38B16837C}" type="pres">
      <dgm:prSet presAssocID="{004EB630-9CA6-459C-BCEC-4BFB25138FFA}" presName="hierRoot1" presStyleCnt="0"/>
      <dgm:spPr/>
    </dgm:pt>
    <dgm:pt modelId="{248E8919-F950-4FB5-AE55-E1488ED0D841}" type="pres">
      <dgm:prSet presAssocID="{004EB630-9CA6-459C-BCEC-4BFB25138FFA}" presName="composite" presStyleCnt="0"/>
      <dgm:spPr/>
    </dgm:pt>
    <dgm:pt modelId="{DF5F1E77-9A52-4039-9AAF-B931DE8F1985}" type="pres">
      <dgm:prSet presAssocID="{004EB630-9CA6-459C-BCEC-4BFB25138FFA}" presName="background" presStyleLbl="node0" presStyleIdx="0" presStyleCnt="2"/>
      <dgm:spPr>
        <a:solidFill>
          <a:schemeClr val="bg1">
            <a:lumMod val="50000"/>
          </a:schemeClr>
        </a:solidFill>
      </dgm:spPr>
    </dgm:pt>
    <dgm:pt modelId="{D52AD131-D3F4-4880-B42C-C54DFDBFE6B2}" type="pres">
      <dgm:prSet presAssocID="{004EB630-9CA6-459C-BCEC-4BFB25138FFA}" presName="text" presStyleLbl="fgAcc0" presStyleIdx="0" presStyleCnt="2">
        <dgm:presLayoutVars>
          <dgm:chPref val="3"/>
        </dgm:presLayoutVars>
      </dgm:prSet>
      <dgm:spPr/>
    </dgm:pt>
    <dgm:pt modelId="{4E29D5DE-E195-4638-9039-15074A80CF4D}" type="pres">
      <dgm:prSet presAssocID="{004EB630-9CA6-459C-BCEC-4BFB25138FFA}" presName="hierChild2" presStyleCnt="0"/>
      <dgm:spPr/>
    </dgm:pt>
    <dgm:pt modelId="{ABD53B41-D26C-4E65-9F3D-53ACF460813D}" type="pres">
      <dgm:prSet presAssocID="{694F9A40-66E0-4D48-9D07-53C9B2BB4AB8}" presName="hierRoot1" presStyleCnt="0"/>
      <dgm:spPr/>
    </dgm:pt>
    <dgm:pt modelId="{61E53BB6-5163-4C56-AED6-69975BF5CDBF}" type="pres">
      <dgm:prSet presAssocID="{694F9A40-66E0-4D48-9D07-53C9B2BB4AB8}" presName="composite" presStyleCnt="0"/>
      <dgm:spPr/>
    </dgm:pt>
    <dgm:pt modelId="{A0FFD430-B2F5-48F1-BF41-EC891AB712BD}" type="pres">
      <dgm:prSet presAssocID="{694F9A40-66E0-4D48-9D07-53C9B2BB4AB8}" presName="background" presStyleLbl="node0" presStyleIdx="1" presStyleCnt="2"/>
      <dgm:spPr>
        <a:solidFill>
          <a:schemeClr val="bg1">
            <a:lumMod val="50000"/>
          </a:schemeClr>
        </a:solidFill>
      </dgm:spPr>
    </dgm:pt>
    <dgm:pt modelId="{9C21F507-4BAD-41CC-B0A5-47B91C5BC3EF}" type="pres">
      <dgm:prSet presAssocID="{694F9A40-66E0-4D48-9D07-53C9B2BB4AB8}" presName="text" presStyleLbl="fgAcc0" presStyleIdx="1" presStyleCnt="2">
        <dgm:presLayoutVars>
          <dgm:chPref val="3"/>
        </dgm:presLayoutVars>
      </dgm:prSet>
      <dgm:spPr/>
    </dgm:pt>
    <dgm:pt modelId="{892E0706-0C1F-40F3-8BBD-CD7A06E03219}" type="pres">
      <dgm:prSet presAssocID="{694F9A40-66E0-4D48-9D07-53C9B2BB4AB8}" presName="hierChild2" presStyleCnt="0"/>
      <dgm:spPr/>
    </dgm:pt>
  </dgm:ptLst>
  <dgm:cxnLst>
    <dgm:cxn modelId="{F78EF5DB-1251-403C-A882-63E42C77301C}" srcId="{89A2EEA7-B60D-4E91-9CF9-D0B6072D2850}" destId="{694F9A40-66E0-4D48-9D07-53C9B2BB4AB8}" srcOrd="1" destOrd="0" parTransId="{0B1CA4F4-4E4C-4DA0-9084-9B9881324DA0}" sibTransId="{6108ABF0-EEAE-4667-A1C1-7DE8307092C9}"/>
    <dgm:cxn modelId="{55BD8DE2-558C-4908-B126-05CCFD5ECD51}" srcId="{89A2EEA7-B60D-4E91-9CF9-D0B6072D2850}" destId="{004EB630-9CA6-459C-BCEC-4BFB25138FFA}" srcOrd="0" destOrd="0" parTransId="{29344E4C-71A7-4FCB-BA23-A55078086CED}" sibTransId="{7072599B-DED9-4F19-9ED8-CA5AEE762647}"/>
    <dgm:cxn modelId="{208AAFF2-C4DA-424C-A434-BD08987254BE}" type="presOf" srcId="{89A2EEA7-B60D-4E91-9CF9-D0B6072D2850}" destId="{D27CEB0C-E5F3-44D5-B97E-1E98350DD0E9}" srcOrd="0" destOrd="0" presId="urn:microsoft.com/office/officeart/2005/8/layout/hierarchy1"/>
    <dgm:cxn modelId="{109724F4-AF37-4DB4-B524-546BFBE691C0}" type="presOf" srcId="{694F9A40-66E0-4D48-9D07-53C9B2BB4AB8}" destId="{9C21F507-4BAD-41CC-B0A5-47B91C5BC3EF}" srcOrd="0" destOrd="0" presId="urn:microsoft.com/office/officeart/2005/8/layout/hierarchy1"/>
    <dgm:cxn modelId="{11ABCFFB-B53A-40B0-A8DB-574261088E59}" type="presOf" srcId="{004EB630-9CA6-459C-BCEC-4BFB25138FFA}" destId="{D52AD131-D3F4-4880-B42C-C54DFDBFE6B2}" srcOrd="0" destOrd="0" presId="urn:microsoft.com/office/officeart/2005/8/layout/hierarchy1"/>
    <dgm:cxn modelId="{1E2D4F87-783B-4454-ACE6-E371B99EED01}" type="presParOf" srcId="{D27CEB0C-E5F3-44D5-B97E-1E98350DD0E9}" destId="{089C3137-DB7C-420C-9AE8-C0A38B16837C}" srcOrd="0" destOrd="0" presId="urn:microsoft.com/office/officeart/2005/8/layout/hierarchy1"/>
    <dgm:cxn modelId="{3F01E545-080E-4776-87E1-34F4C876494E}" type="presParOf" srcId="{089C3137-DB7C-420C-9AE8-C0A38B16837C}" destId="{248E8919-F950-4FB5-AE55-E1488ED0D841}" srcOrd="0" destOrd="0" presId="urn:microsoft.com/office/officeart/2005/8/layout/hierarchy1"/>
    <dgm:cxn modelId="{D886BF60-C581-45C1-B025-EB79B965091B}" type="presParOf" srcId="{248E8919-F950-4FB5-AE55-E1488ED0D841}" destId="{DF5F1E77-9A52-4039-9AAF-B931DE8F1985}" srcOrd="0" destOrd="0" presId="urn:microsoft.com/office/officeart/2005/8/layout/hierarchy1"/>
    <dgm:cxn modelId="{17FB2867-193E-442B-A0A0-58BBD3A61447}" type="presParOf" srcId="{248E8919-F950-4FB5-AE55-E1488ED0D841}" destId="{D52AD131-D3F4-4880-B42C-C54DFDBFE6B2}" srcOrd="1" destOrd="0" presId="urn:microsoft.com/office/officeart/2005/8/layout/hierarchy1"/>
    <dgm:cxn modelId="{D85F8CAA-C564-4D98-A707-D1EB75DCA6B5}" type="presParOf" srcId="{089C3137-DB7C-420C-9AE8-C0A38B16837C}" destId="{4E29D5DE-E195-4638-9039-15074A80CF4D}" srcOrd="1" destOrd="0" presId="urn:microsoft.com/office/officeart/2005/8/layout/hierarchy1"/>
    <dgm:cxn modelId="{2ED10431-4AB3-446A-B974-17F060E3D43C}" type="presParOf" srcId="{D27CEB0C-E5F3-44D5-B97E-1E98350DD0E9}" destId="{ABD53B41-D26C-4E65-9F3D-53ACF460813D}" srcOrd="1" destOrd="0" presId="urn:microsoft.com/office/officeart/2005/8/layout/hierarchy1"/>
    <dgm:cxn modelId="{8AE245C4-02E8-45FF-8543-4B8C481513DB}" type="presParOf" srcId="{ABD53B41-D26C-4E65-9F3D-53ACF460813D}" destId="{61E53BB6-5163-4C56-AED6-69975BF5CDBF}" srcOrd="0" destOrd="0" presId="urn:microsoft.com/office/officeart/2005/8/layout/hierarchy1"/>
    <dgm:cxn modelId="{D722901B-305B-4025-BFB8-09806B16BD8A}" type="presParOf" srcId="{61E53BB6-5163-4C56-AED6-69975BF5CDBF}" destId="{A0FFD430-B2F5-48F1-BF41-EC891AB712BD}" srcOrd="0" destOrd="0" presId="urn:microsoft.com/office/officeart/2005/8/layout/hierarchy1"/>
    <dgm:cxn modelId="{1E6783A7-CA00-4BBE-8324-670608677000}" type="presParOf" srcId="{61E53BB6-5163-4C56-AED6-69975BF5CDBF}" destId="{9C21F507-4BAD-41CC-B0A5-47B91C5BC3EF}" srcOrd="1" destOrd="0" presId="urn:microsoft.com/office/officeart/2005/8/layout/hierarchy1"/>
    <dgm:cxn modelId="{136DA229-A5E1-4B3A-BEDA-5A3B9DC422C8}" type="presParOf" srcId="{ABD53B41-D26C-4E65-9F3D-53ACF460813D}" destId="{892E0706-0C1F-40F3-8BBD-CD7A06E03219}"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19A38B-AE1B-4CD5-B907-ECA2854B3AC2}" type="doc">
      <dgm:prSet loTypeId="urn:microsoft.com/office/officeart/2008/layout/LinedList" loCatId="list" qsTypeId="urn:microsoft.com/office/officeart/2005/8/quickstyle/simple1" qsCatId="simple" csTypeId="urn:microsoft.com/office/officeart/2005/8/colors/colorful1" csCatId="colorful" phldr="1"/>
      <dgm:spPr/>
      <dgm:t>
        <a:bodyPr/>
        <a:lstStyle/>
        <a:p>
          <a:endParaRPr lang="en-US"/>
        </a:p>
      </dgm:t>
    </dgm:pt>
    <dgm:pt modelId="{B5F2C168-1188-4F7B-9E02-39B2F5AE78A5}">
      <dgm:prSet/>
      <dgm:spPr/>
      <dgm:t>
        <a:bodyPr/>
        <a:lstStyle/>
        <a:p>
          <a:r>
            <a:rPr lang="en-GB" dirty="0"/>
            <a:t>How does counsellor training improve a client’s experience of therapy?</a:t>
          </a:r>
        </a:p>
      </dgm:t>
    </dgm:pt>
    <dgm:pt modelId="{8E145523-70BB-4263-B1A3-6B9338DA072E}" type="parTrans" cxnId="{81AAB22B-2DE5-49F7-8728-FD27745B6712}">
      <dgm:prSet/>
      <dgm:spPr/>
      <dgm:t>
        <a:bodyPr/>
        <a:lstStyle/>
        <a:p>
          <a:endParaRPr lang="en-GB"/>
        </a:p>
      </dgm:t>
    </dgm:pt>
    <dgm:pt modelId="{9C3BE88C-9F09-45BE-90E4-623DD8303CBF}" type="sibTrans" cxnId="{81AAB22B-2DE5-49F7-8728-FD27745B6712}">
      <dgm:prSet/>
      <dgm:spPr/>
      <dgm:t>
        <a:bodyPr/>
        <a:lstStyle/>
        <a:p>
          <a:endParaRPr lang="en-GB"/>
        </a:p>
      </dgm:t>
    </dgm:pt>
    <dgm:pt modelId="{9562FA7B-2B6E-41B4-AAB5-577209D95472}">
      <dgm:prSet/>
      <dgm:spPr/>
      <dgm:t>
        <a:bodyPr/>
        <a:lstStyle/>
        <a:p>
          <a:pPr>
            <a:buSzPts val="1000"/>
            <a:buFont typeface="Symbol" panose="05050102010706020507" pitchFamily="18" charset="2"/>
            <a:buChar char=""/>
          </a:pPr>
          <a:r>
            <a:rPr lang="en-GB"/>
            <a:t>What role does a therapist’s spirituality play during the therapeutic process?</a:t>
          </a:r>
        </a:p>
      </dgm:t>
    </dgm:pt>
    <dgm:pt modelId="{A2E75903-E637-4C11-BE1F-04DC3CA8E09A}" type="parTrans" cxnId="{26C9CC44-D0C8-48DB-95D0-74CA9119DA75}">
      <dgm:prSet/>
      <dgm:spPr/>
      <dgm:t>
        <a:bodyPr/>
        <a:lstStyle/>
        <a:p>
          <a:endParaRPr lang="en-GB"/>
        </a:p>
      </dgm:t>
    </dgm:pt>
    <dgm:pt modelId="{B8A226ED-E333-4F23-BD37-141B13D6BA9E}" type="sibTrans" cxnId="{26C9CC44-D0C8-48DB-95D0-74CA9119DA75}">
      <dgm:prSet/>
      <dgm:spPr/>
      <dgm:t>
        <a:bodyPr/>
        <a:lstStyle/>
        <a:p>
          <a:endParaRPr lang="en-GB"/>
        </a:p>
      </dgm:t>
    </dgm:pt>
    <dgm:pt modelId="{8CBFB1BE-7F35-4FC0-9CC6-7721F597DC49}">
      <dgm:prSet/>
      <dgm:spPr/>
      <dgm:t>
        <a:bodyPr/>
        <a:lstStyle/>
        <a:p>
          <a:pPr>
            <a:buSzPts val="1000"/>
            <a:buFont typeface="Symbol" panose="05050102010706020507" pitchFamily="18" charset="2"/>
            <a:buChar char=""/>
          </a:pPr>
          <a:r>
            <a:rPr lang="en-GB"/>
            <a:t>What is it like growing up in a single-parent family on a low income?</a:t>
          </a:r>
        </a:p>
      </dgm:t>
    </dgm:pt>
    <dgm:pt modelId="{AECD9020-1E36-4FE1-9F67-F6FC9C9BCD15}" type="parTrans" cxnId="{FDFBD386-8ACF-4075-9CE7-44074CA95AFF}">
      <dgm:prSet/>
      <dgm:spPr/>
      <dgm:t>
        <a:bodyPr/>
        <a:lstStyle/>
        <a:p>
          <a:endParaRPr lang="en-GB"/>
        </a:p>
      </dgm:t>
    </dgm:pt>
    <dgm:pt modelId="{D47657D6-55A2-4564-95E8-E8944D2D609C}" type="sibTrans" cxnId="{FDFBD386-8ACF-4075-9CE7-44074CA95AFF}">
      <dgm:prSet/>
      <dgm:spPr/>
      <dgm:t>
        <a:bodyPr/>
        <a:lstStyle/>
        <a:p>
          <a:endParaRPr lang="en-GB"/>
        </a:p>
      </dgm:t>
    </dgm:pt>
    <dgm:pt modelId="{EC040B30-B330-4650-AE9D-3EE901B9D514}">
      <dgm:prSet/>
      <dgm:spPr/>
      <dgm:t>
        <a:bodyPr/>
        <a:lstStyle/>
        <a:p>
          <a:pPr>
            <a:buSzPts val="1000"/>
            <a:buFont typeface="Symbol" panose="05050102010706020507" pitchFamily="18" charset="2"/>
            <a:buChar char=""/>
          </a:pPr>
          <a:r>
            <a:rPr lang="en-GB" dirty="0"/>
            <a:t>How would overweight people describe their relationship with food?</a:t>
          </a:r>
        </a:p>
      </dgm:t>
    </dgm:pt>
    <dgm:pt modelId="{268BD200-D17E-47B4-BE2B-3A428A252972}" type="parTrans" cxnId="{755FD38E-FFE2-4872-8C39-78A1F641B47C}">
      <dgm:prSet/>
      <dgm:spPr/>
      <dgm:t>
        <a:bodyPr/>
        <a:lstStyle/>
        <a:p>
          <a:endParaRPr lang="en-GB"/>
        </a:p>
      </dgm:t>
    </dgm:pt>
    <dgm:pt modelId="{4E60EF67-CDCA-4B9A-8731-CFCF2B92AFC0}" type="sibTrans" cxnId="{755FD38E-FFE2-4872-8C39-78A1F641B47C}">
      <dgm:prSet/>
      <dgm:spPr/>
      <dgm:t>
        <a:bodyPr/>
        <a:lstStyle/>
        <a:p>
          <a:endParaRPr lang="en-GB"/>
        </a:p>
      </dgm:t>
    </dgm:pt>
    <dgm:pt modelId="{C14F1E78-6E36-4B4C-AB0A-7A077759CBE4}">
      <dgm:prSet/>
      <dgm:spPr/>
      <dgm:t>
        <a:bodyPr/>
        <a:lstStyle/>
        <a:p>
          <a:r>
            <a:rPr lang="en-GB"/>
            <a:t>How might counselling help a client develop healthy self-esteem?</a:t>
          </a:r>
        </a:p>
      </dgm:t>
    </dgm:pt>
    <dgm:pt modelId="{9373AE71-68F5-4275-806E-337F97EB511E}" type="parTrans" cxnId="{B3B5F779-3707-4DB9-9392-395EC10192D7}">
      <dgm:prSet/>
      <dgm:spPr/>
      <dgm:t>
        <a:bodyPr/>
        <a:lstStyle/>
        <a:p>
          <a:endParaRPr lang="en-GB"/>
        </a:p>
      </dgm:t>
    </dgm:pt>
    <dgm:pt modelId="{10455FCB-44B1-4416-92BE-7A453005F188}" type="sibTrans" cxnId="{B3B5F779-3707-4DB9-9392-395EC10192D7}">
      <dgm:prSet/>
      <dgm:spPr/>
      <dgm:t>
        <a:bodyPr/>
        <a:lstStyle/>
        <a:p>
          <a:endParaRPr lang="en-GB"/>
        </a:p>
      </dgm:t>
    </dgm:pt>
    <dgm:pt modelId="{A03F7619-F077-448B-9D87-25DA9C84D007}" type="pres">
      <dgm:prSet presAssocID="{2F19A38B-AE1B-4CD5-B907-ECA2854B3AC2}" presName="vert0" presStyleCnt="0">
        <dgm:presLayoutVars>
          <dgm:dir/>
          <dgm:animOne val="branch"/>
          <dgm:animLvl val="lvl"/>
        </dgm:presLayoutVars>
      </dgm:prSet>
      <dgm:spPr/>
    </dgm:pt>
    <dgm:pt modelId="{6CAD7A60-ECA2-4829-A0AB-25E5E1998B0D}" type="pres">
      <dgm:prSet presAssocID="{B5F2C168-1188-4F7B-9E02-39B2F5AE78A5}" presName="thickLine" presStyleLbl="alignNode1" presStyleIdx="0" presStyleCnt="5"/>
      <dgm:spPr/>
    </dgm:pt>
    <dgm:pt modelId="{ECD7187A-788E-4A73-B859-6F58249DCAC2}" type="pres">
      <dgm:prSet presAssocID="{B5F2C168-1188-4F7B-9E02-39B2F5AE78A5}" presName="horz1" presStyleCnt="0"/>
      <dgm:spPr/>
    </dgm:pt>
    <dgm:pt modelId="{0403D20E-5B95-4AF2-9253-FEC0AA7F9B16}" type="pres">
      <dgm:prSet presAssocID="{B5F2C168-1188-4F7B-9E02-39B2F5AE78A5}" presName="tx1" presStyleLbl="revTx" presStyleIdx="0" presStyleCnt="5"/>
      <dgm:spPr/>
    </dgm:pt>
    <dgm:pt modelId="{BA80A28D-BA84-4D41-ACCB-6B296F3058CD}" type="pres">
      <dgm:prSet presAssocID="{B5F2C168-1188-4F7B-9E02-39B2F5AE78A5}" presName="vert1" presStyleCnt="0"/>
      <dgm:spPr/>
    </dgm:pt>
    <dgm:pt modelId="{C35933ED-D4D5-4597-8513-F99F0BCF2732}" type="pres">
      <dgm:prSet presAssocID="{9562FA7B-2B6E-41B4-AAB5-577209D95472}" presName="thickLine" presStyleLbl="alignNode1" presStyleIdx="1" presStyleCnt="5"/>
      <dgm:spPr/>
    </dgm:pt>
    <dgm:pt modelId="{C34BEF16-0EB0-4D6A-A9C1-80C52DA46005}" type="pres">
      <dgm:prSet presAssocID="{9562FA7B-2B6E-41B4-AAB5-577209D95472}" presName="horz1" presStyleCnt="0"/>
      <dgm:spPr/>
    </dgm:pt>
    <dgm:pt modelId="{D3A57BE5-A9D9-43C7-A015-6BE5DB041CD6}" type="pres">
      <dgm:prSet presAssocID="{9562FA7B-2B6E-41B4-AAB5-577209D95472}" presName="tx1" presStyleLbl="revTx" presStyleIdx="1" presStyleCnt="5"/>
      <dgm:spPr/>
    </dgm:pt>
    <dgm:pt modelId="{A90F242E-8DE6-4114-965F-F4E969A00D24}" type="pres">
      <dgm:prSet presAssocID="{9562FA7B-2B6E-41B4-AAB5-577209D95472}" presName="vert1" presStyleCnt="0"/>
      <dgm:spPr/>
    </dgm:pt>
    <dgm:pt modelId="{C898871C-DEA3-4B5C-AC4A-EA7EA9E1D401}" type="pres">
      <dgm:prSet presAssocID="{8CBFB1BE-7F35-4FC0-9CC6-7721F597DC49}" presName="thickLine" presStyleLbl="alignNode1" presStyleIdx="2" presStyleCnt="5"/>
      <dgm:spPr/>
    </dgm:pt>
    <dgm:pt modelId="{4FF841E0-2002-4AB3-A5E9-A882B36DCF3F}" type="pres">
      <dgm:prSet presAssocID="{8CBFB1BE-7F35-4FC0-9CC6-7721F597DC49}" presName="horz1" presStyleCnt="0"/>
      <dgm:spPr/>
    </dgm:pt>
    <dgm:pt modelId="{6D9AFFB9-C44B-4879-889A-EED00BDAD894}" type="pres">
      <dgm:prSet presAssocID="{8CBFB1BE-7F35-4FC0-9CC6-7721F597DC49}" presName="tx1" presStyleLbl="revTx" presStyleIdx="2" presStyleCnt="5"/>
      <dgm:spPr/>
    </dgm:pt>
    <dgm:pt modelId="{500EE8FA-DB88-4303-8837-FB6A25925901}" type="pres">
      <dgm:prSet presAssocID="{8CBFB1BE-7F35-4FC0-9CC6-7721F597DC49}" presName="vert1" presStyleCnt="0"/>
      <dgm:spPr/>
    </dgm:pt>
    <dgm:pt modelId="{535B3B9F-FB20-4B5D-AC71-F4F2FFE1103A}" type="pres">
      <dgm:prSet presAssocID="{EC040B30-B330-4650-AE9D-3EE901B9D514}" presName="thickLine" presStyleLbl="alignNode1" presStyleIdx="3" presStyleCnt="5"/>
      <dgm:spPr/>
    </dgm:pt>
    <dgm:pt modelId="{A72C35C6-9DF0-4991-92AA-2B054FD337EF}" type="pres">
      <dgm:prSet presAssocID="{EC040B30-B330-4650-AE9D-3EE901B9D514}" presName="horz1" presStyleCnt="0"/>
      <dgm:spPr/>
    </dgm:pt>
    <dgm:pt modelId="{66304A99-C355-4D84-A11C-AE2CAC5F48CF}" type="pres">
      <dgm:prSet presAssocID="{EC040B30-B330-4650-AE9D-3EE901B9D514}" presName="tx1" presStyleLbl="revTx" presStyleIdx="3" presStyleCnt="5"/>
      <dgm:spPr/>
    </dgm:pt>
    <dgm:pt modelId="{64B91E51-EE56-4416-B853-5F4573019806}" type="pres">
      <dgm:prSet presAssocID="{EC040B30-B330-4650-AE9D-3EE901B9D514}" presName="vert1" presStyleCnt="0"/>
      <dgm:spPr/>
    </dgm:pt>
    <dgm:pt modelId="{DC5BE3AC-6DF7-4C76-AEFC-AFEE2365BCDA}" type="pres">
      <dgm:prSet presAssocID="{C14F1E78-6E36-4B4C-AB0A-7A077759CBE4}" presName="thickLine" presStyleLbl="alignNode1" presStyleIdx="4" presStyleCnt="5"/>
      <dgm:spPr/>
    </dgm:pt>
    <dgm:pt modelId="{AF43E244-0EAF-413F-A41C-9379E2D0A3B6}" type="pres">
      <dgm:prSet presAssocID="{C14F1E78-6E36-4B4C-AB0A-7A077759CBE4}" presName="horz1" presStyleCnt="0"/>
      <dgm:spPr/>
    </dgm:pt>
    <dgm:pt modelId="{0F48C5A6-1A6E-492A-A195-F44759AE45AA}" type="pres">
      <dgm:prSet presAssocID="{C14F1E78-6E36-4B4C-AB0A-7A077759CBE4}" presName="tx1" presStyleLbl="revTx" presStyleIdx="4" presStyleCnt="5"/>
      <dgm:spPr/>
    </dgm:pt>
    <dgm:pt modelId="{197917FF-D7BC-4457-8FE5-146B85FC04CE}" type="pres">
      <dgm:prSet presAssocID="{C14F1E78-6E36-4B4C-AB0A-7A077759CBE4}" presName="vert1" presStyleCnt="0"/>
      <dgm:spPr/>
    </dgm:pt>
  </dgm:ptLst>
  <dgm:cxnLst>
    <dgm:cxn modelId="{92DD1503-6844-4504-83BC-943D60787933}" type="presOf" srcId="{EC040B30-B330-4650-AE9D-3EE901B9D514}" destId="{66304A99-C355-4D84-A11C-AE2CAC5F48CF}" srcOrd="0" destOrd="0" presId="urn:microsoft.com/office/officeart/2008/layout/LinedList"/>
    <dgm:cxn modelId="{81AAB22B-2DE5-49F7-8728-FD27745B6712}" srcId="{2F19A38B-AE1B-4CD5-B907-ECA2854B3AC2}" destId="{B5F2C168-1188-4F7B-9E02-39B2F5AE78A5}" srcOrd="0" destOrd="0" parTransId="{8E145523-70BB-4263-B1A3-6B9338DA072E}" sibTransId="{9C3BE88C-9F09-45BE-90E4-623DD8303CBF}"/>
    <dgm:cxn modelId="{4ACB5E5D-4BAB-4A8F-87B0-0055D3026057}" type="presOf" srcId="{9562FA7B-2B6E-41B4-AAB5-577209D95472}" destId="{D3A57BE5-A9D9-43C7-A015-6BE5DB041CD6}" srcOrd="0" destOrd="0" presId="urn:microsoft.com/office/officeart/2008/layout/LinedList"/>
    <dgm:cxn modelId="{A895FD43-CE31-4DF1-84CC-573ABB4D9753}" type="presOf" srcId="{C14F1E78-6E36-4B4C-AB0A-7A077759CBE4}" destId="{0F48C5A6-1A6E-492A-A195-F44759AE45AA}" srcOrd="0" destOrd="0" presId="urn:microsoft.com/office/officeart/2008/layout/LinedList"/>
    <dgm:cxn modelId="{26C9CC44-D0C8-48DB-95D0-74CA9119DA75}" srcId="{2F19A38B-AE1B-4CD5-B907-ECA2854B3AC2}" destId="{9562FA7B-2B6E-41B4-AAB5-577209D95472}" srcOrd="1" destOrd="0" parTransId="{A2E75903-E637-4C11-BE1F-04DC3CA8E09A}" sibTransId="{B8A226ED-E333-4F23-BD37-141B13D6BA9E}"/>
    <dgm:cxn modelId="{B3B5F779-3707-4DB9-9392-395EC10192D7}" srcId="{2F19A38B-AE1B-4CD5-B907-ECA2854B3AC2}" destId="{C14F1E78-6E36-4B4C-AB0A-7A077759CBE4}" srcOrd="4" destOrd="0" parTransId="{9373AE71-68F5-4275-806E-337F97EB511E}" sibTransId="{10455FCB-44B1-4416-92BE-7A453005F188}"/>
    <dgm:cxn modelId="{42257F86-EEAC-476D-9707-9F87341F49CD}" type="presOf" srcId="{B5F2C168-1188-4F7B-9E02-39B2F5AE78A5}" destId="{0403D20E-5B95-4AF2-9253-FEC0AA7F9B16}" srcOrd="0" destOrd="0" presId="urn:microsoft.com/office/officeart/2008/layout/LinedList"/>
    <dgm:cxn modelId="{FDFBD386-8ACF-4075-9CE7-44074CA95AFF}" srcId="{2F19A38B-AE1B-4CD5-B907-ECA2854B3AC2}" destId="{8CBFB1BE-7F35-4FC0-9CC6-7721F597DC49}" srcOrd="2" destOrd="0" parTransId="{AECD9020-1E36-4FE1-9F67-F6FC9C9BCD15}" sibTransId="{D47657D6-55A2-4564-95E8-E8944D2D609C}"/>
    <dgm:cxn modelId="{755FD38E-FFE2-4872-8C39-78A1F641B47C}" srcId="{2F19A38B-AE1B-4CD5-B907-ECA2854B3AC2}" destId="{EC040B30-B330-4650-AE9D-3EE901B9D514}" srcOrd="3" destOrd="0" parTransId="{268BD200-D17E-47B4-BE2B-3A428A252972}" sibTransId="{4E60EF67-CDCA-4B9A-8731-CFCF2B92AFC0}"/>
    <dgm:cxn modelId="{E2D9FAC3-C57A-4585-A6E5-DAAB05BC5E63}" type="presOf" srcId="{8CBFB1BE-7F35-4FC0-9CC6-7721F597DC49}" destId="{6D9AFFB9-C44B-4879-889A-EED00BDAD894}" srcOrd="0" destOrd="0" presId="urn:microsoft.com/office/officeart/2008/layout/LinedList"/>
    <dgm:cxn modelId="{E7B093DD-D08E-4B1D-A70C-DDFF59BC1C0E}" type="presOf" srcId="{2F19A38B-AE1B-4CD5-B907-ECA2854B3AC2}" destId="{A03F7619-F077-448B-9D87-25DA9C84D007}" srcOrd="0" destOrd="0" presId="urn:microsoft.com/office/officeart/2008/layout/LinedList"/>
    <dgm:cxn modelId="{1E8C044D-A031-4469-8698-00CBDC11A26A}" type="presParOf" srcId="{A03F7619-F077-448B-9D87-25DA9C84D007}" destId="{6CAD7A60-ECA2-4829-A0AB-25E5E1998B0D}" srcOrd="0" destOrd="0" presId="urn:microsoft.com/office/officeart/2008/layout/LinedList"/>
    <dgm:cxn modelId="{A27FEEBC-E95D-4372-B053-F1DC081786F2}" type="presParOf" srcId="{A03F7619-F077-448B-9D87-25DA9C84D007}" destId="{ECD7187A-788E-4A73-B859-6F58249DCAC2}" srcOrd="1" destOrd="0" presId="urn:microsoft.com/office/officeart/2008/layout/LinedList"/>
    <dgm:cxn modelId="{D948EA27-87A4-4BAE-ABC8-C677337C7A08}" type="presParOf" srcId="{ECD7187A-788E-4A73-B859-6F58249DCAC2}" destId="{0403D20E-5B95-4AF2-9253-FEC0AA7F9B16}" srcOrd="0" destOrd="0" presId="urn:microsoft.com/office/officeart/2008/layout/LinedList"/>
    <dgm:cxn modelId="{23806416-ECD9-4716-85F8-22C85CFD7BC3}" type="presParOf" srcId="{ECD7187A-788E-4A73-B859-6F58249DCAC2}" destId="{BA80A28D-BA84-4D41-ACCB-6B296F3058CD}" srcOrd="1" destOrd="0" presId="urn:microsoft.com/office/officeart/2008/layout/LinedList"/>
    <dgm:cxn modelId="{C9A967C3-E252-48BB-98B7-5BC70619D6E3}" type="presParOf" srcId="{A03F7619-F077-448B-9D87-25DA9C84D007}" destId="{C35933ED-D4D5-4597-8513-F99F0BCF2732}" srcOrd="2" destOrd="0" presId="urn:microsoft.com/office/officeart/2008/layout/LinedList"/>
    <dgm:cxn modelId="{19E54521-6E03-461F-8E8A-DCD34D6057E3}" type="presParOf" srcId="{A03F7619-F077-448B-9D87-25DA9C84D007}" destId="{C34BEF16-0EB0-4D6A-A9C1-80C52DA46005}" srcOrd="3" destOrd="0" presId="urn:microsoft.com/office/officeart/2008/layout/LinedList"/>
    <dgm:cxn modelId="{8B636ED4-EED1-4A8C-971B-8291053843B5}" type="presParOf" srcId="{C34BEF16-0EB0-4D6A-A9C1-80C52DA46005}" destId="{D3A57BE5-A9D9-43C7-A015-6BE5DB041CD6}" srcOrd="0" destOrd="0" presId="urn:microsoft.com/office/officeart/2008/layout/LinedList"/>
    <dgm:cxn modelId="{4E8AD88E-9AA0-42F2-97FD-1B46C4CECA69}" type="presParOf" srcId="{C34BEF16-0EB0-4D6A-A9C1-80C52DA46005}" destId="{A90F242E-8DE6-4114-965F-F4E969A00D24}" srcOrd="1" destOrd="0" presId="urn:microsoft.com/office/officeart/2008/layout/LinedList"/>
    <dgm:cxn modelId="{2371AED4-7689-4C0B-A4C2-F8AFCF6282E3}" type="presParOf" srcId="{A03F7619-F077-448B-9D87-25DA9C84D007}" destId="{C898871C-DEA3-4B5C-AC4A-EA7EA9E1D401}" srcOrd="4" destOrd="0" presId="urn:microsoft.com/office/officeart/2008/layout/LinedList"/>
    <dgm:cxn modelId="{2036C45C-27FD-4605-B19D-F2767F7A885A}" type="presParOf" srcId="{A03F7619-F077-448B-9D87-25DA9C84D007}" destId="{4FF841E0-2002-4AB3-A5E9-A882B36DCF3F}" srcOrd="5" destOrd="0" presId="urn:microsoft.com/office/officeart/2008/layout/LinedList"/>
    <dgm:cxn modelId="{96592EB7-4EFF-4F52-AFF4-91DBAE6C413C}" type="presParOf" srcId="{4FF841E0-2002-4AB3-A5E9-A882B36DCF3F}" destId="{6D9AFFB9-C44B-4879-889A-EED00BDAD894}" srcOrd="0" destOrd="0" presId="urn:microsoft.com/office/officeart/2008/layout/LinedList"/>
    <dgm:cxn modelId="{BC40352C-3EB2-4B92-A83B-740421011E66}" type="presParOf" srcId="{4FF841E0-2002-4AB3-A5E9-A882B36DCF3F}" destId="{500EE8FA-DB88-4303-8837-FB6A25925901}" srcOrd="1" destOrd="0" presId="urn:microsoft.com/office/officeart/2008/layout/LinedList"/>
    <dgm:cxn modelId="{ABBD6190-3B31-4F33-A15A-30657645EE8C}" type="presParOf" srcId="{A03F7619-F077-448B-9D87-25DA9C84D007}" destId="{535B3B9F-FB20-4B5D-AC71-F4F2FFE1103A}" srcOrd="6" destOrd="0" presId="urn:microsoft.com/office/officeart/2008/layout/LinedList"/>
    <dgm:cxn modelId="{3E097323-73F4-437F-BD19-50E2BE4AD7DE}" type="presParOf" srcId="{A03F7619-F077-448B-9D87-25DA9C84D007}" destId="{A72C35C6-9DF0-4991-92AA-2B054FD337EF}" srcOrd="7" destOrd="0" presId="urn:microsoft.com/office/officeart/2008/layout/LinedList"/>
    <dgm:cxn modelId="{40A10ACE-9951-4020-B968-C027F336057C}" type="presParOf" srcId="{A72C35C6-9DF0-4991-92AA-2B054FD337EF}" destId="{66304A99-C355-4D84-A11C-AE2CAC5F48CF}" srcOrd="0" destOrd="0" presId="urn:microsoft.com/office/officeart/2008/layout/LinedList"/>
    <dgm:cxn modelId="{CA2432AE-50EB-4028-A1B9-6F3D070F0E3F}" type="presParOf" srcId="{A72C35C6-9DF0-4991-92AA-2B054FD337EF}" destId="{64B91E51-EE56-4416-B853-5F4573019806}" srcOrd="1" destOrd="0" presId="urn:microsoft.com/office/officeart/2008/layout/LinedList"/>
    <dgm:cxn modelId="{283B09C4-AD7A-4BA1-8665-2FAAB9321ADD}" type="presParOf" srcId="{A03F7619-F077-448B-9D87-25DA9C84D007}" destId="{DC5BE3AC-6DF7-4C76-AEFC-AFEE2365BCDA}" srcOrd="8" destOrd="0" presId="urn:microsoft.com/office/officeart/2008/layout/LinedList"/>
    <dgm:cxn modelId="{4C6EFE64-D060-462A-BC4B-CA952F2FA059}" type="presParOf" srcId="{A03F7619-F077-448B-9D87-25DA9C84D007}" destId="{AF43E244-0EAF-413F-A41C-9379E2D0A3B6}" srcOrd="9" destOrd="0" presId="urn:microsoft.com/office/officeart/2008/layout/LinedList"/>
    <dgm:cxn modelId="{08711834-5789-4153-979A-DDF2E332951B}" type="presParOf" srcId="{AF43E244-0EAF-413F-A41C-9379E2D0A3B6}" destId="{0F48C5A6-1A6E-492A-A195-F44759AE45AA}" srcOrd="0" destOrd="0" presId="urn:microsoft.com/office/officeart/2008/layout/LinedList"/>
    <dgm:cxn modelId="{99A6E596-07C1-442D-9D6F-A66E1EFA5750}" type="presParOf" srcId="{AF43E244-0EAF-413F-A41C-9379E2D0A3B6}" destId="{197917FF-D7BC-4457-8FE5-146B85FC04C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7E96D27-B5EE-44EC-AE7C-2EBE80207690}"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17A252C2-5DBB-4023-94AE-B1ACC002DD4A}">
      <dgm:prSet/>
      <dgm:spPr/>
      <dgm:t>
        <a:bodyPr/>
        <a:lstStyle/>
        <a:p>
          <a:r>
            <a:rPr lang="en-GB" b="0" i="0" baseline="0"/>
            <a:t>Mixed methods involves the collection and “mixing” or integration of both quantitative and qualitative data in a study. </a:t>
          </a:r>
          <a:endParaRPr lang="en-US"/>
        </a:p>
      </dgm:t>
    </dgm:pt>
    <dgm:pt modelId="{4DBADCB4-0205-4CDF-81DE-C36359457692}" type="parTrans" cxnId="{5D580F36-E130-4A34-92FF-01ACEE31F963}">
      <dgm:prSet/>
      <dgm:spPr/>
      <dgm:t>
        <a:bodyPr/>
        <a:lstStyle/>
        <a:p>
          <a:endParaRPr lang="en-US"/>
        </a:p>
      </dgm:t>
    </dgm:pt>
    <dgm:pt modelId="{075FE4BF-C2B4-4916-BD5A-1CA42A4A339C}" type="sibTrans" cxnId="{5D580F36-E130-4A34-92FF-01ACEE31F963}">
      <dgm:prSet/>
      <dgm:spPr/>
      <dgm:t>
        <a:bodyPr/>
        <a:lstStyle/>
        <a:p>
          <a:endParaRPr lang="en-US"/>
        </a:p>
      </dgm:t>
    </dgm:pt>
    <dgm:pt modelId="{22D5D760-33B9-4C73-AE3B-8BC95136E0AE}">
      <dgm:prSet/>
      <dgm:spPr/>
      <dgm:t>
        <a:bodyPr/>
        <a:lstStyle/>
        <a:p>
          <a:r>
            <a:rPr lang="en-GB" b="0" i="0" baseline="0"/>
            <a:t>Mixed methods research has increased in popularity in recent years,</a:t>
          </a:r>
          <a:endParaRPr lang="en-US"/>
        </a:p>
      </dgm:t>
    </dgm:pt>
    <dgm:pt modelId="{F1DD8FD8-6DBD-4FAF-9372-FA5C71FE9E20}" type="parTrans" cxnId="{0FBB50DF-98C9-46D9-9258-6AE1781E4626}">
      <dgm:prSet/>
      <dgm:spPr/>
      <dgm:t>
        <a:bodyPr/>
        <a:lstStyle/>
        <a:p>
          <a:endParaRPr lang="en-US"/>
        </a:p>
      </dgm:t>
    </dgm:pt>
    <dgm:pt modelId="{1ECBB237-1E41-4F27-99FE-A4A74E1E5DE9}" type="sibTrans" cxnId="{0FBB50DF-98C9-46D9-9258-6AE1781E4626}">
      <dgm:prSet/>
      <dgm:spPr/>
      <dgm:t>
        <a:bodyPr/>
        <a:lstStyle/>
        <a:p>
          <a:endParaRPr lang="en-US"/>
        </a:p>
      </dgm:t>
    </dgm:pt>
    <dgm:pt modelId="{C9F374CF-1888-4A75-9835-CE762BAA22BA}" type="pres">
      <dgm:prSet presAssocID="{47E96D27-B5EE-44EC-AE7C-2EBE80207690}" presName="hierChild1" presStyleCnt="0">
        <dgm:presLayoutVars>
          <dgm:chPref val="1"/>
          <dgm:dir/>
          <dgm:animOne val="branch"/>
          <dgm:animLvl val="lvl"/>
          <dgm:resizeHandles/>
        </dgm:presLayoutVars>
      </dgm:prSet>
      <dgm:spPr/>
    </dgm:pt>
    <dgm:pt modelId="{6C51A130-CDC6-493B-960D-6F299965EB36}" type="pres">
      <dgm:prSet presAssocID="{17A252C2-5DBB-4023-94AE-B1ACC002DD4A}" presName="hierRoot1" presStyleCnt="0"/>
      <dgm:spPr/>
    </dgm:pt>
    <dgm:pt modelId="{D5416D98-5D8A-4305-A088-9983BDB4CEF0}" type="pres">
      <dgm:prSet presAssocID="{17A252C2-5DBB-4023-94AE-B1ACC002DD4A}" presName="composite" presStyleCnt="0"/>
      <dgm:spPr/>
    </dgm:pt>
    <dgm:pt modelId="{9802C4B7-D27B-48D5-9D6C-8511A043EFFB}" type="pres">
      <dgm:prSet presAssocID="{17A252C2-5DBB-4023-94AE-B1ACC002DD4A}" presName="background" presStyleLbl="node0" presStyleIdx="0" presStyleCnt="2"/>
      <dgm:spPr>
        <a:solidFill>
          <a:schemeClr val="tx1"/>
        </a:solidFill>
      </dgm:spPr>
    </dgm:pt>
    <dgm:pt modelId="{8B765E54-9C1E-4B3C-BA1C-38BE206E1EE2}" type="pres">
      <dgm:prSet presAssocID="{17A252C2-5DBB-4023-94AE-B1ACC002DD4A}" presName="text" presStyleLbl="fgAcc0" presStyleIdx="0" presStyleCnt="2">
        <dgm:presLayoutVars>
          <dgm:chPref val="3"/>
        </dgm:presLayoutVars>
      </dgm:prSet>
      <dgm:spPr/>
    </dgm:pt>
    <dgm:pt modelId="{354F83AE-218D-437B-B290-C14E824769F2}" type="pres">
      <dgm:prSet presAssocID="{17A252C2-5DBB-4023-94AE-B1ACC002DD4A}" presName="hierChild2" presStyleCnt="0"/>
      <dgm:spPr/>
    </dgm:pt>
    <dgm:pt modelId="{437EAE85-DE04-4D1D-BC88-1CC168B98F71}" type="pres">
      <dgm:prSet presAssocID="{22D5D760-33B9-4C73-AE3B-8BC95136E0AE}" presName="hierRoot1" presStyleCnt="0"/>
      <dgm:spPr/>
    </dgm:pt>
    <dgm:pt modelId="{3CF12A66-014A-4E44-99E8-07560A5362CC}" type="pres">
      <dgm:prSet presAssocID="{22D5D760-33B9-4C73-AE3B-8BC95136E0AE}" presName="composite" presStyleCnt="0"/>
      <dgm:spPr/>
    </dgm:pt>
    <dgm:pt modelId="{E7B134B9-015C-47EA-9E91-EAF65C2A15D5}" type="pres">
      <dgm:prSet presAssocID="{22D5D760-33B9-4C73-AE3B-8BC95136E0AE}" presName="background" presStyleLbl="node0" presStyleIdx="1" presStyleCnt="2"/>
      <dgm:spPr>
        <a:solidFill>
          <a:schemeClr val="tx1"/>
        </a:solidFill>
      </dgm:spPr>
    </dgm:pt>
    <dgm:pt modelId="{6A190074-B3E0-4848-BD4B-1EB11FE8E1F3}" type="pres">
      <dgm:prSet presAssocID="{22D5D760-33B9-4C73-AE3B-8BC95136E0AE}" presName="text" presStyleLbl="fgAcc0" presStyleIdx="1" presStyleCnt="2">
        <dgm:presLayoutVars>
          <dgm:chPref val="3"/>
        </dgm:presLayoutVars>
      </dgm:prSet>
      <dgm:spPr/>
    </dgm:pt>
    <dgm:pt modelId="{54F80B02-7306-42A5-B1AA-F884A499B90D}" type="pres">
      <dgm:prSet presAssocID="{22D5D760-33B9-4C73-AE3B-8BC95136E0AE}" presName="hierChild2" presStyleCnt="0"/>
      <dgm:spPr/>
    </dgm:pt>
  </dgm:ptLst>
  <dgm:cxnLst>
    <dgm:cxn modelId="{A66D3E05-8E33-4906-BC3D-F9E82F31019C}" type="presOf" srcId="{22D5D760-33B9-4C73-AE3B-8BC95136E0AE}" destId="{6A190074-B3E0-4848-BD4B-1EB11FE8E1F3}" srcOrd="0" destOrd="0" presId="urn:microsoft.com/office/officeart/2005/8/layout/hierarchy1"/>
    <dgm:cxn modelId="{7D6F622C-9480-4805-AE11-2D1D77814367}" type="presOf" srcId="{17A252C2-5DBB-4023-94AE-B1ACC002DD4A}" destId="{8B765E54-9C1E-4B3C-BA1C-38BE206E1EE2}" srcOrd="0" destOrd="0" presId="urn:microsoft.com/office/officeart/2005/8/layout/hierarchy1"/>
    <dgm:cxn modelId="{5D580F36-E130-4A34-92FF-01ACEE31F963}" srcId="{47E96D27-B5EE-44EC-AE7C-2EBE80207690}" destId="{17A252C2-5DBB-4023-94AE-B1ACC002DD4A}" srcOrd="0" destOrd="0" parTransId="{4DBADCB4-0205-4CDF-81DE-C36359457692}" sibTransId="{075FE4BF-C2B4-4916-BD5A-1CA42A4A339C}"/>
    <dgm:cxn modelId="{0FBB50DF-98C9-46D9-9258-6AE1781E4626}" srcId="{47E96D27-B5EE-44EC-AE7C-2EBE80207690}" destId="{22D5D760-33B9-4C73-AE3B-8BC95136E0AE}" srcOrd="1" destOrd="0" parTransId="{F1DD8FD8-6DBD-4FAF-9372-FA5C71FE9E20}" sibTransId="{1ECBB237-1E41-4F27-99FE-A4A74E1E5DE9}"/>
    <dgm:cxn modelId="{1931A7E3-6328-449B-AFB1-4B79007CEBE5}" type="presOf" srcId="{47E96D27-B5EE-44EC-AE7C-2EBE80207690}" destId="{C9F374CF-1888-4A75-9835-CE762BAA22BA}" srcOrd="0" destOrd="0" presId="urn:microsoft.com/office/officeart/2005/8/layout/hierarchy1"/>
    <dgm:cxn modelId="{E6913F23-35CB-4871-B73A-EBD7A1C0727F}" type="presParOf" srcId="{C9F374CF-1888-4A75-9835-CE762BAA22BA}" destId="{6C51A130-CDC6-493B-960D-6F299965EB36}" srcOrd="0" destOrd="0" presId="urn:microsoft.com/office/officeart/2005/8/layout/hierarchy1"/>
    <dgm:cxn modelId="{1091F06A-0133-4AFE-A3EF-21D8EC74B55F}" type="presParOf" srcId="{6C51A130-CDC6-493B-960D-6F299965EB36}" destId="{D5416D98-5D8A-4305-A088-9983BDB4CEF0}" srcOrd="0" destOrd="0" presId="urn:microsoft.com/office/officeart/2005/8/layout/hierarchy1"/>
    <dgm:cxn modelId="{EE68276C-02E3-41B8-A399-2AB96F204805}" type="presParOf" srcId="{D5416D98-5D8A-4305-A088-9983BDB4CEF0}" destId="{9802C4B7-D27B-48D5-9D6C-8511A043EFFB}" srcOrd="0" destOrd="0" presId="urn:microsoft.com/office/officeart/2005/8/layout/hierarchy1"/>
    <dgm:cxn modelId="{BCAEC34C-867C-4853-B9C4-9C9D33D146D1}" type="presParOf" srcId="{D5416D98-5D8A-4305-A088-9983BDB4CEF0}" destId="{8B765E54-9C1E-4B3C-BA1C-38BE206E1EE2}" srcOrd="1" destOrd="0" presId="urn:microsoft.com/office/officeart/2005/8/layout/hierarchy1"/>
    <dgm:cxn modelId="{E95B11DE-1660-4591-A0B5-98A1315245CC}" type="presParOf" srcId="{6C51A130-CDC6-493B-960D-6F299965EB36}" destId="{354F83AE-218D-437B-B290-C14E824769F2}" srcOrd="1" destOrd="0" presId="urn:microsoft.com/office/officeart/2005/8/layout/hierarchy1"/>
    <dgm:cxn modelId="{B22A3BA6-5956-44AF-85EA-9A406DFF76EB}" type="presParOf" srcId="{C9F374CF-1888-4A75-9835-CE762BAA22BA}" destId="{437EAE85-DE04-4D1D-BC88-1CC168B98F71}" srcOrd="1" destOrd="0" presId="urn:microsoft.com/office/officeart/2005/8/layout/hierarchy1"/>
    <dgm:cxn modelId="{E94B48EF-8D43-4462-9D0F-0B4FED6AD297}" type="presParOf" srcId="{437EAE85-DE04-4D1D-BC88-1CC168B98F71}" destId="{3CF12A66-014A-4E44-99E8-07560A5362CC}" srcOrd="0" destOrd="0" presId="urn:microsoft.com/office/officeart/2005/8/layout/hierarchy1"/>
    <dgm:cxn modelId="{E7FA40E8-BAC0-4289-A2A9-EE9943717B60}" type="presParOf" srcId="{3CF12A66-014A-4E44-99E8-07560A5362CC}" destId="{E7B134B9-015C-47EA-9E91-EAF65C2A15D5}" srcOrd="0" destOrd="0" presId="urn:microsoft.com/office/officeart/2005/8/layout/hierarchy1"/>
    <dgm:cxn modelId="{9B19B95D-8EC9-4E9B-89E2-BF874B89CA75}" type="presParOf" srcId="{3CF12A66-014A-4E44-99E8-07560A5362CC}" destId="{6A190074-B3E0-4848-BD4B-1EB11FE8E1F3}" srcOrd="1" destOrd="0" presId="urn:microsoft.com/office/officeart/2005/8/layout/hierarchy1"/>
    <dgm:cxn modelId="{B439301C-7077-45FE-B9E3-195DB2EB90B9}" type="presParOf" srcId="{437EAE85-DE04-4D1D-BC88-1CC168B98F71}" destId="{54F80B02-7306-42A5-B1AA-F884A499B90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3FCE19-899C-4F71-AF22-F21E37DA073B}">
      <dsp:nvSpPr>
        <dsp:cNvPr id="0" name=""/>
        <dsp:cNvSpPr/>
      </dsp:nvSpPr>
      <dsp:spPr>
        <a:xfrm>
          <a:off x="1283" y="507953"/>
          <a:ext cx="4505585" cy="2861046"/>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DCD1AC-9645-4C89-B499-73343CD7F37D}">
      <dsp:nvSpPr>
        <dsp:cNvPr id="0" name=""/>
        <dsp:cNvSpPr/>
      </dsp:nvSpPr>
      <dsp:spPr>
        <a:xfrm>
          <a:off x="501904"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0" kern="1200" baseline="0" dirty="0"/>
            <a:t>Often the distinction between qualitative research and quantitative research is framed in terms of using words (qualitative) rather than numbers (quantitative), or using closed-ended questions rather than open-ended questions. </a:t>
          </a:r>
          <a:endParaRPr lang="en-US" sz="2200" kern="1200" dirty="0"/>
        </a:p>
      </dsp:txBody>
      <dsp:txXfrm>
        <a:off x="585701" y="1067340"/>
        <a:ext cx="4337991" cy="2693452"/>
      </dsp:txXfrm>
    </dsp:sp>
    <dsp:sp modelId="{AF5430B4-0403-49F3-B3C1-1AC0209DD0C9}">
      <dsp:nvSpPr>
        <dsp:cNvPr id="0" name=""/>
        <dsp:cNvSpPr/>
      </dsp:nvSpPr>
      <dsp:spPr>
        <a:xfrm>
          <a:off x="5508110" y="507953"/>
          <a:ext cx="4505585" cy="2861046"/>
        </a:xfrm>
        <a:prstGeom prst="roundRect">
          <a:avLst>
            <a:gd name="adj" fmla="val 10000"/>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5ABA77-3130-4C60-91C2-545AD854AB32}">
      <dsp:nvSpPr>
        <dsp:cNvPr id="0" name=""/>
        <dsp:cNvSpPr/>
      </dsp:nvSpPr>
      <dsp:spPr>
        <a:xfrm>
          <a:off x="6008730" y="983543"/>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i="0" kern="1200" baseline="0" dirty="0"/>
            <a:t>However, there is rather more to it, than that …</a:t>
          </a:r>
          <a:endParaRPr lang="en-US" sz="2200" kern="1200" dirty="0"/>
        </a:p>
      </dsp:txBody>
      <dsp:txXfrm>
        <a:off x="6092527" y="1067340"/>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066544-0E54-4F31-9E80-9CBB26AE4B48}">
      <dsp:nvSpPr>
        <dsp:cNvPr id="0" name=""/>
        <dsp:cNvSpPr/>
      </dsp:nvSpPr>
      <dsp:spPr>
        <a:xfrm>
          <a:off x="764" y="1758606"/>
          <a:ext cx="2683761" cy="1704188"/>
        </a:xfrm>
        <a:prstGeom prst="roundRect">
          <a:avLst>
            <a:gd name="adj" fmla="val 10000"/>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77861C-18FA-42BF-9C78-1A551052ECE5}">
      <dsp:nvSpPr>
        <dsp:cNvPr id="0" name=""/>
        <dsp:cNvSpPr/>
      </dsp:nvSpPr>
      <dsp:spPr>
        <a:xfrm>
          <a:off x="298960" y="2041892"/>
          <a:ext cx="2683761" cy="170418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a:t>
          </a:r>
          <a:r>
            <a:rPr lang="en-GB" sz="2200" b="0" i="0" kern="1200" baseline="0"/>
            <a:t>he research design or methodology relates to </a:t>
          </a:r>
          <a:r>
            <a:rPr lang="en-GB" sz="2200" i="1" kern="1200"/>
            <a:t>how</a:t>
          </a:r>
          <a:r>
            <a:rPr lang="en-GB" sz="2200" kern="1200"/>
            <a:t> we conduct the research</a:t>
          </a:r>
          <a:endParaRPr lang="en-US" sz="2200" kern="1200"/>
        </a:p>
      </dsp:txBody>
      <dsp:txXfrm>
        <a:off x="348874" y="2091806"/>
        <a:ext cx="2583933" cy="1604360"/>
      </dsp:txXfrm>
    </dsp:sp>
    <dsp:sp modelId="{DAB9DCAC-968D-4529-9774-757C0885D7DD}">
      <dsp:nvSpPr>
        <dsp:cNvPr id="0" name=""/>
        <dsp:cNvSpPr/>
      </dsp:nvSpPr>
      <dsp:spPr>
        <a:xfrm>
          <a:off x="3280917" y="1758606"/>
          <a:ext cx="2683761" cy="1704188"/>
        </a:xfrm>
        <a:prstGeom prst="roundRect">
          <a:avLst>
            <a:gd name="adj" fmla="val 10000"/>
          </a:avLst>
        </a:prstGeom>
        <a:solidFill>
          <a:schemeClr val="bg1">
            <a:lumMod val="6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41CF1-2266-43FB-9AAB-E640A1F973DA}">
      <dsp:nvSpPr>
        <dsp:cNvPr id="0" name=""/>
        <dsp:cNvSpPr/>
      </dsp:nvSpPr>
      <dsp:spPr>
        <a:xfrm>
          <a:off x="3579113" y="2041892"/>
          <a:ext cx="2683761" cy="1704188"/>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a:t>
          </a:r>
          <a:r>
            <a:rPr lang="en-GB" sz="2200" b="0" i="0" kern="1200" baseline="0"/>
            <a:t>he specific methods or procedures of research relate to </a:t>
          </a:r>
          <a:r>
            <a:rPr lang="en-GB" sz="2200" b="0" i="1" kern="1200" baseline="0"/>
            <a:t>what</a:t>
          </a:r>
          <a:r>
            <a:rPr lang="en-GB" sz="2200" b="0" i="0" kern="1200" baseline="0"/>
            <a:t> we actually do</a:t>
          </a:r>
          <a:endParaRPr lang="en-US" sz="2200" kern="1200"/>
        </a:p>
      </dsp:txBody>
      <dsp:txXfrm>
        <a:off x="3629027" y="2091806"/>
        <a:ext cx="2583933" cy="16043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5BFC9E-06DF-4ED2-AD2B-4C988FC1EC84}">
      <dsp:nvSpPr>
        <dsp:cNvPr id="0" name=""/>
        <dsp:cNvSpPr/>
      </dsp:nvSpPr>
      <dsp:spPr>
        <a:xfrm>
          <a:off x="0" y="531"/>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5703A-0052-4450-A3F0-BA2255412B62}">
      <dsp:nvSpPr>
        <dsp:cNvPr id="0" name=""/>
        <dsp:cNvSpPr/>
      </dsp:nvSpPr>
      <dsp:spPr>
        <a:xfrm>
          <a:off x="0" y="531"/>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Highly structured, sequential series of steps for conducting a scientific research study </a:t>
          </a:r>
          <a:endParaRPr lang="en-US" sz="2200" kern="1200" dirty="0"/>
        </a:p>
      </dsp:txBody>
      <dsp:txXfrm>
        <a:off x="0" y="531"/>
        <a:ext cx="10515600" cy="483363"/>
      </dsp:txXfrm>
    </dsp:sp>
    <dsp:sp modelId="{5BDEAEDC-73A6-46D7-AE6C-BB80E338858B}">
      <dsp:nvSpPr>
        <dsp:cNvPr id="0" name=""/>
        <dsp:cNvSpPr/>
      </dsp:nvSpPr>
      <dsp:spPr>
        <a:xfrm>
          <a:off x="0" y="483895"/>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7B7A50-51FA-4D2A-AC7A-55E0E1338C32}">
      <dsp:nvSpPr>
        <dsp:cNvPr id="0" name=""/>
        <dsp:cNvSpPr/>
      </dsp:nvSpPr>
      <dsp:spPr>
        <a:xfrm>
          <a:off x="0" y="483895"/>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Understand the problem area </a:t>
          </a:r>
          <a:endParaRPr lang="en-US" sz="2200" kern="1200" dirty="0"/>
        </a:p>
      </dsp:txBody>
      <dsp:txXfrm>
        <a:off x="0" y="483895"/>
        <a:ext cx="10515600" cy="483363"/>
      </dsp:txXfrm>
    </dsp:sp>
    <dsp:sp modelId="{7795EA55-20BF-4709-A149-DA2EC9CF290A}">
      <dsp:nvSpPr>
        <dsp:cNvPr id="0" name=""/>
        <dsp:cNvSpPr/>
      </dsp:nvSpPr>
      <dsp:spPr>
        <a:xfrm>
          <a:off x="0" y="96725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326BBF-2627-440F-B6F6-C8BFAA4BC621}">
      <dsp:nvSpPr>
        <dsp:cNvPr id="0" name=""/>
        <dsp:cNvSpPr/>
      </dsp:nvSpPr>
      <dsp:spPr>
        <a:xfrm>
          <a:off x="0" y="967259"/>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Identify the research question </a:t>
          </a:r>
          <a:endParaRPr lang="en-US" sz="2200" kern="1200" dirty="0"/>
        </a:p>
      </dsp:txBody>
      <dsp:txXfrm>
        <a:off x="0" y="967259"/>
        <a:ext cx="10515600" cy="483363"/>
      </dsp:txXfrm>
    </dsp:sp>
    <dsp:sp modelId="{FC53A0A6-88D0-4C73-B8C4-26E6119AFF3F}">
      <dsp:nvSpPr>
        <dsp:cNvPr id="0" name=""/>
        <dsp:cNvSpPr/>
      </dsp:nvSpPr>
      <dsp:spPr>
        <a:xfrm>
          <a:off x="0" y="145062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ADB56D-C5A4-4571-968F-CF78F23ABD1C}">
      <dsp:nvSpPr>
        <dsp:cNvPr id="0" name=""/>
        <dsp:cNvSpPr/>
      </dsp:nvSpPr>
      <dsp:spPr>
        <a:xfrm>
          <a:off x="0" y="1450623"/>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Formulate one or more hypotheses </a:t>
          </a:r>
          <a:endParaRPr lang="en-US" sz="2200" kern="1200" dirty="0"/>
        </a:p>
      </dsp:txBody>
      <dsp:txXfrm>
        <a:off x="0" y="1450623"/>
        <a:ext cx="10515600" cy="483363"/>
      </dsp:txXfrm>
    </dsp:sp>
    <dsp:sp modelId="{1051B023-7EA2-4BEC-824C-F14C49A6CF82}">
      <dsp:nvSpPr>
        <dsp:cNvPr id="0" name=""/>
        <dsp:cNvSpPr/>
      </dsp:nvSpPr>
      <dsp:spPr>
        <a:xfrm>
          <a:off x="0" y="1933987"/>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FA7D5E2-54FE-431B-AF1F-67B6BF6F73B1}">
      <dsp:nvSpPr>
        <dsp:cNvPr id="0" name=""/>
        <dsp:cNvSpPr/>
      </dsp:nvSpPr>
      <dsp:spPr>
        <a:xfrm>
          <a:off x="0" y="1933987"/>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Plan the research methodology </a:t>
          </a:r>
          <a:endParaRPr lang="en-US" sz="2200" kern="1200" dirty="0"/>
        </a:p>
      </dsp:txBody>
      <dsp:txXfrm>
        <a:off x="0" y="1933987"/>
        <a:ext cx="10515600" cy="483363"/>
      </dsp:txXfrm>
    </dsp:sp>
    <dsp:sp modelId="{B476D345-6096-4E4F-A30C-D17F15136B7A}">
      <dsp:nvSpPr>
        <dsp:cNvPr id="0" name=""/>
        <dsp:cNvSpPr/>
      </dsp:nvSpPr>
      <dsp:spPr>
        <a:xfrm>
          <a:off x="0" y="241735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41C60-CD0B-4A2E-83B8-A836757B4323}">
      <dsp:nvSpPr>
        <dsp:cNvPr id="0" name=""/>
        <dsp:cNvSpPr/>
      </dsp:nvSpPr>
      <dsp:spPr>
        <a:xfrm>
          <a:off x="0" y="2417350"/>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Collect the data </a:t>
          </a:r>
          <a:endParaRPr lang="en-US" sz="2200" kern="1200" dirty="0"/>
        </a:p>
      </dsp:txBody>
      <dsp:txXfrm>
        <a:off x="0" y="2417350"/>
        <a:ext cx="10515600" cy="483363"/>
      </dsp:txXfrm>
    </dsp:sp>
    <dsp:sp modelId="{A93EE17E-6341-43BA-954F-98DE5F2E333D}">
      <dsp:nvSpPr>
        <dsp:cNvPr id="0" name=""/>
        <dsp:cNvSpPr/>
      </dsp:nvSpPr>
      <dsp:spPr>
        <a:xfrm>
          <a:off x="0" y="290071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8784F9-E226-43E6-827D-54C920521AC3}">
      <dsp:nvSpPr>
        <dsp:cNvPr id="0" name=""/>
        <dsp:cNvSpPr/>
      </dsp:nvSpPr>
      <dsp:spPr>
        <a:xfrm>
          <a:off x="0" y="2900714"/>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Analyse the data with statistical tools </a:t>
          </a:r>
          <a:endParaRPr lang="en-US" sz="2200" kern="1200" dirty="0"/>
        </a:p>
      </dsp:txBody>
      <dsp:txXfrm>
        <a:off x="0" y="2900714"/>
        <a:ext cx="10515600" cy="483363"/>
      </dsp:txXfrm>
    </dsp:sp>
    <dsp:sp modelId="{E7AB8740-65A1-4F1F-AFBE-369D3D8FCCF3}">
      <dsp:nvSpPr>
        <dsp:cNvPr id="0" name=""/>
        <dsp:cNvSpPr/>
      </dsp:nvSpPr>
      <dsp:spPr>
        <a:xfrm>
          <a:off x="0" y="3384078"/>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572BC1-C6AE-4533-9D3F-B16F914F1778}">
      <dsp:nvSpPr>
        <dsp:cNvPr id="0" name=""/>
        <dsp:cNvSpPr/>
      </dsp:nvSpPr>
      <dsp:spPr>
        <a:xfrm>
          <a:off x="0" y="3384078"/>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Interpret the results &amp; discuss </a:t>
          </a:r>
          <a:endParaRPr lang="en-US" sz="2200" kern="1200" dirty="0"/>
        </a:p>
      </dsp:txBody>
      <dsp:txXfrm>
        <a:off x="0" y="3384078"/>
        <a:ext cx="10515600" cy="483363"/>
      </dsp:txXfrm>
    </dsp:sp>
    <dsp:sp modelId="{15A1E1D8-BB8E-469C-8B78-676AC08EF85E}">
      <dsp:nvSpPr>
        <dsp:cNvPr id="0" name=""/>
        <dsp:cNvSpPr/>
      </dsp:nvSpPr>
      <dsp:spPr>
        <a:xfrm>
          <a:off x="0" y="3867442"/>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7572705-97BC-433E-8BDD-3767BFE1E238}">
      <dsp:nvSpPr>
        <dsp:cNvPr id="0" name=""/>
        <dsp:cNvSpPr/>
      </dsp:nvSpPr>
      <dsp:spPr>
        <a:xfrm>
          <a:off x="0" y="3867442"/>
          <a:ext cx="10515600" cy="4833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Derive conclusions from the results </a:t>
          </a:r>
          <a:endParaRPr lang="en-US" sz="2200" kern="1200" dirty="0"/>
        </a:p>
      </dsp:txBody>
      <dsp:txXfrm>
        <a:off x="0" y="3867442"/>
        <a:ext cx="10515600" cy="4833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52157-609B-412C-AFAE-E86702605496}">
      <dsp:nvSpPr>
        <dsp:cNvPr id="0" name=""/>
        <dsp:cNvSpPr/>
      </dsp:nvSpPr>
      <dsp:spPr>
        <a:xfrm>
          <a:off x="0" y="0"/>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D3654C-14CC-4E90-A11E-4412E3322E74}">
      <dsp:nvSpPr>
        <dsp:cNvPr id="0" name=""/>
        <dsp:cNvSpPr/>
      </dsp:nvSpPr>
      <dsp:spPr>
        <a:xfrm>
          <a:off x="0" y="0"/>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dirty="0"/>
            <a:t>What is the demographic makeup of the UK in 2021?</a:t>
          </a:r>
          <a:endParaRPr lang="en-US" sz="3000" kern="1200" dirty="0"/>
        </a:p>
      </dsp:txBody>
      <dsp:txXfrm>
        <a:off x="0" y="0"/>
        <a:ext cx="10515600" cy="1087834"/>
      </dsp:txXfrm>
    </dsp:sp>
    <dsp:sp modelId="{6888B0B1-BEC7-481C-BD1E-A8B4594B1D3B}">
      <dsp:nvSpPr>
        <dsp:cNvPr id="0" name=""/>
        <dsp:cNvSpPr/>
      </dsp:nvSpPr>
      <dsp:spPr>
        <a:xfrm>
          <a:off x="0" y="108783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00326-52A8-4344-BAD3-E37C66AA0A8B}">
      <dsp:nvSpPr>
        <dsp:cNvPr id="0" name=""/>
        <dsp:cNvSpPr/>
      </dsp:nvSpPr>
      <dsp:spPr>
        <a:xfrm>
          <a:off x="0" y="1087834"/>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How has the average temperature changed globally over the last century?</a:t>
          </a:r>
          <a:endParaRPr lang="en-US" sz="3000" kern="1200"/>
        </a:p>
      </dsp:txBody>
      <dsp:txXfrm>
        <a:off x="0" y="1087834"/>
        <a:ext cx="10515600" cy="1087834"/>
      </dsp:txXfrm>
    </dsp:sp>
    <dsp:sp modelId="{889A32F3-6C99-4A7C-9106-BD0EAC7ED285}">
      <dsp:nvSpPr>
        <dsp:cNvPr id="0" name=""/>
        <dsp:cNvSpPr/>
      </dsp:nvSpPr>
      <dsp:spPr>
        <a:xfrm>
          <a:off x="0" y="2175669"/>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246698-777C-44C5-AB0A-A8E4EB071A62}">
      <dsp:nvSpPr>
        <dsp:cNvPr id="0" name=""/>
        <dsp:cNvSpPr/>
      </dsp:nvSpPr>
      <dsp:spPr>
        <a:xfrm>
          <a:off x="0" y="2175669"/>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Does environmental pollution affect the prevalence of honey bees?</a:t>
          </a:r>
          <a:endParaRPr lang="en-US" sz="3000" kern="1200"/>
        </a:p>
      </dsp:txBody>
      <dsp:txXfrm>
        <a:off x="0" y="2175669"/>
        <a:ext cx="10515600" cy="1087834"/>
      </dsp:txXfrm>
    </dsp:sp>
    <dsp:sp modelId="{F0FB2B9D-4E15-4253-BC1E-2900FC0CADB1}">
      <dsp:nvSpPr>
        <dsp:cNvPr id="0" name=""/>
        <dsp:cNvSpPr/>
      </dsp:nvSpPr>
      <dsp:spPr>
        <a:xfrm>
          <a:off x="0" y="326350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B7AB2F-15FF-4AE2-B2EF-63C957D8BA23}">
      <dsp:nvSpPr>
        <dsp:cNvPr id="0" name=""/>
        <dsp:cNvSpPr/>
      </dsp:nvSpPr>
      <dsp:spPr>
        <a:xfrm>
          <a:off x="0" y="3263503"/>
          <a:ext cx="10515600" cy="1087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b="0" i="0" kern="1200"/>
            <a:t>Does working from home increase productivity for people with long commutes?</a:t>
          </a:r>
          <a:endParaRPr lang="en-US" sz="3000" kern="1200"/>
        </a:p>
      </dsp:txBody>
      <dsp:txXfrm>
        <a:off x="0" y="3263503"/>
        <a:ext cx="10515600" cy="10878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5F1E77-9A52-4039-9AAF-B931DE8F1985}">
      <dsp:nvSpPr>
        <dsp:cNvPr id="0" name=""/>
        <dsp:cNvSpPr/>
      </dsp:nvSpPr>
      <dsp:spPr>
        <a:xfrm>
          <a:off x="1283" y="507350"/>
          <a:ext cx="4505585" cy="2861046"/>
        </a:xfrm>
        <a:prstGeom prst="roundRect">
          <a:avLst>
            <a:gd name="adj" fmla="val 10000"/>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52AD131-D3F4-4880-B42C-C54DFDBFE6B2}">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100000"/>
            </a:lnSpc>
            <a:spcBef>
              <a:spcPct val="0"/>
            </a:spcBef>
            <a:spcAft>
              <a:spcPct val="35000"/>
            </a:spcAft>
            <a:buNone/>
          </a:pPr>
          <a:r>
            <a:rPr lang="en-GB" sz="2600" i="0" kern="1200" baseline="0" dirty="0"/>
            <a:t>All research needs plans and procedures that span and cohere the steps from broad assumptions to detailed methods of data collection, analysis, and interpretation. </a:t>
          </a:r>
          <a:endParaRPr lang="en-US" sz="2600" kern="1200" dirty="0"/>
        </a:p>
      </dsp:txBody>
      <dsp:txXfrm>
        <a:off x="585701" y="1066737"/>
        <a:ext cx="4337991" cy="2693452"/>
      </dsp:txXfrm>
    </dsp:sp>
    <dsp:sp modelId="{A0FFD430-B2F5-48F1-BF41-EC891AB712BD}">
      <dsp:nvSpPr>
        <dsp:cNvPr id="0" name=""/>
        <dsp:cNvSpPr/>
      </dsp:nvSpPr>
      <dsp:spPr>
        <a:xfrm>
          <a:off x="5508110" y="507350"/>
          <a:ext cx="4505585" cy="2861046"/>
        </a:xfrm>
        <a:prstGeom prst="roundRect">
          <a:avLst>
            <a:gd name="adj" fmla="val 10000"/>
          </a:avLst>
        </a:prstGeom>
        <a:solidFill>
          <a:schemeClr val="bg1">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C21F507-4BAD-41CC-B0A5-47B91C5BC3EF}">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100000"/>
            </a:lnSpc>
            <a:spcBef>
              <a:spcPct val="0"/>
            </a:spcBef>
            <a:spcAft>
              <a:spcPct val="35000"/>
            </a:spcAft>
            <a:buNone/>
          </a:pPr>
          <a:r>
            <a:rPr lang="en-GB" sz="2600" i="0" kern="1200" baseline="0" dirty="0"/>
            <a:t>This plan involves several decisions. The overall decision involves which approach should be used to study a topic. </a:t>
          </a:r>
          <a:endParaRPr lang="en-US" sz="2600" kern="1200" dirty="0"/>
        </a:p>
      </dsp:txBody>
      <dsp:txXfrm>
        <a:off x="6092527" y="1066737"/>
        <a:ext cx="4337991" cy="26934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D7A60-ECA2-4829-A0AB-25E5E1998B0D}">
      <dsp:nvSpPr>
        <dsp:cNvPr id="0" name=""/>
        <dsp:cNvSpPr/>
      </dsp:nvSpPr>
      <dsp:spPr>
        <a:xfrm>
          <a:off x="0" y="531"/>
          <a:ext cx="105156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03D20E-5B95-4AF2-9253-FEC0AA7F9B16}">
      <dsp:nvSpPr>
        <dsp:cNvPr id="0" name=""/>
        <dsp:cNvSpPr/>
      </dsp:nvSpPr>
      <dsp:spPr>
        <a:xfrm>
          <a:off x="0" y="53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How does counsellor training improve a client’s experience of therapy?</a:t>
          </a:r>
        </a:p>
      </dsp:txBody>
      <dsp:txXfrm>
        <a:off x="0" y="531"/>
        <a:ext cx="10515600" cy="870055"/>
      </dsp:txXfrm>
    </dsp:sp>
    <dsp:sp modelId="{C35933ED-D4D5-4597-8513-F99F0BCF2732}">
      <dsp:nvSpPr>
        <dsp:cNvPr id="0" name=""/>
        <dsp:cNvSpPr/>
      </dsp:nvSpPr>
      <dsp:spPr>
        <a:xfrm>
          <a:off x="0" y="870586"/>
          <a:ext cx="10515600"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A57BE5-A9D9-43C7-A015-6BE5DB041CD6}">
      <dsp:nvSpPr>
        <dsp:cNvPr id="0" name=""/>
        <dsp:cNvSpPr/>
      </dsp:nvSpPr>
      <dsp:spPr>
        <a:xfrm>
          <a:off x="0" y="87058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SzPts val="1000"/>
            <a:buFont typeface="Symbol" panose="05050102010706020507" pitchFamily="18" charset="2"/>
            <a:buNone/>
          </a:pPr>
          <a:r>
            <a:rPr lang="en-GB" sz="2600" kern="1200"/>
            <a:t>What role does a therapist’s spirituality play during the therapeutic process?</a:t>
          </a:r>
        </a:p>
      </dsp:txBody>
      <dsp:txXfrm>
        <a:off x="0" y="870586"/>
        <a:ext cx="10515600" cy="870055"/>
      </dsp:txXfrm>
    </dsp:sp>
    <dsp:sp modelId="{C898871C-DEA3-4B5C-AC4A-EA7EA9E1D401}">
      <dsp:nvSpPr>
        <dsp:cNvPr id="0" name=""/>
        <dsp:cNvSpPr/>
      </dsp:nvSpPr>
      <dsp:spPr>
        <a:xfrm>
          <a:off x="0" y="1740641"/>
          <a:ext cx="105156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9AFFB9-C44B-4879-889A-EED00BDAD894}">
      <dsp:nvSpPr>
        <dsp:cNvPr id="0" name=""/>
        <dsp:cNvSpPr/>
      </dsp:nvSpPr>
      <dsp:spPr>
        <a:xfrm>
          <a:off x="0" y="174064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SzPts val="1000"/>
            <a:buFont typeface="Symbol" panose="05050102010706020507" pitchFamily="18" charset="2"/>
            <a:buNone/>
          </a:pPr>
          <a:r>
            <a:rPr lang="en-GB" sz="2600" kern="1200"/>
            <a:t>What is it like growing up in a single-parent family on a low income?</a:t>
          </a:r>
        </a:p>
      </dsp:txBody>
      <dsp:txXfrm>
        <a:off x="0" y="1740641"/>
        <a:ext cx="10515600" cy="870055"/>
      </dsp:txXfrm>
    </dsp:sp>
    <dsp:sp modelId="{535B3B9F-FB20-4B5D-AC71-F4F2FFE1103A}">
      <dsp:nvSpPr>
        <dsp:cNvPr id="0" name=""/>
        <dsp:cNvSpPr/>
      </dsp:nvSpPr>
      <dsp:spPr>
        <a:xfrm>
          <a:off x="0" y="2610696"/>
          <a:ext cx="1051560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304A99-C355-4D84-A11C-AE2CAC5F48CF}">
      <dsp:nvSpPr>
        <dsp:cNvPr id="0" name=""/>
        <dsp:cNvSpPr/>
      </dsp:nvSpPr>
      <dsp:spPr>
        <a:xfrm>
          <a:off x="0" y="2610696"/>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SzPts val="1000"/>
            <a:buFont typeface="Symbol" panose="05050102010706020507" pitchFamily="18" charset="2"/>
            <a:buNone/>
          </a:pPr>
          <a:r>
            <a:rPr lang="en-GB" sz="2600" kern="1200" dirty="0"/>
            <a:t>How would overweight people describe their relationship with food?</a:t>
          </a:r>
        </a:p>
      </dsp:txBody>
      <dsp:txXfrm>
        <a:off x="0" y="2610696"/>
        <a:ext cx="10515600" cy="870055"/>
      </dsp:txXfrm>
    </dsp:sp>
    <dsp:sp modelId="{DC5BE3AC-6DF7-4C76-AEFC-AFEE2365BCDA}">
      <dsp:nvSpPr>
        <dsp:cNvPr id="0" name=""/>
        <dsp:cNvSpPr/>
      </dsp:nvSpPr>
      <dsp:spPr>
        <a:xfrm>
          <a:off x="0" y="3480751"/>
          <a:ext cx="10515600"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F48C5A6-1A6E-492A-A195-F44759AE45AA}">
      <dsp:nvSpPr>
        <dsp:cNvPr id="0" name=""/>
        <dsp:cNvSpPr/>
      </dsp:nvSpPr>
      <dsp:spPr>
        <a:xfrm>
          <a:off x="0" y="3480751"/>
          <a:ext cx="10515600" cy="8700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a:t>How might counselling help a client develop healthy self-esteem?</a:t>
          </a:r>
        </a:p>
      </dsp:txBody>
      <dsp:txXfrm>
        <a:off x="0" y="3480751"/>
        <a:ext cx="10515600" cy="8700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2C4B7-D27B-48D5-9D6C-8511A043EFFB}">
      <dsp:nvSpPr>
        <dsp:cNvPr id="0" name=""/>
        <dsp:cNvSpPr/>
      </dsp:nvSpPr>
      <dsp:spPr>
        <a:xfrm>
          <a:off x="134291" y="612"/>
          <a:ext cx="4332795" cy="2751325"/>
        </a:xfrm>
        <a:prstGeom prst="roundRect">
          <a:avLst>
            <a:gd name="adj" fmla="val 10000"/>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765E54-9C1E-4B3C-BA1C-38BE206E1EE2}">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i="0" kern="1200" baseline="0"/>
            <a:t>Mixed methods involves the collection and “mixing” or integration of both quantitative and qualitative data in a study. </a:t>
          </a:r>
          <a:endParaRPr lang="en-US" sz="2900" kern="1200"/>
        </a:p>
      </dsp:txBody>
      <dsp:txXfrm>
        <a:off x="696297" y="538547"/>
        <a:ext cx="4171627" cy="2590157"/>
      </dsp:txXfrm>
    </dsp:sp>
    <dsp:sp modelId="{E7B134B9-015C-47EA-9E91-EAF65C2A15D5}">
      <dsp:nvSpPr>
        <dsp:cNvPr id="0" name=""/>
        <dsp:cNvSpPr/>
      </dsp:nvSpPr>
      <dsp:spPr>
        <a:xfrm>
          <a:off x="5429930" y="612"/>
          <a:ext cx="4332795" cy="2751325"/>
        </a:xfrm>
        <a:prstGeom prst="roundRect">
          <a:avLst>
            <a:gd name="adj" fmla="val 10000"/>
          </a:avLst>
        </a:prstGeom>
        <a:solidFill>
          <a:schemeClr val="tx1"/>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190074-B3E0-4848-BD4B-1EB11FE8E1F3}">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b="0" i="0" kern="1200" baseline="0"/>
            <a:t>Mixed methods research has increased in popularity in recent years,</a:t>
          </a:r>
          <a:endParaRPr lang="en-US" sz="2900" kern="1200"/>
        </a:p>
      </dsp:txBody>
      <dsp:txXfrm>
        <a:off x="5991936" y="538547"/>
        <a:ext cx="4171627" cy="25901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EDACC-CDBC-4663-A138-2B1E069064C7}" type="datetimeFigureOut">
              <a:rPr lang="en-GB" smtClean="0"/>
              <a:t>23/09/2021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D7FC4E-4A86-47F1-B60B-4E84689376CF}" type="slidenum">
              <a:rPr lang="en-GB" smtClean="0"/>
              <a:t>‹#›</a:t>
            </a:fld>
            <a:endParaRPr lang="en-GB"/>
          </a:p>
        </p:txBody>
      </p:sp>
    </p:spTree>
    <p:extLst>
      <p:ext uri="{BB962C8B-B14F-4D97-AF65-F5344CB8AC3E}">
        <p14:creationId xmlns:p14="http://schemas.microsoft.com/office/powerpoint/2010/main" val="47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1</a:t>
            </a:fld>
            <a:endParaRPr lang="en-GB"/>
          </a:p>
        </p:txBody>
      </p:sp>
    </p:spTree>
    <p:extLst>
      <p:ext uri="{BB962C8B-B14F-4D97-AF65-F5344CB8AC3E}">
        <p14:creationId xmlns:p14="http://schemas.microsoft.com/office/powerpoint/2010/main" val="404480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2</a:t>
            </a:fld>
            <a:endParaRPr lang="en-GB"/>
          </a:p>
        </p:txBody>
      </p:sp>
    </p:spTree>
    <p:extLst>
      <p:ext uri="{BB962C8B-B14F-4D97-AF65-F5344CB8AC3E}">
        <p14:creationId xmlns:p14="http://schemas.microsoft.com/office/powerpoint/2010/main" val="39742142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3</a:t>
            </a:fld>
            <a:endParaRPr lang="en-GB"/>
          </a:p>
        </p:txBody>
      </p:sp>
    </p:spTree>
    <p:extLst>
      <p:ext uri="{BB962C8B-B14F-4D97-AF65-F5344CB8AC3E}">
        <p14:creationId xmlns:p14="http://schemas.microsoft.com/office/powerpoint/2010/main" val="30626030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523875">
              <a:lnSpc>
                <a:spcPct val="107000"/>
              </a:lnSpc>
              <a:spcAft>
                <a:spcPts val="800"/>
              </a:spcAft>
            </a:pPr>
            <a:r>
              <a:rPr lang="en-GB" dirty="0">
                <a:effectLst/>
                <a:latin typeface="+mj-lt"/>
                <a:ea typeface="Calibri" panose="020F0502020204030204" pitchFamily="34" charset="0"/>
                <a:cs typeface="Times New Roman" panose="02020603050405020304" pitchFamily="18" charset="0"/>
              </a:rPr>
              <a:t> </a:t>
            </a:r>
          </a:p>
          <a:p>
            <a:pPr marR="523875">
              <a:lnSpc>
                <a:spcPct val="107000"/>
              </a:lnSpc>
              <a:spcAft>
                <a:spcPts val="800"/>
              </a:spcAft>
            </a:pPr>
            <a:endParaRPr lang="en-GB" dirty="0">
              <a:effectLst/>
              <a:latin typeface="+mj-lt"/>
              <a:ea typeface="Calibri" panose="020F0502020204030204" pitchFamily="34" charset="0"/>
              <a:cs typeface="Times New Roman" panose="02020603050405020304" pitchFamily="18" charset="0"/>
            </a:endParaRPr>
          </a:p>
          <a:p>
            <a:pPr marR="523875">
              <a:lnSpc>
                <a:spcPct val="107000"/>
              </a:lnSpc>
              <a:spcAft>
                <a:spcPts val="800"/>
              </a:spcAft>
            </a:pPr>
            <a:r>
              <a:rPr lang="en-GB" dirty="0">
                <a:solidFill>
                  <a:srgbClr val="111111"/>
                </a:solidFill>
                <a:effectLst/>
                <a:latin typeface="+mj-lt"/>
                <a:ea typeface="Calibri" panose="020F0502020204030204" pitchFamily="34" charset="0"/>
                <a:cs typeface="Times New Roman" panose="02020603050405020304" pitchFamily="18" charset="0"/>
              </a:rPr>
              <a:t> </a:t>
            </a:r>
            <a:endParaRPr lang="en-GB" dirty="0">
              <a:effectLst/>
              <a:latin typeface="+mj-l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a:t>
            </a:fld>
            <a:endParaRPr lang="en-GB"/>
          </a:p>
        </p:txBody>
      </p:sp>
    </p:spTree>
    <p:extLst>
      <p:ext uri="{BB962C8B-B14F-4D97-AF65-F5344CB8AC3E}">
        <p14:creationId xmlns:p14="http://schemas.microsoft.com/office/powerpoint/2010/main" val="248473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i="0" u="none" strike="noStrike" baseline="0" dirty="0">
                <a:latin typeface="Arial Narrow" panose="020B0606020202030204" pitchFamily="34" charset="0"/>
                <a:sym typeface="Webdings" panose="05030102010509060703" pitchFamily="18" charset="2"/>
              </a:rPr>
              <a:t> </a:t>
            </a:r>
            <a:endParaRPr lang="en-GB" sz="1200" dirty="0">
              <a:latin typeface="Arial Narrow" panose="020B060602020203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a:t>
            </a:fld>
            <a:endParaRPr lang="en-GB"/>
          </a:p>
        </p:txBody>
      </p:sp>
    </p:spTree>
    <p:extLst>
      <p:ext uri="{BB962C8B-B14F-4D97-AF65-F5344CB8AC3E}">
        <p14:creationId xmlns:p14="http://schemas.microsoft.com/office/powerpoint/2010/main" val="11910213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6</a:t>
            </a:fld>
            <a:endParaRPr lang="en-GB"/>
          </a:p>
        </p:txBody>
      </p:sp>
    </p:spTree>
    <p:extLst>
      <p:ext uri="{BB962C8B-B14F-4D97-AF65-F5344CB8AC3E}">
        <p14:creationId xmlns:p14="http://schemas.microsoft.com/office/powerpoint/2010/main" val="21529438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p:txBody>
          <a:bodyPr/>
          <a:lstStyle/>
          <a:p>
            <a:pPr marL="0" indent="0" algn="l">
              <a:buNone/>
            </a:pPr>
            <a:r>
              <a:rPr lang="en-GB" i="0" u="none" strike="noStrike" baseline="0" dirty="0">
                <a:cs typeface="Arial" panose="020B0604020202020204" pitchFamily="34" charset="0"/>
                <a:sym typeface="Webdings" panose="05030102010509060703" pitchFamily="18" charset="2"/>
              </a:rPr>
              <a:t> </a:t>
            </a:r>
            <a:endParaRPr lang="en-GB" dirty="0">
              <a:cs typeface="Arial" panose="020B0604020202020204" pitchFamily="34" charset="0"/>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094026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u="none" strike="noStrike" baseline="0" dirty="0">
                <a:latin typeface="Arial" panose="020B0604020202020204" pitchFamily="34" charset="0"/>
                <a:cs typeface="Arial" panose="020B0604020202020204" pitchFamily="34" charset="0"/>
                <a:sym typeface="Webdings" panose="05030102010509060703" pitchFamily="18" charset="2"/>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8</a:t>
            </a:fld>
            <a:endParaRPr lang="en-GB"/>
          </a:p>
        </p:txBody>
      </p:sp>
    </p:spTree>
    <p:extLst>
      <p:ext uri="{BB962C8B-B14F-4D97-AF65-F5344CB8AC3E}">
        <p14:creationId xmlns:p14="http://schemas.microsoft.com/office/powerpoint/2010/main" val="30962332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latin typeface="Arial Narrow" panose="020B0606020202030204" pitchFamily="34" charset="0"/>
              </a:rPr>
              <a:t> </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9</a:t>
            </a:fld>
            <a:endParaRPr lang="en-GB"/>
          </a:p>
        </p:txBody>
      </p:sp>
    </p:spTree>
    <p:extLst>
      <p:ext uri="{BB962C8B-B14F-4D97-AF65-F5344CB8AC3E}">
        <p14:creationId xmlns:p14="http://schemas.microsoft.com/office/powerpoint/2010/main" val="23980265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solidFill>
                  <a:srgbClr val="000000"/>
                </a:solidFill>
                <a:latin typeface="TimesNewRomanPSMT"/>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10</a:t>
            </a:fld>
            <a:endParaRPr lang="en-GB"/>
          </a:p>
        </p:txBody>
      </p:sp>
    </p:spTree>
    <p:extLst>
      <p:ext uri="{BB962C8B-B14F-4D97-AF65-F5344CB8AC3E}">
        <p14:creationId xmlns:p14="http://schemas.microsoft.com/office/powerpoint/2010/main" val="254414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i="0" u="none" strike="noStrike" baseline="0" dirty="0">
                <a:latin typeface="Arial" panose="020B0604020202020204" pitchFamily="34" charset="0"/>
                <a:cs typeface="Arial" panose="020B0604020202020204" pitchFamily="34" charset="0"/>
                <a:sym typeface="Webdings" panose="05030102010509060703" pitchFamily="18" charset="2"/>
              </a:rPr>
              <a:t> </a:t>
            </a:r>
            <a:endParaRPr lang="en-GB" sz="1200" b="0" i="0" u="none" strike="noStrike" baseline="0" dirty="0">
              <a:latin typeface="TimesNewRomanPSM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11</a:t>
            </a:fld>
            <a:endParaRPr lang="en-GB"/>
          </a:p>
        </p:txBody>
      </p:sp>
    </p:spTree>
    <p:extLst>
      <p:ext uri="{BB962C8B-B14F-4D97-AF65-F5344CB8AC3E}">
        <p14:creationId xmlns:p14="http://schemas.microsoft.com/office/powerpoint/2010/main" val="104057647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dirty="0">
                <a:solidFill>
                  <a:srgbClr val="000000"/>
                </a:solidFill>
                <a:latin typeface="TimesNewRomanPSMT"/>
              </a:rPr>
              <a:t> </a:t>
            </a:r>
            <a:endParaRPr lang="en-GB" dirty="0"/>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12</a:t>
            </a:fld>
            <a:endParaRPr lang="en-GB"/>
          </a:p>
        </p:txBody>
      </p:sp>
    </p:spTree>
    <p:extLst>
      <p:ext uri="{BB962C8B-B14F-4D97-AF65-F5344CB8AC3E}">
        <p14:creationId xmlns:p14="http://schemas.microsoft.com/office/powerpoint/2010/main" val="20060962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6D7FC4E-4A86-47F1-B60B-4E84689376CF}" type="slidenum">
              <a:rPr lang="en-GB" smtClean="0"/>
              <a:t>13</a:t>
            </a:fld>
            <a:endParaRPr lang="en-GB"/>
          </a:p>
        </p:txBody>
      </p:sp>
    </p:spTree>
    <p:extLst>
      <p:ext uri="{BB962C8B-B14F-4D97-AF65-F5344CB8AC3E}">
        <p14:creationId xmlns:p14="http://schemas.microsoft.com/office/powerpoint/2010/main" val="34463084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14</a:t>
            </a:fld>
            <a:endParaRPr lang="en-GB"/>
          </a:p>
        </p:txBody>
      </p:sp>
    </p:spTree>
    <p:extLst>
      <p:ext uri="{BB962C8B-B14F-4D97-AF65-F5344CB8AC3E}">
        <p14:creationId xmlns:p14="http://schemas.microsoft.com/office/powerpoint/2010/main" val="179680459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lnSpc>
                <a:spcPct val="107000"/>
              </a:lnSpc>
              <a:spcBef>
                <a:spcPts val="0"/>
              </a:spcBef>
              <a:spcAft>
                <a:spcPts val="800"/>
              </a:spcAft>
            </a:pPr>
            <a:r>
              <a:rPr lang="en-GB" sz="1100" b="0" i="0" u="none" strike="noStrike" kern="1200" dirty="0">
                <a:solidFill>
                  <a:srgbClr val="000000"/>
                </a:solidFill>
                <a:effectLst/>
                <a:ea typeface="Calibri" panose="020F0502020204030204" pitchFamily="34" charset="0"/>
                <a:cs typeface="TimesNewRomanPSMT"/>
              </a:rPr>
              <a:t> </a:t>
            </a:r>
            <a:endParaRPr lang="en-GB" sz="1100" b="0" i="0" u="none" strike="noStrike" dirty="0">
              <a:effectLs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15</a:t>
            </a:fld>
            <a:endParaRPr lang="en-GB"/>
          </a:p>
        </p:txBody>
      </p:sp>
    </p:spTree>
    <p:extLst>
      <p:ext uri="{BB962C8B-B14F-4D97-AF65-F5344CB8AC3E}">
        <p14:creationId xmlns:p14="http://schemas.microsoft.com/office/powerpoint/2010/main" val="281897423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16</a:t>
            </a:fld>
            <a:endParaRPr lang="en-GB"/>
          </a:p>
        </p:txBody>
      </p:sp>
    </p:spTree>
    <p:extLst>
      <p:ext uri="{BB962C8B-B14F-4D97-AF65-F5344CB8AC3E}">
        <p14:creationId xmlns:p14="http://schemas.microsoft.com/office/powerpoint/2010/main" val="27577052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none" strike="noStrike" baseline="0" dirty="0">
                <a:latin typeface="Arial" panose="020B0604020202020204" pitchFamily="34" charset="0"/>
                <a:cs typeface="Arial" panose="020B0604020202020204" pitchFamily="34" charset="0"/>
              </a:rPr>
              <a:t> </a:t>
            </a:r>
            <a:endParaRPr lang="en-GB" b="0" i="0" dirty="0">
              <a:solidFill>
                <a:srgbClr val="111111"/>
              </a:solidFill>
              <a:effectLst/>
              <a:latin typeface="Roboto" panose="02000000000000000000" pitchFamily="2"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17</a:t>
            </a:fld>
            <a:endParaRPr lang="en-GB"/>
          </a:p>
        </p:txBody>
      </p:sp>
    </p:spTree>
    <p:extLst>
      <p:ext uri="{BB962C8B-B14F-4D97-AF65-F5344CB8AC3E}">
        <p14:creationId xmlns:p14="http://schemas.microsoft.com/office/powerpoint/2010/main" val="60930581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Quicksand"/>
              </a:rPr>
              <a:t> </a:t>
            </a:r>
            <a:endParaRPr lang="en-GB" b="0" i="0" dirty="0">
              <a:effectLst/>
              <a:latin typeface="Quicksand"/>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18</a:t>
            </a:fld>
            <a:endParaRPr lang="en-GB"/>
          </a:p>
        </p:txBody>
      </p:sp>
    </p:spTree>
    <p:extLst>
      <p:ext uri="{BB962C8B-B14F-4D97-AF65-F5344CB8AC3E}">
        <p14:creationId xmlns:p14="http://schemas.microsoft.com/office/powerpoint/2010/main" val="9940962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19</a:t>
            </a:fld>
            <a:endParaRPr lang="en-GB"/>
          </a:p>
        </p:txBody>
      </p:sp>
    </p:spTree>
    <p:extLst>
      <p:ext uri="{BB962C8B-B14F-4D97-AF65-F5344CB8AC3E}">
        <p14:creationId xmlns:p14="http://schemas.microsoft.com/office/powerpoint/2010/main" val="40139598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20</a:t>
            </a:fld>
            <a:endParaRPr lang="en-GB"/>
          </a:p>
        </p:txBody>
      </p:sp>
    </p:spTree>
    <p:extLst>
      <p:ext uri="{BB962C8B-B14F-4D97-AF65-F5344CB8AC3E}">
        <p14:creationId xmlns:p14="http://schemas.microsoft.com/office/powerpoint/2010/main" val="13720951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21</a:t>
            </a:fld>
            <a:endParaRPr lang="en-GB"/>
          </a:p>
        </p:txBody>
      </p:sp>
    </p:spTree>
    <p:extLst>
      <p:ext uri="{BB962C8B-B14F-4D97-AF65-F5344CB8AC3E}">
        <p14:creationId xmlns:p14="http://schemas.microsoft.com/office/powerpoint/2010/main" val="383876608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22</a:t>
            </a:fld>
            <a:endParaRPr lang="en-GB"/>
          </a:p>
        </p:txBody>
      </p:sp>
    </p:spTree>
    <p:extLst>
      <p:ext uri="{BB962C8B-B14F-4D97-AF65-F5344CB8AC3E}">
        <p14:creationId xmlns:p14="http://schemas.microsoft.com/office/powerpoint/2010/main" val="20264705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6D7FC4E-4A86-47F1-B60B-4E84689376CF}" type="slidenum">
              <a:rPr lang="en-GB" smtClean="0"/>
              <a:t>23</a:t>
            </a:fld>
            <a:endParaRPr lang="en-GB"/>
          </a:p>
        </p:txBody>
      </p:sp>
    </p:spTree>
    <p:extLst>
      <p:ext uri="{BB962C8B-B14F-4D97-AF65-F5344CB8AC3E}">
        <p14:creationId xmlns:p14="http://schemas.microsoft.com/office/powerpoint/2010/main" val="311139969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24</a:t>
            </a:fld>
            <a:endParaRPr lang="en-GB"/>
          </a:p>
        </p:txBody>
      </p:sp>
    </p:spTree>
    <p:extLst>
      <p:ext uri="{BB962C8B-B14F-4D97-AF65-F5344CB8AC3E}">
        <p14:creationId xmlns:p14="http://schemas.microsoft.com/office/powerpoint/2010/main" val="14250294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400" b="0" i="1" u="none" strike="noStrike" baseline="0" dirty="0">
                <a:latin typeface="Arial" panose="020B0604020202020204" pitchFamily="34" charset="0"/>
                <a:cs typeface="Arial" panose="020B0604020202020204" pitchFamily="34" charset="0"/>
              </a:rPr>
              <a:t> </a:t>
            </a:r>
            <a:endParaRPr lang="en-GB" sz="14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26D7FC4E-4A86-47F1-B60B-4E84689376CF}" type="slidenum">
              <a:rPr lang="en-GB" smtClean="0"/>
              <a:t>25</a:t>
            </a:fld>
            <a:endParaRPr lang="en-GB"/>
          </a:p>
        </p:txBody>
      </p:sp>
    </p:spTree>
    <p:extLst>
      <p:ext uri="{BB962C8B-B14F-4D97-AF65-F5344CB8AC3E}">
        <p14:creationId xmlns:p14="http://schemas.microsoft.com/office/powerpoint/2010/main" val="16726546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sz="2000" i="0" u="none" strike="noStrike" baseline="0" dirty="0">
                <a:latin typeface="Times New Roman" panose="02020603050405020304" pitchFamily="18" charset="0"/>
                <a:sym typeface="Webdings" panose="05030102010509060703" pitchFamily="18" charset="2"/>
              </a:rPr>
              <a:t> </a:t>
            </a:r>
            <a:endParaRPr lang="en-GB" sz="1400" dirty="0"/>
          </a:p>
        </p:txBody>
      </p:sp>
      <p:sp>
        <p:nvSpPr>
          <p:cNvPr id="4" name="Slide Number Placeholder 3"/>
          <p:cNvSpPr>
            <a:spLocks noGrp="1"/>
          </p:cNvSpPr>
          <p:nvPr>
            <p:ph type="sldNum" sz="quarter" idx="5"/>
          </p:nvPr>
        </p:nvSpPr>
        <p:spPr/>
        <p:txBody>
          <a:bodyPr/>
          <a:lstStyle/>
          <a:p>
            <a:fld id="{26D7FC4E-4A86-47F1-B60B-4E84689376CF}" type="slidenum">
              <a:rPr lang="en-GB" smtClean="0"/>
              <a:t>26</a:t>
            </a:fld>
            <a:endParaRPr lang="en-GB"/>
          </a:p>
        </p:txBody>
      </p:sp>
    </p:spTree>
    <p:extLst>
      <p:ext uri="{BB962C8B-B14F-4D97-AF65-F5344CB8AC3E}">
        <p14:creationId xmlns:p14="http://schemas.microsoft.com/office/powerpoint/2010/main" val="422094206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i="0" u="none" strike="noStrike" baseline="0" dirty="0">
                <a:latin typeface="Times New Roman" panose="02020603050405020304" pitchFamily="18" charset="0"/>
              </a:rPr>
              <a:t> </a:t>
            </a:r>
            <a:endParaRPr lang="en-GB" sz="1200" i="0" u="none" strike="noStrike" baseline="0" dirty="0">
              <a:latin typeface="Times New Roman" panose="02020603050405020304" pitchFamily="18" charset="0"/>
            </a:endParaRPr>
          </a:p>
          <a:p>
            <a:pPr algn="l"/>
            <a:endParaRPr lang="en-GB" dirty="0"/>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27</a:t>
            </a:fld>
            <a:endParaRPr lang="en-GB"/>
          </a:p>
        </p:txBody>
      </p:sp>
    </p:spTree>
    <p:extLst>
      <p:ext uri="{BB962C8B-B14F-4D97-AF65-F5344CB8AC3E}">
        <p14:creationId xmlns:p14="http://schemas.microsoft.com/office/powerpoint/2010/main" val="327964223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spcAft>
                <a:spcPts val="1950"/>
              </a:spcAft>
            </a:pPr>
            <a:r>
              <a:rPr lang="en-GB" dirty="0">
                <a:solidFill>
                  <a:srgbClr val="222222"/>
                </a:solidFill>
                <a:effectLst/>
                <a:latin typeface="+mj-lt"/>
                <a:ea typeface="Times New Roman" panose="02020603050405020304" pitchFamily="18" charset="0"/>
                <a:cs typeface="Times New Roman" panose="02020603050405020304" pitchFamily="18" charset="0"/>
              </a:rPr>
              <a:t> </a:t>
            </a:r>
            <a:endParaRPr lang="en-GB" dirty="0">
              <a:effectLst/>
              <a:latin typeface="+mj-lt"/>
              <a:ea typeface="Calibri" panose="020F0502020204030204" pitchFamily="34" charset="0"/>
              <a:cs typeface="Times New Roman" panose="02020603050405020304" pitchFamily="18" charset="0"/>
            </a:endParaRPr>
          </a:p>
          <a:p>
            <a:pPr algn="just">
              <a:lnSpc>
                <a:spcPct val="107000"/>
              </a:lnSpc>
              <a:spcAft>
                <a:spcPts val="1950"/>
              </a:spcAft>
            </a:pPr>
            <a:endParaRPr lang="en-GB" dirty="0">
              <a:effectLst/>
              <a:latin typeface="+mj-lt"/>
              <a:ea typeface="Calibri" panose="020F0502020204030204" pitchFamily="34" charset="0"/>
              <a:cs typeface="Times New Roman" panose="02020603050405020304" pitchFamily="18" charset="0"/>
            </a:endParaRPr>
          </a:p>
          <a:p>
            <a:pPr algn="just">
              <a:lnSpc>
                <a:spcPct val="107000"/>
              </a:lnSpc>
              <a:spcAft>
                <a:spcPts val="1950"/>
              </a:spcAft>
            </a:pPr>
            <a:r>
              <a:rPr lang="en-GB" dirty="0">
                <a:solidFill>
                  <a:srgbClr val="222222"/>
                </a:solidFill>
                <a:effectLst/>
                <a:latin typeface="+mj-lt"/>
                <a:ea typeface="Times New Roman" panose="02020603050405020304" pitchFamily="18" charset="0"/>
                <a:cs typeface="Times New Roman" panose="02020603050405020304" pitchFamily="18" charset="0"/>
              </a:rPr>
              <a:t> </a:t>
            </a:r>
            <a:r>
              <a:rPr lang="en-GB" dirty="0">
                <a:solidFill>
                  <a:srgbClr val="222222"/>
                </a:solidFill>
                <a:effectLst/>
                <a:latin typeface="+mj-lt"/>
                <a:ea typeface="Times New Roman" panose="02020603050405020304" pitchFamily="18" charset="0"/>
              </a:rPr>
              <a:t> </a:t>
            </a:r>
            <a:endParaRPr lang="en-GB" dirty="0">
              <a:effectLst/>
              <a:latin typeface="+mj-lt"/>
              <a:ea typeface="Calibri" panose="020F0502020204030204" pitchFamily="34" charset="0"/>
              <a:cs typeface="Times New Roman" panose="02020603050405020304" pitchFamily="18" charset="0"/>
            </a:endParaRPr>
          </a:p>
          <a:p>
            <a:pPr algn="just">
              <a:lnSpc>
                <a:spcPct val="107000"/>
              </a:lnSpc>
              <a:spcAft>
                <a:spcPts val="1950"/>
              </a:spcAft>
            </a:pPr>
            <a:endParaRPr lang="en-GB" dirty="0">
              <a:solidFill>
                <a:srgbClr val="222222"/>
              </a:solidFill>
              <a:effectLst/>
              <a:latin typeface="+mj-lt"/>
              <a:ea typeface="Times New Roman" panose="02020603050405020304" pitchFamily="18" charset="0"/>
              <a:cs typeface="Times New Roman" panose="02020603050405020304" pitchFamily="18" charset="0"/>
            </a:endParaRPr>
          </a:p>
          <a:p>
            <a:pPr algn="just">
              <a:lnSpc>
                <a:spcPct val="107000"/>
              </a:lnSpc>
              <a:spcAft>
                <a:spcPts val="195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1950"/>
              </a:spcAft>
            </a:pPr>
            <a:r>
              <a:rPr lang="en-GB" sz="1800" dirty="0">
                <a:solidFill>
                  <a:srgbClr val="222222"/>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28</a:t>
            </a:fld>
            <a:endParaRPr lang="en-GB" dirty="0"/>
          </a:p>
        </p:txBody>
      </p:sp>
    </p:spTree>
    <p:extLst>
      <p:ext uri="{BB962C8B-B14F-4D97-AF65-F5344CB8AC3E}">
        <p14:creationId xmlns:p14="http://schemas.microsoft.com/office/powerpoint/2010/main" val="38890020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olidFill>
                  <a:srgbClr val="222222"/>
                </a:solidFill>
                <a:effectLst/>
                <a:ea typeface="Times New Roman" panose="02020603050405020304" pitchFamily="18" charset="0"/>
                <a:cs typeface="Times New Roman" panose="02020603050405020304" pitchFamily="18" charset="0"/>
              </a:rPr>
              <a:t> </a:t>
            </a:r>
            <a:endParaRPr lang="en-GB" dirty="0">
              <a:effectLst/>
              <a:ea typeface="Calibri" panose="020F0502020204030204" pitchFamily="34" charset="0"/>
              <a:cs typeface="Times New Roman" panose="02020603050405020304" pitchFamily="18" charset="0"/>
            </a:endParaRPr>
          </a:p>
          <a:p>
            <a:pPr algn="just">
              <a:lnSpc>
                <a:spcPct val="107000"/>
              </a:lnSpc>
              <a:spcAft>
                <a:spcPts val="1950"/>
              </a:spcAft>
            </a:pPr>
            <a:endParaRPr lang="en-GB" dirty="0">
              <a:effectLst/>
              <a:ea typeface="Calibri" panose="020F0502020204030204" pitchFamily="34" charset="0"/>
              <a:cs typeface="Times New Roman" panose="02020603050405020304" pitchFamily="18" charset="0"/>
            </a:endParaRPr>
          </a:p>
          <a:p>
            <a:endParaRPr lang="en-GB" dirty="0">
              <a:effectLst/>
              <a:ea typeface="Calibri" panose="020F0502020204030204" pitchFamily="34" charset="0"/>
              <a:cs typeface="Times New Roman" panose="02020603050405020304" pitchFamily="18" charset="0"/>
            </a:endParaRPr>
          </a:p>
          <a:p>
            <a:pPr marL="285750" indent="-285750" algn="l">
              <a:buFont typeface="Arial" panose="020B0604020202020204" pitchFamily="34" charset="0"/>
              <a:buChar char="•"/>
            </a:pPr>
            <a:endParaRPr lang="en-GB" dirty="0"/>
          </a:p>
        </p:txBody>
      </p:sp>
      <p:sp>
        <p:nvSpPr>
          <p:cNvPr id="4" name="Slide Number Placeholder 3"/>
          <p:cNvSpPr>
            <a:spLocks noGrp="1"/>
          </p:cNvSpPr>
          <p:nvPr>
            <p:ph type="sldNum" sz="quarter" idx="5"/>
          </p:nvPr>
        </p:nvSpPr>
        <p:spPr>
          <a:xfrm>
            <a:off x="5352757" y="8685213"/>
            <a:ext cx="1503656" cy="458787"/>
          </a:xfrm>
        </p:spPr>
        <p:txBody>
          <a:bodyPr/>
          <a:lstStyle/>
          <a:p>
            <a:fld id="{26D7FC4E-4A86-47F1-B60B-4E84689376CF}" type="slidenum">
              <a:rPr lang="en-GB" smtClean="0"/>
              <a:t>29</a:t>
            </a:fld>
            <a:endParaRPr lang="en-GB" dirty="0"/>
          </a:p>
        </p:txBody>
      </p:sp>
    </p:spTree>
    <p:extLst>
      <p:ext uri="{BB962C8B-B14F-4D97-AF65-F5344CB8AC3E}">
        <p14:creationId xmlns:p14="http://schemas.microsoft.com/office/powerpoint/2010/main" val="5671327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30</a:t>
            </a:fld>
            <a:endParaRPr lang="en-GB"/>
          </a:p>
        </p:txBody>
      </p:sp>
    </p:spTree>
    <p:extLst>
      <p:ext uri="{BB962C8B-B14F-4D97-AF65-F5344CB8AC3E}">
        <p14:creationId xmlns:p14="http://schemas.microsoft.com/office/powerpoint/2010/main" val="79166226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l" rtl="0" eaLnBrk="1" fontAlgn="t" latinLnBrk="0" hangingPunct="1">
              <a:lnSpc>
                <a:spcPct val="107000"/>
              </a:lnSpc>
              <a:spcBef>
                <a:spcPts val="0"/>
              </a:spcBef>
              <a:spcAft>
                <a:spcPts val="800"/>
              </a:spcAft>
            </a:pPr>
            <a:r>
              <a:rPr lang="en-GB" sz="1100" i="0" u="none" strike="noStrike" kern="1200" spc="0" dirty="0">
                <a:solidFill>
                  <a:srgbClr val="000000"/>
                </a:solidFill>
                <a:effectLst/>
              </a:rPr>
              <a:t> </a:t>
            </a:r>
            <a:endParaRPr lang="en-GB" sz="1100" i="0" u="none" strike="noStrike" dirty="0">
              <a:effectLs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31</a:t>
            </a:fld>
            <a:endParaRPr lang="en-GB"/>
          </a:p>
        </p:txBody>
      </p:sp>
    </p:spTree>
    <p:extLst>
      <p:ext uri="{BB962C8B-B14F-4D97-AF65-F5344CB8AC3E}">
        <p14:creationId xmlns:p14="http://schemas.microsoft.com/office/powerpoint/2010/main" val="140470802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b="0" u="none" strike="noStrike" baseline="0" dirty="0">
                <a:latin typeface="Times New Roman" panose="02020603050405020304" pitchFamily="18" charset="0"/>
              </a:rPr>
              <a:t> </a:t>
            </a:r>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32</a:t>
            </a:fld>
            <a:endParaRPr lang="en-GB"/>
          </a:p>
        </p:txBody>
      </p:sp>
    </p:spTree>
    <p:extLst>
      <p:ext uri="{BB962C8B-B14F-4D97-AF65-F5344CB8AC3E}">
        <p14:creationId xmlns:p14="http://schemas.microsoft.com/office/powerpoint/2010/main" val="163626723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mj-lt"/>
              </a:rPr>
              <a:t> </a:t>
            </a:r>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33</a:t>
            </a:fld>
            <a:endParaRPr lang="en-GB"/>
          </a:p>
        </p:txBody>
      </p:sp>
    </p:spTree>
    <p:extLst>
      <p:ext uri="{BB962C8B-B14F-4D97-AF65-F5344CB8AC3E}">
        <p14:creationId xmlns:p14="http://schemas.microsoft.com/office/powerpoint/2010/main" val="2528867613"/>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mj-lt"/>
              </a:rPr>
              <a:t> </a:t>
            </a:r>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34</a:t>
            </a:fld>
            <a:endParaRPr lang="en-GB"/>
          </a:p>
        </p:txBody>
      </p:sp>
    </p:spTree>
    <p:extLst>
      <p:ext uri="{BB962C8B-B14F-4D97-AF65-F5344CB8AC3E}">
        <p14:creationId xmlns:p14="http://schemas.microsoft.com/office/powerpoint/2010/main" val="15336317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b="0" i="0" u="none" strike="noStrike" baseline="0" dirty="0">
                <a:latin typeface="+mj-lt"/>
              </a:rPr>
              <a:t> </a:t>
            </a:r>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35</a:t>
            </a:fld>
            <a:endParaRPr lang="en-GB"/>
          </a:p>
        </p:txBody>
      </p:sp>
    </p:spTree>
    <p:extLst>
      <p:ext uri="{BB962C8B-B14F-4D97-AF65-F5344CB8AC3E}">
        <p14:creationId xmlns:p14="http://schemas.microsoft.com/office/powerpoint/2010/main" val="3780845545"/>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b="0" i="0" u="none" strike="noStrike" baseline="0" dirty="0">
                <a:latin typeface="+mj-lt"/>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36</a:t>
            </a:fld>
            <a:endParaRPr lang="en-GB"/>
          </a:p>
        </p:txBody>
      </p:sp>
    </p:spTree>
    <p:extLst>
      <p:ext uri="{BB962C8B-B14F-4D97-AF65-F5344CB8AC3E}">
        <p14:creationId xmlns:p14="http://schemas.microsoft.com/office/powerpoint/2010/main" val="9732971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b="0" i="0" u="none" strike="noStrike" baseline="0" dirty="0">
                <a:latin typeface="+mj-lt"/>
              </a:rPr>
              <a:t> </a:t>
            </a:r>
            <a:endParaRPr lang="en-GB" sz="1200" dirty="0">
              <a:latin typeface="+mj-lt"/>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37</a:t>
            </a:fld>
            <a:endParaRPr lang="en-GB"/>
          </a:p>
        </p:txBody>
      </p:sp>
    </p:spTree>
    <p:extLst>
      <p:ext uri="{BB962C8B-B14F-4D97-AF65-F5344CB8AC3E}">
        <p14:creationId xmlns:p14="http://schemas.microsoft.com/office/powerpoint/2010/main" val="415293387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lnSpc>
                <a:spcPct val="100000"/>
              </a:lnSpc>
              <a:buNone/>
            </a:pPr>
            <a:r>
              <a:rPr lang="en-GB" sz="1200" b="0" i="0" u="none" strike="noStrike" baseline="0" dirty="0">
                <a:latin typeface="+mj-lt"/>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38</a:t>
            </a:fld>
            <a:endParaRPr lang="en-GB"/>
          </a:p>
        </p:txBody>
      </p:sp>
    </p:spTree>
    <p:extLst>
      <p:ext uri="{BB962C8B-B14F-4D97-AF65-F5344CB8AC3E}">
        <p14:creationId xmlns:p14="http://schemas.microsoft.com/office/powerpoint/2010/main" val="357911791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1200" i="0" u="none" strike="noStrike" baseline="0" dirty="0">
                <a:latin typeface="Arial Narrow" panose="020B0606020202030204" pitchFamily="34" charset="0"/>
              </a:rPr>
              <a:t> </a:t>
            </a:r>
            <a:endParaRPr lang="en-GB" sz="1200" dirty="0">
              <a:latin typeface="Arial Narrow" panose="020B0606020202030204" pitchFamily="34"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39</a:t>
            </a:fld>
            <a:endParaRPr lang="en-GB"/>
          </a:p>
        </p:txBody>
      </p:sp>
    </p:spTree>
    <p:extLst>
      <p:ext uri="{BB962C8B-B14F-4D97-AF65-F5344CB8AC3E}">
        <p14:creationId xmlns:p14="http://schemas.microsoft.com/office/powerpoint/2010/main" val="38621811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baseline="0" dirty="0">
                <a:latin typeface="Arial" panose="020B0604020202020204" pitchFamily="34" charset="0"/>
                <a:cs typeface="Arial" panose="020B0604020202020204" pitchFamily="34" charset="0"/>
                <a:sym typeface="Webdings" panose="05030102010509060703" pitchFamily="18" charset="2"/>
              </a:rPr>
              <a:t> </a:t>
            </a:r>
            <a:endParaRPr lang="en-GB" b="0" i="0" dirty="0">
              <a:effectLst/>
              <a:latin typeface="Arial" panose="020B0604020202020204" pitchFamily="34" charset="0"/>
              <a:cs typeface="Arial" panose="020B0604020202020204" pitchFamily="34" charset="0"/>
            </a:endParaRPr>
          </a:p>
          <a:p>
            <a:br>
              <a:rPr lang="en-GB" dirty="0"/>
            </a:b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40</a:t>
            </a:fld>
            <a:endParaRPr lang="en-GB"/>
          </a:p>
        </p:txBody>
      </p:sp>
    </p:spTree>
    <p:extLst>
      <p:ext uri="{BB962C8B-B14F-4D97-AF65-F5344CB8AC3E}">
        <p14:creationId xmlns:p14="http://schemas.microsoft.com/office/powerpoint/2010/main" val="9813965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i="0" u="none" strike="noStrike" baseline="0" dirty="0">
                <a:latin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41</a:t>
            </a:fld>
            <a:endParaRPr lang="en-GB"/>
          </a:p>
        </p:txBody>
      </p:sp>
    </p:spTree>
    <p:extLst>
      <p:ext uri="{BB962C8B-B14F-4D97-AF65-F5344CB8AC3E}">
        <p14:creationId xmlns:p14="http://schemas.microsoft.com/office/powerpoint/2010/main" val="152842823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42</a:t>
            </a:fld>
            <a:endParaRPr lang="en-GB"/>
          </a:p>
        </p:txBody>
      </p:sp>
    </p:spTree>
    <p:extLst>
      <p:ext uri="{BB962C8B-B14F-4D97-AF65-F5344CB8AC3E}">
        <p14:creationId xmlns:p14="http://schemas.microsoft.com/office/powerpoint/2010/main" val="294848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43</a:t>
            </a:fld>
            <a:endParaRPr lang="en-GB"/>
          </a:p>
        </p:txBody>
      </p:sp>
    </p:spTree>
    <p:extLst>
      <p:ext uri="{BB962C8B-B14F-4D97-AF65-F5344CB8AC3E}">
        <p14:creationId xmlns:p14="http://schemas.microsoft.com/office/powerpoint/2010/main" val="86829410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44</a:t>
            </a:fld>
            <a:endParaRPr lang="en-GB"/>
          </a:p>
        </p:txBody>
      </p:sp>
    </p:spTree>
    <p:extLst>
      <p:ext uri="{BB962C8B-B14F-4D97-AF65-F5344CB8AC3E}">
        <p14:creationId xmlns:p14="http://schemas.microsoft.com/office/powerpoint/2010/main" val="421198591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45</a:t>
            </a:fld>
            <a:endParaRPr lang="en-GB"/>
          </a:p>
        </p:txBody>
      </p:sp>
    </p:spTree>
    <p:extLst>
      <p:ext uri="{BB962C8B-B14F-4D97-AF65-F5344CB8AC3E}">
        <p14:creationId xmlns:p14="http://schemas.microsoft.com/office/powerpoint/2010/main" val="3343880314"/>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ym typeface="Webdings" panose="05030102010509060703" pitchFamily="18" charset="2"/>
              </a:rPr>
              <a:t> </a:t>
            </a:r>
            <a:endParaRPr lang="en-GB" dirty="0">
              <a:effectLst/>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46</a:t>
            </a:fld>
            <a:endParaRPr lang="en-GB"/>
          </a:p>
        </p:txBody>
      </p:sp>
    </p:spTree>
    <p:extLst>
      <p:ext uri="{BB962C8B-B14F-4D97-AF65-F5344CB8AC3E}">
        <p14:creationId xmlns:p14="http://schemas.microsoft.com/office/powerpoint/2010/main" val="2714617417"/>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baseline="0" dirty="0">
                <a:latin typeface="TimesNewRomanPSMT"/>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47</a:t>
            </a:fld>
            <a:endParaRPr lang="en-GB"/>
          </a:p>
        </p:txBody>
      </p:sp>
    </p:spTree>
    <p:extLst>
      <p:ext uri="{BB962C8B-B14F-4D97-AF65-F5344CB8AC3E}">
        <p14:creationId xmlns:p14="http://schemas.microsoft.com/office/powerpoint/2010/main" val="531983602"/>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71F1F"/>
                </a:solidFill>
                <a:effectLst/>
                <a:latin typeface="Libre Franklin"/>
              </a:rPr>
              <a:t> </a:t>
            </a:r>
            <a:endParaRPr lang="en-GB" dirty="0"/>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48</a:t>
            </a:fld>
            <a:endParaRPr lang="en-GB"/>
          </a:p>
        </p:txBody>
      </p:sp>
    </p:spTree>
    <p:extLst>
      <p:ext uri="{BB962C8B-B14F-4D97-AF65-F5344CB8AC3E}">
        <p14:creationId xmlns:p14="http://schemas.microsoft.com/office/powerpoint/2010/main" val="388917872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ym typeface="Webdings" panose="05030102010509060703" pitchFamily="18" charset="2"/>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49</a:t>
            </a:fld>
            <a:endParaRPr lang="en-GB"/>
          </a:p>
        </p:txBody>
      </p:sp>
    </p:spTree>
    <p:extLst>
      <p:ext uri="{BB962C8B-B14F-4D97-AF65-F5344CB8AC3E}">
        <p14:creationId xmlns:p14="http://schemas.microsoft.com/office/powerpoint/2010/main" val="376692529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t"/>
            <a:endParaRPr lang="en-GB" dirty="0">
              <a:effectLst/>
            </a:endParaRPr>
          </a:p>
          <a:p>
            <a:pPr fontAlgn="t">
              <a:buFont typeface="Arial" panose="020B0604020202020204" pitchFamily="34" charset="0"/>
              <a:buChar char="•"/>
            </a:pPr>
            <a:endParaRPr lang="en-GB" sz="1800" dirty="0">
              <a:effectLst/>
            </a:endParaRPr>
          </a:p>
          <a:p>
            <a:pPr fontAlgn="t">
              <a:buFont typeface="Arial" panose="020B0604020202020204" pitchFamily="34" charset="0"/>
              <a:buChar char="•"/>
            </a:pPr>
            <a:endParaRPr lang="en-GB" sz="1800" dirty="0">
              <a:effectLst/>
            </a:endParaRPr>
          </a:p>
          <a:p>
            <a:pPr marL="0" algn="l" rtl="0" eaLnBrk="1" fontAlgn="t" latinLnBrk="0" hangingPunct="1">
              <a:spcBef>
                <a:spcPts val="0"/>
              </a:spcBef>
              <a:spcAft>
                <a:spcPts val="0"/>
              </a:spcAft>
            </a:pPr>
            <a:endParaRPr lang="en-GB" sz="1800" b="0" i="0" u="none" strike="noStrike"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50</a:t>
            </a:fld>
            <a:endParaRPr lang="en-GB"/>
          </a:p>
        </p:txBody>
      </p:sp>
    </p:spTree>
    <p:extLst>
      <p:ext uri="{BB962C8B-B14F-4D97-AF65-F5344CB8AC3E}">
        <p14:creationId xmlns:p14="http://schemas.microsoft.com/office/powerpoint/2010/main" val="36743696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sz="2800" b="1" i="0" dirty="0">
                <a:solidFill>
                  <a:srgbClr val="1B2B68"/>
                </a:solidFill>
                <a:effectLst/>
                <a:latin typeface="Gilmer"/>
              </a:rPr>
              <a:t> </a:t>
            </a:r>
          </a:p>
          <a:p>
            <a:pPr algn="l"/>
            <a:endParaRPr lang="en-GB" b="0" i="0" dirty="0">
              <a:solidFill>
                <a:srgbClr val="0D405F"/>
              </a:solidFill>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51</a:t>
            </a:fld>
            <a:endParaRPr lang="en-GB"/>
          </a:p>
        </p:txBody>
      </p:sp>
    </p:spTree>
    <p:extLst>
      <p:ext uri="{BB962C8B-B14F-4D97-AF65-F5344CB8AC3E}">
        <p14:creationId xmlns:p14="http://schemas.microsoft.com/office/powerpoint/2010/main" val="2394664334"/>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sym typeface="Webdings" panose="05030102010509060703" pitchFamily="18" charset="2"/>
              </a:rPr>
              <a:t> </a:t>
            </a:r>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52</a:t>
            </a:fld>
            <a:endParaRPr lang="en-GB"/>
          </a:p>
        </p:txBody>
      </p:sp>
    </p:spTree>
    <p:extLst>
      <p:ext uri="{BB962C8B-B14F-4D97-AF65-F5344CB8AC3E}">
        <p14:creationId xmlns:p14="http://schemas.microsoft.com/office/powerpoint/2010/main" val="3122854981"/>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None/>
            </a:pPr>
            <a:r>
              <a:rPr lang="en-GB" sz="1200" b="0" i="0" u="none" strike="noStrike" baseline="0" dirty="0">
                <a:latin typeface="TimesNewRomanPSMT"/>
              </a:rPr>
              <a:t> </a:t>
            </a:r>
            <a:endParaRPr lang="en-GB" dirty="0"/>
          </a:p>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53</a:t>
            </a:fld>
            <a:endParaRPr lang="en-GB"/>
          </a:p>
        </p:txBody>
      </p:sp>
    </p:spTree>
    <p:extLst>
      <p:ext uri="{BB962C8B-B14F-4D97-AF65-F5344CB8AC3E}">
        <p14:creationId xmlns:p14="http://schemas.microsoft.com/office/powerpoint/2010/main" val="181020369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6D7FC4E-4A86-47F1-B60B-4E84689376CF}" type="slidenum">
              <a:rPr lang="en-GB" smtClean="0"/>
              <a:t>54</a:t>
            </a:fld>
            <a:endParaRPr lang="en-GB"/>
          </a:p>
        </p:txBody>
      </p:sp>
    </p:spTree>
    <p:extLst>
      <p:ext uri="{BB962C8B-B14F-4D97-AF65-F5344CB8AC3E}">
        <p14:creationId xmlns:p14="http://schemas.microsoft.com/office/powerpoint/2010/main" val="56796537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55</a:t>
            </a:fld>
            <a:endParaRPr lang="en-GB"/>
          </a:p>
        </p:txBody>
      </p:sp>
    </p:spTree>
    <p:extLst>
      <p:ext uri="{BB962C8B-B14F-4D97-AF65-F5344CB8AC3E}">
        <p14:creationId xmlns:p14="http://schemas.microsoft.com/office/powerpoint/2010/main" val="3018088475"/>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6D7FC4E-4A86-47F1-B60B-4E84689376CF}" type="slidenum">
              <a:rPr lang="en-GB" smtClean="0"/>
              <a:t>56</a:t>
            </a:fld>
            <a:endParaRPr lang="en-GB"/>
          </a:p>
        </p:txBody>
      </p:sp>
    </p:spTree>
    <p:extLst>
      <p:ext uri="{BB962C8B-B14F-4D97-AF65-F5344CB8AC3E}">
        <p14:creationId xmlns:p14="http://schemas.microsoft.com/office/powerpoint/2010/main" val="249885825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57</a:t>
            </a:fld>
            <a:endParaRPr lang="en-GB"/>
          </a:p>
        </p:txBody>
      </p:sp>
    </p:spTree>
    <p:extLst>
      <p:ext uri="{BB962C8B-B14F-4D97-AF65-F5344CB8AC3E}">
        <p14:creationId xmlns:p14="http://schemas.microsoft.com/office/powerpoint/2010/main" val="3321882904"/>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6D7FC4E-4A86-47F1-B60B-4E84689376CF}" type="slidenum">
              <a:rPr lang="en-GB" smtClean="0"/>
              <a:t>58</a:t>
            </a:fld>
            <a:endParaRPr lang="en-GB"/>
          </a:p>
        </p:txBody>
      </p:sp>
    </p:spTree>
    <p:extLst>
      <p:ext uri="{BB962C8B-B14F-4D97-AF65-F5344CB8AC3E}">
        <p14:creationId xmlns:p14="http://schemas.microsoft.com/office/powerpoint/2010/main" val="39976643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C264EE-AA44-4A72-991B-BD3B397F74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2677C20-2B6B-419C-B8AA-C4CC3DF781C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9DFC4BC-42E4-49B4-9ED9-F7920002500C}"/>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F5E7A508-2644-403B-A998-ED03292C1F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ABEDA8-8079-4096-81C8-366C3F394918}"/>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171441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04277-DBC5-407A-8784-B72E35EAB0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95F0393-776D-400D-A9CC-6B17604E8A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501A79-1963-4671-B7CA-4FD35689033F}"/>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B3975366-5DC3-4998-BD9F-F7449A3743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87AB82-08B5-4DFE-8396-A22D208B4EE4}"/>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076595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EDC91-6354-43F8-8833-82ABC9179FD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4C83E8-76A9-4938-AA56-C5CBBE90D5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D6C91C-BF59-46B2-9725-F1E498A895F4}"/>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9F8CC01C-1DDE-46E5-8AD4-B4B8BBAA5C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C00621-3CE9-4A4A-A1B7-272BAD919EC3}"/>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7895744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6A299-4E44-46FA-B583-5DCFBD95A05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CB5157-A6AE-4D6E-85EE-E8DF36D3144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463F26-8D6D-4D62-A053-168871AD64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6715D51-D2AA-4A20-BD91-C9563293B9B4}"/>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6" name="Footer Placeholder 5">
            <a:extLst>
              <a:ext uri="{FF2B5EF4-FFF2-40B4-BE49-F238E27FC236}">
                <a16:creationId xmlns:a16="http://schemas.microsoft.com/office/drawing/2014/main" id="{A00BF25A-28BE-4F6F-8EAF-67810E63BF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4597AD-91C8-461E-8AB3-9CE2BD0EA78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3524204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5796A-5464-4AE6-80AE-7FB4F06FFEC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9B343-96BF-446C-97A6-4B4341A044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940F124-67F8-4573-93E3-A123E6414FD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A2C3AF1-9093-4E4B-933F-DB2B542447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12984A-EA2E-41A1-A813-99B15C119D5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0A7BBC3-8F45-406D-AE7A-981F18911C66}"/>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8" name="Footer Placeholder 7">
            <a:extLst>
              <a:ext uri="{FF2B5EF4-FFF2-40B4-BE49-F238E27FC236}">
                <a16:creationId xmlns:a16="http://schemas.microsoft.com/office/drawing/2014/main" id="{5DD3F87D-9215-4BAC-B65B-FB8A71A7075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EBD5200-2F8F-4754-A746-FE6D9F628590}"/>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83866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504D2-8422-4457-8B87-33D443802DE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8D1162-EF20-4250-9C76-C517C31A5B39}"/>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4" name="Footer Placeholder 3">
            <a:extLst>
              <a:ext uri="{FF2B5EF4-FFF2-40B4-BE49-F238E27FC236}">
                <a16:creationId xmlns:a16="http://schemas.microsoft.com/office/drawing/2014/main" id="{96C2C9EF-FA61-4151-A9E7-0FEEBE3049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02F1FB-C5D7-4952-8DA1-548939B5245B}"/>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851760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DB416E-FE8A-4836-B221-D67E817EC3E2}"/>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3" name="Footer Placeholder 2">
            <a:extLst>
              <a:ext uri="{FF2B5EF4-FFF2-40B4-BE49-F238E27FC236}">
                <a16:creationId xmlns:a16="http://schemas.microsoft.com/office/drawing/2014/main" id="{EE68C65C-7C99-46A8-870A-F1D0E593F8E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A6CB1BF-CC8C-44E1-B26E-36B399BE8A86}"/>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38846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D6910C-C468-4728-902A-45957393A1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6D54792-BAC4-491A-8635-C36CD93FC47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2B83E38-3767-4448-8EF9-B059B33EDE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FE5B11-BF80-4CB6-8D2A-02694D66ED22}"/>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6" name="Footer Placeholder 5">
            <a:extLst>
              <a:ext uri="{FF2B5EF4-FFF2-40B4-BE49-F238E27FC236}">
                <a16:creationId xmlns:a16="http://schemas.microsoft.com/office/drawing/2014/main" id="{5EFA7A04-C579-4964-9643-0131755406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542D74-B2A7-4FF0-94A1-840C3A0FD747}"/>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1540466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B5CB61-A9AF-485C-8249-208B0A98CC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1C66D92-F2A1-4598-A601-1CC89A818D2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A7702D2-4C0D-4D9A-8F4A-22BA1CD5E4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DB74691-B356-417B-8384-21D7C602582C}"/>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6" name="Footer Placeholder 5">
            <a:extLst>
              <a:ext uri="{FF2B5EF4-FFF2-40B4-BE49-F238E27FC236}">
                <a16:creationId xmlns:a16="http://schemas.microsoft.com/office/drawing/2014/main" id="{75E6248E-A65B-46CE-B6BB-91703E9A18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6AAED0-E66D-4732-9B05-F02091AC54EE}"/>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980624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5F094-6532-47A3-8B81-7E735BCA5EE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9E9E52F-5AE9-44C1-8BB7-2973F9555E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F8154F-12D8-4869-8C8C-247FA6EBAAED}"/>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7FA69ACE-4249-4D24-81BF-9670C0A65C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C25A95-E53C-4477-94F9-B4557320FA8D}"/>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4541441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3C265E-9D27-43C0-9AA4-7C85E3C1D4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7422E5B-087A-46A6-BB08-E05D674ADD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30FBE1-233E-4BDE-BF4B-958369BDA743}"/>
              </a:ext>
            </a:extLst>
          </p:cNvPr>
          <p:cNvSpPr>
            <a:spLocks noGrp="1"/>
          </p:cNvSpPr>
          <p:nvPr>
            <p:ph type="dt" sz="half" idx="10"/>
          </p:nvPr>
        </p:nvSpPr>
        <p:spPr/>
        <p:txBody>
          <a:body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4175672B-C521-4353-9F1C-0E8AF3043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53AC9B-C732-42C6-B51A-BD280E5F22C9}"/>
              </a:ext>
            </a:extLst>
          </p:cNvPr>
          <p:cNvSpPr>
            <a:spLocks noGrp="1"/>
          </p:cNvSpPr>
          <p:nvPr>
            <p:ph type="sldNum" sz="quarter" idx="12"/>
          </p:nvPr>
        </p:nvSpPr>
        <p:spPr/>
        <p:txBody>
          <a:bodyPr/>
          <a:lstStyle/>
          <a:p>
            <a:fld id="{DF2E0471-A75C-4191-87DD-65A3291CB850}" type="slidenum">
              <a:rPr lang="en-GB" smtClean="0"/>
              <a:t>‹#›</a:t>
            </a:fld>
            <a:endParaRPr lang="en-GB"/>
          </a:p>
        </p:txBody>
      </p:sp>
    </p:spTree>
    <p:extLst>
      <p:ext uri="{BB962C8B-B14F-4D97-AF65-F5344CB8AC3E}">
        <p14:creationId xmlns:p14="http://schemas.microsoft.com/office/powerpoint/2010/main" val="2294569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B977EB-0A2F-4339-B9D1-3FC94EF0B4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5BE92E-A395-4E4E-A3FA-6B02CE9213B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C42304-66A0-4F9E-B951-389E0DE263A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EEDFC2-5B5F-4268-ADED-E79021BC6BF3}" type="datetimeFigureOut">
              <a:rPr lang="en-GB" smtClean="0"/>
              <a:t>23/09/2021</a:t>
            </a:fld>
            <a:endParaRPr lang="en-GB"/>
          </a:p>
        </p:txBody>
      </p:sp>
      <p:sp>
        <p:nvSpPr>
          <p:cNvPr id="5" name="Footer Placeholder 4">
            <a:extLst>
              <a:ext uri="{FF2B5EF4-FFF2-40B4-BE49-F238E27FC236}">
                <a16:creationId xmlns:a16="http://schemas.microsoft.com/office/drawing/2014/main" id="{C30BC047-24E8-43CC-AFE3-04F4376744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6D0508C-4C65-4585-B05F-C8E1D9A0F7D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2E0471-A75C-4191-87DD-65A3291CB850}" type="slidenum">
              <a:rPr lang="en-GB" smtClean="0"/>
              <a:t>‹#›</a:t>
            </a:fld>
            <a:endParaRPr lang="en-GB"/>
          </a:p>
        </p:txBody>
      </p:sp>
    </p:spTree>
    <p:extLst>
      <p:ext uri="{BB962C8B-B14F-4D97-AF65-F5344CB8AC3E}">
        <p14:creationId xmlns:p14="http://schemas.microsoft.com/office/powerpoint/2010/main" val="24344493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4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45.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7.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4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40" name="Rectangle 32">
            <a:extLst>
              <a:ext uri="{FF2B5EF4-FFF2-40B4-BE49-F238E27FC236}">
                <a16:creationId xmlns:a16="http://schemas.microsoft.com/office/drawing/2014/main" id="{8B646C36-EEEC-4D52-8E8E-206F4CD8A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cap="all" spc="600" dirty="0"/>
          </a:p>
        </p:txBody>
      </p:sp>
      <p:grpSp>
        <p:nvGrpSpPr>
          <p:cNvPr id="42" name="Group 34">
            <a:extLst>
              <a:ext uri="{FF2B5EF4-FFF2-40B4-BE49-F238E27FC236}">
                <a16:creationId xmlns:a16="http://schemas.microsoft.com/office/drawing/2014/main" id="{E7E9D86A-D513-48F9-851A-5F3725E800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1565" y="330817"/>
            <a:ext cx="4833901" cy="5995583"/>
            <a:chOff x="1754444" y="330817"/>
            <a:chExt cx="4833901" cy="5995583"/>
          </a:xfrm>
        </p:grpSpPr>
        <p:sp>
          <p:nvSpPr>
            <p:cNvPr id="36" name="Rectangle 35">
              <a:extLst>
                <a:ext uri="{FF2B5EF4-FFF2-40B4-BE49-F238E27FC236}">
                  <a16:creationId xmlns:a16="http://schemas.microsoft.com/office/drawing/2014/main" id="{8258443E-B333-44F4-8D49-1EAB1C1A4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4444" y="330817"/>
              <a:ext cx="4833901" cy="599558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36">
              <a:extLst>
                <a:ext uri="{FF2B5EF4-FFF2-40B4-BE49-F238E27FC236}">
                  <a16:creationId xmlns:a16="http://schemas.microsoft.com/office/drawing/2014/main" id="{09132A4E-0C09-40DA-A360-EA9D3DAFF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754444" y="330817"/>
              <a:ext cx="4833901" cy="599558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D649D88F-3460-4C52-888E-001C62B26E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21649" y="213740"/>
            <a:ext cx="4833901" cy="599558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322425-4750-42D0-B357-885AE3339077}"/>
              </a:ext>
            </a:extLst>
          </p:cNvPr>
          <p:cNvSpPr>
            <a:spLocks noGrp="1"/>
          </p:cNvSpPr>
          <p:nvPr>
            <p:ph type="ctrTitle"/>
          </p:nvPr>
        </p:nvSpPr>
        <p:spPr>
          <a:xfrm>
            <a:off x="2026693" y="510803"/>
            <a:ext cx="4069306" cy="5339736"/>
          </a:xfrm>
        </p:spPr>
        <p:txBody>
          <a:bodyPr anchor="ctr">
            <a:normAutofit/>
          </a:bodyPr>
          <a:lstStyle/>
          <a:p>
            <a:r>
              <a:rPr lang="en-GB" sz="5400">
                <a:solidFill>
                  <a:schemeClr val="bg1"/>
                </a:solidFill>
              </a:rPr>
              <a:t>Quantitative and Qualitative Research</a:t>
            </a:r>
            <a:br>
              <a:rPr lang="en-GB" sz="5400">
                <a:solidFill>
                  <a:schemeClr val="bg1"/>
                </a:solidFill>
              </a:rPr>
            </a:br>
            <a:r>
              <a:rPr lang="en-GB" sz="5400">
                <a:solidFill>
                  <a:schemeClr val="bg1"/>
                </a:solidFill>
              </a:rPr>
              <a:t> </a:t>
            </a:r>
            <a:endParaRPr lang="en-GB" sz="5400" dirty="0">
              <a:solidFill>
                <a:schemeClr val="bg1"/>
              </a:solidFill>
            </a:endParaRPr>
          </a:p>
        </p:txBody>
      </p:sp>
      <p:sp>
        <p:nvSpPr>
          <p:cNvPr id="41" name="Freeform: Shape 40">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43" name="Freeform: Shape 42">
            <a:extLst>
              <a:ext uri="{FF2B5EF4-FFF2-40B4-BE49-F238E27FC236}">
                <a16:creationId xmlns:a16="http://schemas.microsoft.com/office/drawing/2014/main" id="{217DD14E-3BC7-413D-B4AB-B92EED2F57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22467" y="4200769"/>
            <a:ext cx="2769534" cy="2657232"/>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 name="Subtitle 2">
            <a:extLst>
              <a:ext uri="{FF2B5EF4-FFF2-40B4-BE49-F238E27FC236}">
                <a16:creationId xmlns:a16="http://schemas.microsoft.com/office/drawing/2014/main" id="{C9FF07D9-8A46-4A7D-8065-4E7808ABE8B6}"/>
              </a:ext>
            </a:extLst>
          </p:cNvPr>
          <p:cNvSpPr>
            <a:spLocks noGrp="1"/>
          </p:cNvSpPr>
          <p:nvPr>
            <p:ph type="subTitle" idx="1"/>
          </p:nvPr>
        </p:nvSpPr>
        <p:spPr>
          <a:xfrm>
            <a:off x="7267417" y="3632200"/>
            <a:ext cx="3336001" cy="2354863"/>
          </a:xfrm>
        </p:spPr>
        <p:txBody>
          <a:bodyPr>
            <a:normAutofit/>
          </a:bodyPr>
          <a:lstStyle/>
          <a:p>
            <a:pPr algn="l"/>
            <a:r>
              <a:rPr lang="en-GB" sz="2800" dirty="0">
                <a:solidFill>
                  <a:schemeClr val="bg1"/>
                </a:solidFill>
              </a:rPr>
              <a:t>Advanced Research Methods in Counselling</a:t>
            </a:r>
          </a:p>
          <a:p>
            <a:pPr algn="l"/>
            <a:r>
              <a:rPr lang="en-GB" sz="2800" dirty="0">
                <a:solidFill>
                  <a:schemeClr val="bg1"/>
                </a:solidFill>
              </a:rPr>
              <a:t>Dr Beverly Cole</a:t>
            </a:r>
          </a:p>
        </p:txBody>
      </p:sp>
      <p:sp>
        <p:nvSpPr>
          <p:cNvPr id="45"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7" name="Graphic 212">
            <a:extLst>
              <a:ext uri="{FF2B5EF4-FFF2-40B4-BE49-F238E27FC236}">
                <a16:creationId xmlns:a16="http://schemas.microsoft.com/office/drawing/2014/main" id="{6908275D-177E-42F2-8887-134AFE8B70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798490"/>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49" name="Oval 48">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340" y="5287341"/>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51" name="Oval 50">
            <a:extLst>
              <a:ext uri="{FF2B5EF4-FFF2-40B4-BE49-F238E27FC236}">
                <a16:creationId xmlns:a16="http://schemas.microsoft.com/office/drawing/2014/main" id="{E32B36D4-0C87-4882-A12C-18A91DBAE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5340" y="5287341"/>
            <a:ext cx="319941" cy="31994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53"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54" name="Freeform: Shape 53">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8864579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438A5A-605C-4BAE-8183-113A1A838225}"/>
              </a:ext>
            </a:extLst>
          </p:cNvPr>
          <p:cNvSpPr>
            <a:spLocks noGrp="1"/>
          </p:cNvSpPr>
          <p:nvPr>
            <p:ph type="title"/>
          </p:nvPr>
        </p:nvSpPr>
        <p:spPr>
          <a:xfrm>
            <a:off x="1171074" y="1396686"/>
            <a:ext cx="3240506" cy="4064628"/>
          </a:xfrm>
        </p:spPr>
        <p:txBody>
          <a:bodyPr>
            <a:normAutofit/>
          </a:bodyPr>
          <a:lstStyle/>
          <a:p>
            <a:r>
              <a:rPr lang="en-GB" sz="3400">
                <a:solidFill>
                  <a:srgbClr val="FFFFFF"/>
                </a:solidFill>
              </a:rPr>
              <a:t>ASYNCHRONOUS LEARNING…</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FF0FC20-DF4F-425D-8272-069C3DFCBBCC}"/>
              </a:ext>
            </a:extLst>
          </p:cNvPr>
          <p:cNvSpPr>
            <a:spLocks noGrp="1"/>
          </p:cNvSpPr>
          <p:nvPr>
            <p:ph idx="1"/>
          </p:nvPr>
        </p:nvSpPr>
        <p:spPr>
          <a:xfrm>
            <a:off x="5370153" y="1526033"/>
            <a:ext cx="5536397" cy="3935281"/>
          </a:xfrm>
        </p:spPr>
        <p:txBody>
          <a:bodyPr>
            <a:normAutofit/>
          </a:bodyPr>
          <a:lstStyle/>
          <a:p>
            <a:endParaRPr lang="en-GB" dirty="0"/>
          </a:p>
          <a:p>
            <a:endParaRPr lang="en-GB" dirty="0"/>
          </a:p>
          <a:p>
            <a:endParaRPr lang="en-GB" dirty="0"/>
          </a:p>
          <a:p>
            <a:r>
              <a:rPr lang="en-GB" dirty="0"/>
              <a:t>ANY QUESTIONS</a:t>
            </a:r>
          </a:p>
        </p:txBody>
      </p:sp>
    </p:spTree>
    <p:extLst>
      <p:ext uri="{BB962C8B-B14F-4D97-AF65-F5344CB8AC3E}">
        <p14:creationId xmlns:p14="http://schemas.microsoft.com/office/powerpoint/2010/main" val="3989181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D8FA-E1EA-4D8D-B305-0AB33C5C170C}"/>
              </a:ext>
            </a:extLst>
          </p:cNvPr>
          <p:cNvSpPr>
            <a:spLocks noGrp="1"/>
          </p:cNvSpPr>
          <p:nvPr>
            <p:ph type="title"/>
          </p:nvPr>
        </p:nvSpPr>
        <p:spPr>
          <a:xfrm>
            <a:off x="804673" y="1445494"/>
            <a:ext cx="3616856" cy="4376572"/>
          </a:xfrm>
        </p:spPr>
        <p:txBody>
          <a:bodyPr anchor="ctr">
            <a:normAutofit/>
          </a:bodyPr>
          <a:lstStyle/>
          <a:p>
            <a:r>
              <a:rPr lang="en-GB" sz="4800"/>
              <a:t>Aims of the lesson:</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47474CB-D034-4B0A-978F-8C186C9F1F03}"/>
              </a:ext>
            </a:extLst>
          </p:cNvPr>
          <p:cNvSpPr>
            <a:spLocks noGrp="1"/>
          </p:cNvSpPr>
          <p:nvPr>
            <p:ph idx="1"/>
          </p:nvPr>
        </p:nvSpPr>
        <p:spPr>
          <a:xfrm>
            <a:off x="6096000" y="0"/>
            <a:ext cx="6096000" cy="6858000"/>
          </a:xfrm>
        </p:spPr>
        <p:txBody>
          <a:bodyPr anchor="ctr">
            <a:normAutofit lnSpcReduction="10000"/>
          </a:bodyPr>
          <a:lstStyle/>
          <a:p>
            <a:pPr marL="0" indent="0">
              <a:buNone/>
            </a:pPr>
            <a:r>
              <a:rPr lang="en-GB" sz="3200" b="1" dirty="0">
                <a:solidFill>
                  <a:schemeClr val="bg1"/>
                </a:solidFill>
              </a:rPr>
              <a:t>By the end of this lesson, you will</a:t>
            </a:r>
            <a:r>
              <a:rPr lang="en-GB" sz="3200" dirty="0">
                <a:solidFill>
                  <a:schemeClr val="bg1"/>
                </a:solidFill>
              </a:rPr>
              <a:t>:</a:t>
            </a:r>
          </a:p>
          <a:p>
            <a:r>
              <a:rPr lang="en-GB" sz="3200" dirty="0">
                <a:solidFill>
                  <a:schemeClr val="bg1"/>
                </a:solidFill>
              </a:rPr>
              <a:t>Have an understanding of quantitative and qualitative research</a:t>
            </a:r>
          </a:p>
          <a:p>
            <a:r>
              <a:rPr lang="en-GB" sz="3200" dirty="0">
                <a:solidFill>
                  <a:schemeClr val="bg1"/>
                </a:solidFill>
              </a:rPr>
              <a:t>Be able to identify the basic differences between quantitative and qualitative research</a:t>
            </a:r>
          </a:p>
          <a:p>
            <a:r>
              <a:rPr lang="en-GB" sz="3200" dirty="0">
                <a:solidFill>
                  <a:schemeClr val="bg1"/>
                </a:solidFill>
              </a:rPr>
              <a:t>Be equipped to consider w</a:t>
            </a:r>
            <a:r>
              <a:rPr lang="en-GB" sz="3200" b="0" i="0" u="none" strike="noStrike" baseline="0" dirty="0">
                <a:solidFill>
                  <a:schemeClr val="bg1"/>
                </a:solidFill>
              </a:rPr>
              <a:t>hen a qualitative, quantitative, or mixed methods approach is suitable</a:t>
            </a:r>
            <a:endParaRPr lang="en-GB" sz="3200" dirty="0">
              <a:solidFill>
                <a:schemeClr val="bg1"/>
              </a:solidFill>
            </a:endParaRPr>
          </a:p>
          <a:p>
            <a:r>
              <a:rPr lang="en-GB" sz="3200" dirty="0">
                <a:solidFill>
                  <a:schemeClr val="bg1"/>
                </a:solidFill>
              </a:rPr>
              <a:t>Have background information to start to work on Assessment 1 of this module</a:t>
            </a:r>
          </a:p>
          <a:p>
            <a:r>
              <a:rPr lang="en-GB" sz="3200" dirty="0">
                <a:solidFill>
                  <a:schemeClr val="bg1"/>
                </a:solidFill>
              </a:rPr>
              <a:t>Know where to look for further research and reading</a:t>
            </a:r>
          </a:p>
          <a:p>
            <a:pPr marL="0" indent="0">
              <a:buNone/>
            </a:pPr>
            <a:endParaRPr lang="en-GB" sz="2200" dirty="0">
              <a:solidFill>
                <a:schemeClr val="bg1"/>
              </a:solidFill>
            </a:endParaRPr>
          </a:p>
        </p:txBody>
      </p:sp>
    </p:spTree>
    <p:extLst>
      <p:ext uri="{BB962C8B-B14F-4D97-AF65-F5344CB8AC3E}">
        <p14:creationId xmlns:p14="http://schemas.microsoft.com/office/powerpoint/2010/main" val="1158669176"/>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6A95FFB2-5786-43FB-9C84-3ACBCCEE53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2347" y="0"/>
            <a:ext cx="1301430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498464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5AF157-7757-4833-B6E1-48F93D6CB095}"/>
              </a:ext>
            </a:extLst>
          </p:cNvPr>
          <p:cNvSpPr>
            <a:spLocks noGrp="1"/>
          </p:cNvSpPr>
          <p:nvPr>
            <p:ph type="title"/>
          </p:nvPr>
        </p:nvSpPr>
        <p:spPr>
          <a:xfrm>
            <a:off x="838200" y="557188"/>
            <a:ext cx="10515600" cy="1133499"/>
          </a:xfrm>
        </p:spPr>
        <p:txBody>
          <a:bodyPr>
            <a:normAutofit/>
          </a:bodyPr>
          <a:lstStyle/>
          <a:p>
            <a:pPr algn="ctr"/>
            <a:r>
              <a:rPr lang="en-GB" sz="4000"/>
              <a:t>Qualitative/Quantitative, what is the difference?</a:t>
            </a:r>
          </a:p>
        </p:txBody>
      </p:sp>
      <p:graphicFrame>
        <p:nvGraphicFramePr>
          <p:cNvPr id="5" name="Content Placeholder 2">
            <a:extLst>
              <a:ext uri="{FF2B5EF4-FFF2-40B4-BE49-F238E27FC236}">
                <a16:creationId xmlns:a16="http://schemas.microsoft.com/office/drawing/2014/main" id="{8AA4A001-EF20-4E4A-802B-73FEEE30A735}"/>
              </a:ext>
            </a:extLst>
          </p:cNvPr>
          <p:cNvGraphicFramePr>
            <a:graphicFrameLocks noGrp="1"/>
          </p:cNvGraphicFramePr>
          <p:nvPr>
            <p:ph idx="1"/>
            <p:extLst>
              <p:ext uri="{D42A27DB-BD31-4B8C-83A1-F6EECF244321}">
                <p14:modId xmlns:p14="http://schemas.microsoft.com/office/powerpoint/2010/main" val="1140556798"/>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72828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1601A2EF-8A4B-4E6A-B9C8-72FC6FB1C654}"/>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b="0" i="0" u="none" strike="noStrike" baseline="0" dirty="0">
                <a:solidFill>
                  <a:schemeClr val="bg1">
                    <a:lumMod val="95000"/>
                    <a:lumOff val="5000"/>
                  </a:schemeClr>
                </a:solidFill>
              </a:rPr>
              <a:t>Let’s begin by </a:t>
            </a:r>
            <a:r>
              <a:rPr lang="en-US" sz="5400" b="1" i="1" u="none" strike="noStrike" baseline="0" dirty="0">
                <a:solidFill>
                  <a:schemeClr val="bg1">
                    <a:lumMod val="95000"/>
                    <a:lumOff val="5000"/>
                  </a:schemeClr>
                </a:solidFill>
              </a:rPr>
              <a:t>defining</a:t>
            </a:r>
            <a:r>
              <a:rPr lang="en-US" sz="5400" b="0" i="0" u="none" strike="noStrike" baseline="0" dirty="0">
                <a:solidFill>
                  <a:schemeClr val="bg1">
                    <a:lumMod val="95000"/>
                    <a:lumOff val="5000"/>
                  </a:schemeClr>
                </a:solidFill>
              </a:rPr>
              <a:t> quantitative and qualitative research …</a:t>
            </a:r>
            <a:endParaRPr lang="en-US" sz="5400" dirty="0">
              <a:solidFill>
                <a:schemeClr val="bg1">
                  <a:lumMod val="95000"/>
                  <a:lumOff val="5000"/>
                </a:schemeClr>
              </a:solidFill>
            </a:endParaRPr>
          </a:p>
        </p:txBody>
      </p:sp>
    </p:spTree>
    <p:extLst>
      <p:ext uri="{BB962C8B-B14F-4D97-AF65-F5344CB8AC3E}">
        <p14:creationId xmlns:p14="http://schemas.microsoft.com/office/powerpoint/2010/main" val="116178843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82" name="Freeform: Shape 128">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3" name="Freeform: Shape 130">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4A3AEE-0EB4-4F90-ACC3-4BC772C5E165}"/>
              </a:ext>
            </a:extLst>
          </p:cNvPr>
          <p:cNvSpPr>
            <a:spLocks noGrp="1"/>
          </p:cNvSpPr>
          <p:nvPr>
            <p:ph type="title"/>
          </p:nvPr>
        </p:nvSpPr>
        <p:spPr>
          <a:xfrm>
            <a:off x="2311147" y="365760"/>
            <a:ext cx="7569706" cy="1288238"/>
          </a:xfrm>
        </p:spPr>
        <p:txBody>
          <a:bodyPr anchor="ctr">
            <a:normAutofit/>
          </a:bodyPr>
          <a:lstStyle/>
          <a:p>
            <a:pPr algn="ctr"/>
            <a:r>
              <a:rPr lang="en-GB" sz="4100"/>
              <a:t>A definition of quantitative research:</a:t>
            </a:r>
          </a:p>
        </p:txBody>
      </p:sp>
      <p:sp>
        <p:nvSpPr>
          <p:cNvPr id="3" name="Content Placeholder 2">
            <a:extLst>
              <a:ext uri="{FF2B5EF4-FFF2-40B4-BE49-F238E27FC236}">
                <a16:creationId xmlns:a16="http://schemas.microsoft.com/office/drawing/2014/main" id="{056ED99C-E0B6-4DCB-B364-47C4838F6074}"/>
              </a:ext>
            </a:extLst>
          </p:cNvPr>
          <p:cNvSpPr>
            <a:spLocks noGrp="1"/>
          </p:cNvSpPr>
          <p:nvPr>
            <p:ph idx="1"/>
          </p:nvPr>
        </p:nvSpPr>
        <p:spPr>
          <a:xfrm>
            <a:off x="1432561" y="1653998"/>
            <a:ext cx="9403080" cy="4327702"/>
          </a:xfrm>
        </p:spPr>
        <p:txBody>
          <a:bodyPr anchor="t">
            <a:noAutofit/>
          </a:bodyPr>
          <a:lstStyle/>
          <a:p>
            <a:r>
              <a:rPr lang="en-GB" sz="4000" b="0" i="0" dirty="0">
                <a:effectLst/>
                <a:latin typeface="Libre Franklin"/>
              </a:rPr>
              <a:t>Quantitative research, “involves the process of objectively collecting and analysing numerical data to describe, predict, or control variables of interest. The goals of quantitative research are to test causal relationships between variables, make predictions, and generalize results to wider populations” (McLeod, 2019).         </a:t>
            </a:r>
            <a:endParaRPr lang="en-GB" sz="4000" dirty="0"/>
          </a:p>
        </p:txBody>
      </p:sp>
    </p:spTree>
    <p:extLst>
      <p:ext uri="{BB962C8B-B14F-4D97-AF65-F5344CB8AC3E}">
        <p14:creationId xmlns:p14="http://schemas.microsoft.com/office/powerpoint/2010/main" val="10431607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71CBB7-ACA9-4795-A785-EDB20332E2B8}"/>
              </a:ext>
            </a:extLst>
          </p:cNvPr>
          <p:cNvSpPr>
            <a:spLocks noGrp="1"/>
          </p:cNvSpPr>
          <p:nvPr>
            <p:ph type="title"/>
          </p:nvPr>
        </p:nvSpPr>
        <p:spPr>
          <a:xfrm>
            <a:off x="2311147" y="365760"/>
            <a:ext cx="7569706" cy="1288238"/>
          </a:xfrm>
        </p:spPr>
        <p:txBody>
          <a:bodyPr anchor="ctr">
            <a:normAutofit/>
          </a:bodyPr>
          <a:lstStyle/>
          <a:p>
            <a:pPr algn="ctr"/>
            <a:r>
              <a:rPr lang="en-GB" sz="4100"/>
              <a:t>A definition of qualitative research</a:t>
            </a:r>
          </a:p>
        </p:txBody>
      </p:sp>
      <p:sp>
        <p:nvSpPr>
          <p:cNvPr id="3" name="Content Placeholder 2">
            <a:extLst>
              <a:ext uri="{FF2B5EF4-FFF2-40B4-BE49-F238E27FC236}">
                <a16:creationId xmlns:a16="http://schemas.microsoft.com/office/drawing/2014/main" id="{8F04FB61-5680-4BEB-978C-73C467B53C07}"/>
              </a:ext>
            </a:extLst>
          </p:cNvPr>
          <p:cNvSpPr>
            <a:spLocks noGrp="1"/>
          </p:cNvSpPr>
          <p:nvPr>
            <p:ph idx="1"/>
          </p:nvPr>
        </p:nvSpPr>
        <p:spPr>
          <a:xfrm>
            <a:off x="1648327" y="1383632"/>
            <a:ext cx="8963526" cy="4598068"/>
          </a:xfrm>
        </p:spPr>
        <p:txBody>
          <a:bodyPr anchor="t">
            <a:normAutofit fontScale="92500"/>
          </a:bodyPr>
          <a:lstStyle/>
          <a:p>
            <a:pPr marL="0" indent="0">
              <a:buNone/>
            </a:pPr>
            <a:r>
              <a:rPr lang="en-GB" sz="2200" b="0" i="0" u="none" strike="noStrike" baseline="0" dirty="0">
                <a:latin typeface="Times New Roman" panose="02020603050405020304" pitchFamily="18" charset="0"/>
              </a:rPr>
              <a:t> </a:t>
            </a:r>
            <a:r>
              <a:rPr lang="en-GB" dirty="0">
                <a:latin typeface="+mj-lt"/>
              </a:rPr>
              <a:t>“</a:t>
            </a:r>
            <a:r>
              <a:rPr lang="en-GB" i="0" u="none" strike="noStrike" baseline="0" dirty="0">
                <a:latin typeface="+mj-lt"/>
              </a:rPr>
              <a:t>Qualitative research is a situated activity that locates the observer in the world. It consists of a set of interpretive, material practices that make the world visible. These practices transform the world. They turn the world into a series of representations - including fieldnotes, interviews, conversations, photographs, recordings, and memos to the self. </a:t>
            </a:r>
          </a:p>
          <a:p>
            <a:pPr marL="0" indent="0">
              <a:buNone/>
            </a:pPr>
            <a:r>
              <a:rPr lang="en-GB" dirty="0">
                <a:latin typeface="+mj-lt"/>
              </a:rPr>
              <a:t>Q</a:t>
            </a:r>
            <a:r>
              <a:rPr lang="en-GB" i="0" u="none" strike="noStrike" baseline="0" dirty="0">
                <a:latin typeface="+mj-lt"/>
              </a:rPr>
              <a:t>ualitative research involves an interpretive, naturalistic approach to the world. This means that qualitative researchers study things in their natural settings, attempting to make sense of, or interpret, phenomena in terms of the meanings people bring to them”</a:t>
            </a:r>
          </a:p>
          <a:p>
            <a:pPr marL="0" indent="0">
              <a:buNone/>
            </a:pPr>
            <a:r>
              <a:rPr lang="it-IT" i="0" u="none" strike="noStrike" baseline="0" dirty="0">
                <a:latin typeface="+mj-lt"/>
              </a:rPr>
              <a:t>(Denzin &amp; Lincoln, 2005, p. 3)</a:t>
            </a:r>
            <a:endParaRPr lang="en-GB" dirty="0">
              <a:latin typeface="+mj-lt"/>
            </a:endParaRPr>
          </a:p>
        </p:txBody>
      </p:sp>
    </p:spTree>
    <p:extLst>
      <p:ext uri="{BB962C8B-B14F-4D97-AF65-F5344CB8AC3E}">
        <p14:creationId xmlns:p14="http://schemas.microsoft.com/office/powerpoint/2010/main" val="211434816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2" name="Freeform: Shape 7">
            <a:extLst>
              <a:ext uri="{FF2B5EF4-FFF2-40B4-BE49-F238E27FC236}">
                <a16:creationId xmlns:a16="http://schemas.microsoft.com/office/drawing/2014/main" id="{025E2AA9-10C9-4A14-BEA3-064CD0131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9">
            <a:extLst>
              <a:ext uri="{FF2B5EF4-FFF2-40B4-BE49-F238E27FC236}">
                <a16:creationId xmlns:a16="http://schemas.microsoft.com/office/drawing/2014/main" id="{F076F371-EE61-49EA-AA2A-3582C3AC9B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863721" cy="4984915"/>
          </a:xfrm>
          <a:custGeom>
            <a:avLst/>
            <a:gdLst>
              <a:gd name="connsiteX0" fmla="*/ 0 w 5863721"/>
              <a:gd name="connsiteY0" fmla="*/ 0 h 4984915"/>
              <a:gd name="connsiteX1" fmla="*/ 5863721 w 5863721"/>
              <a:gd name="connsiteY1" fmla="*/ 0 h 4984915"/>
              <a:gd name="connsiteX2" fmla="*/ 5844576 w 5863721"/>
              <a:gd name="connsiteY2" fmla="*/ 326138 h 4984915"/>
              <a:gd name="connsiteX3" fmla="*/ 5796589 w 5863721"/>
              <a:gd name="connsiteY3" fmla="*/ 693884 h 4984915"/>
              <a:gd name="connsiteX4" fmla="*/ 148386 w 5863721"/>
              <a:gd name="connsiteY4" fmla="*/ 4951022 h 4984915"/>
              <a:gd name="connsiteX5" fmla="*/ 0 w 5863721"/>
              <a:gd name="connsiteY5" fmla="*/ 4930112 h 498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233FD37-B28A-497F-BCDD-E83B040E7ED9}"/>
              </a:ext>
            </a:extLst>
          </p:cNvPr>
          <p:cNvSpPr>
            <a:spLocks noGrp="1"/>
          </p:cNvSpPr>
          <p:nvPr>
            <p:ph type="title"/>
          </p:nvPr>
        </p:nvSpPr>
        <p:spPr>
          <a:xfrm>
            <a:off x="804671" y="365125"/>
            <a:ext cx="3405821" cy="3117038"/>
          </a:xfrm>
        </p:spPr>
        <p:txBody>
          <a:bodyPr anchor="ctr">
            <a:normAutofit fontScale="90000"/>
          </a:bodyPr>
          <a:lstStyle/>
          <a:p>
            <a:br>
              <a:rPr lang="en-GB" sz="1800" dirty="0"/>
            </a:br>
            <a:br>
              <a:rPr lang="en-GB" sz="1800" dirty="0"/>
            </a:br>
            <a:r>
              <a:rPr lang="en-GB" sz="2700" dirty="0">
                <a:latin typeface="Arial Narrow" panose="020B0606020202030204" pitchFamily="34" charset="0"/>
              </a:rPr>
              <a:t>Let’s then go on to consider </a:t>
            </a:r>
            <a:r>
              <a:rPr lang="en-GB" sz="2700" b="0" u="none" strike="noStrike" baseline="0" dirty="0">
                <a:latin typeface="Arial Narrow" panose="020B0606020202030204" pitchFamily="34" charset="0"/>
              </a:rPr>
              <a:t>steps that researchers need to consider before they plan and develop a research project …What factors  go into the choice of an approach to research?. </a:t>
            </a:r>
            <a:br>
              <a:rPr lang="en-GB" sz="1800" b="0" i="0" u="none" strike="noStrike" baseline="0" dirty="0">
                <a:latin typeface="Arial Narrow" panose="020B0606020202030204" pitchFamily="34" charset="0"/>
              </a:rPr>
            </a:br>
            <a:br>
              <a:rPr lang="en-GB" sz="1800" b="0" i="0" u="none" strike="noStrike" baseline="0" dirty="0">
                <a:latin typeface="TimesNewRomanPSMT"/>
              </a:rPr>
            </a:br>
            <a:r>
              <a:rPr lang="en-GB" sz="1800" dirty="0"/>
              <a:t> </a:t>
            </a:r>
          </a:p>
        </p:txBody>
      </p:sp>
      <p:sp>
        <p:nvSpPr>
          <p:cNvPr id="3" name="Content Placeholder 2">
            <a:extLst>
              <a:ext uri="{FF2B5EF4-FFF2-40B4-BE49-F238E27FC236}">
                <a16:creationId xmlns:a16="http://schemas.microsoft.com/office/drawing/2014/main" id="{80E433E4-B37B-4DE5-AC81-F42170523FFC}"/>
              </a:ext>
            </a:extLst>
          </p:cNvPr>
          <p:cNvSpPr>
            <a:spLocks noGrp="1"/>
          </p:cNvSpPr>
          <p:nvPr>
            <p:ph idx="1"/>
          </p:nvPr>
        </p:nvSpPr>
        <p:spPr>
          <a:xfrm>
            <a:off x="6374219" y="994145"/>
            <a:ext cx="5156364" cy="4832498"/>
          </a:xfrm>
        </p:spPr>
        <p:txBody>
          <a:bodyPr anchor="ctr">
            <a:normAutofit/>
          </a:bodyPr>
          <a:lstStyle/>
          <a:p>
            <a:r>
              <a:rPr lang="en-GB" sz="3600" dirty="0">
                <a:latin typeface="Arial Narrow" panose="020B0606020202030204" pitchFamily="34" charset="0"/>
              </a:rPr>
              <a:t>Q</a:t>
            </a:r>
            <a:r>
              <a:rPr lang="en-GB" sz="3600" b="0" i="0" u="none" strike="noStrike" baseline="0" dirty="0">
                <a:latin typeface="Arial Narrow" panose="020B0606020202030204" pitchFamily="34" charset="0"/>
              </a:rPr>
              <a:t>uantitative or qualitative research - </a:t>
            </a:r>
            <a:r>
              <a:rPr lang="en-GB" sz="3600" dirty="0">
                <a:latin typeface="Arial Narrow" panose="020B0606020202030204" pitchFamily="34" charset="0"/>
              </a:rPr>
              <a:t>W</a:t>
            </a:r>
            <a:r>
              <a:rPr lang="en-GB" sz="3600" b="0" i="0" u="none" strike="noStrike" baseline="0" dirty="0">
                <a:latin typeface="Arial Narrow" panose="020B0606020202030204" pitchFamily="34" charset="0"/>
              </a:rPr>
              <a:t>hen a qualitative, quantitative, or mixed methods approach is suitable</a:t>
            </a:r>
          </a:p>
          <a:p>
            <a:r>
              <a:rPr lang="en-GB" sz="3600" b="0" i="0" u="none" strike="noStrike" baseline="0" dirty="0">
                <a:latin typeface="Arial Narrow" panose="020B0606020202030204" pitchFamily="34" charset="0"/>
              </a:rPr>
              <a:t>Ethical issues</a:t>
            </a:r>
          </a:p>
          <a:p>
            <a:r>
              <a:rPr lang="en-GB" sz="3600" b="0" i="0" u="none" strike="noStrike" baseline="0" dirty="0">
                <a:latin typeface="Arial Narrow" panose="020B0606020202030204" pitchFamily="34" charset="0"/>
              </a:rPr>
              <a:t>Specific skills useful in research</a:t>
            </a:r>
            <a:endParaRPr lang="en-GB" sz="3600" dirty="0">
              <a:latin typeface="Arial Narrow" panose="020B0606020202030204" pitchFamily="34" charset="0"/>
            </a:endParaRPr>
          </a:p>
          <a:p>
            <a:endParaRPr lang="en-GB" sz="2100" dirty="0"/>
          </a:p>
        </p:txBody>
      </p:sp>
    </p:spTree>
    <p:extLst>
      <p:ext uri="{BB962C8B-B14F-4D97-AF65-F5344CB8AC3E}">
        <p14:creationId xmlns:p14="http://schemas.microsoft.com/office/powerpoint/2010/main" val="183505644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ooks stacked on a table">
            <a:extLst>
              <a:ext uri="{FF2B5EF4-FFF2-40B4-BE49-F238E27FC236}">
                <a16:creationId xmlns:a16="http://schemas.microsoft.com/office/drawing/2014/main" id="{2D330808-788A-4D81-8D70-5B40211DEB76}"/>
              </a:ext>
            </a:extLst>
          </p:cNvPr>
          <p:cNvPicPr>
            <a:picLocks noChangeAspect="1"/>
          </p:cNvPicPr>
          <p:nvPr/>
        </p:nvPicPr>
        <p:blipFill rotWithShape="1">
          <a:blip r:embed="rId3"/>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D34AAA-8E38-40CA-B9DC-677C8024A3EA}"/>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dirty="0"/>
              <a:t>In</a:t>
            </a:r>
            <a:r>
              <a:rPr lang="en-US" sz="5200" b="0" i="0" u="none" strike="noStrike" baseline="0" dirty="0"/>
              <a:t> planning a study, researchers need to consider several concepts </a:t>
            </a:r>
            <a:r>
              <a:rPr lang="en-US" sz="5200" b="0" i="0" u="none" strike="noStrike" baseline="0" dirty="0">
                <a:solidFill>
                  <a:srgbClr val="FFFFFF"/>
                </a:solidFill>
              </a:rPr>
              <a:t>…</a:t>
            </a:r>
            <a:endParaRPr lang="en-US" sz="5200" dirty="0">
              <a:solidFill>
                <a:srgbClr val="FFFFFF"/>
              </a:solidFill>
            </a:endParaRPr>
          </a:p>
        </p:txBody>
      </p:sp>
    </p:spTree>
    <p:extLst>
      <p:ext uri="{BB962C8B-B14F-4D97-AF65-F5344CB8AC3E}">
        <p14:creationId xmlns:p14="http://schemas.microsoft.com/office/powerpoint/2010/main" val="3846828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7365A76C-693A-44C3-8786-B286F4CD078B}"/>
              </a:ext>
            </a:extLst>
          </p:cNvPr>
          <p:cNvSpPr>
            <a:spLocks noGrp="1"/>
          </p:cNvSpPr>
          <p:nvPr>
            <p:ph type="title"/>
          </p:nvPr>
        </p:nvSpPr>
        <p:spPr>
          <a:xfrm>
            <a:off x="922635" y="1250575"/>
            <a:ext cx="4604274" cy="4163210"/>
          </a:xfrm>
        </p:spPr>
        <p:txBody>
          <a:bodyPr anchor="ctr">
            <a:normAutofit/>
          </a:bodyPr>
          <a:lstStyle/>
          <a:p>
            <a:r>
              <a:rPr lang="en-GB" sz="6800" dirty="0">
                <a:solidFill>
                  <a:schemeClr val="bg1"/>
                </a:solidFill>
              </a:rPr>
              <a:t>Worldview…</a:t>
            </a:r>
          </a:p>
        </p:txBody>
      </p:sp>
      <p:sp>
        <p:nvSpPr>
          <p:cNvPr id="19" name="Rectangle 18">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125A24-1036-4B3C-9D7E-FF161334DAAF}"/>
              </a:ext>
            </a:extLst>
          </p:cNvPr>
          <p:cNvSpPr>
            <a:spLocks noGrp="1"/>
          </p:cNvSpPr>
          <p:nvPr>
            <p:ph idx="1"/>
          </p:nvPr>
        </p:nvSpPr>
        <p:spPr>
          <a:xfrm>
            <a:off x="6293224" y="860612"/>
            <a:ext cx="4797909" cy="5023821"/>
          </a:xfrm>
        </p:spPr>
        <p:txBody>
          <a:bodyPr anchor="ctr">
            <a:normAutofit/>
          </a:bodyPr>
          <a:lstStyle/>
          <a:p>
            <a:pPr marL="0" indent="0">
              <a:buNone/>
            </a:pPr>
            <a:r>
              <a:rPr lang="en-GB" b="1" u="none" strike="noStrike" baseline="0" dirty="0">
                <a:solidFill>
                  <a:schemeClr val="bg1"/>
                </a:solidFill>
                <a:latin typeface="Arial" panose="020B0604020202020204" pitchFamily="34" charset="0"/>
                <a:cs typeface="Arial" panose="020B0604020202020204" pitchFamily="34" charset="0"/>
              </a:rPr>
              <a:t>By worldview we mean:</a:t>
            </a:r>
            <a:endParaRPr lang="en-GB" b="0" i="0" u="none" strike="noStrike" baseline="0" dirty="0">
              <a:solidFill>
                <a:schemeClr val="bg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b="0" i="0" u="none" strike="noStrike" baseline="0" dirty="0">
                <a:solidFill>
                  <a:schemeClr val="bg1"/>
                </a:solidFill>
                <a:latin typeface="Arial" panose="020B0604020202020204" pitchFamily="34" charset="0"/>
                <a:cs typeface="Arial" panose="020B0604020202020204" pitchFamily="34" charset="0"/>
              </a:rPr>
              <a:t>“A basic set of beliefs that guide action” (Guba, 1990, p. 17). </a:t>
            </a:r>
            <a:endParaRPr lang="en-GB" dirty="0">
              <a:solidFill>
                <a:schemeClr val="bg1"/>
              </a:solidFill>
              <a:latin typeface="Arial" panose="020B0604020202020204" pitchFamily="34" charset="0"/>
              <a:cs typeface="Arial" panose="020B0604020202020204" pitchFamily="34" charset="0"/>
            </a:endParaRPr>
          </a:p>
          <a:p>
            <a:pPr>
              <a:buFont typeface="Wingdings" panose="05000000000000000000" pitchFamily="2" charset="2"/>
              <a:buChar char="Ø"/>
            </a:pPr>
            <a:r>
              <a:rPr lang="en-GB" b="0" i="0" u="none" strike="noStrike" baseline="0" dirty="0">
                <a:solidFill>
                  <a:schemeClr val="bg1"/>
                </a:solidFill>
                <a:latin typeface="Arial" panose="020B0604020202020204" pitchFamily="34" charset="0"/>
                <a:cs typeface="Arial" panose="020B0604020202020204" pitchFamily="34" charset="0"/>
              </a:rPr>
              <a:t>Another term used for this is </a:t>
            </a:r>
            <a:r>
              <a:rPr lang="en-GB" b="0" i="1" u="none" strike="noStrike" baseline="0" dirty="0">
                <a:solidFill>
                  <a:schemeClr val="bg1"/>
                </a:solidFill>
                <a:latin typeface="Arial" panose="020B0604020202020204" pitchFamily="34" charset="0"/>
                <a:cs typeface="Arial" panose="020B0604020202020204" pitchFamily="34" charset="0"/>
              </a:rPr>
              <a:t>paradigms </a:t>
            </a:r>
            <a:r>
              <a:rPr lang="en-GB" b="0" i="0" u="none" strike="noStrike" baseline="0" dirty="0">
                <a:solidFill>
                  <a:schemeClr val="bg1"/>
                </a:solidFill>
                <a:latin typeface="Arial" panose="020B0604020202020204" pitchFamily="34" charset="0"/>
                <a:cs typeface="Arial" panose="020B0604020202020204" pitchFamily="34" charset="0"/>
              </a:rPr>
              <a:t> </a:t>
            </a:r>
          </a:p>
          <a:p>
            <a:pPr>
              <a:buFont typeface="Wingdings" panose="05000000000000000000" pitchFamily="2" charset="2"/>
              <a:buChar char="Ø"/>
            </a:pPr>
            <a:r>
              <a:rPr lang="en-GB" b="0" i="0" u="none" strike="noStrike" baseline="0" dirty="0">
                <a:solidFill>
                  <a:schemeClr val="bg1"/>
                </a:solidFill>
                <a:latin typeface="Arial" panose="020B0604020202020204" pitchFamily="34" charset="0"/>
                <a:cs typeface="Arial" panose="020B0604020202020204" pitchFamily="34" charset="0"/>
              </a:rPr>
              <a:t>Other ways this concept is described are </a:t>
            </a:r>
            <a:r>
              <a:rPr lang="en-GB" b="0" i="1" u="none" strike="noStrike" baseline="0" dirty="0">
                <a:solidFill>
                  <a:schemeClr val="bg1"/>
                </a:solidFill>
                <a:latin typeface="Arial" panose="020B0604020202020204" pitchFamily="34" charset="0"/>
                <a:cs typeface="Arial" panose="020B0604020202020204" pitchFamily="34" charset="0"/>
              </a:rPr>
              <a:t>epistemologies </a:t>
            </a:r>
            <a:r>
              <a:rPr lang="en-GB" b="0" i="0" u="none" strike="noStrike" baseline="0" dirty="0">
                <a:solidFill>
                  <a:schemeClr val="bg1"/>
                </a:solidFill>
                <a:latin typeface="Arial" panose="020B0604020202020204" pitchFamily="34" charset="0"/>
                <a:cs typeface="Arial" panose="020B0604020202020204" pitchFamily="34" charset="0"/>
              </a:rPr>
              <a:t>and </a:t>
            </a:r>
            <a:r>
              <a:rPr lang="en-GB" b="0" i="1" u="none" strike="noStrike" baseline="0" dirty="0">
                <a:solidFill>
                  <a:schemeClr val="bg1"/>
                </a:solidFill>
                <a:latin typeface="Arial" panose="020B0604020202020204" pitchFamily="34" charset="0"/>
                <a:cs typeface="Arial" panose="020B0604020202020204" pitchFamily="34" charset="0"/>
              </a:rPr>
              <a:t>ontologies </a:t>
            </a:r>
            <a:r>
              <a:rPr lang="en-GB" b="0" i="0" u="none" strike="noStrike" baseline="0" dirty="0">
                <a:solidFill>
                  <a:schemeClr val="bg1"/>
                </a:solidFill>
                <a:latin typeface="Arial" panose="020B0604020202020204" pitchFamily="34" charset="0"/>
                <a:cs typeface="Arial" panose="020B0604020202020204" pitchFamily="34" charset="0"/>
              </a:rPr>
              <a:t> </a:t>
            </a:r>
            <a:endParaRPr lang="en-GB" b="0" i="0" u="none" strike="noStrike" baseline="0" dirty="0">
              <a:solidFill>
                <a:schemeClr val="bg1"/>
              </a:solidFill>
              <a:latin typeface="TimesNewRomanPSMT"/>
            </a:endParaRPr>
          </a:p>
        </p:txBody>
      </p:sp>
    </p:spTree>
    <p:extLst>
      <p:ext uri="{BB962C8B-B14F-4D97-AF65-F5344CB8AC3E}">
        <p14:creationId xmlns:p14="http://schemas.microsoft.com/office/powerpoint/2010/main" val="2892043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32DC2B-8DFF-4415-B3EB-27F3D786310C}"/>
              </a:ext>
            </a:extLst>
          </p:cNvPr>
          <p:cNvSpPr>
            <a:spLocks noGrp="1"/>
          </p:cNvSpPr>
          <p:nvPr>
            <p:ph type="title"/>
          </p:nvPr>
        </p:nvSpPr>
        <p:spPr>
          <a:xfrm>
            <a:off x="838200" y="557189"/>
            <a:ext cx="3374136" cy="5567891"/>
          </a:xfrm>
        </p:spPr>
        <p:txBody>
          <a:bodyPr>
            <a:normAutofit/>
          </a:bodyPr>
          <a:lstStyle/>
          <a:p>
            <a:r>
              <a:rPr lang="en-GB"/>
              <a:t>On to methodology and methods ….</a:t>
            </a:r>
          </a:p>
        </p:txBody>
      </p:sp>
      <p:graphicFrame>
        <p:nvGraphicFramePr>
          <p:cNvPr id="8" name="Content Placeholder 2">
            <a:extLst>
              <a:ext uri="{FF2B5EF4-FFF2-40B4-BE49-F238E27FC236}">
                <a16:creationId xmlns:a16="http://schemas.microsoft.com/office/drawing/2014/main" id="{6869CCA1-EE95-43BD-AC10-519785A57CC1}"/>
              </a:ext>
            </a:extLst>
          </p:cNvPr>
          <p:cNvGraphicFramePr>
            <a:graphicFrameLocks noGrp="1"/>
          </p:cNvGraphicFramePr>
          <p:nvPr>
            <p:ph idx="1"/>
            <p:extLst>
              <p:ext uri="{D42A27DB-BD31-4B8C-83A1-F6EECF244321}">
                <p14:modId xmlns:p14="http://schemas.microsoft.com/office/powerpoint/2010/main" val="1023436866"/>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37011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A0DFC-7785-4D9E-B95C-5FFBC4A69FBA}"/>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dirty="0"/>
              <a:t>QUANTITATIVE RESEARCH</a:t>
            </a:r>
          </a:p>
        </p:txBody>
      </p:sp>
      <p:sp>
        <p:nvSpPr>
          <p:cNvPr id="9" name="Freeform: Shape 8">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Graph on document with pen">
            <a:extLst>
              <a:ext uri="{FF2B5EF4-FFF2-40B4-BE49-F238E27FC236}">
                <a16:creationId xmlns:a16="http://schemas.microsoft.com/office/drawing/2014/main" id="{839839A9-02BE-46C2-8E14-6E20A4026F65}"/>
              </a:ext>
            </a:extLst>
          </p:cNvPr>
          <p:cNvPicPr>
            <a:picLocks noChangeAspect="1"/>
          </p:cNvPicPr>
          <p:nvPr/>
        </p:nvPicPr>
        <p:blipFill rotWithShape="1">
          <a:blip r:embed="rId3"/>
          <a:srcRect l="22656" r="893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18582622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 Quantitative Research</a:t>
            </a:r>
            <a:br>
              <a:rPr lang="en-GB" dirty="0"/>
            </a:br>
            <a:endParaRPr lang="en-GB" dirty="0"/>
          </a:p>
        </p:txBody>
      </p:sp>
      <p:sp>
        <p:nvSpPr>
          <p:cNvPr id="4" name="Content Placeholder 3"/>
          <p:cNvSpPr>
            <a:spLocks noGrp="1"/>
          </p:cNvSpPr>
          <p:nvPr>
            <p:ph sz="half" idx="1"/>
          </p:nvPr>
        </p:nvSpPr>
        <p:spPr/>
        <p:txBody>
          <a:bodyPr>
            <a:normAutofit fontScale="92500" lnSpcReduction="10000"/>
          </a:bodyPr>
          <a:lstStyle/>
          <a:p>
            <a:r>
              <a:rPr lang="en-GB" sz="2400" dirty="0"/>
              <a:t>Quantity is the unit of analysis</a:t>
            </a:r>
          </a:p>
          <a:p>
            <a:r>
              <a:rPr lang="en-GB" sz="2400" dirty="0"/>
              <a:t>Amounts, numbers and causal links between variables </a:t>
            </a:r>
          </a:p>
          <a:p>
            <a:r>
              <a:rPr lang="en-GB" sz="2400" dirty="0"/>
              <a:t>Frequencies</a:t>
            </a:r>
          </a:p>
          <a:p>
            <a:r>
              <a:rPr lang="en-GB" sz="2400" dirty="0"/>
              <a:t>Degrees </a:t>
            </a:r>
          </a:p>
          <a:p>
            <a:r>
              <a:rPr lang="en-GB" sz="2400" dirty="0"/>
              <a:t>Values </a:t>
            </a:r>
          </a:p>
          <a:p>
            <a:r>
              <a:rPr lang="en-GB" sz="2400" dirty="0"/>
              <a:t>Intensity </a:t>
            </a:r>
          </a:p>
          <a:p>
            <a:r>
              <a:rPr lang="en-GB" sz="2400" dirty="0"/>
              <a:t>Uses statistics for greater precision and objectivity </a:t>
            </a:r>
          </a:p>
          <a:p>
            <a:r>
              <a:rPr lang="en-GB" sz="2400" dirty="0"/>
              <a:t>Based on the deductive model </a:t>
            </a:r>
          </a:p>
          <a:p>
            <a:r>
              <a:rPr lang="en-GB" sz="2400" dirty="0"/>
              <a:t>Careful, systematic and structured process for problem solving </a:t>
            </a:r>
          </a:p>
        </p:txBody>
      </p:sp>
      <p:pic>
        <p:nvPicPr>
          <p:cNvPr id="5" name="Content Placeholder 4"/>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172200" y="1673629"/>
            <a:ext cx="4914900" cy="4211782"/>
          </a:xfrm>
        </p:spPr>
      </p:pic>
    </p:spTree>
    <p:extLst>
      <p:ext uri="{BB962C8B-B14F-4D97-AF65-F5344CB8AC3E}">
        <p14:creationId xmlns:p14="http://schemas.microsoft.com/office/powerpoint/2010/main" val="28190931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able 5">
            <a:extLst>
              <a:ext uri="{FF2B5EF4-FFF2-40B4-BE49-F238E27FC236}">
                <a16:creationId xmlns:a16="http://schemas.microsoft.com/office/drawing/2014/main" id="{7E15E0D9-E523-4DCC-8EC4-7E790AD9384F}"/>
              </a:ext>
            </a:extLst>
          </p:cNvPr>
          <p:cNvGraphicFramePr>
            <a:graphicFrameLocks noGrp="1"/>
          </p:cNvGraphicFramePr>
          <p:nvPr>
            <p:extLst>
              <p:ext uri="{D42A27DB-BD31-4B8C-83A1-F6EECF244321}">
                <p14:modId xmlns:p14="http://schemas.microsoft.com/office/powerpoint/2010/main" val="1384344869"/>
              </p:ext>
            </p:extLst>
          </p:nvPr>
        </p:nvGraphicFramePr>
        <p:xfrm>
          <a:off x="1638522" y="1292009"/>
          <a:ext cx="8914957" cy="4273983"/>
        </p:xfrm>
        <a:graphic>
          <a:graphicData uri="http://schemas.openxmlformats.org/drawingml/2006/table">
            <a:tbl>
              <a:tblPr firstRow="1" firstCol="1" bandRow="1"/>
              <a:tblGrid>
                <a:gridCol w="8914957">
                  <a:extLst>
                    <a:ext uri="{9D8B030D-6E8A-4147-A177-3AD203B41FA5}">
                      <a16:colId xmlns:a16="http://schemas.microsoft.com/office/drawing/2014/main" val="1902093279"/>
                    </a:ext>
                  </a:extLst>
                </a:gridCol>
              </a:tblGrid>
              <a:tr h="639547">
                <a:tc>
                  <a:txBody>
                    <a:bodyPr/>
                    <a:lstStyle/>
                    <a:p>
                      <a:pPr algn="l" fontAlgn="t">
                        <a:lnSpc>
                          <a:spcPct val="107000"/>
                        </a:lnSpc>
                        <a:spcBef>
                          <a:spcPts val="0"/>
                        </a:spcBef>
                        <a:spcAft>
                          <a:spcPts val="800"/>
                        </a:spcAft>
                      </a:pPr>
                      <a:r>
                        <a:rPr lang="en-GB" sz="3300" b="1" i="0" u="none" strike="noStrike" dirty="0">
                          <a:solidFill>
                            <a:srgbClr val="000000"/>
                          </a:solidFill>
                          <a:effectLst/>
                          <a:latin typeface="TimesNewRomanPSMT"/>
                          <a:ea typeface="Calibri" panose="020F0502020204030204" pitchFamily="34" charset="0"/>
                          <a:cs typeface="TimesNewRomanPSMT"/>
                        </a:rPr>
                        <a:t>Deductive Logic</a:t>
                      </a:r>
                      <a:endParaRPr lang="en-GB" sz="4000" b="1" i="0" u="none" strike="noStrike" dirty="0">
                        <a:effectLst/>
                        <a:latin typeface="Arial" panose="020B0604020202020204" pitchFamily="34" charset="0"/>
                      </a:endParaRPr>
                    </a:p>
                  </a:txBody>
                  <a:tcPr marL="150876" marR="150876" marT="209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2F2F2"/>
                    </a:solidFill>
                  </a:tcPr>
                </a:tc>
                <a:extLst>
                  <a:ext uri="{0D108BD9-81ED-4DB2-BD59-A6C34878D82A}">
                    <a16:rowId xmlns:a16="http://schemas.microsoft.com/office/drawing/2014/main" val="822146518"/>
                  </a:ext>
                </a:extLst>
              </a:tr>
              <a:tr h="639547">
                <a:tc>
                  <a:txBody>
                    <a:bodyPr/>
                    <a:lstStyle/>
                    <a:p>
                      <a:pPr algn="l" fontAlgn="t">
                        <a:lnSpc>
                          <a:spcPct val="107000"/>
                        </a:lnSpc>
                        <a:spcBef>
                          <a:spcPts val="0"/>
                        </a:spcBef>
                        <a:spcAft>
                          <a:spcPts val="800"/>
                        </a:spcAft>
                      </a:pPr>
                      <a:r>
                        <a:rPr lang="en-GB" sz="3300" b="0" i="0" u="none" strike="noStrike" dirty="0">
                          <a:solidFill>
                            <a:srgbClr val="000000"/>
                          </a:solidFill>
                          <a:effectLst/>
                          <a:latin typeface="TimesNewRomanPSMT"/>
                          <a:ea typeface="Calibri" panose="020F0502020204030204" pitchFamily="34" charset="0"/>
                          <a:cs typeface="TimesNewRomanPSMT"/>
                        </a:rPr>
                        <a:t>Tests or verifies a theory</a:t>
                      </a:r>
                      <a:endParaRPr lang="en-GB" sz="4000" b="0" i="0" u="none" strike="noStrike" dirty="0">
                        <a:effectLst/>
                        <a:latin typeface="Arial" panose="020B0604020202020204" pitchFamily="34" charset="0"/>
                      </a:endParaRPr>
                    </a:p>
                  </a:txBody>
                  <a:tcPr marL="150876" marR="150876" marT="209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0433772"/>
                  </a:ext>
                </a:extLst>
              </a:tr>
              <a:tr h="639547">
                <a:tc>
                  <a:txBody>
                    <a:bodyPr/>
                    <a:lstStyle/>
                    <a:p>
                      <a:pPr algn="l" fontAlgn="t">
                        <a:lnSpc>
                          <a:spcPct val="107000"/>
                        </a:lnSpc>
                        <a:spcBef>
                          <a:spcPts val="0"/>
                        </a:spcBef>
                        <a:spcAft>
                          <a:spcPts val="800"/>
                        </a:spcAft>
                      </a:pPr>
                      <a:r>
                        <a:rPr lang="en-GB" sz="3300" b="0" i="0" u="none" strike="noStrike" dirty="0">
                          <a:solidFill>
                            <a:srgbClr val="000000"/>
                          </a:solidFill>
                          <a:effectLst/>
                          <a:latin typeface="TimesNewRomanPSMT"/>
                          <a:ea typeface="Calibri" panose="020F0502020204030204" pitchFamily="34" charset="0"/>
                          <a:cs typeface="TimesNewRomanPSMT"/>
                        </a:rPr>
                        <a:t>Tests hypothesis or research question from theory</a:t>
                      </a:r>
                      <a:endParaRPr lang="en-GB" sz="4000" b="0" i="0" u="none" strike="noStrike" dirty="0">
                        <a:effectLst/>
                        <a:latin typeface="Arial" panose="020B0604020202020204" pitchFamily="34" charset="0"/>
                      </a:endParaRPr>
                    </a:p>
                  </a:txBody>
                  <a:tcPr marL="150876" marR="150876" marT="209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76300192"/>
                  </a:ext>
                </a:extLst>
              </a:tr>
              <a:tr h="1177671">
                <a:tc>
                  <a:txBody>
                    <a:bodyPr/>
                    <a:lstStyle/>
                    <a:p>
                      <a:pPr algn="l" fontAlgn="t">
                        <a:lnSpc>
                          <a:spcPct val="107000"/>
                        </a:lnSpc>
                        <a:spcBef>
                          <a:spcPts val="0"/>
                        </a:spcBef>
                        <a:spcAft>
                          <a:spcPts val="800"/>
                        </a:spcAft>
                      </a:pPr>
                      <a:r>
                        <a:rPr lang="en-GB" sz="3300" b="0" i="0" u="none" strike="noStrike" dirty="0">
                          <a:solidFill>
                            <a:srgbClr val="000000"/>
                          </a:solidFill>
                          <a:effectLst/>
                          <a:latin typeface="TimesNewRomanPSMT"/>
                          <a:ea typeface="Calibri" panose="020F0502020204030204" pitchFamily="34" charset="0"/>
                          <a:cs typeface="TimesNewRomanPSMT"/>
                        </a:rPr>
                        <a:t>Defines and operationalises variables devised from theory</a:t>
                      </a:r>
                      <a:endParaRPr lang="en-GB" sz="4000" b="0" i="0" u="none" strike="noStrike" dirty="0">
                        <a:effectLst/>
                        <a:latin typeface="Arial" panose="020B0604020202020204" pitchFamily="34" charset="0"/>
                      </a:endParaRPr>
                    </a:p>
                  </a:txBody>
                  <a:tcPr marL="150876" marR="150876" marT="209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2636646"/>
                  </a:ext>
                </a:extLst>
              </a:tr>
              <a:tr h="1177671">
                <a:tc>
                  <a:txBody>
                    <a:bodyPr/>
                    <a:lstStyle/>
                    <a:p>
                      <a:pPr algn="l" fontAlgn="t">
                        <a:lnSpc>
                          <a:spcPct val="107000"/>
                        </a:lnSpc>
                        <a:spcBef>
                          <a:spcPts val="0"/>
                        </a:spcBef>
                        <a:spcAft>
                          <a:spcPts val="800"/>
                        </a:spcAft>
                      </a:pPr>
                      <a:r>
                        <a:rPr lang="en-GB" sz="3300" b="0" i="0" u="none" strike="noStrike" dirty="0">
                          <a:solidFill>
                            <a:srgbClr val="000000"/>
                          </a:solidFill>
                          <a:effectLst/>
                          <a:latin typeface="TimesNewRomanPSMT"/>
                          <a:ea typeface="Calibri" panose="020F0502020204030204" pitchFamily="34" charset="0"/>
                          <a:cs typeface="TimesNewRomanPSMT"/>
                        </a:rPr>
                        <a:t>Measures or observes variables using an instrument to obtain scores</a:t>
                      </a:r>
                      <a:endParaRPr lang="en-GB" sz="4000" b="0" i="0" u="none" strike="noStrike" dirty="0">
                        <a:effectLst/>
                        <a:latin typeface="Arial" panose="020B0604020202020204" pitchFamily="34" charset="0"/>
                      </a:endParaRPr>
                    </a:p>
                  </a:txBody>
                  <a:tcPr marL="150876" marR="150876" marT="20955"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28124755"/>
                  </a:ext>
                </a:extLst>
              </a:tr>
            </a:tbl>
          </a:graphicData>
        </a:graphic>
      </p:graphicFrame>
    </p:spTree>
    <p:extLst>
      <p:ext uri="{BB962C8B-B14F-4D97-AF65-F5344CB8AC3E}">
        <p14:creationId xmlns:p14="http://schemas.microsoft.com/office/powerpoint/2010/main" val="25922257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A Scientific Method …</a:t>
            </a:r>
          </a:p>
        </p:txBody>
      </p:sp>
      <p:graphicFrame>
        <p:nvGraphicFramePr>
          <p:cNvPr id="8" name="Content Placeholder 5">
            <a:extLst>
              <a:ext uri="{FF2B5EF4-FFF2-40B4-BE49-F238E27FC236}">
                <a16:creationId xmlns:a16="http://schemas.microsoft.com/office/drawing/2014/main" id="{6EEFDB76-054B-4AD3-9534-FB999D4C1004}"/>
              </a:ext>
            </a:extLst>
          </p:cNvPr>
          <p:cNvGraphicFramePr>
            <a:graphicFrameLocks noGrp="1"/>
          </p:cNvGraphicFramePr>
          <p:nvPr>
            <p:ph idx="1"/>
            <p:extLst>
              <p:ext uri="{D42A27DB-BD31-4B8C-83A1-F6EECF244321}">
                <p14:modId xmlns:p14="http://schemas.microsoft.com/office/powerpoint/2010/main" val="256214465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8929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5195E-37F7-40BE-B6D4-6758A47D0A62}"/>
              </a:ext>
            </a:extLst>
          </p:cNvPr>
          <p:cNvSpPr>
            <a:spLocks noGrp="1"/>
          </p:cNvSpPr>
          <p:nvPr>
            <p:ph type="title"/>
          </p:nvPr>
        </p:nvSpPr>
        <p:spPr>
          <a:xfrm>
            <a:off x="804673" y="1445494"/>
            <a:ext cx="3616856" cy="4376572"/>
          </a:xfrm>
        </p:spPr>
        <p:txBody>
          <a:bodyPr anchor="ctr">
            <a:normAutofit/>
          </a:bodyPr>
          <a:lstStyle/>
          <a:p>
            <a:r>
              <a:rPr lang="en-GB" dirty="0"/>
              <a:t>Characteristics of quantitative research …</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5201AC-E684-4904-B5B3-6DAD5EB1A03D}"/>
              </a:ext>
            </a:extLst>
          </p:cNvPr>
          <p:cNvSpPr>
            <a:spLocks noGrp="1"/>
          </p:cNvSpPr>
          <p:nvPr>
            <p:ph idx="1"/>
          </p:nvPr>
        </p:nvSpPr>
        <p:spPr>
          <a:xfrm>
            <a:off x="6096000" y="866274"/>
            <a:ext cx="5501834" cy="5185610"/>
          </a:xfrm>
        </p:spPr>
        <p:txBody>
          <a:bodyPr anchor="ctr">
            <a:normAutofit/>
          </a:bodyPr>
          <a:lstStyle/>
          <a:p>
            <a:pPr marL="612775" indent="-342900">
              <a:buFont typeface="Wingdings" panose="05000000000000000000" pitchFamily="2" charset="2"/>
              <a:buChar char="Ø"/>
            </a:pPr>
            <a:r>
              <a:rPr lang="en-GB" b="0" i="0" u="none" strike="noStrike" baseline="0" dirty="0">
                <a:solidFill>
                  <a:schemeClr val="bg1"/>
                </a:solidFill>
                <a:latin typeface="Arial" panose="020B0604020202020204" pitchFamily="34" charset="0"/>
                <a:cs typeface="Arial" panose="020B0604020202020204" pitchFamily="34" charset="0"/>
              </a:rPr>
              <a:t>Quantitative methods involve the processes of collecting, analysing, interpreting, and writing the results of a study. </a:t>
            </a:r>
          </a:p>
          <a:p>
            <a:pPr marL="609600" indent="-342900">
              <a:buFont typeface="Wingdings" panose="05000000000000000000" pitchFamily="2" charset="2"/>
              <a:buChar char="Ø"/>
              <a:tabLst>
                <a:tab pos="539750" algn="l"/>
              </a:tabLst>
            </a:pPr>
            <a:r>
              <a:rPr lang="en-GB" b="0" i="0" u="none" strike="noStrike" baseline="0" dirty="0">
                <a:solidFill>
                  <a:schemeClr val="bg1"/>
                </a:solidFill>
                <a:latin typeface="Arial" panose="020B0604020202020204" pitchFamily="34" charset="0"/>
                <a:cs typeface="Arial" panose="020B0604020202020204" pitchFamily="34" charset="0"/>
              </a:rPr>
              <a:t>Specific methods  </a:t>
            </a:r>
          </a:p>
          <a:p>
            <a:pPr indent="41275">
              <a:buFont typeface="Wingdings" panose="05000000000000000000" pitchFamily="2" charset="2"/>
              <a:buChar char="Ø"/>
            </a:pPr>
            <a:r>
              <a:rPr lang="en-GB" i="0" u="none" strike="noStrike" baseline="0" dirty="0">
                <a:solidFill>
                  <a:schemeClr val="bg1"/>
                </a:solidFill>
                <a:latin typeface="Arial" panose="020B0604020202020204" pitchFamily="34" charset="0"/>
                <a:cs typeface="Arial" panose="020B0604020202020204" pitchFamily="34" charset="0"/>
                <a:sym typeface="Webdings" panose="05030102010509060703" pitchFamily="18" charset="2"/>
              </a:rPr>
              <a:t>  L</a:t>
            </a:r>
            <a:r>
              <a:rPr lang="en-GB" b="0" i="0" dirty="0">
                <a:solidFill>
                  <a:schemeClr val="bg1"/>
                </a:solidFill>
                <a:effectLst/>
                <a:latin typeface="Arial" panose="020B0604020202020204" pitchFamily="34" charset="0"/>
                <a:cs typeface="Arial" panose="020B0604020202020204" pitchFamily="34" charset="0"/>
              </a:rPr>
              <a:t>arge Sample Size </a:t>
            </a:r>
            <a:endParaRPr lang="en-GB" dirty="0">
              <a:solidFill>
                <a:schemeClr val="bg1"/>
              </a:solidFill>
              <a:latin typeface="Arial" panose="020B0604020202020204" pitchFamily="34" charset="0"/>
              <a:cs typeface="Arial" panose="020B0604020202020204" pitchFamily="34" charset="0"/>
            </a:endParaRPr>
          </a:p>
          <a:p>
            <a:pPr marL="625475" indent="-355600">
              <a:buFont typeface="Wingdings" panose="05000000000000000000" pitchFamily="2" charset="2"/>
              <a:buChar char="Ø"/>
            </a:pPr>
            <a:r>
              <a:rPr lang="en-GB" b="0" i="0" dirty="0">
                <a:solidFill>
                  <a:schemeClr val="bg1"/>
                </a:solidFill>
                <a:effectLst/>
                <a:latin typeface="Arial" panose="020B0604020202020204" pitchFamily="34" charset="0"/>
                <a:cs typeface="Arial" panose="020B0604020202020204" pitchFamily="34" charset="0"/>
              </a:rPr>
              <a:t>Structured Research Methods.  </a:t>
            </a:r>
            <a:endParaRPr lang="en-GB" b="0" i="0" u="none" strike="noStrike" baseline="0" dirty="0">
              <a:solidFill>
                <a:schemeClr val="bg1"/>
              </a:solidFill>
              <a:latin typeface="Arial" panose="020B0604020202020204" pitchFamily="34" charset="0"/>
              <a:cs typeface="Arial" panose="020B0604020202020204" pitchFamily="34" charset="0"/>
            </a:endParaRPr>
          </a:p>
          <a:p>
            <a:pPr indent="-46038">
              <a:buFont typeface="Wingdings" panose="05000000000000000000" pitchFamily="2" charset="2"/>
              <a:buChar char="Ø"/>
            </a:pPr>
            <a:r>
              <a:rPr lang="en-GB" b="0" i="0" dirty="0">
                <a:solidFill>
                  <a:schemeClr val="bg1"/>
                </a:solidFill>
                <a:effectLst/>
                <a:latin typeface="Arial" panose="020B0604020202020204" pitchFamily="34" charset="0"/>
                <a:cs typeface="Arial" panose="020B0604020202020204" pitchFamily="34" charset="0"/>
              </a:rPr>
              <a:t>  Numerical Outcome </a:t>
            </a:r>
          </a:p>
          <a:p>
            <a:pPr indent="-46038">
              <a:buFont typeface="Wingdings" panose="05000000000000000000" pitchFamily="2" charset="2"/>
              <a:buChar char="Ø"/>
            </a:pPr>
            <a:r>
              <a:rPr lang="en-GB" b="0" i="0" dirty="0">
                <a:solidFill>
                  <a:schemeClr val="bg1"/>
                </a:solidFill>
                <a:effectLst/>
                <a:latin typeface="Arial" panose="020B0604020202020204" pitchFamily="34" charset="0"/>
                <a:cs typeface="Arial" panose="020B0604020202020204" pitchFamily="34" charset="0"/>
              </a:rPr>
              <a:t>  Generalization of Outcome.  </a:t>
            </a:r>
          </a:p>
          <a:p>
            <a:pPr marL="266700" indent="0">
              <a:buNone/>
            </a:pPr>
            <a:endParaRPr lang="en-GB" sz="2200" dirty="0">
              <a:solidFill>
                <a:schemeClr val="bg1"/>
              </a:solidFill>
            </a:endParaRPr>
          </a:p>
        </p:txBody>
      </p:sp>
    </p:spTree>
    <p:extLst>
      <p:ext uri="{BB962C8B-B14F-4D97-AF65-F5344CB8AC3E}">
        <p14:creationId xmlns:p14="http://schemas.microsoft.com/office/powerpoint/2010/main" val="1491834092"/>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F8434-D1B1-4216-932C-8908379D051E}"/>
              </a:ext>
            </a:extLst>
          </p:cNvPr>
          <p:cNvSpPr>
            <a:spLocks noGrp="1"/>
          </p:cNvSpPr>
          <p:nvPr>
            <p:ph type="title"/>
          </p:nvPr>
        </p:nvSpPr>
        <p:spPr>
          <a:xfrm>
            <a:off x="804673" y="1445494"/>
            <a:ext cx="3616856" cy="4376572"/>
          </a:xfrm>
        </p:spPr>
        <p:txBody>
          <a:bodyPr anchor="ctr">
            <a:normAutofit/>
          </a:bodyPr>
          <a:lstStyle/>
          <a:p>
            <a:r>
              <a:rPr lang="en-GB" sz="4800"/>
              <a:t>When would quantitative research be appropriate …</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C4E279-4298-4DC7-8A34-47C324F8F29A}"/>
              </a:ext>
            </a:extLst>
          </p:cNvPr>
          <p:cNvSpPr>
            <a:spLocks noGrp="1"/>
          </p:cNvSpPr>
          <p:nvPr>
            <p:ph idx="1"/>
          </p:nvPr>
        </p:nvSpPr>
        <p:spPr>
          <a:xfrm>
            <a:off x="6096000" y="360947"/>
            <a:ext cx="5501834" cy="6015789"/>
          </a:xfrm>
        </p:spPr>
        <p:txBody>
          <a:bodyPr anchor="ctr">
            <a:normAutofit/>
          </a:bodyPr>
          <a:lstStyle/>
          <a:p>
            <a:r>
              <a:rPr lang="en-GB" b="0" i="0" dirty="0">
                <a:solidFill>
                  <a:schemeClr val="bg1"/>
                </a:solidFill>
                <a:effectLst/>
                <a:latin typeface="Quicksand"/>
              </a:rPr>
              <a:t>Researchers who use quantitative research method are typically looking to quantify the degree and accentuate objective measurements through polls, questionnaires, and surveys, or by manipulating an existing statistical data using computational techniques. </a:t>
            </a:r>
          </a:p>
          <a:p>
            <a:r>
              <a:rPr lang="en-GB" b="0" i="0" dirty="0">
                <a:solidFill>
                  <a:schemeClr val="bg1"/>
                </a:solidFill>
                <a:effectLst/>
                <a:latin typeface="Quicksand"/>
              </a:rPr>
              <a:t>When the goal is to understand the relationship between an independent and dependent variable in a population.</a:t>
            </a:r>
          </a:p>
          <a:p>
            <a:endParaRPr lang="en-GB" sz="2200" dirty="0">
              <a:solidFill>
                <a:schemeClr val="bg1"/>
              </a:solidFill>
            </a:endParaRPr>
          </a:p>
        </p:txBody>
      </p:sp>
    </p:spTree>
    <p:extLst>
      <p:ext uri="{BB962C8B-B14F-4D97-AF65-F5344CB8AC3E}">
        <p14:creationId xmlns:p14="http://schemas.microsoft.com/office/powerpoint/2010/main" val="3193713047"/>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04F50-B9C6-4D04-8354-06E84CB505D9}"/>
              </a:ext>
            </a:extLst>
          </p:cNvPr>
          <p:cNvSpPr>
            <a:spLocks noGrp="1"/>
          </p:cNvSpPr>
          <p:nvPr>
            <p:ph type="title"/>
          </p:nvPr>
        </p:nvSpPr>
        <p:spPr/>
        <p:txBody>
          <a:bodyPr/>
          <a:lstStyle/>
          <a:p>
            <a:r>
              <a:rPr lang="en-GB" b="1" dirty="0"/>
              <a:t>Quantitative research question examples</a:t>
            </a:r>
          </a:p>
        </p:txBody>
      </p:sp>
      <p:graphicFrame>
        <p:nvGraphicFramePr>
          <p:cNvPr id="5" name="Content Placeholder 2">
            <a:extLst>
              <a:ext uri="{FF2B5EF4-FFF2-40B4-BE49-F238E27FC236}">
                <a16:creationId xmlns:a16="http://schemas.microsoft.com/office/drawing/2014/main" id="{316BBD79-3CFF-4EE9-8D87-870CF05DDA52}"/>
              </a:ext>
            </a:extLst>
          </p:cNvPr>
          <p:cNvGraphicFramePr>
            <a:graphicFrameLocks noGrp="1"/>
          </p:cNvGraphicFramePr>
          <p:nvPr>
            <p:ph idx="1"/>
            <p:extLst>
              <p:ext uri="{D42A27DB-BD31-4B8C-83A1-F6EECF244321}">
                <p14:modId xmlns:p14="http://schemas.microsoft.com/office/powerpoint/2010/main" val="12827735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808320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Notepad, Coffee, Pen, Fountain Pen, Empty Notebook">
            <a:extLst>
              <a:ext uri="{FF2B5EF4-FFF2-40B4-BE49-F238E27FC236}">
                <a16:creationId xmlns:a16="http://schemas.microsoft.com/office/drawing/2014/main" id="{A2A93F9C-FC9D-4261-92B3-27DBA24986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122"/>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AFF2E043-9FE0-491B-8D4A-41352E61897E}"/>
              </a:ext>
            </a:extLst>
          </p:cNvPr>
          <p:cNvSpPr>
            <a:spLocks noGrp="1"/>
          </p:cNvSpPr>
          <p:nvPr>
            <p:ph type="title"/>
          </p:nvPr>
        </p:nvSpPr>
        <p:spPr>
          <a:xfrm>
            <a:off x="709448" y="1913950"/>
            <a:ext cx="4204137" cy="1342754"/>
          </a:xfrm>
        </p:spPr>
        <p:txBody>
          <a:bodyPr>
            <a:normAutofit/>
          </a:bodyPr>
          <a:lstStyle/>
          <a:p>
            <a:pPr algn="ctr"/>
            <a:r>
              <a:rPr lang="en-GB" sz="3600" b="1"/>
              <a:t>Exercises: Free writing</a:t>
            </a:r>
            <a:endParaRPr lang="en-GB" sz="3600"/>
          </a:p>
        </p:txBody>
      </p:sp>
      <p:cxnSp>
        <p:nvCxnSpPr>
          <p:cNvPr id="73" name="Straight Connector 72">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B098ED3-D11A-4098-A1C0-FFFDF6E3CB01}"/>
              </a:ext>
            </a:extLst>
          </p:cNvPr>
          <p:cNvSpPr>
            <a:spLocks noGrp="1"/>
          </p:cNvSpPr>
          <p:nvPr>
            <p:ph idx="1"/>
          </p:nvPr>
        </p:nvSpPr>
        <p:spPr>
          <a:xfrm>
            <a:off x="525516" y="3417573"/>
            <a:ext cx="4593021" cy="2619839"/>
          </a:xfrm>
        </p:spPr>
        <p:txBody>
          <a:bodyPr anchor="ctr">
            <a:normAutofit/>
          </a:bodyPr>
          <a:lstStyle/>
          <a:p>
            <a:r>
              <a:rPr lang="en-GB" sz="1800" i="0" u="none" strike="noStrike" baseline="0">
                <a:latin typeface="+mj-lt"/>
              </a:rPr>
              <a:t> </a:t>
            </a:r>
          </a:p>
          <a:p>
            <a:endParaRPr lang="en-GB" sz="1800">
              <a:latin typeface="+mj-lt"/>
            </a:endParaRPr>
          </a:p>
          <a:p>
            <a:endParaRPr lang="en-GB" sz="1800">
              <a:latin typeface="+mj-lt"/>
            </a:endParaRPr>
          </a:p>
        </p:txBody>
      </p:sp>
    </p:spTree>
    <p:extLst>
      <p:ext uri="{BB962C8B-B14F-4D97-AF65-F5344CB8AC3E}">
        <p14:creationId xmlns:p14="http://schemas.microsoft.com/office/powerpoint/2010/main" val="6216741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8C83-DD0F-412B-83FE-2C2EC3EC7B97}"/>
              </a:ext>
            </a:extLst>
          </p:cNvPr>
          <p:cNvSpPr>
            <a:spLocks noGrp="1"/>
          </p:cNvSpPr>
          <p:nvPr>
            <p:ph type="title"/>
          </p:nvPr>
        </p:nvSpPr>
        <p:spPr/>
        <p:txBody>
          <a:bodyPr/>
          <a:lstStyle/>
          <a:p>
            <a:r>
              <a:rPr lang="en-GB" b="1" dirty="0"/>
              <a:t>Suggested Reading on Quantitative Research</a:t>
            </a:r>
            <a:r>
              <a:rPr lang="en-GB" dirty="0"/>
              <a:t>:</a:t>
            </a:r>
          </a:p>
        </p:txBody>
      </p:sp>
      <p:sp>
        <p:nvSpPr>
          <p:cNvPr id="3" name="Content Placeholder 2">
            <a:extLst>
              <a:ext uri="{FF2B5EF4-FFF2-40B4-BE49-F238E27FC236}">
                <a16:creationId xmlns:a16="http://schemas.microsoft.com/office/drawing/2014/main" id="{CE1A081B-A692-4DB1-A126-FB8211486FA4}"/>
              </a:ext>
            </a:extLst>
          </p:cNvPr>
          <p:cNvSpPr>
            <a:spLocks noGrp="1"/>
          </p:cNvSpPr>
          <p:nvPr>
            <p:ph idx="1"/>
          </p:nvPr>
        </p:nvSpPr>
        <p:spPr/>
        <p:txBody>
          <a:bodyPr/>
          <a:lstStyle/>
          <a:p>
            <a:pPr marL="0" indent="0">
              <a:buNone/>
            </a:pPr>
            <a:r>
              <a:rPr lang="en-GB" b="1" dirty="0"/>
              <a:t>A very simple overview of quantitative research:</a:t>
            </a:r>
            <a:endParaRPr lang="en-GB" dirty="0"/>
          </a:p>
          <a:p>
            <a:r>
              <a:rPr lang="en-GB" dirty="0"/>
              <a:t>Miss, B. A. 2013. </a:t>
            </a:r>
            <a:r>
              <a:rPr lang="en-GB" i="1" dirty="0"/>
              <a:t>Quantitative Research: An Introduction</a:t>
            </a:r>
            <a:r>
              <a:rPr lang="en-GB" dirty="0"/>
              <a:t>. Also available on Kindle.</a:t>
            </a:r>
          </a:p>
          <a:p>
            <a:pPr marL="0" indent="0">
              <a:buNone/>
            </a:pPr>
            <a:r>
              <a:rPr lang="en-GB" b="1" dirty="0"/>
              <a:t>More in-depth reads</a:t>
            </a:r>
            <a:r>
              <a:rPr lang="en-GB" dirty="0"/>
              <a:t>:</a:t>
            </a:r>
          </a:p>
          <a:p>
            <a:r>
              <a:rPr lang="en-GB" dirty="0"/>
              <a:t> Clark-Carter, 2019. </a:t>
            </a:r>
            <a:r>
              <a:rPr lang="en-GB" i="1" dirty="0"/>
              <a:t>Quantitative psychological research : The complete student’s companion</a:t>
            </a:r>
            <a:r>
              <a:rPr lang="en-GB" dirty="0"/>
              <a:t>. Fourth Edition. Routledge: London</a:t>
            </a:r>
            <a:endParaRPr lang="en-GB" b="1" i="0" u="sng" dirty="0">
              <a:effectLst/>
              <a:latin typeface="Amazon Ember"/>
            </a:endParaRPr>
          </a:p>
          <a:p>
            <a:endParaRPr lang="en-GB" dirty="0"/>
          </a:p>
        </p:txBody>
      </p:sp>
    </p:spTree>
    <p:extLst>
      <p:ext uri="{BB962C8B-B14F-4D97-AF65-F5344CB8AC3E}">
        <p14:creationId xmlns:p14="http://schemas.microsoft.com/office/powerpoint/2010/main" val="38202055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7">
            <a:extLst>
              <a:ext uri="{FF2B5EF4-FFF2-40B4-BE49-F238E27FC236}">
                <a16:creationId xmlns:a16="http://schemas.microsoft.com/office/drawing/2014/main" id="{4F9857ED-1DEF-4481-AEB4-E7759342AC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457275" cy="6858000"/>
          </a:xfrm>
          <a:custGeom>
            <a:avLst/>
            <a:gdLst>
              <a:gd name="connsiteX0" fmla="*/ 5457275 w 5457275"/>
              <a:gd name="connsiteY0" fmla="*/ 0 h 6858000"/>
              <a:gd name="connsiteX1" fmla="*/ 361354 w 5457275"/>
              <a:gd name="connsiteY1" fmla="*/ 0 h 6858000"/>
              <a:gd name="connsiteX2" fmla="*/ 335637 w 5457275"/>
              <a:gd name="connsiteY2" fmla="*/ 94722 h 6858000"/>
              <a:gd name="connsiteX3" fmla="*/ 690849 w 5457275"/>
              <a:gd name="connsiteY3" fmla="*/ 6842426 h 6858000"/>
              <a:gd name="connsiteX4" fmla="*/ 696735 w 5457275"/>
              <a:gd name="connsiteY4" fmla="*/ 6858000 h 6858000"/>
              <a:gd name="connsiteX5" fmla="*/ 5457275 w 5457275"/>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57275" h="6858000">
                <a:moveTo>
                  <a:pt x="5457275" y="0"/>
                </a:moveTo>
                <a:lnTo>
                  <a:pt x="361354" y="0"/>
                </a:lnTo>
                <a:lnTo>
                  <a:pt x="335637" y="94722"/>
                </a:lnTo>
                <a:cubicBezTo>
                  <a:pt x="-226206" y="2374054"/>
                  <a:pt x="-65870" y="4704140"/>
                  <a:pt x="690849" y="6842426"/>
                </a:cubicBezTo>
                <a:lnTo>
                  <a:pt x="696735" y="6858000"/>
                </a:lnTo>
                <a:lnTo>
                  <a:pt x="5457275"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9">
            <a:extLst>
              <a:ext uri="{FF2B5EF4-FFF2-40B4-BE49-F238E27FC236}">
                <a16:creationId xmlns:a16="http://schemas.microsoft.com/office/drawing/2014/main" id="{D6E4FBE1-8E8A-42A6-B693-88C8979D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228693" cy="6858000"/>
          </a:xfrm>
          <a:custGeom>
            <a:avLst/>
            <a:gdLst>
              <a:gd name="connsiteX0" fmla="*/ 5228693 w 5228693"/>
              <a:gd name="connsiteY0" fmla="*/ 0 h 6858000"/>
              <a:gd name="connsiteX1" fmla="*/ 371685 w 5228693"/>
              <a:gd name="connsiteY1" fmla="*/ 1 h 6858000"/>
              <a:gd name="connsiteX2" fmla="*/ 319533 w 5228693"/>
              <a:gd name="connsiteY2" fmla="*/ 193787 h 6858000"/>
              <a:gd name="connsiteX3" fmla="*/ 623642 w 5228693"/>
              <a:gd name="connsiteY3" fmla="*/ 6599363 h 6858000"/>
              <a:gd name="connsiteX4" fmla="*/ 717029 w 5228693"/>
              <a:gd name="connsiteY4" fmla="*/ 6858000 h 6858000"/>
              <a:gd name="connsiteX5" fmla="*/ 5228693 w 522869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28693" h="6858000">
                <a:moveTo>
                  <a:pt x="5228693" y="0"/>
                </a:moveTo>
                <a:lnTo>
                  <a:pt x="371685" y="1"/>
                </a:lnTo>
                <a:lnTo>
                  <a:pt x="319533" y="193787"/>
                </a:lnTo>
                <a:cubicBezTo>
                  <a:pt x="-206622" y="2355719"/>
                  <a:pt x="-67685" y="4563346"/>
                  <a:pt x="623642" y="6599363"/>
                </a:cubicBezTo>
                <a:lnTo>
                  <a:pt x="717029" y="6858000"/>
                </a:lnTo>
                <a:lnTo>
                  <a:pt x="5228693" y="6858000"/>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597DD05-7AF0-449D-BBE9-7F869696E300}"/>
              </a:ext>
            </a:extLst>
          </p:cNvPr>
          <p:cNvSpPr>
            <a:spLocks noGrp="1"/>
          </p:cNvSpPr>
          <p:nvPr>
            <p:ph type="title"/>
          </p:nvPr>
        </p:nvSpPr>
        <p:spPr>
          <a:xfrm>
            <a:off x="804671" y="1330007"/>
            <a:ext cx="3820669" cy="4692396"/>
          </a:xfrm>
        </p:spPr>
        <p:txBody>
          <a:bodyPr anchor="ctr">
            <a:normAutofit/>
          </a:bodyPr>
          <a:lstStyle/>
          <a:p>
            <a:r>
              <a:rPr lang="en-GB" sz="5400" b="0" i="0" u="none" strike="noStrike" baseline="0">
                <a:latin typeface="TimesNewRomanPSMT"/>
              </a:rPr>
              <a:t>Theories serve different purposes … </a:t>
            </a:r>
            <a:endParaRPr lang="en-GB" sz="5400"/>
          </a:p>
        </p:txBody>
      </p:sp>
      <p:sp>
        <p:nvSpPr>
          <p:cNvPr id="3" name="Content Placeholder 2">
            <a:extLst>
              <a:ext uri="{FF2B5EF4-FFF2-40B4-BE49-F238E27FC236}">
                <a16:creationId xmlns:a16="http://schemas.microsoft.com/office/drawing/2014/main" id="{7DC1A13A-19A4-453B-812A-1BC26279D5BD}"/>
              </a:ext>
            </a:extLst>
          </p:cNvPr>
          <p:cNvSpPr>
            <a:spLocks noGrp="1"/>
          </p:cNvSpPr>
          <p:nvPr>
            <p:ph idx="1"/>
          </p:nvPr>
        </p:nvSpPr>
        <p:spPr>
          <a:xfrm>
            <a:off x="5574890" y="106680"/>
            <a:ext cx="6479950" cy="6844726"/>
          </a:xfrm>
        </p:spPr>
        <p:txBody>
          <a:bodyPr anchor="ctr">
            <a:noAutofit/>
          </a:bodyPr>
          <a:lstStyle/>
          <a:p>
            <a:pPr>
              <a:buFont typeface="Wingdings" panose="05000000000000000000" pitchFamily="2" charset="2"/>
              <a:buChar char="Ø"/>
            </a:pPr>
            <a:r>
              <a:rPr lang="en-GB" sz="3200" b="0" i="0" u="none" strike="noStrike" baseline="0" dirty="0">
                <a:latin typeface="TimesNewRomanPSMT"/>
              </a:rPr>
              <a:t>In </a:t>
            </a:r>
            <a:r>
              <a:rPr lang="en-GB" sz="3200" b="0" i="0" u="none" strike="noStrike" baseline="0" dirty="0">
                <a:solidFill>
                  <a:srgbClr val="FF0000"/>
                </a:solidFill>
                <a:latin typeface="TimesNewRomanPSMT"/>
              </a:rPr>
              <a:t>quantitative</a:t>
            </a:r>
            <a:r>
              <a:rPr lang="en-GB" sz="3200" b="0" i="0" u="none" strike="noStrike" baseline="0" dirty="0">
                <a:latin typeface="TimesNewRomanPSMT"/>
              </a:rPr>
              <a:t> research, they provide a proposed explanation for the relationship among variables being tested by the investigator.</a:t>
            </a:r>
          </a:p>
          <a:p>
            <a:pPr>
              <a:buFont typeface="Wingdings" panose="05000000000000000000" pitchFamily="2" charset="2"/>
              <a:buChar char="Ø"/>
            </a:pPr>
            <a:r>
              <a:rPr lang="en-GB" sz="3200" b="0" i="0" u="none" strike="noStrike" baseline="0" dirty="0">
                <a:latin typeface="TimesNewRomanPSMT"/>
              </a:rPr>
              <a:t>In </a:t>
            </a:r>
            <a:r>
              <a:rPr lang="en-GB" sz="3200" b="0" i="0" u="none" strike="noStrike" baseline="0" dirty="0">
                <a:solidFill>
                  <a:srgbClr val="FF0000"/>
                </a:solidFill>
                <a:latin typeface="TimesNewRomanPSMT"/>
              </a:rPr>
              <a:t>qualitative</a:t>
            </a:r>
            <a:r>
              <a:rPr lang="en-GB" sz="3200" b="0" i="0" u="none" strike="noStrike" baseline="0" dirty="0">
                <a:latin typeface="TimesNewRomanPSMT"/>
              </a:rPr>
              <a:t> research, they may often serve as a lens for the inquiry or they may be generated during the study. </a:t>
            </a:r>
          </a:p>
          <a:p>
            <a:pPr>
              <a:buFont typeface="Wingdings" panose="05000000000000000000" pitchFamily="2" charset="2"/>
              <a:buChar char="Ø"/>
            </a:pPr>
            <a:r>
              <a:rPr lang="en-GB" sz="3200" dirty="0">
                <a:latin typeface="TimesNewRomanPSMT"/>
              </a:rPr>
              <a:t>I</a:t>
            </a:r>
            <a:r>
              <a:rPr lang="en-GB" sz="3200" b="0" i="0" u="none" strike="noStrike" baseline="0" dirty="0">
                <a:latin typeface="TimesNewRomanPSMT"/>
              </a:rPr>
              <a:t>n </a:t>
            </a:r>
            <a:r>
              <a:rPr lang="en-GB" sz="3200" b="0" i="0" u="none" strike="noStrike" baseline="0" dirty="0">
                <a:solidFill>
                  <a:srgbClr val="FF0000"/>
                </a:solidFill>
                <a:latin typeface="TimesNewRomanPSMT"/>
              </a:rPr>
              <a:t>mixed methods </a:t>
            </a:r>
            <a:r>
              <a:rPr lang="en-GB" sz="3200" b="0" i="0" u="none" strike="noStrike" baseline="0" dirty="0">
                <a:latin typeface="TimesNewRomanPSMT"/>
              </a:rPr>
              <a:t>studies, researchers employ them in many ways, including those associated with quantitative and qualitative approaches. </a:t>
            </a:r>
          </a:p>
          <a:p>
            <a:pPr marL="174625" indent="0">
              <a:buNone/>
            </a:pPr>
            <a:r>
              <a:rPr lang="en-GB" sz="3200" b="0" i="0" u="none" strike="noStrike" baseline="0" dirty="0">
                <a:latin typeface="TimesNewRomanPSMT"/>
              </a:rPr>
              <a:t> </a:t>
            </a:r>
            <a:endParaRPr lang="en-GB" sz="3200" dirty="0"/>
          </a:p>
        </p:txBody>
      </p:sp>
    </p:spTree>
    <p:extLst>
      <p:ext uri="{BB962C8B-B14F-4D97-AF65-F5344CB8AC3E}">
        <p14:creationId xmlns:p14="http://schemas.microsoft.com/office/powerpoint/2010/main" val="3141272532"/>
      </p:ext>
    </p:extLst>
  </p:cSld>
  <p:clrMapOvr>
    <a:overrideClrMapping bg1="dk1" tx1="lt1" bg2="dk2" tx2="lt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A0DFC-7785-4D9E-B95C-5FFBC4A69FBA}"/>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5000" dirty="0"/>
              <a:t>QUALITATIVE RESEARCH</a:t>
            </a:r>
          </a:p>
        </p:txBody>
      </p:sp>
      <p:pic>
        <p:nvPicPr>
          <p:cNvPr id="5" name="Picture 4" descr="Graph on document with pen">
            <a:extLst>
              <a:ext uri="{FF2B5EF4-FFF2-40B4-BE49-F238E27FC236}">
                <a16:creationId xmlns:a16="http://schemas.microsoft.com/office/drawing/2014/main" id="{839839A9-02BE-46C2-8E14-6E20A4026F65}"/>
              </a:ext>
            </a:extLst>
          </p:cNvPr>
          <p:cNvPicPr>
            <a:picLocks noChangeAspect="1"/>
          </p:cNvPicPr>
          <p:nvPr/>
        </p:nvPicPr>
        <p:blipFill rotWithShape="1">
          <a:blip r:embed="rId3"/>
          <a:srcRect l="22656" r="8933" b="-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0484269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963877"/>
            <a:ext cx="3494362" cy="4930246"/>
          </a:xfrm>
        </p:spPr>
        <p:txBody>
          <a:bodyPr>
            <a:normAutofit/>
          </a:bodyPr>
          <a:lstStyle/>
          <a:p>
            <a:pPr algn="r"/>
            <a:r>
              <a:rPr lang="en-GB"/>
              <a:t>Qualitative Research</a:t>
            </a:r>
          </a:p>
        </p:txBody>
      </p:sp>
      <p:cxnSp>
        <p:nvCxnSpPr>
          <p:cNvPr id="40" name="Straight Connector 3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76031" y="152400"/>
            <a:ext cx="6377769" cy="6248400"/>
          </a:xfrm>
        </p:spPr>
        <p:txBody>
          <a:bodyPr anchor="ctr">
            <a:normAutofit fontScale="92500" lnSpcReduction="20000"/>
          </a:bodyPr>
          <a:lstStyle/>
          <a:p>
            <a:r>
              <a:rPr lang="en-GB" sz="4400" dirty="0"/>
              <a:t>Develops an understanding of how the social world is constructed.</a:t>
            </a:r>
          </a:p>
          <a:p>
            <a:r>
              <a:rPr lang="en-GB" sz="4400" dirty="0"/>
              <a:t>Encompasses a social, personal and relational  </a:t>
            </a:r>
          </a:p>
          <a:p>
            <a:r>
              <a:rPr lang="en-GB" sz="4400" dirty="0"/>
              <a:t>Embraces language, narrative and meaning</a:t>
            </a:r>
          </a:p>
          <a:p>
            <a:r>
              <a:rPr lang="en-GB" sz="4400" dirty="0"/>
              <a:t>Requires immersion in some aspects of social life  </a:t>
            </a:r>
          </a:p>
          <a:p>
            <a:r>
              <a:rPr lang="en-GB" sz="4400" dirty="0"/>
              <a:t>Many of the techniques and skills used are similar to those used in therapy</a:t>
            </a:r>
          </a:p>
          <a:p>
            <a:pPr marL="0" indent="0">
              <a:buNone/>
            </a:pPr>
            <a:endParaRPr lang="en-GB" sz="2400" dirty="0"/>
          </a:p>
        </p:txBody>
      </p:sp>
    </p:spTree>
    <p:extLst>
      <p:ext uri="{BB962C8B-B14F-4D97-AF65-F5344CB8AC3E}">
        <p14:creationId xmlns:p14="http://schemas.microsoft.com/office/powerpoint/2010/main" val="24383350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05394-619A-4543-A364-0DEF90703546}"/>
              </a:ext>
            </a:extLst>
          </p:cNvPr>
          <p:cNvSpPr>
            <a:spLocks noGrp="1"/>
          </p:cNvSpPr>
          <p:nvPr>
            <p:ph type="title"/>
          </p:nvPr>
        </p:nvSpPr>
        <p:spPr>
          <a:xfrm>
            <a:off x="838200" y="963877"/>
            <a:ext cx="3494362" cy="4930246"/>
          </a:xfrm>
        </p:spPr>
        <p:txBody>
          <a:bodyPr>
            <a:normAutofit/>
          </a:bodyPr>
          <a:lstStyle/>
          <a:p>
            <a:pPr algn="r"/>
            <a:r>
              <a:rPr lang="en-GB" dirty="0"/>
              <a:t>Characteristics of Qualitative research …</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39093FF-9C30-4019-8F78-C319009C5454}"/>
              </a:ext>
            </a:extLst>
          </p:cNvPr>
          <p:cNvSpPr>
            <a:spLocks noGrp="1"/>
          </p:cNvSpPr>
          <p:nvPr>
            <p:ph idx="1"/>
          </p:nvPr>
        </p:nvSpPr>
        <p:spPr>
          <a:xfrm>
            <a:off x="4976031" y="963877"/>
            <a:ext cx="6377769" cy="4930246"/>
          </a:xfrm>
        </p:spPr>
        <p:txBody>
          <a:bodyPr anchor="ctr">
            <a:normAutofit/>
          </a:bodyPr>
          <a:lstStyle/>
          <a:p>
            <a:pPr marL="441325" indent="-441325">
              <a:buFont typeface="Wingdings" panose="05000000000000000000" pitchFamily="2" charset="2"/>
              <a:buChar char="Ø"/>
            </a:pPr>
            <a:r>
              <a:rPr lang="en-GB" sz="4000" b="0" i="0" u="none" strike="noStrike" baseline="0" dirty="0"/>
              <a:t>Qualitative approaches to data collection, analysis, interpretation, and report writing differ from quantitative approaches</a:t>
            </a:r>
            <a:r>
              <a:rPr lang="en-GB" sz="4000" b="0" i="0" u="none" strike="noStrike" baseline="0" dirty="0">
                <a:latin typeface="TimesNewRomanPSMT"/>
              </a:rPr>
              <a:t>.  </a:t>
            </a:r>
            <a:endParaRPr lang="en-GB" sz="4000" dirty="0"/>
          </a:p>
        </p:txBody>
      </p:sp>
    </p:spTree>
    <p:extLst>
      <p:ext uri="{BB962C8B-B14F-4D97-AF65-F5344CB8AC3E}">
        <p14:creationId xmlns:p14="http://schemas.microsoft.com/office/powerpoint/2010/main" val="2443174347"/>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bstract blurred public library with bookshelves">
            <a:extLst>
              <a:ext uri="{FF2B5EF4-FFF2-40B4-BE49-F238E27FC236}">
                <a16:creationId xmlns:a16="http://schemas.microsoft.com/office/drawing/2014/main" id="{EE9B2FF0-F975-43E3-A3E4-223199F227FB}"/>
              </a:ext>
            </a:extLst>
          </p:cNvPr>
          <p:cNvPicPr>
            <a:picLocks noChangeAspect="1"/>
          </p:cNvPicPr>
          <p:nvPr/>
        </p:nvPicPr>
        <p:blipFill rotWithShape="1">
          <a:blip r:embed="rId3">
            <a:alphaModFix amt="50000"/>
          </a:blip>
          <a:srcRect t="1310" b="14420"/>
          <a:stretch/>
        </p:blipFill>
        <p:spPr>
          <a:xfrm>
            <a:off x="20" y="1"/>
            <a:ext cx="12191980" cy="6857999"/>
          </a:xfrm>
          <a:prstGeom prst="rect">
            <a:avLst/>
          </a:prstGeom>
        </p:spPr>
      </p:pic>
      <p:sp>
        <p:nvSpPr>
          <p:cNvPr id="2" name="Title 1">
            <a:extLst>
              <a:ext uri="{FF2B5EF4-FFF2-40B4-BE49-F238E27FC236}">
                <a16:creationId xmlns:a16="http://schemas.microsoft.com/office/drawing/2014/main" id="{CFEF5197-8470-480B-A80F-5FE43CE79E6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b="1">
                <a:solidFill>
                  <a:srgbClr val="FFFFFF"/>
                </a:solidFill>
              </a:rPr>
              <a:t>Some other characteristics of qualitative research can include:</a:t>
            </a:r>
            <a:endParaRPr lang="en-US" sz="6000">
              <a:solidFill>
                <a:srgbClr val="FFFFFF"/>
              </a:solidFill>
            </a:endParaRPr>
          </a:p>
        </p:txBody>
      </p:sp>
    </p:spTree>
    <p:extLst>
      <p:ext uri="{BB962C8B-B14F-4D97-AF65-F5344CB8AC3E}">
        <p14:creationId xmlns:p14="http://schemas.microsoft.com/office/powerpoint/2010/main" val="626831904"/>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2" name="Freeform: Shape 11">
            <a:extLst>
              <a:ext uri="{FF2B5EF4-FFF2-40B4-BE49-F238E27FC236}">
                <a16:creationId xmlns:a16="http://schemas.microsoft.com/office/drawing/2014/main" id="{AFD1189F-9598-4281-8056-2845388D4D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3068" cy="2997599"/>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14" name="Freeform: Shape 13">
            <a:extLst>
              <a:ext uri="{FF2B5EF4-FFF2-40B4-BE49-F238E27FC236}">
                <a16:creationId xmlns:a16="http://schemas.microsoft.com/office/drawing/2014/main" id="{583E04E1-D74F-4ED6-972C-035F4FEC4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6" name="Freeform: Shape 15">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9419" y="3564607"/>
            <a:ext cx="3432581" cy="3293393"/>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8" name="Rectangle 17">
            <a:extLst>
              <a:ext uri="{FF2B5EF4-FFF2-40B4-BE49-F238E27FC236}">
                <a16:creationId xmlns:a16="http://schemas.microsoft.com/office/drawing/2014/main" id="{E51A97D9-C694-4307-818B-0C5BBF413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21053" y="819446"/>
            <a:ext cx="6964685" cy="5402463"/>
          </a:xfrm>
          <a:prstGeom prst="rect">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061038C-9AA4-49B5-93AE-30D0FAFF24F0}"/>
              </a:ext>
            </a:extLst>
          </p:cNvPr>
          <p:cNvSpPr>
            <a:spLocks noGrp="1"/>
          </p:cNvSpPr>
          <p:nvPr>
            <p:ph type="title"/>
          </p:nvPr>
        </p:nvSpPr>
        <p:spPr>
          <a:xfrm>
            <a:off x="2886765" y="1495956"/>
            <a:ext cx="6418471" cy="2692050"/>
          </a:xfrm>
        </p:spPr>
        <p:txBody>
          <a:bodyPr vert="horz" lIns="91440" tIns="45720" rIns="91440" bIns="45720" rtlCol="0" anchor="b">
            <a:normAutofit/>
          </a:bodyPr>
          <a:lstStyle/>
          <a:p>
            <a:pPr algn="ctr"/>
            <a:r>
              <a:rPr lang="en-US" sz="4600" b="1" dirty="0">
                <a:solidFill>
                  <a:schemeClr val="bg1"/>
                </a:solidFill>
              </a:rPr>
              <a:t>C</a:t>
            </a:r>
            <a:r>
              <a:rPr lang="en-US" sz="4600" b="1" kern="1200" dirty="0">
                <a:solidFill>
                  <a:schemeClr val="bg1"/>
                </a:solidFill>
                <a:latin typeface="+mj-lt"/>
                <a:ea typeface="+mj-ea"/>
                <a:cs typeface="+mj-cs"/>
              </a:rPr>
              <a:t>haracteristics of qualitative research [</a:t>
            </a:r>
            <a:r>
              <a:rPr lang="en-US" sz="4600" b="1" dirty="0">
                <a:solidFill>
                  <a:schemeClr val="bg1"/>
                </a:solidFill>
              </a:rPr>
              <a:t>Cont’d]</a:t>
            </a:r>
            <a:endParaRPr lang="en-US" sz="4600" kern="1200" dirty="0">
              <a:solidFill>
                <a:schemeClr val="bg1"/>
              </a:solidFill>
              <a:latin typeface="+mj-lt"/>
              <a:ea typeface="+mj-ea"/>
              <a:cs typeface="+mj-cs"/>
            </a:endParaRPr>
          </a:p>
        </p:txBody>
      </p:sp>
      <p:sp>
        <p:nvSpPr>
          <p:cNvPr id="24" name="Freeform: Shape 23">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7769"/>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26"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28" name="Graphic 212">
            <a:extLst>
              <a:ext uri="{FF2B5EF4-FFF2-40B4-BE49-F238E27FC236}">
                <a16:creationId xmlns:a16="http://schemas.microsoft.com/office/drawing/2014/main" id="{5EC6B544-8C84-47A6-885D-A4F09EF5C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75326" y="343675"/>
            <a:ext cx="768186" cy="76818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0" name="Freeform: Shape 29">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67504"/>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dirty="0"/>
          </a:p>
        </p:txBody>
      </p:sp>
      <p:sp>
        <p:nvSpPr>
          <p:cNvPr id="32" name="Oval 31">
            <a:extLst>
              <a:ext uri="{FF2B5EF4-FFF2-40B4-BE49-F238E27FC236}">
                <a16:creationId xmlns:a16="http://schemas.microsoft.com/office/drawing/2014/main" id="{32C95C5C-6FBD-47FF-9CA6-066193539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34" name="Oval 33">
            <a:extLst>
              <a:ext uri="{FF2B5EF4-FFF2-40B4-BE49-F238E27FC236}">
                <a16:creationId xmlns:a16="http://schemas.microsoft.com/office/drawing/2014/main" id="{4D1A5E71-B6B6-486A-8CDC-C7ABD9B90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7140" y="5100276"/>
            <a:ext cx="515928" cy="51592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36"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37" name="Freeform: Shape 36">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8" name="Freeform: Shape 37">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39" name="Freeform: Shape 38">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0" name="Freeform: Shape 39">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sp>
          <p:nvSpPr>
            <p:cNvPr id="41" name="Freeform: Shape 40">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1417486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548D2-EFAF-401C-837F-DBFA2ADCC19B}"/>
              </a:ext>
            </a:extLst>
          </p:cNvPr>
          <p:cNvSpPr>
            <a:spLocks noGrp="1"/>
          </p:cNvSpPr>
          <p:nvPr>
            <p:ph type="title"/>
          </p:nvPr>
        </p:nvSpPr>
        <p:spPr>
          <a:xfrm>
            <a:off x="838200" y="963877"/>
            <a:ext cx="3494362" cy="4930246"/>
          </a:xfrm>
        </p:spPr>
        <p:txBody>
          <a:bodyPr>
            <a:normAutofit/>
          </a:bodyPr>
          <a:lstStyle/>
          <a:p>
            <a:pPr algn="r"/>
            <a:r>
              <a:rPr lang="en-GB" dirty="0"/>
              <a:t>Characteristics of Qualitative research:</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6C6906E-31FA-4C2F-9CE7-72EDD3E39156}"/>
              </a:ext>
            </a:extLst>
          </p:cNvPr>
          <p:cNvSpPr>
            <a:spLocks noGrp="1"/>
          </p:cNvSpPr>
          <p:nvPr>
            <p:ph idx="1"/>
          </p:nvPr>
        </p:nvSpPr>
        <p:spPr>
          <a:xfrm>
            <a:off x="4976031" y="963877"/>
            <a:ext cx="6377769" cy="4930246"/>
          </a:xfrm>
        </p:spPr>
        <p:txBody>
          <a:bodyPr anchor="ctr">
            <a:normAutofit/>
          </a:bodyPr>
          <a:lstStyle/>
          <a:p>
            <a:pPr>
              <a:buFont typeface="Wingdings" panose="05000000000000000000" pitchFamily="2" charset="2"/>
              <a:buChar char="Ø"/>
            </a:pPr>
            <a:r>
              <a:rPr lang="en-GB" sz="4000" dirty="0"/>
              <a:t> Real-world setting</a:t>
            </a:r>
          </a:p>
          <a:p>
            <a:pPr marL="533400" indent="-533400">
              <a:buFont typeface="Wingdings" panose="05000000000000000000" pitchFamily="2" charset="2"/>
              <a:buChar char="Ø"/>
            </a:pPr>
            <a:r>
              <a:rPr lang="en-GB" sz="4000" dirty="0"/>
              <a:t>Researcher plays an important role </a:t>
            </a:r>
          </a:p>
          <a:p>
            <a:pPr>
              <a:buFont typeface="Wingdings" panose="05000000000000000000" pitchFamily="2" charset="2"/>
              <a:buChar char="Ø"/>
            </a:pPr>
            <a:r>
              <a:rPr lang="en-GB" sz="4000" dirty="0"/>
              <a:t> Different research methods </a:t>
            </a:r>
          </a:p>
          <a:p>
            <a:pPr>
              <a:buFont typeface="Wingdings" panose="05000000000000000000" pitchFamily="2" charset="2"/>
              <a:buChar char="Ø"/>
            </a:pPr>
            <a:r>
              <a:rPr lang="en-GB" sz="4000" dirty="0"/>
              <a:t> Complex reasoning</a:t>
            </a:r>
          </a:p>
          <a:p>
            <a:pPr>
              <a:buFont typeface="Wingdings" panose="05000000000000000000" pitchFamily="2" charset="2"/>
              <a:buChar char="Ø"/>
            </a:pPr>
            <a:r>
              <a:rPr lang="en-GB" sz="4000" dirty="0"/>
              <a:t> Participants’ meanings</a:t>
            </a:r>
          </a:p>
          <a:p>
            <a:endParaRPr lang="en-GB" sz="2400" dirty="0"/>
          </a:p>
        </p:txBody>
      </p:sp>
    </p:spTree>
    <p:extLst>
      <p:ext uri="{BB962C8B-B14F-4D97-AF65-F5344CB8AC3E}">
        <p14:creationId xmlns:p14="http://schemas.microsoft.com/office/powerpoint/2010/main" val="3816240461"/>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64FEF6-F4ED-4D66-9871-BA4EABB88305}"/>
              </a:ext>
            </a:extLst>
          </p:cNvPr>
          <p:cNvSpPr>
            <a:spLocks noGrp="1"/>
          </p:cNvSpPr>
          <p:nvPr>
            <p:ph type="title"/>
          </p:nvPr>
        </p:nvSpPr>
        <p:spPr>
          <a:xfrm>
            <a:off x="838200" y="963877"/>
            <a:ext cx="3494362" cy="4930246"/>
          </a:xfrm>
        </p:spPr>
        <p:txBody>
          <a:bodyPr>
            <a:normAutofit/>
          </a:bodyPr>
          <a:lstStyle/>
          <a:p>
            <a:pPr algn="r"/>
            <a:r>
              <a:rPr lang="en-GB" b="1" dirty="0"/>
              <a:t>Some other characteristics of qualitative research can include:</a:t>
            </a:r>
            <a:endParaRPr lang="en-GB" b="1"/>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965D2CB-2380-4956-B6F8-49921FDF30DF}"/>
              </a:ext>
            </a:extLst>
          </p:cNvPr>
          <p:cNvSpPr>
            <a:spLocks noGrp="1"/>
          </p:cNvSpPr>
          <p:nvPr>
            <p:ph idx="1"/>
          </p:nvPr>
        </p:nvSpPr>
        <p:spPr>
          <a:xfrm>
            <a:off x="4976031" y="963877"/>
            <a:ext cx="6377769" cy="4930246"/>
          </a:xfrm>
        </p:spPr>
        <p:txBody>
          <a:bodyPr anchor="ctr">
            <a:normAutofit/>
          </a:bodyPr>
          <a:lstStyle/>
          <a:p>
            <a:pPr>
              <a:buFont typeface="Wingdings" panose="05000000000000000000" pitchFamily="2" charset="2"/>
              <a:buChar char="Ø"/>
            </a:pPr>
            <a:r>
              <a:rPr lang="en-GB" sz="4000" dirty="0"/>
              <a:t>Flexibility  </a:t>
            </a:r>
          </a:p>
          <a:p>
            <a:pPr>
              <a:buFont typeface="Wingdings" panose="05000000000000000000" pitchFamily="2" charset="2"/>
              <a:buChar char="Ø"/>
            </a:pPr>
            <a:r>
              <a:rPr lang="en-GB" sz="4000" dirty="0"/>
              <a:t>Reflexivity</a:t>
            </a:r>
          </a:p>
          <a:p>
            <a:pPr>
              <a:buFont typeface="Wingdings" panose="05000000000000000000" pitchFamily="2" charset="2"/>
              <a:buChar char="Ø"/>
            </a:pPr>
            <a:r>
              <a:rPr lang="en-GB" sz="4000" dirty="0"/>
              <a:t>Holistic Accounts </a:t>
            </a:r>
          </a:p>
          <a:p>
            <a:pPr>
              <a:buFont typeface="Wingdings" panose="05000000000000000000" pitchFamily="2" charset="2"/>
              <a:buChar char="Ø"/>
            </a:pPr>
            <a:r>
              <a:rPr lang="en-GB" sz="4000" dirty="0"/>
              <a:t>Ongoing data analysis</a:t>
            </a:r>
          </a:p>
          <a:p>
            <a:pPr>
              <a:buFont typeface="Wingdings" panose="05000000000000000000" pitchFamily="2" charset="2"/>
              <a:buChar char="Ø"/>
            </a:pPr>
            <a:r>
              <a:rPr lang="en-GB" sz="4000" dirty="0"/>
              <a:t>Emergent Design</a:t>
            </a:r>
          </a:p>
          <a:p>
            <a:endParaRPr lang="en-GB" sz="2400" dirty="0"/>
          </a:p>
        </p:txBody>
      </p:sp>
    </p:spTree>
    <p:extLst>
      <p:ext uri="{BB962C8B-B14F-4D97-AF65-F5344CB8AC3E}">
        <p14:creationId xmlns:p14="http://schemas.microsoft.com/office/powerpoint/2010/main" val="2705985130"/>
      </p:ext>
    </p:extLst>
  </p:cSld>
  <p:clrMapOvr>
    <a:overrideClrMapping bg1="dk1" tx1="lt1" bg2="dk2" tx2="lt2" accent1="accent1" accent2="accent2" accent3="accent3" accent4="accent4" accent5="accent5" accent6="accent6" hlink="hlink" folHlink="folHlink"/>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EAFE9-B8A6-48F6-B957-D97C82FB5AE4}"/>
              </a:ext>
            </a:extLst>
          </p:cNvPr>
          <p:cNvSpPr>
            <a:spLocks noGrp="1"/>
          </p:cNvSpPr>
          <p:nvPr>
            <p:ph type="title"/>
          </p:nvPr>
        </p:nvSpPr>
        <p:spPr>
          <a:xfrm>
            <a:off x="841248" y="548640"/>
            <a:ext cx="3600860" cy="5431536"/>
          </a:xfrm>
        </p:spPr>
        <p:txBody>
          <a:bodyPr>
            <a:normAutofit/>
          </a:bodyPr>
          <a:lstStyle/>
          <a:p>
            <a:r>
              <a:rPr lang="en-GB" sz="5400" b="0" u="none" strike="noStrike" baseline="0">
                <a:latin typeface="Times New Roman" panose="02020603050405020304" pitchFamily="18" charset="0"/>
              </a:rPr>
              <a:t>Inductive data analysis:</a:t>
            </a:r>
            <a:endParaRPr lang="en-GB" sz="54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76D2F36-0AA0-4F7B-8354-2CCACE2145E1}"/>
              </a:ext>
            </a:extLst>
          </p:cNvPr>
          <p:cNvSpPr>
            <a:spLocks noGrp="1"/>
          </p:cNvSpPr>
          <p:nvPr>
            <p:ph idx="1"/>
          </p:nvPr>
        </p:nvSpPr>
        <p:spPr>
          <a:xfrm>
            <a:off x="5126418" y="552091"/>
            <a:ext cx="6224335" cy="5431536"/>
          </a:xfrm>
        </p:spPr>
        <p:txBody>
          <a:bodyPr anchor="ctr">
            <a:normAutofit/>
          </a:bodyPr>
          <a:lstStyle/>
          <a:p>
            <a:pPr marL="0" indent="0">
              <a:buNone/>
            </a:pPr>
            <a:r>
              <a:rPr lang="en-GB" sz="4400" b="0" i="0" u="none" strike="noStrike" baseline="0" dirty="0">
                <a:latin typeface="+mj-lt"/>
              </a:rPr>
              <a:t>Qualitative researchers build patterns, categories, and themes from the "bottom-up," by organizing the data into increasingly more abstract units of information. </a:t>
            </a:r>
          </a:p>
          <a:p>
            <a:pPr>
              <a:buFont typeface="Wingdings" panose="05000000000000000000" pitchFamily="2" charset="2"/>
              <a:buChar char="Ø"/>
            </a:pPr>
            <a:endParaRPr lang="en-GB" sz="2200" dirty="0">
              <a:latin typeface="+mj-lt"/>
            </a:endParaRPr>
          </a:p>
        </p:txBody>
      </p:sp>
    </p:spTree>
    <p:extLst>
      <p:ext uri="{BB962C8B-B14F-4D97-AF65-F5344CB8AC3E}">
        <p14:creationId xmlns:p14="http://schemas.microsoft.com/office/powerpoint/2010/main" val="42824098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lumMod val="75000"/>
          </a:schemeClr>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7C1E5815-D54C-487F-A054-6D4930ADE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736F0DFD-0954-464F-BF12-DD2E6F6E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208496" y="0"/>
            <a:ext cx="1983504" cy="6858000"/>
          </a:xfrm>
          <a:custGeom>
            <a:avLst/>
            <a:gdLst>
              <a:gd name="connsiteX0" fmla="*/ 0 w 1983504"/>
              <a:gd name="connsiteY0" fmla="*/ 0 h 6858000"/>
              <a:gd name="connsiteX1" fmla="*/ 1376658 w 1983504"/>
              <a:gd name="connsiteY1" fmla="*/ 0 h 6858000"/>
              <a:gd name="connsiteX2" fmla="*/ 1690650 w 1983504"/>
              <a:gd name="connsiteY2" fmla="*/ 110269 h 6858000"/>
              <a:gd name="connsiteX3" fmla="*/ 1645361 w 1983504"/>
              <a:gd name="connsiteY3" fmla="*/ 135168 h 6858000"/>
              <a:gd name="connsiteX4" fmla="*/ 1373640 w 1983504"/>
              <a:gd name="connsiteY4" fmla="*/ 71141 h 6858000"/>
              <a:gd name="connsiteX5" fmla="*/ 1319295 w 1983504"/>
              <a:gd name="connsiteY5" fmla="*/ 88927 h 6858000"/>
              <a:gd name="connsiteX6" fmla="*/ 1346468 w 1983504"/>
              <a:gd name="connsiteY6" fmla="*/ 163625 h 6858000"/>
              <a:gd name="connsiteX7" fmla="*/ 1464213 w 1983504"/>
              <a:gd name="connsiteY7" fmla="*/ 192082 h 6858000"/>
              <a:gd name="connsiteX8" fmla="*/ 1648381 w 1983504"/>
              <a:gd name="connsiteY8" fmla="*/ 373491 h 6858000"/>
              <a:gd name="connsiteX9" fmla="*/ 1370620 w 1983504"/>
              <a:gd name="connsiteY9" fmla="*/ 352148 h 6858000"/>
              <a:gd name="connsiteX10" fmla="*/ 1322314 w 1983504"/>
              <a:gd name="connsiteY10" fmla="*/ 394834 h 6858000"/>
              <a:gd name="connsiteX11" fmla="*/ 1304199 w 1983504"/>
              <a:gd name="connsiteY11" fmla="*/ 451747 h 6858000"/>
              <a:gd name="connsiteX12" fmla="*/ 1222682 w 1983504"/>
              <a:gd name="connsiteY12" fmla="*/ 359262 h 6858000"/>
              <a:gd name="connsiteX13" fmla="*/ 1153242 w 1983504"/>
              <a:gd name="connsiteY13" fmla="*/ 334364 h 6858000"/>
              <a:gd name="connsiteX14" fmla="*/ 1132108 w 1983504"/>
              <a:gd name="connsiteY14" fmla="*/ 416176 h 6858000"/>
              <a:gd name="connsiteX15" fmla="*/ 1195509 w 1983504"/>
              <a:gd name="connsiteY15" fmla="*/ 505101 h 6858000"/>
              <a:gd name="connsiteX16" fmla="*/ 1364582 w 1983504"/>
              <a:gd name="connsiteY16" fmla="*/ 558458 h 6858000"/>
              <a:gd name="connsiteX17" fmla="*/ 1183434 w 1983504"/>
              <a:gd name="connsiteY17" fmla="*/ 558458 h 6858000"/>
              <a:gd name="connsiteX18" fmla="*/ 975114 w 1983504"/>
              <a:gd name="connsiteY18" fmla="*/ 522887 h 6858000"/>
              <a:gd name="connsiteX19" fmla="*/ 754716 w 1983504"/>
              <a:gd name="connsiteY19" fmla="*/ 533558 h 6858000"/>
              <a:gd name="connsiteX20" fmla="*/ 546395 w 1983504"/>
              <a:gd name="connsiteY20" fmla="*/ 462417 h 6858000"/>
              <a:gd name="connsiteX21" fmla="*/ 335056 w 1983504"/>
              <a:gd name="connsiteY21" fmla="*/ 465975 h 6858000"/>
              <a:gd name="connsiteX22" fmla="*/ 1270988 w 1983504"/>
              <a:gd name="connsiteY22" fmla="*/ 910606 h 6858000"/>
              <a:gd name="connsiteX23" fmla="*/ 1225701 w 1983504"/>
              <a:gd name="connsiteY23" fmla="*/ 921277 h 6858000"/>
              <a:gd name="connsiteX24" fmla="*/ 1165318 w 1983504"/>
              <a:gd name="connsiteY24" fmla="*/ 949734 h 6858000"/>
              <a:gd name="connsiteX25" fmla="*/ 1210606 w 1983504"/>
              <a:gd name="connsiteY25" fmla="*/ 1006647 h 6858000"/>
              <a:gd name="connsiteX26" fmla="*/ 1455156 w 1983504"/>
              <a:gd name="connsiteY26" fmla="*/ 1113358 h 6858000"/>
              <a:gd name="connsiteX27" fmla="*/ 1515538 w 1983504"/>
              <a:gd name="connsiteY27" fmla="*/ 1220069 h 6858000"/>
              <a:gd name="connsiteX28" fmla="*/ 1440060 w 1983504"/>
              <a:gd name="connsiteY28" fmla="*/ 1209399 h 6858000"/>
              <a:gd name="connsiteX29" fmla="*/ 1373640 w 1983504"/>
              <a:gd name="connsiteY29" fmla="*/ 1230741 h 6858000"/>
              <a:gd name="connsiteX30" fmla="*/ 1400810 w 1983504"/>
              <a:gd name="connsiteY30" fmla="*/ 1365909 h 6858000"/>
              <a:gd name="connsiteX31" fmla="*/ 1748012 w 1983504"/>
              <a:gd name="connsiteY31" fmla="*/ 1540204 h 6858000"/>
              <a:gd name="connsiteX32" fmla="*/ 1778203 w 1983504"/>
              <a:gd name="connsiteY32" fmla="*/ 1597117 h 6858000"/>
              <a:gd name="connsiteX33" fmla="*/ 1735936 w 1983504"/>
              <a:gd name="connsiteY33" fmla="*/ 1636245 h 6858000"/>
              <a:gd name="connsiteX34" fmla="*/ 1624228 w 1983504"/>
              <a:gd name="connsiteY34" fmla="*/ 1657587 h 6858000"/>
              <a:gd name="connsiteX35" fmla="*/ 1781223 w 1983504"/>
              <a:gd name="connsiteY35" fmla="*/ 1849668 h 6858000"/>
              <a:gd name="connsiteX36" fmla="*/ 1838587 w 1983504"/>
              <a:gd name="connsiteY36" fmla="*/ 1903025 h 6858000"/>
              <a:gd name="connsiteX37" fmla="*/ 1938218 w 1983504"/>
              <a:gd name="connsiteY37" fmla="*/ 1984836 h 6858000"/>
              <a:gd name="connsiteX38" fmla="*/ 1938218 w 1983504"/>
              <a:gd name="connsiteY38" fmla="*/ 2013292 h 6858000"/>
              <a:gd name="connsiteX39" fmla="*/ 1805376 w 1983504"/>
              <a:gd name="connsiteY39" fmla="*/ 2102219 h 6858000"/>
              <a:gd name="connsiteX40" fmla="*/ 1563844 w 1983504"/>
              <a:gd name="connsiteY40" fmla="*/ 2077320 h 6858000"/>
              <a:gd name="connsiteX41" fmla="*/ 1920104 w 1983504"/>
              <a:gd name="connsiteY41" fmla="*/ 2208931 h 6858000"/>
              <a:gd name="connsiteX42" fmla="*/ 766792 w 1983504"/>
              <a:gd name="connsiteY42" fmla="*/ 1892353 h 6858000"/>
              <a:gd name="connsiteX43" fmla="*/ 839252 w 1983504"/>
              <a:gd name="connsiteY43" fmla="*/ 1974165 h 6858000"/>
              <a:gd name="connsiteX44" fmla="*/ 1243816 w 1983504"/>
              <a:gd name="connsiteY44" fmla="*/ 2191146 h 6858000"/>
              <a:gd name="connsiteX45" fmla="*/ 1358543 w 1983504"/>
              <a:gd name="connsiteY45" fmla="*/ 2326314 h 6858000"/>
              <a:gd name="connsiteX46" fmla="*/ 1479310 w 1983504"/>
              <a:gd name="connsiteY46" fmla="*/ 2401012 h 6858000"/>
              <a:gd name="connsiteX47" fmla="*/ 1648381 w 1983504"/>
              <a:gd name="connsiteY47" fmla="*/ 2401012 h 6858000"/>
              <a:gd name="connsiteX48" fmla="*/ 1769146 w 1983504"/>
              <a:gd name="connsiteY48" fmla="*/ 2518395 h 6858000"/>
              <a:gd name="connsiteX49" fmla="*/ 1645361 w 1983504"/>
              <a:gd name="connsiteY49" fmla="*/ 2543294 h 6858000"/>
              <a:gd name="connsiteX50" fmla="*/ 1500444 w 1983504"/>
              <a:gd name="connsiteY50" fmla="*/ 2525509 h 6858000"/>
              <a:gd name="connsiteX51" fmla="*/ 1337410 w 1983504"/>
              <a:gd name="connsiteY51" fmla="*/ 2564636 h 6858000"/>
              <a:gd name="connsiteX52" fmla="*/ 1186452 w 1983504"/>
              <a:gd name="connsiteY52" fmla="*/ 2532623 h 6858000"/>
              <a:gd name="connsiteX53" fmla="*/ 1005304 w 1983504"/>
              <a:gd name="connsiteY53" fmla="*/ 2553965 h 6858000"/>
              <a:gd name="connsiteX54" fmla="*/ 947940 w 1983504"/>
              <a:gd name="connsiteY54" fmla="*/ 2692689 h 6858000"/>
              <a:gd name="connsiteX55" fmla="*/ 929826 w 1983504"/>
              <a:gd name="connsiteY55" fmla="*/ 2703362 h 6858000"/>
              <a:gd name="connsiteX56" fmla="*/ 594701 w 1983504"/>
              <a:gd name="connsiteY56" fmla="*/ 2923898 h 6858000"/>
              <a:gd name="connsiteX57" fmla="*/ 501108 w 1983504"/>
              <a:gd name="connsiteY57" fmla="*/ 2941684 h 6858000"/>
              <a:gd name="connsiteX58" fmla="*/ 1053610 w 1983504"/>
              <a:gd name="connsiteY58" fmla="*/ 3329402 h 6858000"/>
              <a:gd name="connsiteX59" fmla="*/ 682256 w 1983504"/>
              <a:gd name="connsiteY59" fmla="*/ 3229805 h 6858000"/>
              <a:gd name="connsiteX60" fmla="*/ 630932 w 1983504"/>
              <a:gd name="connsiteY60" fmla="*/ 3393429 h 6858000"/>
              <a:gd name="connsiteX61" fmla="*/ 806041 w 1983504"/>
              <a:gd name="connsiteY61" fmla="*/ 3539269 h 6858000"/>
              <a:gd name="connsiteX62" fmla="*/ 869444 w 1983504"/>
              <a:gd name="connsiteY62" fmla="*/ 3827390 h 6858000"/>
              <a:gd name="connsiteX63" fmla="*/ 839252 w 1983504"/>
              <a:gd name="connsiteY63" fmla="*/ 4090612 h 6858000"/>
              <a:gd name="connsiteX64" fmla="*/ 763774 w 1983504"/>
              <a:gd name="connsiteY64" fmla="*/ 4172424 h 6858000"/>
              <a:gd name="connsiteX65" fmla="*/ 655085 w 1983504"/>
              <a:gd name="connsiteY65" fmla="*/ 4321821 h 6858000"/>
              <a:gd name="connsiteX66" fmla="*/ 588662 w 1983504"/>
              <a:gd name="connsiteY66" fmla="*/ 4414305 h 6858000"/>
              <a:gd name="connsiteX67" fmla="*/ 356189 w 1983504"/>
              <a:gd name="connsiteY67" fmla="*/ 4378734 h 6858000"/>
              <a:gd name="connsiteX68" fmla="*/ 667160 w 1983504"/>
              <a:gd name="connsiteY68" fmla="*/ 4613499 h 6858000"/>
              <a:gd name="connsiteX69" fmla="*/ 416573 w 1983504"/>
              <a:gd name="connsiteY69" fmla="*/ 4585042 h 6858000"/>
              <a:gd name="connsiteX70" fmla="*/ 335056 w 1983504"/>
              <a:gd name="connsiteY70" fmla="*/ 4602828 h 6858000"/>
              <a:gd name="connsiteX71" fmla="*/ 380342 w 1983504"/>
              <a:gd name="connsiteY71" fmla="*/ 4677526 h 6858000"/>
              <a:gd name="connsiteX72" fmla="*/ 564510 w 1983504"/>
              <a:gd name="connsiteY72" fmla="*/ 4805580 h 6858000"/>
              <a:gd name="connsiteX73" fmla="*/ 944922 w 1983504"/>
              <a:gd name="connsiteY73" fmla="*/ 5154171 h 6858000"/>
              <a:gd name="connsiteX74" fmla="*/ 576586 w 1983504"/>
              <a:gd name="connsiteY74" fmla="*/ 4994104 h 6858000"/>
              <a:gd name="connsiteX75" fmla="*/ 963036 w 1983504"/>
              <a:gd name="connsiteY75" fmla="*/ 5353367 h 6858000"/>
              <a:gd name="connsiteX76" fmla="*/ 1047572 w 1983504"/>
              <a:gd name="connsiteY76" fmla="*/ 5474306 h 6858000"/>
              <a:gd name="connsiteX77" fmla="*/ 1222682 w 1983504"/>
              <a:gd name="connsiteY77" fmla="*/ 5769542 h 6858000"/>
              <a:gd name="connsiteX78" fmla="*/ 1213626 w 1983504"/>
              <a:gd name="connsiteY78" fmla="*/ 5801555 h 6858000"/>
              <a:gd name="connsiteX79" fmla="*/ 1014361 w 1983504"/>
              <a:gd name="connsiteY79" fmla="*/ 5755314 h 6858000"/>
              <a:gd name="connsiteX80" fmla="*/ 1274008 w 1983504"/>
              <a:gd name="connsiteY80" fmla="*/ 6004307 h 6858000"/>
              <a:gd name="connsiteX81" fmla="*/ 1542711 w 1983504"/>
              <a:gd name="connsiteY81" fmla="*/ 6196388 h 6858000"/>
              <a:gd name="connsiteX82" fmla="*/ 1352504 w 1983504"/>
              <a:gd name="connsiteY82" fmla="*/ 6167932 h 6858000"/>
              <a:gd name="connsiteX83" fmla="*/ 1089840 w 1983504"/>
              <a:gd name="connsiteY83" fmla="*/ 6057663 h 6858000"/>
              <a:gd name="connsiteX84" fmla="*/ 999266 w 1983504"/>
              <a:gd name="connsiteY84" fmla="*/ 6100347 h 6858000"/>
              <a:gd name="connsiteX85" fmla="*/ 1246836 w 1983504"/>
              <a:gd name="connsiteY85" fmla="*/ 6281757 h 6858000"/>
              <a:gd name="connsiteX86" fmla="*/ 1388735 w 1983504"/>
              <a:gd name="connsiteY86" fmla="*/ 6367127 h 6858000"/>
              <a:gd name="connsiteX87" fmla="*/ 1446099 w 1983504"/>
              <a:gd name="connsiteY87" fmla="*/ 6431153 h 6858000"/>
              <a:gd name="connsiteX88" fmla="*/ 1609132 w 1983504"/>
              <a:gd name="connsiteY88" fmla="*/ 6658805 h 6858000"/>
              <a:gd name="connsiteX89" fmla="*/ 1983504 w 1983504"/>
              <a:gd name="connsiteY89" fmla="*/ 6858000 h 6858000"/>
              <a:gd name="connsiteX90" fmla="*/ 0 w 1983504"/>
              <a:gd name="connsiteY9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1983504" h="6858000">
                <a:moveTo>
                  <a:pt x="0" y="0"/>
                </a:moveTo>
                <a:lnTo>
                  <a:pt x="1376658" y="0"/>
                </a:lnTo>
                <a:cubicBezTo>
                  <a:pt x="1482328" y="35571"/>
                  <a:pt x="1584980" y="78255"/>
                  <a:pt x="1690650" y="110269"/>
                </a:cubicBezTo>
                <a:cubicBezTo>
                  <a:pt x="1675553" y="145839"/>
                  <a:pt x="1660458" y="138725"/>
                  <a:pt x="1645361" y="135168"/>
                </a:cubicBezTo>
                <a:cubicBezTo>
                  <a:pt x="1554788" y="120941"/>
                  <a:pt x="1461194" y="110269"/>
                  <a:pt x="1373640" y="71141"/>
                </a:cubicBezTo>
                <a:cubicBezTo>
                  <a:pt x="1352504" y="64027"/>
                  <a:pt x="1328352" y="64027"/>
                  <a:pt x="1319295" y="88927"/>
                </a:cubicBezTo>
                <a:cubicBezTo>
                  <a:pt x="1304199" y="124497"/>
                  <a:pt x="1325332" y="145839"/>
                  <a:pt x="1346468" y="163625"/>
                </a:cubicBezTo>
                <a:cubicBezTo>
                  <a:pt x="1382696" y="195638"/>
                  <a:pt x="1424964" y="188525"/>
                  <a:pt x="1464213" y="192082"/>
                </a:cubicBezTo>
                <a:cubicBezTo>
                  <a:pt x="1572902" y="209867"/>
                  <a:pt x="1624228" y="259665"/>
                  <a:pt x="1648381" y="373491"/>
                </a:cubicBezTo>
                <a:cubicBezTo>
                  <a:pt x="1554788" y="327250"/>
                  <a:pt x="1461194" y="384162"/>
                  <a:pt x="1370620" y="352148"/>
                </a:cubicBezTo>
                <a:cubicBezTo>
                  <a:pt x="1346468" y="345034"/>
                  <a:pt x="1310237" y="355706"/>
                  <a:pt x="1322314" y="394834"/>
                </a:cubicBezTo>
                <a:cubicBezTo>
                  <a:pt x="1334390" y="430405"/>
                  <a:pt x="1373640" y="458860"/>
                  <a:pt x="1304199" y="451747"/>
                </a:cubicBezTo>
                <a:cubicBezTo>
                  <a:pt x="1252873" y="448189"/>
                  <a:pt x="1237778" y="405504"/>
                  <a:pt x="1222682" y="359262"/>
                </a:cubicBezTo>
                <a:cubicBezTo>
                  <a:pt x="1210606" y="334364"/>
                  <a:pt x="1177395" y="320135"/>
                  <a:pt x="1153242" y="334364"/>
                </a:cubicBezTo>
                <a:cubicBezTo>
                  <a:pt x="1123051" y="348592"/>
                  <a:pt x="1132108" y="387720"/>
                  <a:pt x="1132108" y="416176"/>
                </a:cubicBezTo>
                <a:cubicBezTo>
                  <a:pt x="1129088" y="469532"/>
                  <a:pt x="1153242" y="494431"/>
                  <a:pt x="1195509" y="505101"/>
                </a:cubicBezTo>
                <a:cubicBezTo>
                  <a:pt x="1246836" y="519330"/>
                  <a:pt x="1298160" y="537116"/>
                  <a:pt x="1364582" y="558458"/>
                </a:cubicBezTo>
                <a:cubicBezTo>
                  <a:pt x="1292122" y="594028"/>
                  <a:pt x="1237778" y="586915"/>
                  <a:pt x="1183434" y="558458"/>
                </a:cubicBezTo>
                <a:cubicBezTo>
                  <a:pt x="1117012" y="526444"/>
                  <a:pt x="1029458" y="483759"/>
                  <a:pt x="975114" y="522887"/>
                </a:cubicBezTo>
                <a:cubicBezTo>
                  <a:pt x="893597" y="579800"/>
                  <a:pt x="827176" y="544229"/>
                  <a:pt x="754716" y="533558"/>
                </a:cubicBezTo>
                <a:cubicBezTo>
                  <a:pt x="603758" y="512216"/>
                  <a:pt x="697352" y="480203"/>
                  <a:pt x="546395" y="462417"/>
                </a:cubicBezTo>
                <a:cubicBezTo>
                  <a:pt x="486012" y="455303"/>
                  <a:pt x="422610" y="426847"/>
                  <a:pt x="335056" y="465975"/>
                </a:cubicBezTo>
                <a:cubicBezTo>
                  <a:pt x="730563" y="672284"/>
                  <a:pt x="917750" y="658055"/>
                  <a:pt x="1270988" y="910606"/>
                </a:cubicBezTo>
                <a:cubicBezTo>
                  <a:pt x="1255893" y="935506"/>
                  <a:pt x="1240798" y="924835"/>
                  <a:pt x="1225701" y="921277"/>
                </a:cubicBezTo>
                <a:cubicBezTo>
                  <a:pt x="1201548" y="917720"/>
                  <a:pt x="1171356" y="903491"/>
                  <a:pt x="1165318" y="949734"/>
                </a:cubicBezTo>
                <a:cubicBezTo>
                  <a:pt x="1162298" y="985305"/>
                  <a:pt x="1180415" y="1003089"/>
                  <a:pt x="1210606" y="1006647"/>
                </a:cubicBezTo>
                <a:cubicBezTo>
                  <a:pt x="1298160" y="1020875"/>
                  <a:pt x="1376658" y="1070674"/>
                  <a:pt x="1455156" y="1113358"/>
                </a:cubicBezTo>
                <a:cubicBezTo>
                  <a:pt x="1491385" y="1131144"/>
                  <a:pt x="1530634" y="1156043"/>
                  <a:pt x="1515538" y="1220069"/>
                </a:cubicBezTo>
                <a:cubicBezTo>
                  <a:pt x="1485348" y="1237855"/>
                  <a:pt x="1464213" y="1212955"/>
                  <a:pt x="1440060" y="1209399"/>
                </a:cubicBezTo>
                <a:cubicBezTo>
                  <a:pt x="1415907" y="1205842"/>
                  <a:pt x="1358543" y="1220069"/>
                  <a:pt x="1373640" y="1230741"/>
                </a:cubicBezTo>
                <a:cubicBezTo>
                  <a:pt x="1443080" y="1269868"/>
                  <a:pt x="1316276" y="1365909"/>
                  <a:pt x="1400810" y="1365909"/>
                </a:cubicBezTo>
                <a:cubicBezTo>
                  <a:pt x="1539691" y="1365909"/>
                  <a:pt x="1615170" y="1536647"/>
                  <a:pt x="1748012" y="1540204"/>
                </a:cubicBezTo>
                <a:cubicBezTo>
                  <a:pt x="1769146" y="1540204"/>
                  <a:pt x="1778203" y="1572219"/>
                  <a:pt x="1778203" y="1597117"/>
                </a:cubicBezTo>
                <a:cubicBezTo>
                  <a:pt x="1778203" y="1629132"/>
                  <a:pt x="1757070" y="1632688"/>
                  <a:pt x="1735936" y="1636245"/>
                </a:cubicBezTo>
                <a:cubicBezTo>
                  <a:pt x="1702725" y="1639802"/>
                  <a:pt x="1666496" y="1597117"/>
                  <a:pt x="1624228" y="1657587"/>
                </a:cubicBezTo>
                <a:cubicBezTo>
                  <a:pt x="1702725" y="1693158"/>
                  <a:pt x="1784242" y="1728729"/>
                  <a:pt x="1781223" y="1849668"/>
                </a:cubicBezTo>
                <a:cubicBezTo>
                  <a:pt x="1781223" y="1881683"/>
                  <a:pt x="1814434" y="1895910"/>
                  <a:pt x="1838587" y="1903025"/>
                </a:cubicBezTo>
                <a:cubicBezTo>
                  <a:pt x="1880854" y="1917252"/>
                  <a:pt x="1914065" y="1938595"/>
                  <a:pt x="1938218" y="1984836"/>
                </a:cubicBezTo>
                <a:cubicBezTo>
                  <a:pt x="1938218" y="1995507"/>
                  <a:pt x="1938218" y="2002622"/>
                  <a:pt x="1938218" y="2013292"/>
                </a:cubicBezTo>
                <a:cubicBezTo>
                  <a:pt x="1932180" y="2123562"/>
                  <a:pt x="1871798" y="2120004"/>
                  <a:pt x="1805376" y="2102219"/>
                </a:cubicBezTo>
                <a:cubicBezTo>
                  <a:pt x="1726878" y="2080877"/>
                  <a:pt x="1648381" y="2038192"/>
                  <a:pt x="1563844" y="2077320"/>
                </a:cubicBezTo>
                <a:cubicBezTo>
                  <a:pt x="1681592" y="2130676"/>
                  <a:pt x="1811414" y="2134233"/>
                  <a:pt x="1920104" y="2208931"/>
                </a:cubicBezTo>
                <a:cubicBezTo>
                  <a:pt x="1515538" y="2223159"/>
                  <a:pt x="1159280" y="1984836"/>
                  <a:pt x="766792" y="1892353"/>
                </a:cubicBezTo>
                <a:cubicBezTo>
                  <a:pt x="778869" y="1952823"/>
                  <a:pt x="812080" y="1967051"/>
                  <a:pt x="839252" y="1974165"/>
                </a:cubicBezTo>
                <a:cubicBezTo>
                  <a:pt x="984170" y="2020407"/>
                  <a:pt x="1110974" y="2112891"/>
                  <a:pt x="1243816" y="2191146"/>
                </a:cubicBezTo>
                <a:cubicBezTo>
                  <a:pt x="1298160" y="2223159"/>
                  <a:pt x="1337410" y="2258731"/>
                  <a:pt x="1358543" y="2326314"/>
                </a:cubicBezTo>
                <a:cubicBezTo>
                  <a:pt x="1376658" y="2390340"/>
                  <a:pt x="1412888" y="2418796"/>
                  <a:pt x="1479310" y="2401012"/>
                </a:cubicBezTo>
                <a:cubicBezTo>
                  <a:pt x="1533654" y="2386784"/>
                  <a:pt x="1591018" y="2393898"/>
                  <a:pt x="1648381" y="2401012"/>
                </a:cubicBezTo>
                <a:cubicBezTo>
                  <a:pt x="1711782" y="2408126"/>
                  <a:pt x="1784242" y="2479267"/>
                  <a:pt x="1769146" y="2518395"/>
                </a:cubicBezTo>
                <a:cubicBezTo>
                  <a:pt x="1738956" y="2582422"/>
                  <a:pt x="1687630" y="2550408"/>
                  <a:pt x="1645361" y="2543294"/>
                </a:cubicBezTo>
                <a:cubicBezTo>
                  <a:pt x="1594036" y="2536181"/>
                  <a:pt x="1500444" y="2518395"/>
                  <a:pt x="1500444" y="2525509"/>
                </a:cubicBezTo>
                <a:cubicBezTo>
                  <a:pt x="1467232" y="2685576"/>
                  <a:pt x="1391754" y="2564636"/>
                  <a:pt x="1337410" y="2564636"/>
                </a:cubicBezTo>
                <a:cubicBezTo>
                  <a:pt x="1286084" y="2564636"/>
                  <a:pt x="1234759" y="2546851"/>
                  <a:pt x="1186452" y="2532623"/>
                </a:cubicBezTo>
                <a:cubicBezTo>
                  <a:pt x="1123051" y="2514837"/>
                  <a:pt x="1065688" y="2546851"/>
                  <a:pt x="1005304" y="2553965"/>
                </a:cubicBezTo>
                <a:cubicBezTo>
                  <a:pt x="950960" y="2561080"/>
                  <a:pt x="981150" y="2653563"/>
                  <a:pt x="947940" y="2692689"/>
                </a:cubicBezTo>
                <a:cubicBezTo>
                  <a:pt x="941903" y="2703362"/>
                  <a:pt x="935864" y="2703362"/>
                  <a:pt x="929826" y="2703362"/>
                </a:cubicBezTo>
                <a:cubicBezTo>
                  <a:pt x="911711" y="2980812"/>
                  <a:pt x="594701" y="2913227"/>
                  <a:pt x="594701" y="2923898"/>
                </a:cubicBezTo>
                <a:cubicBezTo>
                  <a:pt x="567529" y="2941684"/>
                  <a:pt x="534318" y="2899000"/>
                  <a:pt x="501108" y="2941684"/>
                </a:cubicBezTo>
                <a:cubicBezTo>
                  <a:pt x="643007" y="3137322"/>
                  <a:pt x="860386" y="3183563"/>
                  <a:pt x="1053610" y="3329402"/>
                </a:cubicBezTo>
                <a:cubicBezTo>
                  <a:pt x="893597" y="3379202"/>
                  <a:pt x="800002" y="3208463"/>
                  <a:pt x="682256" y="3229805"/>
                </a:cubicBezTo>
                <a:cubicBezTo>
                  <a:pt x="624893" y="3283162"/>
                  <a:pt x="796984" y="3368530"/>
                  <a:pt x="630932" y="3393429"/>
                </a:cubicBezTo>
                <a:cubicBezTo>
                  <a:pt x="703390" y="3439672"/>
                  <a:pt x="754716" y="3485914"/>
                  <a:pt x="806041" y="3539269"/>
                </a:cubicBezTo>
                <a:cubicBezTo>
                  <a:pt x="893597" y="3635309"/>
                  <a:pt x="911711" y="3699337"/>
                  <a:pt x="869444" y="3827390"/>
                </a:cubicBezTo>
                <a:cubicBezTo>
                  <a:pt x="842270" y="3912759"/>
                  <a:pt x="803022" y="3991015"/>
                  <a:pt x="839252" y="4090612"/>
                </a:cubicBezTo>
                <a:cubicBezTo>
                  <a:pt x="863405" y="4158196"/>
                  <a:pt x="854347" y="4204438"/>
                  <a:pt x="763774" y="4172424"/>
                </a:cubicBezTo>
                <a:cubicBezTo>
                  <a:pt x="667160" y="4140411"/>
                  <a:pt x="630932" y="4200882"/>
                  <a:pt x="655085" y="4321821"/>
                </a:cubicBezTo>
                <a:cubicBezTo>
                  <a:pt x="670179" y="4400076"/>
                  <a:pt x="655085" y="4424975"/>
                  <a:pt x="588662" y="4414305"/>
                </a:cubicBezTo>
                <a:cubicBezTo>
                  <a:pt x="516204" y="4403633"/>
                  <a:pt x="446764" y="4353835"/>
                  <a:pt x="356189" y="4378734"/>
                </a:cubicBezTo>
                <a:cubicBezTo>
                  <a:pt x="428648" y="4521016"/>
                  <a:pt x="582626" y="4478331"/>
                  <a:pt x="667160" y="4613499"/>
                </a:cubicBezTo>
                <a:cubicBezTo>
                  <a:pt x="567529" y="4613499"/>
                  <a:pt x="489031" y="4613499"/>
                  <a:pt x="416573" y="4585042"/>
                </a:cubicBezTo>
                <a:cubicBezTo>
                  <a:pt x="386381" y="4574373"/>
                  <a:pt x="353170" y="4560144"/>
                  <a:pt x="335056" y="4602828"/>
                </a:cubicBezTo>
                <a:cubicBezTo>
                  <a:pt x="313920" y="4652628"/>
                  <a:pt x="356189" y="4670412"/>
                  <a:pt x="380342" y="4677526"/>
                </a:cubicBezTo>
                <a:cubicBezTo>
                  <a:pt x="449784" y="4702425"/>
                  <a:pt x="504126" y="4759339"/>
                  <a:pt x="564510" y="4805580"/>
                </a:cubicBezTo>
                <a:cubicBezTo>
                  <a:pt x="694332" y="4905177"/>
                  <a:pt x="836233" y="4990547"/>
                  <a:pt x="944922" y="5154171"/>
                </a:cubicBezTo>
                <a:cubicBezTo>
                  <a:pt x="809060" y="5111487"/>
                  <a:pt x="706410" y="5011889"/>
                  <a:pt x="576586" y="4994104"/>
                </a:cubicBezTo>
                <a:cubicBezTo>
                  <a:pt x="688296" y="5143500"/>
                  <a:pt x="830194" y="5243097"/>
                  <a:pt x="963036" y="5353367"/>
                </a:cubicBezTo>
                <a:cubicBezTo>
                  <a:pt x="1002286" y="5385379"/>
                  <a:pt x="1041534" y="5406721"/>
                  <a:pt x="1047572" y="5474306"/>
                </a:cubicBezTo>
                <a:cubicBezTo>
                  <a:pt x="1065688" y="5605917"/>
                  <a:pt x="1113992" y="5712629"/>
                  <a:pt x="1222682" y="5769542"/>
                </a:cubicBezTo>
                <a:cubicBezTo>
                  <a:pt x="1222682" y="5769542"/>
                  <a:pt x="1216644" y="5790884"/>
                  <a:pt x="1213626" y="5801555"/>
                </a:cubicBezTo>
                <a:cubicBezTo>
                  <a:pt x="1147203" y="5805112"/>
                  <a:pt x="1095878" y="5726858"/>
                  <a:pt x="1014361" y="5755314"/>
                </a:cubicBezTo>
                <a:cubicBezTo>
                  <a:pt x="1095878" y="5862025"/>
                  <a:pt x="1162298" y="5954508"/>
                  <a:pt x="1274008" y="6004307"/>
                </a:cubicBezTo>
                <a:cubicBezTo>
                  <a:pt x="1364582" y="6043434"/>
                  <a:pt x="1476290" y="6068335"/>
                  <a:pt x="1542711" y="6196388"/>
                </a:cubicBezTo>
                <a:cubicBezTo>
                  <a:pt x="1467232" y="6221287"/>
                  <a:pt x="1409868" y="6189274"/>
                  <a:pt x="1352504" y="6167932"/>
                </a:cubicBezTo>
                <a:cubicBezTo>
                  <a:pt x="1264950" y="6132361"/>
                  <a:pt x="1177395" y="6093234"/>
                  <a:pt x="1089840" y="6057663"/>
                </a:cubicBezTo>
                <a:cubicBezTo>
                  <a:pt x="1056628" y="6043434"/>
                  <a:pt x="1020400" y="6036320"/>
                  <a:pt x="999266" y="6100347"/>
                </a:cubicBezTo>
                <a:cubicBezTo>
                  <a:pt x="1110974" y="6114575"/>
                  <a:pt x="1177395" y="6199945"/>
                  <a:pt x="1246836" y="6281757"/>
                </a:cubicBezTo>
                <a:cubicBezTo>
                  <a:pt x="1286084" y="6327999"/>
                  <a:pt x="1319295" y="6388469"/>
                  <a:pt x="1388735" y="6367127"/>
                </a:cubicBezTo>
                <a:cubicBezTo>
                  <a:pt x="1424964" y="6356456"/>
                  <a:pt x="1449118" y="6388469"/>
                  <a:pt x="1446099" y="6431153"/>
                </a:cubicBezTo>
                <a:cubicBezTo>
                  <a:pt x="1431002" y="6580550"/>
                  <a:pt x="1518558" y="6630349"/>
                  <a:pt x="1609132" y="6658805"/>
                </a:cubicBezTo>
                <a:cubicBezTo>
                  <a:pt x="1741974" y="6701489"/>
                  <a:pt x="1859720" y="6786859"/>
                  <a:pt x="1983504" y="6858000"/>
                </a:cubicBez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graphicFrame>
        <p:nvGraphicFramePr>
          <p:cNvPr id="4" name="Table 3">
            <a:extLst>
              <a:ext uri="{FF2B5EF4-FFF2-40B4-BE49-F238E27FC236}">
                <a16:creationId xmlns:a16="http://schemas.microsoft.com/office/drawing/2014/main" id="{B1176D8C-5B5E-45DD-86EF-0080F4680134}"/>
              </a:ext>
            </a:extLst>
          </p:cNvPr>
          <p:cNvGraphicFramePr>
            <a:graphicFrameLocks noGrp="1"/>
          </p:cNvGraphicFramePr>
          <p:nvPr>
            <p:extLst>
              <p:ext uri="{D42A27DB-BD31-4B8C-83A1-F6EECF244321}">
                <p14:modId xmlns:p14="http://schemas.microsoft.com/office/powerpoint/2010/main" val="3577567"/>
              </p:ext>
            </p:extLst>
          </p:nvPr>
        </p:nvGraphicFramePr>
        <p:xfrm>
          <a:off x="230075" y="649424"/>
          <a:ext cx="10683240" cy="8302084"/>
        </p:xfrm>
        <a:graphic>
          <a:graphicData uri="http://schemas.openxmlformats.org/drawingml/2006/table">
            <a:tbl>
              <a:tblPr firstRow="1" firstCol="1" bandRow="1">
                <a:noFill/>
                <a:tableStyleId>{5C22544A-7EE6-4342-B048-85BDC9FD1C3A}</a:tableStyleId>
              </a:tblPr>
              <a:tblGrid>
                <a:gridCol w="10683240">
                  <a:extLst>
                    <a:ext uri="{9D8B030D-6E8A-4147-A177-3AD203B41FA5}">
                      <a16:colId xmlns:a16="http://schemas.microsoft.com/office/drawing/2014/main" val="3672613663"/>
                    </a:ext>
                  </a:extLst>
                </a:gridCol>
              </a:tblGrid>
              <a:tr h="506361">
                <a:tc>
                  <a:txBody>
                    <a:bodyPr/>
                    <a:lstStyle/>
                    <a:p>
                      <a:pPr>
                        <a:lnSpc>
                          <a:spcPct val="107000"/>
                        </a:lnSpc>
                        <a:spcAft>
                          <a:spcPts val="800"/>
                        </a:spcAft>
                      </a:pPr>
                      <a:r>
                        <a:rPr lang="en-GB" sz="3300" b="1" cap="none" spc="0" dirty="0">
                          <a:solidFill>
                            <a:schemeClr val="tx1"/>
                          </a:solidFill>
                          <a:effectLst/>
                          <a:latin typeface="+mj-lt"/>
                        </a:rPr>
                        <a:t>Inductive Logic:</a:t>
                      </a:r>
                      <a:endParaRPr lang="en-GB" sz="3300" b="1" cap="none" spc="0" dirty="0">
                        <a:solidFill>
                          <a:schemeClr val="tx1"/>
                        </a:solidFill>
                        <a:effectLst/>
                        <a:latin typeface="+mj-lt"/>
                        <a:ea typeface="Calibri" panose="020F0502020204030204" pitchFamily="34" charset="0"/>
                        <a:cs typeface="Times New Roman" panose="02020603050405020304" pitchFamily="18" charset="0"/>
                      </a:endParaRPr>
                    </a:p>
                  </a:txBody>
                  <a:tcPr marL="101764" marR="101764" marT="94980" marB="94980">
                    <a:lnL w="12700" cmpd="sng">
                      <a:noFill/>
                    </a:lnL>
                    <a:lnR w="12700" cmpd="sng">
                      <a:noFill/>
                    </a:lnR>
                    <a:lnT w="28575" cap="flat" cmpd="sng" algn="ctr">
                      <a:solidFill>
                        <a:schemeClr val="tx1"/>
                      </a:solidFill>
                      <a:prstDash val="solid"/>
                    </a:lnT>
                    <a:lnB w="38100" cmpd="sng">
                      <a:noFill/>
                    </a:lnB>
                    <a:noFill/>
                  </a:tcPr>
                </a:tc>
                <a:extLst>
                  <a:ext uri="{0D108BD9-81ED-4DB2-BD59-A6C34878D82A}">
                    <a16:rowId xmlns:a16="http://schemas.microsoft.com/office/drawing/2014/main" val="3880326409"/>
                  </a:ext>
                </a:extLst>
              </a:tr>
              <a:tr h="3944381">
                <a:tc>
                  <a:txBody>
                    <a:bodyPr/>
                    <a:lstStyle/>
                    <a:p>
                      <a:pPr marL="571500" marR="0" lvl="0" indent="-5715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4400" b="0" cap="none" spc="0" dirty="0">
                          <a:solidFill>
                            <a:schemeClr val="tx1"/>
                          </a:solidFill>
                          <a:effectLst/>
                          <a:latin typeface="+mj-lt"/>
                        </a:rPr>
                        <a:t>Generalisation or theories from past experiences and literature</a:t>
                      </a:r>
                    </a:p>
                    <a:p>
                      <a:pPr marL="571500" marR="0" lvl="0" indent="-5715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4400" b="0" kern="1200" cap="none" spc="0" dirty="0">
                          <a:solidFill>
                            <a:schemeClr val="tx1"/>
                          </a:solidFill>
                          <a:effectLst/>
                          <a:latin typeface="+mj-lt"/>
                          <a:ea typeface="+mn-ea"/>
                          <a:cs typeface="+mn-cs"/>
                        </a:rPr>
                        <a:t>Broad patterns</a:t>
                      </a:r>
                    </a:p>
                    <a:p>
                      <a:pPr marL="571500" marR="0" lvl="0" indent="-5715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4400" b="0" kern="1200" cap="none" spc="0" dirty="0">
                          <a:solidFill>
                            <a:schemeClr val="tx1"/>
                          </a:solidFill>
                          <a:effectLst/>
                          <a:latin typeface="+mj-lt"/>
                          <a:ea typeface="+mn-ea"/>
                          <a:cs typeface="+mn-cs"/>
                        </a:rPr>
                        <a:t>Data analyses data forms themes or categories </a:t>
                      </a:r>
                    </a:p>
                    <a:p>
                      <a:pPr marL="571500" marR="0" lvl="0" indent="-571500" algn="l" defTabSz="914400" rtl="0" eaLnBrk="1" fontAlgn="auto" latinLnBrk="0" hangingPunct="1">
                        <a:lnSpc>
                          <a:spcPct val="107000"/>
                        </a:lnSpc>
                        <a:spcBef>
                          <a:spcPts val="0"/>
                        </a:spcBef>
                        <a:spcAft>
                          <a:spcPts val="800"/>
                        </a:spcAft>
                        <a:buClrTx/>
                        <a:buSzTx/>
                        <a:buFont typeface="Arial" panose="020B0604020202020204" pitchFamily="34" charset="0"/>
                        <a:buChar char="•"/>
                        <a:tabLst/>
                        <a:defRPr/>
                      </a:pPr>
                      <a:r>
                        <a:rPr lang="en-GB" sz="4400" b="0" kern="1200" cap="none" spc="0" dirty="0">
                          <a:solidFill>
                            <a:schemeClr val="tx1"/>
                          </a:solidFill>
                          <a:effectLst/>
                          <a:latin typeface="+mj-lt"/>
                          <a:ea typeface="+mn-ea"/>
                          <a:cs typeface="+mn-cs"/>
                        </a:rPr>
                        <a:t>Open ended questions, observations, field notes</a:t>
                      </a:r>
                      <a:endParaRPr lang="en-GB" sz="3300" b="0" cap="none" spc="0" dirty="0">
                        <a:solidFill>
                          <a:schemeClr val="tx1"/>
                        </a:solidFill>
                        <a:effectLst/>
                        <a:latin typeface="+mj-lt"/>
                        <a:ea typeface="Calibri" panose="020F0502020204030204" pitchFamily="34" charset="0"/>
                        <a:cs typeface="Times New Roman" panose="02020603050405020304" pitchFamily="18" charset="0"/>
                      </a:endParaRPr>
                    </a:p>
                  </a:txBody>
                  <a:tcPr marL="101764" marR="101764" marT="94980" marB="94980">
                    <a:lnL w="28575" cap="flat" cmpd="sng" algn="ctr">
                      <a:noFill/>
                      <a:prstDash val="solid"/>
                    </a:lnL>
                    <a:lnR w="28575" cap="flat" cmpd="sng" algn="ctr">
                      <a:noFill/>
                      <a:prstDash val="solid"/>
                    </a:lnR>
                    <a:lnT w="38100" cmpd="sng">
                      <a:noFill/>
                    </a:lnT>
                    <a:lnB w="12700" cap="flat" cmpd="sng" algn="ctr">
                      <a:noFill/>
                      <a:prstDash val="solid"/>
                    </a:lnB>
                    <a:noFill/>
                  </a:tcPr>
                </a:tc>
                <a:extLst>
                  <a:ext uri="{0D108BD9-81ED-4DB2-BD59-A6C34878D82A}">
                    <a16:rowId xmlns:a16="http://schemas.microsoft.com/office/drawing/2014/main" val="388395554"/>
                  </a:ext>
                </a:extLst>
              </a:tr>
              <a:tr h="506361">
                <a:tc>
                  <a:txBody>
                    <a:bodyPr/>
                    <a:lstStyle/>
                    <a:p>
                      <a:pPr marL="0" indent="0">
                        <a:lnSpc>
                          <a:spcPct val="107000"/>
                        </a:lnSpc>
                        <a:spcAft>
                          <a:spcPts val="800"/>
                        </a:spcAft>
                        <a:buFont typeface="Arial" panose="020B0604020202020204" pitchFamily="34" charset="0"/>
                        <a:buNone/>
                      </a:pPr>
                      <a:endParaRPr lang="en-GB" sz="3300" b="0" cap="none" spc="0" dirty="0">
                        <a:solidFill>
                          <a:schemeClr val="tx1"/>
                        </a:solidFill>
                        <a:effectLst/>
                        <a:latin typeface="+mj-lt"/>
                        <a:ea typeface="Calibri" panose="020F0502020204030204" pitchFamily="34" charset="0"/>
                        <a:cs typeface="Times New Roman" panose="02020603050405020304" pitchFamily="18" charset="0"/>
                      </a:endParaRPr>
                    </a:p>
                  </a:txBody>
                  <a:tcPr marL="101764" marR="101764" marT="94980" marB="9498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71672509"/>
                  </a:ext>
                </a:extLst>
              </a:tr>
              <a:tr h="632043">
                <a:tc>
                  <a:txBody>
                    <a:bodyPr/>
                    <a:lstStyle/>
                    <a:p>
                      <a:pPr marL="0" indent="0">
                        <a:lnSpc>
                          <a:spcPct val="107000"/>
                        </a:lnSpc>
                        <a:spcAft>
                          <a:spcPts val="800"/>
                        </a:spcAft>
                        <a:buFont typeface="Arial" panose="020B0604020202020204" pitchFamily="34" charset="0"/>
                        <a:buNone/>
                      </a:pPr>
                      <a:endParaRPr lang="en-GB" sz="3300" b="0" cap="none" spc="0" dirty="0">
                        <a:solidFill>
                          <a:schemeClr val="tx1"/>
                        </a:solidFill>
                        <a:effectLst/>
                        <a:latin typeface="+mj-lt"/>
                        <a:ea typeface="Calibri" panose="020F0502020204030204" pitchFamily="34" charset="0"/>
                        <a:cs typeface="Times New Roman" panose="02020603050405020304" pitchFamily="18" charset="0"/>
                      </a:endParaRPr>
                    </a:p>
                  </a:txBody>
                  <a:tcPr marL="101764" marR="101764" marT="94980" marB="94980">
                    <a:lnL w="28575" cap="flat" cmpd="sng" algn="ctr">
                      <a:noFill/>
                      <a:prstDash val="solid"/>
                    </a:lnL>
                    <a:lnR w="28575" cap="flat" cmpd="sng" algn="ctr">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933830334"/>
                  </a:ext>
                </a:extLst>
              </a:tr>
              <a:tr h="506361">
                <a:tc>
                  <a:txBody>
                    <a:bodyPr/>
                    <a:lstStyle/>
                    <a:p>
                      <a:pPr marL="0" indent="0">
                        <a:lnSpc>
                          <a:spcPct val="107000"/>
                        </a:lnSpc>
                        <a:spcAft>
                          <a:spcPts val="800"/>
                        </a:spcAft>
                        <a:buFont typeface="Arial" panose="020B0604020202020204" pitchFamily="34" charset="0"/>
                        <a:buNone/>
                      </a:pPr>
                      <a:endParaRPr lang="en-GB" sz="3300" b="0" cap="none" spc="0" dirty="0">
                        <a:solidFill>
                          <a:schemeClr val="tx1"/>
                        </a:solidFill>
                        <a:effectLst/>
                        <a:latin typeface="+mj-lt"/>
                        <a:ea typeface="Calibri" panose="020F0502020204030204" pitchFamily="34" charset="0"/>
                        <a:cs typeface="Times New Roman" panose="02020603050405020304" pitchFamily="18" charset="0"/>
                      </a:endParaRPr>
                    </a:p>
                  </a:txBody>
                  <a:tcPr marL="101764" marR="101764" marT="94980" marB="94980">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90568272"/>
                  </a:ext>
                </a:extLst>
              </a:tr>
            </a:tbl>
          </a:graphicData>
        </a:graphic>
      </p:graphicFrame>
    </p:spTree>
    <p:extLst>
      <p:ext uri="{BB962C8B-B14F-4D97-AF65-F5344CB8AC3E}">
        <p14:creationId xmlns:p14="http://schemas.microsoft.com/office/powerpoint/2010/main" val="2052756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E8F78-2FE1-4552-9D83-306AFE71AB0D}"/>
              </a:ext>
            </a:extLst>
          </p:cNvPr>
          <p:cNvSpPr>
            <a:spLocks noGrp="1"/>
          </p:cNvSpPr>
          <p:nvPr>
            <p:ph type="title"/>
          </p:nvPr>
        </p:nvSpPr>
        <p:spPr>
          <a:xfrm>
            <a:off x="804673" y="1445494"/>
            <a:ext cx="3616856" cy="4376572"/>
          </a:xfrm>
        </p:spPr>
        <p:txBody>
          <a:bodyPr anchor="ctr">
            <a:normAutofit/>
          </a:bodyPr>
          <a:lstStyle/>
          <a:p>
            <a:r>
              <a:rPr lang="en-GB" sz="4800" b="0" u="none" strike="noStrike" baseline="0" dirty="0">
                <a:latin typeface="Times New Roman" panose="02020603050405020304" pitchFamily="18" charset="0"/>
              </a:rPr>
              <a:t>So, to recap …. Researcher as key instrument:</a:t>
            </a:r>
            <a:endParaRPr lang="en-GB" sz="4800" dirty="0"/>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606B74-1615-4C89-A4AB-AD6BBD5BB010}"/>
              </a:ext>
            </a:extLst>
          </p:cNvPr>
          <p:cNvSpPr>
            <a:spLocks noGrp="1"/>
          </p:cNvSpPr>
          <p:nvPr>
            <p:ph idx="1"/>
          </p:nvPr>
        </p:nvSpPr>
        <p:spPr>
          <a:xfrm>
            <a:off x="6096000" y="1399032"/>
            <a:ext cx="5501834" cy="4471416"/>
          </a:xfrm>
        </p:spPr>
        <p:txBody>
          <a:bodyPr anchor="ctr">
            <a:normAutofit/>
          </a:bodyPr>
          <a:lstStyle/>
          <a:p>
            <a:pPr>
              <a:buFont typeface="Wingdings" panose="05000000000000000000" pitchFamily="2" charset="2"/>
              <a:buChar char="Ø"/>
            </a:pPr>
            <a:r>
              <a:rPr lang="en-GB" sz="4000" i="0" u="none" strike="noStrike" baseline="0" dirty="0">
                <a:solidFill>
                  <a:schemeClr val="bg1"/>
                </a:solidFill>
                <a:latin typeface="+mj-lt"/>
              </a:rPr>
              <a:t>Qualitative researchers collect data themselves through examining documents, observing behaviour, and interviewing participants. </a:t>
            </a:r>
          </a:p>
          <a:p>
            <a:pPr>
              <a:buFont typeface="Wingdings" panose="05000000000000000000" pitchFamily="2" charset="2"/>
              <a:buChar char="Ø"/>
            </a:pPr>
            <a:endParaRPr lang="en-GB" sz="2200" dirty="0">
              <a:solidFill>
                <a:schemeClr val="bg1"/>
              </a:solidFill>
              <a:latin typeface="+mj-lt"/>
            </a:endParaRPr>
          </a:p>
        </p:txBody>
      </p:sp>
    </p:spTree>
    <p:extLst>
      <p:ext uri="{BB962C8B-B14F-4D97-AF65-F5344CB8AC3E}">
        <p14:creationId xmlns:p14="http://schemas.microsoft.com/office/powerpoint/2010/main" val="3395180220"/>
      </p:ext>
    </p:extLst>
  </p:cSld>
  <p:clrMapOvr>
    <a:overrideClrMapping bg1="dk1" tx1="lt1" bg2="dk2" tx2="lt2" accent1="accent1" accent2="accent2" accent3="accent3" accent4="accent4" accent5="accent5" accent6="accent6" hlink="hlink" folHlink="folHlink"/>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EDD119B-6BFA-4C3F-90CE-97DAFD604E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lumMod val="75000"/>
              <a:lumOff val="25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C34D90-F5CA-4A39-BAAC-C89C2E451699}"/>
              </a:ext>
            </a:extLst>
          </p:cNvPr>
          <p:cNvSpPr>
            <a:spLocks noGrp="1"/>
          </p:cNvSpPr>
          <p:nvPr>
            <p:ph type="title"/>
          </p:nvPr>
        </p:nvSpPr>
        <p:spPr>
          <a:xfrm>
            <a:off x="1024128" y="965199"/>
            <a:ext cx="6766078" cy="4927601"/>
          </a:xfrm>
        </p:spPr>
        <p:txBody>
          <a:bodyPr vert="horz" lIns="91440" tIns="45720" rIns="91440" bIns="45720" rtlCol="0" anchor="ctr">
            <a:normAutofit/>
          </a:bodyPr>
          <a:lstStyle/>
          <a:p>
            <a:pPr algn="r"/>
            <a:r>
              <a:rPr lang="en-US" sz="4800" b="0" u="none" strike="noStrike" kern="1200" baseline="0" dirty="0">
                <a:solidFill>
                  <a:schemeClr val="bg1"/>
                </a:solidFill>
                <a:latin typeface="+mj-lt"/>
                <a:ea typeface="+mj-ea"/>
                <a:cs typeface="+mj-cs"/>
              </a:rPr>
              <a:t>Multiple sources of data</a:t>
            </a:r>
            <a:r>
              <a:rPr lang="en-US" sz="4800" i="1" kern="1200" dirty="0">
                <a:solidFill>
                  <a:schemeClr val="bg1"/>
                </a:solidFill>
                <a:latin typeface="+mj-lt"/>
                <a:ea typeface="+mj-ea"/>
                <a:cs typeface="+mj-cs"/>
              </a:rPr>
              <a:t>:</a:t>
            </a:r>
            <a:endParaRPr lang="en-US" sz="4800" kern="1200" dirty="0">
              <a:solidFill>
                <a:schemeClr val="bg1"/>
              </a:solidFill>
              <a:latin typeface="+mj-lt"/>
              <a:ea typeface="+mj-ea"/>
              <a:cs typeface="+mj-cs"/>
            </a:endParaRPr>
          </a:p>
        </p:txBody>
      </p:sp>
      <p:sp>
        <p:nvSpPr>
          <p:cNvPr id="3" name="Content Placeholder 2">
            <a:extLst>
              <a:ext uri="{FF2B5EF4-FFF2-40B4-BE49-F238E27FC236}">
                <a16:creationId xmlns:a16="http://schemas.microsoft.com/office/drawing/2014/main" id="{F5C126B8-95F6-4EAC-BBA3-9327841CEA4E}"/>
              </a:ext>
            </a:extLst>
          </p:cNvPr>
          <p:cNvSpPr>
            <a:spLocks noGrp="1"/>
          </p:cNvSpPr>
          <p:nvPr>
            <p:ph idx="1"/>
          </p:nvPr>
        </p:nvSpPr>
        <p:spPr>
          <a:xfrm>
            <a:off x="8576825" y="1098202"/>
            <a:ext cx="2878111" cy="4927602"/>
          </a:xfrm>
        </p:spPr>
        <p:txBody>
          <a:bodyPr vert="horz" lIns="91440" tIns="45720" rIns="91440" bIns="45720" rtlCol="0" anchor="ctr">
            <a:normAutofit/>
          </a:bodyPr>
          <a:lstStyle/>
          <a:p>
            <a:pPr marL="0" indent="0">
              <a:buNone/>
            </a:pPr>
            <a:r>
              <a:rPr lang="en-US" sz="4400" b="0" i="0" u="none" strike="noStrike" kern="1200" baseline="0" dirty="0">
                <a:solidFill>
                  <a:schemeClr val="bg1"/>
                </a:solidFill>
                <a:latin typeface="+mn-lt"/>
                <a:ea typeface="+mn-ea"/>
                <a:cs typeface="+mn-cs"/>
              </a:rPr>
              <a:t>Qualitative researchers typically gather multiple forms of data </a:t>
            </a:r>
            <a:endParaRPr lang="en-US" sz="4400" kern="1200" dirty="0">
              <a:solidFill>
                <a:schemeClr val="bg1"/>
              </a:solidFill>
              <a:latin typeface="+mn-lt"/>
              <a:ea typeface="+mn-ea"/>
              <a:cs typeface="+mn-cs"/>
            </a:endParaRPr>
          </a:p>
        </p:txBody>
      </p:sp>
      <p:cxnSp>
        <p:nvCxnSpPr>
          <p:cNvPr id="10" name="Straight Connector 9">
            <a:extLst>
              <a:ext uri="{FF2B5EF4-FFF2-40B4-BE49-F238E27FC236}">
                <a16:creationId xmlns:a16="http://schemas.microsoft.com/office/drawing/2014/main" id="{DC1572D0-F0FD-4D84-8F82-DC59140EB9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38160" y="2057399"/>
            <a:ext cx="0" cy="274320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584307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C4EEB6-4CB2-4C31-B355-F287E7D985BE}"/>
              </a:ext>
            </a:extLst>
          </p:cNvPr>
          <p:cNvSpPr>
            <a:spLocks noGrp="1"/>
          </p:cNvSpPr>
          <p:nvPr>
            <p:ph type="title"/>
          </p:nvPr>
        </p:nvSpPr>
        <p:spPr>
          <a:xfrm>
            <a:off x="838200" y="963877"/>
            <a:ext cx="3494362" cy="4930246"/>
          </a:xfrm>
        </p:spPr>
        <p:txBody>
          <a:bodyPr>
            <a:normAutofit/>
          </a:bodyPr>
          <a:lstStyle/>
          <a:p>
            <a:pPr algn="r"/>
            <a:r>
              <a:rPr lang="en-GB" b="0" u="none" strike="noStrike" baseline="0">
                <a:latin typeface="Times New Roman" panose="02020603050405020304" pitchFamily="18" charset="0"/>
              </a:rPr>
              <a:t>Participants' meanings:</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EDBDEB4-AFCA-4C73-B548-26CFA2457C01}"/>
              </a:ext>
            </a:extLst>
          </p:cNvPr>
          <p:cNvSpPr>
            <a:spLocks noGrp="1"/>
          </p:cNvSpPr>
          <p:nvPr>
            <p:ph idx="1"/>
          </p:nvPr>
        </p:nvSpPr>
        <p:spPr>
          <a:xfrm>
            <a:off x="4976031" y="963877"/>
            <a:ext cx="6377769" cy="4930246"/>
          </a:xfrm>
        </p:spPr>
        <p:txBody>
          <a:bodyPr anchor="ctr">
            <a:normAutofit/>
          </a:bodyPr>
          <a:lstStyle/>
          <a:p>
            <a:pPr marL="0" indent="0">
              <a:buNone/>
            </a:pPr>
            <a:endParaRPr lang="en-GB" sz="2400" b="0" i="0" u="none" strike="noStrike" baseline="0" dirty="0">
              <a:latin typeface="+mj-lt"/>
            </a:endParaRPr>
          </a:p>
          <a:p>
            <a:pPr marL="0" indent="0">
              <a:buNone/>
            </a:pPr>
            <a:r>
              <a:rPr lang="en-GB" sz="4400" b="0" i="0" u="none" strike="noStrike" baseline="0" dirty="0">
                <a:latin typeface="+mj-lt"/>
              </a:rPr>
              <a:t>In the entire qualitative research process, the researcher keeps a focus on the meaning that the participants hold about the problem or issue </a:t>
            </a:r>
            <a:endParaRPr lang="en-GB" sz="4400" dirty="0">
              <a:latin typeface="+mj-lt"/>
            </a:endParaRPr>
          </a:p>
        </p:txBody>
      </p:sp>
    </p:spTree>
    <p:extLst>
      <p:ext uri="{BB962C8B-B14F-4D97-AF65-F5344CB8AC3E}">
        <p14:creationId xmlns:p14="http://schemas.microsoft.com/office/powerpoint/2010/main" val="713107460"/>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AB67FA-EB39-4B8F-AD9B-8D10A5773399}"/>
              </a:ext>
            </a:extLst>
          </p:cNvPr>
          <p:cNvSpPr>
            <a:spLocks noGrp="1"/>
          </p:cNvSpPr>
          <p:nvPr>
            <p:ph type="title"/>
          </p:nvPr>
        </p:nvSpPr>
        <p:spPr>
          <a:xfrm>
            <a:off x="838200" y="963877"/>
            <a:ext cx="3494362" cy="4930246"/>
          </a:xfrm>
        </p:spPr>
        <p:txBody>
          <a:bodyPr>
            <a:normAutofit/>
          </a:bodyPr>
          <a:lstStyle/>
          <a:p>
            <a:pPr algn="r"/>
            <a:r>
              <a:rPr lang="en-GB" b="0" u="none" strike="noStrike" baseline="0">
                <a:latin typeface="Times New Roman" panose="02020603050405020304" pitchFamily="18" charset="0"/>
              </a:rPr>
              <a:t>Emergent design:</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AB70030-56C5-4189-8CE7-E6B74273AEA6}"/>
              </a:ext>
            </a:extLst>
          </p:cNvPr>
          <p:cNvSpPr>
            <a:spLocks noGrp="1"/>
          </p:cNvSpPr>
          <p:nvPr>
            <p:ph idx="1"/>
          </p:nvPr>
        </p:nvSpPr>
        <p:spPr>
          <a:xfrm>
            <a:off x="4976031" y="963877"/>
            <a:ext cx="6377769" cy="4930246"/>
          </a:xfrm>
        </p:spPr>
        <p:txBody>
          <a:bodyPr anchor="ctr">
            <a:normAutofit/>
          </a:bodyPr>
          <a:lstStyle/>
          <a:p>
            <a:pPr marL="0" indent="0">
              <a:buNone/>
            </a:pPr>
            <a:r>
              <a:rPr lang="en-GB" sz="3600" b="0" i="0" u="none" strike="noStrike" baseline="0" dirty="0">
                <a:latin typeface="+mj-lt"/>
              </a:rPr>
              <a:t>The research process for qualitative researchers is ‘emergent’ - the initial plan for research cannot be tightly prescribed </a:t>
            </a:r>
            <a:endParaRPr lang="en-GB" sz="3600" dirty="0">
              <a:latin typeface="+mj-lt"/>
            </a:endParaRPr>
          </a:p>
        </p:txBody>
      </p:sp>
    </p:spTree>
    <p:extLst>
      <p:ext uri="{BB962C8B-B14F-4D97-AF65-F5344CB8AC3E}">
        <p14:creationId xmlns:p14="http://schemas.microsoft.com/office/powerpoint/2010/main" val="789120121"/>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C108F0-2183-40A6-AFCC-097CFF1907BB}"/>
              </a:ext>
            </a:extLst>
          </p:cNvPr>
          <p:cNvSpPr>
            <a:spLocks noGrp="1"/>
          </p:cNvSpPr>
          <p:nvPr>
            <p:ph type="title"/>
          </p:nvPr>
        </p:nvSpPr>
        <p:spPr>
          <a:xfrm>
            <a:off x="838200" y="963877"/>
            <a:ext cx="3494362" cy="4930246"/>
          </a:xfrm>
        </p:spPr>
        <p:txBody>
          <a:bodyPr>
            <a:normAutofit/>
          </a:bodyPr>
          <a:lstStyle/>
          <a:p>
            <a:pPr algn="r"/>
            <a:r>
              <a:rPr lang="en-GB" b="0" u="none" strike="noStrike" baseline="0">
                <a:latin typeface="Times New Roman" panose="02020603050405020304" pitchFamily="18" charset="0"/>
              </a:rPr>
              <a:t>Theoretical Lens:</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1351F0-DC4F-42B6-B022-3B7426089B7A}"/>
              </a:ext>
            </a:extLst>
          </p:cNvPr>
          <p:cNvSpPr>
            <a:spLocks noGrp="1"/>
          </p:cNvSpPr>
          <p:nvPr>
            <p:ph idx="1"/>
          </p:nvPr>
        </p:nvSpPr>
        <p:spPr>
          <a:xfrm>
            <a:off x="4976031" y="963877"/>
            <a:ext cx="6377769" cy="4930246"/>
          </a:xfrm>
        </p:spPr>
        <p:txBody>
          <a:bodyPr anchor="ctr">
            <a:normAutofit/>
          </a:bodyPr>
          <a:lstStyle/>
          <a:p>
            <a:pPr marL="0" indent="0">
              <a:buNone/>
            </a:pPr>
            <a:r>
              <a:rPr lang="en-GB" sz="4800" b="0" i="0" u="none" strike="noStrike" baseline="0" dirty="0">
                <a:latin typeface="+mj-lt"/>
              </a:rPr>
              <a:t>Qualitative researchers often use a lens to view their studies </a:t>
            </a:r>
          </a:p>
          <a:p>
            <a:pPr marL="0" indent="0">
              <a:buNone/>
            </a:pPr>
            <a:endParaRPr lang="en-GB" sz="2400" dirty="0">
              <a:latin typeface="+mj-lt"/>
            </a:endParaRPr>
          </a:p>
          <a:p>
            <a:pPr marL="0" indent="0">
              <a:buNone/>
            </a:pPr>
            <a:r>
              <a:rPr lang="en-GB" sz="2400" b="0" i="0" u="none" strike="noStrike" baseline="0" dirty="0">
                <a:latin typeface="+mj-lt"/>
              </a:rPr>
              <a:t> </a:t>
            </a:r>
            <a:endParaRPr lang="en-GB" sz="2400" dirty="0"/>
          </a:p>
        </p:txBody>
      </p:sp>
    </p:spTree>
    <p:extLst>
      <p:ext uri="{BB962C8B-B14F-4D97-AF65-F5344CB8AC3E}">
        <p14:creationId xmlns:p14="http://schemas.microsoft.com/office/powerpoint/2010/main" val="2368905911"/>
      </p:ext>
    </p:extLst>
  </p:cSld>
  <p:clrMapOvr>
    <a:overrideClrMapping bg1="dk1" tx1="lt1" bg2="dk2" tx2="lt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39633-D931-4EF7-AD18-ABB2542391FD}"/>
              </a:ext>
            </a:extLst>
          </p:cNvPr>
          <p:cNvSpPr>
            <a:spLocks noGrp="1"/>
          </p:cNvSpPr>
          <p:nvPr>
            <p:ph type="title"/>
          </p:nvPr>
        </p:nvSpPr>
        <p:spPr>
          <a:xfrm>
            <a:off x="838200" y="963877"/>
            <a:ext cx="3494362" cy="4930246"/>
          </a:xfrm>
        </p:spPr>
        <p:txBody>
          <a:bodyPr>
            <a:normAutofit/>
          </a:bodyPr>
          <a:lstStyle/>
          <a:p>
            <a:pPr algn="r"/>
            <a:r>
              <a:rPr lang="en-GB" b="0" u="none" strike="noStrike" baseline="0">
                <a:latin typeface="Times New Roman" panose="02020603050405020304" pitchFamily="18" charset="0"/>
              </a:rPr>
              <a:t>Interpretive inquiry</a:t>
            </a:r>
            <a:r>
              <a:rPr lang="en-GB" dirty="0">
                <a:latin typeface="Times New Roman" panose="02020603050405020304" pitchFamily="18" charset="0"/>
              </a:rPr>
              <a:t>:</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523D0BE-00E7-4F5D-8EE5-36EB6948D88E}"/>
              </a:ext>
            </a:extLst>
          </p:cNvPr>
          <p:cNvSpPr>
            <a:spLocks noGrp="1"/>
          </p:cNvSpPr>
          <p:nvPr>
            <p:ph idx="1"/>
          </p:nvPr>
        </p:nvSpPr>
        <p:spPr>
          <a:xfrm>
            <a:off x="4976031" y="963877"/>
            <a:ext cx="6377769" cy="4930246"/>
          </a:xfrm>
        </p:spPr>
        <p:txBody>
          <a:bodyPr anchor="ctr">
            <a:normAutofit/>
          </a:bodyPr>
          <a:lstStyle/>
          <a:p>
            <a:pPr marL="0" indent="0">
              <a:buNone/>
            </a:pPr>
            <a:r>
              <a:rPr lang="en-GB" sz="4800" b="0" i="0" u="none" strike="noStrike" baseline="0" dirty="0">
                <a:latin typeface="+mj-lt"/>
              </a:rPr>
              <a:t>Qualitative research is a form of inquiry in which researchers make an interpretation of what they see, hear, and understand.</a:t>
            </a:r>
          </a:p>
          <a:p>
            <a:pPr marL="0" indent="0">
              <a:buNone/>
            </a:pPr>
            <a:r>
              <a:rPr lang="en-GB" sz="4800" dirty="0">
                <a:latin typeface="+mj-lt"/>
              </a:rPr>
              <a:t> </a:t>
            </a:r>
          </a:p>
        </p:txBody>
      </p:sp>
    </p:spTree>
    <p:extLst>
      <p:ext uri="{BB962C8B-B14F-4D97-AF65-F5344CB8AC3E}">
        <p14:creationId xmlns:p14="http://schemas.microsoft.com/office/powerpoint/2010/main" val="2163976640"/>
      </p:ext>
    </p:extLst>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529697-E477-4BDB-9A5A-52087CDB7E07}"/>
              </a:ext>
            </a:extLst>
          </p:cNvPr>
          <p:cNvSpPr>
            <a:spLocks noGrp="1"/>
          </p:cNvSpPr>
          <p:nvPr>
            <p:ph type="title"/>
          </p:nvPr>
        </p:nvSpPr>
        <p:spPr>
          <a:xfrm>
            <a:off x="838200" y="963877"/>
            <a:ext cx="3494362" cy="4930246"/>
          </a:xfrm>
        </p:spPr>
        <p:txBody>
          <a:bodyPr>
            <a:normAutofit/>
          </a:bodyPr>
          <a:lstStyle/>
          <a:p>
            <a:pPr algn="r"/>
            <a:r>
              <a:rPr lang="en-GB" u="none" strike="noStrike" baseline="0">
                <a:latin typeface="Times New Roman" panose="02020603050405020304" pitchFamily="18" charset="0"/>
              </a:rPr>
              <a:t>Holistic account:</a:t>
            </a:r>
            <a:endParaRPr lang="en-GB"/>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B8C0533-B170-47F0-A0E6-820D4F726103}"/>
              </a:ext>
            </a:extLst>
          </p:cNvPr>
          <p:cNvSpPr>
            <a:spLocks noGrp="1"/>
          </p:cNvSpPr>
          <p:nvPr>
            <p:ph idx="1"/>
          </p:nvPr>
        </p:nvSpPr>
        <p:spPr>
          <a:xfrm>
            <a:off x="4976031" y="963877"/>
            <a:ext cx="6377769" cy="4930246"/>
          </a:xfrm>
        </p:spPr>
        <p:txBody>
          <a:bodyPr anchor="ctr">
            <a:normAutofit/>
          </a:bodyPr>
          <a:lstStyle/>
          <a:p>
            <a:pPr marL="0" indent="0">
              <a:buNone/>
            </a:pPr>
            <a:r>
              <a:rPr lang="en-GB" sz="4000" b="0" i="0" u="none" strike="noStrike" baseline="0" dirty="0">
                <a:latin typeface="+mj-lt"/>
              </a:rPr>
              <a:t>Qualitative researchers try to develop a complex picture of the problem or issue under study. </a:t>
            </a:r>
          </a:p>
          <a:p>
            <a:pPr marL="0" indent="0">
              <a:buNone/>
            </a:pPr>
            <a:r>
              <a:rPr lang="en-GB" sz="2400" b="0" i="0" u="none" strike="noStrike" baseline="0" dirty="0">
                <a:latin typeface="+mj-lt"/>
              </a:rPr>
              <a:t> </a:t>
            </a:r>
            <a:endParaRPr lang="en-GB" sz="2400" dirty="0">
              <a:latin typeface="+mj-lt"/>
            </a:endParaRPr>
          </a:p>
        </p:txBody>
      </p:sp>
    </p:spTree>
    <p:extLst>
      <p:ext uri="{BB962C8B-B14F-4D97-AF65-F5344CB8AC3E}">
        <p14:creationId xmlns:p14="http://schemas.microsoft.com/office/powerpoint/2010/main" val="3513494615"/>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14722A-E836-4E29-9438-CE3F6B2E095B}"/>
              </a:ext>
            </a:extLst>
          </p:cNvPr>
          <p:cNvSpPr>
            <a:spLocks noGrp="1"/>
          </p:cNvSpPr>
          <p:nvPr>
            <p:ph type="title"/>
          </p:nvPr>
        </p:nvSpPr>
        <p:spPr>
          <a:xfrm>
            <a:off x="838200" y="556995"/>
            <a:ext cx="10515600" cy="1133693"/>
          </a:xfrm>
        </p:spPr>
        <p:txBody>
          <a:bodyPr>
            <a:normAutofit/>
          </a:bodyPr>
          <a:lstStyle/>
          <a:p>
            <a:r>
              <a:rPr lang="en-GB" sz="3600" i="0" u="none" strike="noStrike" baseline="0">
                <a:latin typeface="TimesNewRomanPS-BoldMT"/>
              </a:rPr>
              <a:t>The Selection of a Research Approach …</a:t>
            </a:r>
            <a:br>
              <a:rPr lang="en-GB" sz="3600" i="0" u="none" strike="noStrike" baseline="0">
                <a:latin typeface="TimesNewRomanPS-BoldMT"/>
              </a:rPr>
            </a:br>
            <a:endParaRPr lang="en-GB" sz="3600"/>
          </a:p>
        </p:txBody>
      </p:sp>
      <p:graphicFrame>
        <p:nvGraphicFramePr>
          <p:cNvPr id="5" name="Content Placeholder 2">
            <a:extLst>
              <a:ext uri="{FF2B5EF4-FFF2-40B4-BE49-F238E27FC236}">
                <a16:creationId xmlns:a16="http://schemas.microsoft.com/office/drawing/2014/main" id="{CDB2C365-96DA-4418-A4A5-7B3E57872F06}"/>
              </a:ext>
            </a:extLst>
          </p:cNvPr>
          <p:cNvGraphicFramePr>
            <a:graphicFrameLocks noGrp="1"/>
          </p:cNvGraphicFramePr>
          <p:nvPr>
            <p:ph idx="1"/>
            <p:extLst>
              <p:ext uri="{D42A27DB-BD31-4B8C-83A1-F6EECF244321}">
                <p14:modId xmlns:p14="http://schemas.microsoft.com/office/powerpoint/2010/main" val="79487761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807863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EA9C9C-3507-4382-A88C-744DEA7C042F}"/>
              </a:ext>
            </a:extLst>
          </p:cNvPr>
          <p:cNvSpPr>
            <a:spLocks noGrp="1"/>
          </p:cNvSpPr>
          <p:nvPr>
            <p:ph type="title"/>
          </p:nvPr>
        </p:nvSpPr>
        <p:spPr>
          <a:xfrm>
            <a:off x="767290" y="1289146"/>
            <a:ext cx="4153626" cy="4279709"/>
          </a:xfrm>
        </p:spPr>
        <p:txBody>
          <a:bodyPr anchor="ctr">
            <a:normAutofit/>
          </a:bodyPr>
          <a:lstStyle/>
          <a:p>
            <a:pPr algn="r"/>
            <a:r>
              <a:rPr lang="en-GB" sz="5400" i="0" u="none" strike="noStrike" baseline="0">
                <a:solidFill>
                  <a:schemeClr val="bg1"/>
                </a:solidFill>
                <a:latin typeface="Times New Roman" panose="02020603050405020304" pitchFamily="18" charset="0"/>
              </a:rPr>
              <a:t>When to Use Qualitative Research:</a:t>
            </a:r>
            <a:endParaRPr lang="en-GB" sz="5400">
              <a:solidFill>
                <a:schemeClr val="bg1"/>
              </a:solidFill>
            </a:endParaRP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0C10DF4A-C9B0-4EF6-B66A-DD2CC66BED3E}"/>
              </a:ext>
            </a:extLst>
          </p:cNvPr>
          <p:cNvSpPr>
            <a:spLocks noGrp="1"/>
          </p:cNvSpPr>
          <p:nvPr>
            <p:ph idx="1"/>
          </p:nvPr>
        </p:nvSpPr>
        <p:spPr>
          <a:xfrm>
            <a:off x="6514140" y="1854601"/>
            <a:ext cx="4776711" cy="4185252"/>
          </a:xfrm>
        </p:spPr>
        <p:txBody>
          <a:bodyPr anchor="ctr">
            <a:normAutofit/>
          </a:bodyPr>
          <a:lstStyle/>
          <a:p>
            <a:pPr marL="0" indent="0">
              <a:buNone/>
            </a:pPr>
            <a:r>
              <a:rPr lang="en-GB" sz="4800" b="0" i="0" u="none" strike="noStrike" baseline="0" dirty="0">
                <a:latin typeface="+mj-lt"/>
              </a:rPr>
              <a:t>We conduct qualitative research because a problem or issue needs to be explored.</a:t>
            </a:r>
            <a:endParaRPr lang="en-GB" sz="4800" dirty="0">
              <a:latin typeface="+mj-lt"/>
            </a:endParaRPr>
          </a:p>
        </p:txBody>
      </p:sp>
    </p:spTree>
    <p:extLst>
      <p:ext uri="{BB962C8B-B14F-4D97-AF65-F5344CB8AC3E}">
        <p14:creationId xmlns:p14="http://schemas.microsoft.com/office/powerpoint/2010/main" val="303341129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3B2069EE-A08E-44F0-B3F9-3CF8CC2DC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6740" cy="6857542"/>
          </a:xfrm>
          <a:custGeom>
            <a:avLst/>
            <a:gdLst>
              <a:gd name="connsiteX0" fmla="*/ 0 w 6126740"/>
              <a:gd name="connsiteY0" fmla="*/ 0 h 6857542"/>
              <a:gd name="connsiteX1" fmla="*/ 4980067 w 6126740"/>
              <a:gd name="connsiteY1" fmla="*/ 0 h 6857542"/>
              <a:gd name="connsiteX2" fmla="*/ 4992714 w 6126740"/>
              <a:gd name="connsiteY2" fmla="*/ 31774 h 6857542"/>
              <a:gd name="connsiteX3" fmla="*/ 6047722 w 6126740"/>
              <a:gd name="connsiteY3" fmla="*/ 2682457 h 6857542"/>
              <a:gd name="connsiteX4" fmla="*/ 6047722 w 6126740"/>
              <a:gd name="connsiteY4" fmla="*/ 3752208 h 6857542"/>
              <a:gd name="connsiteX5" fmla="*/ 4890218 w 6126740"/>
              <a:gd name="connsiteY5" fmla="*/ 6660411 h 6857542"/>
              <a:gd name="connsiteX6" fmla="*/ 4811756 w 6126740"/>
              <a:gd name="connsiteY6" fmla="*/ 6857542 h 6857542"/>
              <a:gd name="connsiteX7" fmla="*/ 0 w 6126740"/>
              <a:gd name="connsiteY7" fmla="*/ 6857542 h 685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26740" h="6857542">
                <a:moveTo>
                  <a:pt x="0" y="0"/>
                </a:moveTo>
                <a:lnTo>
                  <a:pt x="4980067" y="0"/>
                </a:lnTo>
                <a:lnTo>
                  <a:pt x="4992714" y="31774"/>
                </a:lnTo>
                <a:cubicBezTo>
                  <a:pt x="6047722" y="2682457"/>
                  <a:pt x="6047722" y="2682457"/>
                  <a:pt x="6047722" y="2682457"/>
                </a:cubicBezTo>
                <a:cubicBezTo>
                  <a:pt x="6153080" y="2988100"/>
                  <a:pt x="6153080" y="3446565"/>
                  <a:pt x="6047722" y="3752208"/>
                </a:cubicBezTo>
                <a:cubicBezTo>
                  <a:pt x="5563735" y="4968215"/>
                  <a:pt x="5185620" y="5918220"/>
                  <a:pt x="4890218" y="6660411"/>
                </a:cubicBezTo>
                <a:lnTo>
                  <a:pt x="4811756" y="6857542"/>
                </a:lnTo>
                <a:lnTo>
                  <a:pt x="0" y="685754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8F63AF-29B1-4EF5-B97E-5BAFBC6C1B5A}"/>
              </a:ext>
            </a:extLst>
          </p:cNvPr>
          <p:cNvSpPr>
            <a:spLocks noGrp="1"/>
          </p:cNvSpPr>
          <p:nvPr>
            <p:ph type="title"/>
          </p:nvPr>
        </p:nvSpPr>
        <p:spPr>
          <a:xfrm>
            <a:off x="767290" y="1289146"/>
            <a:ext cx="4153626" cy="4279709"/>
          </a:xfrm>
        </p:spPr>
        <p:txBody>
          <a:bodyPr anchor="ctr">
            <a:normAutofit/>
          </a:bodyPr>
          <a:lstStyle/>
          <a:p>
            <a:pPr algn="r"/>
            <a:r>
              <a:rPr lang="en-GB" sz="5400" i="0" u="none" strike="noStrike" baseline="0">
                <a:solidFill>
                  <a:schemeClr val="bg1"/>
                </a:solidFill>
                <a:latin typeface="Times New Roman" panose="02020603050405020304" pitchFamily="18" charset="0"/>
              </a:rPr>
              <a:t>When to Use Qualitative Research:</a:t>
            </a:r>
            <a:endParaRPr lang="en-GB" sz="5400">
              <a:solidFill>
                <a:schemeClr val="bg1"/>
              </a:solidFill>
            </a:endParaRPr>
          </a:p>
        </p:txBody>
      </p:sp>
      <p:grpSp>
        <p:nvGrpSpPr>
          <p:cNvPr id="12" name="Group 11">
            <a:extLst>
              <a:ext uri="{FF2B5EF4-FFF2-40B4-BE49-F238E27FC236}">
                <a16:creationId xmlns:a16="http://schemas.microsoft.com/office/drawing/2014/main" id="{E12BF2FB-8A96-4B53-86A0-04755C545E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3027" y="681628"/>
            <a:ext cx="1562267" cy="1172973"/>
            <a:chOff x="7493121" y="1000124"/>
            <a:chExt cx="1562267" cy="1172973"/>
          </a:xfrm>
        </p:grpSpPr>
        <p:sp>
          <p:nvSpPr>
            <p:cNvPr id="13" name="Freeform 5">
              <a:extLst>
                <a:ext uri="{FF2B5EF4-FFF2-40B4-BE49-F238E27FC236}">
                  <a16:creationId xmlns:a16="http://schemas.microsoft.com/office/drawing/2014/main" id="{893D4739-55F8-4E73-8F98-AF42D54BD4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9312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A1AA190F-FB42-4BED-8AA1-A5A01B43C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9322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3" name="Content Placeholder 2">
            <a:extLst>
              <a:ext uri="{FF2B5EF4-FFF2-40B4-BE49-F238E27FC236}">
                <a16:creationId xmlns:a16="http://schemas.microsoft.com/office/drawing/2014/main" id="{79133ACA-7672-4E55-9D6B-08AA558D1530}"/>
              </a:ext>
            </a:extLst>
          </p:cNvPr>
          <p:cNvSpPr>
            <a:spLocks noGrp="1"/>
          </p:cNvSpPr>
          <p:nvPr>
            <p:ph idx="1"/>
          </p:nvPr>
        </p:nvSpPr>
        <p:spPr>
          <a:xfrm>
            <a:off x="6514140" y="1854600"/>
            <a:ext cx="4776711" cy="3872431"/>
          </a:xfrm>
        </p:spPr>
        <p:txBody>
          <a:bodyPr anchor="ctr">
            <a:normAutofit fontScale="92500"/>
          </a:bodyPr>
          <a:lstStyle/>
          <a:p>
            <a:endParaRPr lang="en-GB" sz="4800" i="0" u="none" strike="noStrike" baseline="0" dirty="0">
              <a:latin typeface="Times New Roman" panose="02020603050405020304" pitchFamily="18" charset="0"/>
            </a:endParaRPr>
          </a:p>
          <a:p>
            <a:r>
              <a:rPr lang="en-GB" sz="4800" i="0" u="none" strike="noStrike" baseline="0" dirty="0">
                <a:latin typeface="Times New Roman" panose="02020603050405020304" pitchFamily="18" charset="0"/>
              </a:rPr>
              <a:t>We </a:t>
            </a:r>
            <a:r>
              <a:rPr lang="en-GB" sz="4800" dirty="0">
                <a:latin typeface="Times New Roman" panose="02020603050405020304" pitchFamily="18" charset="0"/>
              </a:rPr>
              <a:t>don’t want to</a:t>
            </a:r>
            <a:r>
              <a:rPr lang="en-GB" sz="4800" i="0" u="none" strike="noStrike" baseline="0" dirty="0">
                <a:latin typeface="Times New Roman" panose="02020603050405020304" pitchFamily="18" charset="0"/>
              </a:rPr>
              <a:t> separate what people say from the context in which it is situated</a:t>
            </a:r>
            <a:endParaRPr lang="en-GB" sz="4800" dirty="0"/>
          </a:p>
          <a:p>
            <a:endParaRPr lang="en-GB" sz="2400" dirty="0"/>
          </a:p>
        </p:txBody>
      </p:sp>
    </p:spTree>
    <p:extLst>
      <p:ext uri="{BB962C8B-B14F-4D97-AF65-F5344CB8AC3E}">
        <p14:creationId xmlns:p14="http://schemas.microsoft.com/office/powerpoint/2010/main" val="28035832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B04F50-B9C6-4D04-8354-06E84CB505D9}"/>
              </a:ext>
            </a:extLst>
          </p:cNvPr>
          <p:cNvSpPr>
            <a:spLocks noGrp="1"/>
          </p:cNvSpPr>
          <p:nvPr>
            <p:ph type="title"/>
          </p:nvPr>
        </p:nvSpPr>
        <p:spPr>
          <a:xfrm>
            <a:off x="838200" y="556995"/>
            <a:ext cx="10515600" cy="1133693"/>
          </a:xfrm>
        </p:spPr>
        <p:txBody>
          <a:bodyPr>
            <a:normAutofit/>
          </a:bodyPr>
          <a:lstStyle/>
          <a:p>
            <a:r>
              <a:rPr lang="en-GB" sz="4800" b="1" dirty="0"/>
              <a:t>Qualitative research question examples:</a:t>
            </a:r>
          </a:p>
        </p:txBody>
      </p:sp>
      <p:graphicFrame>
        <p:nvGraphicFramePr>
          <p:cNvPr id="5" name="Content Placeholder 2">
            <a:extLst>
              <a:ext uri="{FF2B5EF4-FFF2-40B4-BE49-F238E27FC236}">
                <a16:creationId xmlns:a16="http://schemas.microsoft.com/office/drawing/2014/main" id="{316BBD79-3CFF-4EE9-8D87-870CF05DDA52}"/>
              </a:ext>
            </a:extLst>
          </p:cNvPr>
          <p:cNvGraphicFramePr>
            <a:graphicFrameLocks noGrp="1"/>
          </p:cNvGraphicFramePr>
          <p:nvPr>
            <p:ph idx="1"/>
            <p:extLst>
              <p:ext uri="{D42A27DB-BD31-4B8C-83A1-F6EECF244321}">
                <p14:modId xmlns:p14="http://schemas.microsoft.com/office/powerpoint/2010/main" val="38827286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7739287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Notepad, Coffee, Pen, Fountain Pen, Empty Notebook">
            <a:extLst>
              <a:ext uri="{FF2B5EF4-FFF2-40B4-BE49-F238E27FC236}">
                <a16:creationId xmlns:a16="http://schemas.microsoft.com/office/drawing/2014/main" id="{A2A93F9C-FC9D-4261-92B3-27DBA24986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4122"/>
          <a:stretch/>
        </p:blipFill>
        <p:spPr bwMode="auto">
          <a:xfrm>
            <a:off x="-1" y="10"/>
            <a:ext cx="1219200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FF2E043-9FE0-491B-8D4A-41352E61897E}"/>
              </a:ext>
            </a:extLst>
          </p:cNvPr>
          <p:cNvSpPr>
            <a:spLocks noGrp="1"/>
          </p:cNvSpPr>
          <p:nvPr>
            <p:ph type="title"/>
          </p:nvPr>
        </p:nvSpPr>
        <p:spPr>
          <a:xfrm>
            <a:off x="709448" y="1913950"/>
            <a:ext cx="4204137" cy="1342754"/>
          </a:xfrm>
        </p:spPr>
        <p:txBody>
          <a:bodyPr>
            <a:normAutofit/>
          </a:bodyPr>
          <a:lstStyle/>
          <a:p>
            <a:pPr algn="ctr"/>
            <a:r>
              <a:rPr lang="en-GB" sz="3600" b="1"/>
              <a:t>Exercises: Free writing</a:t>
            </a:r>
            <a:endParaRPr lang="en-GB" sz="3600"/>
          </a:p>
        </p:txBody>
      </p:sp>
      <p:sp>
        <p:nvSpPr>
          <p:cNvPr id="3" name="Content Placeholder 2">
            <a:extLst>
              <a:ext uri="{FF2B5EF4-FFF2-40B4-BE49-F238E27FC236}">
                <a16:creationId xmlns:a16="http://schemas.microsoft.com/office/drawing/2014/main" id="{2B098ED3-D11A-4098-A1C0-FFFDF6E3CB01}"/>
              </a:ext>
            </a:extLst>
          </p:cNvPr>
          <p:cNvSpPr>
            <a:spLocks noGrp="1"/>
          </p:cNvSpPr>
          <p:nvPr>
            <p:ph idx="1"/>
          </p:nvPr>
        </p:nvSpPr>
        <p:spPr>
          <a:xfrm>
            <a:off x="525516" y="3417573"/>
            <a:ext cx="4593021" cy="2619839"/>
          </a:xfrm>
        </p:spPr>
        <p:txBody>
          <a:bodyPr anchor="ctr">
            <a:normAutofit/>
          </a:bodyPr>
          <a:lstStyle/>
          <a:p>
            <a:r>
              <a:rPr lang="en-GB" sz="1800" i="0" u="none" strike="noStrike" baseline="0">
                <a:latin typeface="+mj-lt"/>
              </a:rPr>
              <a:t> </a:t>
            </a:r>
          </a:p>
          <a:p>
            <a:endParaRPr lang="en-GB" sz="1800">
              <a:latin typeface="+mj-lt"/>
            </a:endParaRPr>
          </a:p>
          <a:p>
            <a:endParaRPr lang="en-GB" sz="1800">
              <a:latin typeface="+mj-lt"/>
            </a:endParaRPr>
          </a:p>
        </p:txBody>
      </p:sp>
    </p:spTree>
    <p:extLst>
      <p:ext uri="{BB962C8B-B14F-4D97-AF65-F5344CB8AC3E}">
        <p14:creationId xmlns:p14="http://schemas.microsoft.com/office/powerpoint/2010/main" val="2672559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E08C83-DD0F-412B-83FE-2C2EC3EC7B97}"/>
              </a:ext>
            </a:extLst>
          </p:cNvPr>
          <p:cNvSpPr>
            <a:spLocks noGrp="1"/>
          </p:cNvSpPr>
          <p:nvPr>
            <p:ph type="title"/>
          </p:nvPr>
        </p:nvSpPr>
        <p:spPr/>
        <p:txBody>
          <a:bodyPr/>
          <a:lstStyle/>
          <a:p>
            <a:r>
              <a:rPr lang="en-GB" b="1" dirty="0"/>
              <a:t>Suggested Reading on Qualitative Research</a:t>
            </a:r>
            <a:r>
              <a:rPr lang="en-GB" dirty="0"/>
              <a:t>:</a:t>
            </a:r>
          </a:p>
        </p:txBody>
      </p:sp>
      <p:sp>
        <p:nvSpPr>
          <p:cNvPr id="3" name="Content Placeholder 2">
            <a:extLst>
              <a:ext uri="{FF2B5EF4-FFF2-40B4-BE49-F238E27FC236}">
                <a16:creationId xmlns:a16="http://schemas.microsoft.com/office/drawing/2014/main" id="{CE1A081B-A692-4DB1-A126-FB8211486FA4}"/>
              </a:ext>
            </a:extLst>
          </p:cNvPr>
          <p:cNvSpPr>
            <a:spLocks noGrp="1"/>
          </p:cNvSpPr>
          <p:nvPr>
            <p:ph idx="1"/>
          </p:nvPr>
        </p:nvSpPr>
        <p:spPr/>
        <p:txBody>
          <a:bodyPr/>
          <a:lstStyle/>
          <a:p>
            <a:pPr marL="0" indent="0">
              <a:buNone/>
            </a:pPr>
            <a:r>
              <a:rPr lang="en-GB" b="1" dirty="0"/>
              <a:t> </a:t>
            </a:r>
            <a:endParaRPr lang="en-GB" b="1" i="0" u="sng" dirty="0">
              <a:effectLst/>
              <a:latin typeface="Amazon Ember"/>
            </a:endParaRPr>
          </a:p>
          <a:p>
            <a:pPr marL="0" indent="0">
              <a:buNone/>
            </a:pPr>
            <a:r>
              <a:rPr lang="en-GB" sz="2400" b="0" i="0" u="none" strike="noStrike" baseline="0" dirty="0">
                <a:solidFill>
                  <a:srgbClr val="000000"/>
                </a:solidFill>
                <a:latin typeface="+mj-lt"/>
              </a:rPr>
              <a:t>Butler-</a:t>
            </a:r>
            <a:r>
              <a:rPr lang="en-GB" sz="2400" b="0" i="0" u="none" strike="noStrike" baseline="0" dirty="0" err="1">
                <a:solidFill>
                  <a:srgbClr val="000000"/>
                </a:solidFill>
                <a:latin typeface="+mj-lt"/>
              </a:rPr>
              <a:t>Kisber</a:t>
            </a:r>
            <a:r>
              <a:rPr lang="en-GB" sz="2400" b="0" i="0" u="none" strike="noStrike" baseline="0" dirty="0">
                <a:solidFill>
                  <a:srgbClr val="000000"/>
                </a:solidFill>
                <a:latin typeface="+mj-lt"/>
              </a:rPr>
              <a:t>, L. 2018. Introduction to qualitative inquiry. In Butler-</a:t>
            </a:r>
            <a:r>
              <a:rPr lang="en-GB" sz="2400" b="0" i="0" u="none" strike="noStrike" baseline="0" dirty="0" err="1">
                <a:solidFill>
                  <a:srgbClr val="000000"/>
                </a:solidFill>
                <a:latin typeface="+mj-lt"/>
              </a:rPr>
              <a:t>Kisber</a:t>
            </a:r>
            <a:r>
              <a:rPr lang="en-GB" sz="2400" b="0" i="0" u="none" strike="noStrike" baseline="0" dirty="0">
                <a:solidFill>
                  <a:srgbClr val="000000"/>
                </a:solidFill>
                <a:latin typeface="+mj-lt"/>
              </a:rPr>
              <a:t>, L. </a:t>
            </a:r>
            <a:r>
              <a:rPr lang="en-GB" sz="2400" b="0" i="1" u="none" strike="noStrike" baseline="0" dirty="0">
                <a:solidFill>
                  <a:srgbClr val="000000"/>
                </a:solidFill>
                <a:latin typeface="+mj-lt"/>
              </a:rPr>
              <a:t>Qualitative inquiry </a:t>
            </a:r>
            <a:r>
              <a:rPr lang="en-GB" sz="2400" b="0" i="0" u="none" strike="noStrike" baseline="0" dirty="0">
                <a:solidFill>
                  <a:srgbClr val="000000"/>
                </a:solidFill>
                <a:latin typeface="+mj-lt"/>
              </a:rPr>
              <a:t>7-18. London: Sage.  </a:t>
            </a:r>
          </a:p>
          <a:p>
            <a:pPr marL="0" indent="0">
              <a:buNone/>
            </a:pPr>
            <a:r>
              <a:rPr lang="en-GB" sz="2400" i="0" dirty="0">
                <a:solidFill>
                  <a:srgbClr val="333333"/>
                </a:solidFill>
                <a:effectLst/>
                <a:latin typeface="+mj-lt"/>
                <a:cs typeface="Calibri Light" panose="020F0302020204030204" pitchFamily="34" charset="0"/>
              </a:rPr>
              <a:t>Creswell J. W. and Creswell </a:t>
            </a:r>
            <a:r>
              <a:rPr lang="en-GB" sz="2400" i="0" dirty="0" err="1">
                <a:solidFill>
                  <a:srgbClr val="333333"/>
                </a:solidFill>
                <a:effectLst/>
                <a:latin typeface="+mj-lt"/>
                <a:cs typeface="Calibri Light" panose="020F0302020204030204" pitchFamily="34" charset="0"/>
              </a:rPr>
              <a:t>Báez</a:t>
            </a:r>
            <a:r>
              <a:rPr lang="en-GB" sz="2400" i="0" dirty="0">
                <a:solidFill>
                  <a:srgbClr val="333333"/>
                </a:solidFill>
                <a:effectLst/>
                <a:latin typeface="+mj-lt"/>
                <a:cs typeface="Calibri Light" panose="020F0302020204030204" pitchFamily="34" charset="0"/>
              </a:rPr>
              <a:t>, J. 2021</a:t>
            </a:r>
            <a:r>
              <a:rPr lang="en-GB" sz="2400" i="1" dirty="0">
                <a:solidFill>
                  <a:srgbClr val="333333"/>
                </a:solidFill>
                <a:effectLst/>
                <a:latin typeface="+mj-lt"/>
                <a:cs typeface="Calibri Light" panose="020F0302020204030204" pitchFamily="34" charset="0"/>
              </a:rPr>
              <a:t>. 30 Essential skills for the qualitative researcher </a:t>
            </a:r>
            <a:r>
              <a:rPr lang="en-GB" sz="2400" i="0" dirty="0">
                <a:solidFill>
                  <a:srgbClr val="333333"/>
                </a:solidFill>
                <a:effectLst/>
                <a:latin typeface="+mj-lt"/>
                <a:cs typeface="Calibri Light" panose="020F0302020204030204" pitchFamily="34" charset="0"/>
              </a:rPr>
              <a:t>(</a:t>
            </a:r>
            <a:r>
              <a:rPr lang="en-GB" sz="2400" dirty="0">
                <a:solidFill>
                  <a:srgbClr val="333333"/>
                </a:solidFill>
                <a:latin typeface="+mj-lt"/>
                <a:cs typeface="Calibri Light" panose="020F0302020204030204" pitchFamily="34" charset="0"/>
              </a:rPr>
              <a:t>Second edition)</a:t>
            </a:r>
            <a:r>
              <a:rPr lang="en-GB" sz="2400" i="0" dirty="0">
                <a:solidFill>
                  <a:srgbClr val="333333"/>
                </a:solidFill>
                <a:effectLst/>
                <a:latin typeface="+mj-lt"/>
                <a:cs typeface="Calibri Light" panose="020F0302020204030204" pitchFamily="34" charset="0"/>
              </a:rPr>
              <a:t> London: Sage. </a:t>
            </a:r>
            <a:endParaRPr lang="en-GB" sz="2400" dirty="0">
              <a:latin typeface="+mj-lt"/>
              <a:cs typeface="Calibri Light" panose="020F0302020204030204" pitchFamily="34" charset="0"/>
            </a:endParaRPr>
          </a:p>
          <a:p>
            <a:pPr marL="0" indent="0">
              <a:buNone/>
            </a:pPr>
            <a:r>
              <a:rPr lang="en-GB" sz="2400" b="0" i="0" u="none" strike="noStrike" baseline="0" dirty="0" err="1">
                <a:solidFill>
                  <a:srgbClr val="000000"/>
                </a:solidFill>
                <a:latin typeface="+mj-lt"/>
              </a:rPr>
              <a:t>Gephart</a:t>
            </a:r>
            <a:r>
              <a:rPr lang="en-GB" sz="2400" b="0" i="0" u="none" strike="noStrike" baseline="0" dirty="0">
                <a:solidFill>
                  <a:srgbClr val="000000"/>
                </a:solidFill>
                <a:latin typeface="+mj-lt"/>
              </a:rPr>
              <a:t> Jr., R. 2018. Qualitative research as interpretive social science. In Cassell, C., Cunliffe, A. L., &amp; Grandy, G. </a:t>
            </a:r>
            <a:r>
              <a:rPr lang="en-GB" sz="2400" b="0" i="1" u="none" strike="noStrike" baseline="0" dirty="0">
                <a:solidFill>
                  <a:srgbClr val="000000"/>
                </a:solidFill>
                <a:latin typeface="+mj-lt"/>
              </a:rPr>
              <a:t>The Sage handbook of qualitative business and management research methods. </a:t>
            </a:r>
            <a:r>
              <a:rPr lang="en-GB" sz="2400" b="0" i="0" u="none" strike="noStrike" baseline="0" dirty="0">
                <a:solidFill>
                  <a:srgbClr val="000000"/>
                </a:solidFill>
                <a:latin typeface="+mj-lt"/>
              </a:rPr>
              <a:t>33-53. 55 City Road, London: Sage.  </a:t>
            </a:r>
          </a:p>
          <a:p>
            <a:pPr marL="0" indent="0">
              <a:buNone/>
            </a:pPr>
            <a:r>
              <a:rPr lang="en-GB" sz="2400" b="0" i="0" u="none" strike="noStrike" baseline="0" dirty="0">
                <a:solidFill>
                  <a:srgbClr val="000000"/>
                </a:solidFill>
                <a:latin typeface="+mj-lt"/>
              </a:rPr>
              <a:t>Denzin, N. &amp; Ryan, K. 2007. Qualitative methodology. In </a:t>
            </a:r>
            <a:r>
              <a:rPr lang="en-GB" sz="2400" b="0" i="0" u="none" strike="noStrike" baseline="0" dirty="0" err="1">
                <a:solidFill>
                  <a:srgbClr val="000000"/>
                </a:solidFill>
                <a:latin typeface="+mj-lt"/>
              </a:rPr>
              <a:t>Outhwaite</a:t>
            </a:r>
            <a:r>
              <a:rPr lang="en-GB" sz="2400" b="0" i="0" u="none" strike="noStrike" baseline="0" dirty="0">
                <a:solidFill>
                  <a:srgbClr val="000000"/>
                </a:solidFill>
                <a:latin typeface="+mj-lt"/>
              </a:rPr>
              <a:t>, W., &amp; Turner, S.  P. </a:t>
            </a:r>
            <a:r>
              <a:rPr lang="en-GB" sz="2400" b="0" i="1" u="none" strike="noStrike" baseline="0" dirty="0">
                <a:solidFill>
                  <a:srgbClr val="000000"/>
                </a:solidFill>
                <a:latin typeface="+mj-lt"/>
              </a:rPr>
              <a:t>The SAGE handbook of social science methodology, </a:t>
            </a:r>
            <a:r>
              <a:rPr lang="en-GB" sz="2400" b="0" i="0" u="none" strike="noStrike" baseline="0" dirty="0">
                <a:solidFill>
                  <a:srgbClr val="000000"/>
                </a:solidFill>
                <a:latin typeface="+mj-lt"/>
              </a:rPr>
              <a:t>578-594. London: Sage.  </a:t>
            </a:r>
          </a:p>
        </p:txBody>
      </p:sp>
    </p:spTree>
    <p:extLst>
      <p:ext uri="{BB962C8B-B14F-4D97-AF65-F5344CB8AC3E}">
        <p14:creationId xmlns:p14="http://schemas.microsoft.com/office/powerpoint/2010/main" val="6133804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190B0D-CF36-4A30-855B-59C24248BF68}"/>
              </a:ext>
            </a:extLst>
          </p:cNvPr>
          <p:cNvSpPr>
            <a:spLocks noGrp="1"/>
          </p:cNvSpPr>
          <p:nvPr>
            <p:ph type="title"/>
          </p:nvPr>
        </p:nvSpPr>
        <p:spPr>
          <a:xfrm>
            <a:off x="1043631" y="809898"/>
            <a:ext cx="10173010" cy="1554480"/>
          </a:xfrm>
        </p:spPr>
        <p:txBody>
          <a:bodyPr anchor="ctr">
            <a:normAutofit/>
          </a:bodyPr>
          <a:lstStyle/>
          <a:p>
            <a:r>
              <a:rPr lang="en-GB" sz="4800"/>
              <a:t>What about ‘mixed methods’?</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EE1A277-A62D-40C9-9312-4B9BA1F962C5}"/>
              </a:ext>
            </a:extLst>
          </p:cNvPr>
          <p:cNvGraphicFramePr>
            <a:graphicFrameLocks noGrp="1"/>
          </p:cNvGraphicFramePr>
          <p:nvPr>
            <p:ph idx="1"/>
            <p:extLst>
              <p:ext uri="{D42A27DB-BD31-4B8C-83A1-F6EECF244321}">
                <p14:modId xmlns:p14="http://schemas.microsoft.com/office/powerpoint/2010/main" val="1742947416"/>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780816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06B8D7-36CC-4F1F-9B20-223FE93E7D23}"/>
              </a:ext>
            </a:extLst>
          </p:cNvPr>
          <p:cNvSpPr>
            <a:spLocks noGrp="1"/>
          </p:cNvSpPr>
          <p:nvPr>
            <p:ph type="title"/>
          </p:nvPr>
        </p:nvSpPr>
        <p:spPr>
          <a:xfrm>
            <a:off x="2311147" y="365760"/>
            <a:ext cx="7569706" cy="1288238"/>
          </a:xfrm>
        </p:spPr>
        <p:txBody>
          <a:bodyPr anchor="ctr">
            <a:normAutofit/>
          </a:bodyPr>
          <a:lstStyle/>
          <a:p>
            <a:pPr algn="ctr"/>
            <a:r>
              <a:rPr lang="en-GB" dirty="0"/>
              <a:t>What about ‘mixed methods?’</a:t>
            </a:r>
            <a:endParaRPr lang="en-GB"/>
          </a:p>
        </p:txBody>
      </p:sp>
      <p:sp>
        <p:nvSpPr>
          <p:cNvPr id="3" name="Content Placeholder 2">
            <a:extLst>
              <a:ext uri="{FF2B5EF4-FFF2-40B4-BE49-F238E27FC236}">
                <a16:creationId xmlns:a16="http://schemas.microsoft.com/office/drawing/2014/main" id="{BB1A55D6-699B-48E0-9531-69226E35340C}"/>
              </a:ext>
            </a:extLst>
          </p:cNvPr>
          <p:cNvSpPr>
            <a:spLocks noGrp="1"/>
          </p:cNvSpPr>
          <p:nvPr>
            <p:ph idx="1"/>
          </p:nvPr>
        </p:nvSpPr>
        <p:spPr>
          <a:xfrm>
            <a:off x="2165569" y="1956816"/>
            <a:ext cx="7860863" cy="4024884"/>
          </a:xfrm>
        </p:spPr>
        <p:txBody>
          <a:bodyPr anchor="t">
            <a:normAutofit/>
          </a:bodyPr>
          <a:lstStyle/>
          <a:p>
            <a:pPr>
              <a:buFont typeface="Wingdings" panose="05000000000000000000" pitchFamily="2" charset="2"/>
              <a:buChar char="Ø"/>
            </a:pPr>
            <a:r>
              <a:rPr lang="en-GB" sz="2400" b="0" u="none" strike="noStrike" baseline="0">
                <a:latin typeface="Arial Narrow" panose="020B0606020202030204" pitchFamily="34" charset="0"/>
              </a:rPr>
              <a:t>Mixed methods research is an approach to inquiry involving collecting both quantitative and qualitative data, integrating the two forms of data, and using distinct designs that may involve philosophical assumptions and theoretical frameworks. </a:t>
            </a:r>
          </a:p>
          <a:p>
            <a:pPr>
              <a:buFont typeface="Wingdings" panose="05000000000000000000" pitchFamily="2" charset="2"/>
              <a:buChar char="Ø"/>
            </a:pPr>
            <a:r>
              <a:rPr lang="en-GB" sz="2400" b="0" u="none" strike="noStrike" baseline="0">
                <a:latin typeface="Arial Narrow" panose="020B0606020202030204" pitchFamily="34" charset="0"/>
              </a:rPr>
              <a:t>The core assumption of this form of inquiry is that the combination of qualitative and quantitative approaches provides a more complete understanding of a research problem than either approach alone.</a:t>
            </a:r>
            <a:endParaRPr lang="en-GB" sz="2400">
              <a:latin typeface="Arial Narrow" panose="020B0606020202030204" pitchFamily="34" charset="0"/>
            </a:endParaRPr>
          </a:p>
        </p:txBody>
      </p:sp>
    </p:spTree>
    <p:extLst>
      <p:ext uri="{BB962C8B-B14F-4D97-AF65-F5344CB8AC3E}">
        <p14:creationId xmlns:p14="http://schemas.microsoft.com/office/powerpoint/2010/main" val="3899323208"/>
      </p:ext>
    </p:extLst>
  </p:cSld>
  <p:clrMapOvr>
    <a:overrideClrMapping bg1="dk1" tx1="lt1" bg2="dk2" tx2="lt2" accent1="accent1" accent2="accent2" accent3="accent3" accent4="accent4" accent5="accent5" accent6="accent6" hlink="hlink" folHlink="folHlink"/>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1D8D9D1D-770F-4440-8542-F1ED8C7A04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458" r="1588" b="-1"/>
          <a:stretch/>
        </p:blipFill>
        <p:spPr bwMode="auto">
          <a:xfrm>
            <a:off x="5162052" y="3272588"/>
            <a:ext cx="6105382" cy="358541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image of qualitative research">
            <a:extLst>
              <a:ext uri="{FF2B5EF4-FFF2-40B4-BE49-F238E27FC236}">
                <a16:creationId xmlns:a16="http://schemas.microsoft.com/office/drawing/2014/main" id="{895F2E81-5DED-43E2-BFA1-7946C7AE4C1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4512"/>
          <a:stretch/>
        </p:blipFill>
        <p:spPr bwMode="auto">
          <a:xfrm>
            <a:off x="20" y="9"/>
            <a:ext cx="7279893" cy="3895335"/>
          </a:xfrm>
          <a:custGeom>
            <a:avLst/>
            <a:gdLst/>
            <a:ahLst/>
            <a:cxnLst/>
            <a:rect l="l" t="t" r="r" b="b"/>
            <a:pathLst>
              <a:path w="7279913" h="3895335">
                <a:moveTo>
                  <a:pt x="0" y="0"/>
                </a:moveTo>
                <a:lnTo>
                  <a:pt x="7279913" y="0"/>
                </a:lnTo>
                <a:lnTo>
                  <a:pt x="7279913" y="3116976"/>
                </a:lnTo>
                <a:lnTo>
                  <a:pt x="5011287" y="3116976"/>
                </a:lnTo>
                <a:lnTo>
                  <a:pt x="5011287" y="3895335"/>
                </a:lnTo>
                <a:lnTo>
                  <a:pt x="0" y="3895335"/>
                </a:lnTo>
                <a:close/>
              </a:path>
            </a:pathLst>
          </a:cu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73EDB3DA-AEF0-428A-A317-C42827E6C8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8302" y="0"/>
            <a:ext cx="3809132" cy="3116984"/>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4A06AD8B-0227-4FF6-AEB4-C66C5A539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69422"/>
            <a:ext cx="5001186" cy="2788578"/>
          </a:xfrm>
          <a:prstGeom prst="rect">
            <a:avLst/>
          </a:prstGeom>
          <a:solidFill>
            <a:schemeClr val="bg2">
              <a:lumMod val="90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5DFACEB2-7564-4FB9-B739-C2CE339BA3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23904" y="0"/>
            <a:ext cx="768096" cy="6858000"/>
          </a:xfrm>
          <a:prstGeom prst="rect">
            <a:avLst/>
          </a:prstGeom>
          <a:solidFill>
            <a:srgbClr val="6D6F36">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87142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crossing rings with spheres - continuum stock pictures, royalty-free photos &amp; images">
            <a:extLst>
              <a:ext uri="{FF2B5EF4-FFF2-40B4-BE49-F238E27FC236}">
                <a16:creationId xmlns:a16="http://schemas.microsoft.com/office/drawing/2014/main" id="{18E7EB6B-94F9-4B89-86AF-C9F8C7A0DE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
            <a:ext cx="12192000" cy="71106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64669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3CD251C-A887-4D2F-925B-FC0971985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19D093C-27FB-4032-B282-42C4563F2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94548"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35EE815E-1BD3-4777-B652-6D98825BF6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67290" y="681628"/>
            <a:ext cx="1128382" cy="847206"/>
            <a:chOff x="668003" y="1684057"/>
            <a:chExt cx="1128382" cy="847206"/>
          </a:xfrm>
        </p:grpSpPr>
        <p:sp>
          <p:nvSpPr>
            <p:cNvPr id="13" name="Freeform 5">
              <a:extLst>
                <a:ext uri="{FF2B5EF4-FFF2-40B4-BE49-F238E27FC236}">
                  <a16:creationId xmlns:a16="http://schemas.microsoft.com/office/drawing/2014/main" id="{E6692982-4A7D-4392-87CD-F0CD4B027D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8003" y="1935883"/>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sp>
          <p:nvSpPr>
            <p:cNvPr id="14" name="Freeform 5">
              <a:extLst>
                <a:ext uri="{FF2B5EF4-FFF2-40B4-BE49-F238E27FC236}">
                  <a16:creationId xmlns:a16="http://schemas.microsoft.com/office/drawing/2014/main" id="{196485F7-F277-4123-AC53-98EA4C8587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45893" y="1684057"/>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bg1"/>
              </a:solid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525D53B5-19BA-4C43-9552-308FA5F3F161}"/>
              </a:ext>
            </a:extLst>
          </p:cNvPr>
          <p:cNvSpPr>
            <a:spLocks noGrp="1"/>
          </p:cNvSpPr>
          <p:nvPr>
            <p:ph type="title"/>
          </p:nvPr>
        </p:nvSpPr>
        <p:spPr>
          <a:xfrm>
            <a:off x="767290" y="1166932"/>
            <a:ext cx="3582073" cy="4279709"/>
          </a:xfrm>
        </p:spPr>
        <p:txBody>
          <a:bodyPr anchor="ctr">
            <a:normAutofit/>
          </a:bodyPr>
          <a:lstStyle/>
          <a:p>
            <a:r>
              <a:rPr lang="en-GB" sz="4800" b="0" i="0" u="none" strike="noStrike" baseline="0">
                <a:solidFill>
                  <a:schemeClr val="bg1"/>
                </a:solidFill>
                <a:latin typeface="TimesNewRomanPSMT"/>
              </a:rPr>
              <a:t>Research designs …</a:t>
            </a:r>
            <a:endParaRPr lang="en-GB" sz="4800">
              <a:solidFill>
                <a:schemeClr val="bg1"/>
              </a:solidFill>
            </a:endParaRPr>
          </a:p>
        </p:txBody>
      </p:sp>
      <p:sp>
        <p:nvSpPr>
          <p:cNvPr id="3" name="Content Placeholder 2">
            <a:extLst>
              <a:ext uri="{FF2B5EF4-FFF2-40B4-BE49-F238E27FC236}">
                <a16:creationId xmlns:a16="http://schemas.microsoft.com/office/drawing/2014/main" id="{FE67366F-379A-4571-B4BF-EE42738F8CED}"/>
              </a:ext>
            </a:extLst>
          </p:cNvPr>
          <p:cNvSpPr>
            <a:spLocks noGrp="1"/>
          </p:cNvSpPr>
          <p:nvPr>
            <p:ph idx="1"/>
          </p:nvPr>
        </p:nvSpPr>
        <p:spPr>
          <a:xfrm>
            <a:off x="5116653" y="469231"/>
            <a:ext cx="6782579" cy="6075947"/>
          </a:xfrm>
        </p:spPr>
        <p:txBody>
          <a:bodyPr anchor="ctr">
            <a:noAutofit/>
          </a:bodyPr>
          <a:lstStyle/>
          <a:p>
            <a:r>
              <a:rPr lang="en-GB" sz="3600" b="0" i="0" u="none" strike="noStrike" baseline="0" dirty="0">
                <a:latin typeface="TimesNewRomanPSMT"/>
              </a:rPr>
              <a:t>The researcher not only selects a qualitative, quantitative, or mixed methods study, they also decide upon a type of study within these three choices. </a:t>
            </a:r>
          </a:p>
          <a:p>
            <a:r>
              <a:rPr lang="en-GB" sz="3600" b="0" i="0" u="none" strike="noStrike" baseline="0" dirty="0">
                <a:latin typeface="TimesNewRomanPSMT"/>
              </a:rPr>
              <a:t>Research designs are types of inquiry within qualitative and quantitative research that provide specific direction for procedures in a research design. </a:t>
            </a:r>
          </a:p>
        </p:txBody>
      </p:sp>
    </p:spTree>
    <p:extLst>
      <p:ext uri="{BB962C8B-B14F-4D97-AF65-F5344CB8AC3E}">
        <p14:creationId xmlns:p14="http://schemas.microsoft.com/office/powerpoint/2010/main" val="14716149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E044B1-C70F-47DD-AD3C-4BF289809A84}"/>
              </a:ext>
            </a:extLst>
          </p:cNvPr>
          <p:cNvSpPr>
            <a:spLocks noGrp="1"/>
          </p:cNvSpPr>
          <p:nvPr>
            <p:ph type="title"/>
          </p:nvPr>
        </p:nvSpPr>
        <p:spPr>
          <a:xfrm>
            <a:off x="838200" y="672747"/>
            <a:ext cx="10515600" cy="715556"/>
          </a:xfrm>
        </p:spPr>
        <p:txBody>
          <a:bodyPr>
            <a:normAutofit/>
          </a:bodyPr>
          <a:lstStyle/>
          <a:p>
            <a:pPr algn="ctr"/>
            <a:r>
              <a:rPr lang="en-GB" sz="3200">
                <a:solidFill>
                  <a:schemeClr val="bg1"/>
                </a:solidFill>
              </a:rPr>
              <a:t>Here are some examples of quantitative research designs</a:t>
            </a:r>
          </a:p>
        </p:txBody>
      </p:sp>
      <p:graphicFrame>
        <p:nvGraphicFramePr>
          <p:cNvPr id="11" name="Content Placeholder 5">
            <a:extLst>
              <a:ext uri="{FF2B5EF4-FFF2-40B4-BE49-F238E27FC236}">
                <a16:creationId xmlns:a16="http://schemas.microsoft.com/office/drawing/2014/main" id="{DB6F889A-175B-4155-A4A2-AB553B6EA527}"/>
              </a:ext>
            </a:extLst>
          </p:cNvPr>
          <p:cNvGraphicFramePr>
            <a:graphicFrameLocks noGrp="1"/>
          </p:cNvGraphicFramePr>
          <p:nvPr>
            <p:ph idx="1"/>
          </p:nvPr>
        </p:nvGraphicFramePr>
        <p:xfrm>
          <a:off x="2503240" y="2344077"/>
          <a:ext cx="7185519" cy="3103296"/>
        </p:xfrm>
        <a:graphic>
          <a:graphicData uri="http://schemas.openxmlformats.org/drawingml/2006/table">
            <a:tbl>
              <a:tblPr firstRow="1" bandRow="1"/>
              <a:tblGrid>
                <a:gridCol w="7185519">
                  <a:extLst>
                    <a:ext uri="{9D8B030D-6E8A-4147-A177-3AD203B41FA5}">
                      <a16:colId xmlns:a16="http://schemas.microsoft.com/office/drawing/2014/main" val="777660732"/>
                    </a:ext>
                  </a:extLst>
                </a:gridCol>
              </a:tblGrid>
              <a:tr h="775824">
                <a:tc>
                  <a:txBody>
                    <a:bodyPr/>
                    <a:lstStyle/>
                    <a:p>
                      <a:pPr algn="l" fontAlgn="t"/>
                      <a:r>
                        <a:rPr lang="en-GB" sz="3300">
                          <a:effectLst/>
                        </a:rPr>
                        <a:t>Experimental</a:t>
                      </a:r>
                    </a:p>
                  </a:txBody>
                  <a:tcPr marL="163176" marR="163176" marT="81588" marB="81588">
                    <a:lnL>
                      <a:noFill/>
                    </a:lnL>
                    <a:lnR w="9525" cap="flat" cmpd="sng" algn="ctr">
                      <a:solidFill>
                        <a:srgbClr val="EFEEE9"/>
                      </a:solidFill>
                      <a:prstDash val="solid"/>
                      <a:round/>
                      <a:headEnd type="none" w="med" len="med"/>
                      <a:tailEnd type="none" w="med" len="med"/>
                    </a:lnR>
                    <a:lnT>
                      <a:noFill/>
                    </a:lnT>
                    <a:lnB w="9525"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4047215869"/>
                  </a:ext>
                </a:extLst>
              </a:tr>
              <a:tr h="775824">
                <a:tc>
                  <a:txBody>
                    <a:bodyPr/>
                    <a:lstStyle/>
                    <a:p>
                      <a:pPr algn="l" fontAlgn="t"/>
                      <a:r>
                        <a:rPr lang="en-GB" sz="3300">
                          <a:effectLst/>
                        </a:rPr>
                        <a:t>Quasi-experimental</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w="9525"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3069349934"/>
                  </a:ext>
                </a:extLst>
              </a:tr>
              <a:tr h="775824">
                <a:tc>
                  <a:txBody>
                    <a:bodyPr/>
                    <a:lstStyle/>
                    <a:p>
                      <a:pPr algn="l" fontAlgn="t"/>
                      <a:r>
                        <a:rPr lang="en-GB" sz="3300">
                          <a:effectLst/>
                        </a:rPr>
                        <a:t>Correlational</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w="9525"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373452805"/>
                  </a:ext>
                </a:extLst>
              </a:tr>
              <a:tr h="775824">
                <a:tc>
                  <a:txBody>
                    <a:bodyPr/>
                    <a:lstStyle/>
                    <a:p>
                      <a:pPr algn="l" fontAlgn="t"/>
                      <a:r>
                        <a:rPr lang="en-GB" sz="3300">
                          <a:effectLst/>
                        </a:rPr>
                        <a:t>Descriptive</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a:noFill/>
                    </a:lnB>
                    <a:solidFill>
                      <a:srgbClr val="F8F7F5"/>
                    </a:solidFill>
                  </a:tcPr>
                </a:tc>
                <a:extLst>
                  <a:ext uri="{0D108BD9-81ED-4DB2-BD59-A6C34878D82A}">
                    <a16:rowId xmlns:a16="http://schemas.microsoft.com/office/drawing/2014/main" val="2760927520"/>
                  </a:ext>
                </a:extLst>
              </a:tr>
            </a:tbl>
          </a:graphicData>
        </a:graphic>
      </p:graphicFrame>
    </p:spTree>
    <p:extLst>
      <p:ext uri="{BB962C8B-B14F-4D97-AF65-F5344CB8AC3E}">
        <p14:creationId xmlns:p14="http://schemas.microsoft.com/office/powerpoint/2010/main" val="33214381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44B1-C70F-47DD-AD3C-4BF289809A84}"/>
              </a:ext>
            </a:extLst>
          </p:cNvPr>
          <p:cNvSpPr>
            <a:spLocks noGrp="1"/>
          </p:cNvSpPr>
          <p:nvPr>
            <p:ph type="title"/>
          </p:nvPr>
        </p:nvSpPr>
        <p:spPr>
          <a:xfrm>
            <a:off x="332362" y="575471"/>
            <a:ext cx="10515600" cy="715556"/>
          </a:xfrm>
          <a:solidFill>
            <a:schemeClr val="tx1"/>
          </a:solidFill>
        </p:spPr>
        <p:txBody>
          <a:bodyPr>
            <a:normAutofit/>
          </a:bodyPr>
          <a:lstStyle/>
          <a:p>
            <a:pPr algn="ctr"/>
            <a:r>
              <a:rPr lang="en-GB" sz="3200" dirty="0">
                <a:solidFill>
                  <a:schemeClr val="bg1"/>
                </a:solidFill>
              </a:rPr>
              <a:t>Here are some examples of qualitative research designs</a:t>
            </a:r>
          </a:p>
        </p:txBody>
      </p:sp>
      <p:graphicFrame>
        <p:nvGraphicFramePr>
          <p:cNvPr id="11" name="Content Placeholder 5">
            <a:extLst>
              <a:ext uri="{FF2B5EF4-FFF2-40B4-BE49-F238E27FC236}">
                <a16:creationId xmlns:a16="http://schemas.microsoft.com/office/drawing/2014/main" id="{DB6F889A-175B-4155-A4A2-AB553B6EA527}"/>
              </a:ext>
            </a:extLst>
          </p:cNvPr>
          <p:cNvGraphicFramePr>
            <a:graphicFrameLocks noGrp="1"/>
          </p:cNvGraphicFramePr>
          <p:nvPr>
            <p:ph idx="1"/>
            <p:extLst>
              <p:ext uri="{D42A27DB-BD31-4B8C-83A1-F6EECF244321}">
                <p14:modId xmlns:p14="http://schemas.microsoft.com/office/powerpoint/2010/main" val="920506361"/>
              </p:ext>
            </p:extLst>
          </p:nvPr>
        </p:nvGraphicFramePr>
        <p:xfrm>
          <a:off x="2503240" y="2344077"/>
          <a:ext cx="7185519" cy="3103296"/>
        </p:xfrm>
        <a:graphic>
          <a:graphicData uri="http://schemas.openxmlformats.org/drawingml/2006/table">
            <a:tbl>
              <a:tblPr firstRow="1" bandRow="1"/>
              <a:tblGrid>
                <a:gridCol w="7185519">
                  <a:extLst>
                    <a:ext uri="{9D8B030D-6E8A-4147-A177-3AD203B41FA5}">
                      <a16:colId xmlns:a16="http://schemas.microsoft.com/office/drawing/2014/main" val="777660732"/>
                    </a:ext>
                  </a:extLst>
                </a:gridCol>
              </a:tblGrid>
              <a:tr h="775824">
                <a:tc>
                  <a:txBody>
                    <a:bodyPr/>
                    <a:lstStyle/>
                    <a:p>
                      <a:pPr algn="l" fontAlgn="t"/>
                      <a:r>
                        <a:rPr lang="en-GB" sz="3300" dirty="0">
                          <a:solidFill>
                            <a:schemeClr val="bg1"/>
                          </a:solidFill>
                          <a:effectLst/>
                        </a:rPr>
                        <a:t>Case Study</a:t>
                      </a:r>
                    </a:p>
                  </a:txBody>
                  <a:tcPr marL="163176" marR="163176" marT="81588" marB="81588">
                    <a:lnL>
                      <a:noFill/>
                    </a:lnL>
                    <a:lnR w="9525" cap="flat" cmpd="sng" algn="ctr">
                      <a:solidFill>
                        <a:srgbClr val="EFEEE9"/>
                      </a:solidFill>
                      <a:prstDash val="solid"/>
                      <a:round/>
                      <a:headEnd type="none" w="med" len="med"/>
                      <a:tailEnd type="none" w="med" len="med"/>
                    </a:lnR>
                    <a:lnT>
                      <a:noFill/>
                    </a:lnT>
                    <a:lnB w="9525"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4047215869"/>
                  </a:ext>
                </a:extLst>
              </a:tr>
              <a:tr h="775824">
                <a:tc>
                  <a:txBody>
                    <a:bodyPr/>
                    <a:lstStyle/>
                    <a:p>
                      <a:pPr algn="l" fontAlgn="t"/>
                      <a:r>
                        <a:rPr lang="en-GB" sz="3300" dirty="0">
                          <a:solidFill>
                            <a:schemeClr val="tx1"/>
                          </a:solidFill>
                          <a:effectLst/>
                        </a:rPr>
                        <a:t>Ethnography</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w="9525" cap="flat" cmpd="sng" algn="ctr">
                      <a:solidFill>
                        <a:srgbClr val="EFEEE9"/>
                      </a:solidFill>
                      <a:prstDash val="solid"/>
                      <a:round/>
                      <a:headEnd type="none" w="med" len="med"/>
                      <a:tailEnd type="none" w="med" len="med"/>
                    </a:lnB>
                    <a:solidFill>
                      <a:srgbClr val="F8F7F5"/>
                    </a:solidFill>
                  </a:tcPr>
                </a:tc>
                <a:extLst>
                  <a:ext uri="{0D108BD9-81ED-4DB2-BD59-A6C34878D82A}">
                    <a16:rowId xmlns:a16="http://schemas.microsoft.com/office/drawing/2014/main" val="3069349934"/>
                  </a:ext>
                </a:extLst>
              </a:tr>
              <a:tr h="775824">
                <a:tc>
                  <a:txBody>
                    <a:bodyPr/>
                    <a:lstStyle/>
                    <a:p>
                      <a:pPr algn="l" fontAlgn="t"/>
                      <a:r>
                        <a:rPr lang="en-GB" sz="3300" dirty="0">
                          <a:solidFill>
                            <a:schemeClr val="bg1"/>
                          </a:solidFill>
                          <a:effectLst/>
                        </a:rPr>
                        <a:t>Grounded Theory</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w="9525" cap="flat" cmpd="sng" algn="ctr">
                      <a:solidFill>
                        <a:srgbClr val="EFEEE9"/>
                      </a:solidFill>
                      <a:prstDash val="solid"/>
                      <a:round/>
                      <a:headEnd type="none" w="med" len="med"/>
                      <a:tailEnd type="none" w="med" len="med"/>
                    </a:lnB>
                  </a:tcPr>
                </a:tc>
                <a:extLst>
                  <a:ext uri="{0D108BD9-81ED-4DB2-BD59-A6C34878D82A}">
                    <a16:rowId xmlns:a16="http://schemas.microsoft.com/office/drawing/2014/main" val="373452805"/>
                  </a:ext>
                </a:extLst>
              </a:tr>
              <a:tr h="775824">
                <a:tc>
                  <a:txBody>
                    <a:bodyPr/>
                    <a:lstStyle/>
                    <a:p>
                      <a:pPr algn="l" fontAlgn="t"/>
                      <a:r>
                        <a:rPr lang="en-GB" sz="3300" dirty="0">
                          <a:solidFill>
                            <a:schemeClr val="tx1"/>
                          </a:solidFill>
                          <a:effectLst/>
                        </a:rPr>
                        <a:t>Phenomenology</a:t>
                      </a:r>
                    </a:p>
                  </a:txBody>
                  <a:tcPr marL="163176" marR="163176" marT="81588" marB="81588">
                    <a:lnL>
                      <a:noFill/>
                    </a:lnL>
                    <a:lnR w="9525" cap="flat" cmpd="sng" algn="ctr">
                      <a:solidFill>
                        <a:srgbClr val="EFEEE9"/>
                      </a:solidFill>
                      <a:prstDash val="solid"/>
                      <a:round/>
                      <a:headEnd type="none" w="med" len="med"/>
                      <a:tailEnd type="none" w="med" len="med"/>
                    </a:lnR>
                    <a:lnT w="9525" cap="flat" cmpd="sng" algn="ctr">
                      <a:solidFill>
                        <a:srgbClr val="EFEEE9"/>
                      </a:solidFill>
                      <a:prstDash val="solid"/>
                      <a:round/>
                      <a:headEnd type="none" w="med" len="med"/>
                      <a:tailEnd type="none" w="med" len="med"/>
                    </a:lnT>
                    <a:lnB>
                      <a:noFill/>
                    </a:lnB>
                    <a:solidFill>
                      <a:srgbClr val="F8F7F5"/>
                    </a:solidFill>
                  </a:tcPr>
                </a:tc>
                <a:extLst>
                  <a:ext uri="{0D108BD9-81ED-4DB2-BD59-A6C34878D82A}">
                    <a16:rowId xmlns:a16="http://schemas.microsoft.com/office/drawing/2014/main" val="2760927520"/>
                  </a:ext>
                </a:extLst>
              </a:tr>
            </a:tbl>
          </a:graphicData>
        </a:graphic>
      </p:graphicFrame>
    </p:spTree>
    <p:extLst>
      <p:ext uri="{BB962C8B-B14F-4D97-AF65-F5344CB8AC3E}">
        <p14:creationId xmlns:p14="http://schemas.microsoft.com/office/powerpoint/2010/main" val="291615379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84769FE-1656-422F-86E1-8C1B16C27B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B249F6D-244F-494A-98B9-5CC7413C4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5760" y="682754"/>
            <a:ext cx="5492493" cy="5492493"/>
          </a:xfrm>
          <a:custGeom>
            <a:avLst/>
            <a:gdLst>
              <a:gd name="connsiteX0" fmla="*/ 2746247 w 5492493"/>
              <a:gd name="connsiteY0" fmla="*/ 0 h 5492493"/>
              <a:gd name="connsiteX1" fmla="*/ 5492493 w 5492493"/>
              <a:gd name="connsiteY1" fmla="*/ 2746247 h 5492493"/>
              <a:gd name="connsiteX2" fmla="*/ 2746247 w 5492493"/>
              <a:gd name="connsiteY2" fmla="*/ 5492493 h 5492493"/>
              <a:gd name="connsiteX3" fmla="*/ 0 w 5492493"/>
              <a:gd name="connsiteY3" fmla="*/ 2746247 h 5492493"/>
              <a:gd name="connsiteX4" fmla="*/ 2746247 w 5492493"/>
              <a:gd name="connsiteY4" fmla="*/ 0 h 54924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493" h="5492493">
                <a:moveTo>
                  <a:pt x="2746247" y="0"/>
                </a:moveTo>
                <a:cubicBezTo>
                  <a:pt x="4262957" y="0"/>
                  <a:pt x="5492493" y="1229536"/>
                  <a:pt x="5492493" y="2746247"/>
                </a:cubicBezTo>
                <a:cubicBezTo>
                  <a:pt x="5492493" y="4262957"/>
                  <a:pt x="4262957" y="5492493"/>
                  <a:pt x="2746247" y="5492493"/>
                </a:cubicBezTo>
                <a:cubicBezTo>
                  <a:pt x="1229536" y="5492493"/>
                  <a:pt x="0" y="4262957"/>
                  <a:pt x="0" y="2746247"/>
                </a:cubicBezTo>
                <a:cubicBezTo>
                  <a:pt x="0" y="1229536"/>
                  <a:pt x="1229536" y="0"/>
                  <a:pt x="2746247" y="0"/>
                </a:cubicBezTo>
                <a:close/>
              </a:path>
            </a:pathLst>
          </a:cu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506C536E-6ECA-4211-AF8C-A2671C484D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34260" y="5435945"/>
            <a:ext cx="435428" cy="435428"/>
          </a:xfrm>
          <a:prstGeom prst="ellipse">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AEAA70EA-2201-4F5D-AF08-58CFF851CC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011593" y="3567390"/>
            <a:ext cx="2311806" cy="2303982"/>
          </a:xfrm>
          <a:custGeom>
            <a:avLst/>
            <a:gdLst>
              <a:gd name="connsiteX0" fmla="*/ 0 w 3108399"/>
              <a:gd name="connsiteY0" fmla="*/ 0 h 3097879"/>
              <a:gd name="connsiteX1" fmla="*/ 159985 w 3108399"/>
              <a:gd name="connsiteY1" fmla="*/ 4045 h 3097879"/>
              <a:gd name="connsiteX2" fmla="*/ 3092907 w 3108399"/>
              <a:gd name="connsiteY2" fmla="*/ 2791087 h 3097879"/>
              <a:gd name="connsiteX3" fmla="*/ 3108399 w 3108399"/>
              <a:gd name="connsiteY3" fmla="*/ 3097879 h 3097879"/>
              <a:gd name="connsiteX4" fmla="*/ 2470733 w 3108399"/>
              <a:gd name="connsiteY4" fmla="*/ 3097879 h 3097879"/>
              <a:gd name="connsiteX5" fmla="*/ 2458534 w 3108399"/>
              <a:gd name="connsiteY5" fmla="*/ 2856285 h 3097879"/>
              <a:gd name="connsiteX6" fmla="*/ 252674 w 3108399"/>
              <a:gd name="connsiteY6" fmla="*/ 650424 h 3097879"/>
              <a:gd name="connsiteX7" fmla="*/ 0 w 3108399"/>
              <a:gd name="connsiteY7" fmla="*/ 637665 h 309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08399" h="3097879">
                <a:moveTo>
                  <a:pt x="0" y="0"/>
                </a:moveTo>
                <a:lnTo>
                  <a:pt x="159985" y="4045"/>
                </a:lnTo>
                <a:cubicBezTo>
                  <a:pt x="1696687" y="81941"/>
                  <a:pt x="2939004" y="1275632"/>
                  <a:pt x="3092907" y="2791087"/>
                </a:cubicBezTo>
                <a:lnTo>
                  <a:pt x="3108399" y="3097879"/>
                </a:lnTo>
                <a:lnTo>
                  <a:pt x="2470733" y="3097879"/>
                </a:lnTo>
                <a:lnTo>
                  <a:pt x="2458534" y="2856285"/>
                </a:lnTo>
                <a:cubicBezTo>
                  <a:pt x="2340416" y="1693197"/>
                  <a:pt x="1415762" y="768542"/>
                  <a:pt x="252674" y="650424"/>
                </a:cubicBezTo>
                <a:lnTo>
                  <a:pt x="0" y="637665"/>
                </a:lnTo>
                <a:close/>
              </a:path>
            </a:pathLst>
          </a:cu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FB6A4E-92A5-4834-B107-2296926CDA81}"/>
              </a:ext>
            </a:extLst>
          </p:cNvPr>
          <p:cNvSpPr>
            <a:spLocks noGrp="1"/>
          </p:cNvSpPr>
          <p:nvPr>
            <p:ph type="title"/>
          </p:nvPr>
        </p:nvSpPr>
        <p:spPr>
          <a:xfrm>
            <a:off x="6978316" y="1431042"/>
            <a:ext cx="4055899" cy="3995916"/>
          </a:xfrm>
        </p:spPr>
        <p:txBody>
          <a:bodyPr anchor="ctr">
            <a:normAutofit/>
          </a:bodyPr>
          <a:lstStyle/>
          <a:p>
            <a:r>
              <a:rPr lang="en-GB">
                <a:solidFill>
                  <a:schemeClr val="tx1">
                    <a:lumMod val="95000"/>
                    <a:lumOff val="5000"/>
                  </a:schemeClr>
                </a:solidFill>
              </a:rPr>
              <a:t>Research methods</a:t>
            </a:r>
          </a:p>
        </p:txBody>
      </p:sp>
      <p:sp>
        <p:nvSpPr>
          <p:cNvPr id="3" name="Content Placeholder 2">
            <a:extLst>
              <a:ext uri="{FF2B5EF4-FFF2-40B4-BE49-F238E27FC236}">
                <a16:creationId xmlns:a16="http://schemas.microsoft.com/office/drawing/2014/main" id="{CB05CB26-F26A-4EE7-A3DF-92880987FB7C}"/>
              </a:ext>
            </a:extLst>
          </p:cNvPr>
          <p:cNvSpPr>
            <a:spLocks noGrp="1"/>
          </p:cNvSpPr>
          <p:nvPr>
            <p:ph idx="1"/>
          </p:nvPr>
        </p:nvSpPr>
        <p:spPr>
          <a:xfrm>
            <a:off x="1463040" y="1431042"/>
            <a:ext cx="3927826" cy="3995916"/>
          </a:xfrm>
        </p:spPr>
        <p:txBody>
          <a:bodyPr anchor="ctr">
            <a:noAutofit/>
          </a:bodyPr>
          <a:lstStyle/>
          <a:p>
            <a:pPr marL="0" indent="0">
              <a:buNone/>
            </a:pPr>
            <a:r>
              <a:rPr lang="en-GB" sz="4000" b="0" i="0" u="none" strike="noStrike" baseline="0" dirty="0">
                <a:solidFill>
                  <a:schemeClr val="tx1">
                    <a:lumMod val="85000"/>
                    <a:lumOff val="15000"/>
                  </a:schemeClr>
                </a:solidFill>
                <a:latin typeface="TimesNewRomanPSMT"/>
              </a:rPr>
              <a:t>Research methods involve the forms of data collection, analysis, and interpretation that researchers propose to use within their studies</a:t>
            </a:r>
            <a:endParaRPr lang="en-GB" sz="4000" dirty="0">
              <a:solidFill>
                <a:schemeClr val="tx1">
                  <a:lumMod val="85000"/>
                  <a:lumOff val="15000"/>
                </a:schemeClr>
              </a:solidFill>
            </a:endParaRPr>
          </a:p>
        </p:txBody>
      </p:sp>
    </p:spTree>
    <p:extLst>
      <p:ext uri="{BB962C8B-B14F-4D97-AF65-F5344CB8AC3E}">
        <p14:creationId xmlns:p14="http://schemas.microsoft.com/office/powerpoint/2010/main" val="19416902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D7F795D7-A2A0-41D5-AC0C-1F955F964D3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802" r="-1" b="3491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71" name="Rectangle 70">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1C8F01-F443-4CB0-9B33-4F765F739F5A}"/>
              </a:ext>
            </a:extLst>
          </p:cNvPr>
          <p:cNvSpPr>
            <a:spLocks noGrp="1"/>
          </p:cNvSpPr>
          <p:nvPr>
            <p:ph type="title" idx="4294967295"/>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 </a:t>
            </a:r>
          </a:p>
        </p:txBody>
      </p:sp>
      <p:cxnSp>
        <p:nvCxnSpPr>
          <p:cNvPr id="73" name="Straight Connector 72">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6479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Image result for image of qualitative research">
            <a:extLst>
              <a:ext uri="{FF2B5EF4-FFF2-40B4-BE49-F238E27FC236}">
                <a16:creationId xmlns:a16="http://schemas.microsoft.com/office/drawing/2014/main" id="{F1CB523A-FF59-42A5-8647-9298295A91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412" y="204538"/>
            <a:ext cx="11827042" cy="66534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2024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F5DF3-834B-4B62-AE04-9AAEFD761E3E}"/>
              </a:ext>
            </a:extLst>
          </p:cNvPr>
          <p:cNvSpPr>
            <a:spLocks noGrp="1"/>
          </p:cNvSpPr>
          <p:nvPr>
            <p:ph type="title"/>
          </p:nvPr>
        </p:nvSpPr>
        <p:spPr/>
        <p:txBody>
          <a:bodyPr>
            <a:normAutofit fontScale="90000"/>
          </a:bodyPr>
          <a:lstStyle/>
          <a:p>
            <a:r>
              <a:rPr lang="en-GB" b="1" dirty="0"/>
              <a:t>Suggested reading for quantitative and qualitative research:</a:t>
            </a:r>
            <a:br>
              <a:rPr lang="en-GB" b="1" dirty="0"/>
            </a:br>
            <a:endParaRPr lang="en-GB" b="1" dirty="0"/>
          </a:p>
        </p:txBody>
      </p:sp>
      <p:sp>
        <p:nvSpPr>
          <p:cNvPr id="3" name="Content Placeholder 2">
            <a:extLst>
              <a:ext uri="{FF2B5EF4-FFF2-40B4-BE49-F238E27FC236}">
                <a16:creationId xmlns:a16="http://schemas.microsoft.com/office/drawing/2014/main" id="{8771ECA2-4B34-4999-AB29-08D04AD5DDF7}"/>
              </a:ext>
            </a:extLst>
          </p:cNvPr>
          <p:cNvSpPr>
            <a:spLocks noGrp="1"/>
          </p:cNvSpPr>
          <p:nvPr>
            <p:ph idx="1"/>
          </p:nvPr>
        </p:nvSpPr>
        <p:spPr/>
        <p:txBody>
          <a:bodyPr>
            <a:noAutofit/>
          </a:bodyPr>
          <a:lstStyle/>
          <a:p>
            <a:r>
              <a:rPr lang="en-GB" dirty="0" err="1">
                <a:latin typeface="+mj-lt"/>
              </a:rPr>
              <a:t>Bager-Charleson</a:t>
            </a:r>
            <a:r>
              <a:rPr lang="en-GB" dirty="0">
                <a:latin typeface="+mj-lt"/>
              </a:rPr>
              <a:t>, S. and McBeath, A. 2020. </a:t>
            </a:r>
            <a:r>
              <a:rPr lang="en-GB" i="1" dirty="0">
                <a:latin typeface="+mj-lt"/>
              </a:rPr>
              <a:t>Enjoying research in qualitative, quantitative and mixed methods research. </a:t>
            </a:r>
            <a:r>
              <a:rPr lang="en-GB" dirty="0">
                <a:latin typeface="+mj-lt"/>
              </a:rPr>
              <a:t>London:</a:t>
            </a:r>
            <a:r>
              <a:rPr lang="en-GB" i="1" dirty="0">
                <a:latin typeface="+mj-lt"/>
              </a:rPr>
              <a:t> </a:t>
            </a:r>
            <a:r>
              <a:rPr lang="en-GB" dirty="0" err="1">
                <a:latin typeface="+mj-lt"/>
              </a:rPr>
              <a:t>Pallgrave</a:t>
            </a:r>
            <a:r>
              <a:rPr lang="en-GB" dirty="0">
                <a:latin typeface="+mj-lt"/>
              </a:rPr>
              <a:t> Macmillan. </a:t>
            </a:r>
          </a:p>
          <a:p>
            <a:r>
              <a:rPr lang="en-GB" dirty="0" err="1">
                <a:latin typeface="+mj-lt"/>
              </a:rPr>
              <a:t>Cresswell</a:t>
            </a:r>
            <a:r>
              <a:rPr lang="en-GB" dirty="0">
                <a:latin typeface="+mj-lt"/>
              </a:rPr>
              <a:t>, W. and </a:t>
            </a:r>
            <a:r>
              <a:rPr lang="en-GB" dirty="0" err="1">
                <a:latin typeface="+mj-lt"/>
              </a:rPr>
              <a:t>Cresswell</a:t>
            </a:r>
            <a:r>
              <a:rPr lang="en-GB" i="1" dirty="0">
                <a:latin typeface="+mj-lt"/>
              </a:rPr>
              <a:t>, </a:t>
            </a:r>
            <a:r>
              <a:rPr lang="en-GB" dirty="0">
                <a:latin typeface="+mj-lt"/>
              </a:rPr>
              <a:t>J. D. 2017</a:t>
            </a:r>
            <a:r>
              <a:rPr lang="en-GB" i="1" dirty="0">
                <a:latin typeface="+mj-lt"/>
              </a:rPr>
              <a:t>. Research design: Qualitative, Quantitative and Mixed Methods</a:t>
            </a:r>
            <a:r>
              <a:rPr lang="en-GB" dirty="0">
                <a:latin typeface="+mj-lt"/>
              </a:rPr>
              <a:t>. Fifth edition. London: Sage.</a:t>
            </a:r>
          </a:p>
          <a:p>
            <a:r>
              <a:rPr lang="en-GB" kern="1800" spc="35" dirty="0">
                <a:solidFill>
                  <a:srgbClr val="000000"/>
                </a:solidFill>
                <a:effectLst/>
                <a:latin typeface="+mj-lt"/>
                <a:ea typeface="Times New Roman" panose="02020603050405020304" pitchFamily="18" charset="0"/>
                <a:cs typeface="Times New Roman" panose="02020603050405020304" pitchFamily="18" charset="0"/>
              </a:rPr>
              <a:t>Lutz, W. and Knox, S. (Eds) 2013. </a:t>
            </a:r>
            <a:r>
              <a:rPr lang="en-GB" i="1" kern="1800" dirty="0">
                <a:solidFill>
                  <a:srgbClr val="0F1111"/>
                </a:solidFill>
                <a:effectLst/>
                <a:latin typeface="+mj-lt"/>
                <a:ea typeface="Times New Roman" panose="02020603050405020304" pitchFamily="18" charset="0"/>
                <a:cs typeface="Times New Roman" panose="02020603050405020304" pitchFamily="18" charset="0"/>
              </a:rPr>
              <a:t>Quantitative and Qualitative Methods in Psychotherapy Research (Explorations in Mental Health)</a:t>
            </a:r>
            <a:r>
              <a:rPr lang="en-GB" kern="1800" dirty="0">
                <a:solidFill>
                  <a:srgbClr val="0F1111"/>
                </a:solidFill>
                <a:effectLst/>
                <a:latin typeface="+mj-lt"/>
                <a:ea typeface="Times New Roman" panose="02020603050405020304" pitchFamily="18" charset="0"/>
                <a:cs typeface="Times New Roman" panose="02020603050405020304" pitchFamily="18" charset="0"/>
              </a:rPr>
              <a:t>. London: Routledge </a:t>
            </a:r>
            <a:r>
              <a:rPr lang="en-GB" b="1" kern="1800" dirty="0">
                <a:solidFill>
                  <a:srgbClr val="0F1111"/>
                </a:solidFill>
                <a:effectLst/>
                <a:latin typeface="+mj-lt"/>
                <a:ea typeface="Times New Roman" panose="02020603050405020304" pitchFamily="18" charset="0"/>
                <a:cs typeface="Times New Roman" panose="02020603050405020304" pitchFamily="18" charset="0"/>
              </a:rPr>
              <a:t> </a:t>
            </a:r>
            <a:endParaRPr lang="en-GB" dirty="0">
              <a:latin typeface="+mj-lt"/>
            </a:endParaRPr>
          </a:p>
          <a:p>
            <a:r>
              <a:rPr lang="en-GB" b="0" i="0" dirty="0">
                <a:solidFill>
                  <a:srgbClr val="232323"/>
                </a:solidFill>
                <a:effectLst/>
                <a:latin typeface="+mj-lt"/>
              </a:rPr>
              <a:t>Neuman, W. 2014. </a:t>
            </a:r>
            <a:r>
              <a:rPr lang="en-GB" b="0" i="1" dirty="0">
                <a:solidFill>
                  <a:srgbClr val="232323"/>
                </a:solidFill>
                <a:effectLst/>
                <a:latin typeface="+mj-lt"/>
              </a:rPr>
              <a:t>Social Research Methods: Qualitative and Quantitative Approaches</a:t>
            </a:r>
            <a:r>
              <a:rPr lang="en-GB" b="0" i="0" dirty="0">
                <a:solidFill>
                  <a:srgbClr val="232323"/>
                </a:solidFill>
                <a:effectLst/>
                <a:latin typeface="+mj-lt"/>
              </a:rPr>
              <a:t>. Pearson: </a:t>
            </a:r>
            <a:r>
              <a:rPr lang="en-GB" b="0" i="0" dirty="0" err="1">
                <a:solidFill>
                  <a:srgbClr val="232323"/>
                </a:solidFill>
                <a:effectLst/>
                <a:latin typeface="+mj-lt"/>
              </a:rPr>
              <a:t>Essex,UK</a:t>
            </a:r>
            <a:r>
              <a:rPr lang="en-GB" b="0" i="0" dirty="0">
                <a:solidFill>
                  <a:srgbClr val="232323"/>
                </a:solidFill>
                <a:effectLst/>
                <a:latin typeface="+mj-lt"/>
              </a:rPr>
              <a:t>.</a:t>
            </a:r>
            <a:endParaRPr lang="en-GB" dirty="0">
              <a:latin typeface="+mj-lt"/>
            </a:endParaRPr>
          </a:p>
        </p:txBody>
      </p:sp>
    </p:spTree>
    <p:extLst>
      <p:ext uri="{BB962C8B-B14F-4D97-AF65-F5344CB8AC3E}">
        <p14:creationId xmlns:p14="http://schemas.microsoft.com/office/powerpoint/2010/main" val="2227242564"/>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FD8FA-E1EA-4D8D-B305-0AB33C5C170C}"/>
              </a:ext>
            </a:extLst>
          </p:cNvPr>
          <p:cNvSpPr>
            <a:spLocks noGrp="1"/>
          </p:cNvSpPr>
          <p:nvPr>
            <p:ph type="title"/>
          </p:nvPr>
        </p:nvSpPr>
        <p:spPr>
          <a:xfrm>
            <a:off x="804673" y="1445494"/>
            <a:ext cx="3616856" cy="4376572"/>
          </a:xfrm>
        </p:spPr>
        <p:txBody>
          <a:bodyPr anchor="ctr">
            <a:normAutofit/>
          </a:bodyPr>
          <a:lstStyle/>
          <a:p>
            <a:r>
              <a:rPr lang="en-GB" sz="4800"/>
              <a:t>Aims of the lesson:</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47474CB-D034-4B0A-978F-8C186C9F1F03}"/>
              </a:ext>
            </a:extLst>
          </p:cNvPr>
          <p:cNvSpPr>
            <a:spLocks noGrp="1"/>
          </p:cNvSpPr>
          <p:nvPr>
            <p:ph idx="1"/>
          </p:nvPr>
        </p:nvSpPr>
        <p:spPr>
          <a:xfrm>
            <a:off x="6096000" y="0"/>
            <a:ext cx="6096000" cy="6858000"/>
          </a:xfrm>
        </p:spPr>
        <p:txBody>
          <a:bodyPr anchor="ctr">
            <a:normAutofit fontScale="92500" lnSpcReduction="10000"/>
          </a:bodyPr>
          <a:lstStyle/>
          <a:p>
            <a:pPr marL="0" indent="0">
              <a:buNone/>
            </a:pPr>
            <a:r>
              <a:rPr lang="en-GB" sz="3200" dirty="0">
                <a:solidFill>
                  <a:schemeClr val="bg1"/>
                </a:solidFill>
              </a:rPr>
              <a:t>You should now:</a:t>
            </a:r>
          </a:p>
          <a:p>
            <a:pPr marL="0" indent="0">
              <a:buNone/>
            </a:pPr>
            <a:endParaRPr lang="en-GB" sz="3200" dirty="0">
              <a:solidFill>
                <a:schemeClr val="bg1"/>
              </a:solidFill>
            </a:endParaRPr>
          </a:p>
          <a:p>
            <a:r>
              <a:rPr lang="en-GB" sz="3200" dirty="0">
                <a:solidFill>
                  <a:schemeClr val="bg1"/>
                </a:solidFill>
              </a:rPr>
              <a:t>Have an understanding of quantitative and qualitative research</a:t>
            </a:r>
          </a:p>
          <a:p>
            <a:r>
              <a:rPr lang="en-GB" sz="3200" dirty="0">
                <a:solidFill>
                  <a:schemeClr val="bg1"/>
                </a:solidFill>
              </a:rPr>
              <a:t>Be able to identify the basic differences between quantitative and qualitative research</a:t>
            </a:r>
          </a:p>
          <a:p>
            <a:r>
              <a:rPr lang="en-GB" sz="3200" dirty="0">
                <a:solidFill>
                  <a:schemeClr val="bg1"/>
                </a:solidFill>
              </a:rPr>
              <a:t>Be equipped to consider w</a:t>
            </a:r>
            <a:r>
              <a:rPr lang="en-GB" sz="3200" b="0" i="0" u="none" strike="noStrike" baseline="0" dirty="0">
                <a:solidFill>
                  <a:schemeClr val="bg1"/>
                </a:solidFill>
              </a:rPr>
              <a:t>hen a qualitative, quantitative, or mixed methods approach is suitable</a:t>
            </a:r>
            <a:endParaRPr lang="en-GB" sz="3200" dirty="0">
              <a:solidFill>
                <a:schemeClr val="bg1"/>
              </a:solidFill>
            </a:endParaRPr>
          </a:p>
          <a:p>
            <a:r>
              <a:rPr lang="en-GB" sz="3200" dirty="0">
                <a:solidFill>
                  <a:schemeClr val="bg1"/>
                </a:solidFill>
              </a:rPr>
              <a:t>Have background information to start to work on Assessment 1 of this module</a:t>
            </a:r>
          </a:p>
          <a:p>
            <a:r>
              <a:rPr lang="en-GB" sz="3200" dirty="0">
                <a:solidFill>
                  <a:schemeClr val="bg1"/>
                </a:solidFill>
              </a:rPr>
              <a:t>Know where to look for further research and reading</a:t>
            </a:r>
          </a:p>
          <a:p>
            <a:pPr marL="0" indent="0">
              <a:buNone/>
            </a:pPr>
            <a:endParaRPr lang="en-GB" sz="2200" dirty="0">
              <a:solidFill>
                <a:schemeClr val="bg1"/>
              </a:solidFill>
            </a:endParaRPr>
          </a:p>
        </p:txBody>
      </p:sp>
    </p:spTree>
    <p:extLst>
      <p:ext uri="{BB962C8B-B14F-4D97-AF65-F5344CB8AC3E}">
        <p14:creationId xmlns:p14="http://schemas.microsoft.com/office/powerpoint/2010/main" val="2979456871"/>
      </p:ext>
    </p:extLst>
  </p:cSld>
  <p:clrMapOvr>
    <a:overrideClrMapping bg1="dk1" tx1="lt1" bg2="dk2" tx2="lt2" accent1="accent1" accent2="accent2" accent3="accent3" accent4="accent4" accent5="accent5" accent6="accent6" hlink="hlink" folHlink="folHlink"/>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971F2-EAA2-4065-9E76-3D33F221401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3C0282E8-1D4D-4A11-8130-5C1E76239241}"/>
              </a:ext>
            </a:extLst>
          </p:cNvPr>
          <p:cNvSpPr>
            <a:spLocks noGrp="1"/>
          </p:cNvSpPr>
          <p:nvPr>
            <p:ph idx="1"/>
          </p:nvPr>
        </p:nvSpPr>
        <p:spPr/>
        <p:txBody>
          <a:bodyPr>
            <a:normAutofit lnSpcReduction="10000"/>
          </a:bodyPr>
          <a:lstStyle/>
          <a:p>
            <a:pPr marL="0" indent="0">
              <a:buNone/>
            </a:pPr>
            <a:endParaRPr lang="en-GB" sz="1200" b="0" i="0" dirty="0">
              <a:solidFill>
                <a:srgbClr val="471F1F"/>
              </a:solidFill>
              <a:effectLst/>
            </a:endParaRPr>
          </a:p>
          <a:p>
            <a:pPr marL="0" indent="0">
              <a:buNone/>
            </a:pPr>
            <a:r>
              <a:rPr lang="en-GB" sz="2000" dirty="0">
                <a:solidFill>
                  <a:srgbClr val="333333"/>
                </a:solidFill>
                <a:effectLst/>
                <a:ea typeface="Calibri" panose="020F0502020204030204" pitchFamily="34" charset="0"/>
                <a:cs typeface="Times New Roman" panose="02020603050405020304" pitchFamily="18" charset="0"/>
              </a:rPr>
              <a:t>Allen, M. 2017. </a:t>
            </a:r>
            <a:r>
              <a:rPr lang="en-GB" sz="2000" i="1" dirty="0">
                <a:solidFill>
                  <a:srgbClr val="333333"/>
                </a:solidFill>
                <a:effectLst/>
                <a:ea typeface="Calibri" panose="020F0502020204030204" pitchFamily="34" charset="0"/>
                <a:cs typeface="Times New Roman" panose="02020603050405020304" pitchFamily="18" charset="0"/>
              </a:rPr>
              <a:t>The SAGE encyclopaedia of communication research methods</a:t>
            </a:r>
            <a:r>
              <a:rPr lang="en-GB" sz="2000" dirty="0">
                <a:solidFill>
                  <a:srgbClr val="333333"/>
                </a:solidFill>
                <a:effectLst/>
                <a:ea typeface="Calibri" panose="020F0502020204030204" pitchFamily="34" charset="0"/>
                <a:cs typeface="Times New Roman" panose="02020603050405020304" pitchFamily="18" charset="0"/>
              </a:rPr>
              <a:t>  1:4). London: SAGE Publications </a:t>
            </a:r>
            <a:endParaRPr lang="en-GB" sz="2000" b="0" i="0" dirty="0">
              <a:solidFill>
                <a:srgbClr val="471F1F"/>
              </a:solidFill>
              <a:effectLst/>
            </a:endParaRPr>
          </a:p>
          <a:p>
            <a:pPr marL="0" indent="0">
              <a:buNone/>
            </a:pPr>
            <a:r>
              <a:rPr lang="en-GB" sz="2000" b="0" i="0" dirty="0">
                <a:solidFill>
                  <a:srgbClr val="471F1F"/>
                </a:solidFill>
                <a:effectLst/>
              </a:rPr>
              <a:t>Choy, L.T. 2014. The Strengths and Weaknesses of Research Methodology: Comparison and Complimentary between Qualitative and Quantitative Approaches. </a:t>
            </a:r>
            <a:r>
              <a:rPr lang="en-GB" sz="2000" b="0" i="1" dirty="0">
                <a:solidFill>
                  <a:srgbClr val="471F1F"/>
                </a:solidFill>
                <a:effectLst/>
              </a:rPr>
              <a:t>IOSR Journal of Humanities and Social  Sciences.</a:t>
            </a:r>
          </a:p>
          <a:p>
            <a:pPr marL="0" indent="0" algn="l">
              <a:buNone/>
            </a:pPr>
            <a:r>
              <a:rPr lang="en-GB" sz="2000" b="0" i="0" dirty="0">
                <a:solidFill>
                  <a:srgbClr val="333333"/>
                </a:solidFill>
                <a:effectLst/>
              </a:rPr>
              <a:t>Creswell, J. W. 2008. </a:t>
            </a:r>
            <a:r>
              <a:rPr lang="en-GB" sz="2000" b="0" i="1" dirty="0">
                <a:solidFill>
                  <a:srgbClr val="333333"/>
                </a:solidFill>
                <a:effectLst/>
              </a:rPr>
              <a:t>Educational Research: Planning, conducting, and evaluating quantitative and qualitative research (3rd ed.). </a:t>
            </a:r>
            <a:r>
              <a:rPr lang="en-GB" sz="2000" b="0" i="0" dirty="0">
                <a:solidFill>
                  <a:srgbClr val="333333"/>
                </a:solidFill>
                <a:effectLst/>
              </a:rPr>
              <a:t>Upper Saddle River: Pearson.</a:t>
            </a:r>
          </a:p>
          <a:p>
            <a:pPr marL="0" indent="0">
              <a:buNone/>
            </a:pPr>
            <a:r>
              <a:rPr lang="en-GB" sz="2000" dirty="0">
                <a:solidFill>
                  <a:srgbClr val="000000"/>
                </a:solidFill>
                <a:effectLst/>
                <a:ea typeface="Calibri" panose="020F0502020204030204" pitchFamily="34" charset="0"/>
                <a:cs typeface="Times New Roman" panose="02020603050405020304" pitchFamily="18" charset="0"/>
              </a:rPr>
              <a:t>Creswell J. W. 2013. </a:t>
            </a:r>
            <a:r>
              <a:rPr lang="en-GB" sz="2000" i="1" dirty="0">
                <a:solidFill>
                  <a:srgbClr val="000000"/>
                </a:solidFill>
                <a:effectLst/>
                <a:ea typeface="Calibri" panose="020F0502020204030204" pitchFamily="34" charset="0"/>
                <a:cs typeface="Times New Roman" panose="02020603050405020304" pitchFamily="18" charset="0"/>
              </a:rPr>
              <a:t>Qualitative inquiry and research design: Choosing among five approaches</a:t>
            </a:r>
            <a:r>
              <a:rPr lang="en-GB" sz="2000" dirty="0">
                <a:solidFill>
                  <a:srgbClr val="000000"/>
                </a:solidFill>
                <a:effectLst/>
                <a:ea typeface="Calibri" panose="020F0502020204030204" pitchFamily="34" charset="0"/>
                <a:cs typeface="Times New Roman" panose="02020603050405020304" pitchFamily="18" charset="0"/>
              </a:rPr>
              <a:t>. (3rd ed.). Thousand Oaks, CA: Sage.</a:t>
            </a:r>
            <a:endParaRPr lang="en-GB" sz="2000" b="0" i="0" dirty="0">
              <a:solidFill>
                <a:srgbClr val="471F1F"/>
              </a:solidFill>
              <a:effectLst/>
            </a:endParaRPr>
          </a:p>
          <a:p>
            <a:pPr marL="0" indent="0">
              <a:buNone/>
            </a:pPr>
            <a:r>
              <a:rPr lang="en-GB" sz="2000" b="0" i="0" dirty="0">
                <a:solidFill>
                  <a:srgbClr val="471F1F"/>
                </a:solidFill>
                <a:effectLst/>
              </a:rPr>
              <a:t>McLeod, S. 2019. What is the Difference between Qualitative and Quantitative Research? </a:t>
            </a:r>
            <a:r>
              <a:rPr lang="en-GB" sz="2000" b="0" i="1" dirty="0">
                <a:solidFill>
                  <a:srgbClr val="471F1F"/>
                </a:solidFill>
                <a:effectLst/>
              </a:rPr>
              <a:t>Simply Psychology</a:t>
            </a:r>
            <a:r>
              <a:rPr lang="en-GB" sz="2000" b="0" i="0" dirty="0">
                <a:solidFill>
                  <a:srgbClr val="471F1F"/>
                </a:solidFill>
                <a:effectLst/>
              </a:rPr>
              <a:t>. Available online at:  https://www.simplypsychology.org/qualitative-quantitative.html</a:t>
            </a:r>
          </a:p>
          <a:p>
            <a:pPr marL="0" indent="0">
              <a:buNone/>
            </a:pPr>
            <a:br>
              <a:rPr lang="en-GB" sz="1200" dirty="0"/>
            </a:br>
            <a:r>
              <a:rPr lang="en-GB" b="0" i="0" dirty="0">
                <a:solidFill>
                  <a:srgbClr val="471F1F"/>
                </a:solidFill>
                <a:effectLst/>
                <a:latin typeface="Libre Franklin"/>
              </a:rPr>
              <a:t> </a:t>
            </a:r>
            <a:endParaRPr lang="en-GB" dirty="0"/>
          </a:p>
        </p:txBody>
      </p:sp>
    </p:spTree>
    <p:extLst>
      <p:ext uri="{BB962C8B-B14F-4D97-AF65-F5344CB8AC3E}">
        <p14:creationId xmlns:p14="http://schemas.microsoft.com/office/powerpoint/2010/main" val="355047408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66B332A4-D438-4773-A77F-5ED49A448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53768" y="0"/>
            <a:ext cx="8284464" cy="6858000"/>
          </a:xfrm>
          <a:custGeom>
            <a:avLst/>
            <a:gdLst>
              <a:gd name="connsiteX0" fmla="*/ 1818109 w 8284464"/>
              <a:gd name="connsiteY0" fmla="*/ 0 h 6858000"/>
              <a:gd name="connsiteX1" fmla="*/ 6466355 w 8284464"/>
              <a:gd name="connsiteY1" fmla="*/ 0 h 6858000"/>
              <a:gd name="connsiteX2" fmla="*/ 6620596 w 8284464"/>
              <a:gd name="connsiteY2" fmla="*/ 109683 h 6858000"/>
              <a:gd name="connsiteX3" fmla="*/ 8284464 w 8284464"/>
              <a:gd name="connsiteY3" fmla="*/ 3429000 h 6858000"/>
              <a:gd name="connsiteX4" fmla="*/ 6620596 w 8284464"/>
              <a:gd name="connsiteY4" fmla="*/ 6748318 h 6858000"/>
              <a:gd name="connsiteX5" fmla="*/ 6466355 w 8284464"/>
              <a:gd name="connsiteY5" fmla="*/ 6858000 h 6858000"/>
              <a:gd name="connsiteX6" fmla="*/ 1818109 w 8284464"/>
              <a:gd name="connsiteY6" fmla="*/ 6858000 h 6858000"/>
              <a:gd name="connsiteX7" fmla="*/ 1663869 w 8284464"/>
              <a:gd name="connsiteY7" fmla="*/ 6748318 h 6858000"/>
              <a:gd name="connsiteX8" fmla="*/ 0 w 8284464"/>
              <a:gd name="connsiteY8" fmla="*/ 3429000 h 6858000"/>
              <a:gd name="connsiteX9" fmla="*/ 1663869 w 8284464"/>
              <a:gd name="connsiteY9" fmla="*/ 10968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84464" h="685800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F9AD32D-FF05-44F4-BD4D-9CEE89B71E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8360" y="0"/>
            <a:ext cx="7955280" cy="6858000"/>
          </a:xfrm>
          <a:custGeom>
            <a:avLst/>
            <a:gdLst>
              <a:gd name="connsiteX0" fmla="*/ 1962423 w 7955280"/>
              <a:gd name="connsiteY0" fmla="*/ 0 h 6858000"/>
              <a:gd name="connsiteX1" fmla="*/ 5992858 w 7955280"/>
              <a:gd name="connsiteY1" fmla="*/ 0 h 6858000"/>
              <a:gd name="connsiteX2" fmla="*/ 6040191 w 7955280"/>
              <a:gd name="connsiteY2" fmla="*/ 27216 h 6858000"/>
              <a:gd name="connsiteX3" fmla="*/ 7955280 w 7955280"/>
              <a:gd name="connsiteY3" fmla="*/ 3429000 h 6858000"/>
              <a:gd name="connsiteX4" fmla="*/ 6040191 w 7955280"/>
              <a:gd name="connsiteY4" fmla="*/ 6830784 h 6858000"/>
              <a:gd name="connsiteX5" fmla="*/ 5992858 w 7955280"/>
              <a:gd name="connsiteY5" fmla="*/ 6858000 h 6858000"/>
              <a:gd name="connsiteX6" fmla="*/ 1962423 w 7955280"/>
              <a:gd name="connsiteY6" fmla="*/ 6858000 h 6858000"/>
              <a:gd name="connsiteX7" fmla="*/ 1915089 w 7955280"/>
              <a:gd name="connsiteY7" fmla="*/ 6830784 h 6858000"/>
              <a:gd name="connsiteX8" fmla="*/ 0 w 7955280"/>
              <a:gd name="connsiteY8" fmla="*/ 3429000 h 6858000"/>
              <a:gd name="connsiteX9" fmla="*/ 1915089 w 7955280"/>
              <a:gd name="connsiteY9" fmla="*/ 2721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955280" h="685800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4B56CD-9EAC-4E0E-8E74-121D7721B08C}"/>
              </a:ext>
            </a:extLst>
          </p:cNvPr>
          <p:cNvSpPr>
            <a:spLocks noGrp="1"/>
          </p:cNvSpPr>
          <p:nvPr>
            <p:ph type="title"/>
          </p:nvPr>
        </p:nvSpPr>
        <p:spPr>
          <a:xfrm>
            <a:off x="2555631" y="1441938"/>
            <a:ext cx="7080738" cy="3974124"/>
          </a:xfrm>
        </p:spPr>
        <p:txBody>
          <a:bodyPr vert="horz" lIns="91440" tIns="45720" rIns="91440" bIns="45720" rtlCol="0" anchor="ctr">
            <a:normAutofit/>
          </a:bodyPr>
          <a:lstStyle/>
          <a:p>
            <a:pPr algn="ctr"/>
            <a:r>
              <a:rPr lang="en-US" sz="5400" dirty="0">
                <a:solidFill>
                  <a:schemeClr val="bg1">
                    <a:lumMod val="95000"/>
                    <a:lumOff val="5000"/>
                  </a:schemeClr>
                </a:solidFill>
              </a:rPr>
              <a:t>Any questions?</a:t>
            </a:r>
          </a:p>
        </p:txBody>
      </p:sp>
    </p:spTree>
    <p:extLst>
      <p:ext uri="{BB962C8B-B14F-4D97-AF65-F5344CB8AC3E}">
        <p14:creationId xmlns:p14="http://schemas.microsoft.com/office/powerpoint/2010/main" val="3989253397"/>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6233</TotalTime>
  <Words>2210</Words>
  <Application>Microsoft Office PowerPoint</Application>
  <PresentationFormat>Widescreen</PresentationFormat>
  <Paragraphs>316</Paragraphs>
  <Slides>58</Slides>
  <Notes>58</Notes>
  <HiddenSlides>0</HiddenSlides>
  <MMClips>0</MMClips>
  <ScaleCrop>false</ScaleCrop>
  <HeadingPairs>
    <vt:vector size="6" baseType="variant">
      <vt:variant>
        <vt:lpstr>Fonts Used</vt:lpstr>
      </vt:variant>
      <vt:variant>
        <vt:i4>14</vt:i4>
      </vt:variant>
      <vt:variant>
        <vt:lpstr>Theme</vt:lpstr>
      </vt:variant>
      <vt:variant>
        <vt:i4>1</vt:i4>
      </vt:variant>
      <vt:variant>
        <vt:lpstr>Slide Titles</vt:lpstr>
      </vt:variant>
      <vt:variant>
        <vt:i4>58</vt:i4>
      </vt:variant>
    </vt:vector>
  </HeadingPairs>
  <TitlesOfParts>
    <vt:vector size="73" baseType="lpstr">
      <vt:lpstr>Amazon Ember</vt:lpstr>
      <vt:lpstr>Arial</vt:lpstr>
      <vt:lpstr>Arial Narrow</vt:lpstr>
      <vt:lpstr>Calibri</vt:lpstr>
      <vt:lpstr>Calibri Light</vt:lpstr>
      <vt:lpstr>Gilmer</vt:lpstr>
      <vt:lpstr>Libre Franklin</vt:lpstr>
      <vt:lpstr>Quicksand</vt:lpstr>
      <vt:lpstr>Roboto</vt:lpstr>
      <vt:lpstr>Symbol</vt:lpstr>
      <vt:lpstr>Times New Roman</vt:lpstr>
      <vt:lpstr>TimesNewRomanPS-BoldMT</vt:lpstr>
      <vt:lpstr>TimesNewRomanPSMT</vt:lpstr>
      <vt:lpstr>Wingdings</vt:lpstr>
      <vt:lpstr>Office Theme</vt:lpstr>
      <vt:lpstr>Quantitative and Qualitative Research  </vt:lpstr>
      <vt:lpstr>ASYNCHRONOUS LEARNING…</vt:lpstr>
      <vt:lpstr>Aims of the lesson:</vt:lpstr>
      <vt:lpstr>PowerPoint Presentation</vt:lpstr>
      <vt:lpstr>Qualitative/Quantitative, what is the difference?</vt:lpstr>
      <vt:lpstr>Let’s begin by defining quantitative and qualitative research …</vt:lpstr>
      <vt:lpstr>A definition of quantitative research:</vt:lpstr>
      <vt:lpstr>A definition of qualitative research</vt:lpstr>
      <vt:lpstr>  Let’s then go on to consider steps that researchers need to consider before they plan and develop a research project …What factors  go into the choice of an approach to research?.    </vt:lpstr>
      <vt:lpstr>In planning a study, researchers need to consider several concepts …</vt:lpstr>
      <vt:lpstr>Worldview…</vt:lpstr>
      <vt:lpstr>On to methodology and methods ….</vt:lpstr>
      <vt:lpstr>QUANTITATIVE RESEARCH</vt:lpstr>
      <vt:lpstr> Quantitative Research </vt:lpstr>
      <vt:lpstr>PowerPoint Presentation</vt:lpstr>
      <vt:lpstr>A Scientific Method …</vt:lpstr>
      <vt:lpstr>Characteristics of quantitative research …</vt:lpstr>
      <vt:lpstr>When would quantitative research be appropriate …</vt:lpstr>
      <vt:lpstr>Quantitative research question examples</vt:lpstr>
      <vt:lpstr>Exercises: Free writing</vt:lpstr>
      <vt:lpstr>Suggested Reading on Quantitative Research:</vt:lpstr>
      <vt:lpstr>Theories serve different purposes … </vt:lpstr>
      <vt:lpstr>QUALITATIVE RESEARCH</vt:lpstr>
      <vt:lpstr>Qualitative Research</vt:lpstr>
      <vt:lpstr>Characteristics of Qualitative research …</vt:lpstr>
      <vt:lpstr>Some other characteristics of qualitative research can include:</vt:lpstr>
      <vt:lpstr>Characteristics of qualitative research [Cont’d]</vt:lpstr>
      <vt:lpstr>Characteristics of Qualitative research:</vt:lpstr>
      <vt:lpstr>Some other characteristics of qualitative research can include:</vt:lpstr>
      <vt:lpstr>Inductive data analysis:</vt:lpstr>
      <vt:lpstr>PowerPoint Presentation</vt:lpstr>
      <vt:lpstr>So, to recap …. Researcher as key instrument:</vt:lpstr>
      <vt:lpstr>Multiple sources of data:</vt:lpstr>
      <vt:lpstr>Participants' meanings:</vt:lpstr>
      <vt:lpstr>Emergent design:</vt:lpstr>
      <vt:lpstr>Theoretical Lens:</vt:lpstr>
      <vt:lpstr>Interpretive inquiry:</vt:lpstr>
      <vt:lpstr>Holistic account:</vt:lpstr>
      <vt:lpstr>The Selection of a Research Approach … </vt:lpstr>
      <vt:lpstr>When to Use Qualitative Research:</vt:lpstr>
      <vt:lpstr>When to Use Qualitative Research:</vt:lpstr>
      <vt:lpstr>Qualitative research question examples:</vt:lpstr>
      <vt:lpstr>Exercises: Free writing</vt:lpstr>
      <vt:lpstr>Suggested Reading on Qualitative Research:</vt:lpstr>
      <vt:lpstr>What about ‘mixed methods’?</vt:lpstr>
      <vt:lpstr>What about ‘mixed methods?’</vt:lpstr>
      <vt:lpstr>PowerPoint Presentation</vt:lpstr>
      <vt:lpstr>PowerPoint Presentation</vt:lpstr>
      <vt:lpstr>Research designs …</vt:lpstr>
      <vt:lpstr>Here are some examples of quantitative research designs</vt:lpstr>
      <vt:lpstr>Here are some examples of qualitative research designs</vt:lpstr>
      <vt:lpstr>Research methods</vt:lpstr>
      <vt:lpstr> </vt:lpstr>
      <vt:lpstr>PowerPoint Presentation</vt:lpstr>
      <vt:lpstr>Suggested reading for quantitative and qualitative research: </vt:lpstr>
      <vt:lpstr>Aims of the lesson:</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 Cole</dc:creator>
  <cp:lastModifiedBy>Beverly Cole</cp:lastModifiedBy>
  <cp:revision>32</cp:revision>
  <dcterms:created xsi:type="dcterms:W3CDTF">2021-08-11T06:46:08Z</dcterms:created>
  <dcterms:modified xsi:type="dcterms:W3CDTF">2021-09-23T17:42:16Z</dcterms:modified>
</cp:coreProperties>
</file>