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Lst>
  <p:notesMasterIdLst>
    <p:notesMasterId r:id="rId19"/>
  </p:notesMasterIdLst>
  <p:sldIdLst>
    <p:sldId id="258" r:id="rId6"/>
    <p:sldId id="287" r:id="rId7"/>
    <p:sldId id="300" r:id="rId8"/>
    <p:sldId id="471" r:id="rId9"/>
    <p:sldId id="472" r:id="rId10"/>
    <p:sldId id="473" r:id="rId11"/>
    <p:sldId id="475" r:id="rId12"/>
    <p:sldId id="476" r:id="rId13"/>
    <p:sldId id="477" r:id="rId14"/>
    <p:sldId id="479" r:id="rId15"/>
    <p:sldId id="445" r:id="rId16"/>
    <p:sldId id="440" r:id="rId17"/>
    <p:sldId id="474"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lly Gipson" initials="KG" lastIdx="1" clrIdx="0">
    <p:extLst>
      <p:ext uri="{19B8F6BF-5375-455C-9EA6-DF929625EA0E}">
        <p15:presenceInfo xmlns:p15="http://schemas.microsoft.com/office/powerpoint/2012/main" userId="S::kelly.gipson@uwtsd.ac.uk::28f9bcc8-68fc-4332-bdb5-69018cd9200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0" autoAdjust="0"/>
  </p:normalViewPr>
  <p:slideViewPr>
    <p:cSldViewPr snapToGrid="0">
      <p:cViewPr varScale="1">
        <p:scale>
          <a:sx n="82" d="100"/>
          <a:sy n="82" d="100"/>
        </p:scale>
        <p:origin x="2454" y="9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2/9/2023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829321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Sketchnoting</a:t>
            </a:r>
            <a:r>
              <a:rPr lang="en-GB" dirty="0"/>
              <a:t>’ is an approach to notetaking which emphasises images and connections over text</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009892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might we do it?</a:t>
            </a:r>
          </a:p>
          <a:p>
            <a:endParaRPr lang="en-GB" dirty="0"/>
          </a:p>
          <a:p>
            <a:r>
              <a:rPr lang="en-GB" dirty="0"/>
              <a:t>There are links with supporting students with ALN – for example Temple Grandin, who was mentioned in Sian’s session at the ALN conference, talks about the benefit of images for people with autism</a:t>
            </a:r>
          </a:p>
          <a:p>
            <a:r>
              <a:rPr lang="en-GB" dirty="0"/>
              <a:t>Images are an important element of </a:t>
            </a:r>
            <a:r>
              <a:rPr lang="en-GB" dirty="0" err="1"/>
              <a:t>Paivoi’s</a:t>
            </a:r>
            <a:r>
              <a:rPr lang="en-GB" dirty="0"/>
              <a:t> theory of ‘duel coding’ – there is a link on the slide to an excellent presentation by Oliver </a:t>
            </a:r>
            <a:r>
              <a:rPr lang="en-GB" dirty="0" err="1"/>
              <a:t>Caviglioli</a:t>
            </a:r>
            <a:endParaRPr lang="en-GB" dirty="0"/>
          </a:p>
          <a:p>
            <a:r>
              <a:rPr lang="en-GB" dirty="0"/>
              <a:t>It encourages creativity in the classroom setting, and can push some learners (and teachers) out of their comfort zone</a:t>
            </a:r>
          </a:p>
          <a:p>
            <a:r>
              <a:rPr lang="en-GB" dirty="0"/>
              <a:t>It supports students with English or Welsh as an additional language – the focus of today’s session</a:t>
            </a:r>
          </a:p>
          <a:p>
            <a:endParaRPr lang="en-GB" dirty="0"/>
          </a:p>
          <a:p>
            <a:r>
              <a:rPr lang="en-GB" dirty="0"/>
              <a:t>A preview of ‘</a:t>
            </a:r>
            <a:r>
              <a:rPr lang="en-GB" dirty="0" err="1"/>
              <a:t>Sketchingnoting</a:t>
            </a:r>
            <a:r>
              <a:rPr lang="en-GB" dirty="0"/>
              <a:t> the classroom’ is available via Google Books</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258639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everyone to get a pencil and paper, or a device they can draw on</a:t>
            </a:r>
          </a:p>
          <a:p>
            <a:endParaRPr lang="en-GB" dirty="0"/>
          </a:p>
          <a:p>
            <a:r>
              <a:rPr lang="en-GB" dirty="0"/>
              <a:t>Show the first 1.35 of the video, and ask them to sketch along. Pause the video and get students to compare. My go in on the next slide!</a:t>
            </a:r>
          </a:p>
          <a:p>
            <a:endParaRPr lang="en-GB" dirty="0"/>
          </a:p>
          <a:p>
            <a:r>
              <a:rPr lang="en-GB" dirty="0"/>
              <a:t>Then watch from 1.35 to 9.10. </a:t>
            </a:r>
          </a:p>
          <a:p>
            <a:endParaRPr lang="en-GB" dirty="0"/>
          </a:p>
          <a:p>
            <a:r>
              <a:rPr lang="en-GB" dirty="0"/>
              <a:t>Share their notes again. Again, you can share my attempt. The key point here is not the nicest drawings, but images that make sense to the individual. To test this, ask them to explain their drawing to the person next to them!</a:t>
            </a:r>
          </a:p>
          <a:p>
            <a:endParaRPr lang="en-GB" dirty="0"/>
          </a:p>
          <a:p>
            <a:r>
              <a:rPr lang="en-GB" dirty="0"/>
              <a:t>Then play the video for a third time, this time until around 40 minutes. Encourage students to add key ideas for them to their notes. If students have headphones they can listen at their own speed.</a:t>
            </a:r>
          </a:p>
          <a:p>
            <a:r>
              <a:rPr lang="en-GB" dirty="0"/>
              <a:t>When you think appropriate, pause the video and move onto the task</a:t>
            </a:r>
          </a:p>
          <a:p>
            <a:r>
              <a:rPr lang="en-GB" dirty="0"/>
              <a:t>Students should finish watching the video before the final session on Wednesday. </a:t>
            </a:r>
          </a:p>
          <a:p>
            <a:endParaRPr lang="en-GB" dirty="0"/>
          </a:p>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680551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39109527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a:t>
            </a:r>
          </a:p>
          <a:p>
            <a:endParaRPr lang="en-GB" dirty="0"/>
          </a:p>
          <a:p>
            <a:r>
              <a:rPr lang="en-GB" dirty="0"/>
              <a:t>Pick a band of EAL leaners</a:t>
            </a:r>
          </a:p>
          <a:p>
            <a:r>
              <a:rPr lang="en-GB" dirty="0"/>
              <a:t>Adapt a resource from PTE1 to increase it’s accessibility and usefulness to an EAL learner</a:t>
            </a:r>
          </a:p>
          <a:p>
            <a:endParaRPr lang="en-GB" dirty="0"/>
          </a:p>
          <a:p>
            <a:r>
              <a:rPr lang="en-GB" dirty="0"/>
              <a:t>Share with others once complete</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171435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module is more than just what goes into the assessment. </a:t>
            </a:r>
            <a:endParaRPr lang="en-US"/>
          </a:p>
          <a:p>
            <a:r>
              <a:rPr lang="en-GB"/>
              <a:t>Use this lotus diagram to record the key ideas from each day from this module. Each cell could contain a key idea, a piece of evidence or a question.</a:t>
            </a:r>
            <a:endParaRPr lang="en-US"/>
          </a:p>
          <a:p>
            <a:r>
              <a:rPr lang="en-GB"/>
              <a:t>The feedforward cells allow you to consider how you might take these ideas forward into your assignment and into your next teaching practice and PLP.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98646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2/9/2023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082BE39C-262D-40F2-90E2-40ED796CD59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334271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042285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082BE39C-262D-40F2-90E2-40ED796CD59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14605816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2BE39C-262D-40F2-90E2-40ED796CD59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5371370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2BE39C-262D-40F2-90E2-40ED796CD594}"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432975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2BE39C-262D-40F2-90E2-40ED796CD594}"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102869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2BE39C-262D-40F2-90E2-40ED796CD594}"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8462147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936295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082BE39C-262D-40F2-90E2-40ED796CD59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2745342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38417263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2BE39C-262D-40F2-90E2-40ED796CD59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29D4CE-4856-4D83-A982-D440EABDFEE3}" type="slidenum">
              <a:rPr lang="en-GB" smtClean="0"/>
              <a:t>‹#›</a:t>
            </a:fld>
            <a:endParaRPr lang="en-GB"/>
          </a:p>
        </p:txBody>
      </p:sp>
    </p:spTree>
    <p:extLst>
      <p:ext uri="{BB962C8B-B14F-4D97-AF65-F5344CB8AC3E}">
        <p14:creationId xmlns:p14="http://schemas.microsoft.com/office/powerpoint/2010/main" val="42074715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1301747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470945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2/9/2023</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BE39C-262D-40F2-90E2-40ED796CD594}" type="datetimeFigureOut">
              <a:rPr lang="en-GB" smtClean="0"/>
              <a:t>09/02/2023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29D4CE-4856-4D83-A982-D440EABDFEE3}" type="slidenum">
              <a:rPr lang="en-GB" smtClean="0"/>
              <a:t>‹#›</a:t>
            </a:fld>
            <a:endParaRPr lang="en-GB"/>
          </a:p>
        </p:txBody>
      </p:sp>
    </p:spTree>
    <p:extLst>
      <p:ext uri="{BB962C8B-B14F-4D97-AF65-F5344CB8AC3E}">
        <p14:creationId xmlns:p14="http://schemas.microsoft.com/office/powerpoint/2010/main" val="75405264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5.xml"/><Relationship Id="rId6" Type="http://schemas.openxmlformats.org/officeDocument/2006/relationships/hyperlink" Target="https://www.olicav.com/s/Dual-Coding-to-Explain-Ideas.pptx" TargetMode="External"/><Relationship Id="rId5" Type="http://schemas.openxmlformats.org/officeDocument/2006/relationships/image" Target="../media/image10.jpeg"/><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8.xml"/><Relationship Id="rId1" Type="http://schemas.openxmlformats.org/officeDocument/2006/relationships/video" Target="https://www.youtube.com/embed/gY9KdRfNN9w?feature=oembed" TargetMode="External"/><Relationship Id="rId4" Type="http://schemas.openxmlformats.org/officeDocument/2006/relationships/hyperlink" Target="https://www.youtube.com/watch?v=gY9KdRfNN9w"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hyperlink" Target="https://uwtsd.hosted.panopto.com/Panopto/Pages/Viewer.aspx?id=b7e64145-23a7-4f98-afad-acde00f0ff55"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7.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s://www.kqed.org/mindshift/54655/why-teachers-are-so-excited-about-the-power-of-sketchnoting" TargetMode="External"/><Relationship Id="rId2" Type="http://schemas.openxmlformats.org/officeDocument/2006/relationships/hyperlink" Target="https://www.olicav.com/s/Dual-Coding-to-Explain-Ideas.pptx"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9143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sz="3800" b="1" err="1">
                <a:solidFill>
                  <a:schemeClr val="bg1"/>
                </a:solidFill>
              </a:rPr>
              <a:t>Croeso</a:t>
            </a:r>
            <a:r>
              <a:rPr lang="en-US" sz="3800" b="1">
                <a:solidFill>
                  <a:schemeClr val="bg1"/>
                </a:solidFill>
              </a:rPr>
              <a:t> </a:t>
            </a:r>
            <a:r>
              <a:rPr lang="en-US" sz="3800" b="1" err="1">
                <a:solidFill>
                  <a:schemeClr val="bg1"/>
                </a:solidFill>
              </a:rPr>
              <a:t>i</a:t>
            </a:r>
            <a:r>
              <a:rPr lang="en-US" sz="3800" b="1">
                <a:solidFill>
                  <a:schemeClr val="bg1"/>
                </a:solidFill>
              </a:rPr>
              <a:t> ECAD7003C!</a:t>
            </a:r>
            <a:br>
              <a:rPr lang="en-US" sz="3800" b="1"/>
            </a:br>
            <a:r>
              <a:rPr lang="en-US" sz="3800" b="1">
                <a:solidFill>
                  <a:schemeClr val="bg1"/>
                </a:solidFill>
              </a:rPr>
              <a:t>Welcome to ECAD7003!</a:t>
            </a:r>
          </a:p>
        </p:txBody>
      </p:sp>
      <p:pic>
        <p:nvPicPr>
          <p:cNvPr id="3" name="Picture 3" descr="A picture containing text, clipart&#10;&#10;Description automatically generated">
            <a:extLst>
              <a:ext uri="{FF2B5EF4-FFF2-40B4-BE49-F238E27FC236}">
                <a16:creationId xmlns:a16="http://schemas.microsoft.com/office/drawing/2014/main" id="{08118577-10BA-CA07-6C73-7CF00195F511}"/>
              </a:ext>
            </a:extLst>
          </p:cNvPr>
          <p:cNvPicPr>
            <a:picLocks noChangeAspect="1"/>
          </p:cNvPicPr>
          <p:nvPr/>
        </p:nvPicPr>
        <p:blipFill>
          <a:blip r:embed="rId2"/>
          <a:stretch>
            <a:fillRect/>
          </a:stretch>
        </p:blipFill>
        <p:spPr>
          <a:xfrm>
            <a:off x="1128220" y="486338"/>
            <a:ext cx="6343650" cy="2428875"/>
          </a:xfrm>
          <a:prstGeom prst="rect">
            <a:avLst/>
          </a:prstGeom>
        </p:spPr>
      </p:pic>
      <p:pic>
        <p:nvPicPr>
          <p:cNvPr id="4" name="Picture 4" descr="Shape&#10;&#10;Description automatically generated">
            <a:extLst>
              <a:ext uri="{FF2B5EF4-FFF2-40B4-BE49-F238E27FC236}">
                <a16:creationId xmlns:a16="http://schemas.microsoft.com/office/drawing/2014/main" id="{0725D690-0BD2-4E2A-F214-9E987AF46F39}"/>
              </a:ext>
            </a:extLst>
          </p:cNvPr>
          <p:cNvPicPr>
            <a:picLocks noChangeAspect="1"/>
          </p:cNvPicPr>
          <p:nvPr/>
        </p:nvPicPr>
        <p:blipFill>
          <a:blip r:embed="rId3"/>
          <a:stretch>
            <a:fillRect/>
          </a:stretch>
        </p:blipFill>
        <p:spPr>
          <a:xfrm>
            <a:off x="2617081" y="809"/>
            <a:ext cx="3905250" cy="1323975"/>
          </a:xfrm>
          <a:prstGeom prst="rect">
            <a:avLst/>
          </a:prstGeom>
        </p:spPr>
      </p:pic>
    </p:spTree>
    <p:extLst>
      <p:ext uri="{BB962C8B-B14F-4D97-AF65-F5344CB8AC3E}">
        <p14:creationId xmlns:p14="http://schemas.microsoft.com/office/powerpoint/2010/main" val="2861721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err="1"/>
              <a:t>Teitl</a:t>
            </a:r>
            <a:r>
              <a:rPr lang="en-GB" b="1"/>
              <a:t> y </a:t>
            </a:r>
            <a:r>
              <a:rPr lang="en-GB" b="1" err="1"/>
              <a:t>modiwl</a:t>
            </a:r>
            <a:r>
              <a:rPr lang="en-GB" b="1"/>
              <a:t> </a:t>
            </a:r>
            <a:br>
              <a:rPr lang="en-GB" b="1"/>
            </a:br>
            <a:r>
              <a:rPr lang="en-GB" b="1"/>
              <a:t>Module title</a:t>
            </a:r>
          </a:p>
        </p:txBody>
      </p:sp>
      <p:sp>
        <p:nvSpPr>
          <p:cNvPr id="3" name="Rectangle 2"/>
          <p:cNvSpPr/>
          <p:nvPr/>
        </p:nvSpPr>
        <p:spPr>
          <a:xfrm>
            <a:off x="628650" y="3676920"/>
            <a:ext cx="7877606"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where am I teaching?</a:t>
            </a:r>
          </a:p>
        </p:txBody>
      </p:sp>
      <p:sp>
        <p:nvSpPr>
          <p:cNvPr id="4" name="Rectangle 3"/>
          <p:cNvSpPr/>
          <p:nvPr/>
        </p:nvSpPr>
        <p:spPr>
          <a:xfrm>
            <a:off x="863997" y="1770222"/>
            <a:ext cx="7416005"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Dysgwyr</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Ysgolion</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Chymunedau</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ble</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ydw</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i’n</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addysgu</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p:txBody>
      </p:sp>
      <p:pic>
        <p:nvPicPr>
          <p:cNvPr id="7170"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6616" y="208799"/>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702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0" name="Group 19">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1"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2"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3"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4"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5"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6"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3" name="TextBox 2">
            <a:extLst>
              <a:ext uri="{FF2B5EF4-FFF2-40B4-BE49-F238E27FC236}">
                <a16:creationId xmlns:a16="http://schemas.microsoft.com/office/drawing/2014/main" id="{B9E735E4-A267-45D9-B89F-EA30D7B43536}"/>
              </a:ext>
            </a:extLst>
          </p:cNvPr>
          <p:cNvSpPr txBox="1"/>
          <p:nvPr/>
        </p:nvSpPr>
        <p:spPr>
          <a:xfrm>
            <a:off x="3558032" y="2413001"/>
            <a:ext cx="5357916" cy="2540000"/>
          </a:xfrm>
          <a:prstGeom prst="rect">
            <a:avLst/>
          </a:prstGeom>
          <a:noFill/>
        </p:spPr>
        <p:txBody>
          <a:bodyPr wrap="square" lIns="91440" tIns="45720" rIns="91440" bIns="45720" rtlCol="0" anchor="t">
            <a:normAutofit/>
          </a:bodyPr>
          <a:lstStyle/>
          <a:p>
            <a:pPr>
              <a:spcAft>
                <a:spcPts val="600"/>
              </a:spcAft>
            </a:pPr>
            <a:r>
              <a:rPr lang="en-GB" sz="2800" b="1" dirty="0">
                <a:solidFill>
                  <a:srgbClr val="00B0F0"/>
                </a:solidFill>
              </a:rPr>
              <a:t>Cymraeg / </a:t>
            </a:r>
            <a:r>
              <a:rPr lang="en-GB" sz="2800" b="1" dirty="0" err="1">
                <a:solidFill>
                  <a:srgbClr val="00B0F0"/>
                </a:solidFill>
              </a:rPr>
              <a:t>Saesneg</a:t>
            </a:r>
            <a:r>
              <a:rPr lang="en-GB" sz="2800" b="1" dirty="0">
                <a:solidFill>
                  <a:srgbClr val="00B0F0"/>
                </a:solidFill>
              </a:rPr>
              <a:t> </a:t>
            </a:r>
            <a:r>
              <a:rPr lang="en-GB" sz="2800" b="1" dirty="0" err="1">
                <a:solidFill>
                  <a:srgbClr val="00B0F0"/>
                </a:solidFill>
              </a:rPr>
              <a:t>fel</a:t>
            </a:r>
            <a:r>
              <a:rPr lang="en-GB" sz="2800" b="1" dirty="0">
                <a:solidFill>
                  <a:srgbClr val="00B0F0"/>
                </a:solidFill>
              </a:rPr>
              <a:t> </a:t>
            </a:r>
            <a:r>
              <a:rPr lang="en-GB" sz="2800" b="1" dirty="0" err="1">
                <a:solidFill>
                  <a:srgbClr val="00B0F0"/>
                </a:solidFill>
              </a:rPr>
              <a:t>iaith</a:t>
            </a:r>
            <a:r>
              <a:rPr lang="en-GB" sz="2800" b="1" dirty="0">
                <a:solidFill>
                  <a:srgbClr val="00B0F0"/>
                </a:solidFill>
              </a:rPr>
              <a:t> </a:t>
            </a:r>
            <a:r>
              <a:rPr lang="en-GB" sz="2800" b="1" dirty="0" err="1">
                <a:solidFill>
                  <a:srgbClr val="00B0F0"/>
                </a:solidFill>
              </a:rPr>
              <a:t>ychwanegol</a:t>
            </a:r>
            <a:endParaRPr lang="en-US" dirty="0"/>
          </a:p>
          <a:p>
            <a:pPr>
              <a:spcAft>
                <a:spcPts val="600"/>
              </a:spcAft>
            </a:pPr>
            <a:r>
              <a:rPr lang="en-GB" sz="2800" b="1" dirty="0"/>
              <a:t>English / Welsh – as an additional language</a:t>
            </a:r>
            <a:endParaRPr lang="en-GB" sz="2800" dirty="0"/>
          </a:p>
          <a:p>
            <a:pPr>
              <a:spcAft>
                <a:spcPts val="600"/>
              </a:spcAft>
            </a:pPr>
            <a:endParaRPr lang="en-GB" sz="2800" dirty="0"/>
          </a:p>
        </p:txBody>
      </p:sp>
      <p:sp>
        <p:nvSpPr>
          <p:cNvPr id="2" name="Title 1">
            <a:extLst>
              <a:ext uri="{FF2B5EF4-FFF2-40B4-BE49-F238E27FC236}">
                <a16:creationId xmlns:a16="http://schemas.microsoft.com/office/drawing/2014/main" id="{C2777194-8284-4ACA-B6B9-EFFCC08EC468}"/>
              </a:ext>
            </a:extLst>
          </p:cNvPr>
          <p:cNvSpPr>
            <a:spLocks noGrp="1"/>
          </p:cNvSpPr>
          <p:nvPr>
            <p:ph type="title"/>
          </p:nvPr>
        </p:nvSpPr>
        <p:spPr>
          <a:xfrm>
            <a:off x="169751" y="1155358"/>
            <a:ext cx="2231652" cy="5105400"/>
          </a:xfrm>
        </p:spPr>
        <p:txBody>
          <a:bodyPr vert="horz" lIns="91440" tIns="45720" rIns="91440" bIns="45720" rtlCol="0" anchor="ctr">
            <a:normAutofit/>
          </a:bodyPr>
          <a:lstStyle/>
          <a:p>
            <a:r>
              <a:rPr lang="en-US" sz="3200" kern="1200" dirty="0">
                <a:solidFill>
                  <a:schemeClr val="bg1"/>
                </a:solidFill>
                <a:ea typeface="+mj-ea"/>
                <a:cs typeface="+mj-cs"/>
              </a:rPr>
              <a:t>Day 3 – Session 7</a:t>
            </a:r>
            <a:br>
              <a:rPr lang="en-US" sz="3200" kern="1200" dirty="0">
                <a:solidFill>
                  <a:schemeClr val="bg1"/>
                </a:solidFill>
                <a:ea typeface="+mj-ea"/>
                <a:cs typeface="+mj-cs"/>
              </a:rPr>
            </a:br>
            <a:br>
              <a:rPr lang="en-US" sz="3200" kern="1200" dirty="0">
                <a:solidFill>
                  <a:schemeClr val="bg1"/>
                </a:solidFill>
                <a:ea typeface="+mj-ea"/>
                <a:cs typeface="+mj-cs"/>
              </a:rPr>
            </a:br>
            <a:r>
              <a:rPr lang="en-GB" sz="3200" dirty="0" err="1">
                <a:solidFill>
                  <a:schemeClr val="bg1"/>
                </a:solidFill>
              </a:rPr>
              <a:t>Diwrnod</a:t>
            </a:r>
            <a:r>
              <a:rPr lang="en-GB" sz="3200" dirty="0">
                <a:solidFill>
                  <a:schemeClr val="bg1"/>
                </a:solidFill>
              </a:rPr>
              <a:t> 3 - </a:t>
            </a:r>
            <a:r>
              <a:rPr lang="en-GB" sz="3200" dirty="0" err="1">
                <a:solidFill>
                  <a:schemeClr val="bg1"/>
                </a:solidFill>
              </a:rPr>
              <a:t>sesiwn</a:t>
            </a:r>
            <a:r>
              <a:rPr lang="en-GB" sz="3200" dirty="0">
                <a:solidFill>
                  <a:schemeClr val="bg1"/>
                </a:solidFill>
              </a:rPr>
              <a:t> 7</a:t>
            </a:r>
            <a:br>
              <a:rPr lang="en-GB" sz="3200" dirty="0">
                <a:solidFill>
                  <a:schemeClr val="bg1"/>
                </a:solidFill>
              </a:rPr>
            </a:br>
            <a:endParaRPr lang="en-US" sz="3200" kern="1200" dirty="0">
              <a:solidFill>
                <a:schemeClr val="bg1"/>
              </a:solidFill>
            </a:endParaRPr>
          </a:p>
        </p:txBody>
      </p:sp>
    </p:spTree>
    <p:extLst>
      <p:ext uri="{BB962C8B-B14F-4D97-AF65-F5344CB8AC3E}">
        <p14:creationId xmlns:p14="http://schemas.microsoft.com/office/powerpoint/2010/main" val="1479205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D1309D-0CAB-23FE-51FD-C1916D05BE79}"/>
              </a:ext>
            </a:extLst>
          </p:cNvPr>
          <p:cNvSpPr>
            <a:spLocks noGrp="1"/>
          </p:cNvSpPr>
          <p:nvPr>
            <p:ph type="title"/>
          </p:nvPr>
        </p:nvSpPr>
        <p:spPr/>
        <p:txBody>
          <a:bodyPr/>
          <a:lstStyle/>
          <a:p>
            <a:r>
              <a:rPr lang="en-GB" dirty="0" err="1">
                <a:solidFill>
                  <a:srgbClr val="00B0F0"/>
                </a:solidFill>
              </a:rPr>
              <a:t>Nodau</a:t>
            </a:r>
            <a:r>
              <a:rPr lang="en-GB" dirty="0">
                <a:solidFill>
                  <a:srgbClr val="00B0F0"/>
                </a:solidFill>
              </a:rPr>
              <a:t> </a:t>
            </a:r>
            <a:r>
              <a:rPr lang="en-GB" dirty="0"/>
              <a:t>/ Aims</a:t>
            </a:r>
          </a:p>
        </p:txBody>
      </p:sp>
      <p:sp>
        <p:nvSpPr>
          <p:cNvPr id="5" name="Content Placeholder 4">
            <a:extLst>
              <a:ext uri="{FF2B5EF4-FFF2-40B4-BE49-F238E27FC236}">
                <a16:creationId xmlns:a16="http://schemas.microsoft.com/office/drawing/2014/main" id="{60383C80-E308-0A9D-3718-43B871694126}"/>
              </a:ext>
            </a:extLst>
          </p:cNvPr>
          <p:cNvSpPr>
            <a:spLocks noGrp="1"/>
          </p:cNvSpPr>
          <p:nvPr>
            <p:ph sz="half" idx="1"/>
          </p:nvPr>
        </p:nvSpPr>
        <p:spPr/>
        <p:txBody>
          <a:bodyPr vert="horz" lIns="91440" tIns="45720" rIns="91440" bIns="45720" rtlCol="0" anchor="t">
            <a:normAutofit lnSpcReduction="10000"/>
          </a:bodyPr>
          <a:lstStyle/>
          <a:p>
            <a:r>
              <a:rPr lang="en-GB">
                <a:solidFill>
                  <a:srgbClr val="00B0F0"/>
                </a:solidFill>
              </a:rPr>
              <a:t>Deall </a:t>
            </a:r>
            <a:r>
              <a:rPr lang="en-GB" err="1">
                <a:solidFill>
                  <a:srgbClr val="00B0F0"/>
                </a:solidFill>
              </a:rPr>
              <a:t>theori</a:t>
            </a:r>
            <a:r>
              <a:rPr lang="en-GB">
                <a:solidFill>
                  <a:srgbClr val="00B0F0"/>
                </a:solidFill>
              </a:rPr>
              <a:t> ac </a:t>
            </a:r>
            <a:r>
              <a:rPr lang="en-GB" err="1">
                <a:solidFill>
                  <a:srgbClr val="00B0F0"/>
                </a:solidFill>
              </a:rPr>
              <a:t>ymarfer</a:t>
            </a:r>
            <a:r>
              <a:rPr lang="en-GB">
                <a:solidFill>
                  <a:srgbClr val="00B0F0"/>
                </a:solidFill>
              </a:rPr>
              <a:t> </a:t>
            </a:r>
            <a:r>
              <a:rPr lang="en-GB" err="1">
                <a:solidFill>
                  <a:srgbClr val="00B0F0"/>
                </a:solidFill>
              </a:rPr>
              <a:t>wrth</a:t>
            </a:r>
            <a:r>
              <a:rPr lang="en-GB">
                <a:solidFill>
                  <a:srgbClr val="00B0F0"/>
                </a:solidFill>
              </a:rPr>
              <a:t> </a:t>
            </a:r>
            <a:r>
              <a:rPr lang="en-GB" err="1">
                <a:solidFill>
                  <a:srgbClr val="00B0F0"/>
                </a:solidFill>
              </a:rPr>
              <a:t>gefnogi</a:t>
            </a:r>
            <a:r>
              <a:rPr lang="en-GB">
                <a:solidFill>
                  <a:srgbClr val="00B0F0"/>
                </a:solidFill>
              </a:rPr>
              <a:t> </a:t>
            </a:r>
            <a:r>
              <a:rPr lang="en-GB" err="1">
                <a:solidFill>
                  <a:srgbClr val="00B0F0"/>
                </a:solidFill>
              </a:rPr>
              <a:t>dysgwyr</a:t>
            </a:r>
            <a:r>
              <a:rPr lang="en-GB">
                <a:solidFill>
                  <a:srgbClr val="00B0F0"/>
                </a:solidFill>
              </a:rPr>
              <a:t> SIY</a:t>
            </a:r>
            <a:endParaRPr lang="en-US">
              <a:solidFill>
                <a:srgbClr val="00B0F0"/>
              </a:solidFill>
              <a:cs typeface="Calibri"/>
            </a:endParaRPr>
          </a:p>
          <a:p>
            <a:r>
              <a:rPr lang="en-GB" err="1">
                <a:solidFill>
                  <a:srgbClr val="00B0F0"/>
                </a:solidFill>
              </a:rPr>
              <a:t>Trosglwyddo</a:t>
            </a:r>
            <a:r>
              <a:rPr lang="en-GB">
                <a:solidFill>
                  <a:srgbClr val="00B0F0"/>
                </a:solidFill>
              </a:rPr>
              <a:t> </a:t>
            </a:r>
            <a:r>
              <a:rPr lang="en-GB" err="1">
                <a:solidFill>
                  <a:srgbClr val="00B0F0"/>
                </a:solidFill>
              </a:rPr>
              <a:t>eich</a:t>
            </a:r>
            <a:r>
              <a:rPr lang="en-GB">
                <a:solidFill>
                  <a:srgbClr val="00B0F0"/>
                </a:solidFill>
              </a:rPr>
              <a:t> </a:t>
            </a:r>
            <a:r>
              <a:rPr lang="en-GB" err="1">
                <a:solidFill>
                  <a:srgbClr val="00B0F0"/>
                </a:solidFill>
              </a:rPr>
              <a:t>dealltwriaeth</a:t>
            </a:r>
            <a:r>
              <a:rPr lang="en-GB">
                <a:solidFill>
                  <a:srgbClr val="00B0F0"/>
                </a:solidFill>
              </a:rPr>
              <a:t> o </a:t>
            </a:r>
            <a:r>
              <a:rPr lang="en-GB" err="1">
                <a:solidFill>
                  <a:srgbClr val="00B0F0"/>
                </a:solidFill>
              </a:rPr>
              <a:t>gefnogaeth</a:t>
            </a:r>
            <a:r>
              <a:rPr lang="en-GB">
                <a:solidFill>
                  <a:srgbClr val="00B0F0"/>
                </a:solidFill>
              </a:rPr>
              <a:t> </a:t>
            </a:r>
            <a:r>
              <a:rPr lang="en-GB" err="1">
                <a:solidFill>
                  <a:srgbClr val="00B0F0"/>
                </a:solidFill>
              </a:rPr>
              <a:t>effeithiol</a:t>
            </a:r>
            <a:r>
              <a:rPr lang="en-GB">
                <a:solidFill>
                  <a:srgbClr val="00B0F0"/>
                </a:solidFill>
              </a:rPr>
              <a:t> SIY I </a:t>
            </a:r>
            <a:r>
              <a:rPr lang="en-GB" err="1">
                <a:solidFill>
                  <a:srgbClr val="00B0F0"/>
                </a:solidFill>
              </a:rPr>
              <a:t>adnodd</a:t>
            </a:r>
            <a:r>
              <a:rPr lang="en-GB">
                <a:solidFill>
                  <a:srgbClr val="00B0F0"/>
                </a:solidFill>
              </a:rPr>
              <a:t> </a:t>
            </a:r>
            <a:r>
              <a:rPr lang="en-GB" err="1">
                <a:solidFill>
                  <a:srgbClr val="00B0F0"/>
                </a:solidFill>
              </a:rPr>
              <a:t>penodol</a:t>
            </a:r>
            <a:endParaRPr lang="en-GB" err="1">
              <a:solidFill>
                <a:srgbClr val="00B0F0"/>
              </a:solidFill>
              <a:cs typeface="Calibri"/>
            </a:endParaRPr>
          </a:p>
          <a:p>
            <a:r>
              <a:rPr lang="en-GB" err="1">
                <a:solidFill>
                  <a:srgbClr val="00B0F0"/>
                </a:solidFill>
              </a:rPr>
              <a:t>Arbrofi</a:t>
            </a:r>
            <a:r>
              <a:rPr lang="en-GB">
                <a:solidFill>
                  <a:srgbClr val="00B0F0"/>
                </a:solidFill>
              </a:rPr>
              <a:t> </a:t>
            </a:r>
            <a:r>
              <a:rPr lang="en-GB" err="1">
                <a:solidFill>
                  <a:srgbClr val="00B0F0"/>
                </a:solidFill>
              </a:rPr>
              <a:t>gyda</a:t>
            </a:r>
            <a:r>
              <a:rPr lang="en-GB">
                <a:solidFill>
                  <a:srgbClr val="00B0F0"/>
                </a:solidFill>
              </a:rPr>
              <a:t> 'sketch noting' </a:t>
            </a:r>
            <a:r>
              <a:rPr lang="en-GB" err="1">
                <a:solidFill>
                  <a:srgbClr val="00B0F0"/>
                </a:solidFill>
              </a:rPr>
              <a:t>fel</a:t>
            </a:r>
            <a:r>
              <a:rPr lang="en-GB">
                <a:solidFill>
                  <a:srgbClr val="00B0F0"/>
                </a:solidFill>
              </a:rPr>
              <a:t> dull </a:t>
            </a:r>
            <a:r>
              <a:rPr lang="en-GB" err="1">
                <a:solidFill>
                  <a:srgbClr val="00B0F0"/>
                </a:solidFill>
              </a:rPr>
              <a:t>dysgu</a:t>
            </a:r>
            <a:endParaRPr lang="en-GB">
              <a:solidFill>
                <a:srgbClr val="00B0F0"/>
              </a:solidFill>
              <a:cs typeface="Calibri"/>
            </a:endParaRPr>
          </a:p>
        </p:txBody>
      </p:sp>
      <p:sp>
        <p:nvSpPr>
          <p:cNvPr id="6" name="Content Placeholder 5">
            <a:extLst>
              <a:ext uri="{FF2B5EF4-FFF2-40B4-BE49-F238E27FC236}">
                <a16:creationId xmlns:a16="http://schemas.microsoft.com/office/drawing/2014/main" id="{7E68978D-E2F7-1907-49DA-22B476879572}"/>
              </a:ext>
            </a:extLst>
          </p:cNvPr>
          <p:cNvSpPr>
            <a:spLocks noGrp="1"/>
          </p:cNvSpPr>
          <p:nvPr>
            <p:ph sz="half" idx="2"/>
          </p:nvPr>
        </p:nvSpPr>
        <p:spPr/>
        <p:txBody>
          <a:bodyPr>
            <a:normAutofit lnSpcReduction="10000"/>
          </a:bodyPr>
          <a:lstStyle/>
          <a:p>
            <a:r>
              <a:rPr lang="en-GB" dirty="0"/>
              <a:t>Understand theory and practice in relation to supporting EAL learners</a:t>
            </a:r>
          </a:p>
          <a:p>
            <a:r>
              <a:rPr lang="en-GB" dirty="0"/>
              <a:t>Apply your understanding of effective support to EAL learners to a specific resource</a:t>
            </a:r>
          </a:p>
          <a:p>
            <a:r>
              <a:rPr lang="en-GB" dirty="0"/>
              <a:t>Experiment with ‘Sketch noting’ as an approach</a:t>
            </a:r>
          </a:p>
          <a:p>
            <a:endParaRPr lang="en-GB" dirty="0"/>
          </a:p>
        </p:txBody>
      </p:sp>
    </p:spTree>
    <p:extLst>
      <p:ext uri="{BB962C8B-B14F-4D97-AF65-F5344CB8AC3E}">
        <p14:creationId xmlns:p14="http://schemas.microsoft.com/office/powerpoint/2010/main" val="3556283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EDC7341-1CD1-BD49-6D1B-EA8489B6BBE3}"/>
              </a:ext>
            </a:extLst>
          </p:cNvPr>
          <p:cNvPicPr>
            <a:picLocks noChangeAspect="1"/>
          </p:cNvPicPr>
          <p:nvPr/>
        </p:nvPicPr>
        <p:blipFill>
          <a:blip r:embed="rId3"/>
          <a:stretch>
            <a:fillRect/>
          </a:stretch>
        </p:blipFill>
        <p:spPr>
          <a:xfrm>
            <a:off x="0" y="528901"/>
            <a:ext cx="9144000" cy="4286707"/>
          </a:xfrm>
          <a:prstGeom prst="rect">
            <a:avLst/>
          </a:prstGeom>
        </p:spPr>
      </p:pic>
    </p:spTree>
    <p:extLst>
      <p:ext uri="{BB962C8B-B14F-4D97-AF65-F5344CB8AC3E}">
        <p14:creationId xmlns:p14="http://schemas.microsoft.com/office/powerpoint/2010/main" val="4265684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640EC03-58A7-AF3F-0B61-3B3E6673FBE1}"/>
              </a:ext>
            </a:extLst>
          </p:cNvPr>
          <p:cNvSpPr/>
          <p:nvPr/>
        </p:nvSpPr>
        <p:spPr>
          <a:xfrm>
            <a:off x="426718" y="4828375"/>
            <a:ext cx="4334468" cy="1785104"/>
          </a:xfrm>
          <a:prstGeom prst="rect">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Question mark with solid fill">
            <a:extLst>
              <a:ext uri="{FF2B5EF4-FFF2-40B4-BE49-F238E27FC236}">
                <a16:creationId xmlns:a16="http://schemas.microsoft.com/office/drawing/2014/main" id="{70B5EBF9-5385-4777-EF42-B9A64BA34C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33824" y="1675872"/>
            <a:ext cx="2159876" cy="2159876"/>
          </a:xfrm>
          <a:prstGeom prst="rect">
            <a:avLst/>
          </a:prstGeom>
        </p:spPr>
      </p:pic>
      <p:pic>
        <p:nvPicPr>
          <p:cNvPr id="1026" name="Picture 2" descr="Image of book page. Click to open preview.">
            <a:extLst>
              <a:ext uri="{FF2B5EF4-FFF2-40B4-BE49-F238E27FC236}">
                <a16:creationId xmlns:a16="http://schemas.microsoft.com/office/drawing/2014/main" id="{C911EF84-6E4B-9B82-7E25-A94D412012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5897" y="4977926"/>
            <a:ext cx="565704" cy="72994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AF4746B-8951-1BBB-92ED-4E78AC7BA7F1}"/>
              </a:ext>
            </a:extLst>
          </p:cNvPr>
          <p:cNvSpPr txBox="1"/>
          <p:nvPr/>
        </p:nvSpPr>
        <p:spPr>
          <a:xfrm>
            <a:off x="1350873" y="5328745"/>
            <a:ext cx="3290901" cy="369332"/>
          </a:xfrm>
          <a:prstGeom prst="rect">
            <a:avLst/>
          </a:prstGeom>
          <a:noFill/>
        </p:spPr>
        <p:txBody>
          <a:bodyPr wrap="none" rtlCol="0">
            <a:spAutoFit/>
          </a:bodyPr>
          <a:lstStyle/>
          <a:p>
            <a:r>
              <a:rPr lang="en-GB" dirty="0"/>
              <a:t>(Carter, 2019) – via Google Books</a:t>
            </a:r>
          </a:p>
        </p:txBody>
      </p:sp>
      <p:sp>
        <p:nvSpPr>
          <p:cNvPr id="8" name="TextBox 7">
            <a:extLst>
              <a:ext uri="{FF2B5EF4-FFF2-40B4-BE49-F238E27FC236}">
                <a16:creationId xmlns:a16="http://schemas.microsoft.com/office/drawing/2014/main" id="{DD7DFAFC-0CB4-AB38-88FC-3F5B0245FED1}"/>
              </a:ext>
            </a:extLst>
          </p:cNvPr>
          <p:cNvSpPr txBox="1"/>
          <p:nvPr/>
        </p:nvSpPr>
        <p:spPr>
          <a:xfrm>
            <a:off x="5892098" y="749671"/>
            <a:ext cx="2161041" cy="1354217"/>
          </a:xfrm>
          <a:prstGeom prst="rect">
            <a:avLst/>
          </a:prstGeom>
          <a:noFill/>
        </p:spPr>
        <p:txBody>
          <a:bodyPr wrap="none" rtlCol="0">
            <a:spAutoFit/>
          </a:bodyPr>
          <a:lstStyle/>
          <a:p>
            <a:r>
              <a:rPr lang="en-GB" sz="2800" b="1" dirty="0">
                <a:solidFill>
                  <a:srgbClr val="00B0F0"/>
                </a:solidFill>
              </a:rPr>
              <a:t>ADY </a:t>
            </a:r>
            <a:r>
              <a:rPr lang="en-GB" sz="2800" b="1" dirty="0"/>
              <a:t>/ ALN</a:t>
            </a:r>
          </a:p>
          <a:p>
            <a:r>
              <a:rPr lang="en-GB" dirty="0" err="1"/>
              <a:t>ee</a:t>
            </a:r>
            <a:r>
              <a:rPr lang="en-GB" dirty="0"/>
              <a:t>. e.g.</a:t>
            </a:r>
          </a:p>
          <a:p>
            <a:r>
              <a:rPr lang="en-GB" dirty="0" err="1"/>
              <a:t>Awtistiaeth</a:t>
            </a:r>
            <a:r>
              <a:rPr lang="en-GB" dirty="0"/>
              <a:t> / Autism </a:t>
            </a:r>
          </a:p>
          <a:p>
            <a:r>
              <a:rPr lang="en-GB" dirty="0"/>
              <a:t>- Temple Grandin </a:t>
            </a:r>
          </a:p>
        </p:txBody>
      </p:sp>
      <p:sp>
        <p:nvSpPr>
          <p:cNvPr id="9" name="TextBox 8">
            <a:extLst>
              <a:ext uri="{FF2B5EF4-FFF2-40B4-BE49-F238E27FC236}">
                <a16:creationId xmlns:a16="http://schemas.microsoft.com/office/drawing/2014/main" id="{8903AC09-C0D4-E4E1-6B2F-B00A731F74C3}"/>
              </a:ext>
            </a:extLst>
          </p:cNvPr>
          <p:cNvSpPr txBox="1"/>
          <p:nvPr/>
        </p:nvSpPr>
        <p:spPr>
          <a:xfrm>
            <a:off x="5522021" y="3315023"/>
            <a:ext cx="3305505" cy="1785104"/>
          </a:xfrm>
          <a:prstGeom prst="rect">
            <a:avLst/>
          </a:prstGeom>
          <a:noFill/>
        </p:spPr>
        <p:txBody>
          <a:bodyPr wrap="square" rtlCol="0">
            <a:spAutoFit/>
          </a:bodyPr>
          <a:lstStyle/>
          <a:p>
            <a:r>
              <a:rPr lang="en-GB" sz="2800" b="1" dirty="0" err="1">
                <a:solidFill>
                  <a:srgbClr val="00B0F0"/>
                </a:solidFill>
              </a:rPr>
              <a:t>Codio</a:t>
            </a:r>
            <a:r>
              <a:rPr lang="en-GB" sz="2800" b="1" dirty="0">
                <a:solidFill>
                  <a:srgbClr val="00B0F0"/>
                </a:solidFill>
              </a:rPr>
              <a:t> </a:t>
            </a:r>
            <a:r>
              <a:rPr lang="en-GB" sz="2800" b="1" dirty="0" err="1">
                <a:solidFill>
                  <a:srgbClr val="00B0F0"/>
                </a:solidFill>
              </a:rPr>
              <a:t>deuol</a:t>
            </a:r>
            <a:br>
              <a:rPr lang="en-GB" sz="2800" b="1" dirty="0"/>
            </a:br>
            <a:r>
              <a:rPr lang="en-GB" sz="2800" b="1" dirty="0"/>
              <a:t>Duel coding</a:t>
            </a:r>
          </a:p>
          <a:p>
            <a:r>
              <a:rPr lang="en-GB" dirty="0"/>
              <a:t> - see </a:t>
            </a:r>
            <a:r>
              <a:rPr lang="en-GB" dirty="0">
                <a:hlinkClick r:id="rId6"/>
              </a:rPr>
              <a:t>https://www.olicav.com/s/Dual-Coding-to-Explain-Ideas.pptx</a:t>
            </a:r>
            <a:r>
              <a:rPr lang="en-GB" dirty="0"/>
              <a:t> </a:t>
            </a:r>
          </a:p>
        </p:txBody>
      </p:sp>
      <p:pic>
        <p:nvPicPr>
          <p:cNvPr id="11" name="Picture 10">
            <a:extLst>
              <a:ext uri="{FF2B5EF4-FFF2-40B4-BE49-F238E27FC236}">
                <a16:creationId xmlns:a16="http://schemas.microsoft.com/office/drawing/2014/main" id="{4BC218A8-2FA4-7152-A4B9-EE697DCB8E35}"/>
              </a:ext>
            </a:extLst>
          </p:cNvPr>
          <p:cNvPicPr>
            <a:picLocks noChangeAspect="1"/>
          </p:cNvPicPr>
          <p:nvPr/>
        </p:nvPicPr>
        <p:blipFill>
          <a:blip r:embed="rId7"/>
          <a:stretch>
            <a:fillRect/>
          </a:stretch>
        </p:blipFill>
        <p:spPr>
          <a:xfrm>
            <a:off x="5851961" y="5140616"/>
            <a:ext cx="2397153" cy="1433604"/>
          </a:xfrm>
          <a:prstGeom prst="rect">
            <a:avLst/>
          </a:prstGeom>
        </p:spPr>
      </p:pic>
      <p:sp>
        <p:nvSpPr>
          <p:cNvPr id="14" name="TextBox 13">
            <a:extLst>
              <a:ext uri="{FF2B5EF4-FFF2-40B4-BE49-F238E27FC236}">
                <a16:creationId xmlns:a16="http://schemas.microsoft.com/office/drawing/2014/main" id="{65BF2138-9AAB-992D-07EF-27451C74A559}"/>
              </a:ext>
            </a:extLst>
          </p:cNvPr>
          <p:cNvSpPr txBox="1"/>
          <p:nvPr/>
        </p:nvSpPr>
        <p:spPr>
          <a:xfrm>
            <a:off x="735897" y="721765"/>
            <a:ext cx="2260427" cy="954107"/>
          </a:xfrm>
          <a:prstGeom prst="rect">
            <a:avLst/>
          </a:prstGeom>
          <a:noFill/>
        </p:spPr>
        <p:txBody>
          <a:bodyPr wrap="none" rtlCol="0">
            <a:spAutoFit/>
          </a:bodyPr>
          <a:lstStyle/>
          <a:p>
            <a:r>
              <a:rPr lang="en-GB" sz="2800" b="1" dirty="0" err="1">
                <a:solidFill>
                  <a:srgbClr val="00B0F0"/>
                </a:solidFill>
              </a:rPr>
              <a:t>Creadigrwydd</a:t>
            </a:r>
            <a:endParaRPr lang="en-GB" sz="2800" b="1" dirty="0">
              <a:solidFill>
                <a:srgbClr val="00B0F0"/>
              </a:solidFill>
            </a:endParaRPr>
          </a:p>
          <a:p>
            <a:r>
              <a:rPr lang="en-GB" sz="2800" b="1" dirty="0"/>
              <a:t>Creativity</a:t>
            </a:r>
          </a:p>
        </p:txBody>
      </p:sp>
      <p:sp>
        <p:nvSpPr>
          <p:cNvPr id="15" name="TextBox 14">
            <a:extLst>
              <a:ext uri="{FF2B5EF4-FFF2-40B4-BE49-F238E27FC236}">
                <a16:creationId xmlns:a16="http://schemas.microsoft.com/office/drawing/2014/main" id="{DABF5DD2-AE96-0673-1509-4208124F3D60}"/>
              </a:ext>
            </a:extLst>
          </p:cNvPr>
          <p:cNvSpPr txBox="1"/>
          <p:nvPr/>
        </p:nvSpPr>
        <p:spPr>
          <a:xfrm>
            <a:off x="426718" y="2622525"/>
            <a:ext cx="2878786" cy="1569660"/>
          </a:xfrm>
          <a:prstGeom prst="rect">
            <a:avLst/>
          </a:prstGeom>
          <a:noFill/>
        </p:spPr>
        <p:txBody>
          <a:bodyPr wrap="square" rtlCol="0">
            <a:spAutoFit/>
          </a:bodyPr>
          <a:lstStyle/>
          <a:p>
            <a:r>
              <a:rPr lang="en-GB" sz="2400" b="1" dirty="0" err="1">
                <a:solidFill>
                  <a:srgbClr val="00B0F0"/>
                </a:solidFill>
              </a:rPr>
              <a:t>Gymraeg</a:t>
            </a:r>
            <a:r>
              <a:rPr lang="en-GB" sz="2400" b="1" dirty="0">
                <a:solidFill>
                  <a:srgbClr val="00B0F0"/>
                </a:solidFill>
              </a:rPr>
              <a:t> / </a:t>
            </a:r>
            <a:r>
              <a:rPr lang="en-GB" sz="2400" b="1" dirty="0" err="1">
                <a:solidFill>
                  <a:srgbClr val="00B0F0"/>
                </a:solidFill>
              </a:rPr>
              <a:t>Saesneg</a:t>
            </a:r>
            <a:r>
              <a:rPr lang="en-GB" sz="2400" b="1" dirty="0">
                <a:solidFill>
                  <a:srgbClr val="00B0F0"/>
                </a:solidFill>
              </a:rPr>
              <a:t> </a:t>
            </a:r>
            <a:r>
              <a:rPr lang="en-GB" sz="2400" b="1" dirty="0" err="1">
                <a:solidFill>
                  <a:srgbClr val="00B0F0"/>
                </a:solidFill>
              </a:rPr>
              <a:t>fel</a:t>
            </a:r>
            <a:r>
              <a:rPr lang="en-GB" sz="2400" b="1" dirty="0">
                <a:solidFill>
                  <a:srgbClr val="00B0F0"/>
                </a:solidFill>
              </a:rPr>
              <a:t> </a:t>
            </a:r>
            <a:r>
              <a:rPr lang="en-GB" sz="2400" b="1" dirty="0" err="1">
                <a:solidFill>
                  <a:srgbClr val="00B0F0"/>
                </a:solidFill>
              </a:rPr>
              <a:t>iaith</a:t>
            </a:r>
            <a:r>
              <a:rPr lang="en-GB" sz="2400" b="1" dirty="0">
                <a:solidFill>
                  <a:srgbClr val="00B0F0"/>
                </a:solidFill>
              </a:rPr>
              <a:t> </a:t>
            </a:r>
            <a:r>
              <a:rPr lang="en-GB" sz="2400" b="1" dirty="0" err="1">
                <a:solidFill>
                  <a:srgbClr val="00B0F0"/>
                </a:solidFill>
              </a:rPr>
              <a:t>ychwanegol</a:t>
            </a:r>
            <a:br>
              <a:rPr lang="en-GB" sz="2400" b="1" dirty="0"/>
            </a:br>
            <a:r>
              <a:rPr lang="en-GB" sz="2400" b="1" dirty="0"/>
              <a:t>English / Welsh as an additional language</a:t>
            </a:r>
            <a:endParaRPr lang="en-GB" sz="1600" dirty="0"/>
          </a:p>
        </p:txBody>
      </p:sp>
      <p:sp>
        <p:nvSpPr>
          <p:cNvPr id="16" name="TextBox 15">
            <a:extLst>
              <a:ext uri="{FF2B5EF4-FFF2-40B4-BE49-F238E27FC236}">
                <a16:creationId xmlns:a16="http://schemas.microsoft.com/office/drawing/2014/main" id="{C67171F6-6EC8-24F2-5E57-29B089321322}"/>
              </a:ext>
            </a:extLst>
          </p:cNvPr>
          <p:cNvSpPr txBox="1"/>
          <p:nvPr/>
        </p:nvSpPr>
        <p:spPr>
          <a:xfrm>
            <a:off x="1350873" y="5857418"/>
            <a:ext cx="1802738" cy="369332"/>
          </a:xfrm>
          <a:prstGeom prst="rect">
            <a:avLst/>
          </a:prstGeom>
          <a:noFill/>
        </p:spPr>
        <p:txBody>
          <a:bodyPr wrap="none" rtlCol="0">
            <a:spAutoFit/>
          </a:bodyPr>
          <a:lstStyle/>
          <a:p>
            <a:r>
              <a:rPr lang="en-GB" dirty="0"/>
              <a:t>(</a:t>
            </a:r>
            <a:r>
              <a:rPr lang="en-GB" sz="1800" dirty="0"/>
              <a:t>Schwartz, 2019) </a:t>
            </a:r>
            <a:endParaRPr lang="en-GB" dirty="0"/>
          </a:p>
        </p:txBody>
      </p:sp>
      <p:pic>
        <p:nvPicPr>
          <p:cNvPr id="18" name="Picture 17">
            <a:extLst>
              <a:ext uri="{FF2B5EF4-FFF2-40B4-BE49-F238E27FC236}">
                <a16:creationId xmlns:a16="http://schemas.microsoft.com/office/drawing/2014/main" id="{25F1E8A8-172D-4140-4556-F1BAD04AAB7C}"/>
              </a:ext>
            </a:extLst>
          </p:cNvPr>
          <p:cNvPicPr>
            <a:picLocks noChangeAspect="1"/>
          </p:cNvPicPr>
          <p:nvPr/>
        </p:nvPicPr>
        <p:blipFill>
          <a:blip r:embed="rId8"/>
          <a:stretch>
            <a:fillRect/>
          </a:stretch>
        </p:blipFill>
        <p:spPr>
          <a:xfrm>
            <a:off x="620791" y="5857418"/>
            <a:ext cx="795915" cy="648384"/>
          </a:xfrm>
          <a:prstGeom prst="rect">
            <a:avLst/>
          </a:prstGeom>
        </p:spPr>
      </p:pic>
    </p:spTree>
    <p:extLst>
      <p:ext uri="{BB962C8B-B14F-4D97-AF65-F5344CB8AC3E}">
        <p14:creationId xmlns:p14="http://schemas.microsoft.com/office/powerpoint/2010/main" val="1258994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ketcho Frenzy: The Basics of Visual Note-taking">
            <a:hlinkClick r:id="" action="ppaction://media"/>
            <a:extLst>
              <a:ext uri="{FF2B5EF4-FFF2-40B4-BE49-F238E27FC236}">
                <a16:creationId xmlns:a16="http://schemas.microsoft.com/office/drawing/2014/main" id="{BA4053EA-40DD-D4C7-52DD-19E868C5273A}"/>
              </a:ext>
            </a:extLst>
          </p:cNvPr>
          <p:cNvPicPr>
            <a:picLocks noRot="1" noChangeAspect="1"/>
          </p:cNvPicPr>
          <p:nvPr>
            <a:videoFile r:link="rId1"/>
          </p:nvPr>
        </p:nvPicPr>
        <p:blipFill>
          <a:blip r:embed="rId3"/>
          <a:stretch>
            <a:fillRect/>
          </a:stretch>
        </p:blipFill>
        <p:spPr>
          <a:xfrm>
            <a:off x="1158270" y="966734"/>
            <a:ext cx="6827460" cy="3857515"/>
          </a:xfrm>
          <a:prstGeom prst="rect">
            <a:avLst/>
          </a:prstGeom>
        </p:spPr>
      </p:pic>
      <p:sp>
        <p:nvSpPr>
          <p:cNvPr id="7" name="TextBox 6">
            <a:extLst>
              <a:ext uri="{FF2B5EF4-FFF2-40B4-BE49-F238E27FC236}">
                <a16:creationId xmlns:a16="http://schemas.microsoft.com/office/drawing/2014/main" id="{DDBA7D61-DC4B-C32F-C8CB-2FFC06511729}"/>
              </a:ext>
            </a:extLst>
          </p:cNvPr>
          <p:cNvSpPr txBox="1"/>
          <p:nvPr/>
        </p:nvSpPr>
        <p:spPr>
          <a:xfrm>
            <a:off x="3862551" y="6124931"/>
            <a:ext cx="5785945" cy="369332"/>
          </a:xfrm>
          <a:prstGeom prst="rect">
            <a:avLst/>
          </a:prstGeom>
          <a:noFill/>
        </p:spPr>
        <p:txBody>
          <a:bodyPr wrap="square">
            <a:spAutoFit/>
          </a:bodyPr>
          <a:lstStyle/>
          <a:p>
            <a:r>
              <a:rPr lang="en-GB" dirty="0">
                <a:hlinkClick r:id="rId4"/>
              </a:rPr>
              <a:t>https://www.youtube.com/watch?v=gY9KdRfNN9w</a:t>
            </a:r>
            <a:r>
              <a:rPr lang="en-GB" dirty="0"/>
              <a:t> </a:t>
            </a:r>
          </a:p>
        </p:txBody>
      </p:sp>
    </p:spTree>
    <p:extLst>
      <p:ext uri="{BB962C8B-B14F-4D97-AF65-F5344CB8AC3E}">
        <p14:creationId xmlns:p14="http://schemas.microsoft.com/office/powerpoint/2010/main" val="401675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7829CFD-B40E-C821-83BF-427BBD7B74F2}"/>
              </a:ext>
            </a:extLst>
          </p:cNvPr>
          <p:cNvPicPr>
            <a:picLocks noChangeAspect="1"/>
          </p:cNvPicPr>
          <p:nvPr/>
        </p:nvPicPr>
        <p:blipFill>
          <a:blip r:embed="rId3"/>
          <a:stretch>
            <a:fillRect/>
          </a:stretch>
        </p:blipFill>
        <p:spPr>
          <a:xfrm>
            <a:off x="851338" y="1145627"/>
            <a:ext cx="6282584" cy="3522441"/>
          </a:xfrm>
          <a:prstGeom prst="rect">
            <a:avLst/>
          </a:prstGeom>
        </p:spPr>
      </p:pic>
      <p:sp>
        <p:nvSpPr>
          <p:cNvPr id="5" name="TextBox 4">
            <a:extLst>
              <a:ext uri="{FF2B5EF4-FFF2-40B4-BE49-F238E27FC236}">
                <a16:creationId xmlns:a16="http://schemas.microsoft.com/office/drawing/2014/main" id="{2F1104C0-BF70-5DD7-2920-E8157A013527}"/>
              </a:ext>
            </a:extLst>
          </p:cNvPr>
          <p:cNvSpPr txBox="1"/>
          <p:nvPr/>
        </p:nvSpPr>
        <p:spPr>
          <a:xfrm>
            <a:off x="454971" y="4858639"/>
            <a:ext cx="6490138" cy="646331"/>
          </a:xfrm>
          <a:prstGeom prst="rect">
            <a:avLst/>
          </a:prstGeom>
          <a:noFill/>
        </p:spPr>
        <p:txBody>
          <a:bodyPr wrap="square">
            <a:spAutoFit/>
          </a:bodyPr>
          <a:lstStyle/>
          <a:p>
            <a:r>
              <a:rPr lang="en-GB" dirty="0">
                <a:hlinkClick r:id="rId4"/>
              </a:rPr>
              <a:t>https://uwtsd.hosted.panopto.com/Panopto/Pages/Viewer.aspx?id=b7e64145-23a7-4f98-afad-acde00f0ff55</a:t>
            </a:r>
            <a:r>
              <a:rPr lang="en-GB" dirty="0"/>
              <a:t> </a:t>
            </a:r>
          </a:p>
        </p:txBody>
      </p:sp>
    </p:spTree>
    <p:extLst>
      <p:ext uri="{BB962C8B-B14F-4D97-AF65-F5344CB8AC3E}">
        <p14:creationId xmlns:p14="http://schemas.microsoft.com/office/powerpoint/2010/main" val="580021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2961475-44F4-542E-1E98-BD984EE8B8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1281833" y="-820883"/>
            <a:ext cx="6374824" cy="8499766"/>
          </a:xfrm>
          <a:prstGeom prst="rect">
            <a:avLst/>
          </a:prstGeom>
          <a:noFill/>
          <a:extLst>
            <a:ext uri="{909E8E84-426E-40DD-AFC4-6F175D3DCCD1}">
              <a14:hiddenFill xmlns:a14="http://schemas.microsoft.com/office/drawing/2010/main">
                <a:solidFill>
                  <a:srgbClr val="FFFFFF"/>
                </a:solidFill>
              </a14:hiddenFill>
            </a:ext>
          </a:extLst>
        </p:spPr>
      </p:pic>
      <p:sp>
        <p:nvSpPr>
          <p:cNvPr id="2" name="Thought Bubble: Cloud 1">
            <a:extLst>
              <a:ext uri="{FF2B5EF4-FFF2-40B4-BE49-F238E27FC236}">
                <a16:creationId xmlns:a16="http://schemas.microsoft.com/office/drawing/2014/main" id="{0081B8C9-DB01-80B4-5935-CA02F7E7B7C6}"/>
              </a:ext>
            </a:extLst>
          </p:cNvPr>
          <p:cNvSpPr/>
          <p:nvPr/>
        </p:nvSpPr>
        <p:spPr>
          <a:xfrm>
            <a:off x="397164" y="406400"/>
            <a:ext cx="3694545" cy="171796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hought Bubble: Cloud 2">
            <a:extLst>
              <a:ext uri="{FF2B5EF4-FFF2-40B4-BE49-F238E27FC236}">
                <a16:creationId xmlns:a16="http://schemas.microsoft.com/office/drawing/2014/main" id="{35782533-6D4B-04C5-4BCF-082EF07B39EC}"/>
              </a:ext>
            </a:extLst>
          </p:cNvPr>
          <p:cNvSpPr/>
          <p:nvPr/>
        </p:nvSpPr>
        <p:spPr>
          <a:xfrm>
            <a:off x="1006765" y="2506517"/>
            <a:ext cx="4585854" cy="3562927"/>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8022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3"/>
                                        </p:tgtEl>
                                      </p:cBhvr>
                                    </p:animEffect>
                                    <p:set>
                                      <p:cBhvr>
                                        <p:cTn id="12" dur="1" fill="hold">
                                          <p:stCondLst>
                                            <p:cond delay="499"/>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DCE0C-6291-13A9-A365-6B3D25994D0C}"/>
              </a:ext>
            </a:extLst>
          </p:cNvPr>
          <p:cNvSpPr>
            <a:spLocks noGrp="1"/>
          </p:cNvSpPr>
          <p:nvPr>
            <p:ph type="title"/>
          </p:nvPr>
        </p:nvSpPr>
        <p:spPr/>
        <p:txBody>
          <a:bodyPr/>
          <a:lstStyle/>
          <a:p>
            <a:r>
              <a:rPr lang="en-GB" dirty="0" err="1">
                <a:solidFill>
                  <a:srgbClr val="00B0F0"/>
                </a:solidFill>
              </a:rPr>
              <a:t>Tasg</a:t>
            </a:r>
            <a:r>
              <a:rPr lang="en-GB" dirty="0">
                <a:solidFill>
                  <a:srgbClr val="00B0F0"/>
                </a:solidFill>
              </a:rPr>
              <a:t> </a:t>
            </a:r>
            <a:r>
              <a:rPr lang="en-GB" b="1" dirty="0"/>
              <a:t>/ Task</a:t>
            </a:r>
          </a:p>
        </p:txBody>
      </p:sp>
      <p:pic>
        <p:nvPicPr>
          <p:cNvPr id="4" name="Picture 3">
            <a:extLst>
              <a:ext uri="{FF2B5EF4-FFF2-40B4-BE49-F238E27FC236}">
                <a16:creationId xmlns:a16="http://schemas.microsoft.com/office/drawing/2014/main" id="{BC1D0B3C-80E1-D6D3-E6AF-84BDA4CE2128}"/>
              </a:ext>
            </a:extLst>
          </p:cNvPr>
          <p:cNvPicPr>
            <a:picLocks noChangeAspect="1"/>
          </p:cNvPicPr>
          <p:nvPr/>
        </p:nvPicPr>
        <p:blipFill>
          <a:blip r:embed="rId3"/>
          <a:stretch>
            <a:fillRect/>
          </a:stretch>
        </p:blipFill>
        <p:spPr>
          <a:xfrm>
            <a:off x="5795760" y="1125129"/>
            <a:ext cx="2523376" cy="1998891"/>
          </a:xfrm>
          <a:prstGeom prst="rect">
            <a:avLst/>
          </a:prstGeom>
        </p:spPr>
      </p:pic>
      <p:pic>
        <p:nvPicPr>
          <p:cNvPr id="6" name="Picture 5">
            <a:extLst>
              <a:ext uri="{FF2B5EF4-FFF2-40B4-BE49-F238E27FC236}">
                <a16:creationId xmlns:a16="http://schemas.microsoft.com/office/drawing/2014/main" id="{6FC5633D-8BB4-FD42-8169-2401B7917048}"/>
              </a:ext>
            </a:extLst>
          </p:cNvPr>
          <p:cNvPicPr>
            <a:picLocks noChangeAspect="1"/>
          </p:cNvPicPr>
          <p:nvPr/>
        </p:nvPicPr>
        <p:blipFill>
          <a:blip r:embed="rId4"/>
          <a:stretch>
            <a:fillRect/>
          </a:stretch>
        </p:blipFill>
        <p:spPr>
          <a:xfrm>
            <a:off x="5236132" y="4905196"/>
            <a:ext cx="3642633" cy="1952804"/>
          </a:xfrm>
          <a:prstGeom prst="rect">
            <a:avLst/>
          </a:prstGeom>
        </p:spPr>
      </p:pic>
      <p:pic>
        <p:nvPicPr>
          <p:cNvPr id="5" name="Picture 4">
            <a:extLst>
              <a:ext uri="{FF2B5EF4-FFF2-40B4-BE49-F238E27FC236}">
                <a16:creationId xmlns:a16="http://schemas.microsoft.com/office/drawing/2014/main" id="{ABD44E90-CF8C-9116-F251-6C6D83F9420D}"/>
              </a:ext>
            </a:extLst>
          </p:cNvPr>
          <p:cNvPicPr>
            <a:picLocks noChangeAspect="1"/>
          </p:cNvPicPr>
          <p:nvPr/>
        </p:nvPicPr>
        <p:blipFill>
          <a:blip r:embed="rId5"/>
          <a:stretch>
            <a:fillRect/>
          </a:stretch>
        </p:blipFill>
        <p:spPr>
          <a:xfrm>
            <a:off x="4984121" y="3124020"/>
            <a:ext cx="3446585" cy="1781176"/>
          </a:xfrm>
          <a:prstGeom prst="rect">
            <a:avLst/>
          </a:prstGeom>
        </p:spPr>
      </p:pic>
      <p:pic>
        <p:nvPicPr>
          <p:cNvPr id="8" name="Picture 7">
            <a:extLst>
              <a:ext uri="{FF2B5EF4-FFF2-40B4-BE49-F238E27FC236}">
                <a16:creationId xmlns:a16="http://schemas.microsoft.com/office/drawing/2014/main" id="{872BA8AA-02E5-1E5E-815E-8E9EEC752FEE}"/>
              </a:ext>
            </a:extLst>
          </p:cNvPr>
          <p:cNvPicPr>
            <a:picLocks noChangeAspect="1"/>
          </p:cNvPicPr>
          <p:nvPr/>
        </p:nvPicPr>
        <p:blipFill>
          <a:blip r:embed="rId6"/>
          <a:stretch>
            <a:fillRect/>
          </a:stretch>
        </p:blipFill>
        <p:spPr>
          <a:xfrm>
            <a:off x="164442" y="2201985"/>
            <a:ext cx="4413860" cy="2454029"/>
          </a:xfrm>
          <a:prstGeom prst="rect">
            <a:avLst/>
          </a:prstGeom>
        </p:spPr>
      </p:pic>
    </p:spTree>
    <p:extLst>
      <p:ext uri="{BB962C8B-B14F-4D97-AF65-F5344CB8AC3E}">
        <p14:creationId xmlns:p14="http://schemas.microsoft.com/office/powerpoint/2010/main" val="4324438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Table&#10;&#10;Description automatically generated">
            <a:extLst>
              <a:ext uri="{FF2B5EF4-FFF2-40B4-BE49-F238E27FC236}">
                <a16:creationId xmlns:a16="http://schemas.microsoft.com/office/drawing/2014/main" id="{C59BD355-A7F3-E353-B596-B2E0AA571BAD}"/>
              </a:ext>
            </a:extLst>
          </p:cNvPr>
          <p:cNvPicPr>
            <a:picLocks noChangeAspect="1"/>
          </p:cNvPicPr>
          <p:nvPr/>
        </p:nvPicPr>
        <p:blipFill rotWithShape="1">
          <a:blip r:embed="rId3"/>
          <a:srcRect l="21798" t="27143" r="22514" b="15238"/>
          <a:stretch/>
        </p:blipFill>
        <p:spPr>
          <a:xfrm>
            <a:off x="0" y="0"/>
            <a:ext cx="9218814" cy="6366933"/>
          </a:xfrm>
          <a:prstGeom prst="rect">
            <a:avLst/>
          </a:prstGeom>
          <a:ln>
            <a:noFill/>
          </a:ln>
        </p:spPr>
      </p:pic>
    </p:spTree>
    <p:extLst>
      <p:ext uri="{BB962C8B-B14F-4D97-AF65-F5344CB8AC3E}">
        <p14:creationId xmlns:p14="http://schemas.microsoft.com/office/powerpoint/2010/main" val="2040551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Chart, table, treemap chart&#10;&#10;Description automatically generated">
            <a:extLst>
              <a:ext uri="{FF2B5EF4-FFF2-40B4-BE49-F238E27FC236}">
                <a16:creationId xmlns:a16="http://schemas.microsoft.com/office/drawing/2014/main" id="{B2101EA6-CBEB-5938-7A20-2D2A6AAF5600}"/>
              </a:ext>
            </a:extLst>
          </p:cNvPr>
          <p:cNvPicPr>
            <a:picLocks noChangeAspect="1"/>
          </p:cNvPicPr>
          <p:nvPr/>
        </p:nvPicPr>
        <p:blipFill>
          <a:blip r:embed="rId2"/>
          <a:stretch>
            <a:fillRect/>
          </a:stretch>
        </p:blipFill>
        <p:spPr>
          <a:xfrm>
            <a:off x="0" y="175749"/>
            <a:ext cx="9163158" cy="6096097"/>
          </a:xfrm>
          <a:prstGeom prst="rect">
            <a:avLst/>
          </a:prstGeom>
        </p:spPr>
      </p:pic>
    </p:spTree>
    <p:extLst>
      <p:ext uri="{BB962C8B-B14F-4D97-AF65-F5344CB8AC3E}">
        <p14:creationId xmlns:p14="http://schemas.microsoft.com/office/powerpoint/2010/main" val="88581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04B80-FA3D-B33C-0232-784D3F63F4D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77C0F52-CC9E-7392-C4CC-2813812A6960}"/>
              </a:ext>
            </a:extLst>
          </p:cNvPr>
          <p:cNvSpPr>
            <a:spLocks noGrp="1"/>
          </p:cNvSpPr>
          <p:nvPr>
            <p:ph sz="half" idx="1"/>
          </p:nvPr>
        </p:nvSpPr>
        <p:spPr>
          <a:xfrm>
            <a:off x="628650" y="1825625"/>
            <a:ext cx="7979322" cy="4351338"/>
          </a:xfrm>
        </p:spPr>
        <p:txBody>
          <a:bodyPr>
            <a:normAutofit/>
          </a:bodyPr>
          <a:lstStyle/>
          <a:p>
            <a:pPr marL="0" indent="0">
              <a:buNone/>
            </a:pPr>
            <a:r>
              <a:rPr lang="en-GB" sz="1600" dirty="0"/>
              <a:t>Carter, N (2019)  </a:t>
            </a:r>
            <a:r>
              <a:rPr lang="en-GB" sz="1600" i="1" dirty="0" err="1"/>
              <a:t>Skketchnoting</a:t>
            </a:r>
            <a:r>
              <a:rPr lang="en-GB" sz="1600" i="1" dirty="0"/>
              <a:t> in the classroom. </a:t>
            </a:r>
            <a:r>
              <a:rPr lang="en-GB" sz="1600" dirty="0"/>
              <a:t>United States. International Society for Technology in Education.</a:t>
            </a:r>
          </a:p>
          <a:p>
            <a:pPr marL="0" indent="0">
              <a:buNone/>
            </a:pPr>
            <a:r>
              <a:rPr lang="en-GB" sz="1600" dirty="0" err="1"/>
              <a:t>Caviglioli</a:t>
            </a:r>
            <a:r>
              <a:rPr lang="en-GB" sz="1600" dirty="0"/>
              <a:t>, Oliver (no date). </a:t>
            </a:r>
            <a:r>
              <a:rPr lang="en-GB" sz="1600" i="1" dirty="0"/>
              <a:t>Dual Coding to Explain ideas. Available at: </a:t>
            </a:r>
            <a:r>
              <a:rPr lang="en-GB" sz="1600" i="1" dirty="0">
                <a:hlinkClick r:id="rId2"/>
              </a:rPr>
              <a:t>https://www.olicav.com/s/Dual-Coding-to-Explain-Ideas.pptx</a:t>
            </a:r>
            <a:r>
              <a:rPr lang="en-GB" sz="1600" i="1" dirty="0"/>
              <a:t> (Accessed: 08.02.23)</a:t>
            </a:r>
          </a:p>
          <a:p>
            <a:pPr marL="0" indent="0">
              <a:buNone/>
            </a:pPr>
            <a:r>
              <a:rPr lang="en-GB" sz="1600" dirty="0"/>
              <a:t>Schwartz, K (2019) </a:t>
            </a:r>
            <a:r>
              <a:rPr lang="en-GB" sz="1600" i="1" dirty="0"/>
              <a:t>Why Teachers Are So Excited About the Power Of </a:t>
            </a:r>
            <a:r>
              <a:rPr lang="en-GB" sz="1600" i="1" dirty="0" err="1"/>
              <a:t>Sketchnoting</a:t>
            </a:r>
            <a:r>
              <a:rPr lang="en-GB" sz="1600" i="1" dirty="0"/>
              <a:t>. </a:t>
            </a:r>
            <a:r>
              <a:rPr lang="en-GB" sz="1600" dirty="0"/>
              <a:t>Available at: </a:t>
            </a:r>
            <a:r>
              <a:rPr lang="en-GB" sz="1600" dirty="0">
                <a:hlinkClick r:id="rId3"/>
              </a:rPr>
              <a:t>https://www.kqed.org/mindshift/54655/why-teachers-are-so-excited-about-the-power-of-sketchnoting</a:t>
            </a:r>
            <a:r>
              <a:rPr lang="en-GB" sz="1600" dirty="0"/>
              <a:t> (Accessed: 08.02.23)</a:t>
            </a:r>
          </a:p>
        </p:txBody>
      </p:sp>
    </p:spTree>
    <p:extLst>
      <p:ext uri="{BB962C8B-B14F-4D97-AF65-F5344CB8AC3E}">
        <p14:creationId xmlns:p14="http://schemas.microsoft.com/office/powerpoint/2010/main" val="19326383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92c24619-d6d5-42cf-b618-23d930ad9f20">
      <Terms xmlns="http://schemas.microsoft.com/office/infopath/2007/PartnerControls"/>
    </lcf76f155ced4ddcb4097134ff3c332f>
    <TaxCatchAll xmlns="8ee9550b-f5f4-4dde-bce5-39f4ba45c2f1" xsi:nil="true"/>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3D21DEB-5B87-4A8F-8E1F-8595ED52D22D}">
  <ds:schemaRefs>
    <ds:schemaRef ds:uri="http://schemas.microsoft.com/office/2006/documentManagement/types"/>
    <ds:schemaRef ds:uri="http://purl.org/dc/elements/1.1/"/>
    <ds:schemaRef ds:uri="http://purl.org/dc/terms/"/>
    <ds:schemaRef ds:uri="8ee9550b-f5f4-4dde-bce5-39f4ba45c2f1"/>
    <ds:schemaRef ds:uri="http://schemas.microsoft.com/office/2006/metadata/properties"/>
    <ds:schemaRef ds:uri="http://www.w3.org/XML/1998/namespace"/>
    <ds:schemaRef ds:uri="http://purl.org/dc/dcmitype/"/>
    <ds:schemaRef ds:uri="http://schemas.microsoft.com/office/infopath/2007/PartnerControls"/>
    <ds:schemaRef ds:uri="http://schemas.openxmlformats.org/package/2006/metadata/core-properties"/>
    <ds:schemaRef ds:uri="92c24619-d6d5-42cf-b618-23d930ad9f20"/>
  </ds:schemaRefs>
</ds:datastoreItem>
</file>

<file path=customXml/itemProps2.xml><?xml version="1.0" encoding="utf-8"?>
<ds:datastoreItem xmlns:ds="http://schemas.openxmlformats.org/officeDocument/2006/customXml" ds:itemID="{A4A2C042-A9B4-4FF5-A78E-BB9C6AB55131}">
  <ds:schemaRefs>
    <ds:schemaRef ds:uri="http://schemas.microsoft.com/sharepoint/v3/contenttype/forms"/>
  </ds:schemaRefs>
</ds:datastoreItem>
</file>

<file path=customXml/itemProps3.xml><?xml version="1.0" encoding="utf-8"?>
<ds:datastoreItem xmlns:ds="http://schemas.openxmlformats.org/officeDocument/2006/customXml" ds:itemID="{A94D4696-9151-4BF5-ACB8-964F6ECC56D2}">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732</Words>
  <Application>Microsoft Office PowerPoint</Application>
  <PresentationFormat>On-screen Show (4:3)</PresentationFormat>
  <Paragraphs>70</Paragraphs>
  <Slides>13</Slides>
  <Notes>7</Notes>
  <HiddenSlides>0</HiddenSlides>
  <MMClips>1</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13</vt:i4>
      </vt:variant>
    </vt:vector>
  </HeadingPairs>
  <TitlesOfParts>
    <vt:vector size="18" baseType="lpstr">
      <vt:lpstr>Arial</vt:lpstr>
      <vt:lpstr>Calibri</vt:lpstr>
      <vt:lpstr>Calibri Light</vt:lpstr>
      <vt:lpstr>Office Theme</vt:lpstr>
      <vt:lpstr>1_Office Theme</vt:lpstr>
      <vt:lpstr>Croeso i ECAD7003C! Welcome to ECAD7003!</vt:lpstr>
      <vt:lpstr>Teitl y modiwl  Module title</vt:lpstr>
      <vt:lpstr>Day 3 – Session 7  Diwrnod 3 - sesiwn 7 </vt:lpstr>
      <vt:lpstr>Nodau / Aims</vt:lpstr>
      <vt:lpstr>PowerPoint Presentation</vt:lpstr>
      <vt:lpstr>PowerPoint Presentation</vt:lpstr>
      <vt:lpstr>PowerPoint Presentation</vt:lpstr>
      <vt:lpstr>PowerPoint Presentation</vt:lpstr>
      <vt:lpstr>PowerPoint Presentation</vt:lpstr>
      <vt:lpstr>Tasg / Task</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ECAD7003-C ! Welcome to ECAD7003-C !</dc:title>
  <dc:creator>Kelly Gipson</dc:creator>
  <cp:lastModifiedBy>David Stacey</cp:lastModifiedBy>
  <cp:revision>58</cp:revision>
  <dcterms:created xsi:type="dcterms:W3CDTF">2021-01-19T11:50:50Z</dcterms:created>
  <dcterms:modified xsi:type="dcterms:W3CDTF">2023-02-10T06:41:19Z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