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96" r:id="rId5"/>
    <p:sldId id="262" r:id="rId6"/>
    <p:sldId id="297" r:id="rId7"/>
    <p:sldId id="291" r:id="rId8"/>
    <p:sldId id="290" r:id="rId9"/>
    <p:sldId id="288" r:id="rId10"/>
    <p:sldId id="298" r:id="rId11"/>
    <p:sldId id="294" r:id="rId12"/>
    <p:sldId id="303" r:id="rId13"/>
    <p:sldId id="295" r:id="rId14"/>
    <p:sldId id="299" r:id="rId15"/>
    <p:sldId id="267" r:id="rId16"/>
    <p:sldId id="289" r:id="rId17"/>
    <p:sldId id="265" r:id="rId18"/>
    <p:sldId id="266" r:id="rId19"/>
    <p:sldId id="300" r:id="rId20"/>
    <p:sldId id="301" r:id="rId21"/>
    <p:sldId id="302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693" autoAdjust="0"/>
  </p:normalViewPr>
  <p:slideViewPr>
    <p:cSldViewPr>
      <p:cViewPr varScale="1">
        <p:scale>
          <a:sx n="72" d="100"/>
          <a:sy n="72" d="100"/>
        </p:scale>
        <p:origin x="1335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368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It is vitally important to establish what your costs are before you can decide on the pricing of your product/services.</a:t>
            </a:r>
          </a:p>
          <a:p>
            <a:r>
              <a:rPr lang="en-GB" baseline="0" dirty="0" smtClean="0"/>
              <a:t>The price that you charge has to be high enough to cover ALL of the costs that are incurred through production of the offering AND allow a margin of profit. </a:t>
            </a:r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17573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56923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74776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7567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A7E63BE-2C15-4104-B004-FD80E5919E79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8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23755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9684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81875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16849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ACEB5A7-0C15-4426-8F66-79CA608650CE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14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2374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A57DE2C-510A-4BDF-85B5-8C17A18E97FD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15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99395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98F9151-EA46-46CA-8012-9415D440891C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16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54717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056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885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29/05/2019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Finance- Cash Flow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Laura James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887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en-US" sz="3200" dirty="0">
                <a:solidFill>
                  <a:schemeClr val="tx2"/>
                </a:solidFill>
              </a:rPr>
              <a:t>Finance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type="body" orient="vert" idx="1"/>
          </p:nvPr>
        </p:nvSpPr>
        <p:spPr>
          <a:xfrm>
            <a:off x="404544" y="1052736"/>
            <a:ext cx="8318832" cy="3930559"/>
          </a:xfrm>
        </p:spPr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 smtClean="0"/>
              <a:t>The </a:t>
            </a:r>
            <a:r>
              <a:rPr lang="en-GB" altLang="en-US" dirty="0"/>
              <a:t>first step is to establish your </a:t>
            </a:r>
            <a:r>
              <a:rPr lang="en-GB" altLang="en-US" dirty="0" smtClean="0"/>
              <a:t>costs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Your price has to be high enough to cover your </a:t>
            </a:r>
            <a:r>
              <a:rPr lang="en-GB" altLang="en-US" dirty="0" smtClean="0"/>
              <a:t>costs</a:t>
            </a:r>
            <a:endParaRPr lang="en-GB" alt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0D56BB-844F-417E-830A-CC0DFD7569C1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Cost identification and itemisation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0232" y="3551952"/>
            <a:ext cx="2361771" cy="2233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029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475656" y="188640"/>
            <a:ext cx="734481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4000" dirty="0"/>
              <a:t>Business costs fall into 3 categories</a:t>
            </a:r>
            <a:r>
              <a:rPr lang="en-GB" altLang="en-US" sz="4000" dirty="0" smtClean="0"/>
              <a:t>:</a:t>
            </a:r>
          </a:p>
          <a:p>
            <a:endParaRPr lang="en-GB" altLang="en-US" sz="4000" dirty="0"/>
          </a:p>
          <a:p>
            <a:pPr marL="742950" indent="-742950">
              <a:buFont typeface="+mj-lt"/>
              <a:buAutoNum type="arabicPeriod"/>
            </a:pPr>
            <a:r>
              <a:rPr lang="en-GB" altLang="en-US" sz="4000" dirty="0"/>
              <a:t>Fixed costs or </a:t>
            </a:r>
            <a:r>
              <a:rPr lang="en-GB" altLang="en-US" sz="4000" dirty="0" smtClean="0"/>
              <a:t>overheads</a:t>
            </a:r>
          </a:p>
          <a:p>
            <a:pPr marL="742950" indent="-742950">
              <a:buFont typeface="+mj-lt"/>
              <a:buAutoNum type="arabicPeriod"/>
            </a:pPr>
            <a:r>
              <a:rPr lang="en-GB" altLang="en-US" sz="4000" dirty="0" smtClean="0"/>
              <a:t>Direct </a:t>
            </a:r>
            <a:r>
              <a:rPr lang="en-GB" altLang="en-US" sz="4000" dirty="0"/>
              <a:t>or variable </a:t>
            </a:r>
            <a:r>
              <a:rPr lang="en-GB" altLang="en-US" sz="4000" dirty="0" smtClean="0"/>
              <a:t>costs</a:t>
            </a:r>
          </a:p>
          <a:p>
            <a:pPr marL="742950" indent="-742950">
              <a:buFont typeface="+mj-lt"/>
              <a:buAutoNum type="arabicPeriod"/>
            </a:pPr>
            <a:r>
              <a:rPr lang="en-GB" altLang="en-US" sz="4000" dirty="0" smtClean="0"/>
              <a:t>Capital </a:t>
            </a:r>
            <a:r>
              <a:rPr lang="en-GB" altLang="en-US" sz="4000" dirty="0"/>
              <a:t>costs</a:t>
            </a:r>
            <a:endParaRPr lang="en-GB" altLang="en-US" sz="4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7770" y="3573016"/>
            <a:ext cx="2612702" cy="1960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393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51520" y="0"/>
            <a:ext cx="2726256" cy="947042"/>
          </a:xfrm>
        </p:spPr>
        <p:txBody>
          <a:bodyPr>
            <a:normAutofit/>
          </a:bodyPr>
          <a:lstStyle/>
          <a:p>
            <a:pPr algn="l"/>
            <a:r>
              <a:rPr lang="en-GB" altLang="en-US" sz="3200" dirty="0" smtClean="0">
                <a:solidFill>
                  <a:schemeClr val="tx2"/>
                </a:solidFill>
              </a:rPr>
              <a:t>Fixed Costs</a:t>
            </a:r>
            <a:endParaRPr lang="en-GB" altLang="en-US" sz="3200" dirty="0">
              <a:solidFill>
                <a:schemeClr val="tx2"/>
              </a:solidFill>
            </a:endParaRPr>
          </a:p>
        </p:txBody>
      </p:sp>
      <p:sp>
        <p:nvSpPr>
          <p:cNvPr id="4099" name="Content Placeholder 2"/>
          <p:cNvSpPr>
            <a:spLocks noGrp="1"/>
          </p:cNvSpPr>
          <p:nvPr>
            <p:ph type="body" orient="vert" idx="1"/>
          </p:nvPr>
        </p:nvSpPr>
        <p:spPr>
          <a:xfrm>
            <a:off x="0" y="692696"/>
            <a:ext cx="5364088" cy="5082859"/>
          </a:xfrm>
        </p:spPr>
        <p:txBody>
          <a:bodyPr>
            <a:normAutofit/>
          </a:bodyPr>
          <a:lstStyle/>
          <a:p>
            <a:r>
              <a:rPr lang="en-GB" altLang="en-US" sz="2800" dirty="0" smtClean="0"/>
              <a:t>A fixed cost is an operating expense for a business that stays the same (is fixed) regardless of the level of goods or services produced.</a:t>
            </a:r>
          </a:p>
          <a:p>
            <a:endParaRPr lang="en-GB" altLang="en-US" sz="2800" dirty="0"/>
          </a:p>
          <a:p>
            <a:r>
              <a:rPr lang="en-GB" altLang="en-US" sz="2800" i="1" dirty="0" smtClean="0"/>
              <a:t>For example, Rent will remain fixed regardless of whether you have 50 customers in your restaurant a month or 500.</a:t>
            </a:r>
            <a:endParaRPr lang="en-GB" altLang="en-US" sz="2800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4088" y="1124744"/>
            <a:ext cx="3581169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026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2942280" cy="789735"/>
          </a:xfrm>
        </p:spPr>
        <p:txBody>
          <a:bodyPr>
            <a:normAutofit/>
          </a:bodyPr>
          <a:lstStyle/>
          <a:p>
            <a:pPr algn="l"/>
            <a:r>
              <a:rPr lang="en-GB" altLang="en-US" sz="3200" dirty="0">
                <a:solidFill>
                  <a:schemeClr val="tx2"/>
                </a:solidFill>
              </a:rPr>
              <a:t>Variable costs </a:t>
            </a:r>
          </a:p>
        </p:txBody>
      </p:sp>
      <p:sp>
        <p:nvSpPr>
          <p:cNvPr id="3" name="Rectangle 2"/>
          <p:cNvSpPr/>
          <p:nvPr/>
        </p:nvSpPr>
        <p:spPr>
          <a:xfrm>
            <a:off x="323528" y="906367"/>
            <a:ext cx="4572000" cy="470898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dirty="0">
                <a:solidFill>
                  <a:srgbClr val="666666"/>
                </a:solidFill>
                <a:latin typeface="Arial" panose="020B0604020202020204" pitchFamily="34" charset="0"/>
              </a:rPr>
              <a:t>Variable costs are expenses that vary in proportion to the volume of goods or services that a business produces</a:t>
            </a:r>
            <a:r>
              <a:rPr lang="en-GB" sz="2000" dirty="0" smtClean="0">
                <a:solidFill>
                  <a:srgbClr val="666666"/>
                </a:solidFill>
                <a:latin typeface="Arial" panose="020B0604020202020204" pitchFamily="34" charset="0"/>
              </a:rPr>
              <a:t>.</a:t>
            </a:r>
          </a:p>
          <a:p>
            <a:endParaRPr lang="en-GB" sz="2000" dirty="0">
              <a:solidFill>
                <a:srgbClr val="666666"/>
              </a:solidFill>
              <a:latin typeface="Arial" panose="020B0604020202020204" pitchFamily="34" charset="0"/>
            </a:endParaRPr>
          </a:p>
          <a:p>
            <a:r>
              <a:rPr lang="en-GB" sz="2000" dirty="0" smtClean="0">
                <a:solidFill>
                  <a:srgbClr val="666666"/>
                </a:solidFill>
                <a:latin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666666"/>
                </a:solidFill>
                <a:latin typeface="Arial" panose="020B0604020202020204" pitchFamily="34" charset="0"/>
              </a:rPr>
              <a:t>In other words, they are costs that vary depending on the volume of activity. </a:t>
            </a:r>
            <a:endParaRPr lang="en-GB" sz="2000" dirty="0" smtClean="0">
              <a:solidFill>
                <a:srgbClr val="666666"/>
              </a:solidFill>
              <a:latin typeface="Arial" panose="020B0604020202020204" pitchFamily="34" charset="0"/>
            </a:endParaRPr>
          </a:p>
          <a:p>
            <a:endParaRPr lang="en-GB" sz="2000" dirty="0">
              <a:solidFill>
                <a:srgbClr val="666666"/>
              </a:solidFill>
              <a:latin typeface="Arial" panose="020B0604020202020204" pitchFamily="34" charset="0"/>
            </a:endParaRPr>
          </a:p>
          <a:p>
            <a:r>
              <a:rPr lang="en-GB" sz="2000" dirty="0" smtClean="0">
                <a:solidFill>
                  <a:srgbClr val="666666"/>
                </a:solidFill>
                <a:latin typeface="Arial" panose="020B0604020202020204" pitchFamily="34" charset="0"/>
              </a:rPr>
              <a:t>Variable </a:t>
            </a:r>
            <a:r>
              <a:rPr lang="en-GB" sz="2000" dirty="0">
                <a:solidFill>
                  <a:srgbClr val="666666"/>
                </a:solidFill>
                <a:latin typeface="Arial" panose="020B0604020202020204" pitchFamily="34" charset="0"/>
              </a:rPr>
              <a:t>costs increase as the volume of activities increases and they decrease as the volume of activities decreases. </a:t>
            </a:r>
            <a:endParaRPr lang="en-GB" sz="2000" dirty="0" smtClean="0">
              <a:solidFill>
                <a:srgbClr val="666666"/>
              </a:solidFill>
              <a:latin typeface="Arial" panose="020B0604020202020204" pitchFamily="34" charset="0"/>
            </a:endParaRPr>
          </a:p>
          <a:p>
            <a:endParaRPr lang="en-GB" sz="2000" dirty="0">
              <a:solidFill>
                <a:srgbClr val="666666"/>
              </a:solidFill>
              <a:latin typeface="Arial" panose="020B0604020202020204" pitchFamily="34" charset="0"/>
            </a:endParaRPr>
          </a:p>
          <a:p>
            <a:r>
              <a:rPr lang="en-GB" sz="2000" i="1" dirty="0" smtClean="0">
                <a:solidFill>
                  <a:srgbClr val="666666"/>
                </a:solidFill>
                <a:latin typeface="Arial" panose="020B0604020202020204" pitchFamily="34" charset="0"/>
              </a:rPr>
              <a:t>Example: Cost of raw materials used in production </a:t>
            </a:r>
            <a:endParaRPr lang="en-GB" sz="2000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024" y="741385"/>
            <a:ext cx="4248472" cy="4896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03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2582240" cy="789735"/>
          </a:xfrm>
        </p:spPr>
        <p:txBody>
          <a:bodyPr/>
          <a:lstStyle/>
          <a:p>
            <a:r>
              <a:rPr lang="en-GB" dirty="0"/>
              <a:t>Capital </a:t>
            </a:r>
            <a:r>
              <a:rPr lang="en-GB" dirty="0" smtClean="0"/>
              <a:t>costs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5361" y="620688"/>
            <a:ext cx="8318832" cy="475252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endParaRPr lang="en-GB" dirty="0" smtClean="0"/>
          </a:p>
          <a:p>
            <a:pPr marL="0" indent="0">
              <a:buNone/>
              <a:defRPr/>
            </a:pPr>
            <a:r>
              <a:rPr lang="en-GB" dirty="0" smtClean="0"/>
              <a:t>Capital </a:t>
            </a:r>
            <a:r>
              <a:rPr lang="en-GB" dirty="0"/>
              <a:t>costs are fixed, one-time expenses incurred on the purchase of land, buildings, construction, and equipment used in the production of goods or in the rendering of services. </a:t>
            </a:r>
            <a:endParaRPr lang="en-GB" dirty="0" smtClean="0"/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 smtClean="0"/>
              <a:t>These </a:t>
            </a:r>
            <a:r>
              <a:rPr lang="en-GB" dirty="0"/>
              <a:t>items also lose value</a:t>
            </a:r>
          </a:p>
          <a:p>
            <a:pPr marL="0" indent="0">
              <a:buNone/>
              <a:defRPr/>
            </a:pPr>
            <a:r>
              <a:rPr lang="en-GB" dirty="0"/>
              <a:t>This is known as depreciation</a:t>
            </a:r>
          </a:p>
          <a:p>
            <a:pPr marL="0" indent="0">
              <a:buNone/>
              <a:defRPr/>
            </a:pPr>
            <a:r>
              <a:rPr lang="en-GB" dirty="0"/>
              <a:t>Usually at about 25% each year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104" y="3140968"/>
            <a:ext cx="3521566" cy="1805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871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260648"/>
            <a:ext cx="892899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Activity One:</a:t>
            </a:r>
          </a:p>
          <a:p>
            <a:endParaRPr lang="en-GB" sz="3200" dirty="0"/>
          </a:p>
          <a:p>
            <a:r>
              <a:rPr lang="en-GB" sz="3200" dirty="0" smtClean="0"/>
              <a:t>In groups of 3 or 4, use the flipchart paper provided to sort the costs into the correct categories;</a:t>
            </a:r>
          </a:p>
          <a:p>
            <a:endParaRPr lang="en-GB" sz="3200" dirty="0"/>
          </a:p>
          <a:p>
            <a:r>
              <a:rPr lang="en-GB" sz="3200" dirty="0" smtClean="0"/>
              <a:t>Fixed Costs</a:t>
            </a:r>
          </a:p>
          <a:p>
            <a:endParaRPr lang="en-GB" sz="3200" dirty="0"/>
          </a:p>
          <a:p>
            <a:r>
              <a:rPr lang="en-GB" sz="3200" dirty="0" smtClean="0"/>
              <a:t>Variable Costs</a:t>
            </a:r>
          </a:p>
          <a:p>
            <a:endParaRPr lang="en-GB" sz="3200" dirty="0"/>
          </a:p>
          <a:p>
            <a:r>
              <a:rPr lang="en-GB" sz="3200" dirty="0" smtClean="0"/>
              <a:t>Capital Costs </a:t>
            </a:r>
            <a:endParaRPr lang="en-GB" sz="3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016" y="2780928"/>
            <a:ext cx="342900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991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Assets and Liabilities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u="sng" dirty="0"/>
              <a:t>Current Assets</a:t>
            </a:r>
          </a:p>
          <a:p>
            <a:pPr eaLnBrk="1" hangingPunct="1"/>
            <a:r>
              <a:rPr lang="en-GB" altLang="en-US" dirty="0"/>
              <a:t>Short term asset e.g. cash, stock, debtors i.e. people who owe you money and prepaid expenses</a:t>
            </a:r>
          </a:p>
          <a:p>
            <a:pPr eaLnBrk="1" hangingPunct="1"/>
            <a:r>
              <a:rPr lang="en-GB" altLang="en-US" u="sng" dirty="0"/>
              <a:t>Fixed or Long- Term Assets</a:t>
            </a:r>
          </a:p>
          <a:p>
            <a:pPr eaLnBrk="1" hangingPunct="1"/>
            <a:r>
              <a:rPr lang="en-GB" altLang="en-US" dirty="0"/>
              <a:t>Property and equipment</a:t>
            </a:r>
          </a:p>
          <a:p>
            <a:pPr eaLnBrk="1" hangingPunct="1"/>
            <a:r>
              <a:rPr lang="en-GB" altLang="en-US" dirty="0"/>
              <a:t>P</a:t>
            </a:r>
            <a:r>
              <a:rPr lang="en-GB" altLang="en-US" dirty="0" smtClean="0"/>
              <a:t>atents</a:t>
            </a:r>
            <a:endParaRPr lang="en-GB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Assets</a:t>
            </a:r>
          </a:p>
        </p:txBody>
      </p:sp>
    </p:spTree>
    <p:extLst>
      <p:ext uri="{BB962C8B-B14F-4D97-AF65-F5344CB8AC3E}">
        <p14:creationId xmlns:p14="http://schemas.microsoft.com/office/powerpoint/2010/main" val="1554654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1862160" cy="645719"/>
          </a:xfrm>
        </p:spPr>
        <p:txBody>
          <a:bodyPr/>
          <a:lstStyle/>
          <a:p>
            <a:r>
              <a:rPr lang="en-GB" dirty="0" smtClean="0"/>
              <a:t>Liabilities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1520" y="980728"/>
            <a:ext cx="8784976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111111"/>
                </a:solidFill>
                <a:latin typeface="Segoe UI" panose="020B0502040204020203" pitchFamily="34" charset="0"/>
              </a:rPr>
              <a:t>In the world of financial accounting, a liability is defined as an obligation or debt that a business </a:t>
            </a:r>
            <a:r>
              <a:rPr lang="en-GB" sz="3200" dirty="0" smtClean="0">
                <a:solidFill>
                  <a:srgbClr val="111111"/>
                </a:solidFill>
                <a:latin typeface="Segoe UI" panose="020B0502040204020203" pitchFamily="34" charset="0"/>
              </a:rPr>
              <a:t>acquires </a:t>
            </a:r>
            <a:r>
              <a:rPr lang="en-GB" sz="3200" dirty="0">
                <a:solidFill>
                  <a:srgbClr val="111111"/>
                </a:solidFill>
                <a:latin typeface="Segoe UI" panose="020B0502040204020203" pitchFamily="34" charset="0"/>
              </a:rPr>
              <a:t>during operations. These financial obligations must be settled by the business – whether it be through money, goods or </a:t>
            </a:r>
            <a:r>
              <a:rPr lang="en-GB" sz="3200" dirty="0" smtClean="0">
                <a:solidFill>
                  <a:srgbClr val="111111"/>
                </a:solidFill>
                <a:latin typeface="Segoe UI" panose="020B0502040204020203" pitchFamily="34" charset="0"/>
              </a:rPr>
              <a:t>services</a:t>
            </a:r>
            <a:r>
              <a:rPr lang="en-GB" sz="3200" dirty="0" smtClean="0"/>
              <a:t>.</a:t>
            </a:r>
          </a:p>
          <a:p>
            <a:endParaRPr lang="en-GB" sz="3200" dirty="0">
              <a:solidFill>
                <a:srgbClr val="111111"/>
              </a:solidFill>
              <a:latin typeface="Segoe UI" panose="020B0502040204020203" pitchFamily="34" charset="0"/>
            </a:endParaRPr>
          </a:p>
          <a:p>
            <a:r>
              <a:rPr lang="en-GB" sz="3200" dirty="0" smtClean="0">
                <a:solidFill>
                  <a:srgbClr val="111111"/>
                </a:solidFill>
                <a:latin typeface="Segoe UI" panose="020B0502040204020203" pitchFamily="34" charset="0"/>
              </a:rPr>
              <a:t>E.g. Business Loans and </a:t>
            </a:r>
            <a:r>
              <a:rPr lang="en-GB" sz="3200" smtClean="0">
                <a:solidFill>
                  <a:srgbClr val="111111"/>
                </a:solidFill>
                <a:latin typeface="Segoe UI" panose="020B0502040204020203" pitchFamily="34" charset="0"/>
              </a:rPr>
              <a:t>Property Mortgages</a:t>
            </a:r>
          </a:p>
        </p:txBody>
      </p:sp>
    </p:spTree>
    <p:extLst>
      <p:ext uri="{BB962C8B-B14F-4D97-AF65-F5344CB8AC3E}">
        <p14:creationId xmlns:p14="http://schemas.microsoft.com/office/powerpoint/2010/main" val="253435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looks at costs compared to sales</a:t>
            </a:r>
          </a:p>
          <a:p>
            <a:r>
              <a:rPr lang="en-GB" dirty="0"/>
              <a:t>If sales are greater than costs then profit is </a:t>
            </a:r>
            <a:r>
              <a:rPr lang="en-GB"/>
              <a:t>achieved but… </a:t>
            </a:r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Required for all companies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B86A2BD-1931-48C6-A765-14DD3DD42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Profit and Loss statement</a:t>
            </a:r>
          </a:p>
        </p:txBody>
      </p:sp>
    </p:spTree>
    <p:extLst>
      <p:ext uri="{BB962C8B-B14F-4D97-AF65-F5344CB8AC3E}">
        <p14:creationId xmlns:p14="http://schemas.microsoft.com/office/powerpoint/2010/main" val="425828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2E6544F-6BA4-4D0D-929C-5E1DCAEFFC4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539552" y="1541786"/>
          <a:ext cx="7684064" cy="445710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842032">
                  <a:extLst>
                    <a:ext uri="{9D8B030D-6E8A-4147-A177-3AD203B41FA5}">
                      <a16:colId xmlns:a16="http://schemas.microsoft.com/office/drawing/2014/main" val="258362593"/>
                    </a:ext>
                  </a:extLst>
                </a:gridCol>
                <a:gridCol w="3842032">
                  <a:extLst>
                    <a:ext uri="{9D8B030D-6E8A-4147-A177-3AD203B41FA5}">
                      <a16:colId xmlns:a16="http://schemas.microsoft.com/office/drawing/2014/main" val="89689935"/>
                    </a:ext>
                  </a:extLst>
                </a:gridCol>
              </a:tblGrid>
              <a:tr h="23398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Sales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178247206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Sales made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£75,000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607365346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Cost of Sales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£26,250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2970223238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Gross Profit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£48,750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726957404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Overheads &amp; Operating Costs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2466608167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Wages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£5,500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349847630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Rent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£7,200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2077454072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Insurance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£600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439964265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Electricity / Gas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£1,000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652654810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Stationery, Printing and Postage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£750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126350911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Motor expenses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£2,000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1954973607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Telephone and Internet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£600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1407920632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Professional fees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£500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1282472468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Equipment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£7,000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1653760130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Marketing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£2,000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2987457533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Total overheads and operating costs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£27,150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269525617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53BB881D-9C1E-4600-AB20-140A4D2198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544" y="156791"/>
            <a:ext cx="5790303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Example Profit and Loss Account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Violet’s Florists – Profit and Loss Account – Year Ending 31/12/2012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Violet’s 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 Profit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for the period is 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£21,600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pre-tax.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272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Font typeface="Arial" charset="0"/>
              <a:buNone/>
              <a:defRPr/>
            </a:pPr>
            <a:r>
              <a:rPr lang="en-GB" dirty="0"/>
              <a:t>Cost plus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This is the total of all costs plus a % on top as profit for the owner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Used by many businesses but has disadvantages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e.g. ignores demand for the product,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Customers may prepared to pay more,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Your competitors may charge less so you lose customers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401BACF-F1CD-45D7-B685-5B2F6DFA0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Pricing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99AB7E0-2B7E-450A-8D7A-7E314A18C040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There are two ways to arrive at your prices</a:t>
            </a:r>
          </a:p>
        </p:txBody>
      </p:sp>
    </p:spTree>
    <p:extLst>
      <p:ext uri="{BB962C8B-B14F-4D97-AF65-F5344CB8AC3E}">
        <p14:creationId xmlns:p14="http://schemas.microsoft.com/office/powerpoint/2010/main" val="403022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Pricing continued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/>
              <a:t>In this example you estimate what the customer is likely to pay for your product based on competitors prices</a:t>
            </a:r>
          </a:p>
          <a:p>
            <a:r>
              <a:rPr lang="en-GB" altLang="en-US" dirty="0"/>
              <a:t>In this example the business must understand changes in the market e.g. interest rates.</a:t>
            </a:r>
          </a:p>
          <a:p>
            <a:r>
              <a:rPr lang="en-GB" altLang="en-US" dirty="0"/>
              <a:t>Also depends on how much customers value your product</a:t>
            </a:r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Market based price</a:t>
            </a:r>
          </a:p>
        </p:txBody>
      </p:sp>
    </p:spTree>
    <p:extLst>
      <p:ext uri="{BB962C8B-B14F-4D97-AF65-F5344CB8AC3E}">
        <p14:creationId xmlns:p14="http://schemas.microsoft.com/office/powerpoint/2010/main" val="37796859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Examples of market – based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People are happy to pay more at a local shop than travel to a large and cheaper supermarket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A brand name might sell at a higher price because people trust the brand name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People may pay more for latest fashion or gadgets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You may be the only supplier of the product in 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the area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If demand is more than supply e.g. concert tickets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You must check out competitors prices – are they 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giving discounts or special offers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Keep asking your customers what they want </a:t>
            </a:r>
          </a:p>
          <a:p>
            <a:pPr>
              <a:buFont typeface="Arial" charset="0"/>
              <a:buChar char="•"/>
              <a:defRPr/>
            </a:pPr>
            <a:endParaRPr lang="en-GB" sz="3300" baseline="30000" dirty="0"/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  <p:pic>
        <p:nvPicPr>
          <p:cNvPr id="7172" name="Picture 3" descr="reward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56992"/>
            <a:ext cx="1112837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96086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Differential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>
          <a:xfrm>
            <a:off x="405584" y="1268761"/>
            <a:ext cx="8318832" cy="424847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800" dirty="0"/>
              <a:t>This means deciding to sell at a different price to different customers at different times</a:t>
            </a:r>
          </a:p>
          <a:p>
            <a:pPr eaLnBrk="1" hangingPunct="1"/>
            <a:r>
              <a:rPr lang="en-GB" altLang="en-US" sz="1800" dirty="0"/>
              <a:t>E.g. seasonal, </a:t>
            </a:r>
          </a:p>
          <a:p>
            <a:pPr eaLnBrk="1" hangingPunct="1"/>
            <a:r>
              <a:rPr lang="en-GB" altLang="en-US" sz="1800" dirty="0"/>
              <a:t>lower price if bought online, </a:t>
            </a:r>
          </a:p>
          <a:p>
            <a:pPr eaLnBrk="1" hangingPunct="1"/>
            <a:r>
              <a:rPr lang="en-GB" altLang="en-US" sz="1800" dirty="0"/>
              <a:t>items sold directly to customers such as farm shops, </a:t>
            </a:r>
          </a:p>
          <a:p>
            <a:pPr eaLnBrk="1" hangingPunct="1"/>
            <a:r>
              <a:rPr lang="en-GB" altLang="en-US" sz="1800" dirty="0"/>
              <a:t>offers if bought in bulk</a:t>
            </a:r>
          </a:p>
          <a:p>
            <a:pPr eaLnBrk="1" hangingPunct="1"/>
            <a:r>
              <a:rPr lang="en-GB" altLang="en-US" sz="1800" dirty="0"/>
              <a:t>timing e.g. emergency plumber</a:t>
            </a:r>
          </a:p>
          <a:p>
            <a:pPr eaLnBrk="1" hangingPunct="1"/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471610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Differential pricing tactics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dirty="0"/>
              <a:t>Odd value e.g. charging £9.99 not £10</a:t>
            </a:r>
          </a:p>
          <a:p>
            <a:pPr eaLnBrk="1" hangingPunct="1"/>
            <a:r>
              <a:rPr lang="en-GB" altLang="en-US" dirty="0"/>
              <a:t>Loss leaders e.g. selling at a low cost to attract customers</a:t>
            </a:r>
          </a:p>
          <a:p>
            <a:pPr eaLnBrk="1" hangingPunct="1"/>
            <a:r>
              <a:rPr lang="en-GB" altLang="en-US" dirty="0"/>
              <a:t>Price skimming e.g. charging a higher price at the launch of a product such as new gadgets or toys</a:t>
            </a:r>
          </a:p>
          <a:p>
            <a:pPr eaLnBrk="1" hangingPunct="1"/>
            <a:r>
              <a:rPr lang="en-GB" altLang="en-US" dirty="0"/>
              <a:t>Discounting</a:t>
            </a:r>
          </a:p>
          <a:p>
            <a:pPr eaLnBrk="1" hangingPunct="1"/>
            <a:r>
              <a:rPr lang="en-GB" altLang="en-US" dirty="0"/>
              <a:t>Bundling e.g. pc and printer for a discount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39163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85A7AF-0FEC-4EEB-A168-F714E72F68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Vertical Text Placeholder 3">
            <a:extLst>
              <a:ext uri="{FF2B5EF4-FFF2-40B4-BE49-F238E27FC236}">
                <a16:creationId xmlns:a16="http://schemas.microsoft.com/office/drawing/2014/main" id="{DCECA4FF-0B0E-47C3-A4C9-89D83ADC56CD}"/>
              </a:ext>
            </a:extLst>
          </p:cNvPr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30B1BF-FAB3-4F05-BDF9-3603520B15DA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35" y="260648"/>
            <a:ext cx="8863330" cy="537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929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2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827584" y="1628800"/>
            <a:ext cx="78592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Individually, read and complete the Business Wales Cash Flow Activity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54136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786</TotalTime>
  <Words>826</Words>
  <Application>Microsoft Office PowerPoint</Application>
  <PresentationFormat>On-screen Show (4:3)</PresentationFormat>
  <Paragraphs>148</Paragraphs>
  <Slides>18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Myriad Pro</vt:lpstr>
      <vt:lpstr>Segoe UI</vt:lpstr>
      <vt:lpstr>Times New Roman</vt:lpstr>
      <vt:lpstr>Verdana</vt:lpstr>
      <vt:lpstr>20140311PresentationUWTSDTemplate</vt:lpstr>
      <vt:lpstr>Finance- Cash Flow</vt:lpstr>
      <vt:lpstr>Finance</vt:lpstr>
      <vt:lpstr>PowerPoint Presentation</vt:lpstr>
      <vt:lpstr>Fixed Costs</vt:lpstr>
      <vt:lpstr>Variable costs </vt:lpstr>
      <vt:lpstr>Capital costs</vt:lpstr>
      <vt:lpstr>PowerPoint Presentation</vt:lpstr>
      <vt:lpstr>Assets and Liabilities</vt:lpstr>
      <vt:lpstr>Liabilities</vt:lpstr>
      <vt:lpstr>Profit and Loss statement</vt:lpstr>
      <vt:lpstr>PowerPoint Presentation</vt:lpstr>
      <vt:lpstr>Pricing</vt:lpstr>
      <vt:lpstr>Pricing continued</vt:lpstr>
      <vt:lpstr>Examples of market – based pricing</vt:lpstr>
      <vt:lpstr>Differential pricing</vt:lpstr>
      <vt:lpstr>Differential pricing tactics</vt:lpstr>
      <vt:lpstr>PowerPoint Presentation</vt:lpstr>
      <vt:lpstr>Activity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Laura James</cp:lastModifiedBy>
  <cp:revision>39</cp:revision>
  <dcterms:created xsi:type="dcterms:W3CDTF">2015-04-14T15:21:28Z</dcterms:created>
  <dcterms:modified xsi:type="dcterms:W3CDTF">2019-05-29T10:58:30Z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